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8" r:id="rId2"/>
    <p:sldMasterId id="2147483681" r:id="rId3"/>
  </p:sldMasterIdLst>
  <p:notesMasterIdLst>
    <p:notesMasterId r:id="rId15"/>
  </p:notesMasterIdLst>
  <p:sldIdLst>
    <p:sldId id="256" r:id="rId4"/>
    <p:sldId id="257" r:id="rId5"/>
    <p:sldId id="366" r:id="rId6"/>
    <p:sldId id="290" r:id="rId7"/>
    <p:sldId id="386" r:id="rId8"/>
    <p:sldId id="387" r:id="rId9"/>
    <p:sldId id="373" r:id="rId10"/>
    <p:sldId id="374" r:id="rId11"/>
    <p:sldId id="372" r:id="rId12"/>
    <p:sldId id="385" r:id="rId13"/>
    <p:sldId id="38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  <a:srgbClr val="99FF66"/>
    <a:srgbClr val="006600"/>
    <a:srgbClr val="FFFF66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2718" autoAdjust="0"/>
  </p:normalViewPr>
  <p:slideViewPr>
    <p:cSldViewPr>
      <p:cViewPr>
        <p:scale>
          <a:sx n="75" d="100"/>
          <a:sy n="75" d="100"/>
        </p:scale>
        <p:origin x="-2664" y="-1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6B9252-20A3-4EE6-AE8E-E9284F439C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181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E10F3-F86C-4DC0-BCD7-7251A8D99BC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834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AFA19-9C24-4644-97E0-80293C75A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18C5C-414F-4381-8C7A-FE72502C5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19DD8-8926-4492-9C6A-8C9CBD745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CD863C-23B6-4E90-A679-974DB73468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82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1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908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788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677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169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17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911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338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694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8067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2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125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348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074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464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59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18892-E033-4B12-94F5-E36D3B136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251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512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155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406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363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66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810ED-D49A-4941-A572-07BD00D869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DD3CC-B462-4D51-9CD4-95BB110B10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8FC81-4C11-45E7-B773-727E92440D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475C3-B290-4B30-8F79-BDAF7202A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3965B-A827-42DA-885A-FD901D404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74993-54C1-459C-B070-9A822D043A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E856FC-954B-4621-BC83-7929BBF700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7196-5478-4769-84F4-7373AEDB5FED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93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DB92-DFCE-4478-94E9-CF1AC662477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5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gu.com/wiki/index.php/Main_Page" TargetMode="External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ki8s7jjoyU" TargetMode="External"/><Relationship Id="rId5" Type="http://schemas.openxmlformats.org/officeDocument/2006/relationships/hyperlink" Target="http://en.wikipedia.org/wiki/Levenshtein_distance" TargetMode="External"/><Relationship Id="rId4" Type="http://schemas.openxmlformats.org/officeDocument/2006/relationships/hyperlink" Target="https://code.google.com/p/tesseract-oc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obradovic.djordj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715000"/>
            <a:ext cx="7772400" cy="555625"/>
          </a:xfrm>
        </p:spPr>
        <p:txBody>
          <a:bodyPr/>
          <a:lstStyle/>
          <a:p>
            <a:r>
              <a:rPr lang="en-US" sz="2000" dirty="0" smtClean="0">
                <a:latin typeface="Comic Sans MS" pitchFamily="66" charset="0"/>
              </a:rPr>
              <a:t>201</a:t>
            </a:r>
            <a:r>
              <a:rPr lang="sr-Latn-RS" sz="2000" dirty="0" smtClean="0">
                <a:latin typeface="Comic Sans MS" pitchFamily="66" charset="0"/>
              </a:rPr>
              <a:t>5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91933"/>
            <a:ext cx="6400800" cy="685800"/>
          </a:xfrm>
        </p:spPr>
        <p:txBody>
          <a:bodyPr/>
          <a:lstStyle/>
          <a:p>
            <a:r>
              <a:rPr lang="sr-Latn-RS" sz="2800" dirty="0" smtClean="0">
                <a:latin typeface="Comic Sans MS" pitchFamily="66" charset="0"/>
              </a:rPr>
              <a:t>Optičko prepoznavanje teksta</a:t>
            </a:r>
            <a:r>
              <a:rPr lang="en-US" sz="2800" dirty="0" smtClean="0">
                <a:latin typeface="Comic Sans MS" pitchFamily="66" charset="0"/>
              </a:rPr>
              <a:t> OCR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8382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Katedra za informatiku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sr-Latn-RS" sz="1600" dirty="0" smtClean="0">
                <a:latin typeface="Comic Sans MS" pitchFamily="66" charset="0"/>
              </a:rPr>
              <a:t>Fakultet tehničkih nauka Novi Sad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57400" y="1371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Projekat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iz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predmeta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Soft computing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19800" y="5421866"/>
            <a:ext cx="2514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sr-Latn-RS" sz="1400" b="1" dirty="0" smtClean="0">
                <a:cs typeface="Times New Roman" pitchFamily="18" charset="0"/>
              </a:rPr>
              <a:t>Projektni tim</a:t>
            </a:r>
            <a:r>
              <a:rPr lang="en-US" sz="1400" b="0" dirty="0" smtClean="0">
                <a:latin typeface="Arial" charset="0"/>
                <a:cs typeface="Times New Roman" pitchFamily="18" charset="0"/>
              </a:rPr>
              <a:t>:</a:t>
            </a:r>
          </a:p>
          <a:p>
            <a:r>
              <a:rPr lang="sr-Latn-RS" sz="1400" dirty="0" smtClean="0">
                <a:cs typeface="Times New Roman" pitchFamily="18" charset="0"/>
              </a:rPr>
              <a:t>Ime i prezime RA 00/2012</a:t>
            </a:r>
            <a:endParaRPr lang="sr-Latn-RS" sz="1400" dirty="0" smtClean="0">
              <a:latin typeface="Arial" charset="0"/>
              <a:cs typeface="Times New Roman" pitchFamily="18" charset="0"/>
            </a:endParaRPr>
          </a:p>
          <a:p>
            <a:endParaRPr lang="en-US" sz="14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876801"/>
            <a:ext cx="2420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400" b="1" dirty="0" err="1" smtClean="0">
                <a:cs typeface="Times New Roman" pitchFamily="18" charset="0"/>
              </a:rPr>
              <a:t>Profesor</a:t>
            </a:r>
            <a:r>
              <a:rPr lang="en-US" sz="1400" b="1" dirty="0" smtClean="0">
                <a:cs typeface="Times New Roman" pitchFamily="18" charset="0"/>
              </a:rPr>
              <a:t>: </a:t>
            </a:r>
          </a:p>
          <a:p>
            <a:pPr eaLnBrk="0" hangingPunct="0"/>
            <a:r>
              <a:rPr lang="en-US" sz="1400" dirty="0" smtClean="0">
                <a:cs typeface="Times New Roman" pitchFamily="18" charset="0"/>
              </a:rPr>
              <a:t>doc</a:t>
            </a:r>
            <a:r>
              <a:rPr lang="en-US" sz="1400" dirty="0">
                <a:cs typeface="Times New Roman" pitchFamily="18" charset="0"/>
              </a:rPr>
              <a:t>. </a:t>
            </a:r>
            <a:r>
              <a:rPr lang="en-US" sz="1400" dirty="0" err="1">
                <a:cs typeface="Times New Roman" pitchFamily="18" charset="0"/>
              </a:rPr>
              <a:t>dr</a:t>
            </a:r>
            <a:r>
              <a:rPr lang="en-US" sz="1400" dirty="0">
                <a:cs typeface="Times New Roman" pitchFamily="18" charset="0"/>
              </a:rPr>
              <a:t> </a:t>
            </a:r>
            <a:r>
              <a:rPr lang="en-US" sz="1400" dirty="0" err="1">
                <a:cs typeface="Times New Roman" pitchFamily="18" charset="0"/>
              </a:rPr>
              <a:t>Đorđe</a:t>
            </a:r>
            <a:r>
              <a:rPr lang="en-US" sz="1400" dirty="0">
                <a:cs typeface="Times New Roman" pitchFamily="18" charset="0"/>
              </a:rPr>
              <a:t> </a:t>
            </a:r>
            <a:r>
              <a:rPr lang="en-US" sz="1400" dirty="0" err="1" smtClean="0">
                <a:cs typeface="Times New Roman" pitchFamily="18" charset="0"/>
              </a:rPr>
              <a:t>Obradović</a:t>
            </a:r>
            <a:endParaRPr lang="en-US" sz="1400" dirty="0" smtClean="0">
              <a:cs typeface="Times New Roman" pitchFamily="18" charset="0"/>
            </a:endParaRPr>
          </a:p>
          <a:p>
            <a:pPr eaLnBrk="0" hangingPunct="0"/>
            <a:r>
              <a:rPr lang="en-US" sz="1400" b="1" dirty="0" err="1" smtClean="0">
                <a:cs typeface="Times New Roman" pitchFamily="18" charset="0"/>
              </a:rPr>
              <a:t>Asistenti</a:t>
            </a:r>
            <a:r>
              <a:rPr lang="en-US" sz="1400" b="1" dirty="0" smtClean="0">
                <a:cs typeface="Times New Roman" pitchFamily="18" charset="0"/>
              </a:rPr>
              <a:t>:</a:t>
            </a:r>
          </a:p>
          <a:p>
            <a:pPr eaLnBrk="0" hangingPunct="0"/>
            <a:r>
              <a:rPr lang="en-US" sz="1400" dirty="0" smtClean="0">
                <a:cs typeface="Times New Roman" pitchFamily="18" charset="0"/>
              </a:rPr>
              <a:t>Marko </a:t>
            </a:r>
            <a:r>
              <a:rPr lang="en-US" sz="1400" dirty="0" err="1" smtClean="0">
                <a:cs typeface="Times New Roman" pitchFamily="18" charset="0"/>
              </a:rPr>
              <a:t>Joci</a:t>
            </a:r>
            <a:r>
              <a:rPr lang="sr-Latn-RS" sz="1400" dirty="0" smtClean="0">
                <a:cs typeface="Times New Roman" pitchFamily="18" charset="0"/>
              </a:rPr>
              <a:t>ć</a:t>
            </a:r>
            <a:endParaRPr lang="en-US" sz="1400" dirty="0" smtClean="0">
              <a:cs typeface="Times New Roman" pitchFamily="18" charset="0"/>
            </a:endParaRPr>
          </a:p>
          <a:p>
            <a:pPr eaLnBrk="0" hangingPunct="0"/>
            <a:r>
              <a:rPr lang="en-US" sz="1400" dirty="0" smtClean="0">
                <a:cs typeface="Times New Roman" pitchFamily="18" charset="0"/>
              </a:rPr>
              <a:t>Stefan An</a:t>
            </a:r>
            <a:r>
              <a:rPr lang="sr-Latn-RS" sz="1400" dirty="0" smtClean="0">
                <a:cs typeface="Times New Roman" pitchFamily="18" charset="0"/>
              </a:rPr>
              <a:t>đelić</a:t>
            </a:r>
          </a:p>
          <a:p>
            <a:pPr eaLnBrk="0" hangingPunct="0"/>
            <a:r>
              <a:rPr lang="sr-Latn-RS" sz="1400" dirty="0" smtClean="0">
                <a:cs typeface="Times New Roman" pitchFamily="18" charset="0"/>
              </a:rPr>
              <a:t>Miroslav Kondić</a:t>
            </a:r>
          </a:p>
          <a:p>
            <a:pPr eaLnBrk="0" hangingPunct="0"/>
            <a:r>
              <a:rPr lang="sr-Latn-RS" sz="1400" dirty="0" smtClean="0">
                <a:cs typeface="Times New Roman" pitchFamily="18" charset="0"/>
              </a:rPr>
              <a:t>Mihailo Isakov</a:t>
            </a:r>
          </a:p>
          <a:p>
            <a:pPr eaLnBrk="0" hangingPunct="0"/>
            <a:r>
              <a:rPr lang="sr-Latn-RS" sz="1400" dirty="0" smtClean="0">
                <a:cs typeface="Times New Roman" pitchFamily="18" charset="0"/>
              </a:rPr>
              <a:t>Ivan Perić</a:t>
            </a:r>
            <a:endParaRPr lang="en-US" sz="1400" dirty="0" smtClean="0">
              <a:cs typeface="Times New Roman" pitchFamily="18" charset="0"/>
            </a:endParaRPr>
          </a:p>
          <a:p>
            <a:pPr eaLnBrk="0" hangingPunct="0"/>
            <a:endParaRPr lang="en-US" sz="1400" dirty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Zaključak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2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Literatura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http://opencv.org</a:t>
            </a:r>
            <a:r>
              <a:rPr lang="en-US" dirty="0" smtClean="0">
                <a:hlinkClick r:id="rId2"/>
              </a:rPr>
              <a:t>/</a:t>
            </a:r>
            <a:endParaRPr lang="sr-Latn-R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www.emgu.com/wiki/index.php/Main_Page</a:t>
            </a:r>
            <a:endParaRPr lang="sr-Latn-RS" dirty="0" smtClean="0"/>
          </a:p>
          <a:p>
            <a:r>
              <a:rPr lang="sr-Latn-RS" dirty="0">
                <a:hlinkClick r:id="rId4"/>
              </a:rPr>
              <a:t>https://code.google.com/p/tesseract-ocr</a:t>
            </a:r>
            <a:r>
              <a:rPr lang="sr-Latn-RS" dirty="0" smtClean="0">
                <a:hlinkClick r:id="rId4"/>
              </a:rPr>
              <a:t>/</a:t>
            </a:r>
            <a:endParaRPr lang="sr-Latn-RS" dirty="0" smtClean="0">
              <a:hlinkClick r:id="rId5"/>
            </a:endParaRPr>
          </a:p>
          <a:p>
            <a:r>
              <a:rPr lang="sr-Latn-RS" dirty="0">
                <a:hlinkClick r:id="rId6"/>
              </a:rPr>
              <a:t>https://www.youtube.com/watch?v=Kki8s7jjoyU</a:t>
            </a:r>
            <a:endParaRPr lang="sr-Latn-RS" dirty="0">
              <a:hlinkClick r:id="rId5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4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Zadatak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>
                <a:latin typeface="Comic Sans MS" pitchFamily="66" charset="0"/>
              </a:rPr>
              <a:t>Implementirati softverski sistem za prepoznavanje teksta sa digitalnih slika OCR.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Izvršiti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pregled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sr-Latn-RS" sz="2000" dirty="0" smtClean="0">
                <a:latin typeface="Comic Sans MS" pitchFamily="66" charset="0"/>
              </a:rPr>
              <a:t>trenutnog stanja u oblasti prepoznavanja teksta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Problem dekomponovati na manje celine i napraviti plan relizacije.</a:t>
            </a:r>
          </a:p>
          <a:p>
            <a:r>
              <a:rPr lang="sr-Latn-RS" sz="2000" dirty="0" smtClean="0">
                <a:latin typeface="Comic Sans MS" pitchFamily="66" charset="0"/>
              </a:rPr>
              <a:t>Rok za realizaciju je 30 radnih dana (6 nedelja).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Implementaciju izvršiti u programskom jeziku python.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Verifikaciju izvršiti na izabranim primerima.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Kontakt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>
                <a:latin typeface="Comic Sans MS" pitchFamily="66" charset="0"/>
              </a:rPr>
              <a:t>Đorđe Obradović RA 00</a:t>
            </a:r>
            <a:r>
              <a:rPr lang="en-US" sz="2000" dirty="0" smtClean="0">
                <a:latin typeface="Comic Sans MS" pitchFamily="66" charset="0"/>
              </a:rPr>
              <a:t>/201</a:t>
            </a:r>
            <a:r>
              <a:rPr lang="sr-Latn-RS" sz="2000" dirty="0" smtClean="0">
                <a:latin typeface="Comic Sans MS" pitchFamily="66" charset="0"/>
              </a:rPr>
              <a:t>4 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sr-Latn-RS" sz="2000" dirty="0" smtClean="0">
                <a:latin typeface="Comic Sans MS" pitchFamily="66" charset="0"/>
              </a:rPr>
              <a:t>– </a:t>
            </a:r>
            <a:r>
              <a:rPr lang="sr-Latn-RS" sz="2000" dirty="0" smtClean="0">
                <a:latin typeface="Comic Sans MS" pitchFamily="66" charset="0"/>
                <a:hlinkClick r:id="rId2"/>
              </a:rPr>
              <a:t>obradovic.djordje@gmail.com</a:t>
            </a:r>
            <a:endParaRPr lang="sr-Latn-RS" sz="2000" dirty="0" smtClean="0">
              <a:latin typeface="Comic Sans MS" pitchFamily="66" charset="0"/>
            </a:endParaRPr>
          </a:p>
          <a:p>
            <a:endParaRPr lang="sr-Latn-RS" sz="2000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>
              <a:latin typeface="Comic Sans MS" pitchFamily="66" charset="0"/>
            </a:endParaRPr>
          </a:p>
          <a:p>
            <a:pPr lvl="1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Prošireni zadatak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Omogućiti da korisnik prvo definiše obučavajući skup</a:t>
            </a:r>
          </a:p>
          <a:p>
            <a:pPr lvl="1"/>
            <a:r>
              <a:rPr lang="sr-Latn-RS" dirty="0" smtClean="0">
                <a:latin typeface="Comic Sans MS" pitchFamily="66" charset="0"/>
              </a:rPr>
              <a:t>Folder sa parovima oblika slika1.jpg i slika1.txt</a:t>
            </a:r>
          </a:p>
          <a:p>
            <a:r>
              <a:rPr lang="sr-Latn-RS" dirty="0" smtClean="0">
                <a:latin typeface="Comic Sans MS" pitchFamily="66" charset="0"/>
              </a:rPr>
              <a:t> Na osnovu obučavajućeg skupa izvršiti kalibraciju osnovnih parametara i obučiti neuronsku mrežu. </a:t>
            </a:r>
          </a:p>
          <a:p>
            <a:r>
              <a:rPr lang="sr-Latn-RS" dirty="0" smtClean="0">
                <a:latin typeface="Comic Sans MS" pitchFamily="66" charset="0"/>
              </a:rPr>
              <a:t>Izmeriti prosečno vreme za prepoznavanje jedne stranice skeniranog teksta kao i uspešnost prepoznavanja za test primere. </a:t>
            </a:r>
          </a:p>
          <a:p>
            <a:pPr marL="0" indent="0">
              <a:buNone/>
            </a:pPr>
            <a:endParaRPr lang="sr-Latn-RS" dirty="0">
              <a:latin typeface="Comic Sans MS" pitchFamily="66" charset="0"/>
            </a:endParaRPr>
          </a:p>
          <a:p>
            <a:pPr lvl="1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83819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Primeri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testiranje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66294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44767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114800"/>
            <a:ext cx="6238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953000"/>
            <a:ext cx="61912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7223047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762000" y="1752600"/>
            <a:ext cx="7162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5697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57200"/>
            <a:ext cx="3987804" cy="62007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0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Analiza stanja u oblasti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ADACTA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4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187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Custom Design</vt:lpstr>
      <vt:lpstr>1_Custom Design</vt:lpstr>
      <vt:lpstr>2015.</vt:lpstr>
      <vt:lpstr>Zadatak</vt:lpstr>
      <vt:lpstr>Kontakt</vt:lpstr>
      <vt:lpstr>Prošireni zadatak</vt:lpstr>
      <vt:lpstr>Slide 5</vt:lpstr>
      <vt:lpstr>Slide 6</vt:lpstr>
      <vt:lpstr>Slide 7</vt:lpstr>
      <vt:lpstr>Slide 8</vt:lpstr>
      <vt:lpstr>Analiza stanja u oblasti</vt:lpstr>
      <vt:lpstr>Zaključak</vt:lpstr>
      <vt:lpstr>Literatura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392</cp:revision>
  <dcterms:created xsi:type="dcterms:W3CDTF">2005-12-27T21:54:02Z</dcterms:created>
  <dcterms:modified xsi:type="dcterms:W3CDTF">2015-10-06T09:27:15Z</dcterms:modified>
</cp:coreProperties>
</file>