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73" r:id="rId26"/>
    <p:sldId id="274" r:id="rId27"/>
    <p:sldId id="275" r:id="rId28"/>
    <p:sldId id="276" r:id="rId29"/>
    <p:sldId id="278" r:id="rId30"/>
    <p:sldId id="277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FF66"/>
    <a:srgbClr val="FF5050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4" autoAdjust="0"/>
    <p:restoredTop sz="94660"/>
  </p:normalViewPr>
  <p:slideViewPr>
    <p:cSldViewPr>
      <p:cViewPr>
        <p:scale>
          <a:sx n="125" d="100"/>
          <a:sy n="125" d="100"/>
        </p:scale>
        <p:origin x="-12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5C0D9C5-060E-4C49-B382-6A266B21A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969C4-9BC0-407F-B827-6BA5A45B9E6B}" type="slidenum">
              <a:rPr lang="en-US"/>
              <a:pPr/>
              <a:t>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SC012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A0BDF4-4983-4CE1-9D96-092491D0B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AD840-43DB-4211-9782-53BF8B8ED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16F75-C204-471A-A82C-1A1048DE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B70DB-A8D8-49EC-9BF2-2EE471E2F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562775-C0A9-4B93-9B5E-616788710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0A7DB-3F5F-4661-B6D4-D78670F87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A4526-8B60-4024-A343-343ABF381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5C4CA-429A-42B2-8416-EEFC54E4D3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949CD-D183-419A-925E-1FC9EE36A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D76F3-37EE-48E8-956C-5A08F738D4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C44C1-C5B4-4539-8B8D-05D8D6D21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3A6C0-1749-4B10-B9C2-8D1D6FA89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omic Sans MS" pitchFamily="66" charset="0"/>
              </a:defRPr>
            </a:lvl1pPr>
          </a:lstStyle>
          <a:p>
            <a:pPr>
              <a:defRPr/>
            </a:pPr>
            <a:fld id="{F0C5B79D-FC08-4C22-834A-96CC5DC83A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1242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 err="1" smtClean="0">
                <a:latin typeface="Comic Sans MS" pitchFamily="66" charset="0"/>
              </a:rPr>
              <a:t>Psiholo</a:t>
            </a:r>
            <a:r>
              <a:rPr lang="sr-Latn-RS" sz="4000" dirty="0" smtClean="0"/>
              <a:t>ške perspektive </a:t>
            </a:r>
            <a:br>
              <a:rPr lang="sr-Latn-RS" sz="4000" dirty="0" smtClean="0"/>
            </a:br>
            <a:r>
              <a:rPr lang="sr-Latn-RS" sz="4000" dirty="0" smtClean="0"/>
              <a:t>saznanja</a:t>
            </a:r>
            <a:endParaRPr lang="en-US" sz="2400" dirty="0" smtClean="0">
              <a:latin typeface="Comic Sans MS" pitchFamily="66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334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Soft computing</a:t>
            </a:r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sr-Latn-RS" dirty="0" smtClean="0"/>
              <a:t>Prepoznavanje oblika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1066800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Prepoznavanje pomoću prototipova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1828800"/>
            <a:ext cx="763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Stepen apstrakcije – u kojoj meri zanemarivanjem određenih osobina </a:t>
            </a:r>
          </a:p>
          <a:p>
            <a:r>
              <a:rPr lang="sr-Latn-RS" dirty="0" smtClean="0">
                <a:latin typeface="Comic Sans MS" pitchFamily="66" charset="0"/>
              </a:rPr>
              <a:t>dovodimo u vezu oblik i prototip.</a:t>
            </a:r>
          </a:p>
          <a:p>
            <a:r>
              <a:rPr lang="sr-Latn-RS" dirty="0" smtClean="0">
                <a:latin typeface="Comic Sans MS" pitchFamily="66" charset="0"/>
              </a:rPr>
              <a:t>Koliko je teško povezati oblik i prototip</a:t>
            </a:r>
            <a:r>
              <a:rPr lang="en-US" dirty="0" smtClean="0">
                <a:latin typeface="Comic Sans MS" pitchFamily="66" charset="0"/>
              </a:rPr>
              <a:t>?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3" name="Picture 4" descr="http://t0.gstatic.com/images?q=tbn:ANd9GcTvlnCXbbPqjYE1HUg-WA4dvLGW_s3rkhv-xA6aQ2HXMwAcBN3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590800"/>
            <a:ext cx="1551071" cy="1600200"/>
          </a:xfrm>
          <a:prstGeom prst="rect">
            <a:avLst/>
          </a:prstGeom>
          <a:noFill/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5000625"/>
            <a:ext cx="2931889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 descr="http://t2.gstatic.com/images?q=tbn:ANd9GcQcKHgOyl_leIrsEZzeRf4r8_W1ykFRaH67MgiXazO35ACHkSlSp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7500" y="3733800"/>
            <a:ext cx="2476500" cy="1847851"/>
          </a:xfrm>
          <a:prstGeom prst="rect">
            <a:avLst/>
          </a:prstGeom>
          <a:noFill/>
        </p:spPr>
      </p:pic>
      <p:pic>
        <p:nvPicPr>
          <p:cNvPr id="5126" name="Picture 6" descr="http://t0.gstatic.com/images?q=tbn:ANd9GcTkwAi6NyBeGZXAr9TOXAz_7FScefIKwxDj7D2ZBX5bFxbPcKsCo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3124200"/>
            <a:ext cx="4272963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sr-Latn-RS" dirty="0" smtClean="0"/>
              <a:t>Prepoznavanje oblika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1066800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Prepoznavanje </a:t>
            </a:r>
            <a:r>
              <a:rPr lang="en-US" dirty="0" err="1" smtClean="0">
                <a:latin typeface="Comic Sans MS" pitchFamily="66" charset="0"/>
              </a:rPr>
              <a:t>na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osnovu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osobina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1828800"/>
            <a:ext cx="623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Izdvojiti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skup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primitivnih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osobina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koje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karakteri</a:t>
            </a:r>
            <a:r>
              <a:rPr lang="sr-Latn-RS" dirty="0" smtClean="0">
                <a:latin typeface="Comic Sans MS" pitchFamily="66" charset="0"/>
              </a:rPr>
              <a:t>šu oblik.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228600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Osobine: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2667000"/>
            <a:ext cx="479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Veličina</a:t>
            </a:r>
            <a:r>
              <a:rPr lang="en-US" dirty="0" smtClean="0">
                <a:latin typeface="Comic Sans MS" pitchFamily="66" charset="0"/>
              </a:rPr>
              <a:t> – </a:t>
            </a:r>
            <a:r>
              <a:rPr lang="en-US" dirty="0" err="1" smtClean="0">
                <a:latin typeface="Comic Sans MS" pitchFamily="66" charset="0"/>
              </a:rPr>
              <a:t>ra</a:t>
            </a:r>
            <a:r>
              <a:rPr lang="sr-Latn-RS" dirty="0" smtClean="0">
                <a:latin typeface="Comic Sans MS" pitchFamily="66" charset="0"/>
              </a:rPr>
              <a:t>zličiti načini za reprezentaciju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4038600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Konveksnost</a:t>
            </a:r>
            <a:r>
              <a:rPr lang="sr-Latn-RS" dirty="0" smtClean="0">
                <a:latin typeface="Comic Sans MS" pitchFamily="66" charset="0"/>
              </a:rPr>
              <a:t>- Da/Ne ili Fazi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0600" y="5029200"/>
            <a:ext cx="586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Linije</a:t>
            </a:r>
            <a:r>
              <a:rPr lang="sr-Cyrl-RS" dirty="0" smtClean="0">
                <a:latin typeface="Comic Sans MS" pitchFamily="66" charset="0"/>
              </a:rPr>
              <a:t> – </a:t>
            </a:r>
            <a:r>
              <a:rPr lang="en-GB" dirty="0" err="1" smtClean="0">
                <a:latin typeface="Comic Sans MS" pitchFamily="66" charset="0"/>
              </a:rPr>
              <a:t>skup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linija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kojima</a:t>
            </a:r>
            <a:r>
              <a:rPr lang="en-GB" dirty="0" smtClean="0">
                <a:latin typeface="Comic Sans MS" pitchFamily="66" charset="0"/>
              </a:rPr>
              <a:t> se mo</a:t>
            </a:r>
            <a:r>
              <a:rPr lang="sr-Latn-RS" dirty="0" smtClean="0">
                <a:latin typeface="Comic Sans MS" pitchFamily="66" charset="0"/>
              </a:rPr>
              <a:t>že aproksimirati oblik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657600"/>
            <a:ext cx="6477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343400"/>
            <a:ext cx="6096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5257800" y="37338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D</a:t>
            </a:r>
            <a:r>
              <a:rPr lang="sr-Cyrl-RS" dirty="0" smtClean="0">
                <a:latin typeface="Comic Sans MS" pitchFamily="66" charset="0"/>
              </a:rPr>
              <a:t>а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00" y="43550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N</a:t>
            </a:r>
            <a:r>
              <a:rPr lang="sr-Cyrl-RS" dirty="0" smtClean="0">
                <a:latin typeface="Comic Sans MS" pitchFamily="66" charset="0"/>
              </a:rPr>
              <a:t>е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5562600"/>
            <a:ext cx="7048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1295400" y="5791200"/>
            <a:ext cx="604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Tri linije: dve paralelne vertikalne + jedna horizontalna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419600"/>
            <a:ext cx="196124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sr-Latn-RS" dirty="0" smtClean="0"/>
              <a:t>Prepoznavanje oblika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1066800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Prepoznavanje </a:t>
            </a:r>
            <a:r>
              <a:rPr lang="en-US" dirty="0" err="1" smtClean="0">
                <a:latin typeface="Comic Sans MS" pitchFamily="66" charset="0"/>
              </a:rPr>
              <a:t>na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osnovu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osobina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1828800"/>
            <a:ext cx="623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Izdvojiti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skup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primitivnih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osobina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koje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karakteri</a:t>
            </a:r>
            <a:r>
              <a:rPr lang="sr-Latn-RS" dirty="0" smtClean="0">
                <a:latin typeface="Comic Sans MS" pitchFamily="66" charset="0"/>
              </a:rPr>
              <a:t>šu oblik.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251460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Osobine: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2667000"/>
            <a:ext cx="17748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 Početak, kraj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 Delta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 Oštar ugao </a:t>
            </a:r>
          </a:p>
          <a:p>
            <a:r>
              <a:rPr lang="sr-Latn-RS" dirty="0" smtClean="0">
                <a:latin typeface="Comic Sans MS" pitchFamily="66" charset="0"/>
              </a:rPr>
              <a:t>	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438400"/>
            <a:ext cx="2362200" cy="210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5715000" y="2590800"/>
            <a:ext cx="2081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Oštar ugao     </a:t>
            </a:r>
            <a:r>
              <a:rPr lang="en-GB" dirty="0" smtClean="0">
                <a:latin typeface="Comic Sans MS" pitchFamily="66" charset="0"/>
              </a:rPr>
              <a:t>: 1</a:t>
            </a:r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 Delta              : 2</a:t>
            </a:r>
            <a:endParaRPr lang="en-GB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 Početak, kraj : 2</a:t>
            </a:r>
          </a:p>
          <a:p>
            <a:r>
              <a:rPr lang="sr-Latn-RS" dirty="0" smtClean="0">
                <a:latin typeface="Comic Sans MS" pitchFamily="66" charset="0"/>
              </a:rPr>
              <a:t>	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0800000" flipV="1">
            <a:off x="5105400" y="3048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5105400" y="28194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5181600" y="33528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15000" y="4648200"/>
            <a:ext cx="2081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Oštar ugao     </a:t>
            </a:r>
            <a:r>
              <a:rPr lang="en-GB" dirty="0" smtClean="0">
                <a:latin typeface="Comic Sans MS" pitchFamily="66" charset="0"/>
              </a:rPr>
              <a:t>: 0</a:t>
            </a:r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 Delta              : </a:t>
            </a:r>
            <a:r>
              <a:rPr lang="en-GB" dirty="0" smtClean="0">
                <a:latin typeface="Comic Sans MS" pitchFamily="66" charset="0"/>
              </a:rPr>
              <a:t>1</a:t>
            </a:r>
          </a:p>
          <a:p>
            <a:r>
              <a:rPr lang="sr-Latn-RS" dirty="0" smtClean="0">
                <a:latin typeface="Comic Sans MS" pitchFamily="66" charset="0"/>
              </a:rPr>
              <a:t> Početak, kraj : </a:t>
            </a:r>
            <a:r>
              <a:rPr lang="en-GB" dirty="0" smtClean="0">
                <a:latin typeface="Comic Sans MS" pitchFamily="66" charset="0"/>
              </a:rPr>
              <a:t>3</a:t>
            </a:r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	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sr-Latn-RS" dirty="0" smtClean="0"/>
              <a:t>Prepoznavanje oblika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1066800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Prepoznavanje </a:t>
            </a:r>
            <a:r>
              <a:rPr lang="en-US" dirty="0" err="1" smtClean="0">
                <a:latin typeface="Comic Sans MS" pitchFamily="66" charset="0"/>
              </a:rPr>
              <a:t>na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osnovu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osobina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1828800"/>
            <a:ext cx="623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Izdvojiti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skup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primitivnih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osobina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koje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karakteri</a:t>
            </a:r>
            <a:r>
              <a:rPr lang="sr-Latn-RS" dirty="0" smtClean="0">
                <a:latin typeface="Comic Sans MS" pitchFamily="66" charset="0"/>
              </a:rPr>
              <a:t>šu oblik. 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28674" name="Picture 2" descr="http://ridgesandfurrows.homestead.com/files/Ar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0"/>
            <a:ext cx="1145323" cy="1123951"/>
          </a:xfrm>
          <a:prstGeom prst="rect">
            <a:avLst/>
          </a:prstGeom>
          <a:noFill/>
        </p:spPr>
      </p:pic>
      <p:pic>
        <p:nvPicPr>
          <p:cNvPr id="28676" name="Picture 4" descr="http://ridgesandfurrows.homestead.com/files/T_arch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05200"/>
            <a:ext cx="1143000" cy="1111619"/>
          </a:xfrm>
          <a:prstGeom prst="rect">
            <a:avLst/>
          </a:prstGeom>
          <a:noFill/>
        </p:spPr>
      </p:pic>
      <p:pic>
        <p:nvPicPr>
          <p:cNvPr id="28678" name="Picture 6" descr="http://ridgesandfurrows.homestead.com/files/loo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648200"/>
            <a:ext cx="1164365" cy="1143000"/>
          </a:xfrm>
          <a:prstGeom prst="rect">
            <a:avLst/>
          </a:prstGeom>
          <a:noFill/>
        </p:spPr>
      </p:pic>
      <p:pic>
        <p:nvPicPr>
          <p:cNvPr id="28680" name="Picture 8" descr="http://ridgesandfurrows.homestead.com/files/whor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4648200"/>
            <a:ext cx="1416762" cy="1219200"/>
          </a:xfrm>
          <a:prstGeom prst="rect">
            <a:avLst/>
          </a:prstGeom>
          <a:noFill/>
        </p:spPr>
      </p:pic>
      <p:pic>
        <p:nvPicPr>
          <p:cNvPr id="28682" name="Picture 10" descr="http://ridgesandfurrows.homestead.com/files/dbl_loop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4648200"/>
            <a:ext cx="1295400" cy="1250850"/>
          </a:xfrm>
          <a:prstGeom prst="rect">
            <a:avLst/>
          </a:prstGeom>
          <a:noFill/>
        </p:spPr>
      </p:pic>
      <p:pic>
        <p:nvPicPr>
          <p:cNvPr id="28684" name="Picture 12" descr="http://ridgesandfurrows.homestead.com/files/cen_loop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5800" y="2286000"/>
            <a:ext cx="3664209" cy="3590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sr-Latn-RS" dirty="0" smtClean="0"/>
              <a:t>Prepoznavanje oblika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1066800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Ra</a:t>
            </a:r>
            <a:r>
              <a:rPr lang="sr-Latn-RS" dirty="0" smtClean="0">
                <a:latin typeface="Comic Sans MS" pitchFamily="66" charset="0"/>
              </a:rPr>
              <a:t>čunski pristup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1828800"/>
            <a:ext cx="5769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Definisati primitivne akcije i njihove nivoe važnosti. </a:t>
            </a:r>
          </a:p>
          <a:p>
            <a:r>
              <a:rPr lang="sr-Latn-RS" dirty="0" smtClean="0">
                <a:latin typeface="Comic Sans MS" pitchFamily="66" charset="0"/>
              </a:rPr>
              <a:t>	Rotacija</a:t>
            </a:r>
          </a:p>
          <a:p>
            <a:r>
              <a:rPr lang="sr-Latn-RS" dirty="0" smtClean="0">
                <a:latin typeface="Comic Sans MS" pitchFamily="66" charset="0"/>
              </a:rPr>
              <a:t>	Translacija</a:t>
            </a:r>
          </a:p>
          <a:p>
            <a:r>
              <a:rPr lang="sr-Latn-RS" dirty="0" smtClean="0">
                <a:latin typeface="Comic Sans MS" pitchFamily="66" charset="0"/>
              </a:rPr>
              <a:t>	Skaliranje</a:t>
            </a:r>
          </a:p>
          <a:p>
            <a:r>
              <a:rPr lang="sr-Latn-RS" dirty="0" smtClean="0">
                <a:latin typeface="Comic Sans MS" pitchFamily="66" charset="0"/>
              </a:rPr>
              <a:t>	Devijacija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0600" y="3657600"/>
            <a:ext cx="7358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Prepoznavanje bazirano na algoritmima koji sličnost između oblika </a:t>
            </a:r>
          </a:p>
          <a:p>
            <a:r>
              <a:rPr lang="sr-Latn-RS" dirty="0" smtClean="0">
                <a:latin typeface="Comic Sans MS" pitchFamily="66" charset="0"/>
              </a:rPr>
              <a:t>određuju na osnovu ukupne </a:t>
            </a:r>
            <a:r>
              <a:rPr lang="en-US" dirty="0" smtClean="0">
                <a:latin typeface="Comic Sans MS" pitchFamily="66" charset="0"/>
              </a:rPr>
              <a:t>“</a:t>
            </a:r>
            <a:r>
              <a:rPr lang="en-US" dirty="0" err="1" smtClean="0">
                <a:latin typeface="Comic Sans MS" pitchFamily="66" charset="0"/>
              </a:rPr>
              <a:t>cene</a:t>
            </a:r>
            <a:r>
              <a:rPr lang="en-US" dirty="0" smtClean="0">
                <a:latin typeface="Comic Sans MS" pitchFamily="66" charset="0"/>
              </a:rPr>
              <a:t>”</a:t>
            </a:r>
            <a:r>
              <a:rPr lang="sr-Latn-RS" dirty="0" smtClean="0">
                <a:latin typeface="Comic Sans MS" pitchFamily="66" charset="0"/>
              </a:rPr>
              <a:t> transformacije polaznog oblika i </a:t>
            </a:r>
          </a:p>
          <a:p>
            <a:r>
              <a:rPr lang="sr-Latn-RS" dirty="0" smtClean="0">
                <a:latin typeface="Comic Sans MS" pitchFamily="66" charset="0"/>
              </a:rPr>
              <a:t>oblika sa kojim se poredi.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sr-Latn-RS" dirty="0" smtClean="0"/>
              <a:t>Kognitivni modeli memorije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1828800"/>
            <a:ext cx="7641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Senzorske informacije i baza znanja organizuje se u različite modele </a:t>
            </a:r>
          </a:p>
          <a:p>
            <a:r>
              <a:rPr lang="sr-Latn-RS" dirty="0" smtClean="0">
                <a:latin typeface="Comic Sans MS" pitchFamily="66" charset="0"/>
              </a:rPr>
              <a:t>memorije.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" y="3733800"/>
            <a:ext cx="84208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Tulvingov pristup:</a:t>
            </a:r>
          </a:p>
          <a:p>
            <a:r>
              <a:rPr lang="sr-Latn-RS" dirty="0" smtClean="0">
                <a:latin typeface="Comic Sans MS" pitchFamily="66" charset="0"/>
              </a:rPr>
              <a:t>	Epizodna memorija       -  činjenice</a:t>
            </a:r>
          </a:p>
          <a:p>
            <a:r>
              <a:rPr lang="sr-Latn-RS" dirty="0" smtClean="0">
                <a:latin typeface="Comic Sans MS" pitchFamily="66" charset="0"/>
              </a:rPr>
              <a:t>	Semantička memorija   - organizacija semantike u strukturnoj formi</a:t>
            </a:r>
          </a:p>
          <a:p>
            <a:r>
              <a:rPr lang="sr-Latn-RS" dirty="0" smtClean="0">
                <a:latin typeface="Comic Sans MS" pitchFamily="66" charset="0"/>
              </a:rPr>
              <a:t> 	Proceduralna memorija – pomaže prilikom odlučivanja o redosledu i </a:t>
            </a:r>
          </a:p>
          <a:p>
            <a:r>
              <a:rPr lang="sr-Latn-RS" dirty="0" smtClean="0">
                <a:latin typeface="Comic Sans MS" pitchFamily="66" charset="0"/>
              </a:rPr>
              <a:t>		primeni akcija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2667000"/>
            <a:ext cx="6604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Jedan primer senzorske memorije:</a:t>
            </a:r>
          </a:p>
          <a:p>
            <a:r>
              <a:rPr lang="sr-Latn-RS" dirty="0" smtClean="0">
                <a:latin typeface="Comic Sans MS" pitchFamily="66" charset="0"/>
              </a:rPr>
              <a:t>	Kratkotrajna memorija (Short Term Memory STM)</a:t>
            </a:r>
          </a:p>
          <a:p>
            <a:r>
              <a:rPr lang="sr-Latn-RS" dirty="0" smtClean="0">
                <a:latin typeface="Comic Sans MS" pitchFamily="66" charset="0"/>
              </a:rPr>
              <a:t>	Dugotrajna memorija (Long Term Memory LTM)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sr-Latn-RS" dirty="0" smtClean="0"/>
              <a:t>Kognitivni modeli memorije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1828800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Model memorije Atkinson-Shiffrin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2667000"/>
            <a:ext cx="86677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Senzorske informacije (signali) – vizualne, audio, i ostale senzorske informacije</a:t>
            </a:r>
          </a:p>
          <a:p>
            <a:r>
              <a:rPr lang="sr-Latn-RS" dirty="0" smtClean="0">
                <a:latin typeface="Comic Sans MS" pitchFamily="66" charset="0"/>
              </a:rPr>
              <a:t>	senzorski registri</a:t>
            </a:r>
          </a:p>
          <a:p>
            <a:r>
              <a:rPr lang="en-US" dirty="0" smtClean="0">
                <a:latin typeface="Comic Sans MS" pitchFamily="66" charset="0"/>
              </a:rPr>
              <a:t>O</a:t>
            </a:r>
            <a:r>
              <a:rPr lang="sr-Latn-RS" dirty="0" smtClean="0">
                <a:latin typeface="Comic Sans MS" pitchFamily="66" charset="0"/>
              </a:rPr>
              <a:t>ve informacije se kopiraju u </a:t>
            </a:r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STM (kratkotrajnu memoriju)</a:t>
            </a:r>
            <a:r>
              <a:rPr lang="sr-Latn-RS" dirty="0" smtClean="0">
                <a:latin typeface="Comic Sans MS" pitchFamily="66" charset="0"/>
              </a:rPr>
              <a:t> i čuvaju se </a:t>
            </a:r>
          </a:p>
          <a:p>
            <a:r>
              <a:rPr lang="sr-Latn-RS" dirty="0" smtClean="0">
                <a:latin typeface="Comic Sans MS" pitchFamily="66" charset="0"/>
              </a:rPr>
              <a:t>  relativno kratko vreme.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Informacije koje se duže vreme zadrže (ponovljene informacije) u senzorskoj </a:t>
            </a:r>
          </a:p>
          <a:p>
            <a:r>
              <a:rPr lang="sr-Latn-RS" dirty="0" smtClean="0">
                <a:latin typeface="Comic Sans MS" pitchFamily="66" charset="0"/>
              </a:rPr>
              <a:t>memoriji kopiraju se u </a:t>
            </a:r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LTM (dugotrajnu memoriju)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Kognitivni modeli memorije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71913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715000" y="11430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Epizodna memorija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Kognitivni modeli memorije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447800"/>
            <a:ext cx="35337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715000" y="11430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Epizodna memorija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3518" y="1474695"/>
            <a:ext cx="35528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Kognitivni modeli memorije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11430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Epizodna memorija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sr-Latn-RS" dirty="0" smtClean="0"/>
              <a:t>Sadržaj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58938"/>
            <a:ext cx="8229600" cy="5046662"/>
          </a:xfrm>
        </p:spPr>
        <p:txBody>
          <a:bodyPr/>
          <a:lstStyle/>
          <a:p>
            <a:pPr marL="914400" lvl="1" indent="-457200" eaLnBrk="1" hangingPunct="1">
              <a:buFontTx/>
              <a:buAutoNum type="arabicPeriod"/>
            </a:pPr>
            <a:r>
              <a:rPr lang="sr-Latn-RS" dirty="0" smtClean="0">
                <a:latin typeface="Comic Sans MS" pitchFamily="66" charset="0"/>
              </a:rPr>
              <a:t>Uvod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sr-Latn-RS" dirty="0" smtClean="0"/>
              <a:t>Prepoznavanje oblika</a:t>
            </a:r>
          </a:p>
          <a:p>
            <a:pPr marL="1314450" lvl="2" indent="-457200" eaLnBrk="1" hangingPunct="1">
              <a:buFontTx/>
              <a:buAutoNum type="arabicPeriod"/>
            </a:pPr>
            <a:r>
              <a:rPr lang="sr-Latn-RS" dirty="0" smtClean="0"/>
              <a:t>Prepoznavanje šablona</a:t>
            </a:r>
          </a:p>
          <a:p>
            <a:pPr marL="1314450" lvl="2" indent="-457200" eaLnBrk="1" hangingPunct="1">
              <a:buFontTx/>
              <a:buAutoNum type="arabicPeriod"/>
            </a:pPr>
            <a:r>
              <a:rPr lang="sr-Latn-RS" dirty="0" smtClean="0">
                <a:latin typeface="Comic Sans MS" pitchFamily="66" charset="0"/>
              </a:rPr>
              <a:t>Prepoznavanje pomoću prototipova</a:t>
            </a:r>
          </a:p>
          <a:p>
            <a:pPr marL="1314450" lvl="2" indent="-457200" eaLnBrk="1" hangingPunct="1">
              <a:buFontTx/>
              <a:buAutoNum type="arabicPeriod"/>
            </a:pPr>
            <a:r>
              <a:rPr lang="sr-Latn-RS" dirty="0" smtClean="0"/>
              <a:t>Prpoznavanje oblika na osnovu osobina</a:t>
            </a:r>
          </a:p>
          <a:p>
            <a:pPr marL="1314450" lvl="2" indent="-457200" eaLnBrk="1" hangingPunct="1">
              <a:buFontTx/>
              <a:buAutoNum type="arabicPeriod"/>
            </a:pPr>
            <a:r>
              <a:rPr lang="sr-Latn-RS" dirty="0" smtClean="0"/>
              <a:t>Račun</a:t>
            </a:r>
            <a:r>
              <a:rPr lang="en-US" dirty="0" err="1" smtClean="0"/>
              <a:t>ar</a:t>
            </a:r>
            <a:r>
              <a:rPr lang="sr-Latn-RS" dirty="0" smtClean="0"/>
              <a:t>ski podržano prepoznavanje oblika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sr-Latn-RS" dirty="0" smtClean="0"/>
              <a:t>Memorijski modeli</a:t>
            </a:r>
          </a:p>
          <a:p>
            <a:pPr marL="1314450" lvl="2" indent="-457200" eaLnBrk="1" hangingPunct="1">
              <a:buFontTx/>
              <a:buAutoNum type="arabicPeriod"/>
            </a:pPr>
            <a:r>
              <a:rPr lang="sr-Latn-RS" dirty="0" smtClean="0">
                <a:latin typeface="Comic Sans MS" pitchFamily="66" charset="0"/>
              </a:rPr>
              <a:t>Model Atkinson –Shiffrin</a:t>
            </a:r>
          </a:p>
          <a:p>
            <a:pPr marL="1314450" lvl="2" indent="-457200" eaLnBrk="1" hangingPunct="1">
              <a:buFontTx/>
              <a:buAutoNum type="arabicPeriod"/>
            </a:pPr>
            <a:r>
              <a:rPr lang="sr-Latn-RS" dirty="0" smtClean="0"/>
              <a:t>Model Tulving</a:t>
            </a:r>
            <a:endParaRPr lang="en-US" dirty="0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 err="1" smtClean="0"/>
              <a:t>Mentalne</a:t>
            </a:r>
            <a:r>
              <a:rPr lang="en-US" dirty="0" smtClean="0"/>
              <a:t> </a:t>
            </a:r>
            <a:r>
              <a:rPr lang="en-US" dirty="0" err="1" smtClean="0"/>
              <a:t>slike</a:t>
            </a:r>
            <a:r>
              <a:rPr lang="en-US" dirty="0" smtClean="0"/>
              <a:t>/</a:t>
            </a:r>
            <a:r>
              <a:rPr lang="en-US" dirty="0" err="1" smtClean="0"/>
              <a:t>mentalni</a:t>
            </a:r>
            <a:r>
              <a:rPr lang="en-US" dirty="0" smtClean="0"/>
              <a:t> </a:t>
            </a:r>
            <a:r>
              <a:rPr lang="en-US" dirty="0" err="1" smtClean="0"/>
              <a:t>oblici</a:t>
            </a:r>
            <a:endParaRPr lang="en-US" dirty="0" smtClean="0"/>
          </a:p>
          <a:p>
            <a:pPr marL="1314450" lvl="2" indent="-457200" eaLnBrk="1" hangingPunct="1">
              <a:buFontTx/>
              <a:buAutoNum type="arabicPeriod"/>
            </a:pPr>
            <a:r>
              <a:rPr lang="en-US" dirty="0" err="1" smtClean="0"/>
              <a:t>Reprezentacija</a:t>
            </a:r>
            <a:endParaRPr lang="en-US" dirty="0" smtClean="0"/>
          </a:p>
          <a:p>
            <a:pPr marL="1314450" lvl="2" indent="-457200" eaLnBrk="1" hangingPunct="1">
              <a:buFontTx/>
              <a:buAutoNum type="arabicPeriod"/>
            </a:pPr>
            <a:r>
              <a:rPr lang="en-US" dirty="0" err="1" smtClean="0"/>
              <a:t>Rotacija</a:t>
            </a:r>
            <a:r>
              <a:rPr lang="sr-Latn-RS" dirty="0" smtClean="0"/>
              <a:t>, veličina</a:t>
            </a:r>
            <a:endParaRPr lang="en-US" dirty="0" smtClean="0"/>
          </a:p>
          <a:p>
            <a:pPr marL="1314450" lvl="2" indent="-457200" eaLnBrk="1" hangingPunct="1">
              <a:buFontTx/>
              <a:buAutoNum type="arabicPeriod"/>
            </a:pPr>
            <a:r>
              <a:rPr lang="sr-Latn-RS" dirty="0" smtClean="0"/>
              <a:t>Deo-celina relacije</a:t>
            </a:r>
          </a:p>
          <a:p>
            <a:pPr marL="1314450" lvl="2" indent="-457200" eaLnBrk="1" hangingPunct="1">
              <a:buNone/>
            </a:pPr>
            <a:endParaRPr lang="en-US" dirty="0" smtClean="0"/>
          </a:p>
          <a:p>
            <a:pPr marL="1314450" lvl="2" indent="-457200" eaLnBrk="1" hangingPunct="1">
              <a:buFontTx/>
              <a:buAutoNum type="arabicPeriod"/>
            </a:pPr>
            <a:endParaRPr lang="en-US" dirty="0" smtClean="0"/>
          </a:p>
          <a:p>
            <a:pPr marL="1314450" lvl="2" indent="-457200" eaLnBrk="1" hangingPunct="1">
              <a:buFontTx/>
              <a:buAutoNum type="arabicPeriod"/>
            </a:pPr>
            <a:endParaRPr lang="sr-Latn-RS" dirty="0" smtClean="0"/>
          </a:p>
          <a:p>
            <a:pPr marL="1314450" lvl="2" indent="-457200" eaLnBrk="1" hangingPunct="1">
              <a:buFontTx/>
              <a:buAutoNum type="arabicPeriod"/>
            </a:pPr>
            <a:endParaRPr lang="sr-Latn-RS" dirty="0" smtClean="0">
              <a:latin typeface="Comic Sans MS" pitchFamily="66" charset="0"/>
            </a:endParaRPr>
          </a:p>
          <a:p>
            <a:pPr marL="1314450" lvl="2" indent="-457200" eaLnBrk="1" hangingPunct="1">
              <a:buFontTx/>
              <a:buAutoNum type="arabicPeriod"/>
            </a:pP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8365" y="1448920"/>
            <a:ext cx="35242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reprezentacije znanja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0" y="11430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Epizodna memorija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3518" y="1474695"/>
            <a:ext cx="35528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reprezentacije znanja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5000" y="11430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Epizodna memorija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Kognitivni modeli memorije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447800"/>
            <a:ext cx="35337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715000" y="11430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Epizodna memorija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8365" y="1448920"/>
            <a:ext cx="35242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Kognitivni modeli memorije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5000" y="11430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Epizodna memorija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Kognitivni modeli memorije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447800"/>
            <a:ext cx="35337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715000" y="11430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Epizodna memorija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sr-Latn-RS" dirty="0" smtClean="0"/>
              <a:t>Kognitivni modeli memorije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00600" y="1143000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Model memorije Atkinson-Shiffrin 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534400" cy="481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sr-Latn-RS" dirty="0" smtClean="0"/>
              <a:t>Kognitivni modeli memorije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0" y="1143000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Tulvingov model memorije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33600"/>
            <a:ext cx="864669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sr-Latn-RS" dirty="0" smtClean="0"/>
              <a:t>Kognitivni modeli memorije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0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PDP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1600200"/>
            <a:ext cx="418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Parallel Distributed Processing 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3200400"/>
            <a:ext cx="605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Model koji se koristi kod Veštačkih neuronskih mreža.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en-GB" dirty="0" err="1" smtClean="0"/>
              <a:t>Mentalne</a:t>
            </a:r>
            <a:r>
              <a:rPr lang="en-GB" dirty="0" smtClean="0"/>
              <a:t> </a:t>
            </a:r>
            <a:r>
              <a:rPr lang="en-GB" dirty="0" err="1" smtClean="0"/>
              <a:t>slike</a:t>
            </a:r>
            <a:r>
              <a:rPr lang="en-GB" dirty="0" smtClean="0"/>
              <a:t>/</a:t>
            </a:r>
            <a:r>
              <a:rPr lang="en-GB" dirty="0" err="1" smtClean="0"/>
              <a:t>oblici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905000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K</a:t>
            </a:r>
            <a:r>
              <a:rPr lang="sr-Latn-RS" dirty="0" smtClean="0">
                <a:latin typeface="Comic Sans MS" pitchFamily="66" charset="0"/>
              </a:rPr>
              <a:t>ako ljudi pamte scenu</a:t>
            </a:r>
            <a:r>
              <a:rPr lang="en-GB" dirty="0" smtClean="0">
                <a:latin typeface="Comic Sans MS" pitchFamily="66" charset="0"/>
              </a:rPr>
              <a:t>? </a:t>
            </a:r>
          </a:p>
          <a:p>
            <a:r>
              <a:rPr lang="en-GB" dirty="0" smtClean="0">
                <a:latin typeface="Comic Sans MS" pitchFamily="66" charset="0"/>
              </a:rPr>
              <a:t>	- </a:t>
            </a:r>
            <a:r>
              <a:rPr lang="en-GB" dirty="0" err="1" smtClean="0">
                <a:latin typeface="Comic Sans MS" pitchFamily="66" charset="0"/>
              </a:rPr>
              <a:t>kao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sliku</a:t>
            </a:r>
            <a:r>
              <a:rPr lang="en-GB" dirty="0" smtClean="0">
                <a:latin typeface="Comic Sans MS" pitchFamily="66" charset="0"/>
              </a:rPr>
              <a:t> u </a:t>
            </a:r>
            <a:r>
              <a:rPr lang="en-GB" dirty="0" err="1" smtClean="0">
                <a:latin typeface="Comic Sans MS" pitchFamily="66" charset="0"/>
              </a:rPr>
              <a:t>mozgu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3200400"/>
            <a:ext cx="613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latin typeface="Comic Sans MS" pitchFamily="66" charset="0"/>
              </a:rPr>
              <a:t>Mentalnu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reprezentaciju</a:t>
            </a:r>
            <a:r>
              <a:rPr lang="en-GB" dirty="0" smtClean="0">
                <a:latin typeface="Comic Sans MS" pitchFamily="66" charset="0"/>
              </a:rPr>
              <a:t> scene </a:t>
            </a:r>
            <a:r>
              <a:rPr lang="en-GB" dirty="0" err="1" smtClean="0">
                <a:latin typeface="Comic Sans MS" pitchFamily="66" charset="0"/>
              </a:rPr>
              <a:t>ili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doga</a:t>
            </a:r>
            <a:r>
              <a:rPr lang="sr-Latn-RS" dirty="0" smtClean="0">
                <a:latin typeface="Comic Sans MS" pitchFamily="66" charset="0"/>
              </a:rPr>
              <a:t>đaja nazivaćemo </a:t>
            </a:r>
          </a:p>
          <a:p>
            <a:r>
              <a:rPr lang="sr-Latn-RS" dirty="0" smtClean="0">
                <a:latin typeface="Comic Sans MS" pitchFamily="66" charset="0"/>
              </a:rPr>
              <a:t>  Mentalna slika ili mentalni oblik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4191000"/>
            <a:ext cx="7067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Reprezentacija :</a:t>
            </a:r>
          </a:p>
          <a:p>
            <a:r>
              <a:rPr lang="sr-Latn-RS" dirty="0" smtClean="0">
                <a:latin typeface="Comic Sans MS" pitchFamily="66" charset="0"/>
              </a:rPr>
              <a:t>	- analogno – prototipski</a:t>
            </a:r>
          </a:p>
          <a:p>
            <a:r>
              <a:rPr lang="sr-Latn-RS" dirty="0" smtClean="0">
                <a:latin typeface="Comic Sans MS" pitchFamily="66" charset="0"/>
              </a:rPr>
              <a:t>	- simbolički – korišćenjem simboličkih logika (opis slike)</a:t>
            </a:r>
          </a:p>
          <a:p>
            <a:r>
              <a:rPr lang="sr-Latn-RS" dirty="0" smtClean="0">
                <a:latin typeface="Comic Sans MS" pitchFamily="66" charset="0"/>
              </a:rPr>
              <a:t>	- kombinacija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en-GB" dirty="0" err="1" smtClean="0"/>
              <a:t>Mentalne</a:t>
            </a:r>
            <a:r>
              <a:rPr lang="en-GB" dirty="0" smtClean="0"/>
              <a:t> </a:t>
            </a:r>
            <a:r>
              <a:rPr lang="en-GB" dirty="0" err="1" smtClean="0"/>
              <a:t>slike</a:t>
            </a:r>
            <a:r>
              <a:rPr lang="en-GB" dirty="0" smtClean="0"/>
              <a:t>/</a:t>
            </a:r>
            <a:r>
              <a:rPr lang="en-GB" dirty="0" err="1" smtClean="0"/>
              <a:t>oblici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0" y="1143000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Mentalne slike/oblici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90500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Rotacija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6800" y="2362200"/>
            <a:ext cx="6708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Uočeno je da čovek može da prepozna oblike koji su rotirani </a:t>
            </a:r>
          </a:p>
          <a:p>
            <a:r>
              <a:rPr lang="sr-Latn-RS" dirty="0" smtClean="0">
                <a:latin typeface="Comic Sans MS" pitchFamily="66" charset="0"/>
              </a:rPr>
              <a:t>u odnosu na oblik koji se nalazi u memoriji.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2141" y="3234079"/>
            <a:ext cx="9348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0" dirty="0" smtClean="0">
                <a:latin typeface="Comic Sans MS" pitchFamily="66" charset="0"/>
              </a:rPr>
              <a:t>A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3179236">
            <a:off x="5066741" y="3310279"/>
            <a:ext cx="9348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0" dirty="0" smtClean="0">
                <a:latin typeface="Comic Sans MS" pitchFamily="66" charset="0"/>
              </a:rPr>
              <a:t>A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7000" y="4800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0" y="4800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b)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5486400"/>
            <a:ext cx="835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Slika a) se brže prepozna </a:t>
            </a:r>
            <a:r>
              <a:rPr lang="en-GB" dirty="0" smtClean="0">
                <a:latin typeface="Comic Sans MS" pitchFamily="66" charset="0"/>
              </a:rPr>
              <a:t>  </a:t>
            </a:r>
            <a:r>
              <a:rPr lang="sr-Latn-RS" dirty="0" smtClean="0">
                <a:latin typeface="Comic Sans MS" pitchFamily="66" charset="0"/>
                <a:sym typeface="Wingdings" pitchFamily="2" charset="2"/>
              </a:rPr>
              <a:t></a:t>
            </a:r>
            <a:r>
              <a:rPr lang="en-GB" dirty="0" smtClean="0">
                <a:latin typeface="Comic Sans MS" pitchFamily="66" charset="0"/>
                <a:sym typeface="Wingdings" pitchFamily="2" charset="2"/>
              </a:rPr>
              <a:t>  </a:t>
            </a:r>
            <a:r>
              <a:rPr lang="sr-Latn-RS" dirty="0" smtClean="0">
                <a:latin typeface="Comic Sans MS" pitchFamily="66" charset="0"/>
                <a:sym typeface="Wingdings" pitchFamily="2" charset="2"/>
              </a:rPr>
              <a:t>čovek čuva mentalnu sliku 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‘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pribli</a:t>
            </a:r>
            <a:r>
              <a:rPr lang="sr-Latn-RS" dirty="0" smtClean="0">
                <a:latin typeface="Comic Sans MS" pitchFamily="66" charset="0"/>
                <a:sym typeface="Wingdings" pitchFamily="2" charset="2"/>
              </a:rPr>
              <a:t>žniju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’</a:t>
            </a:r>
            <a:r>
              <a:rPr lang="sr-Latn-RS" dirty="0" smtClean="0">
                <a:latin typeface="Comic Sans MS" pitchFamily="66" charset="0"/>
                <a:sym typeface="Wingdings" pitchFamily="2" charset="2"/>
              </a:rPr>
              <a:t> obliku a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sr-Latn-RS" dirty="0" smtClean="0"/>
              <a:t>Sadržaj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58938"/>
            <a:ext cx="8229600" cy="5046662"/>
          </a:xfrm>
        </p:spPr>
        <p:txBody>
          <a:bodyPr/>
          <a:lstStyle/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dirty="0" smtClean="0"/>
              <a:t>Mentalne slike</a:t>
            </a:r>
          </a:p>
          <a:p>
            <a:pPr marL="1314450" lvl="2" indent="-457200" eaLnBrk="1" hangingPunct="1">
              <a:buFont typeface="+mj-lt"/>
              <a:buAutoNum type="arabicPeriod" startAt="4"/>
            </a:pPr>
            <a:r>
              <a:rPr lang="sr-Latn-RS" dirty="0" smtClean="0"/>
              <a:t>Sličnosti između mentalnih slika i percepcije</a:t>
            </a:r>
          </a:p>
          <a:p>
            <a:pPr marL="1314450" lvl="2" indent="-457200" eaLnBrk="1" hangingPunct="1">
              <a:buFont typeface="+mj-lt"/>
              <a:buAutoNum type="arabicPeriod" startAt="4"/>
            </a:pPr>
            <a:r>
              <a:rPr lang="sr-Latn-RS" dirty="0" smtClean="0"/>
              <a:t>Kognitivne mape</a:t>
            </a:r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dirty="0" smtClean="0"/>
              <a:t>Razumevanje i reprezentacija problema</a:t>
            </a:r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dirty="0" smtClean="0"/>
              <a:t>Elementarni model procesa “saznanja”</a:t>
            </a:r>
          </a:p>
          <a:p>
            <a:pPr marL="1314450" lvl="2" indent="-457200" eaLnBrk="1" hangingPunct="1">
              <a:buFont typeface="+mj-lt"/>
              <a:buAutoNum type="arabicPeriod"/>
            </a:pPr>
            <a:r>
              <a:rPr lang="sr-Latn-RS" dirty="0" smtClean="0"/>
              <a:t>Stanja procesa saznanja</a:t>
            </a:r>
            <a:endParaRPr lang="en-US" dirty="0" smtClean="0"/>
          </a:p>
          <a:p>
            <a:pPr marL="1314450" lvl="2" indent="-457200" eaLnBrk="1" hangingPunct="1">
              <a:buFontTx/>
              <a:buAutoNum type="arabicPeriod"/>
            </a:pPr>
            <a:endParaRPr lang="en-US" dirty="0" smtClean="0"/>
          </a:p>
          <a:p>
            <a:pPr marL="1314450" lvl="2" indent="-457200" eaLnBrk="1" hangingPunct="1">
              <a:buFontTx/>
              <a:buAutoNum type="arabicPeriod"/>
            </a:pPr>
            <a:endParaRPr lang="sr-Latn-RS" i="1" dirty="0" smtClean="0"/>
          </a:p>
          <a:p>
            <a:pPr marL="1314450" lvl="2" indent="-457200" eaLnBrk="1" hangingPunct="1">
              <a:buFontTx/>
              <a:buAutoNum type="arabicPeriod"/>
            </a:pPr>
            <a:endParaRPr lang="sr-Latn-RS" dirty="0" smtClean="0">
              <a:latin typeface="Comic Sans MS" pitchFamily="66" charset="0"/>
            </a:endParaRPr>
          </a:p>
          <a:p>
            <a:pPr marL="1314450" lvl="2" indent="-457200" eaLnBrk="1" hangingPunct="1">
              <a:buFontTx/>
              <a:buAutoNum type="arabicPeriod"/>
            </a:pP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en-GB" dirty="0" err="1" smtClean="0"/>
              <a:t>Mentalne</a:t>
            </a:r>
            <a:r>
              <a:rPr lang="en-GB" dirty="0" smtClean="0"/>
              <a:t> </a:t>
            </a:r>
            <a:r>
              <a:rPr lang="en-GB" dirty="0" err="1" smtClean="0"/>
              <a:t>slike</a:t>
            </a:r>
            <a:r>
              <a:rPr lang="en-GB" dirty="0" smtClean="0"/>
              <a:t>/</a:t>
            </a:r>
            <a:r>
              <a:rPr lang="en-GB" dirty="0" err="1" smtClean="0"/>
              <a:t>oblici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2800" y="1143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Oblik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6800" y="2362200"/>
            <a:ext cx="7348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Puno je lakše/brže razlikovati mentalne slike čiji oblici su značajno</a:t>
            </a:r>
          </a:p>
          <a:p>
            <a:r>
              <a:rPr lang="sr-Latn-RS" dirty="0" smtClean="0">
                <a:latin typeface="Comic Sans MS" pitchFamily="66" charset="0"/>
              </a:rPr>
              <a:t>različiti.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5399" y="3400961"/>
            <a:ext cx="10038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0" dirty="0" smtClean="0">
                <a:latin typeface="Comic Sans MS" pitchFamily="66" charset="0"/>
              </a:rPr>
              <a:t>O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7000" y="4800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3400" y="4800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b)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5486400"/>
            <a:ext cx="715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Oblik a) se lakše prepoznaje u odnosu na b) i c) jer mentalna slika</a:t>
            </a:r>
          </a:p>
          <a:p>
            <a:r>
              <a:rPr lang="sr-Latn-RS" dirty="0" smtClean="0">
                <a:latin typeface="Comic Sans MS" pitchFamily="66" charset="0"/>
              </a:rPr>
              <a:t>nema mnogo sličnosti sa ostalim mentalnim slikama.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600" y="3276600"/>
            <a:ext cx="803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0" dirty="0" smtClean="0">
                <a:latin typeface="Comic Sans MS" pitchFamily="66" charset="0"/>
              </a:rPr>
              <a:t>C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62200" y="3352800"/>
            <a:ext cx="9348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0" dirty="0" smtClean="0">
                <a:latin typeface="Comic Sans MS" pitchFamily="66" charset="0"/>
              </a:rPr>
              <a:t>A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72200" y="4800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c)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en-GB" dirty="0" err="1" smtClean="0"/>
              <a:t>Mentalne</a:t>
            </a:r>
            <a:r>
              <a:rPr lang="en-GB" dirty="0" smtClean="0"/>
              <a:t> </a:t>
            </a:r>
            <a:r>
              <a:rPr lang="en-GB" dirty="0" err="1" smtClean="0"/>
              <a:t>slike</a:t>
            </a:r>
            <a:r>
              <a:rPr lang="en-GB" dirty="0" smtClean="0"/>
              <a:t>/</a:t>
            </a:r>
            <a:r>
              <a:rPr lang="en-GB" dirty="0" err="1" smtClean="0"/>
              <a:t>oblici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2800" y="1143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Deo - celina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6800" y="236220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Kompozicija više mentalnih slika i njihovo prepoznavanje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7000" y="4800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3400" y="4800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b)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54864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Kvačica na slovu Č je sastavni deo iako je ostatak identičan slovu 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14800" y="3124200"/>
            <a:ext cx="803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0" dirty="0" smtClean="0">
                <a:latin typeface="Comic Sans MS" pitchFamily="66" charset="0"/>
              </a:rPr>
              <a:t>C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2200" y="3276600"/>
            <a:ext cx="803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0" dirty="0" smtClean="0">
                <a:latin typeface="Comic Sans MS" pitchFamily="66" charset="0"/>
              </a:rPr>
              <a:t>Č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en-GB" dirty="0" err="1" smtClean="0"/>
              <a:t>Mentalne</a:t>
            </a:r>
            <a:r>
              <a:rPr lang="en-GB" dirty="0" smtClean="0"/>
              <a:t> </a:t>
            </a:r>
            <a:r>
              <a:rPr lang="en-GB" dirty="0" err="1" smtClean="0"/>
              <a:t>slike</a:t>
            </a:r>
            <a:r>
              <a:rPr lang="en-GB" dirty="0" smtClean="0"/>
              <a:t>/</a:t>
            </a:r>
            <a:r>
              <a:rPr lang="en-GB" dirty="0" err="1" smtClean="0"/>
              <a:t>oblici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86200" y="1143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Latn-RS" dirty="0" smtClean="0">
                <a:latin typeface="Comic Sans MS" pitchFamily="66" charset="0"/>
              </a:rPr>
              <a:t>Mentalana slika - percepcija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2438400"/>
            <a:ext cx="717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Percepcija – konstruisanje znanja na osnovu senzorskih podataka </a:t>
            </a:r>
          </a:p>
          <a:p>
            <a:r>
              <a:rPr lang="sr-Latn-RS" dirty="0" smtClean="0">
                <a:latin typeface="Comic Sans MS" pitchFamily="66" charset="0"/>
              </a:rPr>
              <a:t>                    korišćenjem zaključivanja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581400"/>
            <a:ext cx="6963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Mentalna slika – reprezentacija modela koji se koristi prilikom </a:t>
            </a:r>
          </a:p>
          <a:p>
            <a:r>
              <a:rPr lang="sr-Latn-RS" dirty="0" smtClean="0">
                <a:latin typeface="Comic Sans MS" pitchFamily="66" charset="0"/>
              </a:rPr>
              <a:t>                           prepoznavanja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en-GB" dirty="0" err="1" smtClean="0"/>
              <a:t>Mentalne</a:t>
            </a:r>
            <a:r>
              <a:rPr lang="en-GB" dirty="0" smtClean="0"/>
              <a:t> </a:t>
            </a:r>
            <a:r>
              <a:rPr lang="en-GB" dirty="0" err="1" smtClean="0"/>
              <a:t>slike</a:t>
            </a:r>
            <a:r>
              <a:rPr lang="en-GB" dirty="0" smtClean="0"/>
              <a:t>/</a:t>
            </a:r>
            <a:r>
              <a:rPr lang="en-GB" dirty="0" err="1" smtClean="0"/>
              <a:t>oblici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86200" y="1143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Latn-RS" dirty="0" smtClean="0">
                <a:latin typeface="Comic Sans MS" pitchFamily="66" charset="0"/>
              </a:rPr>
              <a:t>Kognitivne mape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2438400"/>
            <a:ext cx="83391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Kognitivne mape-interna reprezentacija prostornih informacija i </a:t>
            </a:r>
          </a:p>
          <a:p>
            <a:r>
              <a:rPr lang="sr-Latn-RS" dirty="0" smtClean="0">
                <a:latin typeface="Comic Sans MS" pitchFamily="66" charset="0"/>
              </a:rPr>
              <a:t>                           relacija između mentalnih slika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Pojednostavljivanja radi lakšeg memorisanja: dugački skoro linijski elementi </a:t>
            </a:r>
          </a:p>
          <a:p>
            <a:r>
              <a:rPr lang="sr-Latn-RS" dirty="0" smtClean="0">
                <a:latin typeface="Comic Sans MS" pitchFamily="66" charset="0"/>
              </a:rPr>
              <a:t>zamenjuju se linijama, skoro pravi uglovi zamenjuju se pravim uglovima.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en-GB" dirty="0" err="1" smtClean="0"/>
              <a:t>Mentalne</a:t>
            </a:r>
            <a:r>
              <a:rPr lang="en-GB" dirty="0" smtClean="0"/>
              <a:t> </a:t>
            </a:r>
            <a:r>
              <a:rPr lang="en-GB" dirty="0" err="1" smtClean="0"/>
              <a:t>slike</a:t>
            </a:r>
            <a:r>
              <a:rPr lang="en-GB" dirty="0" smtClean="0"/>
              <a:t>/</a:t>
            </a:r>
            <a:r>
              <a:rPr lang="en-GB" dirty="0" err="1" smtClean="0"/>
              <a:t>oblici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86200" y="1143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Latn-RS" dirty="0" smtClean="0">
                <a:latin typeface="Comic Sans MS" pitchFamily="66" charset="0"/>
              </a:rPr>
              <a:t>Razumevanje i reprezentacija problema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2438400"/>
            <a:ext cx="819006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U zavisnosti od reprezentacija problema  zavisi brzina rešavanja. 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Npr.  Ljudi često lakše rešavaju matematičke probleme date formulama</a:t>
            </a:r>
          </a:p>
          <a:p>
            <a:r>
              <a:rPr lang="sr-Latn-RS" dirty="0" smtClean="0">
                <a:latin typeface="Comic Sans MS" pitchFamily="66" charset="0"/>
              </a:rPr>
              <a:t>nego probleme date tekstualno. 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Često je potrebno problem povezati sa prethodnim znanjem odnosno </a:t>
            </a:r>
          </a:p>
          <a:p>
            <a:r>
              <a:rPr lang="sr-Latn-RS" dirty="0" smtClean="0">
                <a:latin typeface="Comic Sans MS" pitchFamily="66" charset="0"/>
              </a:rPr>
              <a:t>kontekstom u kojem se problem rešava.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Koraci u razumevanju problema:</a:t>
            </a:r>
          </a:p>
          <a:p>
            <a:r>
              <a:rPr lang="sr-Latn-RS" dirty="0" smtClean="0">
                <a:latin typeface="Comic Sans MS" pitchFamily="66" charset="0"/>
              </a:rPr>
              <a:t>	1) određivanje informacija koe su relevantne a odbacivanje ostalih</a:t>
            </a:r>
          </a:p>
          <a:p>
            <a:r>
              <a:rPr lang="sr-Latn-RS" dirty="0" smtClean="0">
                <a:latin typeface="Comic Sans MS" pitchFamily="66" charset="0"/>
              </a:rPr>
              <a:t>	2) organizacija šeme ili mape koja reprezentuje problem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en-GB" dirty="0" err="1" smtClean="0"/>
              <a:t>Mentalne</a:t>
            </a:r>
            <a:r>
              <a:rPr lang="en-GB" dirty="0" smtClean="0"/>
              <a:t> </a:t>
            </a:r>
            <a:r>
              <a:rPr lang="en-GB" dirty="0" err="1" smtClean="0"/>
              <a:t>slike</a:t>
            </a:r>
            <a:r>
              <a:rPr lang="en-GB" dirty="0" smtClean="0"/>
              <a:t>/</a:t>
            </a:r>
            <a:r>
              <a:rPr lang="en-GB" dirty="0" err="1" smtClean="0"/>
              <a:t>oblici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86200" y="1143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Latn-RS" dirty="0" smtClean="0">
                <a:latin typeface="Comic Sans MS" pitchFamily="66" charset="0"/>
              </a:rPr>
              <a:t>Elementarni model kognitivnih procesa</a:t>
            </a:r>
          </a:p>
        </p:txBody>
      </p:sp>
      <p:sp>
        <p:nvSpPr>
          <p:cNvPr id="10" name="Oval 9"/>
          <p:cNvSpPr/>
          <p:nvPr/>
        </p:nvSpPr>
        <p:spPr>
          <a:xfrm>
            <a:off x="3048000" y="1905000"/>
            <a:ext cx="2971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Opa</a:t>
            </a:r>
            <a:r>
              <a:rPr lang="sr-Latn-RS" sz="1400" dirty="0" smtClean="0"/>
              <a:t>žanje (prikupljanje signala i pretvaranje u merljiv oblik)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6477000" y="3276600"/>
            <a:ext cx="2448697" cy="949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 smtClean="0"/>
              <a:t>Akvizicija (rafinacija postojćeg znanja)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5334000" y="5638800"/>
            <a:ext cx="2448697" cy="949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 smtClean="0"/>
              <a:t>Percepcija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1905000" y="5638800"/>
            <a:ext cx="2448697" cy="949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 smtClean="0"/>
              <a:t>Planiranje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609600" y="3352800"/>
            <a:ext cx="2448697" cy="949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 smtClean="0"/>
              <a:t>Delovanje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10" idx="6"/>
            <a:endCxn id="11" idx="0"/>
          </p:cNvCxnSpPr>
          <p:nvPr/>
        </p:nvCxnSpPr>
        <p:spPr>
          <a:xfrm>
            <a:off x="6019800" y="2324100"/>
            <a:ext cx="1681549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819902" y="4610104"/>
            <a:ext cx="1447801" cy="609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</p:cNvCxnSpPr>
          <p:nvPr/>
        </p:nvCxnSpPr>
        <p:spPr>
          <a:xfrm rot="5400000" flipH="1" flipV="1">
            <a:off x="6136675" y="4612674"/>
            <a:ext cx="1447800" cy="604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4" idx="6"/>
          </p:cNvCxnSpPr>
          <p:nvPr/>
        </p:nvCxnSpPr>
        <p:spPr>
          <a:xfrm rot="10800000">
            <a:off x="4353698" y="6113780"/>
            <a:ext cx="9803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15" idx="4"/>
          </p:cNvCxnSpPr>
          <p:nvPr/>
        </p:nvCxnSpPr>
        <p:spPr>
          <a:xfrm rot="16200000" flipV="1">
            <a:off x="1813629" y="4323080"/>
            <a:ext cx="133604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0" idx="2"/>
          </p:cNvCxnSpPr>
          <p:nvPr/>
        </p:nvCxnSpPr>
        <p:spPr>
          <a:xfrm flipV="1">
            <a:off x="1371602" y="2324100"/>
            <a:ext cx="1676398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</p:cNvCxnSpPr>
          <p:nvPr/>
        </p:nvCxnSpPr>
        <p:spPr>
          <a:xfrm rot="5400000">
            <a:off x="2480329" y="2426120"/>
            <a:ext cx="808553" cy="1197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1828800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Priprema sadržaja </a:t>
            </a:r>
          </a:p>
          <a:p>
            <a:r>
              <a:rPr lang="sr-Latn-RS" dirty="0" smtClean="0"/>
              <a:t>za STM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en-GB" dirty="0" err="1" smtClean="0"/>
              <a:t>Mentalne</a:t>
            </a:r>
            <a:r>
              <a:rPr lang="en-GB" dirty="0" smtClean="0"/>
              <a:t> </a:t>
            </a:r>
            <a:r>
              <a:rPr lang="en-GB" dirty="0" err="1" smtClean="0"/>
              <a:t>slike</a:t>
            </a:r>
            <a:r>
              <a:rPr lang="en-GB" dirty="0" smtClean="0"/>
              <a:t>/</a:t>
            </a:r>
            <a:r>
              <a:rPr lang="en-GB" dirty="0" err="1" smtClean="0"/>
              <a:t>oblici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86200" y="1143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Latn-RS" dirty="0" smtClean="0">
                <a:latin typeface="Comic Sans MS" pitchFamily="66" charset="0"/>
              </a:rPr>
              <a:t>zadaci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2438400"/>
            <a:ext cx="81948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sr-Latn-RS" dirty="0" smtClean="0">
                <a:latin typeface="Comic Sans MS" pitchFamily="66" charset="0"/>
              </a:rPr>
              <a:t>Naposati program za traženje oblika primenom šablona. Odrediti koliko </a:t>
            </a:r>
            <a:br>
              <a:rPr lang="sr-Latn-RS" dirty="0" smtClean="0">
                <a:latin typeface="Comic Sans MS" pitchFamily="66" charset="0"/>
              </a:rPr>
            </a:br>
            <a:r>
              <a:rPr lang="sr-Latn-RS" dirty="0" smtClean="0">
                <a:latin typeface="Comic Sans MS" pitchFamily="66" charset="0"/>
              </a:rPr>
              <a:t>se puta i na kojim mestima pojavljuje šablon.</a:t>
            </a:r>
          </a:p>
          <a:p>
            <a:pPr marL="342900" indent="-342900">
              <a:buAutoNum type="arabicParenR"/>
            </a:pPr>
            <a:r>
              <a:rPr lang="sr-Latn-RS" dirty="0" smtClean="0">
                <a:latin typeface="Comic Sans MS" pitchFamily="66" charset="0"/>
              </a:rPr>
              <a:t>Implementirati funkcije za određivanje elementarnih osobina oblika: </a:t>
            </a:r>
            <a:br>
              <a:rPr lang="sr-Latn-RS" dirty="0" smtClean="0">
                <a:latin typeface="Comic Sans MS" pitchFamily="66" charset="0"/>
              </a:rPr>
            </a:br>
            <a:r>
              <a:rPr lang="sr-Latn-RS" dirty="0" smtClean="0">
                <a:latin typeface="Comic Sans MS" pitchFamily="66" charset="0"/>
              </a:rPr>
              <a:t>veličina, o</a:t>
            </a:r>
            <a:r>
              <a:rPr lang="en-US" dirty="0" smtClean="0">
                <a:latin typeface="Comic Sans MS" pitchFamily="66" charset="0"/>
              </a:rPr>
              <a:t>b</a:t>
            </a:r>
            <a:r>
              <a:rPr lang="sr-Latn-RS" dirty="0" smtClean="0">
                <a:latin typeface="Comic Sans MS" pitchFamily="66" charset="0"/>
              </a:rPr>
              <a:t>lik, konveksnost....</a:t>
            </a:r>
          </a:p>
          <a:p>
            <a:pPr marL="342900" indent="-342900">
              <a:buAutoNum type="arabicParenR"/>
            </a:pPr>
            <a:r>
              <a:rPr lang="sr-Latn-RS" dirty="0" smtClean="0">
                <a:latin typeface="Comic Sans MS" pitchFamily="66" charset="0"/>
              </a:rPr>
              <a:t>Napisati program za pronalaženje šablona u tekstu.</a:t>
            </a:r>
          </a:p>
          <a:p>
            <a:pPr marL="342900" indent="-342900">
              <a:buAutoNum type="arabicParenR"/>
            </a:pPr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f you see Marilyn Monroe rather than Albert Einstein in this photo, you may need glasse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sr-Latn-RS" dirty="0" smtClean="0"/>
              <a:t>Prepoznavanje oblika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58938"/>
            <a:ext cx="8229600" cy="5046662"/>
          </a:xfrm>
        </p:spPr>
        <p:txBody>
          <a:bodyPr/>
          <a:lstStyle/>
          <a:p>
            <a:pPr marL="914400" lvl="1" indent="-457200" eaLnBrk="1" hangingPunct="1">
              <a:buFont typeface="+mj-lt"/>
              <a:buAutoNum type="arabicPeriod"/>
            </a:pPr>
            <a:endParaRPr lang="sr-Latn-RS" dirty="0" smtClean="0"/>
          </a:p>
          <a:p>
            <a:pPr marL="914400" lvl="1" indent="-457200" eaLnBrk="1" hangingPunct="1">
              <a:buFont typeface="+mj-lt"/>
              <a:buAutoNum type="arabicPeriod"/>
            </a:pPr>
            <a:endParaRPr lang="sr-Latn-RS" dirty="0" smtClean="0"/>
          </a:p>
          <a:p>
            <a:pPr marL="914400" lvl="1" indent="-457200" eaLnBrk="1" hangingPunct="1">
              <a:buFont typeface="+mj-lt"/>
              <a:buAutoNum type="arabicPeriod"/>
            </a:pPr>
            <a:endParaRPr lang="sr-Latn-RS" dirty="0" smtClean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dirty="0" smtClean="0"/>
              <a:t>Prepoznavanje šablona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dirty="0" smtClean="0"/>
              <a:t>Prepoznavanje pomoću prototipova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dirty="0" smtClean="0"/>
              <a:t>Prepoznavanje na osnovu osobina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dirty="0" smtClean="0"/>
              <a:t>Računarski podržano prepoznavanje</a:t>
            </a:r>
            <a:endParaRPr lang="en-US" dirty="0" smtClean="0"/>
          </a:p>
          <a:p>
            <a:pPr marL="1314450" lvl="2" indent="-457200" eaLnBrk="1" hangingPunct="1">
              <a:buFontTx/>
              <a:buAutoNum type="arabicPeriod"/>
            </a:pPr>
            <a:endParaRPr lang="en-US" dirty="0" smtClean="0"/>
          </a:p>
          <a:p>
            <a:pPr marL="1314450" lvl="2" indent="-457200" eaLnBrk="1" hangingPunct="1">
              <a:buFontTx/>
              <a:buAutoNum type="arabicPeriod"/>
            </a:pPr>
            <a:endParaRPr lang="sr-Latn-RS" i="1" dirty="0" smtClean="0"/>
          </a:p>
          <a:p>
            <a:pPr marL="1314450" lvl="2" indent="-457200" eaLnBrk="1" hangingPunct="1">
              <a:buFontTx/>
              <a:buAutoNum type="arabicPeriod"/>
            </a:pPr>
            <a:endParaRPr lang="sr-Latn-RS" dirty="0" smtClean="0">
              <a:latin typeface="Comic Sans MS" pitchFamily="66" charset="0"/>
            </a:endParaRPr>
          </a:p>
          <a:p>
            <a:pPr marL="1314450" lvl="2" indent="-457200" eaLnBrk="1" hangingPunct="1">
              <a:buFontTx/>
              <a:buAutoNum type="arabicPeriod"/>
            </a:pP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sr-Latn-RS" dirty="0" smtClean="0"/>
              <a:t>Prepoznavanje oblika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06680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Prepoznavanje šablona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048000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Šablon:   </a:t>
            </a:r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0011001111001100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3505200"/>
            <a:ext cx="494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Slika:   1110100101010101</a:t>
            </a:r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 0011001111001100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600" y="3962400"/>
            <a:ext cx="484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Slika:   1110100101010101</a:t>
            </a:r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0011</a:t>
            </a:r>
            <a:r>
              <a:rPr lang="sr-Latn-RS" dirty="0" smtClean="0">
                <a:solidFill>
                  <a:srgbClr val="0070C0"/>
                </a:solidFill>
                <a:latin typeface="Comic Sans MS" pitchFamily="66" charset="0"/>
              </a:rPr>
              <a:t>1</a:t>
            </a:r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01111001100</a:t>
            </a:r>
            <a:endParaRPr lang="en-US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sr-Latn-RS" dirty="0" smtClean="0"/>
              <a:t>Prepoznavanje oblika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06680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Prepoznavanje šablona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6400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3429000"/>
            <a:ext cx="257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3810000"/>
            <a:ext cx="5619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4419600"/>
            <a:ext cx="904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24650" y="5181600"/>
            <a:ext cx="23431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2362200" y="12954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Slika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15200" y="2895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Šabloni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sr-Latn-RS" dirty="0" smtClean="0"/>
              <a:t>Prepoznavanje oblika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06680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Prepoznavanje šablona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2954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Slika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34200" y="16764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Šabloni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460880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057400"/>
            <a:ext cx="11715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2667000"/>
            <a:ext cx="3238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3200400"/>
            <a:ext cx="685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3962400"/>
            <a:ext cx="1819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sr-Latn-RS" dirty="0" smtClean="0"/>
              <a:t>Prepoznavanje oblika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06680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Prepoznavanje šablona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2362200"/>
            <a:ext cx="668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Neophodno TAČNO  prepoznavanje ŠABLONA u PROSTORU.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4038600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Problemi u slučaju varijacije u veličini ili rotaciji.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6019800"/>
            <a:ext cx="441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Relativno brz pristup za prepoznavanje.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828800" y="257175"/>
            <a:ext cx="6858000" cy="685800"/>
          </a:xfrm>
        </p:spPr>
        <p:txBody>
          <a:bodyPr/>
          <a:lstStyle/>
          <a:p>
            <a:pPr eaLnBrk="1" hangingPunct="1"/>
            <a:r>
              <a:rPr lang="sr-Latn-RS" dirty="0" smtClean="0"/>
              <a:t>Prepoznavanje oblika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11964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758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1066800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Prepoznavanje pomoću prototipova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2362200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PROTOTIP  - idealilzovan / apstraktni oblik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2895600"/>
            <a:ext cx="779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Umesto da memorišemo sve pojave nekog oblika  koristimo  prototipove.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114800"/>
            <a:ext cx="5391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62000" y="419100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POJAVE slova 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00800" y="4267200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PROTOTIP slova A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724400"/>
            <a:ext cx="638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2685</TotalTime>
  <Words>770</Words>
  <Application>Microsoft Office PowerPoint</Application>
  <PresentationFormat>On-screen Show (4:3)</PresentationFormat>
  <Paragraphs>235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Design</vt:lpstr>
      <vt:lpstr>Psihološke perspektive  saznanja</vt:lpstr>
      <vt:lpstr>Sadržaj</vt:lpstr>
      <vt:lpstr>Sadržaj</vt:lpstr>
      <vt:lpstr>Prepoznavanje oblika</vt:lpstr>
      <vt:lpstr>Prepoznavanje oblika</vt:lpstr>
      <vt:lpstr>Prepoznavanje oblika</vt:lpstr>
      <vt:lpstr>Prepoznavanje oblika</vt:lpstr>
      <vt:lpstr>Prepoznavanje oblika</vt:lpstr>
      <vt:lpstr>Prepoznavanje oblika</vt:lpstr>
      <vt:lpstr>Prepoznavanje oblika</vt:lpstr>
      <vt:lpstr>Prepoznavanje oblika</vt:lpstr>
      <vt:lpstr>Prepoznavanje oblika</vt:lpstr>
      <vt:lpstr>Prepoznavanje oblika</vt:lpstr>
      <vt:lpstr>Prepoznavanje oblika</vt:lpstr>
      <vt:lpstr>Kognitivni modeli memorije</vt:lpstr>
      <vt:lpstr>Kognitivni modeli memorije</vt:lpstr>
      <vt:lpstr>Kognitivni modeli memorije</vt:lpstr>
      <vt:lpstr>Kognitivni modeli memorije</vt:lpstr>
      <vt:lpstr>Kognitivni modeli memorije</vt:lpstr>
      <vt:lpstr>Primeri reprezentacije znanja</vt:lpstr>
      <vt:lpstr>Primeri reprezentacije znanja</vt:lpstr>
      <vt:lpstr>Kognitivni modeli memorije</vt:lpstr>
      <vt:lpstr>Kognitivni modeli memorije</vt:lpstr>
      <vt:lpstr>Kognitivni modeli memorije</vt:lpstr>
      <vt:lpstr>Kognitivni modeli memorije</vt:lpstr>
      <vt:lpstr>Kognitivni modeli memorije</vt:lpstr>
      <vt:lpstr>Kognitivni modeli memorije</vt:lpstr>
      <vt:lpstr>Mentalne slike/oblici</vt:lpstr>
      <vt:lpstr>Mentalne slike/oblici</vt:lpstr>
      <vt:lpstr>Mentalne slike/oblici</vt:lpstr>
      <vt:lpstr>Mentalne slike/oblici</vt:lpstr>
      <vt:lpstr>Mentalne slike/oblici</vt:lpstr>
      <vt:lpstr>Mentalne slike/oblici</vt:lpstr>
      <vt:lpstr>Mentalne slike/oblici</vt:lpstr>
      <vt:lpstr>Mentalne slike/oblici</vt:lpstr>
      <vt:lpstr>Mentalne slike/oblici</vt:lpstr>
      <vt:lpstr>Slide 37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djordje</cp:lastModifiedBy>
  <cp:revision>155</cp:revision>
  <dcterms:created xsi:type="dcterms:W3CDTF">2005-12-27T21:54:02Z</dcterms:created>
  <dcterms:modified xsi:type="dcterms:W3CDTF">2015-10-20T08:14:47Z</dcterms:modified>
</cp:coreProperties>
</file>