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96" r:id="rId2"/>
  </p:sldMasterIdLst>
  <p:notesMasterIdLst>
    <p:notesMasterId r:id="rId12"/>
  </p:notesMasterIdLst>
  <p:sldIdLst>
    <p:sldId id="256" r:id="rId3"/>
    <p:sldId id="679" r:id="rId4"/>
    <p:sldId id="667" r:id="rId5"/>
    <p:sldId id="685" r:id="rId6"/>
    <p:sldId id="669" r:id="rId7"/>
    <p:sldId id="670" r:id="rId8"/>
    <p:sldId id="671" r:id="rId9"/>
    <p:sldId id="682" r:id="rId10"/>
    <p:sldId id="68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ACF"/>
    <a:srgbClr val="008000"/>
    <a:srgbClr val="FFFF66"/>
    <a:srgbClr val="A6F8AA"/>
    <a:srgbClr val="FAC090"/>
    <a:srgbClr val="C0C0C0"/>
    <a:srgbClr val="FF7F00"/>
    <a:srgbClr val="6699FF"/>
    <a:srgbClr val="998D7D"/>
    <a:srgbClr val="C9921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05" autoAdjust="0"/>
    <p:restoredTop sz="94660"/>
  </p:normalViewPr>
  <p:slideViewPr>
    <p:cSldViewPr>
      <p:cViewPr varScale="1">
        <p:scale>
          <a:sx n="126" d="100"/>
          <a:sy n="126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DFF7-4DC1-4D98-B876-3F25E2BE0BA6}" type="datetimeFigureOut">
              <a:rPr lang="en-US" smtClean="0"/>
              <a:pPr/>
              <a:t>2015-11-16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2743200"/>
          </a:xfrm>
        </p:spPr>
        <p:txBody>
          <a:bodyPr/>
          <a:lstStyle/>
          <a:p>
            <a:pPr algn="r" eaLnBrk="1" hangingPunct="1"/>
            <a:r>
              <a:rPr lang="en-US" sz="4800" dirty="0" smtClean="0"/>
              <a:t>Support Vector Machine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5600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flipV="1">
            <a:off x="381000" y="2057400"/>
            <a:ext cx="7696200" cy="381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91000" y="1371600"/>
            <a:ext cx="0" cy="54864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4033840"/>
            <a:ext cx="7696200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3400" y="1676400"/>
            <a:ext cx="7239000" cy="4343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" y="2514600"/>
            <a:ext cx="8305800" cy="2895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1447800" y="2819400"/>
            <a:ext cx="5029200" cy="24384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5600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flipV="1">
            <a:off x="381000" y="2057400"/>
            <a:ext cx="7696200" cy="381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4033840"/>
            <a:ext cx="7696200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2209800"/>
            <a:ext cx="1704975" cy="36195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2895600"/>
            <a:ext cx="1704975" cy="36195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657600"/>
            <a:ext cx="1704975" cy="36195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5562600"/>
            <a:ext cx="304800" cy="36195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2286000"/>
            <a:ext cx="295275" cy="36195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8580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Linearni</a:t>
            </a:r>
            <a:r>
              <a:rPr lang="en-US" dirty="0" smtClean="0"/>
              <a:t> </a:t>
            </a:r>
            <a:r>
              <a:rPr lang="en-US" dirty="0" err="1" smtClean="0"/>
              <a:t>klasifikator</a:t>
            </a:r>
            <a:endParaRPr 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34000" y="17668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962400" y="2057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05200" y="17526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 dirty="0">
                <a:latin typeface="Tahoma" pitchFamily="34" charset="0"/>
              </a:rPr>
              <a:t>x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60198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791200" y="9906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6934200" y="2057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8305800" y="18288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81000" y="28956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 smtClean="0">
                <a:latin typeface="Tahoma" pitchFamily="34" charset="0"/>
              </a:rPr>
              <a:t>  </a:t>
            </a:r>
            <a:r>
              <a:rPr lang="en-US" altLang="zh-CN" sz="2000" dirty="0">
                <a:latin typeface="Tahoma" pitchFamily="34" charset="0"/>
              </a:rPr>
              <a:t>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 smtClean="0">
                <a:latin typeface="Tahoma" pitchFamily="34" charset="0"/>
              </a:rPr>
              <a:t>   -</a:t>
            </a:r>
            <a:r>
              <a:rPr lang="en-US" altLang="zh-CN" sz="2000" dirty="0">
                <a:latin typeface="Tahoma" pitchFamily="34" charset="0"/>
              </a:rPr>
              <a:t>1</a:t>
            </a:r>
          </a:p>
        </p:txBody>
      </p:sp>
      <p:sp>
        <p:nvSpPr>
          <p:cNvPr id="25" name="Oval 13"/>
          <p:cNvSpPr>
            <a:spLocks noChangeAspect="1" noChangeArrowheads="1"/>
          </p:cNvSpPr>
          <p:nvPr/>
        </p:nvSpPr>
        <p:spPr bwMode="auto">
          <a:xfrm rot="4777107">
            <a:off x="381794" y="30472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4"/>
          <p:cNvSpPr>
            <a:spLocks noChangeAspect="1" noChangeArrowheads="1"/>
          </p:cNvSpPr>
          <p:nvPr/>
        </p:nvSpPr>
        <p:spPr bwMode="auto">
          <a:xfrm rot="5895381">
            <a:off x="382588" y="35036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2590800" y="32766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V="1">
            <a:off x="2438400" y="66294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Oval 17"/>
          <p:cNvSpPr>
            <a:spLocks noChangeAspect="1" noChangeArrowheads="1"/>
          </p:cNvSpPr>
          <p:nvPr/>
        </p:nvSpPr>
        <p:spPr bwMode="auto">
          <a:xfrm>
            <a:off x="3717925" y="60991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8"/>
          <p:cNvSpPr>
            <a:spLocks noChangeAspect="1" noChangeArrowheads="1"/>
          </p:cNvSpPr>
          <p:nvPr/>
        </p:nvSpPr>
        <p:spPr bwMode="auto">
          <a:xfrm>
            <a:off x="2486025" y="49704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9"/>
          <p:cNvSpPr>
            <a:spLocks noChangeAspect="1" noChangeArrowheads="1"/>
          </p:cNvSpPr>
          <p:nvPr/>
        </p:nvSpPr>
        <p:spPr bwMode="auto">
          <a:xfrm>
            <a:off x="4340225" y="38814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0"/>
          <p:cNvSpPr>
            <a:spLocks noChangeAspect="1" noChangeArrowheads="1"/>
          </p:cNvSpPr>
          <p:nvPr/>
        </p:nvSpPr>
        <p:spPr bwMode="auto">
          <a:xfrm>
            <a:off x="4403725" y="47021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21"/>
          <p:cNvSpPr>
            <a:spLocks noChangeAspect="1" noChangeArrowheads="1"/>
          </p:cNvSpPr>
          <p:nvPr/>
        </p:nvSpPr>
        <p:spPr bwMode="auto">
          <a:xfrm>
            <a:off x="3409950" y="37306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22"/>
          <p:cNvSpPr>
            <a:spLocks noChangeAspect="1" noChangeArrowheads="1"/>
          </p:cNvSpPr>
          <p:nvPr/>
        </p:nvSpPr>
        <p:spPr bwMode="auto">
          <a:xfrm>
            <a:off x="3886200" y="48006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23"/>
          <p:cNvSpPr>
            <a:spLocks noChangeAspect="1" noChangeArrowheads="1"/>
          </p:cNvSpPr>
          <p:nvPr/>
        </p:nvSpPr>
        <p:spPr bwMode="auto">
          <a:xfrm>
            <a:off x="3048000" y="41910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24"/>
          <p:cNvSpPr>
            <a:spLocks noChangeAspect="1" noChangeArrowheads="1"/>
          </p:cNvSpPr>
          <p:nvPr/>
        </p:nvSpPr>
        <p:spPr bwMode="auto">
          <a:xfrm>
            <a:off x="5105400" y="51816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5"/>
          <p:cNvSpPr>
            <a:spLocks noChangeAspect="1" noChangeArrowheads="1"/>
          </p:cNvSpPr>
          <p:nvPr/>
        </p:nvSpPr>
        <p:spPr bwMode="auto">
          <a:xfrm rot="20481726">
            <a:off x="3887788" y="55102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6"/>
          <p:cNvSpPr>
            <a:spLocks noChangeAspect="1" noChangeArrowheads="1"/>
          </p:cNvSpPr>
          <p:nvPr/>
        </p:nvSpPr>
        <p:spPr bwMode="auto">
          <a:xfrm rot="20481726">
            <a:off x="6003925" y="42957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7"/>
          <p:cNvSpPr>
            <a:spLocks noChangeAspect="1" noChangeArrowheads="1"/>
          </p:cNvSpPr>
          <p:nvPr/>
        </p:nvSpPr>
        <p:spPr bwMode="auto">
          <a:xfrm rot="20481726">
            <a:off x="5295900" y="56118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28"/>
          <p:cNvSpPr>
            <a:spLocks noChangeAspect="1" noChangeArrowheads="1"/>
          </p:cNvSpPr>
          <p:nvPr/>
        </p:nvSpPr>
        <p:spPr bwMode="auto">
          <a:xfrm rot="20481726">
            <a:off x="3124200" y="37338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9"/>
          <p:cNvSpPr>
            <a:spLocks noChangeAspect="1" noChangeArrowheads="1"/>
          </p:cNvSpPr>
          <p:nvPr/>
        </p:nvSpPr>
        <p:spPr bwMode="auto">
          <a:xfrm rot="20481726">
            <a:off x="4711700" y="465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30"/>
          <p:cNvSpPr>
            <a:spLocks noChangeAspect="1" noChangeArrowheads="1"/>
          </p:cNvSpPr>
          <p:nvPr/>
        </p:nvSpPr>
        <p:spPr bwMode="auto">
          <a:xfrm rot="20481726">
            <a:off x="5867400" y="55626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31"/>
          <p:cNvSpPr>
            <a:spLocks noChangeAspect="1" noChangeArrowheads="1"/>
          </p:cNvSpPr>
          <p:nvPr/>
        </p:nvSpPr>
        <p:spPr bwMode="auto">
          <a:xfrm rot="20481726">
            <a:off x="3114675" y="47069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32"/>
          <p:cNvSpPr>
            <a:spLocks noChangeAspect="1" noChangeArrowheads="1"/>
          </p:cNvSpPr>
          <p:nvPr/>
        </p:nvSpPr>
        <p:spPr bwMode="auto">
          <a:xfrm rot="5895381">
            <a:off x="3867150" y="41243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33"/>
          <p:cNvSpPr>
            <a:spLocks noChangeAspect="1" noChangeArrowheads="1"/>
          </p:cNvSpPr>
          <p:nvPr/>
        </p:nvSpPr>
        <p:spPr bwMode="auto">
          <a:xfrm rot="5895381">
            <a:off x="4136231" y="63095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34"/>
          <p:cNvSpPr>
            <a:spLocks noChangeAspect="1" noChangeArrowheads="1"/>
          </p:cNvSpPr>
          <p:nvPr/>
        </p:nvSpPr>
        <p:spPr bwMode="auto">
          <a:xfrm rot="5895381">
            <a:off x="3114675" y="51657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35"/>
          <p:cNvSpPr>
            <a:spLocks noChangeAspect="1" noChangeArrowheads="1"/>
          </p:cNvSpPr>
          <p:nvPr/>
        </p:nvSpPr>
        <p:spPr bwMode="auto">
          <a:xfrm rot="5895381">
            <a:off x="4343400" y="34607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 rot="5895381">
            <a:off x="5304632" y="52109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37"/>
          <p:cNvSpPr>
            <a:spLocks noChangeAspect="1" noChangeArrowheads="1"/>
          </p:cNvSpPr>
          <p:nvPr/>
        </p:nvSpPr>
        <p:spPr bwMode="auto">
          <a:xfrm rot="5895381">
            <a:off x="4370388" y="51466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8"/>
          <p:cNvSpPr>
            <a:spLocks noChangeAspect="1" noChangeArrowheads="1"/>
          </p:cNvSpPr>
          <p:nvPr/>
        </p:nvSpPr>
        <p:spPr bwMode="auto">
          <a:xfrm rot="5895381">
            <a:off x="5619750" y="44323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9"/>
          <p:cNvSpPr>
            <a:spLocks noChangeAspect="1" noChangeArrowheads="1"/>
          </p:cNvSpPr>
          <p:nvPr/>
        </p:nvSpPr>
        <p:spPr bwMode="auto">
          <a:xfrm rot="5895381">
            <a:off x="3087688" y="34131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40"/>
          <p:cNvSpPr>
            <a:spLocks noChangeAspect="1" noChangeArrowheads="1"/>
          </p:cNvSpPr>
          <p:nvPr/>
        </p:nvSpPr>
        <p:spPr bwMode="auto">
          <a:xfrm rot="5895381">
            <a:off x="5260975" y="43402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41"/>
          <p:cNvSpPr>
            <a:spLocks noChangeAspect="1" noChangeArrowheads="1"/>
          </p:cNvSpPr>
          <p:nvPr/>
        </p:nvSpPr>
        <p:spPr bwMode="auto">
          <a:xfrm rot="5895381">
            <a:off x="5117307" y="57856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42"/>
          <p:cNvSpPr>
            <a:spLocks noChangeAspect="1" noChangeArrowheads="1"/>
          </p:cNvSpPr>
          <p:nvPr/>
        </p:nvSpPr>
        <p:spPr bwMode="auto">
          <a:xfrm rot="4777107">
            <a:off x="3498057" y="46013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43"/>
          <p:cNvSpPr>
            <a:spLocks noChangeAspect="1" noChangeArrowheads="1"/>
          </p:cNvSpPr>
          <p:nvPr/>
        </p:nvSpPr>
        <p:spPr bwMode="auto">
          <a:xfrm rot="4777107">
            <a:off x="4651375" y="6321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44"/>
          <p:cNvSpPr>
            <a:spLocks noChangeAspect="1" noChangeArrowheads="1"/>
          </p:cNvSpPr>
          <p:nvPr/>
        </p:nvSpPr>
        <p:spPr bwMode="auto">
          <a:xfrm rot="4777107">
            <a:off x="4346575" y="5940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45"/>
          <p:cNvSpPr>
            <a:spLocks noChangeAspect="1" noChangeArrowheads="1"/>
          </p:cNvSpPr>
          <p:nvPr/>
        </p:nvSpPr>
        <p:spPr bwMode="auto">
          <a:xfrm rot="4777107">
            <a:off x="2817019" y="48029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46"/>
          <p:cNvSpPr>
            <a:spLocks noChangeAspect="1" noChangeArrowheads="1"/>
          </p:cNvSpPr>
          <p:nvPr/>
        </p:nvSpPr>
        <p:spPr bwMode="auto">
          <a:xfrm rot="4777107">
            <a:off x="3713163" y="38433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47"/>
          <p:cNvSpPr>
            <a:spLocks noChangeAspect="1" noChangeArrowheads="1"/>
          </p:cNvSpPr>
          <p:nvPr/>
        </p:nvSpPr>
        <p:spPr bwMode="auto">
          <a:xfrm rot="4777107">
            <a:off x="4356101" y="54308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48"/>
          <p:cNvSpPr>
            <a:spLocks noChangeAspect="1" noChangeArrowheads="1"/>
          </p:cNvSpPr>
          <p:nvPr/>
        </p:nvSpPr>
        <p:spPr bwMode="auto">
          <a:xfrm rot="4777107">
            <a:off x="2504282" y="41489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49"/>
          <p:cNvSpPr>
            <a:spLocks noChangeAspect="1" noChangeArrowheads="1"/>
          </p:cNvSpPr>
          <p:nvPr/>
        </p:nvSpPr>
        <p:spPr bwMode="auto">
          <a:xfrm rot="4777107">
            <a:off x="3937794" y="61158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50"/>
          <p:cNvSpPr>
            <a:spLocks noChangeAspect="1" noChangeArrowheads="1"/>
          </p:cNvSpPr>
          <p:nvPr/>
        </p:nvSpPr>
        <p:spPr bwMode="auto">
          <a:xfrm rot="4777107">
            <a:off x="5303838" y="58229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5486400" y="27432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64" name="Line 52"/>
          <p:cNvSpPr>
            <a:spLocks noChangeShapeType="1"/>
          </p:cNvSpPr>
          <p:nvPr/>
        </p:nvSpPr>
        <p:spPr bwMode="auto">
          <a:xfrm flipV="1">
            <a:off x="2590800" y="32766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53"/>
          <p:cNvSpPr txBox="1">
            <a:spLocks noChangeArrowheads="1"/>
          </p:cNvSpPr>
          <p:nvPr/>
        </p:nvSpPr>
        <p:spPr bwMode="auto">
          <a:xfrm>
            <a:off x="6248400" y="42672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66" name="Text Box 54"/>
          <p:cNvSpPr txBox="1">
            <a:spLocks noChangeArrowheads="1"/>
          </p:cNvSpPr>
          <p:nvPr/>
        </p:nvSpPr>
        <p:spPr bwMode="auto">
          <a:xfrm>
            <a:off x="6400800" y="4419600"/>
            <a:ext cx="22098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 err="1" smtClean="0">
                <a:latin typeface="Comic Sans MS" pitchFamily="66" charset="0"/>
              </a:rPr>
              <a:t>Kako</a:t>
            </a:r>
            <a:r>
              <a:rPr lang="en-US" altLang="zh-CN" sz="2000" dirty="0" smtClean="0">
                <a:latin typeface="Comic Sans MS" pitchFamily="66" charset="0"/>
              </a:rPr>
              <a:t> </a:t>
            </a:r>
            <a:r>
              <a:rPr lang="en-US" altLang="zh-CN" sz="2000" dirty="0" err="1" smtClean="0">
                <a:latin typeface="Comic Sans MS" pitchFamily="66" charset="0"/>
              </a:rPr>
              <a:t>da</a:t>
            </a:r>
            <a:r>
              <a:rPr lang="en-US" altLang="zh-CN" sz="2000" dirty="0" smtClean="0">
                <a:latin typeface="Comic Sans MS" pitchFamily="66" charset="0"/>
              </a:rPr>
              <a:t> </a:t>
            </a:r>
            <a:r>
              <a:rPr lang="en-US" altLang="zh-CN" sz="2000" dirty="0" err="1" smtClean="0">
                <a:latin typeface="Comic Sans MS" pitchFamily="66" charset="0"/>
              </a:rPr>
              <a:t>klasifikujemo</a:t>
            </a:r>
            <a:r>
              <a:rPr lang="en-US" altLang="zh-CN" sz="2000" dirty="0" smtClean="0">
                <a:latin typeface="Comic Sans MS" pitchFamily="66" charset="0"/>
              </a:rPr>
              <a:t> </a:t>
            </a:r>
            <a:r>
              <a:rPr lang="en-US" altLang="zh-CN" sz="2000" dirty="0" err="1" smtClean="0">
                <a:latin typeface="Comic Sans MS" pitchFamily="66" charset="0"/>
              </a:rPr>
              <a:t>ove</a:t>
            </a:r>
            <a:r>
              <a:rPr lang="en-US" altLang="zh-CN" sz="2000" dirty="0" smtClean="0">
                <a:latin typeface="Comic Sans MS" pitchFamily="66" charset="0"/>
              </a:rPr>
              <a:t> </a:t>
            </a:r>
            <a:r>
              <a:rPr lang="en-US" altLang="zh-CN" sz="2000" dirty="0" err="1" smtClean="0">
                <a:latin typeface="Comic Sans MS" pitchFamily="66" charset="0"/>
              </a:rPr>
              <a:t>podatke</a:t>
            </a:r>
            <a:r>
              <a:rPr lang="en-US" altLang="zh-CN" sz="2000" dirty="0" smtClean="0">
                <a:latin typeface="Comic Sans MS" pitchFamily="66" charset="0"/>
              </a:rPr>
              <a:t>?</a:t>
            </a:r>
            <a:endParaRPr lang="en-US" altLang="zh-CN" sz="2000" dirty="0">
              <a:latin typeface="Comic Sans MS" pitchFamily="66" charset="0"/>
            </a:endParaRPr>
          </a:p>
        </p:txBody>
      </p:sp>
      <p:sp>
        <p:nvSpPr>
          <p:cNvPr id="67" name="Rectangle 55"/>
          <p:cNvSpPr>
            <a:spLocks noChangeArrowheads="1"/>
          </p:cNvSpPr>
          <p:nvPr/>
        </p:nvSpPr>
        <p:spPr bwMode="auto">
          <a:xfrm rot="18866664">
            <a:off x="3962400" y="38100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b=0</a:t>
            </a:r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4648200" y="59436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b&lt;0</a:t>
            </a:r>
          </a:p>
        </p:txBody>
      </p:sp>
      <p:sp>
        <p:nvSpPr>
          <p:cNvPr id="69" name="Rectangle 57"/>
          <p:cNvSpPr>
            <a:spLocks noChangeArrowheads="1"/>
          </p:cNvSpPr>
          <p:nvPr/>
        </p:nvSpPr>
        <p:spPr bwMode="auto">
          <a:xfrm>
            <a:off x="2590800" y="29718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i="1" dirty="0">
                <a:solidFill>
                  <a:srgbClr val="00CC00"/>
                </a:solidFill>
              </a:rPr>
              <a:t>w</a:t>
            </a:r>
            <a:r>
              <a:rPr lang="en-US" altLang="zh-CN" b="1" i="1" dirty="0"/>
              <a:t> x</a:t>
            </a:r>
            <a:r>
              <a:rPr lang="en-US" altLang="zh-CN" b="1" i="1" dirty="0">
                <a:solidFill>
                  <a:srgbClr val="00CC00"/>
                </a:solidFill>
              </a:rPr>
              <a:t> </a:t>
            </a:r>
            <a:r>
              <a:rPr lang="en-US" altLang="zh-CN" b="1" i="1" dirty="0"/>
              <a:t>+ </a:t>
            </a:r>
            <a:r>
              <a:rPr lang="en-US" altLang="zh-CN" b="1" i="1" dirty="0">
                <a:solidFill>
                  <a:srgbClr val="00CC00"/>
                </a:solidFill>
              </a:rPr>
              <a:t>b&gt;0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2" grpId="0"/>
      <p:bldP spid="63" grpId="0"/>
      <p:bldP spid="64" grpId="0" animBg="1"/>
      <p:bldP spid="67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634" y="1811867"/>
            <a:ext cx="3893820" cy="320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flipV="1">
            <a:off x="381000" y="1866900"/>
            <a:ext cx="5350691" cy="2751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909" y="3294329"/>
            <a:ext cx="5350691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2149" y="4398433"/>
            <a:ext cx="211909" cy="261408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05429" y="2032000"/>
            <a:ext cx="205286" cy="261408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8580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5562600"/>
            <a:ext cx="3733800" cy="361950"/>
          </a:xfrm>
          <a:prstGeom prst="rect">
            <a:avLst/>
          </a:prstGeom>
          <a:noFill/>
        </p:spPr>
      </p:pic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1676400"/>
            <a:ext cx="1704975" cy="361950"/>
          </a:xfrm>
          <a:prstGeom prst="rect">
            <a:avLst/>
          </a:prstGeom>
          <a:noFill/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2362200"/>
            <a:ext cx="1704975" cy="361950"/>
          </a:xfrm>
          <a:prstGeom prst="rect">
            <a:avLst/>
          </a:prstGeom>
          <a:noFill/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3124200"/>
            <a:ext cx="1704975" cy="361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634" y="1811867"/>
            <a:ext cx="3893820" cy="320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flipV="1">
            <a:off x="381000" y="1847088"/>
            <a:ext cx="5350691" cy="2751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909" y="3294329"/>
            <a:ext cx="5350691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2149" y="4398433"/>
            <a:ext cx="211909" cy="261408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05429" y="2032000"/>
            <a:ext cx="205286" cy="261408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8580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4400" y="54864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CILJ: </a:t>
            </a:r>
            <a:r>
              <a:rPr lang="en-US" dirty="0" err="1" smtClean="0">
                <a:latin typeface="Comic Sans MS" pitchFamily="66" charset="0"/>
              </a:rPr>
              <a:t>Odrediti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pravu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koja</a:t>
            </a:r>
            <a:r>
              <a:rPr lang="en-US" dirty="0" smtClean="0">
                <a:latin typeface="Comic Sans MS" pitchFamily="66" charset="0"/>
              </a:rPr>
              <a:t> deli test </a:t>
            </a:r>
            <a:r>
              <a:rPr lang="en-US" dirty="0" err="1" smtClean="0">
                <a:latin typeface="Comic Sans MS" pitchFamily="66" charset="0"/>
              </a:rPr>
              <a:t>uzorke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tako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MARGINA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bude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najve</a:t>
            </a:r>
            <a:r>
              <a:rPr lang="sr-Latn-RS" dirty="0" smtClean="0">
                <a:latin typeface="Comic Sans MS" pitchFamily="66" charset="0"/>
              </a:rPr>
              <a:t>ća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33400" y="2066544"/>
            <a:ext cx="5350691" cy="2751667"/>
          </a:xfrm>
          <a:prstGeom prst="line">
            <a:avLst/>
          </a:prstGeom>
          <a:ln>
            <a:solidFill>
              <a:srgbClr val="2B4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90144" y="1575816"/>
            <a:ext cx="5350691" cy="2751667"/>
          </a:xfrm>
          <a:prstGeom prst="line">
            <a:avLst/>
          </a:prstGeom>
          <a:ln>
            <a:solidFill>
              <a:srgbClr val="2B4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6096000"/>
            <a:ext cx="3733800" cy="361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8580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1618" name="Picture 2" descr="http://upload.wikimedia.org/wikipedia/commons/thumb/2/2a/Svm_max_sep_hyperplane_with_margin.png/220px-Svm_max_sep_hyperplane_with_mar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22019"/>
            <a:ext cx="4860402" cy="5235981"/>
          </a:xfrm>
          <a:prstGeom prst="rect">
            <a:avLst/>
          </a:prstGeom>
          <a:noFill/>
        </p:spPr>
      </p:pic>
      <p:pic>
        <p:nvPicPr>
          <p:cNvPr id="111620" name="Picture 4" descr="\mathbf{w}\cdot\mathbf{x}_i - b \ge 1\qquad\text{ for }\mathbf{x}_i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343400"/>
            <a:ext cx="2000250" cy="161925"/>
          </a:xfrm>
          <a:prstGeom prst="rect">
            <a:avLst/>
          </a:prstGeom>
          <a:noFill/>
        </p:spPr>
      </p:pic>
      <p:pic>
        <p:nvPicPr>
          <p:cNvPr id="111622" name="Picture 6" descr="\mathbf{w}\cdot\mathbf{x}_i - b \le -1\qquad\text{ for }\mathbf{x}_i 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800600"/>
            <a:ext cx="2143125" cy="16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Nelinearna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k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lasifikacija   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8580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File:Kernel Mach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62200"/>
            <a:ext cx="8756683" cy="396240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4038600" y="19812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Kernel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Nelinearna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k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lasifikacija   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8580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6858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91400" y="18288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Kernel</a:t>
            </a:r>
            <a:endParaRPr lang="sr-Latn-RS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5058" name="Picture 2" descr="http://www.support-vector-machines.org/images/SVM_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3124200" cy="2327531"/>
          </a:xfrm>
          <a:prstGeom prst="rect">
            <a:avLst/>
          </a:prstGeom>
          <a:noFill/>
        </p:spPr>
      </p:pic>
      <p:pic>
        <p:nvPicPr>
          <p:cNvPr id="45060" name="Picture 4" descr="http://www.support-vector-machines.org/images/SVM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2844800" cy="2133600"/>
          </a:xfrm>
          <a:prstGeom prst="rect">
            <a:avLst/>
          </a:prstGeom>
          <a:noFill/>
        </p:spPr>
      </p:pic>
      <p:pic>
        <p:nvPicPr>
          <p:cNvPr id="45062" name="Picture 6" descr="http://www.support-vector-machines.org/images/SVM_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133600"/>
            <a:ext cx="3200400" cy="2416302"/>
          </a:xfrm>
          <a:prstGeom prst="rect">
            <a:avLst/>
          </a:prstGeom>
          <a:noFill/>
        </p:spPr>
      </p:pic>
      <p:pic>
        <p:nvPicPr>
          <p:cNvPr id="45064" name="Picture 8" descr="http://www.support-vector-machines.org/images/SVM_0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419600"/>
            <a:ext cx="3048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15979</TotalTime>
  <Words>88</Words>
  <Application>Microsoft Office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Design</vt:lpstr>
      <vt:lpstr>Custom Design</vt:lpstr>
      <vt:lpstr>Support Vector Machine </vt:lpstr>
      <vt:lpstr>SVM</vt:lpstr>
      <vt:lpstr>SVM</vt:lpstr>
      <vt:lpstr>Linearni klasifikator</vt:lpstr>
      <vt:lpstr>SVM</vt:lpstr>
      <vt:lpstr>SVM</vt:lpstr>
      <vt:lpstr>SVM</vt:lpstr>
      <vt:lpstr>SVM</vt:lpstr>
      <vt:lpstr>SVM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 Obradovic</cp:lastModifiedBy>
  <cp:revision>1702</cp:revision>
  <dcterms:created xsi:type="dcterms:W3CDTF">2005-12-27T21:54:02Z</dcterms:created>
  <dcterms:modified xsi:type="dcterms:W3CDTF">2015-11-17T05:47:18Z</dcterms:modified>
</cp:coreProperties>
</file>