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9"/>
  </p:notesMasterIdLst>
  <p:sldIdLst>
    <p:sldId id="256" r:id="rId2"/>
    <p:sldId id="271" r:id="rId3"/>
    <p:sldId id="273" r:id="rId4"/>
    <p:sldId id="272" r:id="rId5"/>
    <p:sldId id="270" r:id="rId6"/>
    <p:sldId id="269" r:id="rId7"/>
    <p:sldId id="293" r:id="rId8"/>
    <p:sldId id="307" r:id="rId9"/>
    <p:sldId id="294" r:id="rId10"/>
    <p:sldId id="296" r:id="rId11"/>
    <p:sldId id="297" r:id="rId12"/>
    <p:sldId id="298" r:id="rId13"/>
    <p:sldId id="300" r:id="rId14"/>
    <p:sldId id="299" r:id="rId15"/>
    <p:sldId id="301" r:id="rId16"/>
    <p:sldId id="316" r:id="rId17"/>
    <p:sldId id="317" r:id="rId18"/>
    <p:sldId id="302" r:id="rId19"/>
    <p:sldId id="291" r:id="rId20"/>
    <p:sldId id="303" r:id="rId21"/>
    <p:sldId id="304" r:id="rId22"/>
    <p:sldId id="305" r:id="rId23"/>
    <p:sldId id="318" r:id="rId24"/>
    <p:sldId id="319" r:id="rId25"/>
    <p:sldId id="320" r:id="rId26"/>
    <p:sldId id="321" r:id="rId27"/>
    <p:sldId id="308" r:id="rId28"/>
    <p:sldId id="306" r:id="rId29"/>
    <p:sldId id="309" r:id="rId30"/>
    <p:sldId id="277" r:id="rId31"/>
    <p:sldId id="278" r:id="rId32"/>
    <p:sldId id="281" r:id="rId33"/>
    <p:sldId id="284" r:id="rId34"/>
    <p:sldId id="283" r:id="rId35"/>
    <p:sldId id="279" r:id="rId36"/>
    <p:sldId id="286" r:id="rId37"/>
    <p:sldId id="287" r:id="rId38"/>
    <p:sldId id="285" r:id="rId39"/>
    <p:sldId id="276" r:id="rId40"/>
    <p:sldId id="275" r:id="rId41"/>
    <p:sldId id="289" r:id="rId42"/>
    <p:sldId id="290" r:id="rId43"/>
    <p:sldId id="292" r:id="rId44"/>
    <p:sldId id="311" r:id="rId45"/>
    <p:sldId id="312" r:id="rId46"/>
    <p:sldId id="313" r:id="rId47"/>
    <p:sldId id="323" r:id="rId48"/>
    <p:sldId id="324" r:id="rId49"/>
    <p:sldId id="326" r:id="rId50"/>
    <p:sldId id="325" r:id="rId51"/>
    <p:sldId id="327" r:id="rId52"/>
    <p:sldId id="328" r:id="rId53"/>
    <p:sldId id="329" r:id="rId54"/>
    <p:sldId id="330" r:id="rId55"/>
    <p:sldId id="314" r:id="rId56"/>
    <p:sldId id="315" r:id="rId57"/>
    <p:sldId id="322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41" r:id="rId67"/>
    <p:sldId id="340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99FF"/>
    <a:srgbClr val="C0C0C0"/>
    <a:srgbClr val="998D7D"/>
    <a:srgbClr val="FF7F00"/>
    <a:srgbClr val="C9921B"/>
    <a:srgbClr val="C99219"/>
    <a:srgbClr val="744D3C"/>
    <a:srgbClr val="FFFF66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0.55065624588295348</c:v>
                </c:pt>
                <c:pt idx="2">
                  <c:v>0.53860127589174711</c:v>
                </c:pt>
                <c:pt idx="3">
                  <c:v>8.7211195952294457E-2</c:v>
                </c:pt>
                <c:pt idx="4">
                  <c:v>0.11766686746027082</c:v>
                </c:pt>
                <c:pt idx="5">
                  <c:v>0.20346715555325307</c:v>
                </c:pt>
                <c:pt idx="6">
                  <c:v>0.44621054315239161</c:v>
                </c:pt>
                <c:pt idx="7">
                  <c:v>0.95565883495902182</c:v>
                </c:pt>
                <c:pt idx="8">
                  <c:v>0.37408231695172622</c:v>
                </c:pt>
                <c:pt idx="9">
                  <c:v>0.14630119357181506</c:v>
                </c:pt>
                <c:pt idx="10">
                  <c:v>0.28875087021043244</c:v>
                </c:pt>
                <c:pt idx="11">
                  <c:v>0.98986384049319165</c:v>
                </c:pt>
                <c:pt idx="12">
                  <c:v>0.15155659506692074</c:v>
                </c:pt>
                <c:pt idx="13">
                  <c:v>2.5310925750694952E-2</c:v>
                </c:pt>
                <c:pt idx="14">
                  <c:v>0.86761987988408729</c:v>
                </c:pt>
                <c:pt idx="15">
                  <c:v>0.56213227281184719</c:v>
                </c:pt>
                <c:pt idx="16">
                  <c:v>0.31896925999556613</c:v>
                </c:pt>
                <c:pt idx="17">
                  <c:v>0.25509840629649139</c:v>
                </c:pt>
                <c:pt idx="18">
                  <c:v>0.12002072874097378</c:v>
                </c:pt>
                <c:pt idx="19">
                  <c:v>0.88099960951358858</c:v>
                </c:pt>
                <c:pt idx="20">
                  <c:v>0.33102707634955858</c:v>
                </c:pt>
                <c:pt idx="21">
                  <c:v>0.52926297013161017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0.69879050145613053</c:v>
                </c:pt>
                <c:pt idx="25">
                  <c:v>0.3572854560220543</c:v>
                </c:pt>
                <c:pt idx="26">
                  <c:v>0.73710784216048009</c:v>
                </c:pt>
                <c:pt idx="27">
                  <c:v>0.80380168072708802</c:v>
                </c:pt>
                <c:pt idx="28">
                  <c:v>0.59005868028251363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0.3432838183937359</c:v>
                </c:pt>
                <c:pt idx="1">
                  <c:v>1.5870393401822958</c:v>
                </c:pt>
                <c:pt idx="2">
                  <c:v>1.5558976854216604</c:v>
                </c:pt>
                <c:pt idx="3">
                  <c:v>0.43366831981460197</c:v>
                </c:pt>
                <c:pt idx="4">
                  <c:v>0.51577369404657336</c:v>
                </c:pt>
                <c:pt idx="5">
                  <c:v>0.71632892354376265</c:v>
                </c:pt>
                <c:pt idx="6">
                  <c:v>1.3000378487435307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0.58628804598938089</c:v>
                </c:pt>
                <c:pt idx="13">
                  <c:v>0.21828089970179954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0.97869456741699001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1.9053776227338131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1.6925350271932911</c:v>
                </c:pt>
                <c:pt idx="29">
                  <c:v>1.4384128474597677</c:v>
                </c:pt>
              </c:numCache>
            </c:numRef>
          </c:yVal>
        </c:ser>
        <c:axId val="91691264"/>
        <c:axId val="93181056"/>
      </c:scatterChart>
      <c:valAx>
        <c:axId val="91691264"/>
        <c:scaling>
          <c:orientation val="minMax"/>
        </c:scaling>
        <c:axPos val="b"/>
        <c:numFmt formatCode="General" sourceLinked="1"/>
        <c:tickLblPos val="nextTo"/>
        <c:crossAx val="93181056"/>
        <c:crosses val="autoZero"/>
        <c:crossBetween val="midCat"/>
      </c:valAx>
      <c:valAx>
        <c:axId val="93181056"/>
        <c:scaling>
          <c:orientation val="minMax"/>
        </c:scaling>
        <c:axPos val="l"/>
        <c:majorGridlines/>
        <c:numFmt formatCode="General" sourceLinked="1"/>
        <c:tickLblPos val="nextTo"/>
        <c:crossAx val="916912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0.55065624588295337</c:v>
                </c:pt>
                <c:pt idx="2">
                  <c:v>0.53860127589174711</c:v>
                </c:pt>
                <c:pt idx="3">
                  <c:v>8.7211195952294346E-2</c:v>
                </c:pt>
                <c:pt idx="4">
                  <c:v>0.11766686746027075</c:v>
                </c:pt>
                <c:pt idx="5">
                  <c:v>0.20346715555325312</c:v>
                </c:pt>
                <c:pt idx="6">
                  <c:v>0.44621054315239128</c:v>
                </c:pt>
                <c:pt idx="7">
                  <c:v>0.95565883495902193</c:v>
                </c:pt>
                <c:pt idx="8">
                  <c:v>0.37408231695172628</c:v>
                </c:pt>
                <c:pt idx="9">
                  <c:v>0.14630119357181509</c:v>
                </c:pt>
                <c:pt idx="10">
                  <c:v>0.2887508702104325</c:v>
                </c:pt>
                <c:pt idx="11">
                  <c:v>0.98986384049319165</c:v>
                </c:pt>
                <c:pt idx="12">
                  <c:v>0.15155659506692076</c:v>
                </c:pt>
                <c:pt idx="13">
                  <c:v>2.5310925750694942E-2</c:v>
                </c:pt>
                <c:pt idx="14">
                  <c:v>0.86761987988408751</c:v>
                </c:pt>
                <c:pt idx="15">
                  <c:v>0.56213227281184719</c:v>
                </c:pt>
                <c:pt idx="16">
                  <c:v>0.31896925999556625</c:v>
                </c:pt>
                <c:pt idx="17">
                  <c:v>0.25509840629649139</c:v>
                </c:pt>
                <c:pt idx="18">
                  <c:v>0.1200207287409738</c:v>
                </c:pt>
                <c:pt idx="19">
                  <c:v>0.88099960951358813</c:v>
                </c:pt>
                <c:pt idx="20">
                  <c:v>0.33102707634955869</c:v>
                </c:pt>
                <c:pt idx="21">
                  <c:v>0.52926297013161006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0.69879050145612964</c:v>
                </c:pt>
                <c:pt idx="25">
                  <c:v>0.3572854560220543</c:v>
                </c:pt>
                <c:pt idx="26">
                  <c:v>0.73710784216048031</c:v>
                </c:pt>
                <c:pt idx="27">
                  <c:v>0.80380168072708802</c:v>
                </c:pt>
                <c:pt idx="28">
                  <c:v>0.5900586802825134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0.34328381839373551</c:v>
                </c:pt>
                <c:pt idx="1">
                  <c:v>1.5870393401822958</c:v>
                </c:pt>
                <c:pt idx="2">
                  <c:v>1.5558976854216602</c:v>
                </c:pt>
                <c:pt idx="3">
                  <c:v>0.43366831981460208</c:v>
                </c:pt>
                <c:pt idx="4">
                  <c:v>0.51577369404657358</c:v>
                </c:pt>
                <c:pt idx="5">
                  <c:v>0.71632892354376265</c:v>
                </c:pt>
                <c:pt idx="6">
                  <c:v>1.3000378487435309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0.58628804598938056</c:v>
                </c:pt>
                <c:pt idx="13">
                  <c:v>0.21828089970179956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0.9786945674169909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1.9053776227338146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1.6925350271932913</c:v>
                </c:pt>
                <c:pt idx="29">
                  <c:v>1.4384128474597677</c:v>
                </c:pt>
              </c:numCache>
            </c:numRef>
          </c:yVal>
        </c:ser>
        <c:axId val="99414016"/>
        <c:axId val="99415552"/>
      </c:scatterChart>
      <c:valAx>
        <c:axId val="99414016"/>
        <c:scaling>
          <c:orientation val="minMax"/>
        </c:scaling>
        <c:axPos val="b"/>
        <c:numFmt formatCode="General" sourceLinked="1"/>
        <c:tickLblPos val="nextTo"/>
        <c:crossAx val="99415552"/>
        <c:crosses val="autoZero"/>
        <c:crossBetween val="midCat"/>
      </c:valAx>
      <c:valAx>
        <c:axId val="99415552"/>
        <c:scaling>
          <c:orientation val="minMax"/>
        </c:scaling>
        <c:axPos val="l"/>
        <c:majorGridlines/>
        <c:numFmt formatCode="General" sourceLinked="1"/>
        <c:tickLblPos val="nextTo"/>
        <c:crossAx val="994140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0.55065624588295325</c:v>
                </c:pt>
                <c:pt idx="2">
                  <c:v>0.53860127589174711</c:v>
                </c:pt>
                <c:pt idx="3">
                  <c:v>8.7211195952294346E-2</c:v>
                </c:pt>
                <c:pt idx="4">
                  <c:v>0.11766686746027077</c:v>
                </c:pt>
                <c:pt idx="5">
                  <c:v>0.20346715555325318</c:v>
                </c:pt>
                <c:pt idx="6">
                  <c:v>0.44621054315239128</c:v>
                </c:pt>
                <c:pt idx="7">
                  <c:v>0.95565883495902204</c:v>
                </c:pt>
                <c:pt idx="8">
                  <c:v>0.37408231695172633</c:v>
                </c:pt>
                <c:pt idx="9">
                  <c:v>0.14630119357181512</c:v>
                </c:pt>
                <c:pt idx="10">
                  <c:v>0.28875087021043255</c:v>
                </c:pt>
                <c:pt idx="11">
                  <c:v>0.98986384049319165</c:v>
                </c:pt>
                <c:pt idx="12">
                  <c:v>0.15155659506692079</c:v>
                </c:pt>
                <c:pt idx="13">
                  <c:v>2.5310925750694942E-2</c:v>
                </c:pt>
                <c:pt idx="14">
                  <c:v>0.86761987988408773</c:v>
                </c:pt>
                <c:pt idx="15">
                  <c:v>0.56213227281184719</c:v>
                </c:pt>
                <c:pt idx="16">
                  <c:v>0.31896925999556636</c:v>
                </c:pt>
                <c:pt idx="17">
                  <c:v>0.25509840629649139</c:v>
                </c:pt>
                <c:pt idx="18">
                  <c:v>0.12002072874097383</c:v>
                </c:pt>
                <c:pt idx="19">
                  <c:v>0.88099960951358836</c:v>
                </c:pt>
                <c:pt idx="20">
                  <c:v>0.33102707634955886</c:v>
                </c:pt>
                <c:pt idx="21">
                  <c:v>0.52926297013160994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0.69879050145612964</c:v>
                </c:pt>
                <c:pt idx="25">
                  <c:v>0.3572854560220543</c:v>
                </c:pt>
                <c:pt idx="26">
                  <c:v>0.73710784216048053</c:v>
                </c:pt>
                <c:pt idx="27">
                  <c:v>0.80380168072708802</c:v>
                </c:pt>
                <c:pt idx="28">
                  <c:v>0.5900586802825134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0.34328381839373551</c:v>
                </c:pt>
                <c:pt idx="1">
                  <c:v>1.5870393401822958</c:v>
                </c:pt>
                <c:pt idx="2">
                  <c:v>1.55589768542166</c:v>
                </c:pt>
                <c:pt idx="3">
                  <c:v>0.43366831981460219</c:v>
                </c:pt>
                <c:pt idx="4">
                  <c:v>0.51577369404657381</c:v>
                </c:pt>
                <c:pt idx="5">
                  <c:v>0.71632892354376265</c:v>
                </c:pt>
                <c:pt idx="6">
                  <c:v>1.3000378487435311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0.58628804598938056</c:v>
                </c:pt>
                <c:pt idx="13">
                  <c:v>0.21828089970179959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0.97869456741699101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1.9053776227338148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1.6925350271932915</c:v>
                </c:pt>
                <c:pt idx="29">
                  <c:v>1.4384128474597677</c:v>
                </c:pt>
              </c:numCache>
            </c:numRef>
          </c:yVal>
        </c:ser>
        <c:axId val="99510144"/>
        <c:axId val="99511680"/>
      </c:scatterChart>
      <c:valAx>
        <c:axId val="99510144"/>
        <c:scaling>
          <c:orientation val="minMax"/>
        </c:scaling>
        <c:axPos val="b"/>
        <c:numFmt formatCode="General" sourceLinked="1"/>
        <c:tickLblPos val="nextTo"/>
        <c:crossAx val="99511680"/>
        <c:crosses val="autoZero"/>
        <c:crossBetween val="midCat"/>
      </c:valAx>
      <c:valAx>
        <c:axId val="99511680"/>
        <c:scaling>
          <c:orientation val="minMax"/>
        </c:scaling>
        <c:axPos val="l"/>
        <c:majorGridlines/>
        <c:numFmt formatCode="General" sourceLinked="1"/>
        <c:tickLblPos val="nextTo"/>
        <c:crossAx val="995101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00290560"/>
        <c:axId val="100292096"/>
      </c:scatterChart>
      <c:valAx>
        <c:axId val="100290560"/>
        <c:scaling>
          <c:orientation val="minMax"/>
        </c:scaling>
        <c:axPos val="b"/>
        <c:numFmt formatCode="General" sourceLinked="1"/>
        <c:majorTickMark val="none"/>
        <c:tickLblPos val="nextTo"/>
        <c:crossAx val="100292096"/>
        <c:crosses val="autoZero"/>
        <c:crossBetween val="midCat"/>
      </c:valAx>
      <c:valAx>
        <c:axId val="100292096"/>
        <c:scaling>
          <c:orientation val="minMax"/>
        </c:scaling>
        <c:axPos val="l"/>
        <c:numFmt formatCode="General" sourceLinked="1"/>
        <c:majorTickMark val="none"/>
        <c:tickLblPos val="nextTo"/>
        <c:crossAx val="100290560"/>
        <c:crosses val="autoZero"/>
        <c:crossBetween val="midCat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00844288"/>
        <c:axId val="100845824"/>
      </c:scatterChart>
      <c:valAx>
        <c:axId val="100844288"/>
        <c:scaling>
          <c:orientation val="minMax"/>
        </c:scaling>
        <c:axPos val="b"/>
        <c:numFmt formatCode="General" sourceLinked="1"/>
        <c:majorTickMark val="none"/>
        <c:tickLblPos val="nextTo"/>
        <c:crossAx val="100845824"/>
        <c:crosses val="autoZero"/>
        <c:crossBetween val="midCat"/>
      </c:valAx>
      <c:valAx>
        <c:axId val="100845824"/>
        <c:scaling>
          <c:orientation val="minMax"/>
        </c:scaling>
        <c:axPos val="l"/>
        <c:numFmt formatCode="General" sourceLinked="1"/>
        <c:majorTickMark val="none"/>
        <c:tickLblPos val="nextTo"/>
        <c:crossAx val="100844288"/>
        <c:crosses val="autoZero"/>
        <c:crossBetween val="midCat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01152256"/>
        <c:axId val="101153792"/>
      </c:scatterChart>
      <c:valAx>
        <c:axId val="101152256"/>
        <c:scaling>
          <c:orientation val="minMax"/>
        </c:scaling>
        <c:axPos val="b"/>
        <c:numFmt formatCode="General" sourceLinked="1"/>
        <c:majorTickMark val="none"/>
        <c:tickLblPos val="nextTo"/>
        <c:crossAx val="101153792"/>
        <c:crosses val="autoZero"/>
        <c:crossBetween val="midCat"/>
      </c:valAx>
      <c:valAx>
        <c:axId val="101153792"/>
        <c:scaling>
          <c:orientation val="minMax"/>
        </c:scaling>
        <c:axPos val="l"/>
        <c:numFmt formatCode="General" sourceLinked="1"/>
        <c:majorTickMark val="none"/>
        <c:tickLblPos val="nextTo"/>
        <c:crossAx val="101152256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00870400"/>
        <c:axId val="100872192"/>
      </c:scatterChart>
      <c:valAx>
        <c:axId val="100870400"/>
        <c:scaling>
          <c:orientation val="minMax"/>
        </c:scaling>
        <c:axPos val="b"/>
        <c:numFmt formatCode="General" sourceLinked="1"/>
        <c:majorTickMark val="none"/>
        <c:tickLblPos val="nextTo"/>
        <c:crossAx val="100872192"/>
        <c:crosses val="autoZero"/>
        <c:crossBetween val="midCat"/>
      </c:valAx>
      <c:valAx>
        <c:axId val="100872192"/>
        <c:scaling>
          <c:orientation val="minMax"/>
        </c:scaling>
        <c:axPos val="l"/>
        <c:numFmt formatCode="General" sourceLinked="1"/>
        <c:majorTickMark val="none"/>
        <c:tickLblPos val="nextTo"/>
        <c:crossAx val="100870400"/>
        <c:crosses val="autoZero"/>
        <c:crossBetween val="midCat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00899840"/>
        <c:axId val="107209472"/>
      </c:scatterChart>
      <c:valAx>
        <c:axId val="100899840"/>
        <c:scaling>
          <c:orientation val="minMax"/>
        </c:scaling>
        <c:axPos val="b"/>
        <c:numFmt formatCode="General" sourceLinked="1"/>
        <c:majorTickMark val="none"/>
        <c:tickLblPos val="nextTo"/>
        <c:crossAx val="107209472"/>
        <c:crosses val="autoZero"/>
        <c:crossBetween val="midCat"/>
      </c:valAx>
      <c:valAx>
        <c:axId val="107209472"/>
        <c:scaling>
          <c:orientation val="minMax"/>
        </c:scaling>
        <c:axPos val="l"/>
        <c:numFmt formatCode="General" sourceLinked="1"/>
        <c:majorTickMark val="none"/>
        <c:tickLblPos val="nextTo"/>
        <c:crossAx val="100899840"/>
        <c:crosses val="autoZero"/>
        <c:crossBetween val="midCat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08560384"/>
        <c:axId val="108561920"/>
      </c:scatterChart>
      <c:valAx>
        <c:axId val="108560384"/>
        <c:scaling>
          <c:orientation val="minMax"/>
        </c:scaling>
        <c:axPos val="b"/>
        <c:numFmt formatCode="General" sourceLinked="1"/>
        <c:majorTickMark val="none"/>
        <c:tickLblPos val="nextTo"/>
        <c:crossAx val="108561920"/>
        <c:crosses val="autoZero"/>
        <c:crossBetween val="midCat"/>
      </c:valAx>
      <c:valAx>
        <c:axId val="108561920"/>
        <c:scaling>
          <c:orientation val="minMax"/>
        </c:scaling>
        <c:axPos val="l"/>
        <c:numFmt formatCode="General" sourceLinked="1"/>
        <c:majorTickMark val="none"/>
        <c:tickLblPos val="nextTo"/>
        <c:crossAx val="108560384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ocw.mit.edu/courses/electrical-engineering-and-computer-science/6-047-computational-biology-genomes-networks-evolution-fall-2008/lecture-notes/MIT6_047f08_lec04_slide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ocw.mit.edu/courses/electrical-engineering-and-computer-science/6-047-computational-biology-genomes-networks-evolution-fall-2008/lecture-notes/MIT6_047f08_lec04_slide04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Ma</a:t>
            </a:r>
            <a:r>
              <a:rPr lang="sr-Latn-RS" sz="4000" dirty="0" smtClean="0"/>
              <a:t>šinsko učenje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81400" y="2286000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znamo da se sistem ponašao po zakonitostima opisanim tabelom, da li možemo sa određenom sigurnošću da kažemo kolika će vrednost biti za x</a:t>
            </a:r>
            <a:r>
              <a:rPr lang="en-GB" dirty="0" smtClean="0">
                <a:latin typeface="Comic Sans MS" pitchFamily="66" charset="0"/>
              </a:rPr>
              <a:t>=0.65?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1910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f(0.65)=?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895600" y="2133600"/>
            <a:ext cx="548640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752600"/>
            <a:ext cx="1714500" cy="323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1714500" cy="323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267200" y="2286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3962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Parametri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modela</a:t>
            </a:r>
            <a:endParaRPr lang="en-GB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895600" y="2133600"/>
            <a:ext cx="548640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762500" y="4991100"/>
            <a:ext cx="2362200" cy="1588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3810000"/>
            <a:ext cx="2971800" cy="1588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1714500" cy="32385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90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810000"/>
            <a:ext cx="1038225" cy="323850"/>
          </a:xfrm>
          <a:prstGeom prst="rect">
            <a:avLst/>
          </a:prstGeom>
          <a:noFill/>
        </p:spPr>
      </p:pic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5410200"/>
            <a:ext cx="19526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362200"/>
            <a:ext cx="1714500" cy="3238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019800" y="2362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mic Sans MS" pitchFamily="66" charset="0"/>
              </a:rPr>
              <a:t>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parametri</a:t>
            </a:r>
            <a:r>
              <a:rPr lang="en-GB" sz="1400" dirty="0" smtClean="0">
                <a:latin typeface="Comic Sans MS" pitchFamily="66" charset="0"/>
              </a:rPr>
              <a:t> 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90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810000"/>
            <a:ext cx="10382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362200"/>
            <a:ext cx="1714500" cy="3238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019800" y="2362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mic Sans MS" pitchFamily="66" charset="0"/>
              </a:rPr>
              <a:t>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parametri</a:t>
            </a:r>
            <a:r>
              <a:rPr lang="en-GB" sz="1400" dirty="0" smtClean="0">
                <a:latin typeface="Comic Sans MS" pitchFamily="66" charset="0"/>
              </a:rPr>
              <a:t> 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5200" y="46482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mic Sans MS" pitchFamily="66" charset="0"/>
              </a:rPr>
              <a:t>Da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li</a:t>
            </a:r>
            <a:r>
              <a:rPr lang="en-US" sz="1400" dirty="0" smtClean="0">
                <a:latin typeface="Comic Sans MS" pitchFamily="66" charset="0"/>
              </a:rPr>
              <a:t> m</a:t>
            </a:r>
            <a:r>
              <a:rPr lang="sr-Latn-RS" sz="1400" dirty="0" smtClean="0">
                <a:latin typeface="Comic Sans MS" pitchFamily="66" charset="0"/>
              </a:rPr>
              <a:t>ožemo da izmerimo koliko naš model odstupa u odnosu na realne podatke</a:t>
            </a:r>
            <a:r>
              <a:rPr lang="en-US" sz="1400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3622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743200"/>
            <a:ext cx="10382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905000"/>
            <a:ext cx="1714500" cy="32385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1617975"/>
          <a:ext cx="3581400" cy="5163825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</a:tblGrid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f'(x)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0.275703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0.067582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1.50664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0.080399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1.476503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0.079396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0.348028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0.085641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0.424168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0.091607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0.638668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0.077661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1.245528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0.05451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2.519148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1.065205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0.072567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0.495753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0.075847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0.851878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0.071923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2.60466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0.05057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0.508893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0.077396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0.193278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0.025004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2.29905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0.070957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1.53533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0.048012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0.927423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0.031399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0.767745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0.087187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0.430053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0.092097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2.3325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0.074653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0.957568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0.021128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1.453158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0.094897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1.059133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0.095887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1.422348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1.876978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1.023213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0.07834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1.97277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0.089251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2.139505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0.049524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1.605148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0.087387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1.364658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0.073756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71800" y="3886200"/>
          <a:ext cx="1981200" cy="914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0.065758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0.024982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Regresija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133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pic>
        <p:nvPicPr>
          <p:cNvPr id="1026" name="Picture 2" descr="File:Linear regress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1371600" cy="90500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667000"/>
            <a:ext cx="4610100" cy="386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r-Latn-RS" dirty="0" smtClean="0"/>
              <a:t>adgledano učenje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5600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838200" y="1600200"/>
            <a:ext cx="7696200" cy="381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57600" y="6172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32471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Arthur Samuel (1959)</a:t>
            </a:r>
          </a:p>
          <a:p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Disciplina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koja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omogućuje računarima da UČE bez da su eksplicitno </a:t>
            </a:r>
          </a:p>
          <a:p>
            <a:r>
              <a:rPr lang="sr-Latn-RS" dirty="0" smtClean="0">
                <a:latin typeface="Comic Sans MS" pitchFamily="66" charset="0"/>
              </a:rPr>
              <a:t>	programirani.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Tom Mitchel (1998)</a:t>
            </a:r>
          </a:p>
          <a:p>
            <a:r>
              <a:rPr lang="sr-Latn-RS" dirty="0" smtClean="0">
                <a:latin typeface="Comic Sans MS" pitchFamily="66" charset="0"/>
              </a:rPr>
              <a:t>	Dobro postavljen problem UČENJA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	Za računarski program kažemo da UČI na osnovu ISKUSTVA (E) u </a:t>
            </a:r>
          </a:p>
          <a:p>
            <a:r>
              <a:rPr lang="sr-Latn-RS" dirty="0" smtClean="0">
                <a:latin typeface="Comic Sans MS" pitchFamily="66" charset="0"/>
              </a:rPr>
              <a:t>	odnosu na neki POSAO (T) i mer</a:t>
            </a:r>
            <a:r>
              <a:rPr lang="en-US" dirty="0" smtClean="0">
                <a:latin typeface="Comic Sans MS" pitchFamily="66" charset="0"/>
              </a:rPr>
              <a:t>u</a:t>
            </a:r>
            <a:r>
              <a:rPr lang="sr-Latn-RS" dirty="0" smtClean="0">
                <a:latin typeface="Comic Sans MS" pitchFamily="66" charset="0"/>
              </a:rPr>
              <a:t> KVALITETA (P) ako svoje </a:t>
            </a:r>
          </a:p>
          <a:p>
            <a:r>
              <a:rPr lang="sr-Latn-RS" dirty="0" smtClean="0">
                <a:latin typeface="Comic Sans MS" pitchFamily="66" charset="0"/>
              </a:rPr>
              <a:t>	performanse merene sa P radeći posao T unapređuje korišćenjem </a:t>
            </a:r>
          </a:p>
          <a:p>
            <a:r>
              <a:rPr lang="sr-Latn-RS" dirty="0" smtClean="0">
                <a:latin typeface="Comic Sans MS" pitchFamily="66" charset="0"/>
              </a:rPr>
              <a:t>	iskustva 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67200" y="2514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Pravila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po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kojima</a:t>
            </a:r>
            <a:r>
              <a:rPr lang="en-GB" dirty="0" smtClean="0">
                <a:latin typeface="Comic Sans MS" pitchFamily="66" charset="0"/>
              </a:rPr>
              <a:t> se </a:t>
            </a:r>
            <a:r>
              <a:rPr lang="en-GB" dirty="0" err="1" smtClean="0">
                <a:latin typeface="Comic Sans MS" pitchFamily="66" charset="0"/>
              </a:rPr>
              <a:t>neozna</a:t>
            </a:r>
            <a:r>
              <a:rPr lang="sr-Latn-RS" dirty="0" smtClean="0">
                <a:latin typeface="Comic Sans MS" pitchFamily="66" charset="0"/>
              </a:rPr>
              <a:t>čeni podaci klasifikuju u kategorije.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114800"/>
            <a:ext cx="2133600" cy="23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67200" y="2514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3429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Pravila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po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kojima</a:t>
            </a:r>
            <a:r>
              <a:rPr lang="en-GB" dirty="0" smtClean="0">
                <a:latin typeface="Comic Sans MS" pitchFamily="66" charset="0"/>
              </a:rPr>
              <a:t> se ne 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 klasifikuju u kategorije.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50292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je </a:t>
            </a:r>
            <a:r>
              <a:rPr lang="en-GB" dirty="0" err="1" smtClean="0">
                <a:latin typeface="Comic Sans MS" pitchFamily="66" charset="0"/>
              </a:rPr>
              <a:t>vrednost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obeležj</a:t>
            </a:r>
            <a:r>
              <a:rPr lang="en-GB" dirty="0" smtClean="0">
                <a:latin typeface="Comic Sans MS" pitchFamily="66" charset="0"/>
              </a:rPr>
              <a:t>a</a:t>
            </a:r>
            <a:r>
              <a:rPr lang="sr-Latn-RS" dirty="0" smtClean="0">
                <a:latin typeface="Comic Sans MS" pitchFamily="66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tada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objekat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K2 u </a:t>
            </a:r>
            <a:r>
              <a:rPr lang="en-GB" dirty="0" err="1" smtClean="0">
                <a:latin typeface="Comic Sans MS" pitchFamily="66" charset="0"/>
              </a:rPr>
              <a:t>protivnom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K1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1905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je </a:t>
            </a:r>
            <a:r>
              <a:rPr lang="en-GB" dirty="0" err="1" smtClean="0">
                <a:latin typeface="Comic Sans MS" pitchFamily="66" charset="0"/>
              </a:rPr>
              <a:t>vrednost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obeležj</a:t>
            </a:r>
            <a:r>
              <a:rPr lang="en-GB" dirty="0" smtClean="0">
                <a:latin typeface="Comic Sans MS" pitchFamily="66" charset="0"/>
              </a:rPr>
              <a:t>a</a:t>
            </a:r>
            <a:r>
              <a:rPr lang="sr-Latn-RS" dirty="0" smtClean="0">
                <a:latin typeface="Comic Sans MS" pitchFamily="66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tada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objekat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K2 u </a:t>
            </a:r>
            <a:r>
              <a:rPr lang="en-GB" dirty="0" err="1" smtClean="0">
                <a:latin typeface="Comic Sans MS" pitchFamily="66" charset="0"/>
              </a:rPr>
              <a:t>protivnom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K1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3429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Da li je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jedino pravilo kojim se u ovom primeru može KVALITETNO izvršiti klasifikacija</a:t>
            </a:r>
            <a:r>
              <a:rPr lang="en-GB" dirty="0" smtClean="0">
                <a:latin typeface="Comic Sans MS" pitchFamily="66" charset="0"/>
              </a:rPr>
              <a:t>?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Produkcini sistemi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33528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IF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THEN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</a:t>
            </a:r>
            <a:r>
              <a:rPr lang="en-GB" dirty="0" smtClean="0">
                <a:latin typeface="Comic Sans MS" pitchFamily="66" charset="0"/>
              </a:rPr>
              <a:t>K2 </a:t>
            </a:r>
          </a:p>
          <a:p>
            <a:r>
              <a:rPr lang="en-GB" dirty="0" smtClean="0">
                <a:latin typeface="Comic Sans MS" pitchFamily="66" charset="0"/>
              </a:rPr>
              <a:t>ELSE </a:t>
            </a:r>
          </a:p>
          <a:p>
            <a:r>
              <a:rPr lang="en-GB" dirty="0" smtClean="0">
                <a:latin typeface="Comic Sans MS" pitchFamily="66" charset="0"/>
              </a:rPr>
              <a:t>     K1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438400"/>
            <a:ext cx="4724400" cy="4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Stabla odlučivanja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514600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R,G,B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Probabilisti</a:t>
            </a:r>
            <a:r>
              <a:rPr lang="sr-Latn-RS" dirty="0" smtClean="0">
                <a:latin typeface="Comic Sans MS" pitchFamily="66" charset="0"/>
              </a:rPr>
              <a:t>čke tehnike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434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Običan BAYES klasifikator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Markovljevi skriveni lanci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BAYES mreže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Neuronske mreže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Višeslojni perceptron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SVM Suport Vector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Nadgledano      </a:t>
            </a:r>
            <a:r>
              <a:rPr lang="en-GB" dirty="0" smtClean="0">
                <a:latin typeface="Comic Sans MS" pitchFamily="66" charset="0"/>
              </a:rPr>
              <a:t>                             (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podaci)</a:t>
            </a:r>
            <a:r>
              <a:rPr lang="en-GB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b="1" dirty="0" smtClean="0">
                <a:latin typeface="Comic Sans MS" pitchFamily="66" charset="0"/>
              </a:rPr>
              <a:t>Ne nadgledano – bez učitelja    (ne označeni podaci)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Sa povratnom spregom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143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čega se uči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3600" y="115466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 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sr-Latn-RS" sz="14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19050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Podaci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nisu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Grupisanje (klasterizacija) objekata na osnovu mere koliko su udaljeni jedni u odnosu na druge.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Identifikacija strukture u podacima.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Ne nadgledano učenje.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Grupisanje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3600" y="115466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 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sr-Latn-RS" sz="14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190500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Podaci</a:t>
            </a:r>
            <a:r>
              <a:rPr lang="en-GB" sz="1400" dirty="0" smtClean="0">
                <a:latin typeface="Comic Sans MS" pitchFamily="66" charset="0"/>
              </a:rPr>
              <a:t> </a:t>
            </a:r>
            <a:r>
              <a:rPr lang="en-GB" sz="1400" dirty="0" err="1" smtClean="0">
                <a:latin typeface="Comic Sans MS" pitchFamily="66" charset="0"/>
              </a:rPr>
              <a:t>nisu</a:t>
            </a:r>
            <a:r>
              <a:rPr lang="en-GB" sz="1400" dirty="0" smtClean="0">
                <a:latin typeface="Comic Sans MS" pitchFamily="66" charset="0"/>
              </a:rPr>
              <a:t> </a:t>
            </a:r>
            <a:r>
              <a:rPr lang="en-GB" sz="1400" dirty="0" err="1" smtClean="0">
                <a:latin typeface="Comic Sans MS" pitchFamily="66" charset="0"/>
              </a:rPr>
              <a:t>ozna</a:t>
            </a:r>
            <a:r>
              <a:rPr lang="sr-Latn-RS" sz="1400" dirty="0" smtClean="0">
                <a:latin typeface="Comic Sans MS" pitchFamily="66" charset="0"/>
              </a:rPr>
              <a:t>čeni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latin typeface="Comic Sans MS" pitchFamily="66" charset="0"/>
              </a:rPr>
              <a:t>Grupisanje (klasterizacija) objekata na osnovu mere koliko su udaljeni jedni u odnosu na druge.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latin typeface="Comic Sans MS" pitchFamily="66" charset="0"/>
              </a:rPr>
              <a:t>Identifikacija strukture u podacima.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latin typeface="Comic Sans MS" pitchFamily="66" charset="0"/>
              </a:rPr>
              <a:t>Ne nadgledano učenje.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Grupisanje     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886200"/>
            <a:ext cx="29146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7123639">
            <a:off x="6134909" y="4693923"/>
            <a:ext cx="400110" cy="499496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Alati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200" y="4264223"/>
            <a:ext cx="18966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SOFT COMPUTING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51054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1800" y="54102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1800" y="5666601"/>
            <a:ext cx="212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Probabilističko rasuđivanje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1800" y="6019800"/>
            <a:ext cx="18165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Evolutivno računarstvo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2446414"/>
            <a:ext cx="400110" cy="687048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</a:rPr>
              <a:t>Učenje</a:t>
            </a:r>
            <a:endParaRPr lang="en-US" sz="14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2585" y="1066800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Šta se uči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2585" y="1600200"/>
            <a:ext cx="17588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Na osnovu čega se uči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07099" y="2209800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Cilj učenja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965" y="2999601"/>
            <a:ext cx="11288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Način učenja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800" y="3657600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Rezultat učenja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9368" y="256401"/>
            <a:ext cx="891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Parametri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9368" y="485001"/>
            <a:ext cx="144783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S</a:t>
            </a:r>
            <a:r>
              <a:rPr lang="sr-Latn-RS" sz="1200" dirty="0" smtClean="0">
                <a:latin typeface="Comic Sans MS" pitchFamily="66" charset="0"/>
              </a:rPr>
              <a:t>truktura modela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29368" y="762000"/>
            <a:ext cx="1426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S</a:t>
            </a:r>
            <a:r>
              <a:rPr lang="sr-Latn-RS" sz="1200" dirty="0" smtClean="0">
                <a:latin typeface="Comic Sans MS" pitchFamily="66" charset="0"/>
              </a:rPr>
              <a:t>kriveni koncepti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29954" y="1219200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Označeni podaci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29954" y="1409700"/>
            <a:ext cx="15616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</a:t>
            </a:r>
            <a:r>
              <a:rPr lang="en-GB" sz="1200" dirty="0" smtClean="0">
                <a:latin typeface="Comic Sans MS" pitchFamily="66" charset="0"/>
              </a:rPr>
              <a:t> </a:t>
            </a:r>
            <a:r>
              <a:rPr lang="sr-Latn-RS" sz="1200" dirty="0" smtClean="0">
                <a:latin typeface="Comic Sans MS" pitchFamily="66" charset="0"/>
              </a:rPr>
              <a:t>označeni podaci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29954" y="1600200"/>
            <a:ext cx="13260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Povratna sprega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0400" y="2009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400" y="2199501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10400" y="2390001"/>
            <a:ext cx="1622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Analiza ili sumiranje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62800" y="2895600"/>
            <a:ext cx="12153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Online, offline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3075801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Aktivno, pasivno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9000" y="3581400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Klasifikacija,</a:t>
            </a:r>
          </a:p>
          <a:p>
            <a:r>
              <a:rPr lang="sr-Latn-RS" sz="1200" dirty="0" smtClean="0">
                <a:latin typeface="Comic Sans MS" pitchFamily="66" charset="0"/>
              </a:rPr>
              <a:t>regresija...</a:t>
            </a: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5" idx="2"/>
          </p:cNvCxnSpPr>
          <p:nvPr/>
        </p:nvCxnSpPr>
        <p:spPr>
          <a:xfrm>
            <a:off x="5381655" y="3133462"/>
            <a:ext cx="28544" cy="10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5" idx="0"/>
          </p:cNvCxnSpPr>
          <p:nvPr/>
        </p:nvCxnSpPr>
        <p:spPr>
          <a:xfrm flipH="1">
            <a:off x="5381655" y="1219203"/>
            <a:ext cx="28546" cy="122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9" idx="2"/>
          </p:cNvCxnSpPr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36" idx="3"/>
          </p:cNvCxnSpPr>
          <p:nvPr/>
        </p:nvCxnSpPr>
        <p:spPr>
          <a:xfrm rot="5400000">
            <a:off x="6136957" y="789057"/>
            <a:ext cx="824300" cy="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7048500" y="1638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6629400" y="2362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6782594" y="3123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6858794" y="38092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81800" y="6324600"/>
            <a:ext cx="17155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mic Sans MS" pitchFamily="66" charset="0"/>
              </a:rPr>
              <a:t>Inteligencija</a:t>
            </a:r>
            <a:r>
              <a:rPr lang="en-US" sz="1200" dirty="0" smtClean="0">
                <a:latin typeface="Comic Sans MS" pitchFamily="66" charset="0"/>
              </a:rPr>
              <a:t> </a:t>
            </a:r>
            <a:r>
              <a:rPr lang="en-US" sz="1200" dirty="0" err="1" smtClean="0">
                <a:latin typeface="Comic Sans MS" pitchFamily="66" charset="0"/>
              </a:rPr>
              <a:t>mno</a:t>
            </a:r>
            <a:r>
              <a:rPr lang="sr-Latn-RS" sz="1200" dirty="0" smtClean="0">
                <a:latin typeface="Comic Sans MS" pitchFamily="66" charset="0"/>
              </a:rPr>
              <a:t>štva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1665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10668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Podeliti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</a:t>
            </a:r>
            <a:r>
              <a:rPr lang="sr-Latn-RS" dirty="0" smtClean="0">
                <a:latin typeface="Comic Sans MS" pitchFamily="66" charset="0"/>
              </a:rPr>
              <a:t>čke u dva regiona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0" y="1905000"/>
            <a:ext cx="0" cy="381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3200400"/>
            <a:ext cx="5791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2438400"/>
            <a:ext cx="5257800" cy="1905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438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ako je R komponenta boje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manja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od 160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-&gt; region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K1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ako</a:t>
            </a:r>
            <a:r>
              <a:rPr lang="en-US" dirty="0" smtClean="0">
                <a:latin typeface="Comic Sans MS" pitchFamily="66" charset="0"/>
              </a:rPr>
              <a:t> je R </a:t>
            </a:r>
            <a:r>
              <a:rPr lang="en-US" dirty="0" err="1" smtClean="0">
                <a:latin typeface="Comic Sans MS" pitchFamily="66" charset="0"/>
              </a:rPr>
              <a:t>komponenta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ve</a:t>
            </a:r>
            <a:r>
              <a:rPr lang="sr-Latn-RS" dirty="0" smtClean="0">
                <a:latin typeface="Comic Sans MS" pitchFamily="66" charset="0"/>
              </a:rPr>
              <a:t>ća od 160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K2</a:t>
            </a:r>
          </a:p>
          <a:p>
            <a:r>
              <a:rPr lang="sr-Latn-RS" dirty="0" smtClean="0">
                <a:latin typeface="Comic Sans MS" pitchFamily="66" charset="0"/>
              </a:rPr>
              <a:t>ako je B komponenta boje veća od 90 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K1</a:t>
            </a:r>
          </a:p>
          <a:p>
            <a:r>
              <a:rPr lang="sr-Latn-RS" dirty="0" smtClean="0">
                <a:latin typeface="Comic Sans MS" pitchFamily="66" charset="0"/>
              </a:rPr>
              <a:t>ako je B komponenta boje manja od 90 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K2</a:t>
            </a:r>
          </a:p>
          <a:p>
            <a:r>
              <a:rPr lang="sr-Latn-RS" dirty="0" smtClean="0">
                <a:latin typeface="Comic Sans MS" pitchFamily="66" charset="0"/>
              </a:rPr>
              <a:t>....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438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je R komponenta boje </a:t>
            </a:r>
            <a:r>
              <a:rPr lang="en-US" dirty="0" err="1" smtClean="0">
                <a:latin typeface="Comic Sans MS" pitchFamily="66" charset="0"/>
              </a:rPr>
              <a:t>manja</a:t>
            </a:r>
            <a:r>
              <a:rPr lang="sr-Latn-RS" dirty="0" smtClean="0">
                <a:latin typeface="Comic Sans MS" pitchFamily="66" charset="0"/>
              </a:rPr>
              <a:t> od 160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1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ako</a:t>
            </a:r>
            <a:r>
              <a:rPr lang="en-US" dirty="0" smtClean="0">
                <a:latin typeface="Comic Sans MS" pitchFamily="66" charset="0"/>
              </a:rPr>
              <a:t> je R </a:t>
            </a:r>
            <a:r>
              <a:rPr lang="en-US" dirty="0" err="1" smtClean="0">
                <a:latin typeface="Comic Sans MS" pitchFamily="66" charset="0"/>
              </a:rPr>
              <a:t>komponenta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ve</a:t>
            </a:r>
            <a:r>
              <a:rPr lang="sr-Latn-RS" dirty="0" smtClean="0">
                <a:latin typeface="Comic Sans MS" pitchFamily="66" charset="0"/>
              </a:rPr>
              <a:t>ća od 160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2</a:t>
            </a:r>
          </a:p>
          <a:p>
            <a:r>
              <a:rPr lang="sr-Latn-RS" dirty="0" smtClean="0">
                <a:solidFill>
                  <a:srgbClr val="0070C0"/>
                </a:solidFill>
                <a:latin typeface="Comic Sans MS" pitchFamily="66" charset="0"/>
              </a:rPr>
              <a:t>ako je B komponenta boje veća od 90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-&gt; region </a:t>
            </a:r>
            <a:r>
              <a:rPr lang="sr-Latn-RS" dirty="0" smtClean="0">
                <a:solidFill>
                  <a:srgbClr val="0070C0"/>
                </a:solidFill>
                <a:latin typeface="Comic Sans MS" pitchFamily="66" charset="0"/>
              </a:rPr>
              <a:t>1</a:t>
            </a:r>
          </a:p>
          <a:p>
            <a:r>
              <a:rPr lang="sr-Latn-RS" dirty="0" smtClean="0">
                <a:latin typeface="Comic Sans MS" pitchFamily="66" charset="0"/>
              </a:rPr>
              <a:t>ako je B komponenta boje manja od 90 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2</a:t>
            </a:r>
          </a:p>
          <a:p>
            <a:r>
              <a:rPr lang="sr-Latn-RS" dirty="0" smtClean="0">
                <a:latin typeface="Comic Sans MS" pitchFamily="66" charset="0"/>
              </a:rPr>
              <a:t>....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3200400"/>
            <a:ext cx="5791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0" y="1905000"/>
            <a:ext cx="0" cy="381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1665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kojoj grupi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Nadgledano      </a:t>
            </a:r>
            <a:r>
              <a:rPr lang="en-GB" dirty="0" smtClean="0">
                <a:latin typeface="Comic Sans MS" pitchFamily="66" charset="0"/>
              </a:rPr>
              <a:t>                             (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podaci)</a:t>
            </a:r>
            <a:r>
              <a:rPr lang="en-GB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Ne nadgledano – bez učitelja         (ne označeni podaci)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Sa povratnom spregom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143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čega se uči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 nadgledano učenje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5892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podataka koji nisu označeni </a:t>
            </a:r>
          </a:p>
          <a:p>
            <a:r>
              <a:rPr lang="sr-Latn-RS" dirty="0" smtClean="0">
                <a:latin typeface="Comic Sans MS" pitchFamily="66" charset="0"/>
              </a:rPr>
              <a:t>odrediti pravila ili parametre tako da se podaci mogu </a:t>
            </a:r>
          </a:p>
          <a:p>
            <a:r>
              <a:rPr lang="sr-Latn-RS" dirty="0" smtClean="0">
                <a:latin typeface="Comic Sans MS" pitchFamily="66" charset="0"/>
              </a:rPr>
              <a:t>grupisati.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343400"/>
            <a:ext cx="635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Nisu označeni jer se unapred ne zna kojoj grupi pripadaju.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Nadgledano učenje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1665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kojoj grupi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r-Latn-RS" dirty="0" smtClean="0"/>
              <a:t>adgledano učenje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981200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Rastojanje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352800"/>
            <a:ext cx="5791200" cy="457200"/>
          </a:xfrm>
          <a:prstGeom prst="rect">
            <a:avLst/>
          </a:prstGeom>
          <a:noFill/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505200"/>
            <a:ext cx="5791200" cy="4572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143000" y="541020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T1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slici odvojiti narandžaste od ostalih objekata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86000"/>
            <a:ext cx="3657600" cy="276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mic Sans MS" pitchFamily="66" charset="0"/>
              </a:rPr>
              <a:t>Osnovna</a:t>
            </a:r>
            <a:r>
              <a:rPr lang="en-GB" sz="28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Comic Sans MS" pitchFamily="66" charset="0"/>
              </a:rPr>
              <a:t>ideja</a:t>
            </a:r>
            <a:endParaRPr lang="sr-Latn-RS" sz="28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743200"/>
            <a:ext cx="849703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Polaz</a:t>
            </a:r>
            <a:r>
              <a:rPr lang="sr-Latn-RS" sz="2400" dirty="0" smtClean="0">
                <a:latin typeface="Comic Sans MS" pitchFamily="66" charset="0"/>
              </a:rPr>
              <a:t>na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pretpostavke</a:t>
            </a:r>
            <a:r>
              <a:rPr lang="sr-Latn-RS" sz="2400" dirty="0" smtClean="0">
                <a:latin typeface="Comic Sans MS" pitchFamily="66" charset="0"/>
              </a:rPr>
              <a:t>: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sr-Latn-RS" sz="2400" dirty="0" smtClean="0">
                <a:latin typeface="Comic Sans MS" pitchFamily="66" charset="0"/>
              </a:rPr>
              <a:t/>
            </a:r>
            <a:br>
              <a:rPr lang="sr-Latn-RS" sz="2400" dirty="0" smtClean="0">
                <a:latin typeface="Comic Sans MS" pitchFamily="66" charset="0"/>
              </a:rPr>
            </a:br>
            <a:r>
              <a:rPr lang="sr-Latn-RS" sz="2400" dirty="0" smtClean="0">
                <a:latin typeface="Comic Sans MS" pitchFamily="66" charset="0"/>
              </a:rPr>
              <a:t>         </a:t>
            </a:r>
            <a:br>
              <a:rPr lang="sr-Latn-RS" sz="2400" dirty="0" smtClean="0">
                <a:latin typeface="Comic Sans MS" pitchFamily="66" charset="0"/>
              </a:rPr>
            </a:br>
            <a:r>
              <a:rPr lang="sr-Latn-RS" sz="2400" dirty="0" smtClean="0">
                <a:latin typeface="Comic Sans MS" pitchFamily="66" charset="0"/>
              </a:rPr>
              <a:t>            broj grupa je </a:t>
            </a:r>
            <a:r>
              <a:rPr lang="en-GB" sz="2400" dirty="0" err="1" smtClean="0">
                <a:latin typeface="Comic Sans MS" pitchFamily="66" charset="0"/>
              </a:rPr>
              <a:t>fiksan</a:t>
            </a:r>
            <a:r>
              <a:rPr lang="en-GB" sz="2400" dirty="0" smtClean="0">
                <a:latin typeface="Comic Sans MS" pitchFamily="66" charset="0"/>
              </a:rPr>
              <a:t>, </a:t>
            </a:r>
            <a:r>
              <a:rPr lang="en-GB" sz="2400" dirty="0" err="1" smtClean="0">
                <a:latin typeface="Comic Sans MS" pitchFamily="66" charset="0"/>
              </a:rPr>
              <a:t>kona</a:t>
            </a:r>
            <a:r>
              <a:rPr lang="sr-Latn-RS" sz="2400" dirty="0" smtClean="0">
                <a:latin typeface="Comic Sans MS" pitchFamily="66" charset="0"/>
              </a:rPr>
              <a:t>čan i unapred dat </a:t>
            </a:r>
            <a:br>
              <a:rPr lang="sr-Latn-RS" sz="2400" dirty="0" smtClean="0">
                <a:latin typeface="Comic Sans MS" pitchFamily="66" charset="0"/>
              </a:rPr>
            </a:br>
            <a:r>
              <a:rPr lang="sr-Latn-RS" sz="2400" dirty="0" smtClean="0">
                <a:latin typeface="Comic Sans MS" pitchFamily="66" charset="0"/>
              </a:rPr>
              <a:t>    obeležićemo ga sa K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Cilj: kreirati </a:t>
            </a:r>
            <a:r>
              <a:rPr lang="sr-Latn-RS" sz="2400" i="1" dirty="0" smtClean="0">
                <a:latin typeface="Comic Sans MS" pitchFamily="66" charset="0"/>
              </a:rPr>
              <a:t>“kompaktne” </a:t>
            </a:r>
            <a:r>
              <a:rPr lang="sr-Latn-RS" sz="2400" dirty="0" smtClean="0">
                <a:latin typeface="Comic Sans MS" pitchFamily="66" charset="0"/>
              </a:rPr>
              <a:t>grupe</a:t>
            </a: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Malo formalnije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4970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sr-Latn-RS" sz="2400" dirty="0" smtClean="0">
                <a:latin typeface="Comic Sans MS" pitchFamily="66" charset="0"/>
              </a:rPr>
              <a:t>Inicijalizovati K grupa odnosno K centara grupa u</a:t>
            </a:r>
            <a:r>
              <a:rPr lang="en-GB" sz="2400" baseline="-25000" dirty="0" smtClean="0">
                <a:latin typeface="Comic Sans MS" pitchFamily="66" charset="0"/>
              </a:rPr>
              <a:t>k</a:t>
            </a:r>
            <a:r>
              <a:rPr lang="en-GB" sz="2400" dirty="0" smtClean="0">
                <a:latin typeface="Comic Sans MS" pitchFamily="66" charset="0"/>
              </a:rPr>
              <a:t> </a:t>
            </a: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Comic Sans MS" pitchFamily="66" charset="0"/>
            </a:endParaRPr>
          </a:p>
          <a:p>
            <a:r>
              <a:rPr lang="en-GB" dirty="0" err="1" smtClean="0">
                <a:latin typeface="Comic Sans MS" pitchFamily="66" charset="0"/>
              </a:rPr>
              <a:t>Za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svaku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iteraciju</a:t>
            </a:r>
            <a:r>
              <a:rPr lang="en-GB" dirty="0" smtClean="0">
                <a:latin typeface="Comic Sans MS" pitchFamily="66" charset="0"/>
              </a:rPr>
              <a:t> n (</a:t>
            </a:r>
            <a:r>
              <a:rPr lang="en-GB" dirty="0" err="1" smtClean="0">
                <a:latin typeface="Comic Sans MS" pitchFamily="66" charset="0"/>
              </a:rPr>
              <a:t>dok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sistem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konvergira</a:t>
            </a:r>
            <a:r>
              <a:rPr lang="en-GB" dirty="0" smtClean="0">
                <a:latin typeface="Comic Sans MS" pitchFamily="66" charset="0"/>
              </a:rPr>
              <a:t>)</a:t>
            </a:r>
          </a:p>
          <a:p>
            <a:pPr marL="800100" lvl="1" indent="-342900">
              <a:buFont typeface="+mj-lt"/>
              <a:buAutoNum type="arabicPeriod" startAt="2"/>
            </a:pPr>
            <a:endParaRPr lang="sr-Latn-RS" dirty="0" smtClean="0">
              <a:latin typeface="Comic Sans MS" pitchFamily="66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sr-Latn-RS" dirty="0" smtClean="0">
                <a:latin typeface="Comic Sans MS" pitchFamily="66" charset="0"/>
              </a:rPr>
              <a:t>Svaki objekat pridruži najbližem centru korišćenjem funkcije rastojanja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sr-Latn-RS" dirty="0" smtClean="0">
                <a:latin typeface="Comic Sans MS" pitchFamily="66" charset="0"/>
              </a:rPr>
              <a:t>Izračunaj nove centre grupa na osnovu formule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553200"/>
            <a:ext cx="7620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hlinkClick r:id="rId2"/>
              </a:rPr>
              <a:t>http://ocw.mit.edu/courses/electrical-engineering-and-computer-science/6-047-computational-biology-genomes-networks-evolution-fall-2008/lecture-notes/MIT6_047f08_lec04_slide04.pdf</a:t>
            </a:r>
            <a:endParaRPr lang="en-US" sz="6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4495800"/>
            <a:ext cx="1524000" cy="98107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1024" y="5181600"/>
            <a:ext cx="4940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Gde je (su):</a:t>
            </a:r>
            <a:br>
              <a:rPr lang="sr-Latn-RS" dirty="0" smtClean="0">
                <a:latin typeface="Comic Sans MS" pitchFamily="66" charset="0"/>
              </a:rPr>
            </a:br>
            <a:r>
              <a:rPr lang="sr-Latn-RS" dirty="0" smtClean="0">
                <a:latin typeface="Comic Sans MS" pitchFamily="66" charset="0"/>
              </a:rPr>
              <a:t>	centar grupa k</a:t>
            </a:r>
          </a:p>
          <a:p>
            <a:r>
              <a:rPr lang="sr-Latn-RS" dirty="0" smtClean="0">
                <a:latin typeface="Comic Sans MS" pitchFamily="66" charset="0"/>
              </a:rPr>
              <a:t>	broj objekata koji pripadaju grupi k</a:t>
            </a:r>
          </a:p>
          <a:p>
            <a:r>
              <a:rPr lang="sr-Latn-RS" dirty="0" smtClean="0">
                <a:latin typeface="Comic Sans MS" pitchFamily="66" charset="0"/>
              </a:rPr>
              <a:t>	objekti iz grupe k 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5467350"/>
            <a:ext cx="295275" cy="323850"/>
          </a:xfrm>
          <a:prstGeom prst="rect">
            <a:avLst/>
          </a:prstGeom>
          <a:noFill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6000750"/>
            <a:ext cx="238125" cy="323850"/>
          </a:xfrm>
          <a:prstGeom prst="rect">
            <a:avLst/>
          </a:prstGeom>
          <a:noFill/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732930"/>
            <a:ext cx="161925" cy="323850"/>
          </a:xfrm>
          <a:prstGeom prst="rect">
            <a:avLst/>
          </a:prstGeom>
          <a:noFill/>
        </p:spPr>
      </p:pic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3528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495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3528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495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slici odvojiti narandžaste od ostalih objekata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71600"/>
            <a:ext cx="264629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2444671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181600" y="25908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</a:t>
            </a:r>
            <a:r>
              <a:rPr lang="sr-Latn-RS" dirty="0" smtClean="0">
                <a:latin typeface="Comic Sans MS" pitchFamily="66" charset="0"/>
              </a:rPr>
              <a:t>85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18288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D=3</a:t>
            </a:r>
            <a:r>
              <a:rPr lang="sr-Latn-RS" dirty="0" smtClean="0">
                <a:latin typeface="Comic Sans MS" pitchFamily="66" charset="0"/>
              </a:rPr>
              <a:t>5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114800"/>
            <a:ext cx="2039888" cy="15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620000" y="39624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D=100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657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657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76600" y="4419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76600" y="4419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172200" y="3810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4419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3457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Još malo formalnije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4970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sr-Latn-RS" sz="2400" dirty="0" smtClean="0">
                <a:latin typeface="Comic Sans MS" pitchFamily="66" charset="0"/>
              </a:rPr>
              <a:t>Tražimo minimum funkcije</a:t>
            </a:r>
          </a:p>
          <a:p>
            <a:pPr marL="457200" indent="-457200"/>
            <a:endParaRPr lang="sr-Latn-RS" sz="2400" dirty="0" smtClean="0">
              <a:latin typeface="Comic Sans MS" pitchFamily="66" charset="0"/>
            </a:endParaRPr>
          </a:p>
          <a:p>
            <a:pPr marL="457200" indent="-457200"/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553200"/>
            <a:ext cx="7620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hlinkClick r:id="rId2"/>
              </a:rPr>
              <a:t>http://ocw.mit.edu/courses/electrical-engineering-and-computer-science/6-047-computational-biology-genomes-networks-evolution-fall-2008/lecture-notes/MIT6_047f08_lec04_slide04.pdf</a:t>
            </a:r>
            <a:endParaRPr lang="en-US" sz="6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505200"/>
            <a:ext cx="4743450" cy="1047750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133600" y="952617"/>
            <a:ext cx="67818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podeliUGRupe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errT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0)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//------------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-------------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ii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elementi.Count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Cluster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Cluster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grupa.centar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[ii];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grupe.Add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//-------------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iterativno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racunanje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centara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---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it = 0; it &lt; 100; it++)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Cluster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grupa.elementi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cc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rastojanje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(cc) &gt;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rastojanje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(cc))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elementi.Add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(cc);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err = 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err +=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pomeriCentar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(err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errT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0568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49252"/>
            <a:ext cx="5029200" cy="380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1828800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mic Sans MS" pitchFamily="66" charset="0"/>
              </a:rPr>
              <a:t>Osnovn</a:t>
            </a:r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e definicije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2743200"/>
            <a:ext cx="84970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i="1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Za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dva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objekta</a:t>
            </a:r>
            <a:r>
              <a:rPr lang="en-GB" sz="2400" dirty="0" smtClean="0">
                <a:latin typeface="Comic Sans MS" pitchFamily="66" charset="0"/>
              </a:rPr>
              <a:t> ka</a:t>
            </a:r>
            <a:r>
              <a:rPr lang="sr-Latn-RS" sz="2400" dirty="0" smtClean="0">
                <a:latin typeface="Comic Sans MS" pitchFamily="66" charset="0"/>
              </a:rPr>
              <a:t>žemo da su epsilon susedni ako im je rastojanje manje ili jednako epsilon</a:t>
            </a:r>
          </a:p>
          <a:p>
            <a:pPr>
              <a:buFont typeface="Arial" pitchFamily="34" charset="0"/>
              <a:buChar char="•"/>
            </a:pP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Objekat i grupa su epsilon susedni ako minmalno rastojanje elemenata iz grupe i objekta manje ili jednako epsilon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Gustina epsilon okoline objekata je broj njemu epsilon susednih objekata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121920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Density Based Spatial Clustering 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371600"/>
            <a:ext cx="264629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2444671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038600"/>
            <a:ext cx="2762250" cy="208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slici odvojiti narandžaste od ostalih objekata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181600" y="25908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</a:t>
            </a:r>
            <a:r>
              <a:rPr lang="sr-Latn-RS" dirty="0" smtClean="0">
                <a:latin typeface="Comic Sans MS" pitchFamily="66" charset="0"/>
              </a:rPr>
              <a:t>85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18288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D=3</a:t>
            </a:r>
            <a:r>
              <a:rPr lang="sr-Latn-RS" dirty="0" smtClean="0">
                <a:latin typeface="Comic Sans MS" pitchFamily="66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0" y="41910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D=145</a:t>
            </a:r>
            <a:endParaRPr lang="sr-Latn-RS" dirty="0" smtClean="0">
              <a:latin typeface="Comic Sans MS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5105400"/>
            <a:ext cx="2209800" cy="16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858000" y="61722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D=165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1828800"/>
            <a:ext cx="5133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Algoritam: DBScan(D, eps, 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2743200"/>
            <a:ext cx="8497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Za sve tačke iz D čija je epsilon gustina manja od G kažemo da su ŠUM i izuzimamo ih iz daljeg razmatranja</a:t>
            </a:r>
          </a:p>
          <a:p>
            <a:pPr>
              <a:buFont typeface="Arial" pitchFamily="34" charset="0"/>
              <a:buChar char="•"/>
            </a:pP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Za preostale objekte (T) koristimo pretragu kao kod obeležavanja regiona i tako formiramo grupu.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121920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Density Based Spatial Clustering 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29000" y="2590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62400" y="2895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3400" y="3200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94410" y="359036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4114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5266765" y="215601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32925" y="457200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0200" y="489473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38165" y="5186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72000" y="5257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1690" y="526228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347860" y="378757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231335" y="3281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62405" y="286423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72435" y="254149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7600" y="51816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7244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670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00085" y="3733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64535" y="227254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1885" y="233531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2667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64860" y="2590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0680" y="28597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71680" y="31645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22690" y="35545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52680" y="40789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4347860" y="378757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231335" y="3281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962405" y="286423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572435" y="254149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64535" y="227254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266765" y="215601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32925" y="457200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0200" y="489473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38165" y="5186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72000" y="5257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1690" y="526228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7600" y="51816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7244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670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00085" y="3733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1885" y="233531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2667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64860" y="2590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90680" y="28597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71680" y="31645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22690" y="35545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2680" y="40789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4347860" y="378757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231335" y="3281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962405" y="286423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572435" y="254149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64535" y="227254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266765" y="215601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32925" y="457200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0200" y="489473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38165" y="5186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72000" y="5257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1690" y="526228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7600" y="51816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7244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670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00085" y="3733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1885" y="233531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2667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64860" y="2590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90680" y="285974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71680" y="316454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22690" y="35545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2680" y="407894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76991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slici odvojiti narandžaste od ostalih objekata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86000"/>
            <a:ext cx="3657600" cy="276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b="1" dirty="0" smtClean="0">
                <a:latin typeface="Comic Sans MS" pitchFamily="66" charset="0"/>
              </a:rPr>
              <a:t>Nadgledano      </a:t>
            </a:r>
            <a:r>
              <a:rPr lang="en-GB" b="1" dirty="0" smtClean="0">
                <a:latin typeface="Comic Sans MS" pitchFamily="66" charset="0"/>
              </a:rPr>
              <a:t>                   (</a:t>
            </a:r>
            <a:r>
              <a:rPr lang="en-GB" b="1" dirty="0" err="1" smtClean="0">
                <a:latin typeface="Comic Sans MS" pitchFamily="66" charset="0"/>
              </a:rPr>
              <a:t>ozna</a:t>
            </a:r>
            <a:r>
              <a:rPr lang="sr-Latn-RS" b="1" dirty="0" smtClean="0">
                <a:latin typeface="Comic Sans MS" pitchFamily="66" charset="0"/>
              </a:rPr>
              <a:t>čeni podaci)</a:t>
            </a:r>
            <a:r>
              <a:rPr lang="en-GB" b="1" dirty="0" smtClean="0">
                <a:latin typeface="Comic Sans MS" pitchFamily="66" charset="0"/>
              </a:rPr>
              <a:t> </a:t>
            </a:r>
            <a:endParaRPr lang="sr-Latn-RS" b="1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Ne nadgledano – bez učitelja         (ne označeni podaci)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Sa povratnom spregom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143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čega se uči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057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Regresija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9718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Klasifikacija      </a:t>
            </a:r>
          </a:p>
        </p:txBody>
      </p:sp>
      <p:pic>
        <p:nvPicPr>
          <p:cNvPr id="1026" name="Picture 2" descr="File:Linear regress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3710004" cy="244792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81400"/>
            <a:ext cx="27813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3560</Words>
  <Application>Microsoft Office PowerPoint</Application>
  <PresentationFormat>On-screen Show (4:3)</PresentationFormat>
  <Paragraphs>2615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Mašinsko učenje</vt:lpstr>
      <vt:lpstr>Definicija</vt:lpstr>
      <vt:lpstr>Slide 3</vt:lpstr>
      <vt:lpstr>Učenje</vt:lpstr>
      <vt:lpstr>Motivacija</vt:lpstr>
      <vt:lpstr>Motivacija</vt:lpstr>
      <vt:lpstr>Motivacija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Nadgledano 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Ne nadgledano učenje</vt:lpstr>
      <vt:lpstr>Nadgledano učenje</vt:lpstr>
      <vt:lpstr>Nadgledano učenje</vt:lpstr>
      <vt:lpstr>Primer</vt:lpstr>
      <vt:lpstr>Primer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375</cp:revision>
  <dcterms:created xsi:type="dcterms:W3CDTF">2005-12-27T21:54:02Z</dcterms:created>
  <dcterms:modified xsi:type="dcterms:W3CDTF">2013-11-05T10:11:45Z</dcterms:modified>
</cp:coreProperties>
</file>