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8"/>
  </p:notesMasterIdLst>
  <p:sldIdLst>
    <p:sldId id="256" r:id="rId2"/>
    <p:sldId id="271" r:id="rId3"/>
    <p:sldId id="355" r:id="rId4"/>
    <p:sldId id="302" r:id="rId5"/>
    <p:sldId id="360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59" r:id="rId16"/>
    <p:sldId id="356" r:id="rId17"/>
    <p:sldId id="358" r:id="rId18"/>
    <p:sldId id="357" r:id="rId19"/>
    <p:sldId id="361" r:id="rId20"/>
    <p:sldId id="362" r:id="rId21"/>
    <p:sldId id="363" r:id="rId22"/>
    <p:sldId id="364" r:id="rId23"/>
    <p:sldId id="367" r:id="rId24"/>
    <p:sldId id="365" r:id="rId25"/>
    <p:sldId id="369" r:id="rId26"/>
    <p:sldId id="366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8" r:id="rId43"/>
    <p:sldId id="394" r:id="rId44"/>
    <p:sldId id="396" r:id="rId45"/>
    <p:sldId id="397" r:id="rId46"/>
    <p:sldId id="39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008000"/>
    <a:srgbClr val="6699FF"/>
    <a:srgbClr val="C0C0C0"/>
    <a:srgbClr val="998D7D"/>
    <a:srgbClr val="FF7F00"/>
    <a:srgbClr val="C9921B"/>
    <a:srgbClr val="C99219"/>
    <a:srgbClr val="744D3C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Neuronske</a:t>
            </a:r>
            <a:r>
              <a:rPr lang="en-US" sz="4000" dirty="0" smtClean="0"/>
              <a:t> </a:t>
            </a:r>
            <a:r>
              <a:rPr lang="en-US" sz="4000" dirty="0" err="1" smtClean="0"/>
              <a:t>mre</a:t>
            </a:r>
            <a:r>
              <a:rPr lang="sr-Latn-RS" sz="4000" dirty="0" smtClean="0"/>
              <a:t>že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Inspiracija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Osnovna inspiracija za istraživanje i razvoj veštačkih neuronskih mreža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Biloški neuroni kod čoveka grupisani su u 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približno 1000 galvnih modula koji  sadrže otprilike po 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500 neuronskih mreža.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Modeli kojima se simuliraju i oponašaju aktivnosti koje se obavljaju u biološkim neuronskim mrežama predstavaljaju oblast koja je veoma aktivna.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Biolo</a:t>
            </a:r>
            <a:r>
              <a:rPr lang="sr-Latn-RS" dirty="0" smtClean="0"/>
              <a:t>ški neuron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04056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81200" y="1143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Jednostavan procesni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Računarski sistemi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Alternative za klasične računarske sisteme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905000"/>
            <a:ext cx="6629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b="1" dirty="0" smtClean="0">
                <a:latin typeface="Comic Sans MS" pitchFamily="66" charset="0"/>
              </a:rPr>
              <a:t>Analogni računari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koriste kontinualne promenljive aspekte fizičkih fenomena kao što su: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električni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mehanički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hidraulični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elektromagnetni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hemijski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optički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Računarski sistemi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Alternative za klasične računarske sisteme</a:t>
            </a:r>
          </a:p>
        </p:txBody>
      </p:sp>
      <p:pic>
        <p:nvPicPr>
          <p:cNvPr id="2050" name="Picture 2" descr="http://upload.wikimedia.org/wikipedia/commons/thumb/f/f5/Light_dispersion_conceptual_waves.gif/330px-Light_dispersion_conceptual_wav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799"/>
            <a:ext cx="6248400" cy="46957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Računarski sistemi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Alternative za klasične računarske sisteme</a:t>
            </a:r>
          </a:p>
        </p:txBody>
      </p:sp>
      <p:pic>
        <p:nvPicPr>
          <p:cNvPr id="2050" name="Picture 2" descr="http://upload.wikimedia.org/wikipedia/commons/thumb/f/f5/Light_dispersion_conceptual_waves.gif/330px-Light_dispersion_conceptual_wav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3548831" cy="2667000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en/thumb/7/7d/Prism_ray_trace.svg/400px-Prism_ray_trac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038600"/>
            <a:ext cx="4648200" cy="2602993"/>
          </a:xfrm>
          <a:prstGeom prst="rect">
            <a:avLst/>
          </a:prstGeom>
          <a:noFill/>
        </p:spPr>
      </p:pic>
      <p:pic>
        <p:nvPicPr>
          <p:cNvPr id="49154" name="Picture 2" descr="A doublet prism, showing the apex angles ( and ) of the two elements, and the angles of incidence  and refraction  at each interface. The deviation angle of the ray transmitted by the prism is shown as 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905000"/>
            <a:ext cx="3810000" cy="1971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Matematički model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895600"/>
            <a:ext cx="3311912" cy="83820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133600"/>
            <a:ext cx="3761678" cy="838200"/>
          </a:xfrm>
          <a:prstGeom prst="rect">
            <a:avLst/>
          </a:prstGeom>
          <a:noFill/>
        </p:spPr>
      </p:pic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038600"/>
            <a:ext cx="3828585" cy="762000"/>
          </a:xfrm>
          <a:prstGeom prst="rect">
            <a:avLst/>
          </a:prstGeom>
          <a:noFill/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133600"/>
            <a:ext cx="3761678" cy="838200"/>
          </a:xfrm>
          <a:prstGeom prst="rect">
            <a:avLst/>
          </a:prstGeom>
          <a:noFill/>
        </p:spPr>
      </p:pic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038600"/>
            <a:ext cx="3828585" cy="762000"/>
          </a:xfrm>
          <a:prstGeom prst="rect">
            <a:avLst/>
          </a:prstGeom>
          <a:noFill/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678425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324600" y="6324600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McCulloch-Pitts</a:t>
            </a:r>
            <a:r>
              <a:rPr lang="sr-Latn-CS" dirty="0" smtClean="0"/>
              <a:t> (1943.)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505200"/>
            <a:ext cx="3810000" cy="2299138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81800" y="1905000"/>
            <a:ext cx="381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767069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Klasifikacija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klasu kojoj pripada ulazni vektor</a:t>
            </a: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Prepoznavanje oblika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oblik koji najviše liči na ulazni vektor</a:t>
            </a: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Dopunjavanje oblika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dopuniti delove oblika koji nedostaju ili su deformisani</a:t>
            </a: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Optimizacija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optimalne vrednosti parametara u optimizacionim </a:t>
            </a:r>
            <a:br>
              <a:rPr lang="sr-Latn-RS" dirty="0" smtClean="0">
                <a:latin typeface="Comic Sans MS" pitchFamily="66" charset="0"/>
              </a:rPr>
            </a:br>
            <a:r>
              <a:rPr lang="sr-Latn-RS" dirty="0" smtClean="0">
                <a:latin typeface="Comic Sans MS" pitchFamily="66" charset="0"/>
              </a:rPr>
              <a:t>problemima</a:t>
            </a: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505200"/>
            <a:ext cx="4038600" cy="2342834"/>
          </a:xfrm>
          <a:prstGeom prst="rect">
            <a:avLst/>
          </a:prstGeom>
          <a:noFill/>
        </p:spPr>
      </p:pic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6781800" y="1905000"/>
            <a:ext cx="381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581400"/>
            <a:ext cx="2996565" cy="838200"/>
          </a:xfrm>
          <a:prstGeom prst="rect">
            <a:avLst/>
          </a:prstGeom>
          <a:noFill/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343400"/>
            <a:ext cx="2996565" cy="990600"/>
          </a:xfrm>
          <a:prstGeom prst="rect">
            <a:avLst/>
          </a:prstGeom>
          <a:noFill/>
        </p:spPr>
      </p:pic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410200"/>
            <a:ext cx="3143250" cy="762000"/>
          </a:xfrm>
          <a:prstGeom prst="rect">
            <a:avLst/>
          </a:prstGeom>
          <a:noFill/>
        </p:spPr>
      </p:pic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4000" y="62484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Osnovne karakteristike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1. Linearna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114800"/>
            <a:ext cx="6419850" cy="762000"/>
          </a:xfrm>
          <a:prstGeom prst="rect">
            <a:avLst/>
          </a:prstGeom>
          <a:noFill/>
        </p:spPr>
      </p:pic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14600"/>
            <a:ext cx="4695825" cy="405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1. Linearna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199" y="3429000"/>
            <a:ext cx="5135881" cy="609600"/>
          </a:xfrm>
          <a:prstGeom prst="rect">
            <a:avLst/>
          </a:prstGeom>
          <a:noFill/>
        </p:spPr>
      </p:pic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2. Step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114800"/>
            <a:ext cx="7532318" cy="1219200"/>
          </a:xfrm>
          <a:prstGeom prst="rect">
            <a:avLst/>
          </a:prstGeom>
          <a:noFill/>
        </p:spPr>
      </p:pic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2. Step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621798"/>
            <a:ext cx="4743450" cy="4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581400"/>
            <a:ext cx="5105400" cy="826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3. Semi linearna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4038600"/>
            <a:ext cx="8285018" cy="1371600"/>
          </a:xfrm>
          <a:prstGeom prst="rect">
            <a:avLst/>
          </a:prstGeom>
          <a:noFill/>
        </p:spPr>
      </p:pic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3. Semi linearna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757052"/>
            <a:ext cx="4805362" cy="410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581400"/>
            <a:ext cx="5486400" cy="9082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4. Sigmoidna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886200"/>
            <a:ext cx="7190509" cy="1371600"/>
          </a:xfrm>
          <a:prstGeom prst="rect">
            <a:avLst/>
          </a:prstGeom>
          <a:noFill/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4. Sigmoidna funkcija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03710"/>
            <a:ext cx="4719637" cy="395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733800"/>
            <a:ext cx="5334000" cy="1017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520281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Upravljanje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odgovarajuće upravljanje za ulazni vektor </a:t>
            </a: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Aproksimacija funkcija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odrediti funcionalne zavisnosti ulaznih i željenih izlaznih vrednosti</a:t>
            </a: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Analiza i istraživanje podataka (Data mining)</a:t>
            </a:r>
          </a:p>
          <a:p>
            <a:pPr lvl="1"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cilj je otkriti skrivene oblike na osnovu podataka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5. Hiperbolični tangens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4038600"/>
            <a:ext cx="8267700" cy="1371600"/>
          </a:xfrm>
          <a:prstGeom prst="rect">
            <a:avLst/>
          </a:prstGeom>
          <a:noFill/>
        </p:spPr>
      </p:pic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5. Hiperbolični tangens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95600"/>
            <a:ext cx="481248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3581400"/>
            <a:ext cx="5410200" cy="897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6. Gausova kriva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886200"/>
            <a:ext cx="7398774" cy="1524000"/>
          </a:xfrm>
          <a:prstGeom prst="rect">
            <a:avLst/>
          </a:prstGeom>
          <a:noFill/>
        </p:spPr>
      </p:pic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6. Gausova kriva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684270"/>
            <a:ext cx="3733800" cy="317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99" y="3657600"/>
            <a:ext cx="5179145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191"/>
            <a:ext cx="3810000" cy="25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7162800" y="19050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Aktivaciona funkcija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24384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6. Gausova kriva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684270"/>
            <a:ext cx="3733800" cy="317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99" y="3657600"/>
            <a:ext cx="5179145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Topologije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štačkih NN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2057400"/>
            <a:ext cx="472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b="1" dirty="0" smtClean="0">
                <a:latin typeface="Comic Sans MS" pitchFamily="66" charset="0"/>
              </a:rPr>
              <a:t>Potpuno povezane</a:t>
            </a:r>
          </a:p>
          <a:p>
            <a:r>
              <a:rPr lang="sr-Latn-RS" sz="2400" b="1" dirty="0" smtClean="0">
                <a:latin typeface="Comic Sans MS" pitchFamily="66" charset="0"/>
              </a:rPr>
              <a:t>Parcijalno povezane</a:t>
            </a:r>
          </a:p>
          <a:p>
            <a:endParaRPr lang="sr-Latn-RS" sz="2400" b="1" dirty="0" smtClean="0">
              <a:latin typeface="Comic Sans MS" pitchFamily="66" charset="0"/>
            </a:endParaRPr>
          </a:p>
          <a:p>
            <a:r>
              <a:rPr lang="sr-Latn-RS" sz="2400" b="1" dirty="0" smtClean="0">
                <a:latin typeface="Comic Sans MS" pitchFamily="66" charset="0"/>
              </a:rPr>
              <a:t>Jednoslojne</a:t>
            </a:r>
          </a:p>
          <a:p>
            <a:r>
              <a:rPr lang="sr-Latn-RS" sz="2400" b="1" dirty="0" smtClean="0">
                <a:latin typeface="Comic Sans MS" pitchFamily="66" charset="0"/>
              </a:rPr>
              <a:t>Višeslojne</a:t>
            </a:r>
          </a:p>
          <a:p>
            <a:endParaRPr lang="sr-Latn-RS" sz="2400" b="1" dirty="0" smtClean="0">
              <a:latin typeface="Comic Sans MS" pitchFamily="66" charset="0"/>
            </a:endParaRPr>
          </a:p>
          <a:p>
            <a:endParaRPr lang="sr-Latn-RS" sz="2400" b="1" dirty="0" smtClean="0">
              <a:latin typeface="Comic Sans MS" pitchFamily="66" charset="0"/>
            </a:endParaRPr>
          </a:p>
          <a:p>
            <a:r>
              <a:rPr lang="sr-Latn-RS" sz="2400" b="1" dirty="0" smtClean="0">
                <a:latin typeface="Comic Sans MS" pitchFamily="66" charset="0"/>
              </a:rPr>
              <a:t>Propagacija signala unapred</a:t>
            </a:r>
          </a:p>
          <a:p>
            <a:r>
              <a:rPr lang="sr-Latn-RS" sz="2400" b="1" dirty="0" smtClean="0">
                <a:latin typeface="Comic Sans MS" pitchFamily="66" charset="0"/>
              </a:rPr>
              <a:t>Rekurentne mreže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162800" cy="393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066800"/>
            <a:ext cx="3352800" cy="184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38224"/>
            <a:ext cx="5181600" cy="506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28776"/>
            <a:ext cx="5191260" cy="507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3352800" cy="184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8" y="1633536"/>
            <a:ext cx="5186393" cy="507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3352800" cy="184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Biološki neuroni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 descr="http://www.whatisneuroplasticity.com/images/Synap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66040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" y="1600200"/>
            <a:ext cx="514256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Primer mreže sa samo jednim neuronom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3352800" cy="184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0997" y="4419600"/>
            <a:ext cx="59606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73744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58897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4198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33475"/>
            <a:ext cx="64198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175260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Filter sa 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33475"/>
            <a:ext cx="64198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0" y="175260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Običan Bayes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628"/>
            <a:ext cx="7543800" cy="685800"/>
          </a:xfrm>
        </p:spPr>
        <p:txBody>
          <a:bodyPr/>
          <a:lstStyle/>
          <a:p>
            <a:r>
              <a:rPr lang="sr-Latn-RS" sz="2800" dirty="0" smtClean="0"/>
              <a:t>Malo ozbiljniji primer</a:t>
            </a:r>
            <a:endParaRPr lang="en-US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57400" y="114300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Običan Bayes filter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10400" cy="499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5715000"/>
            <a:ext cx="4581525" cy="828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Biološka mreža neurona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7346" name="Picture 2" descr="http://www.squishgames.com/wp-content/uploads/2011/02/RedNeuro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543800" cy="56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Biolo</a:t>
            </a:r>
            <a:r>
              <a:rPr lang="sr-Latn-RS" dirty="0" smtClean="0"/>
              <a:t>ški neuron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76800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Inspiracija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Osnovna inspiracija za istraživanje i razvoj veštačkih neuronskih mreža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Mozak možemo posmatrati kao: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kompleksan,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nelinearan,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...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paralelan računar.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191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Sposoban je da izvršava poslove:  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prepoznavanje oblika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percepcija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sr-Latn-RS" sz="2000" dirty="0" smtClean="0">
                <a:latin typeface="Comic Sans MS" pitchFamily="66" charset="0"/>
              </a:rPr>
              <a:t>upravljanje motorikom i kretanjem čoveka </a:t>
            </a: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brže i pouzdanije nego bilo kojim klasičnim računarom.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Inspiracija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Osnovna inspiracija za istraživanje i razvoj veštačkih neuronskih mreža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8305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dirty="0" smtClean="0">
                <a:latin typeface="Comic Sans MS" pitchFamily="66" charset="0"/>
              </a:rPr>
              <a:t>Pored prethodnih dobrih osobina veoma su važne: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sposobnost za učenje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skladištenje i generalizacija velike količine znanja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robusnost 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Inspiracija</a:t>
            </a:r>
            <a:endParaRPr 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Osnovna inspiracija za istraživanje i razvoj veštačkih neuronskih mreža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4200"/>
            <a:ext cx="8305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sz="2400" dirty="0" smtClean="0">
              <a:latin typeface="Comic Sans MS" pitchFamily="66" charset="0"/>
            </a:endParaRPr>
          </a:p>
          <a:p>
            <a:r>
              <a:rPr lang="sr-Latn-RS" sz="2400" dirty="0" smtClean="0">
                <a:latin typeface="Comic Sans MS" pitchFamily="66" charset="0"/>
              </a:rPr>
              <a:t>Trenutne aktivnosti svode se na modeliranje i rešavanje jednostavnijih problema kao i na razvoju metoda za kreiranje grupa neuronskih mreža koje u saradnji rešavaju kompleksnije probleme.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5668</TotalTime>
  <Words>503</Words>
  <Application>Microsoft Office PowerPoint</Application>
  <PresentationFormat>On-screen Show (4:3)</PresentationFormat>
  <Paragraphs>163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Neuronske mreže</vt:lpstr>
      <vt:lpstr>Primene</vt:lpstr>
      <vt:lpstr>Primene</vt:lpstr>
      <vt:lpstr>Biološki neuroni</vt:lpstr>
      <vt:lpstr>Biološka mreža neurona</vt:lpstr>
      <vt:lpstr>Biološki neuron</vt:lpstr>
      <vt:lpstr>Inspiracija</vt:lpstr>
      <vt:lpstr>Inspiracija</vt:lpstr>
      <vt:lpstr>Inspiracija</vt:lpstr>
      <vt:lpstr>Inspiracija</vt:lpstr>
      <vt:lpstr>Biološki neuron</vt:lpstr>
      <vt:lpstr>Računarski sistemi</vt:lpstr>
      <vt:lpstr>Računarski sistemi</vt:lpstr>
      <vt:lpstr>Računarski sistemi</vt:lpstr>
      <vt:lpstr>Matematički model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Veštački neuron</vt:lpstr>
      <vt:lpstr>Topologije veštačkih NN</vt:lpstr>
      <vt:lpstr>Primer mreže sa samo jednim neuronom</vt:lpstr>
      <vt:lpstr>Primer mreže sa samo jednim neuronom</vt:lpstr>
      <vt:lpstr>Primer mreže sa samo jednim neuronom</vt:lpstr>
      <vt:lpstr>Primer mreže sa samo jednim neuronom</vt:lpstr>
      <vt:lpstr>Primer mreže sa samo jednim neuronom</vt:lpstr>
      <vt:lpstr>Malo ozbiljniji primer</vt:lpstr>
      <vt:lpstr>Malo ozbiljniji primer</vt:lpstr>
      <vt:lpstr>Malo ozbiljniji primer</vt:lpstr>
      <vt:lpstr>Malo ozbiljniji primer</vt:lpstr>
      <vt:lpstr>Malo ozbiljniji primer</vt:lpstr>
      <vt:lpstr>Malo ozbiljniji primer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532</cp:revision>
  <dcterms:created xsi:type="dcterms:W3CDTF">2005-12-27T21:54:02Z</dcterms:created>
  <dcterms:modified xsi:type="dcterms:W3CDTF">2015-10-26T09:27:42Z</dcterms:modified>
</cp:coreProperties>
</file>