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7225-6280-4D7C-81F9-A3BBBDD75D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DBEA-4827-4897-BF78-11D35702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Histogram of oriented gradients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</a:t>
            </a:r>
            <a:r>
              <a:rPr lang="sr-Latn-RS" dirty="0" smtClean="0"/>
              <a:t>čunanje HOG deskriptora (4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Image result for histogram of oriented gradients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53" y="1938861"/>
            <a:ext cx="6227420" cy="49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957137" y="5798103"/>
            <a:ext cx="4050631" cy="11951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Konačni HOG deskriptor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/>
          <a:lstStyle/>
          <a:p>
            <a:r>
              <a:rPr lang="sr-Latn-RS" dirty="0" smtClean="0"/>
              <a:t>Ako je slika 64x128 piksela</a:t>
            </a:r>
          </a:p>
          <a:p>
            <a:pPr lvl="1"/>
            <a:r>
              <a:rPr lang="sr-Latn-RS" dirty="0" smtClean="0"/>
              <a:t>Ukupno 64x128x3 (RGB) piksela </a:t>
            </a:r>
            <a:r>
              <a:rPr lang="en-US" dirty="0" smtClean="0"/>
              <a:t>= 24</a:t>
            </a:r>
            <a:r>
              <a:rPr lang="sr-Latn-RS" dirty="0" smtClean="0"/>
              <a:t>,</a:t>
            </a:r>
            <a:r>
              <a:rPr lang="en-US" dirty="0" smtClean="0"/>
              <a:t>576 </a:t>
            </a:r>
            <a:r>
              <a:rPr lang="en-US" dirty="0" err="1" smtClean="0"/>
              <a:t>vrednosti</a:t>
            </a:r>
            <a:endParaRPr lang="sr-Latn-RS" dirty="0" smtClean="0"/>
          </a:p>
          <a:p>
            <a:r>
              <a:rPr lang="sr-Latn-RS" dirty="0"/>
              <a:t>A</a:t>
            </a:r>
            <a:r>
              <a:rPr lang="sr-Latn-RS" dirty="0" smtClean="0"/>
              <a:t>ko je jedna ćelija 8x8 piksela</a:t>
            </a:r>
          </a:p>
          <a:p>
            <a:r>
              <a:rPr lang="sr-Latn-RS" dirty="0" smtClean="0"/>
              <a:t>Ako je jedan blok 2x2 ćelija </a:t>
            </a:r>
            <a:r>
              <a:rPr lang="en-US" dirty="0" smtClean="0"/>
              <a:t>= 16x16 </a:t>
            </a:r>
            <a:r>
              <a:rPr lang="en-US" dirty="0" err="1" smtClean="0"/>
              <a:t>piksela</a:t>
            </a:r>
            <a:endParaRPr lang="en-US" dirty="0" smtClean="0"/>
          </a:p>
          <a:p>
            <a:pPr lvl="1"/>
            <a:r>
              <a:rPr lang="en-US" dirty="0" smtClean="0"/>
              <a:t>Blok se </a:t>
            </a:r>
            <a:r>
              <a:rPr lang="en-US" dirty="0" err="1" smtClean="0"/>
              <a:t>pomera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sr-Latn-RS" dirty="0" smtClean="0"/>
              <a:t>ćeliju </a:t>
            </a:r>
            <a:r>
              <a:rPr lang="en-US" dirty="0" smtClean="0"/>
              <a:t>= 8 </a:t>
            </a:r>
            <a:r>
              <a:rPr lang="en-US" dirty="0" err="1" smtClean="0"/>
              <a:t>piksela</a:t>
            </a:r>
            <a:endParaRPr lang="en-US" dirty="0" smtClean="0"/>
          </a:p>
          <a:p>
            <a:r>
              <a:rPr lang="en-US" dirty="0" err="1" smtClean="0"/>
              <a:t>Ukupno</a:t>
            </a:r>
            <a:r>
              <a:rPr lang="en-US" dirty="0" smtClean="0"/>
              <a:t> 7 x 15 </a:t>
            </a:r>
            <a:r>
              <a:rPr lang="en-US" dirty="0" err="1" smtClean="0"/>
              <a:t>blokova</a:t>
            </a:r>
            <a:r>
              <a:rPr lang="en-US" dirty="0" smtClean="0"/>
              <a:t> = 105 </a:t>
            </a:r>
            <a:r>
              <a:rPr lang="en-US" dirty="0" err="1" smtClean="0"/>
              <a:t>blokova</a:t>
            </a:r>
            <a:endParaRPr lang="en-US" dirty="0" smtClean="0"/>
          </a:p>
          <a:p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rezultuje</a:t>
            </a:r>
            <a:r>
              <a:rPr lang="en-US" dirty="0" smtClean="0"/>
              <a:t> </a:t>
            </a:r>
            <a:r>
              <a:rPr lang="en-US" dirty="0" err="1" smtClean="0"/>
              <a:t>vektorom</a:t>
            </a:r>
            <a:r>
              <a:rPr lang="en-US" dirty="0" smtClean="0"/>
              <a:t> od 36 </a:t>
            </a:r>
            <a:r>
              <a:rPr lang="en-US" dirty="0" err="1" smtClean="0"/>
              <a:t>elemenata</a:t>
            </a:r>
            <a:endParaRPr lang="en-US" dirty="0" smtClean="0"/>
          </a:p>
          <a:p>
            <a:r>
              <a:rPr lang="en-US" dirty="0" err="1" smtClean="0"/>
              <a:t>Konkateniraju</a:t>
            </a:r>
            <a:r>
              <a:rPr lang="en-US" dirty="0" smtClean="0"/>
              <a:t> se </a:t>
            </a:r>
            <a:r>
              <a:rPr lang="en-US" dirty="0" err="1" smtClean="0"/>
              <a:t>normalizovani</a:t>
            </a:r>
            <a:r>
              <a:rPr lang="en-US" dirty="0" smtClean="0"/>
              <a:t> </a:t>
            </a:r>
            <a:r>
              <a:rPr lang="en-US" dirty="0" err="1" smtClean="0"/>
              <a:t>vektori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bloka</a:t>
            </a:r>
            <a:endParaRPr lang="sr-Latn-RS" dirty="0" smtClean="0"/>
          </a:p>
          <a:p>
            <a:pPr lvl="1"/>
            <a:r>
              <a:rPr lang="sr-Latn-RS" b="1" dirty="0" smtClean="0"/>
              <a:t>K</a:t>
            </a:r>
            <a:r>
              <a:rPr lang="en-US" b="1" dirty="0" err="1" smtClean="0"/>
              <a:t>ona</a:t>
            </a:r>
            <a:r>
              <a:rPr lang="sr-Latn-RS" b="1" dirty="0" smtClean="0"/>
              <a:t>čni HOG deskriptor je vektor sa </a:t>
            </a:r>
            <a:r>
              <a:rPr lang="en-US" b="1" dirty="0" smtClean="0"/>
              <a:t>36x105</a:t>
            </a:r>
            <a:r>
              <a:rPr lang="sr-Latn-RS" b="1" dirty="0" smtClean="0"/>
              <a:t> </a:t>
            </a:r>
            <a:r>
              <a:rPr lang="en-US" b="1" dirty="0" smtClean="0"/>
              <a:t>=</a:t>
            </a:r>
            <a:r>
              <a:rPr lang="sr-Latn-RS" b="1" dirty="0" smtClean="0"/>
              <a:t> </a:t>
            </a:r>
            <a:r>
              <a:rPr lang="en-US" b="1" dirty="0" smtClean="0"/>
              <a:t>3</a:t>
            </a:r>
            <a:r>
              <a:rPr lang="sr-Latn-RS" b="1" smtClean="0"/>
              <a:t>,</a:t>
            </a:r>
            <a:r>
              <a:rPr lang="en-US" b="1" smtClean="0"/>
              <a:t>780</a:t>
            </a:r>
            <a:r>
              <a:rPr lang="sr-Latn-RS" b="1" dirty="0" smtClean="0"/>
              <a:t> vrednosti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</a:t>
            </a:r>
            <a:r>
              <a:rPr lang="sr-Latn-RS" dirty="0" smtClean="0"/>
              <a:t>čunanje HOG deskriptora</a:t>
            </a:r>
            <a:endParaRPr lang="en-US" dirty="0"/>
          </a:p>
        </p:txBody>
      </p:sp>
      <p:pic>
        <p:nvPicPr>
          <p:cNvPr id="1026" name="Picture 2" descr="Image result for histogram of oriented gradients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53" y="1938861"/>
            <a:ext cx="6227420" cy="49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</a:t>
            </a:r>
            <a:r>
              <a:rPr lang="sr-Latn-RS" dirty="0" smtClean="0"/>
              <a:t>čunanje HOG deskriptora (1)</a:t>
            </a:r>
            <a:endParaRPr lang="en-US" dirty="0"/>
          </a:p>
        </p:txBody>
      </p:sp>
      <p:pic>
        <p:nvPicPr>
          <p:cNvPr id="1026" name="Picture 2" descr="Image result for histogram of oriented gradients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53" y="1938861"/>
            <a:ext cx="6227420" cy="49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069432" y="2775284"/>
            <a:ext cx="4050631" cy="11951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Računanje gradijenta vektora</a:t>
            </a:r>
            <a:endParaRPr lang="en-US" dirty="0"/>
          </a:p>
        </p:txBody>
      </p:sp>
      <p:pic>
        <p:nvPicPr>
          <p:cNvPr id="2050" name="Picture 2" descr="dxdy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2" y="1788695"/>
            <a:ext cx="3140529" cy="490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6" y="4307305"/>
            <a:ext cx="1082134" cy="8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75626" y="4659020"/>
            <a:ext cx="475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PolarCoordinat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12" y="1667376"/>
            <a:ext cx="3991532" cy="13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63" y="4059256"/>
            <a:ext cx="3047923" cy="26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436436" y="2823410"/>
            <a:ext cx="1620252" cy="148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3404" y="3128210"/>
            <a:ext cx="8021" cy="81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Normalizacija gradijenta vektora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Multi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207208" cy="463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gnitu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385" y="2000374"/>
            <a:ext cx="5754183" cy="43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52463" y="3984041"/>
                <a:ext cx="176202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.71</m:t>
                              </m:r>
                            </m:e>
                          </m:mr>
                          <m:m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0.71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463" y="3984041"/>
                <a:ext cx="1762021" cy="461921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9272337" y="3023937"/>
            <a:ext cx="505326" cy="9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81663" y="4501253"/>
            <a:ext cx="649706" cy="139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272337" y="4322807"/>
            <a:ext cx="505326" cy="11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</a:t>
            </a:r>
            <a:r>
              <a:rPr lang="sr-Latn-RS" dirty="0" smtClean="0"/>
              <a:t>čunanje HOG deskriptora (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1026" name="Picture 2" descr="Image result for histogram of oriented gradients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53" y="1938861"/>
            <a:ext cx="6227420" cy="49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045369" y="3800861"/>
            <a:ext cx="4050631" cy="11951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r>
              <a:rPr lang="en-US" dirty="0" err="1" smtClean="0"/>
              <a:t>gradijenata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294" y="1825625"/>
            <a:ext cx="3978443" cy="4351338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ćelija npr. 8x8</a:t>
            </a:r>
            <a:r>
              <a:rPr lang="en-US" sz="2000" dirty="0" smtClean="0"/>
              <a:t> = 64 </a:t>
            </a:r>
            <a:r>
              <a:rPr lang="en-US" sz="2000" dirty="0" err="1" smtClean="0"/>
              <a:t>piksela</a:t>
            </a:r>
            <a:endParaRPr lang="sr-Latn-RS" sz="2000" dirty="0" smtClean="0"/>
          </a:p>
          <a:p>
            <a:r>
              <a:rPr lang="en-US" sz="2000" dirty="0"/>
              <a:t>z</a:t>
            </a:r>
            <a:r>
              <a:rPr lang="sr-Latn-RS" sz="2000" dirty="0" smtClean="0"/>
              <a:t>a sve piksele u ćeliji izračunaju se gradijenti</a:t>
            </a:r>
            <a:endParaRPr lang="en-US" sz="2000" dirty="0" smtClean="0"/>
          </a:p>
          <a:p>
            <a:r>
              <a:rPr lang="en-US" sz="2000" dirty="0" err="1"/>
              <a:t>n</a:t>
            </a:r>
            <a:r>
              <a:rPr lang="en-US" sz="2000" dirty="0" err="1" smtClean="0"/>
              <a:t>apravi</a:t>
            </a:r>
            <a:r>
              <a:rPr lang="en-US" sz="2000" dirty="0" smtClean="0"/>
              <a:t> se histogram </a:t>
            </a:r>
            <a:r>
              <a:rPr lang="en-US" sz="2000" dirty="0" err="1" smtClean="0"/>
              <a:t>ovih</a:t>
            </a:r>
            <a:r>
              <a:rPr lang="en-US" sz="2000" dirty="0" smtClean="0"/>
              <a:t> </a:t>
            </a:r>
            <a:r>
              <a:rPr lang="en-US" sz="2000" dirty="0" err="1" smtClean="0"/>
              <a:t>gradijenata</a:t>
            </a:r>
            <a:r>
              <a:rPr lang="en-US" sz="2000" dirty="0" smtClean="0"/>
              <a:t> </a:t>
            </a:r>
            <a:r>
              <a:rPr lang="en-US" sz="2000" dirty="0" err="1" smtClean="0"/>
              <a:t>diskretizovanje</a:t>
            </a:r>
            <a:r>
              <a:rPr lang="en-US" sz="2000" dirty="0" smtClean="0"/>
              <a:t> u N </a:t>
            </a:r>
            <a:r>
              <a:rPr lang="en-US" sz="2000" dirty="0" err="1" smtClean="0"/>
              <a:t>binova</a:t>
            </a:r>
            <a:r>
              <a:rPr lang="en-US" sz="2000" dirty="0" smtClean="0"/>
              <a:t>, </a:t>
            </a:r>
            <a:r>
              <a:rPr lang="en-US" sz="2000" dirty="0" err="1" smtClean="0"/>
              <a:t>npr</a:t>
            </a:r>
            <a:r>
              <a:rPr lang="en-US" sz="2000" dirty="0" smtClean="0"/>
              <a:t>. N = 9</a:t>
            </a:r>
          </a:p>
          <a:p>
            <a:r>
              <a:rPr lang="en-US" sz="2000" dirty="0" err="1" smtClean="0"/>
              <a:t>Rezultat</a:t>
            </a:r>
            <a:r>
              <a:rPr lang="en-US" sz="2000" dirty="0" smtClean="0"/>
              <a:t> je histogram, </a:t>
            </a:r>
            <a:r>
              <a:rPr lang="en-US" sz="2000" dirty="0" err="1" smtClean="0"/>
              <a:t>tj</a:t>
            </a:r>
            <a:r>
              <a:rPr lang="en-US" sz="2000" dirty="0" smtClean="0"/>
              <a:t>.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od 9 </a:t>
            </a:r>
            <a:r>
              <a:rPr lang="en-US" sz="2000" dirty="0" err="1" smtClean="0"/>
              <a:t>elemenata</a:t>
            </a:r>
            <a:endParaRPr lang="sr-Latn-RS" sz="20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crop00102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259514" cy="451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74" y="2309604"/>
            <a:ext cx="3872522" cy="27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65095" y="4652211"/>
            <a:ext cx="3673642" cy="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</a:t>
            </a:r>
            <a:r>
              <a:rPr lang="sr-Latn-RS" dirty="0" smtClean="0"/>
              <a:t>čunanje HOG deskriptora (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1026" name="Picture 2" descr="Image result for histogram of oriented gradients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53" y="1938861"/>
            <a:ext cx="6227420" cy="49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045369" y="4899745"/>
            <a:ext cx="4050631" cy="11951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Normalizacija</a:t>
            </a:r>
            <a:r>
              <a:rPr lang="en-US" dirty="0" smtClean="0"/>
              <a:t> </a:t>
            </a:r>
            <a:r>
              <a:rPr lang="en-US" dirty="0" err="1" smtClean="0"/>
              <a:t>bloka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Blok</a:t>
            </a:r>
            <a:r>
              <a:rPr lang="sr-Latn-R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npr</a:t>
            </a:r>
            <a:r>
              <a:rPr lang="sr-Latn-RS" dirty="0" smtClean="0"/>
              <a:t>.</a:t>
            </a:r>
            <a:r>
              <a:rPr lang="en-US" dirty="0" smtClean="0"/>
              <a:t> 2x2 </a:t>
            </a:r>
            <a:r>
              <a:rPr lang="sr-Latn-RS" dirty="0" smtClean="0"/>
              <a:t>ćelije = 4 ćelije</a:t>
            </a:r>
            <a:endParaRPr lang="en-US" dirty="0" smtClean="0"/>
          </a:p>
          <a:p>
            <a:r>
              <a:rPr lang="en-US" dirty="0" err="1" smtClean="0"/>
              <a:t>Konkateniraju</a:t>
            </a:r>
            <a:r>
              <a:rPr lang="en-US" dirty="0" smtClean="0"/>
              <a:t> se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histogrami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sr-Latn-RS" dirty="0" smtClean="0"/>
              <a:t>ćelija</a:t>
            </a:r>
          </a:p>
          <a:p>
            <a:pPr lvl="1"/>
            <a:r>
              <a:rPr lang="sr-Latn-RS" dirty="0" smtClean="0"/>
              <a:t>4 histograma sa 9 binova </a:t>
            </a:r>
            <a:r>
              <a:rPr lang="en-US" dirty="0" smtClean="0"/>
              <a:t>= 4 </a:t>
            </a:r>
            <a:r>
              <a:rPr lang="en-US" dirty="0" err="1" smtClean="0"/>
              <a:t>vektora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9 </a:t>
            </a:r>
            <a:r>
              <a:rPr lang="en-US" dirty="0" err="1" smtClean="0"/>
              <a:t>elemenata</a:t>
            </a:r>
            <a:endParaRPr lang="en-US" dirty="0" smtClean="0"/>
          </a:p>
          <a:p>
            <a:pPr lvl="1"/>
            <a:r>
              <a:rPr lang="en-US" dirty="0" err="1" smtClean="0"/>
              <a:t>dobija</a:t>
            </a:r>
            <a:r>
              <a:rPr lang="en-US" dirty="0" smtClean="0"/>
              <a:t> se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4x9 = 36 </a:t>
            </a:r>
            <a:r>
              <a:rPr lang="en-US" dirty="0" err="1" smtClean="0"/>
              <a:t>elemenata</a:t>
            </a:r>
            <a:endParaRPr lang="en-US" dirty="0" smtClean="0"/>
          </a:p>
          <a:p>
            <a:pPr lvl="1"/>
            <a:r>
              <a:rPr lang="en-US" dirty="0" err="1" smtClean="0"/>
              <a:t>zatim</a:t>
            </a:r>
            <a:r>
              <a:rPr lang="en-US" dirty="0" smtClean="0"/>
              <a:t> se </a:t>
            </a:r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normalizuje</a:t>
            </a:r>
            <a:endParaRPr lang="en-US" dirty="0" smtClean="0"/>
          </a:p>
          <a:p>
            <a:r>
              <a:rPr lang="sr-Latn-RS" dirty="0" smtClean="0"/>
              <a:t>Susedni blokovi se „preklapaju“</a:t>
            </a:r>
            <a:endParaRPr lang="en-US" dirty="0"/>
          </a:p>
        </p:txBody>
      </p:sp>
      <p:pic>
        <p:nvPicPr>
          <p:cNvPr id="7170" name="Picture 2" descr="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48" y="4722478"/>
            <a:ext cx="502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HOG</vt:lpstr>
      <vt:lpstr>Računanje HOG deskriptora</vt:lpstr>
      <vt:lpstr>Računanje HOG deskriptora (1)</vt:lpstr>
      <vt:lpstr>Računanje gradijenta vektora</vt:lpstr>
      <vt:lpstr>Normalizacija gradijenta vektora</vt:lpstr>
      <vt:lpstr>Računanje HOG deskriptora (2)</vt:lpstr>
      <vt:lpstr>Histogram gradijenata</vt:lpstr>
      <vt:lpstr>Računanje HOG deskriptora (3)</vt:lpstr>
      <vt:lpstr>Normalizacija bloka</vt:lpstr>
      <vt:lpstr>Računanje HOG deskriptora (4)</vt:lpstr>
      <vt:lpstr>Konačni HOG deskriptor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</dc:title>
  <dc:creator>Marko Jocic</dc:creator>
  <cp:lastModifiedBy>Marko Jocic</cp:lastModifiedBy>
  <cp:revision>10</cp:revision>
  <dcterms:created xsi:type="dcterms:W3CDTF">2016-11-30T20:10:38Z</dcterms:created>
  <dcterms:modified xsi:type="dcterms:W3CDTF">2016-12-01T17:17:43Z</dcterms:modified>
</cp:coreProperties>
</file>