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53569-E2CD-2B4D-8B49-C927FF23E88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58B9-A2C5-B94D-90E4-785EDC7A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99D15C7-2941-C646-BC3C-ABD382BCBBBA}"/>
              </a:ext>
            </a:extLst>
          </p:cNvPr>
          <p:cNvSpPr/>
          <p:nvPr/>
        </p:nvSpPr>
        <p:spPr bwMode="invGray">
          <a:xfrm>
            <a:off x="7930521" y="-145965"/>
            <a:ext cx="3139875" cy="3423485"/>
          </a:xfrm>
          <a:prstGeom prst="rect">
            <a:avLst/>
          </a:prstGeom>
          <a:solidFill>
            <a:srgbClr val="1E2B36"/>
          </a:solidFill>
          <a:ln w="9525">
            <a:solidFill>
              <a:srgbClr val="1E2B36"/>
            </a:solidFill>
            <a:round/>
            <a:headEnd/>
            <a:tailEnd/>
          </a:ln>
          <a:scene3d>
            <a:camera prst="isometricTopUp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7D4CDC-19EC-2D48-A9A0-D5A700D4483E}"/>
              </a:ext>
            </a:extLst>
          </p:cNvPr>
          <p:cNvSpPr/>
          <p:nvPr/>
        </p:nvSpPr>
        <p:spPr bwMode="invGray">
          <a:xfrm>
            <a:off x="4778486" y="1501618"/>
            <a:ext cx="3139875" cy="342348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  <a:scene3d>
            <a:camera prst="isometricTopUp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C00000"/>
              </a:solidFill>
            </a:endParaRPr>
          </a:p>
        </p:txBody>
      </p:sp>
      <p:pic>
        <p:nvPicPr>
          <p:cNvPr id="45" name="Picture 6" descr="Image result for guage">
            <a:extLst>
              <a:ext uri="{FF2B5EF4-FFF2-40B4-BE49-F238E27FC236}">
                <a16:creationId xmlns:a16="http://schemas.microsoft.com/office/drawing/2014/main" id="{6823EC5B-92C8-B24F-B1E3-1AB8730B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78" y="-209093"/>
            <a:ext cx="73919" cy="7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A23F145-0EA5-6F46-8020-791A65AA9CCD}"/>
              </a:ext>
            </a:extLst>
          </p:cNvPr>
          <p:cNvSpPr txBox="1"/>
          <p:nvPr/>
        </p:nvSpPr>
        <p:spPr>
          <a:xfrm>
            <a:off x="98969" y="604052"/>
            <a:ext cx="85077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Client attempts to access a website via the </a:t>
            </a:r>
            <a:r>
              <a:rPr lang="en-IE" dirty="0" err="1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FortiGate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err="1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FortiGate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uses </a:t>
            </a:r>
            <a:r>
              <a:rPr lang="en-IE" dirty="0" err="1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FortiGuard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to rate the URL, which returns an Unrated verdict.</a:t>
            </a:r>
            <a:b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</a:b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The </a:t>
            </a:r>
            <a:r>
              <a:rPr lang="en-IE" dirty="0" err="1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FortiGate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blocks the traffic.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User requests the URL be </a:t>
            </a:r>
            <a:r>
              <a:rPr lang="en-IE" dirty="0" err="1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recategorised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which notifies </a:t>
            </a:r>
            <a:r>
              <a:rPr lang="en-IE" dirty="0" err="1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FortiSOAR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err="1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FortiSOAR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requests categorisation by </a:t>
            </a:r>
            <a:b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</a:b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3</a:t>
            </a:r>
            <a:r>
              <a:rPr lang="en-IE" baseline="30000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rd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Party CTI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err="1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FortiSOAR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determines the URL category</a:t>
            </a:r>
            <a:b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</a:b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either automatically or manually</a:t>
            </a:r>
            <a:b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</a:b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and updates the FortiGate’s </a:t>
            </a:r>
            <a:r>
              <a:rPr lang="en-IE" b="1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Block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</a:t>
            </a:r>
            <a:b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</a:b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or </a:t>
            </a:r>
            <a:r>
              <a:rPr lang="en-IE" b="1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Allow</a:t>
            </a:r>
            <a:r>
              <a:rPr lang="en-IE" dirty="0"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 list automatically.</a:t>
            </a:r>
          </a:p>
          <a:p>
            <a:pPr marL="342900" indent="-342900">
              <a:buFont typeface="+mj-lt"/>
              <a:buAutoNum type="arabicPeriod"/>
            </a:pPr>
            <a:endParaRPr lang="en-IE" dirty="0">
              <a:solidFill>
                <a:srgbClr val="C00000"/>
              </a:solidFill>
              <a:ea typeface="Airbnb Cereal App Light" panose="020B0402020203020204" pitchFamily="34" charset="-18"/>
              <a:cs typeface="Airbnb Cereal App Light" panose="020B0402020203020204" pitchFamily="34" charset="-18"/>
            </a:endParaRPr>
          </a:p>
          <a:p>
            <a:endParaRPr lang="en-US" dirty="0">
              <a:solidFill>
                <a:srgbClr val="C00000"/>
              </a:solidFill>
              <a:ea typeface="Airbnb Cereal App Light" panose="020B0402020203020204" pitchFamily="34" charset="-18"/>
              <a:cs typeface="Airbnb Cereal App Light" panose="020B0402020203020204" pitchFamily="34" charset="-18"/>
            </a:endParaRPr>
          </a:p>
          <a:p>
            <a:endParaRPr lang="en-IE" dirty="0">
              <a:solidFill>
                <a:srgbClr val="C00000"/>
              </a:solidFill>
              <a:ea typeface="Airbnb Cereal App Light" panose="020B0402020203020204" pitchFamily="34" charset="-18"/>
              <a:cs typeface="Airbnb Cereal App Light" panose="020B0402020203020204" pitchFamily="34" charset="-18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229924F7-F64A-5048-8683-C5BFCF9845DA}"/>
              </a:ext>
            </a:extLst>
          </p:cNvPr>
          <p:cNvSpPr txBox="1">
            <a:spLocks/>
          </p:cNvSpPr>
          <p:nvPr/>
        </p:nvSpPr>
        <p:spPr>
          <a:xfrm>
            <a:off x="326570" y="-31568"/>
            <a:ext cx="6770443" cy="61555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3400" spc="-150" dirty="0">
                <a:latin typeface="+mj-lt"/>
                <a:ea typeface="+mj-ea"/>
              </a:rPr>
              <a:t>Scenario: Malicious URL Access Protection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B695A8-3B24-E94F-852E-86117A9E87BE}"/>
              </a:ext>
            </a:extLst>
          </p:cNvPr>
          <p:cNvSpPr/>
          <p:nvPr/>
        </p:nvSpPr>
        <p:spPr bwMode="invGray">
          <a:xfrm>
            <a:off x="1529469" y="3294438"/>
            <a:ext cx="3139875" cy="34234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scene3d>
            <a:camera prst="isometricTopUp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40ED95-6BD2-FF41-9CAC-D1EC9CD9927B}"/>
              </a:ext>
            </a:extLst>
          </p:cNvPr>
          <p:cNvSpPr txBox="1"/>
          <p:nvPr/>
        </p:nvSpPr>
        <p:spPr>
          <a:xfrm>
            <a:off x="360318" y="5224982"/>
            <a:ext cx="3667606" cy="58477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Client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9EE18B-CBE1-8643-A996-A6BA52B2D22D}"/>
              </a:ext>
            </a:extLst>
          </p:cNvPr>
          <p:cNvSpPr txBox="1"/>
          <p:nvPr/>
        </p:nvSpPr>
        <p:spPr>
          <a:xfrm>
            <a:off x="2008766" y="5089487"/>
            <a:ext cx="1699633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Client Machine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32354B-1ACF-2647-8939-B4F7F459B072}"/>
              </a:ext>
            </a:extLst>
          </p:cNvPr>
          <p:cNvCxnSpPr/>
          <p:nvPr/>
        </p:nvCxnSpPr>
        <p:spPr>
          <a:xfrm flipV="1">
            <a:off x="3099406" y="3986122"/>
            <a:ext cx="1607031" cy="102005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4CC2201-498A-084F-B395-95C7228F5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73" y="4365119"/>
            <a:ext cx="778508" cy="101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F45124-1F1F-DE4A-8CFA-BC7B489354E3}"/>
              </a:ext>
            </a:extLst>
          </p:cNvPr>
          <p:cNvCxnSpPr/>
          <p:nvPr/>
        </p:nvCxnSpPr>
        <p:spPr>
          <a:xfrm>
            <a:off x="4696913" y="3986122"/>
            <a:ext cx="600854" cy="37837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701A44-DFB9-6D4F-B0F7-5C0A9F364A77}"/>
              </a:ext>
            </a:extLst>
          </p:cNvPr>
          <p:cNvCxnSpPr/>
          <p:nvPr/>
        </p:nvCxnSpPr>
        <p:spPr>
          <a:xfrm flipV="1">
            <a:off x="5285862" y="3452882"/>
            <a:ext cx="1429264" cy="90923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06EAE0-F958-A946-B2C1-A14D9AB93D0E}"/>
              </a:ext>
            </a:extLst>
          </p:cNvPr>
          <p:cNvSpPr txBox="1"/>
          <p:nvPr/>
        </p:nvSpPr>
        <p:spPr>
          <a:xfrm>
            <a:off x="4879692" y="3786832"/>
            <a:ext cx="419798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DE12B9-83E8-F34C-8117-8F06309CEE9A}"/>
              </a:ext>
            </a:extLst>
          </p:cNvPr>
          <p:cNvCxnSpPr/>
          <p:nvPr/>
        </p:nvCxnSpPr>
        <p:spPr>
          <a:xfrm flipV="1">
            <a:off x="6699605" y="2595620"/>
            <a:ext cx="1347779" cy="86936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57CC57-DBF0-3D47-9A9C-1BF55867F838}"/>
              </a:ext>
            </a:extLst>
          </p:cNvPr>
          <p:cNvCxnSpPr/>
          <p:nvPr/>
        </p:nvCxnSpPr>
        <p:spPr>
          <a:xfrm>
            <a:off x="8042830" y="2595620"/>
            <a:ext cx="446378" cy="3016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FF06E1-4893-B244-AE4E-C5DE7D198616}"/>
              </a:ext>
            </a:extLst>
          </p:cNvPr>
          <p:cNvCxnSpPr/>
          <p:nvPr/>
        </p:nvCxnSpPr>
        <p:spPr>
          <a:xfrm flipV="1">
            <a:off x="8489208" y="1829294"/>
            <a:ext cx="1712702" cy="10680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31B4209-4044-C54C-8457-0827E6FFDBF1}"/>
              </a:ext>
            </a:extLst>
          </p:cNvPr>
          <p:cNvSpPr txBox="1"/>
          <p:nvPr/>
        </p:nvSpPr>
        <p:spPr>
          <a:xfrm>
            <a:off x="9106689" y="1780254"/>
            <a:ext cx="1826994" cy="40011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Web Server</a:t>
            </a:r>
          </a:p>
        </p:txBody>
      </p:sp>
      <p:pic>
        <p:nvPicPr>
          <p:cNvPr id="65" name="Picture 64" descr="Generic_Server_Rack.png">
            <a:extLst>
              <a:ext uri="{FF2B5EF4-FFF2-40B4-BE49-F238E27FC236}">
                <a16:creationId xmlns:a16="http://schemas.microsoft.com/office/drawing/2014/main" id="{E1637680-F84B-4846-90F0-1ECAE6FC8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069" y="781583"/>
            <a:ext cx="633066" cy="124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E14118B-A941-3C46-B9B4-40DEA2609168}"/>
              </a:ext>
            </a:extLst>
          </p:cNvPr>
          <p:cNvSpPr txBox="1"/>
          <p:nvPr/>
        </p:nvSpPr>
        <p:spPr>
          <a:xfrm>
            <a:off x="8186916" y="2303233"/>
            <a:ext cx="419798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AFEE51-C97B-F241-9522-0BEEE1D2C842}"/>
              </a:ext>
            </a:extLst>
          </p:cNvPr>
          <p:cNvCxnSpPr/>
          <p:nvPr/>
        </p:nvCxnSpPr>
        <p:spPr>
          <a:xfrm>
            <a:off x="4366422" y="3789439"/>
            <a:ext cx="346095" cy="20413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8CB3EC-6980-FC47-95A9-059BA2B0DCFF}"/>
              </a:ext>
            </a:extLst>
          </p:cNvPr>
          <p:cNvCxnSpPr/>
          <p:nvPr/>
        </p:nvCxnSpPr>
        <p:spPr>
          <a:xfrm flipV="1">
            <a:off x="4379778" y="2882355"/>
            <a:ext cx="1417631" cy="90708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DE36B64-86F4-1249-A72E-99481FEA764D}"/>
              </a:ext>
            </a:extLst>
          </p:cNvPr>
          <p:cNvSpPr txBox="1"/>
          <p:nvPr/>
        </p:nvSpPr>
        <p:spPr>
          <a:xfrm>
            <a:off x="3553388" y="3401347"/>
            <a:ext cx="3667606" cy="58477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Infrastructure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83C471-3AA3-0F44-9400-70A9D85C31A6}"/>
              </a:ext>
            </a:extLst>
          </p:cNvPr>
          <p:cNvSpPr txBox="1"/>
          <p:nvPr/>
        </p:nvSpPr>
        <p:spPr>
          <a:xfrm>
            <a:off x="4459894" y="3526530"/>
            <a:ext cx="419798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E43DA6-9259-B045-93AC-10F3ED4352F8}"/>
              </a:ext>
            </a:extLst>
          </p:cNvPr>
          <p:cNvCxnSpPr/>
          <p:nvPr/>
        </p:nvCxnSpPr>
        <p:spPr>
          <a:xfrm flipV="1">
            <a:off x="5749563" y="2019876"/>
            <a:ext cx="1429264" cy="90923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40BEA2-8636-6246-B853-04759F82531A}"/>
              </a:ext>
            </a:extLst>
          </p:cNvPr>
          <p:cNvSpPr txBox="1"/>
          <p:nvPr/>
        </p:nvSpPr>
        <p:spPr>
          <a:xfrm>
            <a:off x="7064733" y="1609752"/>
            <a:ext cx="419798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264000-F671-B94A-9F18-DF34DE99FB9E}"/>
              </a:ext>
            </a:extLst>
          </p:cNvPr>
          <p:cNvCxnSpPr/>
          <p:nvPr/>
        </p:nvCxnSpPr>
        <p:spPr>
          <a:xfrm>
            <a:off x="7173482" y="2019876"/>
            <a:ext cx="182639" cy="990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BF1F736-CF53-5D46-8B0F-A03B33807486}"/>
              </a:ext>
            </a:extLst>
          </p:cNvPr>
          <p:cNvCxnSpPr/>
          <p:nvPr/>
        </p:nvCxnSpPr>
        <p:spPr>
          <a:xfrm flipV="1">
            <a:off x="7338806" y="1094271"/>
            <a:ext cx="1626827" cy="10202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C7DE8F3-1227-C44E-98D5-7093CA85968D}"/>
              </a:ext>
            </a:extLst>
          </p:cNvPr>
          <p:cNvSpPr txBox="1"/>
          <p:nvPr/>
        </p:nvSpPr>
        <p:spPr>
          <a:xfrm>
            <a:off x="6577533" y="1817110"/>
            <a:ext cx="3792180" cy="52322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 Black" panose="020B0A04020102020204" pitchFamily="34" charset="0"/>
              </a:rPr>
              <a:t>Internet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D15B09-7028-C242-85CA-4126EA235A79}"/>
              </a:ext>
            </a:extLst>
          </p:cNvPr>
          <p:cNvSpPr txBox="1"/>
          <p:nvPr/>
        </p:nvSpPr>
        <p:spPr>
          <a:xfrm>
            <a:off x="7902776" y="1024773"/>
            <a:ext cx="1826994" cy="40011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r>
              <a:rPr lang="en-US" sz="2000" baseline="30000" dirty="0">
                <a:solidFill>
                  <a:srgbClr val="C00000"/>
                </a:solidFill>
              </a:rPr>
              <a:t>rd</a:t>
            </a:r>
            <a:r>
              <a:rPr lang="en-US" sz="2000" dirty="0">
                <a:solidFill>
                  <a:srgbClr val="C00000"/>
                </a:solidFill>
              </a:rPr>
              <a:t> Party CTI</a:t>
            </a:r>
          </a:p>
        </p:txBody>
      </p:sp>
      <p:pic>
        <p:nvPicPr>
          <p:cNvPr id="88" name="Picture 87" descr="Generic_Server_Rack.png">
            <a:extLst>
              <a:ext uri="{FF2B5EF4-FFF2-40B4-BE49-F238E27FC236}">
                <a16:creationId xmlns:a16="http://schemas.microsoft.com/office/drawing/2014/main" id="{FF917399-E100-4548-8862-F6E0AA2CD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156" y="26102"/>
            <a:ext cx="633066" cy="124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4E37D4E-20A8-0242-9B33-80B023D57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365" y="524620"/>
            <a:ext cx="459255" cy="459375"/>
          </a:xfrm>
          <a:prstGeom prst="rect">
            <a:avLst/>
          </a:prstGeom>
          <a:noFill/>
          <a:ln>
            <a:noFill/>
          </a:ln>
          <a:scene3d>
            <a:camera prst="isometricLeftDown"/>
            <a:lightRig rig="threePt" dir="t"/>
          </a:scene3d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837706A-CA61-A246-ADE0-C2DCA5C8F5CD}"/>
              </a:ext>
            </a:extLst>
          </p:cNvPr>
          <p:cNvSpPr txBox="1"/>
          <p:nvPr/>
        </p:nvSpPr>
        <p:spPr>
          <a:xfrm>
            <a:off x="6088526" y="2732714"/>
            <a:ext cx="419798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5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2E6DA63-0227-FD45-BE3B-2E82D5D2DA31}"/>
              </a:ext>
            </a:extLst>
          </p:cNvPr>
          <p:cNvCxnSpPr/>
          <p:nvPr/>
        </p:nvCxnSpPr>
        <p:spPr>
          <a:xfrm>
            <a:off x="5906551" y="2964990"/>
            <a:ext cx="600854" cy="37837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ED46EB4-7D02-9E40-AA1A-707F312ED301}"/>
              </a:ext>
            </a:extLst>
          </p:cNvPr>
          <p:cNvGrpSpPr/>
          <p:nvPr/>
        </p:nvGrpSpPr>
        <p:grpSpPr>
          <a:xfrm>
            <a:off x="4682681" y="1897961"/>
            <a:ext cx="1538470" cy="1387430"/>
            <a:chOff x="4682681" y="1897961"/>
            <a:chExt cx="1538470" cy="13874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165BB5-8543-2B4C-898D-55CEFD17985C}"/>
                </a:ext>
              </a:extLst>
            </p:cNvPr>
            <p:cNvSpPr txBox="1"/>
            <p:nvPr/>
          </p:nvSpPr>
          <p:spPr>
            <a:xfrm>
              <a:off x="4682681" y="2916059"/>
              <a:ext cx="1538470" cy="36933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FortiSOAR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94" name="Picture 93" descr="Generic_Server_Rack.png">
              <a:extLst>
                <a:ext uri="{FF2B5EF4-FFF2-40B4-BE49-F238E27FC236}">
                  <a16:creationId xmlns:a16="http://schemas.microsoft.com/office/drawing/2014/main" id="{82107A76-5452-2445-B34B-F51C6229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1916" y="1897961"/>
              <a:ext cx="616165" cy="121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F8EADFB-BE7E-684A-8385-22AB11A44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649" y="2373507"/>
              <a:ext cx="456476" cy="456476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7D3401A-58E1-454E-9FD2-F309CD5548A6}"/>
              </a:ext>
            </a:extLst>
          </p:cNvPr>
          <p:cNvGrpSpPr/>
          <p:nvPr/>
        </p:nvGrpSpPr>
        <p:grpSpPr>
          <a:xfrm>
            <a:off x="5730224" y="3121088"/>
            <a:ext cx="1539285" cy="777529"/>
            <a:chOff x="5730224" y="3121088"/>
            <a:chExt cx="1539285" cy="77752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48C0A9D-1D7A-D14B-9BDE-D9AE3E2EE565}"/>
                </a:ext>
              </a:extLst>
            </p:cNvPr>
            <p:cNvSpPr txBox="1"/>
            <p:nvPr/>
          </p:nvSpPr>
          <p:spPr>
            <a:xfrm>
              <a:off x="5730224" y="3529285"/>
              <a:ext cx="1538470" cy="36933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FortiGate</a:t>
              </a:r>
            </a:p>
          </p:txBody>
        </p:sp>
        <p:pic>
          <p:nvPicPr>
            <p:cNvPr id="98" name="Picture 279">
              <a:extLst>
                <a:ext uri="{FF2B5EF4-FFF2-40B4-BE49-F238E27FC236}">
                  <a16:creationId xmlns:a16="http://schemas.microsoft.com/office/drawing/2014/main" id="{3A9E8D53-CF4D-7944-9853-821FF0274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425" y="3121088"/>
              <a:ext cx="971084" cy="66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95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67" grpId="0"/>
      <p:bldP spid="67" grpId="1"/>
      <p:bldP spid="73" grpId="0"/>
      <p:bldP spid="73" grpId="1"/>
      <p:bldP spid="76" grpId="0"/>
      <p:bldP spid="76" grpId="1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Mahdi Naili</cp:lastModifiedBy>
  <cp:revision>31</cp:revision>
  <dcterms:created xsi:type="dcterms:W3CDTF">2020-03-22T13:56:42Z</dcterms:created>
  <dcterms:modified xsi:type="dcterms:W3CDTF">2020-07-10T17:38:06Z</dcterms:modified>
</cp:coreProperties>
</file>