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22"/>
  </p:notesMasterIdLst>
  <p:sldIdLst>
    <p:sldId id="383" r:id="rId2"/>
    <p:sldId id="256" r:id="rId3"/>
    <p:sldId id="351" r:id="rId4"/>
    <p:sldId id="291" r:id="rId5"/>
    <p:sldId id="352" r:id="rId6"/>
    <p:sldId id="353" r:id="rId7"/>
    <p:sldId id="354" r:id="rId8"/>
    <p:sldId id="355" r:id="rId9"/>
    <p:sldId id="356" r:id="rId10"/>
    <p:sldId id="384" r:id="rId11"/>
    <p:sldId id="385" r:id="rId12"/>
    <p:sldId id="285" r:id="rId13"/>
    <p:sldId id="284" r:id="rId14"/>
    <p:sldId id="386" r:id="rId15"/>
    <p:sldId id="387" r:id="rId16"/>
    <p:sldId id="388" r:id="rId17"/>
    <p:sldId id="358" r:id="rId18"/>
    <p:sldId id="359" r:id="rId19"/>
    <p:sldId id="360" r:id="rId20"/>
    <p:sldId id="292" r:id="rId21"/>
    <p:sldId id="357" r:id="rId22"/>
    <p:sldId id="296" r:id="rId23"/>
    <p:sldId id="294" r:id="rId24"/>
    <p:sldId id="368" r:id="rId25"/>
    <p:sldId id="361" r:id="rId26"/>
    <p:sldId id="362" r:id="rId27"/>
    <p:sldId id="363" r:id="rId28"/>
    <p:sldId id="364" r:id="rId29"/>
    <p:sldId id="365" r:id="rId30"/>
    <p:sldId id="366" r:id="rId31"/>
    <p:sldId id="367" r:id="rId32"/>
    <p:sldId id="369" r:id="rId33"/>
    <p:sldId id="370" r:id="rId34"/>
    <p:sldId id="371" r:id="rId35"/>
    <p:sldId id="257" r:id="rId36"/>
    <p:sldId id="345" r:id="rId37"/>
    <p:sldId id="290" r:id="rId38"/>
    <p:sldId id="372" r:id="rId39"/>
    <p:sldId id="373" r:id="rId40"/>
    <p:sldId id="374" r:id="rId41"/>
    <p:sldId id="375" r:id="rId42"/>
    <p:sldId id="376" r:id="rId43"/>
    <p:sldId id="377" r:id="rId44"/>
    <p:sldId id="378" r:id="rId45"/>
    <p:sldId id="259" r:id="rId46"/>
    <p:sldId id="346" r:id="rId47"/>
    <p:sldId id="344" r:id="rId48"/>
    <p:sldId id="288" r:id="rId49"/>
    <p:sldId id="286" r:id="rId50"/>
    <p:sldId id="260" r:id="rId51"/>
    <p:sldId id="297" r:id="rId52"/>
    <p:sldId id="389" r:id="rId53"/>
    <p:sldId id="261" r:id="rId54"/>
    <p:sldId id="390" r:id="rId55"/>
    <p:sldId id="298" r:id="rId56"/>
    <p:sldId id="299" r:id="rId57"/>
    <p:sldId id="300" r:id="rId58"/>
    <p:sldId id="301" r:id="rId59"/>
    <p:sldId id="392" r:id="rId60"/>
    <p:sldId id="393" r:id="rId61"/>
    <p:sldId id="391" r:id="rId62"/>
    <p:sldId id="302" r:id="rId63"/>
    <p:sldId id="303" r:id="rId64"/>
    <p:sldId id="304" r:id="rId65"/>
    <p:sldId id="394" r:id="rId66"/>
    <p:sldId id="395" r:id="rId67"/>
    <p:sldId id="396" r:id="rId68"/>
    <p:sldId id="397" r:id="rId69"/>
    <p:sldId id="398" r:id="rId70"/>
    <p:sldId id="399" r:id="rId71"/>
    <p:sldId id="400" r:id="rId72"/>
    <p:sldId id="401" r:id="rId73"/>
    <p:sldId id="402" r:id="rId74"/>
    <p:sldId id="348" r:id="rId75"/>
    <p:sldId id="306" r:id="rId76"/>
    <p:sldId id="307" r:id="rId77"/>
    <p:sldId id="349" r:id="rId78"/>
    <p:sldId id="308" r:id="rId79"/>
    <p:sldId id="309" r:id="rId80"/>
    <p:sldId id="310" r:id="rId81"/>
    <p:sldId id="311" r:id="rId82"/>
    <p:sldId id="312" r:id="rId83"/>
    <p:sldId id="314" r:id="rId84"/>
    <p:sldId id="315" r:id="rId85"/>
    <p:sldId id="316" r:id="rId86"/>
    <p:sldId id="317" r:id="rId87"/>
    <p:sldId id="318" r:id="rId88"/>
    <p:sldId id="319" r:id="rId89"/>
    <p:sldId id="320" r:id="rId90"/>
    <p:sldId id="322" r:id="rId91"/>
    <p:sldId id="323" r:id="rId92"/>
    <p:sldId id="324" r:id="rId93"/>
    <p:sldId id="325" r:id="rId94"/>
    <p:sldId id="326" r:id="rId95"/>
    <p:sldId id="327" r:id="rId96"/>
    <p:sldId id="328" r:id="rId97"/>
    <p:sldId id="403" r:id="rId98"/>
    <p:sldId id="329" r:id="rId99"/>
    <p:sldId id="330" r:id="rId100"/>
    <p:sldId id="331" r:id="rId101"/>
    <p:sldId id="332" r:id="rId102"/>
    <p:sldId id="333" r:id="rId103"/>
    <p:sldId id="334" r:id="rId104"/>
    <p:sldId id="335" r:id="rId105"/>
    <p:sldId id="336" r:id="rId106"/>
    <p:sldId id="337" r:id="rId107"/>
    <p:sldId id="338" r:id="rId108"/>
    <p:sldId id="339" r:id="rId109"/>
    <p:sldId id="340" r:id="rId110"/>
    <p:sldId id="341" r:id="rId111"/>
    <p:sldId id="342" r:id="rId112"/>
    <p:sldId id="343" r:id="rId113"/>
    <p:sldId id="347" r:id="rId114"/>
    <p:sldId id="404" r:id="rId115"/>
    <p:sldId id="405" r:id="rId116"/>
    <p:sldId id="406" r:id="rId117"/>
    <p:sldId id="379" r:id="rId118"/>
    <p:sldId id="380" r:id="rId119"/>
    <p:sldId id="381" r:id="rId120"/>
    <p:sldId id="382" r:id="rId121"/>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0000FF"/>
    <a:srgbClr val="D7C8ED"/>
    <a:srgbClr val="DDFDB0"/>
    <a:srgbClr val="E2EDE0"/>
    <a:srgbClr val="9ACEB0"/>
    <a:srgbClr val="4B615C"/>
    <a:srgbClr val="69947E"/>
    <a:srgbClr val="67837C"/>
    <a:srgbClr val="FFA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89" d="100"/>
          <a:sy n="89" d="100"/>
        </p:scale>
        <p:origin x="37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23.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39.wmf"/><Relationship Id="rId6" Type="http://schemas.openxmlformats.org/officeDocument/2006/relationships/image" Target="../media/image35.wmf"/><Relationship Id="rId5" Type="http://schemas.openxmlformats.org/officeDocument/2006/relationships/image" Target="../media/image38.wmf"/><Relationship Id="rId4"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4.wmf"/><Relationship Id="rId2" Type="http://schemas.openxmlformats.org/officeDocument/2006/relationships/image" Target="../media/image45.wmf"/><Relationship Id="rId1" Type="http://schemas.openxmlformats.org/officeDocument/2006/relationships/image" Target="../media/image32.wmf"/><Relationship Id="rId6" Type="http://schemas.openxmlformats.org/officeDocument/2006/relationships/image" Target="../media/image35.wmf"/><Relationship Id="rId5" Type="http://schemas.openxmlformats.org/officeDocument/2006/relationships/image" Target="../media/image38.wmf"/><Relationship Id="rId4"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48.wmf"/><Relationship Id="rId7" Type="http://schemas.openxmlformats.org/officeDocument/2006/relationships/image" Target="../media/image3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9.wmf"/><Relationship Id="rId9"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3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38.wmf"/><Relationship Id="rId5" Type="http://schemas.openxmlformats.org/officeDocument/2006/relationships/image" Target="../media/image33.wmf"/><Relationship Id="rId10" Type="http://schemas.openxmlformats.org/officeDocument/2006/relationships/image" Target="../media/image52.wmf"/><Relationship Id="rId4" Type="http://schemas.openxmlformats.org/officeDocument/2006/relationships/image" Target="../media/image32.wmf"/><Relationship Id="rId9"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35.wmf"/><Relationship Id="rId2" Type="http://schemas.openxmlformats.org/officeDocument/2006/relationships/image" Target="../media/image53.wmf"/><Relationship Id="rId1" Type="http://schemas.openxmlformats.org/officeDocument/2006/relationships/image" Target="../media/image44.wmf"/><Relationship Id="rId6" Type="http://schemas.openxmlformats.org/officeDocument/2006/relationships/image" Target="../media/image38.wmf"/><Relationship Id="rId5" Type="http://schemas.openxmlformats.org/officeDocument/2006/relationships/image" Target="../media/image33.wmf"/><Relationship Id="rId4" Type="http://schemas.openxmlformats.org/officeDocument/2006/relationships/image" Target="../media/image3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35.wmf"/><Relationship Id="rId2" Type="http://schemas.openxmlformats.org/officeDocument/2006/relationships/image" Target="../media/image44.wmf"/><Relationship Id="rId1" Type="http://schemas.openxmlformats.org/officeDocument/2006/relationships/image" Target="../media/image54.wmf"/><Relationship Id="rId6" Type="http://schemas.openxmlformats.org/officeDocument/2006/relationships/image" Target="../media/image38.wmf"/><Relationship Id="rId5" Type="http://schemas.openxmlformats.org/officeDocument/2006/relationships/image" Target="../media/image33.wmf"/><Relationship Id="rId4"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56.wmf"/><Relationship Id="rId1" Type="http://schemas.openxmlformats.org/officeDocument/2006/relationships/image" Target="../media/image5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 Id="rId9" Type="http://schemas.openxmlformats.org/officeDocument/2006/relationships/image" Target="../media/image90.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1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4" Type="http://schemas.openxmlformats.org/officeDocument/2006/relationships/image" Target="../media/image1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4" Type="http://schemas.openxmlformats.org/officeDocument/2006/relationships/image" Target="../media/image120.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4" Type="http://schemas.openxmlformats.org/officeDocument/2006/relationships/image" Target="../media/image126.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08.wmf"/><Relationship Id="rId1" Type="http://schemas.openxmlformats.org/officeDocument/2006/relationships/image" Target="../media/image130.wmf"/><Relationship Id="rId4" Type="http://schemas.openxmlformats.org/officeDocument/2006/relationships/image" Target="../media/image132.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6.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4.wmf"/><Relationship Id="rId1" Type="http://schemas.openxmlformats.org/officeDocument/2006/relationships/image" Target="../media/image137.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4" Type="http://schemas.openxmlformats.org/officeDocument/2006/relationships/image" Target="../media/image149.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54.wmf"/><Relationship Id="rId1" Type="http://schemas.openxmlformats.org/officeDocument/2006/relationships/image" Target="../media/image153.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 Id="rId4" Type="http://schemas.openxmlformats.org/officeDocument/2006/relationships/image" Target="../media/image173.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5" Type="http://schemas.openxmlformats.org/officeDocument/2006/relationships/image" Target="../media/image179.wmf"/><Relationship Id="rId4" Type="http://schemas.openxmlformats.org/officeDocument/2006/relationships/image" Target="../media/image178.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5" Type="http://schemas.openxmlformats.org/officeDocument/2006/relationships/image" Target="../media/image185.wmf"/><Relationship Id="rId4" Type="http://schemas.openxmlformats.org/officeDocument/2006/relationships/image" Target="../media/image184.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88.wmf"/><Relationship Id="rId1" Type="http://schemas.openxmlformats.org/officeDocument/2006/relationships/image" Target="../media/image187.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91.wmf"/><Relationship Id="rId1" Type="http://schemas.openxmlformats.org/officeDocument/2006/relationships/image" Target="../media/image190.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95.wmf"/><Relationship Id="rId1" Type="http://schemas.openxmlformats.org/officeDocument/2006/relationships/image" Target="../media/image19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 Id="rId5" Type="http://schemas.openxmlformats.org/officeDocument/2006/relationships/image" Target="../media/image201.wmf"/><Relationship Id="rId4" Type="http://schemas.openxmlformats.org/officeDocument/2006/relationships/image" Target="../media/image200.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02.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02.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206.wmf"/><Relationship Id="rId1" Type="http://schemas.openxmlformats.org/officeDocument/2006/relationships/image" Target="../media/image205.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208.wmf"/><Relationship Id="rId1" Type="http://schemas.openxmlformats.org/officeDocument/2006/relationships/image" Target="../media/image207.wmf"/><Relationship Id="rId4" Type="http://schemas.openxmlformats.org/officeDocument/2006/relationships/image" Target="../media/image209.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10.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212.wmf"/><Relationship Id="rId1" Type="http://schemas.openxmlformats.org/officeDocument/2006/relationships/image" Target="../media/image211.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214.wmf"/><Relationship Id="rId1" Type="http://schemas.openxmlformats.org/officeDocument/2006/relationships/image" Target="../media/image213.wmf"/><Relationship Id="rId4" Type="http://schemas.openxmlformats.org/officeDocument/2006/relationships/image" Target="../media/image215.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wmf"/><Relationship Id="rId5" Type="http://schemas.openxmlformats.org/officeDocument/2006/relationships/image" Target="../media/image221.wmf"/><Relationship Id="rId4" Type="http://schemas.openxmlformats.org/officeDocument/2006/relationships/image" Target="../media/image22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6.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 Id="rId4" Type="http://schemas.openxmlformats.org/officeDocument/2006/relationships/image" Target="../media/image225.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 Id="rId4" Type="http://schemas.openxmlformats.org/officeDocument/2006/relationships/image" Target="../media/image229.w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231.wmf"/><Relationship Id="rId1" Type="http://schemas.openxmlformats.org/officeDocument/2006/relationships/image" Target="../media/image2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1A9C29A1-A1D4-4356-92D2-68B5CCA056C3}" type="datetimeFigureOut">
              <a:rPr lang="he-IL" smtClean="0"/>
              <a:pPr/>
              <a:t>ז'/חשון/תשע"ט</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2B9C9645-A564-4861-A450-7089B1D5FFFA}" type="slidenum">
              <a:rPr lang="he-IL" smtClean="0"/>
              <a:pPr/>
              <a:t>‹#›</a:t>
            </a:fld>
            <a:endParaRPr lang="he-IL"/>
          </a:p>
        </p:txBody>
      </p:sp>
    </p:spTree>
    <p:extLst>
      <p:ext uri="{BB962C8B-B14F-4D97-AF65-F5344CB8AC3E}">
        <p14:creationId xmlns:p14="http://schemas.microsoft.com/office/powerpoint/2010/main" val="351782867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6AE86B0-F8FE-4BDF-AF48-DBAD953A3BCD}" type="slidenum">
              <a:rPr lang="he-IL" smtClean="0">
                <a:latin typeface="Arial" pitchFamily="34" charset="0"/>
                <a:cs typeface="Arial" pitchFamily="34" charset="0"/>
              </a:rPr>
              <a:pPr/>
              <a:t>58</a:t>
            </a:fld>
            <a:endParaRPr lang="en-US">
              <a:latin typeface="Arial" pitchFamily="34" charset="0"/>
              <a:cs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1666343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6AE86B0-F8FE-4BDF-AF48-DBAD953A3BCD}" type="slidenum">
              <a:rPr lang="he-IL" smtClean="0">
                <a:latin typeface="Arial" pitchFamily="34" charset="0"/>
                <a:cs typeface="Arial" pitchFamily="34" charset="0"/>
              </a:rPr>
              <a:pPr/>
              <a:t>68</a:t>
            </a:fld>
            <a:endParaRPr lang="en-US">
              <a:latin typeface="Arial" pitchFamily="34" charset="0"/>
              <a:cs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3791148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6AE86B0-F8FE-4BDF-AF48-DBAD953A3BCD}" type="slidenum">
              <a:rPr lang="he-IL" smtClean="0">
                <a:latin typeface="Arial" pitchFamily="34" charset="0"/>
                <a:cs typeface="Arial" pitchFamily="34" charset="0"/>
              </a:rPr>
              <a:pPr/>
              <a:t>69</a:t>
            </a:fld>
            <a:endParaRPr lang="en-US">
              <a:latin typeface="Arial" pitchFamily="34" charset="0"/>
              <a:cs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1098302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6AE86B0-F8FE-4BDF-AF48-DBAD953A3BCD}" type="slidenum">
              <a:rPr lang="he-IL" smtClean="0">
                <a:latin typeface="Arial" pitchFamily="34" charset="0"/>
                <a:cs typeface="Arial" pitchFamily="34" charset="0"/>
              </a:rPr>
              <a:pPr/>
              <a:t>70</a:t>
            </a:fld>
            <a:endParaRPr lang="en-US">
              <a:latin typeface="Arial" pitchFamily="34" charset="0"/>
              <a:cs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911785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6AE86B0-F8FE-4BDF-AF48-DBAD953A3BCD}" type="slidenum">
              <a:rPr lang="he-IL" smtClean="0">
                <a:latin typeface="Arial" pitchFamily="34" charset="0"/>
                <a:cs typeface="Arial" pitchFamily="34" charset="0"/>
              </a:rPr>
              <a:pPr/>
              <a:t>71</a:t>
            </a:fld>
            <a:endParaRPr lang="en-US">
              <a:latin typeface="Arial" pitchFamily="34" charset="0"/>
              <a:cs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3071991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6AE86B0-F8FE-4BDF-AF48-DBAD953A3BCD}" type="slidenum">
              <a:rPr lang="he-IL" smtClean="0">
                <a:latin typeface="Arial" pitchFamily="34" charset="0"/>
                <a:cs typeface="Arial" pitchFamily="34" charset="0"/>
              </a:rPr>
              <a:pPr/>
              <a:t>72</a:t>
            </a:fld>
            <a:endParaRPr lang="en-US">
              <a:latin typeface="Arial" pitchFamily="34" charset="0"/>
              <a:cs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3838724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6AE86B0-F8FE-4BDF-AF48-DBAD953A3BCD}" type="slidenum">
              <a:rPr lang="he-IL" smtClean="0">
                <a:latin typeface="Arial" pitchFamily="34" charset="0"/>
                <a:cs typeface="Arial" pitchFamily="34" charset="0"/>
              </a:rPr>
              <a:pPr/>
              <a:t>73</a:t>
            </a:fld>
            <a:endParaRPr lang="en-US">
              <a:latin typeface="Arial" pitchFamily="34" charset="0"/>
              <a:cs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3229575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7ED2E95-C9EF-4C77-AE6F-666104A571E7}" type="slidenum">
              <a:rPr lang="he-IL" smtClean="0">
                <a:latin typeface="Arial" pitchFamily="34" charset="0"/>
                <a:cs typeface="Arial" pitchFamily="34" charset="0"/>
              </a:rPr>
              <a:pPr/>
              <a:t>74</a:t>
            </a:fld>
            <a:endParaRPr lang="en-US">
              <a:latin typeface="Arial" pitchFamily="34" charset="0"/>
              <a:cs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3787286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77EAA84-1EDE-4138-A174-5204855CCDAE}" type="slidenum">
              <a:rPr lang="he-IL" smtClean="0">
                <a:latin typeface="Arial" pitchFamily="34" charset="0"/>
                <a:cs typeface="Arial" pitchFamily="34" charset="0"/>
              </a:rPr>
              <a:pPr/>
              <a:t>100</a:t>
            </a:fld>
            <a:endParaRPr lang="en-US">
              <a:latin typeface="Arial" pitchFamily="34" charset="0"/>
              <a:cs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3225397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6AE86B0-F8FE-4BDF-AF48-DBAD953A3BCD}" type="slidenum">
              <a:rPr lang="he-IL" smtClean="0">
                <a:latin typeface="Arial" pitchFamily="34" charset="0"/>
                <a:cs typeface="Arial" pitchFamily="34" charset="0"/>
              </a:rPr>
              <a:pPr/>
              <a:t>59</a:t>
            </a:fld>
            <a:endParaRPr lang="en-US">
              <a:latin typeface="Arial" pitchFamily="34" charset="0"/>
              <a:cs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53046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6AE86B0-F8FE-4BDF-AF48-DBAD953A3BCD}" type="slidenum">
              <a:rPr lang="he-IL" smtClean="0">
                <a:latin typeface="Arial" pitchFamily="34" charset="0"/>
                <a:cs typeface="Arial" pitchFamily="34" charset="0"/>
              </a:rPr>
              <a:pPr/>
              <a:t>60</a:t>
            </a:fld>
            <a:endParaRPr lang="en-US">
              <a:latin typeface="Arial" pitchFamily="34" charset="0"/>
              <a:cs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3322462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6AE86B0-F8FE-4BDF-AF48-DBAD953A3BCD}" type="slidenum">
              <a:rPr lang="he-IL" smtClean="0">
                <a:latin typeface="Arial" pitchFamily="34" charset="0"/>
                <a:cs typeface="Arial" pitchFamily="34" charset="0"/>
              </a:rPr>
              <a:pPr/>
              <a:t>61</a:t>
            </a:fld>
            <a:endParaRPr lang="en-US">
              <a:latin typeface="Arial" pitchFamily="34" charset="0"/>
              <a:cs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219461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1407E26-AAA9-4358-8658-5E681BF42FE9}" type="slidenum">
              <a:rPr lang="he-IL" smtClean="0">
                <a:latin typeface="Arial" pitchFamily="34" charset="0"/>
                <a:cs typeface="Arial" pitchFamily="34" charset="0"/>
              </a:rPr>
              <a:pPr/>
              <a:t>63</a:t>
            </a:fld>
            <a:endParaRPr lang="en-US">
              <a:latin typeface="Arial" pitchFamily="34" charset="0"/>
              <a:cs typeface="Arial"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2744365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7ED2E95-C9EF-4C77-AE6F-666104A571E7}" type="slidenum">
              <a:rPr lang="he-IL" smtClean="0">
                <a:latin typeface="Arial" pitchFamily="34" charset="0"/>
                <a:cs typeface="Arial" pitchFamily="34" charset="0"/>
              </a:rPr>
              <a:pPr/>
              <a:t>64</a:t>
            </a:fld>
            <a:endParaRPr lang="en-US">
              <a:latin typeface="Arial" pitchFamily="34" charset="0"/>
              <a:cs typeface="Arial"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dirty="0">
              <a:latin typeface="Arial" pitchFamily="34" charset="0"/>
              <a:cs typeface="Arial" pitchFamily="34" charset="0"/>
            </a:endParaRPr>
          </a:p>
        </p:txBody>
      </p:sp>
    </p:spTree>
    <p:extLst>
      <p:ext uri="{BB962C8B-B14F-4D97-AF65-F5344CB8AC3E}">
        <p14:creationId xmlns:p14="http://schemas.microsoft.com/office/powerpoint/2010/main" val="167939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6AE86B0-F8FE-4BDF-AF48-DBAD953A3BCD}" type="slidenum">
              <a:rPr lang="he-IL" smtClean="0">
                <a:latin typeface="Arial" pitchFamily="34" charset="0"/>
                <a:cs typeface="Arial" pitchFamily="34" charset="0"/>
              </a:rPr>
              <a:pPr/>
              <a:t>65</a:t>
            </a:fld>
            <a:endParaRPr lang="en-US">
              <a:latin typeface="Arial" pitchFamily="34" charset="0"/>
              <a:cs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1153265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6AE86B0-F8FE-4BDF-AF48-DBAD953A3BCD}" type="slidenum">
              <a:rPr lang="he-IL" smtClean="0">
                <a:latin typeface="Arial" pitchFamily="34" charset="0"/>
                <a:cs typeface="Arial" pitchFamily="34" charset="0"/>
              </a:rPr>
              <a:pPr/>
              <a:t>66</a:t>
            </a:fld>
            <a:endParaRPr lang="en-US">
              <a:latin typeface="Arial" pitchFamily="34" charset="0"/>
              <a:cs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2929230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6AE86B0-F8FE-4BDF-AF48-DBAD953A3BCD}" type="slidenum">
              <a:rPr lang="he-IL" smtClean="0">
                <a:latin typeface="Arial" pitchFamily="34" charset="0"/>
                <a:cs typeface="Arial" pitchFamily="34" charset="0"/>
              </a:rPr>
              <a:pPr/>
              <a:t>67</a:t>
            </a:fld>
            <a:endParaRPr lang="en-US">
              <a:latin typeface="Arial" pitchFamily="34" charset="0"/>
              <a:cs typeface="Arial"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1254599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102339A1-587A-4823-BB95-44AF5184013C}" type="datetimeFigureOut">
              <a:rPr lang="he-IL" smtClean="0"/>
              <a:pPr/>
              <a:t>ז'/חשון/תשע"ט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F6B2DAB-AE42-42ED-9B5B-297D0F8C7292}" type="slidenum">
              <a:rPr lang="he-IL" smtClean="0"/>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102339A1-587A-4823-BB95-44AF5184013C}" type="datetimeFigureOut">
              <a:rPr lang="he-IL" smtClean="0"/>
              <a:pPr/>
              <a:t>ז'/חשון/תשע"ט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F6B2DAB-AE42-42ED-9B5B-297D0F8C7292}"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102339A1-587A-4823-BB95-44AF5184013C}" type="datetimeFigureOut">
              <a:rPr lang="he-IL" smtClean="0"/>
              <a:pPr/>
              <a:t>ז'/חשון/תשע"ט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F6B2DAB-AE42-42ED-9B5B-297D0F8C7292}" type="slidenum">
              <a:rPr lang="he-IL" smtClean="0"/>
              <a:pPr/>
              <a:t>‹#›</a:t>
            </a:fld>
            <a:endParaRPr lang="he-I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C3148C0E-980B-4D7E-9811-7553D9B83AD7}" type="slidenum">
              <a:rPr lang="he-IL"/>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D7BC96E0-DBD9-4448-93C8-CA8B3549EA21}" type="slidenum">
              <a:rPr lang="he-IL"/>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DED1629-64AA-4D24-ACCD-1812D699E8CC}" type="slidenum">
              <a:rPr lang="he-IL"/>
              <a:pPr>
                <a:defRPr/>
              </a:pPr>
              <a:t>‹#›</a:t>
            </a:fld>
            <a:endParaRPr lang="en-US"/>
          </a:p>
        </p:txBody>
      </p:sp>
    </p:spTree>
    <p:extLst>
      <p:ext uri="{BB962C8B-B14F-4D97-AF65-F5344CB8AC3E}">
        <p14:creationId xmlns:p14="http://schemas.microsoft.com/office/powerpoint/2010/main" val="2199411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102339A1-587A-4823-BB95-44AF5184013C}" type="datetimeFigureOut">
              <a:rPr lang="he-IL" smtClean="0"/>
              <a:pPr/>
              <a:t>ז'/חשון/תשע"ט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F6B2DAB-AE42-42ED-9B5B-297D0F8C7292}"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102339A1-587A-4823-BB95-44AF5184013C}" type="datetimeFigureOut">
              <a:rPr lang="he-IL" smtClean="0"/>
              <a:pPr/>
              <a:t>ז'/חשון/תשע"ט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EF6B2DAB-AE42-42ED-9B5B-297D0F8C7292}" type="slidenum">
              <a:rPr lang="he-IL" smtClean="0"/>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102339A1-587A-4823-BB95-44AF5184013C}" type="datetimeFigureOut">
              <a:rPr lang="he-IL" smtClean="0"/>
              <a:pPr/>
              <a:t>ז'/חשון/תשע"ט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F6B2DAB-AE42-42ED-9B5B-297D0F8C7292}"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102339A1-587A-4823-BB95-44AF5184013C}" type="datetimeFigureOut">
              <a:rPr lang="he-IL" smtClean="0"/>
              <a:pPr/>
              <a:t>ז'/חשון/תשע"ט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EF6B2DAB-AE42-42ED-9B5B-297D0F8C7292}"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102339A1-587A-4823-BB95-44AF5184013C}" type="datetimeFigureOut">
              <a:rPr lang="he-IL" smtClean="0"/>
              <a:pPr/>
              <a:t>ז'/חשון/תשע"ט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EF6B2DAB-AE42-42ED-9B5B-297D0F8C7292}"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102339A1-587A-4823-BB95-44AF5184013C}" type="datetimeFigureOut">
              <a:rPr lang="he-IL" smtClean="0"/>
              <a:pPr/>
              <a:t>ז'/חשון/תשע"ט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EF6B2DAB-AE42-42ED-9B5B-297D0F8C7292}"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102339A1-587A-4823-BB95-44AF5184013C}" type="datetimeFigureOut">
              <a:rPr lang="he-IL" smtClean="0"/>
              <a:pPr/>
              <a:t>ז'/חשון/תשע"ט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F6B2DAB-AE42-42ED-9B5B-297D0F8C7292}"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102339A1-587A-4823-BB95-44AF5184013C}" type="datetimeFigureOut">
              <a:rPr lang="he-IL" smtClean="0"/>
              <a:pPr/>
              <a:t>ז'/חשון/תשע"ט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EF6B2DAB-AE42-42ED-9B5B-297D0F8C7292}"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02339A1-587A-4823-BB95-44AF5184013C}" type="datetimeFigureOut">
              <a:rPr lang="he-IL" smtClean="0"/>
              <a:pPr/>
              <a:t>ז'/חשון/תשע"ט</a:t>
            </a:fld>
            <a:endParaRPr lang="he-IL"/>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F6B2DAB-AE42-42ED-9B5B-297D0F8C7292}"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196.png"/><Relationship Id="rId7" Type="http://schemas.openxmlformats.org/officeDocument/2006/relationships/image" Target="../media/image195.wmf"/><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oleObject" Target="../embeddings/oleObject209.bin"/><Relationship Id="rId5" Type="http://schemas.openxmlformats.org/officeDocument/2006/relationships/image" Target="../media/image194.wmf"/><Relationship Id="rId4" Type="http://schemas.openxmlformats.org/officeDocument/2006/relationships/oleObject" Target="../embeddings/oleObject208.bin"/></Relationships>
</file>

<file path=ppt/slides/_rels/slide102.xml.rels><?xml version="1.0" encoding="UTF-8" standalone="yes"?>
<Relationships xmlns="http://schemas.openxmlformats.org/package/2006/relationships"><Relationship Id="rId8" Type="http://schemas.openxmlformats.org/officeDocument/2006/relationships/oleObject" Target="../embeddings/oleObject212.bin"/><Relationship Id="rId13" Type="http://schemas.openxmlformats.org/officeDocument/2006/relationships/image" Target="../media/image201.wmf"/><Relationship Id="rId3" Type="http://schemas.openxmlformats.org/officeDocument/2006/relationships/image" Target="../media/image196.png"/><Relationship Id="rId7" Type="http://schemas.openxmlformats.org/officeDocument/2006/relationships/image" Target="../media/image198.wmf"/><Relationship Id="rId12" Type="http://schemas.openxmlformats.org/officeDocument/2006/relationships/oleObject" Target="../embeddings/oleObject214.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oleObject" Target="../embeddings/oleObject211.bin"/><Relationship Id="rId11" Type="http://schemas.openxmlformats.org/officeDocument/2006/relationships/image" Target="../media/image200.wmf"/><Relationship Id="rId5" Type="http://schemas.openxmlformats.org/officeDocument/2006/relationships/image" Target="../media/image197.wmf"/><Relationship Id="rId10" Type="http://schemas.openxmlformats.org/officeDocument/2006/relationships/oleObject" Target="../embeddings/oleObject213.bin"/><Relationship Id="rId4" Type="http://schemas.openxmlformats.org/officeDocument/2006/relationships/oleObject" Target="../embeddings/oleObject210.bin"/><Relationship Id="rId9" Type="http://schemas.openxmlformats.org/officeDocument/2006/relationships/image" Target="../media/image199.wmf"/></Relationships>
</file>

<file path=ppt/slides/_rels/slide103.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204.png"/><Relationship Id="rId5" Type="http://schemas.openxmlformats.org/officeDocument/2006/relationships/image" Target="../media/image202.wmf"/><Relationship Id="rId4" Type="http://schemas.openxmlformats.org/officeDocument/2006/relationships/oleObject" Target="../embeddings/oleObject215.bin"/></Relationships>
</file>

<file path=ppt/slides/_rels/slide104.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204.png"/><Relationship Id="rId5" Type="http://schemas.openxmlformats.org/officeDocument/2006/relationships/image" Target="../media/image202.wmf"/><Relationship Id="rId4" Type="http://schemas.openxmlformats.org/officeDocument/2006/relationships/oleObject" Target="../embeddings/oleObject216.bin"/></Relationships>
</file>

<file path=ppt/slides/_rels/slide105.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8" Type="http://schemas.openxmlformats.org/officeDocument/2006/relationships/oleObject" Target="../embeddings/oleObject219.bin"/><Relationship Id="rId3" Type="http://schemas.openxmlformats.org/officeDocument/2006/relationships/image" Target="../media/image196.png"/><Relationship Id="rId7" Type="http://schemas.openxmlformats.org/officeDocument/2006/relationships/image" Target="../media/image206.wmf"/><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oleObject" Target="../embeddings/oleObject218.bin"/><Relationship Id="rId5" Type="http://schemas.openxmlformats.org/officeDocument/2006/relationships/image" Target="../media/image205.wmf"/><Relationship Id="rId4" Type="http://schemas.openxmlformats.org/officeDocument/2006/relationships/oleObject" Target="../embeddings/oleObject217.bin"/><Relationship Id="rId9" Type="http://schemas.openxmlformats.org/officeDocument/2006/relationships/image" Target="../media/image170.wmf"/></Relationships>
</file>

<file path=ppt/slides/_rels/slide107.xml.rels><?xml version="1.0" encoding="UTF-8" standalone="yes"?>
<Relationships xmlns="http://schemas.openxmlformats.org/package/2006/relationships"><Relationship Id="rId8" Type="http://schemas.openxmlformats.org/officeDocument/2006/relationships/oleObject" Target="../embeddings/oleObject222.bin"/><Relationship Id="rId3" Type="http://schemas.openxmlformats.org/officeDocument/2006/relationships/image" Target="../media/image196.png"/><Relationship Id="rId7" Type="http://schemas.openxmlformats.org/officeDocument/2006/relationships/image" Target="../media/image208.wmf"/><Relationship Id="rId2" Type="http://schemas.openxmlformats.org/officeDocument/2006/relationships/slideLayout" Target="../slideLayouts/slideLayout2.xml"/><Relationship Id="rId1" Type="http://schemas.openxmlformats.org/officeDocument/2006/relationships/vmlDrawing" Target="../drawings/vmlDrawing64.vml"/><Relationship Id="rId6" Type="http://schemas.openxmlformats.org/officeDocument/2006/relationships/oleObject" Target="../embeddings/oleObject221.bin"/><Relationship Id="rId11" Type="http://schemas.openxmlformats.org/officeDocument/2006/relationships/image" Target="../media/image209.wmf"/><Relationship Id="rId5" Type="http://schemas.openxmlformats.org/officeDocument/2006/relationships/image" Target="../media/image207.wmf"/><Relationship Id="rId10" Type="http://schemas.openxmlformats.org/officeDocument/2006/relationships/oleObject" Target="../embeddings/oleObject223.bin"/><Relationship Id="rId4" Type="http://schemas.openxmlformats.org/officeDocument/2006/relationships/oleObject" Target="../embeddings/oleObject220.bin"/><Relationship Id="rId9" Type="http://schemas.openxmlformats.org/officeDocument/2006/relationships/image" Target="../media/image170.wmf"/></Relationships>
</file>

<file path=ppt/slides/_rels/slide108.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slideLayout" Target="../slideLayouts/slideLayout2.xml"/><Relationship Id="rId1" Type="http://schemas.openxmlformats.org/officeDocument/2006/relationships/vmlDrawing" Target="../drawings/vmlDrawing65.vml"/><Relationship Id="rId5" Type="http://schemas.openxmlformats.org/officeDocument/2006/relationships/image" Target="../media/image210.wmf"/><Relationship Id="rId4" Type="http://schemas.openxmlformats.org/officeDocument/2006/relationships/oleObject" Target="../embeddings/oleObject224.bin"/></Relationships>
</file>

<file path=ppt/slides/_rels/slide109.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_rels/slide110.xml.rels><?xml version="1.0" encoding="UTF-8" standalone="yes"?>
<Relationships xmlns="http://schemas.openxmlformats.org/package/2006/relationships"><Relationship Id="rId8" Type="http://schemas.openxmlformats.org/officeDocument/2006/relationships/oleObject" Target="../embeddings/oleObject227.bin"/><Relationship Id="rId3" Type="http://schemas.openxmlformats.org/officeDocument/2006/relationships/image" Target="../media/image196.png"/><Relationship Id="rId7" Type="http://schemas.openxmlformats.org/officeDocument/2006/relationships/image" Target="../media/image212.wmf"/><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oleObject" Target="../embeddings/oleObject226.bin"/><Relationship Id="rId5" Type="http://schemas.openxmlformats.org/officeDocument/2006/relationships/image" Target="../media/image211.wmf"/><Relationship Id="rId4" Type="http://schemas.openxmlformats.org/officeDocument/2006/relationships/oleObject" Target="../embeddings/oleObject225.bin"/><Relationship Id="rId9" Type="http://schemas.openxmlformats.org/officeDocument/2006/relationships/image" Target="../media/image170.wmf"/></Relationships>
</file>

<file path=ppt/slides/_rels/slide111.xml.rels><?xml version="1.0" encoding="UTF-8" standalone="yes"?>
<Relationships xmlns="http://schemas.openxmlformats.org/package/2006/relationships"><Relationship Id="rId8" Type="http://schemas.openxmlformats.org/officeDocument/2006/relationships/oleObject" Target="../embeddings/oleObject230.bin"/><Relationship Id="rId3" Type="http://schemas.openxmlformats.org/officeDocument/2006/relationships/image" Target="../media/image196.png"/><Relationship Id="rId7" Type="http://schemas.openxmlformats.org/officeDocument/2006/relationships/image" Target="../media/image214.wmf"/><Relationship Id="rId2" Type="http://schemas.openxmlformats.org/officeDocument/2006/relationships/slideLayout" Target="../slideLayouts/slideLayout2.xml"/><Relationship Id="rId1" Type="http://schemas.openxmlformats.org/officeDocument/2006/relationships/vmlDrawing" Target="../drawings/vmlDrawing67.vml"/><Relationship Id="rId6" Type="http://schemas.openxmlformats.org/officeDocument/2006/relationships/oleObject" Target="../embeddings/oleObject229.bin"/><Relationship Id="rId11" Type="http://schemas.openxmlformats.org/officeDocument/2006/relationships/image" Target="../media/image215.wmf"/><Relationship Id="rId5" Type="http://schemas.openxmlformats.org/officeDocument/2006/relationships/image" Target="../media/image213.wmf"/><Relationship Id="rId10" Type="http://schemas.openxmlformats.org/officeDocument/2006/relationships/oleObject" Target="../embeddings/oleObject231.bin"/><Relationship Id="rId4" Type="http://schemas.openxmlformats.org/officeDocument/2006/relationships/oleObject" Target="../embeddings/oleObject228.bin"/><Relationship Id="rId9" Type="http://schemas.openxmlformats.org/officeDocument/2006/relationships/image" Target="../media/image170.wmf"/></Relationships>
</file>

<file path=ppt/slides/_rels/slide112.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slideLayout" Target="../slideLayouts/slideLayout2.xml"/><Relationship Id="rId1" Type="http://schemas.openxmlformats.org/officeDocument/2006/relationships/vmlDrawing" Target="../drawings/vmlDrawing68.vml"/><Relationship Id="rId5" Type="http://schemas.openxmlformats.org/officeDocument/2006/relationships/image" Target="../media/image216.wmf"/><Relationship Id="rId4" Type="http://schemas.openxmlformats.org/officeDocument/2006/relationships/oleObject" Target="../embeddings/oleObject232.bin"/></Relationships>
</file>

<file path=ppt/slides/_rels/slide113.xml.rels><?xml version="1.0" encoding="UTF-8" standalone="yes"?>
<Relationships xmlns="http://schemas.openxmlformats.org/package/2006/relationships"><Relationship Id="rId2" Type="http://schemas.openxmlformats.org/officeDocument/2006/relationships/hyperlink" Target="https://youtu.be/Usg_IPT5gJQ"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56.jpeg"/><Relationship Id="rId2" Type="http://schemas.openxmlformats.org/officeDocument/2006/relationships/hyperlink" Target="http://www.whizmoandgizmo.com/Spain98/images/Three%20leaders%20in%20race.JPG" TargetMode="Externa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8" Type="http://schemas.openxmlformats.org/officeDocument/2006/relationships/image" Target="../media/image219.wmf"/><Relationship Id="rId3" Type="http://schemas.openxmlformats.org/officeDocument/2006/relationships/oleObject" Target="../embeddings/oleObject233.bin"/><Relationship Id="rId7" Type="http://schemas.openxmlformats.org/officeDocument/2006/relationships/oleObject" Target="../embeddings/oleObject235.bin"/><Relationship Id="rId12" Type="http://schemas.openxmlformats.org/officeDocument/2006/relationships/image" Target="../media/image221.wmf"/><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218.wmf"/><Relationship Id="rId11" Type="http://schemas.openxmlformats.org/officeDocument/2006/relationships/oleObject" Target="../embeddings/oleObject237.bin"/><Relationship Id="rId5" Type="http://schemas.openxmlformats.org/officeDocument/2006/relationships/oleObject" Target="../embeddings/oleObject234.bin"/><Relationship Id="rId10" Type="http://schemas.openxmlformats.org/officeDocument/2006/relationships/image" Target="../media/image220.wmf"/><Relationship Id="rId4" Type="http://schemas.openxmlformats.org/officeDocument/2006/relationships/image" Target="../media/image217.wmf"/><Relationship Id="rId9" Type="http://schemas.openxmlformats.org/officeDocument/2006/relationships/oleObject" Target="../embeddings/oleObject236.bin"/></Relationships>
</file>

<file path=ppt/slides/_rels/slide118.xml.rels><?xml version="1.0" encoding="UTF-8" standalone="yes"?>
<Relationships xmlns="http://schemas.openxmlformats.org/package/2006/relationships"><Relationship Id="rId8" Type="http://schemas.openxmlformats.org/officeDocument/2006/relationships/image" Target="../media/image224.wmf"/><Relationship Id="rId3" Type="http://schemas.openxmlformats.org/officeDocument/2006/relationships/oleObject" Target="../embeddings/oleObject238.bin"/><Relationship Id="rId7" Type="http://schemas.openxmlformats.org/officeDocument/2006/relationships/oleObject" Target="../embeddings/oleObject240.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223.wmf"/><Relationship Id="rId5" Type="http://schemas.openxmlformats.org/officeDocument/2006/relationships/oleObject" Target="../embeddings/oleObject239.bin"/><Relationship Id="rId10" Type="http://schemas.openxmlformats.org/officeDocument/2006/relationships/image" Target="../media/image225.wmf"/><Relationship Id="rId4" Type="http://schemas.openxmlformats.org/officeDocument/2006/relationships/image" Target="../media/image222.wmf"/><Relationship Id="rId9" Type="http://schemas.openxmlformats.org/officeDocument/2006/relationships/oleObject" Target="../embeddings/oleObject241.bin"/></Relationships>
</file>

<file path=ppt/slides/_rels/slide119.x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oleObject" Target="../embeddings/oleObject242.bin"/><Relationship Id="rId7" Type="http://schemas.openxmlformats.org/officeDocument/2006/relationships/oleObject" Target="../embeddings/oleObject244.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image" Target="../media/image227.wmf"/><Relationship Id="rId5" Type="http://schemas.openxmlformats.org/officeDocument/2006/relationships/oleObject" Target="../embeddings/oleObject243.bin"/><Relationship Id="rId10" Type="http://schemas.openxmlformats.org/officeDocument/2006/relationships/image" Target="../media/image229.wmf"/><Relationship Id="rId4" Type="http://schemas.openxmlformats.org/officeDocument/2006/relationships/image" Target="../media/image226.wmf"/><Relationship Id="rId9" Type="http://schemas.openxmlformats.org/officeDocument/2006/relationships/oleObject" Target="../embeddings/oleObject245.bin"/></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246.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231.wmf"/><Relationship Id="rId5" Type="http://schemas.openxmlformats.org/officeDocument/2006/relationships/oleObject" Target="../embeddings/oleObject247.bin"/><Relationship Id="rId4" Type="http://schemas.openxmlformats.org/officeDocument/2006/relationships/image" Target="../media/image23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0.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2.bin"/><Relationship Id="rId10" Type="http://schemas.openxmlformats.org/officeDocument/2006/relationships/image" Target="../media/image21.jpeg"/><Relationship Id="rId4" Type="http://schemas.openxmlformats.org/officeDocument/2006/relationships/image" Target="../media/image16.wmf"/><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5.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6.png"/><Relationship Id="rId5" Type="http://schemas.openxmlformats.org/officeDocument/2006/relationships/hyperlink" Target="http://upload.wikimedia.org/wikipedia/commons/7/7b/Circular_motion_diagram.png" TargetMode="External"/><Relationship Id="rId10" Type="http://schemas.openxmlformats.org/officeDocument/2006/relationships/image" Target="../media/image25.wmf"/><Relationship Id="rId4" Type="http://schemas.openxmlformats.org/officeDocument/2006/relationships/image" Target="../media/image23.wmf"/><Relationship Id="rId9"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9.png"/><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0.jpeg"/><Relationship Id="rId5" Type="http://schemas.openxmlformats.org/officeDocument/2006/relationships/image" Target="../media/image27.wmf"/><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35.wmf"/><Relationship Id="rId2" Type="http://schemas.openxmlformats.org/officeDocument/2006/relationships/slideLayout" Target="../slideLayouts/slideLayout12.xml"/><Relationship Id="rId16" Type="http://schemas.openxmlformats.org/officeDocument/2006/relationships/image" Target="../media/image37.wmf"/><Relationship Id="rId1" Type="http://schemas.openxmlformats.org/officeDocument/2006/relationships/vmlDrawing" Target="../drawings/vmlDrawing11.vml"/><Relationship Id="rId6" Type="http://schemas.openxmlformats.org/officeDocument/2006/relationships/image" Target="../media/image32.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3.bin"/><Relationship Id="rId14" Type="http://schemas.openxmlformats.org/officeDocument/2006/relationships/image" Target="../media/image36.wmf"/></Relationships>
</file>

<file path=ppt/slides/_rels/slide23.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32.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oleObject" Target="../embeddings/oleObject32.bin"/><Relationship Id="rId2" Type="http://schemas.openxmlformats.org/officeDocument/2006/relationships/slideLayout" Target="../slideLayouts/slideLayout2.xml"/><Relationship Id="rId16" Type="http://schemas.openxmlformats.org/officeDocument/2006/relationships/oleObject" Target="../embeddings/oleObject34.bin"/><Relationship Id="rId1" Type="http://schemas.openxmlformats.org/officeDocument/2006/relationships/vmlDrawing" Target="../drawings/vmlDrawing12.vml"/><Relationship Id="rId6" Type="http://schemas.openxmlformats.org/officeDocument/2006/relationships/image" Target="../media/image38.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image" Target="../media/image33.wmf"/><Relationship Id="rId10" Type="http://schemas.openxmlformats.org/officeDocument/2006/relationships/image" Target="../media/image40.wmf"/><Relationship Id="rId4" Type="http://schemas.openxmlformats.org/officeDocument/2006/relationships/image" Target="../media/image23.wmf"/><Relationship Id="rId9" Type="http://schemas.openxmlformats.org/officeDocument/2006/relationships/oleObject" Target="../embeddings/oleObject30.bin"/><Relationship Id="rId14" Type="http://schemas.openxmlformats.org/officeDocument/2006/relationships/oleObject" Target="../embeddings/oleObject33.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2.wmf"/><Relationship Id="rId5" Type="http://schemas.openxmlformats.org/officeDocument/2006/relationships/oleObject" Target="../embeddings/oleObject36.bin"/><Relationship Id="rId4" Type="http://schemas.openxmlformats.org/officeDocument/2006/relationships/image" Target="../media/image4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38.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oleObject" Target="../embeddings/oleObject42.bin"/><Relationship Id="rId17" Type="http://schemas.openxmlformats.org/officeDocument/2006/relationships/image" Target="../media/image44.wmf"/><Relationship Id="rId2" Type="http://schemas.openxmlformats.org/officeDocument/2006/relationships/slideLayout" Target="../slideLayouts/slideLayout6.xml"/><Relationship Id="rId16" Type="http://schemas.openxmlformats.org/officeDocument/2006/relationships/oleObject" Target="../embeddings/oleObject44.bin"/><Relationship Id="rId1" Type="http://schemas.openxmlformats.org/officeDocument/2006/relationships/vmlDrawing" Target="../drawings/vmlDrawing14.vml"/><Relationship Id="rId6" Type="http://schemas.openxmlformats.org/officeDocument/2006/relationships/image" Target="../media/image43.wmf"/><Relationship Id="rId11" Type="http://schemas.openxmlformats.org/officeDocument/2006/relationships/image" Target="../media/image33.wmf"/><Relationship Id="rId5" Type="http://schemas.openxmlformats.org/officeDocument/2006/relationships/oleObject" Target="../embeddings/oleObject38.bin"/><Relationship Id="rId15" Type="http://schemas.openxmlformats.org/officeDocument/2006/relationships/image" Target="../media/image35.wmf"/><Relationship Id="rId10" Type="http://schemas.openxmlformats.org/officeDocument/2006/relationships/oleObject" Target="../embeddings/oleObject41.bin"/><Relationship Id="rId4" Type="http://schemas.openxmlformats.org/officeDocument/2006/relationships/image" Target="../media/image39.wmf"/><Relationship Id="rId9" Type="http://schemas.openxmlformats.org/officeDocument/2006/relationships/image" Target="../media/image32.wmf"/><Relationship Id="rId14" Type="http://schemas.openxmlformats.org/officeDocument/2006/relationships/oleObject" Target="../embeddings/oleObject43.bin"/></Relationships>
</file>

<file path=ppt/slides/_rels/slide27.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38.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oleObject" Target="../embeddings/oleObject50.bin"/><Relationship Id="rId17" Type="http://schemas.openxmlformats.org/officeDocument/2006/relationships/image" Target="../media/image44.wmf"/><Relationship Id="rId2" Type="http://schemas.openxmlformats.org/officeDocument/2006/relationships/slideLayout" Target="../slideLayouts/slideLayout6.xml"/><Relationship Id="rId16" Type="http://schemas.openxmlformats.org/officeDocument/2006/relationships/oleObject" Target="../embeddings/oleObject52.bin"/><Relationship Id="rId1" Type="http://schemas.openxmlformats.org/officeDocument/2006/relationships/vmlDrawing" Target="../drawings/vmlDrawing15.vml"/><Relationship Id="rId6" Type="http://schemas.openxmlformats.org/officeDocument/2006/relationships/image" Target="../media/image45.wmf"/><Relationship Id="rId11" Type="http://schemas.openxmlformats.org/officeDocument/2006/relationships/image" Target="../media/image33.wmf"/><Relationship Id="rId5" Type="http://schemas.openxmlformats.org/officeDocument/2006/relationships/oleObject" Target="../embeddings/oleObject46.bin"/><Relationship Id="rId15" Type="http://schemas.openxmlformats.org/officeDocument/2006/relationships/image" Target="../media/image35.wmf"/><Relationship Id="rId10" Type="http://schemas.openxmlformats.org/officeDocument/2006/relationships/oleObject" Target="../embeddings/oleObject49.bin"/><Relationship Id="rId4" Type="http://schemas.openxmlformats.org/officeDocument/2006/relationships/image" Target="../media/image32.wmf"/><Relationship Id="rId9" Type="http://schemas.openxmlformats.org/officeDocument/2006/relationships/oleObject" Target="../embeddings/oleObject48.bin"/><Relationship Id="rId14" Type="http://schemas.openxmlformats.org/officeDocument/2006/relationships/oleObject" Target="../embeddings/oleObject51.bin"/></Relationships>
</file>

<file path=ppt/slides/_rels/slide28.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58.bin"/><Relationship Id="rId18" Type="http://schemas.openxmlformats.org/officeDocument/2006/relationships/image" Target="../media/image35.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32.wmf"/><Relationship Id="rId17" Type="http://schemas.openxmlformats.org/officeDocument/2006/relationships/oleObject" Target="../embeddings/oleObject60.bin"/><Relationship Id="rId2" Type="http://schemas.openxmlformats.org/officeDocument/2006/relationships/slideLayout" Target="../slideLayouts/slideLayout6.xml"/><Relationship Id="rId16" Type="http://schemas.openxmlformats.org/officeDocument/2006/relationships/image" Target="../media/image38.wmf"/><Relationship Id="rId20" Type="http://schemas.openxmlformats.org/officeDocument/2006/relationships/image" Target="../media/image44.wmf"/><Relationship Id="rId1" Type="http://schemas.openxmlformats.org/officeDocument/2006/relationships/vmlDrawing" Target="../drawings/vmlDrawing16.vml"/><Relationship Id="rId6" Type="http://schemas.openxmlformats.org/officeDocument/2006/relationships/image" Target="../media/image47.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39.wmf"/><Relationship Id="rId19" Type="http://schemas.openxmlformats.org/officeDocument/2006/relationships/oleObject" Target="../embeddings/oleObject61.bin"/><Relationship Id="rId4" Type="http://schemas.openxmlformats.org/officeDocument/2006/relationships/image" Target="../media/image46.wmf"/><Relationship Id="rId9" Type="http://schemas.openxmlformats.org/officeDocument/2006/relationships/oleObject" Target="../embeddings/oleObject56.bin"/><Relationship Id="rId14" Type="http://schemas.openxmlformats.org/officeDocument/2006/relationships/image" Target="../media/image33.wmf"/></Relationships>
</file>

<file path=ppt/slides/_rels/slide29.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67.bin"/><Relationship Id="rId18" Type="http://schemas.openxmlformats.org/officeDocument/2006/relationships/image" Target="../media/image44.wmf"/><Relationship Id="rId3" Type="http://schemas.openxmlformats.org/officeDocument/2006/relationships/oleObject" Target="../embeddings/oleObject62.bin"/><Relationship Id="rId21" Type="http://schemas.openxmlformats.org/officeDocument/2006/relationships/oleObject" Target="../embeddings/oleObject71.bin"/><Relationship Id="rId7" Type="http://schemas.openxmlformats.org/officeDocument/2006/relationships/oleObject" Target="../embeddings/oleObject64.bin"/><Relationship Id="rId12" Type="http://schemas.openxmlformats.org/officeDocument/2006/relationships/image" Target="../media/image33.wmf"/><Relationship Id="rId17" Type="http://schemas.openxmlformats.org/officeDocument/2006/relationships/oleObject" Target="../embeddings/oleObject69.bin"/><Relationship Id="rId2" Type="http://schemas.openxmlformats.org/officeDocument/2006/relationships/slideLayout" Target="../slideLayouts/slideLayout6.xml"/><Relationship Id="rId16" Type="http://schemas.openxmlformats.org/officeDocument/2006/relationships/image" Target="../media/image35.wmf"/><Relationship Id="rId20" Type="http://schemas.openxmlformats.org/officeDocument/2006/relationships/image" Target="../media/image51.wmf"/><Relationship Id="rId1" Type="http://schemas.openxmlformats.org/officeDocument/2006/relationships/vmlDrawing" Target="../drawings/vmlDrawing17.vml"/><Relationship Id="rId6" Type="http://schemas.openxmlformats.org/officeDocument/2006/relationships/image" Target="../media/image50.wmf"/><Relationship Id="rId11" Type="http://schemas.openxmlformats.org/officeDocument/2006/relationships/oleObject" Target="../embeddings/oleObject66.bin"/><Relationship Id="rId5" Type="http://schemas.openxmlformats.org/officeDocument/2006/relationships/oleObject" Target="../embeddings/oleObject63.bin"/><Relationship Id="rId15" Type="http://schemas.openxmlformats.org/officeDocument/2006/relationships/oleObject" Target="../embeddings/oleObject68.bin"/><Relationship Id="rId10" Type="http://schemas.openxmlformats.org/officeDocument/2006/relationships/image" Target="../media/image32.wmf"/><Relationship Id="rId19" Type="http://schemas.openxmlformats.org/officeDocument/2006/relationships/oleObject" Target="../embeddings/oleObject70.bin"/><Relationship Id="rId4" Type="http://schemas.openxmlformats.org/officeDocument/2006/relationships/image" Target="../media/image49.wmf"/><Relationship Id="rId9" Type="http://schemas.openxmlformats.org/officeDocument/2006/relationships/oleObject" Target="../embeddings/oleObject65.bin"/><Relationship Id="rId14" Type="http://schemas.openxmlformats.org/officeDocument/2006/relationships/image" Target="../media/image38.wmf"/><Relationship Id="rId22" Type="http://schemas.openxmlformats.org/officeDocument/2006/relationships/image" Target="../media/image52.w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77.bin"/><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33.wmf"/><Relationship Id="rId17" Type="http://schemas.openxmlformats.org/officeDocument/2006/relationships/oleObject" Target="../embeddings/oleObject79.bin"/><Relationship Id="rId2" Type="http://schemas.openxmlformats.org/officeDocument/2006/relationships/slideLayout" Target="../slideLayouts/slideLayout6.xml"/><Relationship Id="rId16" Type="http://schemas.openxmlformats.org/officeDocument/2006/relationships/image" Target="../media/image35.wmf"/><Relationship Id="rId1" Type="http://schemas.openxmlformats.org/officeDocument/2006/relationships/vmlDrawing" Target="../drawings/vmlDrawing18.vml"/><Relationship Id="rId6" Type="http://schemas.openxmlformats.org/officeDocument/2006/relationships/image" Target="../media/image53.wmf"/><Relationship Id="rId11" Type="http://schemas.openxmlformats.org/officeDocument/2006/relationships/oleObject" Target="../embeddings/oleObject76.bin"/><Relationship Id="rId5" Type="http://schemas.openxmlformats.org/officeDocument/2006/relationships/oleObject" Target="../embeddings/oleObject73.bin"/><Relationship Id="rId15" Type="http://schemas.openxmlformats.org/officeDocument/2006/relationships/oleObject" Target="../embeddings/oleObject78.bin"/><Relationship Id="rId10" Type="http://schemas.openxmlformats.org/officeDocument/2006/relationships/image" Target="../media/image32.wmf"/><Relationship Id="rId4" Type="http://schemas.openxmlformats.org/officeDocument/2006/relationships/image" Target="../media/image44.wmf"/><Relationship Id="rId9" Type="http://schemas.openxmlformats.org/officeDocument/2006/relationships/oleObject" Target="../embeddings/oleObject75.bin"/><Relationship Id="rId14" Type="http://schemas.openxmlformats.org/officeDocument/2006/relationships/image" Target="../media/image38.wmf"/></Relationships>
</file>

<file path=ppt/slides/_rels/slide31.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85.bin"/><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33.wmf"/><Relationship Id="rId17" Type="http://schemas.openxmlformats.org/officeDocument/2006/relationships/oleObject" Target="../embeddings/oleObject87.bin"/><Relationship Id="rId2" Type="http://schemas.openxmlformats.org/officeDocument/2006/relationships/slideLayout" Target="../slideLayouts/slideLayout6.xml"/><Relationship Id="rId16" Type="http://schemas.openxmlformats.org/officeDocument/2006/relationships/image" Target="../media/image35.wmf"/><Relationship Id="rId1" Type="http://schemas.openxmlformats.org/officeDocument/2006/relationships/vmlDrawing" Target="../drawings/vmlDrawing19.vml"/><Relationship Id="rId6" Type="http://schemas.openxmlformats.org/officeDocument/2006/relationships/image" Target="../media/image44.w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32.wmf"/><Relationship Id="rId4" Type="http://schemas.openxmlformats.org/officeDocument/2006/relationships/image" Target="../media/image54.wmf"/><Relationship Id="rId9" Type="http://schemas.openxmlformats.org/officeDocument/2006/relationships/oleObject" Target="../embeddings/oleObject83.bin"/><Relationship Id="rId14" Type="http://schemas.openxmlformats.org/officeDocument/2006/relationships/image" Target="../media/image38.wmf"/></Relationships>
</file>

<file path=ppt/slides/_rels/slide32.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56.wmf"/><Relationship Id="rId5" Type="http://schemas.openxmlformats.org/officeDocument/2006/relationships/oleObject" Target="../embeddings/oleObject89.bin"/><Relationship Id="rId4" Type="http://schemas.openxmlformats.org/officeDocument/2006/relationships/image" Target="../media/image55.wmf"/></Relationships>
</file>

<file path=ppt/slides/_rels/slide33.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96.bin"/><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60.wmf"/><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56.w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59.wmf"/><Relationship Id="rId4" Type="http://schemas.openxmlformats.org/officeDocument/2006/relationships/image" Target="../media/image55.wmf"/><Relationship Id="rId9" Type="http://schemas.openxmlformats.org/officeDocument/2006/relationships/oleObject" Target="../embeddings/oleObject94.bin"/><Relationship Id="rId14" Type="http://schemas.openxmlformats.org/officeDocument/2006/relationships/image" Target="../media/image61.wmf"/></Relationships>
</file>

<file path=ppt/slides/_rels/slide34.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56.wmf"/><Relationship Id="rId5" Type="http://schemas.openxmlformats.org/officeDocument/2006/relationships/oleObject" Target="../embeddings/oleObject98.bin"/><Relationship Id="rId4" Type="http://schemas.openxmlformats.org/officeDocument/2006/relationships/image" Target="../media/image55.wmf"/></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64.wmf"/><Relationship Id="rId4" Type="http://schemas.openxmlformats.org/officeDocument/2006/relationships/oleObject" Target="../embeddings/oleObject100.bin"/></Relationships>
</file>

<file path=ppt/slides/_rels/slide3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14.xml"/><Relationship Id="rId1" Type="http://schemas.openxmlformats.org/officeDocument/2006/relationships/vmlDrawing" Target="../drawings/vmlDrawing24.vml"/><Relationship Id="rId4" Type="http://schemas.openxmlformats.org/officeDocument/2006/relationships/image" Target="../media/image66.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image" Target="../media/image67.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6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9.wmf"/><Relationship Id="rId5" Type="http://schemas.openxmlformats.org/officeDocument/2006/relationships/oleObject" Target="../embeddings/oleObject104.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106.bin"/></Relationships>
</file>

<file path=ppt/slides/_rels/slide44.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107.bin"/><Relationship Id="rId7"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73.wmf"/><Relationship Id="rId5" Type="http://schemas.openxmlformats.org/officeDocument/2006/relationships/oleObject" Target="../embeddings/oleObject108.bin"/><Relationship Id="rId4" Type="http://schemas.openxmlformats.org/officeDocument/2006/relationships/image" Target="../media/image72.wmf"/></Relationships>
</file>

<file path=ppt/slides/_rels/slide45.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115.bin"/><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79.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76.wmf"/><Relationship Id="rId11" Type="http://schemas.openxmlformats.org/officeDocument/2006/relationships/oleObject" Target="../embeddings/oleObject114.bin"/><Relationship Id="rId5" Type="http://schemas.openxmlformats.org/officeDocument/2006/relationships/oleObject" Target="../embeddings/oleObject111.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113.bin"/><Relationship Id="rId14" Type="http://schemas.openxmlformats.org/officeDocument/2006/relationships/image" Target="../media/image80.wmf"/></Relationships>
</file>

<file path=ppt/slides/_rels/slide46.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81.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78.wmf"/><Relationship Id="rId11" Type="http://schemas.openxmlformats.org/officeDocument/2006/relationships/oleObject" Target="../embeddings/oleObject120.bin"/><Relationship Id="rId5" Type="http://schemas.openxmlformats.org/officeDocument/2006/relationships/oleObject" Target="../embeddings/oleObject117.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119.bin"/></Relationships>
</file>

<file path=ppt/slides/_rels/slide47.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oleObject" Target="../embeddings/oleObject126.bin"/><Relationship Id="rId18" Type="http://schemas.openxmlformats.org/officeDocument/2006/relationships/image" Target="../media/image89.wmf"/><Relationship Id="rId3" Type="http://schemas.openxmlformats.org/officeDocument/2006/relationships/oleObject" Target="../embeddings/oleObject121.bin"/><Relationship Id="rId7" Type="http://schemas.openxmlformats.org/officeDocument/2006/relationships/oleObject" Target="../embeddings/oleObject123.bin"/><Relationship Id="rId12" Type="http://schemas.openxmlformats.org/officeDocument/2006/relationships/image" Target="../media/image86.wmf"/><Relationship Id="rId17" Type="http://schemas.openxmlformats.org/officeDocument/2006/relationships/oleObject" Target="../embeddings/oleObject128.bin"/><Relationship Id="rId2" Type="http://schemas.openxmlformats.org/officeDocument/2006/relationships/slideLayout" Target="../slideLayouts/slideLayout7.xml"/><Relationship Id="rId16" Type="http://schemas.openxmlformats.org/officeDocument/2006/relationships/image" Target="../media/image88.wmf"/><Relationship Id="rId20" Type="http://schemas.openxmlformats.org/officeDocument/2006/relationships/image" Target="../media/image90.wmf"/><Relationship Id="rId1" Type="http://schemas.openxmlformats.org/officeDocument/2006/relationships/vmlDrawing" Target="../drawings/vmlDrawing30.vml"/><Relationship Id="rId6" Type="http://schemas.openxmlformats.org/officeDocument/2006/relationships/image" Target="../media/image83.wmf"/><Relationship Id="rId11" Type="http://schemas.openxmlformats.org/officeDocument/2006/relationships/oleObject" Target="../embeddings/oleObject125.bin"/><Relationship Id="rId5" Type="http://schemas.openxmlformats.org/officeDocument/2006/relationships/oleObject" Target="../embeddings/oleObject122.bin"/><Relationship Id="rId15" Type="http://schemas.openxmlformats.org/officeDocument/2006/relationships/oleObject" Target="../embeddings/oleObject127.bin"/><Relationship Id="rId10" Type="http://schemas.openxmlformats.org/officeDocument/2006/relationships/image" Target="../media/image85.wmf"/><Relationship Id="rId19" Type="http://schemas.openxmlformats.org/officeDocument/2006/relationships/oleObject" Target="../embeddings/oleObject129.bin"/><Relationship Id="rId4" Type="http://schemas.openxmlformats.org/officeDocument/2006/relationships/image" Target="../media/image82.wmf"/><Relationship Id="rId9" Type="http://schemas.openxmlformats.org/officeDocument/2006/relationships/oleObject" Target="../embeddings/oleObject124.bin"/><Relationship Id="rId14" Type="http://schemas.openxmlformats.org/officeDocument/2006/relationships/image" Target="../media/image87.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92.wmf"/><Relationship Id="rId5" Type="http://schemas.openxmlformats.org/officeDocument/2006/relationships/oleObject" Target="../embeddings/oleObject131.bin"/><Relationship Id="rId4" Type="http://schemas.openxmlformats.org/officeDocument/2006/relationships/image" Target="../media/image91.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32.vml"/><Relationship Id="rId5" Type="http://schemas.openxmlformats.org/officeDocument/2006/relationships/image" Target="../media/image94.png"/><Relationship Id="rId4" Type="http://schemas.openxmlformats.org/officeDocument/2006/relationships/image" Target="../media/image93.w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image" Target="../media/image96.jpeg"/><Relationship Id="rId4" Type="http://schemas.openxmlformats.org/officeDocument/2006/relationships/image" Target="../media/image95.wmf"/></Relationships>
</file>

<file path=ppt/slides/_rels/slide51.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36.bin"/><Relationship Id="rId3" Type="http://schemas.openxmlformats.org/officeDocument/2006/relationships/oleObject" Target="../embeddings/oleObject134.bin"/><Relationship Id="rId7" Type="http://schemas.openxmlformats.org/officeDocument/2006/relationships/image" Target="../media/image101.png"/><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98.wmf"/><Relationship Id="rId11" Type="http://schemas.openxmlformats.org/officeDocument/2006/relationships/image" Target="../media/image100.wmf"/><Relationship Id="rId5" Type="http://schemas.openxmlformats.org/officeDocument/2006/relationships/oleObject" Target="../embeddings/oleObject135.bin"/><Relationship Id="rId10" Type="http://schemas.openxmlformats.org/officeDocument/2006/relationships/oleObject" Target="../embeddings/oleObject137.bin"/><Relationship Id="rId4" Type="http://schemas.openxmlformats.org/officeDocument/2006/relationships/image" Target="../media/image97.wmf"/><Relationship Id="rId9" Type="http://schemas.openxmlformats.org/officeDocument/2006/relationships/image" Target="../media/image99.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0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6.wmf"/><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oleObject" Target="../embeddings/oleObject139.bin"/><Relationship Id="rId5" Type="http://schemas.openxmlformats.org/officeDocument/2006/relationships/image" Target="../media/image105.wmf"/><Relationship Id="rId4" Type="http://schemas.openxmlformats.org/officeDocument/2006/relationships/oleObject" Target="../embeddings/oleObject138.bin"/></Relationships>
</file>

<file path=ppt/slides/_rels/slide6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10.png"/><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08.wmf"/><Relationship Id="rId5" Type="http://schemas.openxmlformats.org/officeDocument/2006/relationships/oleObject" Target="../embeddings/oleObject140.bin"/><Relationship Id="rId4" Type="http://schemas.openxmlformats.org/officeDocument/2006/relationships/image" Target="../media/image109.png"/></Relationships>
</file>

<file path=ppt/slides/_rels/slide64.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notesSlide" Target="../notesSlides/notesSlide6.xml"/><Relationship Id="rId7" Type="http://schemas.openxmlformats.org/officeDocument/2006/relationships/oleObject" Target="../embeddings/oleObject142.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11.wmf"/><Relationship Id="rId5" Type="http://schemas.openxmlformats.org/officeDocument/2006/relationships/oleObject" Target="../embeddings/oleObject141.bin"/><Relationship Id="rId4" Type="http://schemas.openxmlformats.org/officeDocument/2006/relationships/image" Target="../media/image109.png"/><Relationship Id="rId9" Type="http://schemas.openxmlformats.org/officeDocument/2006/relationships/image" Target="../media/image110.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38.vml"/><Relationship Id="rId5" Type="http://schemas.openxmlformats.org/officeDocument/2006/relationships/image" Target="../media/image112.wmf"/><Relationship Id="rId4" Type="http://schemas.openxmlformats.org/officeDocument/2006/relationships/oleObject" Target="../embeddings/oleObject143.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46.bin"/><Relationship Id="rId3" Type="http://schemas.openxmlformats.org/officeDocument/2006/relationships/notesSlide" Target="../notesSlides/notesSlide10.xml"/><Relationship Id="rId7" Type="http://schemas.openxmlformats.org/officeDocument/2006/relationships/image" Target="../media/image114.wmf"/><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oleObject" Target="../embeddings/oleObject145.bin"/><Relationship Id="rId11" Type="http://schemas.openxmlformats.org/officeDocument/2006/relationships/image" Target="../media/image116.wmf"/><Relationship Id="rId5" Type="http://schemas.openxmlformats.org/officeDocument/2006/relationships/image" Target="../media/image113.wmf"/><Relationship Id="rId10" Type="http://schemas.openxmlformats.org/officeDocument/2006/relationships/oleObject" Target="../embeddings/oleObject147.bin"/><Relationship Id="rId4" Type="http://schemas.openxmlformats.org/officeDocument/2006/relationships/oleObject" Target="../embeddings/oleObject144.bin"/><Relationship Id="rId9" Type="http://schemas.openxmlformats.org/officeDocument/2006/relationships/image" Target="../media/image115.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50.bin"/><Relationship Id="rId3" Type="http://schemas.openxmlformats.org/officeDocument/2006/relationships/notesSlide" Target="../notesSlides/notesSlide11.xml"/><Relationship Id="rId7" Type="http://schemas.openxmlformats.org/officeDocument/2006/relationships/image" Target="../media/image118.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oleObject" Target="../embeddings/oleObject149.bin"/><Relationship Id="rId11" Type="http://schemas.openxmlformats.org/officeDocument/2006/relationships/image" Target="../media/image120.wmf"/><Relationship Id="rId5" Type="http://schemas.openxmlformats.org/officeDocument/2006/relationships/image" Target="../media/image117.wmf"/><Relationship Id="rId10" Type="http://schemas.openxmlformats.org/officeDocument/2006/relationships/oleObject" Target="../embeddings/oleObject151.bin"/><Relationship Id="rId4" Type="http://schemas.openxmlformats.org/officeDocument/2006/relationships/oleObject" Target="../embeddings/oleObject148.bin"/><Relationship Id="rId9" Type="http://schemas.openxmlformats.org/officeDocument/2006/relationships/image" Target="../media/image119.wmf"/></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41.vml"/><Relationship Id="rId5" Type="http://schemas.openxmlformats.org/officeDocument/2006/relationships/image" Target="../media/image121.wmf"/><Relationship Id="rId4" Type="http://schemas.openxmlformats.org/officeDocument/2006/relationships/oleObject" Target="../embeddings/oleObject152.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22.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154.bin"/><Relationship Id="rId5" Type="http://schemas.openxmlformats.org/officeDocument/2006/relationships/image" Target="../media/image121.wmf"/><Relationship Id="rId4" Type="http://schemas.openxmlformats.org/officeDocument/2006/relationships/oleObject" Target="../embeddings/oleObject153.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57.bin"/><Relationship Id="rId3" Type="http://schemas.openxmlformats.org/officeDocument/2006/relationships/notesSlide" Target="../notesSlides/notesSlide14.xml"/><Relationship Id="rId7" Type="http://schemas.openxmlformats.org/officeDocument/2006/relationships/image" Target="../media/image124.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56.bin"/><Relationship Id="rId11" Type="http://schemas.openxmlformats.org/officeDocument/2006/relationships/image" Target="../media/image126.wmf"/><Relationship Id="rId5" Type="http://schemas.openxmlformats.org/officeDocument/2006/relationships/image" Target="../media/image123.wmf"/><Relationship Id="rId10" Type="http://schemas.openxmlformats.org/officeDocument/2006/relationships/oleObject" Target="../embeddings/oleObject158.bin"/><Relationship Id="rId4" Type="http://schemas.openxmlformats.org/officeDocument/2006/relationships/oleObject" Target="../embeddings/oleObject155.bin"/><Relationship Id="rId9" Type="http://schemas.openxmlformats.org/officeDocument/2006/relationships/image" Target="../media/image125.wmf"/></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61.bin"/><Relationship Id="rId3" Type="http://schemas.openxmlformats.org/officeDocument/2006/relationships/notesSlide" Target="../notesSlides/notesSlide15.xml"/><Relationship Id="rId7" Type="http://schemas.openxmlformats.org/officeDocument/2006/relationships/image" Target="../media/image128.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160.bin"/><Relationship Id="rId5" Type="http://schemas.openxmlformats.org/officeDocument/2006/relationships/image" Target="../media/image127.wmf"/><Relationship Id="rId4" Type="http://schemas.openxmlformats.org/officeDocument/2006/relationships/oleObject" Target="../embeddings/oleObject159.bin"/><Relationship Id="rId9" Type="http://schemas.openxmlformats.org/officeDocument/2006/relationships/image" Target="../media/image129.wmf"/></Relationships>
</file>

<file path=ppt/slides/_rels/slide74.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image" Target="../media/image132.wmf"/><Relationship Id="rId3" Type="http://schemas.openxmlformats.org/officeDocument/2006/relationships/notesSlide" Target="../notesSlides/notesSlide16.xml"/><Relationship Id="rId7" Type="http://schemas.openxmlformats.org/officeDocument/2006/relationships/oleObject" Target="../embeddings/oleObject163.bin"/><Relationship Id="rId12"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130.wmf"/><Relationship Id="rId11" Type="http://schemas.openxmlformats.org/officeDocument/2006/relationships/image" Target="../media/image131.wmf"/><Relationship Id="rId5" Type="http://schemas.openxmlformats.org/officeDocument/2006/relationships/oleObject" Target="../embeddings/oleObject162.bin"/><Relationship Id="rId10" Type="http://schemas.openxmlformats.org/officeDocument/2006/relationships/oleObject" Target="../embeddings/oleObject164.bin"/><Relationship Id="rId4" Type="http://schemas.openxmlformats.org/officeDocument/2006/relationships/image" Target="../media/image109.png"/><Relationship Id="rId9" Type="http://schemas.openxmlformats.org/officeDocument/2006/relationships/image" Target="../media/image110.png"/></Relationships>
</file>

<file path=ppt/slides/_rels/slide75.xml.rels><?xml version="1.0" encoding="UTF-8" standalone="yes"?>
<Relationships xmlns="http://schemas.openxmlformats.org/package/2006/relationships"><Relationship Id="rId2" Type="http://schemas.openxmlformats.org/officeDocument/2006/relationships/image" Target="../media/image133.gi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slideLayout" Target="../slideLayouts/slideLayout13.xml"/><Relationship Id="rId1" Type="http://schemas.openxmlformats.org/officeDocument/2006/relationships/vmlDrawing" Target="../drawings/vmlDrawing46.vml"/><Relationship Id="rId5" Type="http://schemas.openxmlformats.org/officeDocument/2006/relationships/image" Target="../media/image134.wmf"/><Relationship Id="rId4" Type="http://schemas.openxmlformats.org/officeDocument/2006/relationships/oleObject" Target="../embeddings/oleObject166.bin"/></Relationships>
</file>

<file path=ppt/slides/_rels/slide77.xml.rels><?xml version="1.0" encoding="UTF-8" standalone="yes"?>
<Relationships xmlns="http://schemas.openxmlformats.org/package/2006/relationships"><Relationship Id="rId3" Type="http://schemas.openxmlformats.org/officeDocument/2006/relationships/image" Target="../media/image135.wmf"/><Relationship Id="rId7" Type="http://schemas.openxmlformats.org/officeDocument/2006/relationships/image" Target="../media/image134.wmf"/><Relationship Id="rId2" Type="http://schemas.openxmlformats.org/officeDocument/2006/relationships/slideLayout" Target="../slideLayouts/slideLayout13.xml"/><Relationship Id="rId1" Type="http://schemas.openxmlformats.org/officeDocument/2006/relationships/vmlDrawing" Target="../drawings/vmlDrawing47.vml"/><Relationship Id="rId6" Type="http://schemas.openxmlformats.org/officeDocument/2006/relationships/oleObject" Target="../embeddings/oleObject168.bin"/><Relationship Id="rId5" Type="http://schemas.openxmlformats.org/officeDocument/2006/relationships/image" Target="../media/image136.wmf"/><Relationship Id="rId4" Type="http://schemas.openxmlformats.org/officeDocument/2006/relationships/oleObject" Target="../embeddings/oleObject167.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171.bin"/><Relationship Id="rId3" Type="http://schemas.openxmlformats.org/officeDocument/2006/relationships/image" Target="../media/image135.wmf"/><Relationship Id="rId7" Type="http://schemas.openxmlformats.org/officeDocument/2006/relationships/image" Target="../media/image134.wmf"/><Relationship Id="rId2" Type="http://schemas.openxmlformats.org/officeDocument/2006/relationships/slideLayout" Target="../slideLayouts/slideLayout13.xml"/><Relationship Id="rId1" Type="http://schemas.openxmlformats.org/officeDocument/2006/relationships/vmlDrawing" Target="../drawings/vmlDrawing48.vml"/><Relationship Id="rId6" Type="http://schemas.openxmlformats.org/officeDocument/2006/relationships/oleObject" Target="../embeddings/oleObject170.bin"/><Relationship Id="rId5" Type="http://schemas.openxmlformats.org/officeDocument/2006/relationships/image" Target="../media/image137.wmf"/><Relationship Id="rId4" Type="http://schemas.openxmlformats.org/officeDocument/2006/relationships/oleObject" Target="../embeddings/oleObject169.bin"/><Relationship Id="rId9" Type="http://schemas.openxmlformats.org/officeDocument/2006/relationships/image" Target="../media/image138.wmf"/></Relationships>
</file>

<file path=ppt/slides/_rels/slide79.xml.rels><?xml version="1.0" encoding="UTF-8" standalone="yes"?>
<Relationships xmlns="http://schemas.openxmlformats.org/package/2006/relationships"><Relationship Id="rId8" Type="http://schemas.openxmlformats.org/officeDocument/2006/relationships/image" Target="../media/image145.jpeg"/><Relationship Id="rId13" Type="http://schemas.openxmlformats.org/officeDocument/2006/relationships/oleObject" Target="../embeddings/oleObject176.bin"/><Relationship Id="rId3" Type="http://schemas.openxmlformats.org/officeDocument/2006/relationships/image" Target="../media/image135.wmf"/><Relationship Id="rId7" Type="http://schemas.openxmlformats.org/officeDocument/2006/relationships/image" Target="../media/image140.wmf"/><Relationship Id="rId12" Type="http://schemas.openxmlformats.org/officeDocument/2006/relationships/image" Target="../media/image142.wmf"/><Relationship Id="rId2" Type="http://schemas.openxmlformats.org/officeDocument/2006/relationships/slideLayout" Target="../slideLayouts/slideLayout13.xml"/><Relationship Id="rId16" Type="http://schemas.openxmlformats.org/officeDocument/2006/relationships/image" Target="../media/image144.wmf"/><Relationship Id="rId1" Type="http://schemas.openxmlformats.org/officeDocument/2006/relationships/vmlDrawing" Target="../drawings/vmlDrawing49.vml"/><Relationship Id="rId6" Type="http://schemas.openxmlformats.org/officeDocument/2006/relationships/oleObject" Target="../embeddings/oleObject173.bin"/><Relationship Id="rId11" Type="http://schemas.openxmlformats.org/officeDocument/2006/relationships/oleObject" Target="../embeddings/oleObject175.bin"/><Relationship Id="rId5" Type="http://schemas.openxmlformats.org/officeDocument/2006/relationships/image" Target="../media/image139.wmf"/><Relationship Id="rId15" Type="http://schemas.openxmlformats.org/officeDocument/2006/relationships/oleObject" Target="../embeddings/oleObject177.bin"/><Relationship Id="rId10" Type="http://schemas.openxmlformats.org/officeDocument/2006/relationships/image" Target="../media/image141.wmf"/><Relationship Id="rId4" Type="http://schemas.openxmlformats.org/officeDocument/2006/relationships/oleObject" Target="../embeddings/oleObject172.bin"/><Relationship Id="rId9" Type="http://schemas.openxmlformats.org/officeDocument/2006/relationships/oleObject" Target="../embeddings/oleObject174.bin"/><Relationship Id="rId14" Type="http://schemas.openxmlformats.org/officeDocument/2006/relationships/image" Target="../media/image14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180.bin"/><Relationship Id="rId3" Type="http://schemas.openxmlformats.org/officeDocument/2006/relationships/oleObject" Target="../embeddings/oleObject178.bin"/><Relationship Id="rId7" Type="http://schemas.openxmlformats.org/officeDocument/2006/relationships/image" Target="../media/image147.wmf"/><Relationship Id="rId2" Type="http://schemas.openxmlformats.org/officeDocument/2006/relationships/slideLayout" Target="../slideLayouts/slideLayout13.xml"/><Relationship Id="rId1" Type="http://schemas.openxmlformats.org/officeDocument/2006/relationships/vmlDrawing" Target="../drawings/vmlDrawing50.vml"/><Relationship Id="rId6" Type="http://schemas.openxmlformats.org/officeDocument/2006/relationships/oleObject" Target="../embeddings/oleObject179.bin"/><Relationship Id="rId11" Type="http://schemas.openxmlformats.org/officeDocument/2006/relationships/image" Target="../media/image149.wmf"/><Relationship Id="rId5" Type="http://schemas.openxmlformats.org/officeDocument/2006/relationships/image" Target="../media/image135.wmf"/><Relationship Id="rId10" Type="http://schemas.openxmlformats.org/officeDocument/2006/relationships/oleObject" Target="../embeddings/oleObject181.bin"/><Relationship Id="rId4" Type="http://schemas.openxmlformats.org/officeDocument/2006/relationships/image" Target="../media/image146.wmf"/><Relationship Id="rId9" Type="http://schemas.openxmlformats.org/officeDocument/2006/relationships/image" Target="../media/image148.wmf"/></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84.bin"/><Relationship Id="rId3" Type="http://schemas.openxmlformats.org/officeDocument/2006/relationships/oleObject" Target="../embeddings/oleObject182.bin"/><Relationship Id="rId7" Type="http://schemas.openxmlformats.org/officeDocument/2006/relationships/image" Target="../media/image151.wmf"/><Relationship Id="rId2" Type="http://schemas.openxmlformats.org/officeDocument/2006/relationships/slideLayout" Target="../slideLayouts/slideLayout13.xml"/><Relationship Id="rId1" Type="http://schemas.openxmlformats.org/officeDocument/2006/relationships/vmlDrawing" Target="../drawings/vmlDrawing51.vml"/><Relationship Id="rId6" Type="http://schemas.openxmlformats.org/officeDocument/2006/relationships/oleObject" Target="../embeddings/oleObject183.bin"/><Relationship Id="rId5" Type="http://schemas.openxmlformats.org/officeDocument/2006/relationships/image" Target="../media/image135.wmf"/><Relationship Id="rId4" Type="http://schemas.openxmlformats.org/officeDocument/2006/relationships/image" Target="../media/image150.wmf"/><Relationship Id="rId9" Type="http://schemas.openxmlformats.org/officeDocument/2006/relationships/image" Target="../media/image152.wmf"/></Relationships>
</file>

<file path=ppt/slides/_rels/slide82.xml.rels><?xml version="1.0" encoding="UTF-8" standalone="yes"?>
<Relationships xmlns="http://schemas.openxmlformats.org/package/2006/relationships"><Relationship Id="rId3" Type="http://schemas.openxmlformats.org/officeDocument/2006/relationships/image" Target="../media/image135.wmf"/><Relationship Id="rId7" Type="http://schemas.openxmlformats.org/officeDocument/2006/relationships/image" Target="../media/image154.wmf"/><Relationship Id="rId2" Type="http://schemas.openxmlformats.org/officeDocument/2006/relationships/slideLayout" Target="../slideLayouts/slideLayout13.xml"/><Relationship Id="rId1" Type="http://schemas.openxmlformats.org/officeDocument/2006/relationships/vmlDrawing" Target="../drawings/vmlDrawing52.vml"/><Relationship Id="rId6" Type="http://schemas.openxmlformats.org/officeDocument/2006/relationships/oleObject" Target="../embeddings/oleObject186.bin"/><Relationship Id="rId5" Type="http://schemas.openxmlformats.org/officeDocument/2006/relationships/image" Target="../media/image153.wmf"/><Relationship Id="rId4" Type="http://schemas.openxmlformats.org/officeDocument/2006/relationships/oleObject" Target="../embeddings/oleObject185.bin"/></Relationships>
</file>

<file path=ppt/slides/_rels/slide83.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6.jpeg"/><Relationship Id="rId2" Type="http://schemas.openxmlformats.org/officeDocument/2006/relationships/hyperlink" Target="http://www.whizmoandgizmo.com/Spain98/images/Three%20leaders%20in%20race.JPG" TargetMode="Externa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youtu.be/h94GGVtta5k"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www.youtube.com/watch?v=1_UBPOiNHj8&amp;blend=8&amp;1r=1&amp;ob=5" TargetMode="External"/><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189.bin"/><Relationship Id="rId3" Type="http://schemas.openxmlformats.org/officeDocument/2006/relationships/image" Target="../media/image169.png"/><Relationship Id="rId7" Type="http://schemas.openxmlformats.org/officeDocument/2006/relationships/image" Target="../media/image167.wmf"/><Relationship Id="rId2" Type="http://schemas.openxmlformats.org/officeDocument/2006/relationships/slideLayout" Target="../slideLayouts/slideLayout13.xml"/><Relationship Id="rId1" Type="http://schemas.openxmlformats.org/officeDocument/2006/relationships/vmlDrawing" Target="../drawings/vmlDrawing53.vml"/><Relationship Id="rId6" Type="http://schemas.openxmlformats.org/officeDocument/2006/relationships/oleObject" Target="../embeddings/oleObject188.bin"/><Relationship Id="rId5" Type="http://schemas.openxmlformats.org/officeDocument/2006/relationships/image" Target="../media/image166.wmf"/><Relationship Id="rId4" Type="http://schemas.openxmlformats.org/officeDocument/2006/relationships/oleObject" Target="../embeddings/oleObject187.bin"/><Relationship Id="rId9" Type="http://schemas.openxmlformats.org/officeDocument/2006/relationships/image" Target="../media/image168.wmf"/></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192.bin"/><Relationship Id="rId3" Type="http://schemas.openxmlformats.org/officeDocument/2006/relationships/image" Target="../media/image174.png"/><Relationship Id="rId7" Type="http://schemas.openxmlformats.org/officeDocument/2006/relationships/image" Target="../media/image171.wmf"/><Relationship Id="rId2" Type="http://schemas.openxmlformats.org/officeDocument/2006/relationships/slideLayout" Target="../slideLayouts/slideLayout13.xml"/><Relationship Id="rId1" Type="http://schemas.openxmlformats.org/officeDocument/2006/relationships/vmlDrawing" Target="../drawings/vmlDrawing54.vml"/><Relationship Id="rId6" Type="http://schemas.openxmlformats.org/officeDocument/2006/relationships/oleObject" Target="../embeddings/oleObject191.bin"/><Relationship Id="rId11" Type="http://schemas.openxmlformats.org/officeDocument/2006/relationships/image" Target="../media/image173.wmf"/><Relationship Id="rId5" Type="http://schemas.openxmlformats.org/officeDocument/2006/relationships/image" Target="../media/image170.wmf"/><Relationship Id="rId10" Type="http://schemas.openxmlformats.org/officeDocument/2006/relationships/oleObject" Target="../embeddings/oleObject193.bin"/><Relationship Id="rId4" Type="http://schemas.openxmlformats.org/officeDocument/2006/relationships/oleObject" Target="../embeddings/oleObject190.bin"/><Relationship Id="rId9" Type="http://schemas.openxmlformats.org/officeDocument/2006/relationships/image" Target="../media/image172.wmf"/></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image" Target="../media/image179.wmf"/><Relationship Id="rId3" Type="http://schemas.openxmlformats.org/officeDocument/2006/relationships/oleObject" Target="../embeddings/oleObject194.bin"/><Relationship Id="rId7" Type="http://schemas.openxmlformats.org/officeDocument/2006/relationships/image" Target="../media/image176.wmf"/><Relationship Id="rId12" Type="http://schemas.openxmlformats.org/officeDocument/2006/relationships/oleObject" Target="../embeddings/oleObject198.bin"/><Relationship Id="rId2" Type="http://schemas.openxmlformats.org/officeDocument/2006/relationships/slideLayout" Target="../slideLayouts/slideLayout13.xml"/><Relationship Id="rId1" Type="http://schemas.openxmlformats.org/officeDocument/2006/relationships/vmlDrawing" Target="../drawings/vmlDrawing55.vml"/><Relationship Id="rId6" Type="http://schemas.openxmlformats.org/officeDocument/2006/relationships/oleObject" Target="../embeddings/oleObject195.bin"/><Relationship Id="rId11" Type="http://schemas.openxmlformats.org/officeDocument/2006/relationships/image" Target="../media/image178.wmf"/><Relationship Id="rId5" Type="http://schemas.openxmlformats.org/officeDocument/2006/relationships/image" Target="../media/image180.png"/><Relationship Id="rId10" Type="http://schemas.openxmlformats.org/officeDocument/2006/relationships/oleObject" Target="../embeddings/oleObject197.bin"/><Relationship Id="rId4" Type="http://schemas.openxmlformats.org/officeDocument/2006/relationships/image" Target="../media/image175.wmf"/><Relationship Id="rId9" Type="http://schemas.openxmlformats.org/officeDocument/2006/relationships/image" Target="../media/image177.wmf"/></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201.bin"/><Relationship Id="rId13" Type="http://schemas.openxmlformats.org/officeDocument/2006/relationships/image" Target="../media/image185.wmf"/><Relationship Id="rId3" Type="http://schemas.openxmlformats.org/officeDocument/2006/relationships/image" Target="../media/image186.jpeg"/><Relationship Id="rId7" Type="http://schemas.openxmlformats.org/officeDocument/2006/relationships/image" Target="../media/image182.wmf"/><Relationship Id="rId12" Type="http://schemas.openxmlformats.org/officeDocument/2006/relationships/oleObject" Target="../embeddings/oleObject203.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200.bin"/><Relationship Id="rId11" Type="http://schemas.openxmlformats.org/officeDocument/2006/relationships/image" Target="../media/image184.wmf"/><Relationship Id="rId5" Type="http://schemas.openxmlformats.org/officeDocument/2006/relationships/image" Target="../media/image181.wmf"/><Relationship Id="rId10" Type="http://schemas.openxmlformats.org/officeDocument/2006/relationships/oleObject" Target="../embeddings/oleObject202.bin"/><Relationship Id="rId4" Type="http://schemas.openxmlformats.org/officeDocument/2006/relationships/oleObject" Target="../embeddings/oleObject199.bin"/><Relationship Id="rId9" Type="http://schemas.openxmlformats.org/officeDocument/2006/relationships/image" Target="../media/image183.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04.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188.wmf"/><Relationship Id="rId5" Type="http://schemas.openxmlformats.org/officeDocument/2006/relationships/oleObject" Target="../embeddings/oleObject205.bin"/><Relationship Id="rId4" Type="http://schemas.openxmlformats.org/officeDocument/2006/relationships/image" Target="../media/image187.wmf"/></Relationships>
</file>

<file path=ppt/slides/_rels/slide98.xml.rels><?xml version="1.0" encoding="UTF-8" standalone="yes"?>
<Relationships xmlns="http://schemas.openxmlformats.org/package/2006/relationships"><Relationship Id="rId2" Type="http://schemas.openxmlformats.org/officeDocument/2006/relationships/image" Target="../media/image189.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92.png"/><Relationship Id="rId7" Type="http://schemas.openxmlformats.org/officeDocument/2006/relationships/image" Target="../media/image191.wmf"/><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oleObject" Target="../embeddings/oleObject207.bin"/><Relationship Id="rId5" Type="http://schemas.openxmlformats.org/officeDocument/2006/relationships/image" Target="../media/image190.wmf"/><Relationship Id="rId4" Type="http://schemas.openxmlformats.org/officeDocument/2006/relationships/oleObject" Target="../embeddings/oleObject20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35696" y="341062"/>
            <a:ext cx="5584254" cy="1077218"/>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3200" b="1" dirty="0">
                <a:ln>
                  <a:solidFill>
                    <a:srgbClr val="0000FF"/>
                  </a:solidFill>
                </a:ln>
                <a:solidFill>
                  <a:srgbClr val="FF0000"/>
                </a:solidFill>
              </a:rPr>
              <a:t>תנועה מעגלית – עוד דוגמה לחוקי ניוטון </a:t>
            </a:r>
            <a:r>
              <a:rPr lang="he-IL" sz="3200" b="1" dirty="0" err="1">
                <a:ln>
                  <a:solidFill>
                    <a:srgbClr val="0000FF"/>
                  </a:solidFill>
                </a:ln>
                <a:solidFill>
                  <a:srgbClr val="FF0000"/>
                </a:solidFill>
              </a:rPr>
              <a:t>וקינמטיקה</a:t>
            </a:r>
            <a:endParaRPr lang="he-IL" sz="3200" b="1" dirty="0">
              <a:ln>
                <a:solidFill>
                  <a:srgbClr val="0000FF"/>
                </a:solidFill>
              </a:ln>
              <a:solidFill>
                <a:srgbClr val="FF0000"/>
              </a:solidFill>
            </a:endParaRPr>
          </a:p>
        </p:txBody>
      </p:sp>
      <p:sp>
        <p:nvSpPr>
          <p:cNvPr id="4" name="Rectangle 3"/>
          <p:cNvSpPr txBox="1">
            <a:spLocks noChangeArrowheads="1"/>
          </p:cNvSpPr>
          <p:nvPr/>
        </p:nvSpPr>
        <p:spPr>
          <a:xfrm>
            <a:off x="899592" y="1484784"/>
            <a:ext cx="7344816" cy="4824536"/>
          </a:xfrm>
          <a:prstGeom prst="rect">
            <a:avLst/>
          </a:prstGeom>
        </p:spPr>
        <p:style>
          <a:lnRef idx="1">
            <a:schemeClr val="accent2"/>
          </a:lnRef>
          <a:fillRef idx="2">
            <a:schemeClr val="accent2"/>
          </a:fillRef>
          <a:effectRef idx="1">
            <a:schemeClr val="accent2"/>
          </a:effectRef>
          <a:fontRef idx="minor">
            <a:schemeClr val="dk1"/>
          </a:fontRef>
        </p:style>
        <p:txBody>
          <a:bodyPr/>
          <a:lstStyle/>
          <a:p>
            <a:pPr marL="342900" lvl="0" indent="-342900" algn="ctr">
              <a:spcBef>
                <a:spcPct val="20000"/>
              </a:spcBef>
              <a:defRPr/>
            </a:pPr>
            <a:r>
              <a:rPr kumimoji="0" lang="he-IL" sz="4000" b="1" i="0" u="none" strike="noStrike" kern="1200" cap="none" spc="0" normalizeH="0" baseline="0" noProof="0" dirty="0">
                <a:ln>
                  <a:noFill/>
                </a:ln>
                <a:solidFill>
                  <a:schemeClr val="tx1"/>
                </a:solidFill>
                <a:effectLst/>
                <a:uLnTx/>
                <a:uFillTx/>
                <a:latin typeface="+mn-lt"/>
                <a:ea typeface="+mn-ea"/>
                <a:cs typeface="+mn-cs"/>
              </a:rPr>
              <a:t>דוגמאות לתנועה מעגלית:</a:t>
            </a:r>
          </a:p>
          <a:p>
            <a:pPr marL="342900" lvl="0" indent="-342900">
              <a:spcBef>
                <a:spcPct val="20000"/>
              </a:spcBef>
              <a:defRPr/>
            </a:pPr>
            <a:r>
              <a:rPr lang="he-IL" sz="3200" dirty="0">
                <a:solidFill>
                  <a:srgbClr val="0000FF"/>
                </a:solidFill>
              </a:rPr>
              <a:t>כדור הארץ סביב השמש.</a:t>
            </a:r>
          </a:p>
          <a:p>
            <a:pPr marL="342900" lvl="0" indent="-342900">
              <a:spcBef>
                <a:spcPct val="20000"/>
              </a:spcBef>
              <a:defRPr/>
            </a:pPr>
            <a:r>
              <a:rPr lang="he-IL" sz="3200" dirty="0">
                <a:solidFill>
                  <a:srgbClr val="0000FF"/>
                </a:solidFill>
              </a:rPr>
              <a:t>הירח סביב כדור הארץ.</a:t>
            </a:r>
          </a:p>
          <a:p>
            <a:pPr marL="342900" lvl="0" indent="-342900">
              <a:spcBef>
                <a:spcPct val="20000"/>
              </a:spcBef>
              <a:defRPr/>
            </a:pPr>
            <a:r>
              <a:rPr lang="he-IL" sz="3200" dirty="0">
                <a:solidFill>
                  <a:srgbClr val="0000FF"/>
                </a:solidFill>
              </a:rPr>
              <a:t>לוויינים מקיפים את כדור הארץ.</a:t>
            </a:r>
          </a:p>
          <a:p>
            <a:pPr marL="342900" lvl="0" indent="-342900">
              <a:spcBef>
                <a:spcPct val="20000"/>
              </a:spcBef>
              <a:defRPr/>
            </a:pPr>
            <a:r>
              <a:rPr lang="he-IL" sz="3200" dirty="0">
                <a:solidFill>
                  <a:srgbClr val="0000FF"/>
                </a:solidFill>
              </a:rPr>
              <a:t>מטבע מוח על תקליט.</a:t>
            </a:r>
          </a:p>
          <a:p>
            <a:pPr marL="342900" lvl="0" indent="-342900">
              <a:spcBef>
                <a:spcPct val="20000"/>
              </a:spcBef>
              <a:defRPr/>
            </a:pPr>
            <a:r>
              <a:rPr lang="he-IL" sz="3200" dirty="0">
                <a:solidFill>
                  <a:srgbClr val="0000FF"/>
                </a:solidFill>
              </a:rPr>
              <a:t>אלקטרון באטום, סביב הגרעין.</a:t>
            </a:r>
          </a:p>
          <a:p>
            <a:pPr marL="342900" lvl="0" indent="-342900">
              <a:spcBef>
                <a:spcPct val="20000"/>
              </a:spcBef>
              <a:defRPr/>
            </a:pPr>
            <a:r>
              <a:rPr lang="he-IL" sz="3200" dirty="0">
                <a:solidFill>
                  <a:srgbClr val="0000FF"/>
                </a:solidFill>
              </a:rPr>
              <a:t>מכונית סביב כיכר (מעגל תנועה)</a:t>
            </a:r>
          </a:p>
          <a:p>
            <a:pPr marL="342900" lvl="0" indent="-342900">
              <a:spcBef>
                <a:spcPct val="20000"/>
              </a:spcBef>
              <a:defRPr/>
            </a:pPr>
            <a:r>
              <a:rPr lang="he-IL" sz="3200" dirty="0">
                <a:solidFill>
                  <a:srgbClr val="0000FF"/>
                </a:solidFill>
              </a:rPr>
              <a:t>קרוסלה ממבט על.</a:t>
            </a:r>
            <a:endParaRPr kumimoji="0" lang="en-US" sz="3200" i="0" u="none" strike="noStrike" kern="1200" cap="none" spc="0" normalizeH="0" baseline="0" noProof="0" dirty="0">
              <a:ln>
                <a:noFill/>
              </a:ln>
              <a:solidFill>
                <a:srgbClr val="0000FF"/>
              </a:solidFill>
              <a:effectLst/>
              <a:uLnTx/>
              <a:uFillTx/>
            </a:endParaRPr>
          </a:p>
        </p:txBody>
      </p:sp>
    </p:spTree>
    <p:extLst>
      <p:ext uri="{BB962C8B-B14F-4D97-AF65-F5344CB8AC3E}">
        <p14:creationId xmlns:p14="http://schemas.microsoft.com/office/powerpoint/2010/main" val="241468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1000"/>
                                        <p:tgtEl>
                                          <p:spTgt spid="4">
                                            <p:bg/>
                                          </p:spTgt>
                                        </p:tgtEl>
                                      </p:cBhvr>
                                    </p:animEffect>
                                    <p:anim calcmode="lin" valueType="num">
                                      <p:cBhvr>
                                        <p:cTn id="8" dur="1000" fill="hold"/>
                                        <p:tgtEl>
                                          <p:spTgt spid="4">
                                            <p:bg/>
                                          </p:spTgt>
                                        </p:tgtEl>
                                        <p:attrNameLst>
                                          <p:attrName>ppt_x</p:attrName>
                                        </p:attrNameLst>
                                      </p:cBhvr>
                                      <p:tavLst>
                                        <p:tav tm="0">
                                          <p:val>
                                            <p:strVal val="#ppt_x"/>
                                          </p:val>
                                        </p:tav>
                                        <p:tav tm="100000">
                                          <p:val>
                                            <p:strVal val="#ppt_x"/>
                                          </p:val>
                                        </p:tav>
                                      </p:tavLst>
                                    </p:anim>
                                    <p:anim calcmode="lin" valueType="num">
                                      <p:cBhvr>
                                        <p:cTn id="9" dur="1000" fill="hold"/>
                                        <p:tgtEl>
                                          <p:spTgt spid="4">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1000"/>
                                        <p:tgtEl>
                                          <p:spTgt spid="4">
                                            <p:txEl>
                                              <p:pRg st="4" end="4"/>
                                            </p:txEl>
                                          </p:spTgt>
                                        </p:tgtEl>
                                      </p:cBhvr>
                                    </p:animEffect>
                                    <p:anim calcmode="lin" valueType="num">
                                      <p:cBhvr>
                                        <p:cTn id="4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1000"/>
                                        <p:tgtEl>
                                          <p:spTgt spid="4">
                                            <p:txEl>
                                              <p:pRg st="5" end="5"/>
                                            </p:txEl>
                                          </p:spTgt>
                                        </p:tgtEl>
                                      </p:cBhvr>
                                    </p:animEffect>
                                    <p:anim calcmode="lin" valueType="num">
                                      <p:cBhvr>
                                        <p:cTn id="4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animEffect transition="in" filter="fade">
                                      <p:cBhvr>
                                        <p:cTn id="54" dur="1000"/>
                                        <p:tgtEl>
                                          <p:spTgt spid="4">
                                            <p:txEl>
                                              <p:pRg st="6" end="6"/>
                                            </p:txEl>
                                          </p:spTgt>
                                        </p:tgtEl>
                                      </p:cBhvr>
                                    </p:animEffect>
                                    <p:anim calcmode="lin" valueType="num">
                                      <p:cBhvr>
                                        <p:cTn id="5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Effect transition="in" filter="fade">
                                      <p:cBhvr>
                                        <p:cTn id="61" dur="1000"/>
                                        <p:tgtEl>
                                          <p:spTgt spid="4">
                                            <p:txEl>
                                              <p:pRg st="7" end="7"/>
                                            </p:txEl>
                                          </p:spTgt>
                                        </p:tgtEl>
                                      </p:cBhvr>
                                    </p:animEffect>
                                    <p:anim calcmode="lin" valueType="num">
                                      <p:cBhvr>
                                        <p:cTn id="6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body" idx="1"/>
          </p:nvPr>
        </p:nvSpPr>
        <p:spPr>
          <a:xfrm>
            <a:off x="457200" y="533400"/>
            <a:ext cx="8229600" cy="1157436"/>
          </a:xfrm>
        </p:spPr>
        <p:txBody>
          <a:bodyPr>
            <a:normAutofit/>
          </a:bodyPr>
          <a:lstStyle/>
          <a:p>
            <a:pPr algn="ctr" eaLnBrk="1" hangingPunct="1">
              <a:buFontTx/>
              <a:buNone/>
            </a:pPr>
            <a:r>
              <a:rPr lang="he-IL" sz="2800" b="1" dirty="0">
                <a:solidFill>
                  <a:srgbClr val="0066FF"/>
                </a:solidFill>
              </a:rPr>
              <a:t>ננתח תנועה מעגלית אחת כדוגמה: תנועת הירח סביב כדור הארץ.</a:t>
            </a:r>
            <a:endParaRPr lang="en-US" sz="2800" b="1" dirty="0">
              <a:solidFill>
                <a:srgbClr val="0066FF"/>
              </a:solidFill>
            </a:endParaRPr>
          </a:p>
        </p:txBody>
      </p:sp>
      <p:sp>
        <p:nvSpPr>
          <p:cNvPr id="6" name="TextBox 5"/>
          <p:cNvSpPr txBox="1"/>
          <p:nvPr/>
        </p:nvSpPr>
        <p:spPr>
          <a:xfrm>
            <a:off x="2483768" y="0"/>
            <a:ext cx="3996444"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grpSp>
        <p:nvGrpSpPr>
          <p:cNvPr id="10" name="קבוצה 9">
            <a:extLst>
              <a:ext uri="{FF2B5EF4-FFF2-40B4-BE49-F238E27FC236}">
                <a16:creationId xmlns:a16="http://schemas.microsoft.com/office/drawing/2014/main" id="{DF2523AC-9CA1-4D11-A9BC-B668CB133183}"/>
              </a:ext>
            </a:extLst>
          </p:cNvPr>
          <p:cNvGrpSpPr/>
          <p:nvPr/>
        </p:nvGrpSpPr>
        <p:grpSpPr>
          <a:xfrm>
            <a:off x="1691680" y="1290363"/>
            <a:ext cx="5688632" cy="4277275"/>
            <a:chOff x="1691680" y="1290363"/>
            <a:chExt cx="5688632" cy="4277275"/>
          </a:xfrm>
        </p:grpSpPr>
        <p:cxnSp>
          <p:nvCxnSpPr>
            <p:cNvPr id="3" name="מחבר חץ ישר 2">
              <a:extLst>
                <a:ext uri="{FF2B5EF4-FFF2-40B4-BE49-F238E27FC236}">
                  <a16:creationId xmlns:a16="http://schemas.microsoft.com/office/drawing/2014/main" id="{88ACCA87-FCE1-4464-818B-B6C436FCCB5F}"/>
                </a:ext>
              </a:extLst>
            </p:cNvPr>
            <p:cNvCxnSpPr/>
            <p:nvPr/>
          </p:nvCxnSpPr>
          <p:spPr>
            <a:xfrm flipH="1">
              <a:off x="1691680" y="3429000"/>
              <a:ext cx="56886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מחבר חץ ישר 7">
              <a:extLst>
                <a:ext uri="{FF2B5EF4-FFF2-40B4-BE49-F238E27FC236}">
                  <a16:creationId xmlns:a16="http://schemas.microsoft.com/office/drawing/2014/main" id="{EF74F0F3-C45B-4486-A359-1DDDAD6443E9}"/>
                </a:ext>
              </a:extLst>
            </p:cNvPr>
            <p:cNvCxnSpPr/>
            <p:nvPr/>
          </p:nvCxnSpPr>
          <p:spPr>
            <a:xfrm flipV="1">
              <a:off x="4572000" y="1290363"/>
              <a:ext cx="0" cy="4277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אליפסה 8">
              <a:extLst>
                <a:ext uri="{FF2B5EF4-FFF2-40B4-BE49-F238E27FC236}">
                  <a16:creationId xmlns:a16="http://schemas.microsoft.com/office/drawing/2014/main" id="{6D52FF55-C750-48C6-BA9C-89FC351612EF}"/>
                </a:ext>
              </a:extLst>
            </p:cNvPr>
            <p:cNvSpPr/>
            <p:nvPr/>
          </p:nvSpPr>
          <p:spPr>
            <a:xfrm>
              <a:off x="2699794" y="1556793"/>
              <a:ext cx="3780412" cy="3744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1" name="מלבן 10">
            <a:extLst>
              <a:ext uri="{FF2B5EF4-FFF2-40B4-BE49-F238E27FC236}">
                <a16:creationId xmlns:a16="http://schemas.microsoft.com/office/drawing/2014/main" id="{FE901557-0849-476C-906D-7CAE692CEC1A}"/>
              </a:ext>
            </a:extLst>
          </p:cNvPr>
          <p:cNvSpPr/>
          <p:nvPr/>
        </p:nvSpPr>
        <p:spPr>
          <a:xfrm>
            <a:off x="1619672" y="3429000"/>
            <a:ext cx="288032" cy="216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chemeClr val="tx1"/>
                </a:solidFill>
                <a:latin typeface="Arial" panose="020B0604020202020204" pitchFamily="34" charset="0"/>
                <a:cs typeface="Arial" panose="020B0604020202020204" pitchFamily="34" charset="0"/>
              </a:rPr>
              <a:t>x</a:t>
            </a:r>
            <a:endParaRPr lang="he-IL" sz="1200" dirty="0">
              <a:solidFill>
                <a:schemeClr val="tx1"/>
              </a:solidFill>
              <a:latin typeface="Arial" panose="020B0604020202020204" pitchFamily="34" charset="0"/>
              <a:cs typeface="Arial" panose="020B0604020202020204" pitchFamily="34" charset="0"/>
            </a:endParaRPr>
          </a:p>
        </p:txBody>
      </p:sp>
      <p:sp>
        <p:nvSpPr>
          <p:cNvPr id="14" name="מלבן 13">
            <a:extLst>
              <a:ext uri="{FF2B5EF4-FFF2-40B4-BE49-F238E27FC236}">
                <a16:creationId xmlns:a16="http://schemas.microsoft.com/office/drawing/2014/main" id="{147909CB-149B-49D0-90C9-3BC7BA259DFE}"/>
              </a:ext>
            </a:extLst>
          </p:cNvPr>
          <p:cNvSpPr/>
          <p:nvPr/>
        </p:nvSpPr>
        <p:spPr>
          <a:xfrm>
            <a:off x="4330030" y="1304991"/>
            <a:ext cx="288032" cy="216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chemeClr val="tx1"/>
                </a:solidFill>
                <a:latin typeface="Arial" panose="020B0604020202020204" pitchFamily="34" charset="0"/>
                <a:cs typeface="Arial" panose="020B0604020202020204" pitchFamily="34" charset="0"/>
              </a:rPr>
              <a:t>y</a:t>
            </a:r>
            <a:endParaRPr lang="he-IL" sz="1200" dirty="0">
              <a:solidFill>
                <a:schemeClr val="tx1"/>
              </a:solidFill>
              <a:latin typeface="Arial" panose="020B0604020202020204" pitchFamily="34" charset="0"/>
              <a:cs typeface="Arial" panose="020B0604020202020204" pitchFamily="34" charset="0"/>
            </a:endParaRPr>
          </a:p>
        </p:txBody>
      </p:sp>
      <p:sp>
        <p:nvSpPr>
          <p:cNvPr id="12" name="תרשים זרימה: מחבר 11">
            <a:extLst>
              <a:ext uri="{FF2B5EF4-FFF2-40B4-BE49-F238E27FC236}">
                <a16:creationId xmlns:a16="http://schemas.microsoft.com/office/drawing/2014/main" id="{CD73D2CA-92A8-4FD5-852D-E59F37F16CC7}"/>
              </a:ext>
            </a:extLst>
          </p:cNvPr>
          <p:cNvSpPr/>
          <p:nvPr/>
        </p:nvSpPr>
        <p:spPr>
          <a:xfrm>
            <a:off x="4211960" y="1546183"/>
            <a:ext cx="72008" cy="6693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תרשים זרימה: מחבר 15">
            <a:extLst>
              <a:ext uri="{FF2B5EF4-FFF2-40B4-BE49-F238E27FC236}">
                <a16:creationId xmlns:a16="http://schemas.microsoft.com/office/drawing/2014/main" id="{00E8531F-18E4-4818-8639-C0C995744244}"/>
              </a:ext>
            </a:extLst>
          </p:cNvPr>
          <p:cNvSpPr/>
          <p:nvPr/>
        </p:nvSpPr>
        <p:spPr>
          <a:xfrm>
            <a:off x="4498506" y="3363779"/>
            <a:ext cx="127567" cy="130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12">
            <a:extLst>
              <a:ext uri="{FF2B5EF4-FFF2-40B4-BE49-F238E27FC236}">
                <a16:creationId xmlns:a16="http://schemas.microsoft.com/office/drawing/2014/main" id="{18B7EDE6-E1EC-465B-84FD-0466895178E3}"/>
              </a:ext>
            </a:extLst>
          </p:cNvPr>
          <p:cNvSpPr/>
          <p:nvPr/>
        </p:nvSpPr>
        <p:spPr>
          <a:xfrm>
            <a:off x="3838948" y="1290363"/>
            <a:ext cx="50405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a:solidFill>
                  <a:schemeClr val="tx1"/>
                </a:solidFill>
                <a:latin typeface="Arial" panose="020B0604020202020204" pitchFamily="34" charset="0"/>
                <a:cs typeface="Arial" panose="020B0604020202020204" pitchFamily="34" charset="0"/>
              </a:rPr>
              <a:t>ירח</a:t>
            </a:r>
          </a:p>
        </p:txBody>
      </p:sp>
      <p:sp>
        <p:nvSpPr>
          <p:cNvPr id="18" name="מלבן 17">
            <a:extLst>
              <a:ext uri="{FF2B5EF4-FFF2-40B4-BE49-F238E27FC236}">
                <a16:creationId xmlns:a16="http://schemas.microsoft.com/office/drawing/2014/main" id="{025CFFC3-0C2C-4981-90DF-C104A2A88E5D}"/>
              </a:ext>
            </a:extLst>
          </p:cNvPr>
          <p:cNvSpPr/>
          <p:nvPr/>
        </p:nvSpPr>
        <p:spPr>
          <a:xfrm>
            <a:off x="4067944" y="3422078"/>
            <a:ext cx="558129"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1200" dirty="0">
                <a:solidFill>
                  <a:schemeClr val="tx1"/>
                </a:solidFill>
                <a:latin typeface="Arial" panose="020B0604020202020204" pitchFamily="34" charset="0"/>
                <a:cs typeface="Arial" panose="020B0604020202020204" pitchFamily="34" charset="0"/>
              </a:rPr>
              <a:t>כדור הארץ</a:t>
            </a:r>
          </a:p>
        </p:txBody>
      </p:sp>
      <p:sp>
        <p:nvSpPr>
          <p:cNvPr id="15" name="TextBox 14">
            <a:extLst>
              <a:ext uri="{FF2B5EF4-FFF2-40B4-BE49-F238E27FC236}">
                <a16:creationId xmlns:a16="http://schemas.microsoft.com/office/drawing/2014/main" id="{54DE85D4-1F72-4763-B2CD-D38ED69B96FD}"/>
              </a:ext>
            </a:extLst>
          </p:cNvPr>
          <p:cNvSpPr txBox="1"/>
          <p:nvPr/>
        </p:nvSpPr>
        <p:spPr>
          <a:xfrm>
            <a:off x="899592" y="5353838"/>
            <a:ext cx="7344816"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he-IL" dirty="0"/>
              <a:t>הוספנו מערכת צירים, כשמתבקש שראשית הצירים תהיה במרכז המעגל.</a:t>
            </a:r>
          </a:p>
          <a:p>
            <a:r>
              <a:rPr lang="he-IL" dirty="0"/>
              <a:t>לגבי כיוון הצירים – בגלל </a:t>
            </a:r>
            <a:r>
              <a:rPr lang="he-IL" dirty="0" err="1"/>
              <a:t>הסימטרייה</a:t>
            </a:r>
            <a:r>
              <a:rPr lang="he-IL" dirty="0"/>
              <a:t> המעגלית אין כל חשיבות לכיוון שנבחר.</a:t>
            </a:r>
          </a:p>
          <a:p>
            <a:r>
              <a:rPr lang="he-IL" dirty="0"/>
              <a:t>לכל נקודה בה הירח נמצא במהלך תנועתו, יש קואורדינטה </a:t>
            </a:r>
            <a:r>
              <a:rPr lang="en-US" dirty="0"/>
              <a:t>x</a:t>
            </a:r>
            <a:r>
              <a:rPr lang="he-IL" dirty="0"/>
              <a:t> וקואורדינטה </a:t>
            </a:r>
            <a:r>
              <a:rPr lang="en-US" dirty="0"/>
              <a:t>y</a:t>
            </a:r>
            <a:r>
              <a:rPr lang="he-IL" dirty="0"/>
              <a:t>.</a:t>
            </a:r>
          </a:p>
          <a:p>
            <a:r>
              <a:rPr lang="he-IL" dirty="0"/>
              <a:t>אפשר להציג כל נקודה באמצעות הקואורדינטות (</a:t>
            </a:r>
            <a:r>
              <a:rPr lang="en-US" dirty="0" err="1"/>
              <a:t>x,y</a:t>
            </a:r>
            <a:r>
              <a:rPr lang="he-IL" dirty="0"/>
              <a:t>), או באמצעות המרחק </a:t>
            </a:r>
            <a:r>
              <a:rPr lang="en-US" dirty="0"/>
              <a:t>r</a:t>
            </a:r>
            <a:r>
              <a:rPr lang="he-IL" dirty="0"/>
              <a:t> מהראשית והזווית ביחס לציר </a:t>
            </a:r>
            <a:r>
              <a:rPr lang="en-US" dirty="0"/>
              <a:t>x</a:t>
            </a:r>
            <a:r>
              <a:rPr lang="he-IL" dirty="0"/>
              <a:t> (הצגה פולרית)</a:t>
            </a:r>
          </a:p>
        </p:txBody>
      </p:sp>
    </p:spTree>
    <p:extLst>
      <p:ext uri="{BB962C8B-B14F-4D97-AF65-F5344CB8AC3E}">
        <p14:creationId xmlns:p14="http://schemas.microsoft.com/office/powerpoint/2010/main" val="38094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5">
                                            <p:bg/>
                                          </p:spTgt>
                                        </p:tgtEl>
                                        <p:attrNameLst>
                                          <p:attrName>style.visibility</p:attrName>
                                        </p:attrNameLst>
                                      </p:cBhvr>
                                      <p:to>
                                        <p:strVal val="visible"/>
                                      </p:to>
                                    </p:set>
                                    <p:animEffect transition="in" filter="fade">
                                      <p:cBhvr>
                                        <p:cTn id="44" dur="1000"/>
                                        <p:tgtEl>
                                          <p:spTgt spid="15">
                                            <p:bg/>
                                          </p:spTgt>
                                        </p:tgtEl>
                                      </p:cBhvr>
                                    </p:animEffect>
                                    <p:anim calcmode="lin" valueType="num">
                                      <p:cBhvr>
                                        <p:cTn id="45" dur="1000" fill="hold"/>
                                        <p:tgtEl>
                                          <p:spTgt spid="15">
                                            <p:bg/>
                                          </p:spTgt>
                                        </p:tgtEl>
                                        <p:attrNameLst>
                                          <p:attrName>ppt_x</p:attrName>
                                        </p:attrNameLst>
                                      </p:cBhvr>
                                      <p:tavLst>
                                        <p:tav tm="0">
                                          <p:val>
                                            <p:strVal val="#ppt_x"/>
                                          </p:val>
                                        </p:tav>
                                        <p:tav tm="100000">
                                          <p:val>
                                            <p:strVal val="#ppt_x"/>
                                          </p:val>
                                        </p:tav>
                                      </p:tavLst>
                                    </p:anim>
                                    <p:anim calcmode="lin" valueType="num">
                                      <p:cBhvr>
                                        <p:cTn id="46" dur="1000" fill="hold"/>
                                        <p:tgtEl>
                                          <p:spTgt spid="15">
                                            <p:bg/>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5">
                                            <p:txEl>
                                              <p:pRg st="0" end="0"/>
                                            </p:txEl>
                                          </p:spTgt>
                                        </p:tgtEl>
                                        <p:attrNameLst>
                                          <p:attrName>style.visibility</p:attrName>
                                        </p:attrNameLst>
                                      </p:cBhvr>
                                      <p:to>
                                        <p:strVal val="visible"/>
                                      </p:to>
                                    </p:set>
                                    <p:animEffect transition="in" filter="fade">
                                      <p:cBhvr>
                                        <p:cTn id="49" dur="1000"/>
                                        <p:tgtEl>
                                          <p:spTgt spid="15">
                                            <p:txEl>
                                              <p:pRg st="0" end="0"/>
                                            </p:txEl>
                                          </p:spTgt>
                                        </p:tgtEl>
                                      </p:cBhvr>
                                    </p:animEffect>
                                    <p:anim calcmode="lin" valueType="num">
                                      <p:cBhvr>
                                        <p:cTn id="50"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5">
                                            <p:txEl>
                                              <p:pRg st="1" end="1"/>
                                            </p:txEl>
                                          </p:spTgt>
                                        </p:tgtEl>
                                        <p:attrNameLst>
                                          <p:attrName>style.visibility</p:attrName>
                                        </p:attrNameLst>
                                      </p:cBhvr>
                                      <p:to>
                                        <p:strVal val="visible"/>
                                      </p:to>
                                    </p:set>
                                    <p:animEffect transition="in" filter="fade">
                                      <p:cBhvr>
                                        <p:cTn id="56" dur="1000"/>
                                        <p:tgtEl>
                                          <p:spTgt spid="15">
                                            <p:txEl>
                                              <p:pRg st="1" end="1"/>
                                            </p:txEl>
                                          </p:spTgt>
                                        </p:tgtEl>
                                      </p:cBhvr>
                                    </p:animEffect>
                                    <p:anim calcmode="lin" valueType="num">
                                      <p:cBhvr>
                                        <p:cTn id="57"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5">
                                            <p:txEl>
                                              <p:pRg st="2" end="2"/>
                                            </p:txEl>
                                          </p:spTgt>
                                        </p:tgtEl>
                                        <p:attrNameLst>
                                          <p:attrName>style.visibility</p:attrName>
                                        </p:attrNameLst>
                                      </p:cBhvr>
                                      <p:to>
                                        <p:strVal val="visible"/>
                                      </p:to>
                                    </p:set>
                                    <p:animEffect transition="in" filter="fade">
                                      <p:cBhvr>
                                        <p:cTn id="63" dur="1000"/>
                                        <p:tgtEl>
                                          <p:spTgt spid="15">
                                            <p:txEl>
                                              <p:pRg st="2" end="2"/>
                                            </p:txEl>
                                          </p:spTgt>
                                        </p:tgtEl>
                                      </p:cBhvr>
                                    </p:animEffect>
                                    <p:anim calcmode="lin" valueType="num">
                                      <p:cBhvr>
                                        <p:cTn id="64"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5">
                                            <p:txEl>
                                              <p:pRg st="3" end="3"/>
                                            </p:txEl>
                                          </p:spTgt>
                                        </p:tgtEl>
                                        <p:attrNameLst>
                                          <p:attrName>style.visibility</p:attrName>
                                        </p:attrNameLst>
                                      </p:cBhvr>
                                      <p:to>
                                        <p:strVal val="visible"/>
                                      </p:to>
                                    </p:set>
                                    <p:animEffect transition="in" filter="fade">
                                      <p:cBhvr>
                                        <p:cTn id="70" dur="1000"/>
                                        <p:tgtEl>
                                          <p:spTgt spid="15">
                                            <p:txEl>
                                              <p:pRg st="3" end="3"/>
                                            </p:txEl>
                                          </p:spTgt>
                                        </p:tgtEl>
                                      </p:cBhvr>
                                    </p:animEffect>
                                    <p:anim calcmode="lin" valueType="num">
                                      <p:cBhvr>
                                        <p:cTn id="71"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72"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2" grpId="0" animBg="1"/>
      <p:bldP spid="16" grpId="0" animBg="1"/>
      <p:bldP spid="13" grpId="0"/>
      <p:bldP spid="18" grpId="0"/>
      <p:bldP spid="15" grpId="0" uiExpand="1" build="p"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3" descr="נורמל כרדיאלי"/>
          <p:cNvPicPr>
            <a:picLocks noChangeAspect="1" noChangeArrowheads="1"/>
          </p:cNvPicPr>
          <p:nvPr/>
        </p:nvPicPr>
        <p:blipFill>
          <a:blip r:embed="rId3" cstate="print"/>
          <a:srcRect b="6764"/>
          <a:stretch>
            <a:fillRect/>
          </a:stretch>
        </p:blipFill>
        <p:spPr bwMode="auto">
          <a:xfrm>
            <a:off x="485775" y="1103313"/>
            <a:ext cx="3867150" cy="5378226"/>
          </a:xfrm>
          <a:prstGeom prst="rect">
            <a:avLst/>
          </a:prstGeom>
          <a:noFill/>
          <a:ln w="9525">
            <a:noFill/>
            <a:miter lim="800000"/>
            <a:headEnd/>
            <a:tailEnd/>
          </a:ln>
        </p:spPr>
      </p:pic>
      <p:sp>
        <p:nvSpPr>
          <p:cNvPr id="59395" name="Text Box 7"/>
          <p:cNvSpPr txBox="1">
            <a:spLocks noChangeArrowheads="1"/>
          </p:cNvSpPr>
          <p:nvPr/>
        </p:nvSpPr>
        <p:spPr bwMode="auto">
          <a:xfrm>
            <a:off x="4598985" y="910159"/>
            <a:ext cx="4545013" cy="1077218"/>
          </a:xfrm>
          <a:prstGeom prst="rect">
            <a:avLst/>
          </a:prstGeom>
          <a:noFill/>
          <a:ln w="9525">
            <a:noFill/>
            <a:miter lim="800000"/>
            <a:headEnd/>
            <a:tailEnd/>
          </a:ln>
        </p:spPr>
        <p:txBody>
          <a:bodyPr wrap="square">
            <a:spAutoFit/>
          </a:bodyPr>
          <a:lstStyle/>
          <a:p>
            <a:pPr marL="93663" indent="11113">
              <a:spcBef>
                <a:spcPts val="600"/>
              </a:spcBef>
            </a:pPr>
            <a:r>
              <a:rPr lang="he-IL" sz="3200" dirty="0" err="1"/>
              <a:t>לנורמל</a:t>
            </a:r>
            <a:r>
              <a:rPr lang="he-IL" sz="3200" dirty="0"/>
              <a:t>, מצד המשטח, שני תפקידים בתנועה זו:</a:t>
            </a:r>
            <a:endParaRPr lang="en-US" sz="3200" dirty="0"/>
          </a:p>
        </p:txBody>
      </p:sp>
      <p:sp>
        <p:nvSpPr>
          <p:cNvPr id="4" name="Text Box 7"/>
          <p:cNvSpPr txBox="1">
            <a:spLocks noChangeArrowheads="1"/>
          </p:cNvSpPr>
          <p:nvPr/>
        </p:nvSpPr>
        <p:spPr bwMode="auto">
          <a:xfrm>
            <a:off x="4572000" y="2276872"/>
            <a:ext cx="4545013" cy="3785652"/>
          </a:xfrm>
          <a:prstGeom prst="rect">
            <a:avLst/>
          </a:prstGeom>
          <a:noFill/>
          <a:ln w="9525">
            <a:noFill/>
            <a:miter lim="800000"/>
            <a:headEnd/>
            <a:tailEnd/>
          </a:ln>
        </p:spPr>
        <p:txBody>
          <a:bodyPr wrap="square">
            <a:spAutoFit/>
          </a:bodyPr>
          <a:lstStyle/>
          <a:p>
            <a:pPr marL="342900" indent="-342900">
              <a:spcBef>
                <a:spcPct val="50000"/>
              </a:spcBef>
              <a:buFontTx/>
              <a:buAutoNum type="arabicPeriod"/>
            </a:pPr>
            <a:r>
              <a:rPr lang="he-IL" sz="3200" dirty="0"/>
              <a:t>בציר הניצב למישור התנועה, רכיב </a:t>
            </a:r>
            <a:r>
              <a:rPr lang="he-IL" sz="3200" dirty="0" err="1"/>
              <a:t>הנורמל</a:t>
            </a:r>
            <a:r>
              <a:rPr lang="he-IL" sz="3200" dirty="0"/>
              <a:t> מאזן את משקל הרכב.</a:t>
            </a:r>
          </a:p>
          <a:p>
            <a:pPr marL="342900" indent="-342900">
              <a:spcBef>
                <a:spcPct val="50000"/>
              </a:spcBef>
              <a:buFontTx/>
              <a:buAutoNum type="arabicPeriod"/>
            </a:pPr>
            <a:r>
              <a:rPr lang="he-IL" sz="3200" dirty="0"/>
              <a:t>בציר הרדיאלי, רכיב </a:t>
            </a:r>
            <a:r>
              <a:rPr lang="he-IL" sz="3200" dirty="0" err="1"/>
              <a:t>הנורמל</a:t>
            </a:r>
            <a:r>
              <a:rPr lang="he-IL" sz="3200" dirty="0"/>
              <a:t> מהווה את הכוח הרדיאלי של תנועת הרכב.</a:t>
            </a:r>
            <a:endParaRPr lang="en-US" sz="3200" dirty="0"/>
          </a:p>
        </p:txBody>
      </p:sp>
      <p:sp>
        <p:nvSpPr>
          <p:cNvPr id="6" name="TextBox 5">
            <a:extLst>
              <a:ext uri="{FF2B5EF4-FFF2-40B4-BE49-F238E27FC236}">
                <a16:creationId xmlns:a16="http://schemas.microsoft.com/office/drawing/2014/main" id="{84886C71-E4A8-40C1-A2DC-C0D5C0309AB5}"/>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14"/>
          <p:cNvPicPr>
            <a:picLocks noChangeAspect="1" noChangeArrowheads="1"/>
          </p:cNvPicPr>
          <p:nvPr/>
        </p:nvPicPr>
        <p:blipFill>
          <a:blip r:embed="rId3" cstate="print"/>
          <a:srcRect/>
          <a:stretch>
            <a:fillRect/>
          </a:stretch>
        </p:blipFill>
        <p:spPr bwMode="auto">
          <a:xfrm>
            <a:off x="885825" y="712788"/>
            <a:ext cx="3041650" cy="2930525"/>
          </a:xfrm>
          <a:prstGeom prst="rect">
            <a:avLst/>
          </a:prstGeom>
          <a:noFill/>
          <a:ln w="9525">
            <a:noFill/>
            <a:miter lim="800000"/>
            <a:headEnd/>
            <a:tailEnd/>
          </a:ln>
        </p:spPr>
      </p:pic>
      <p:graphicFrame>
        <p:nvGraphicFramePr>
          <p:cNvPr id="78855" name="Object 7"/>
          <p:cNvGraphicFramePr>
            <a:graphicFrameLocks noChangeAspect="1"/>
          </p:cNvGraphicFramePr>
          <p:nvPr>
            <p:extLst>
              <p:ext uri="{D42A27DB-BD31-4B8C-83A1-F6EECF244321}">
                <p14:modId xmlns:p14="http://schemas.microsoft.com/office/powerpoint/2010/main" val="3167352194"/>
              </p:ext>
            </p:extLst>
          </p:nvPr>
        </p:nvGraphicFramePr>
        <p:xfrm>
          <a:off x="844876" y="4149080"/>
          <a:ext cx="2882248" cy="2533648"/>
        </p:xfrm>
        <a:graphic>
          <a:graphicData uri="http://schemas.openxmlformats.org/presentationml/2006/ole">
            <mc:AlternateContent xmlns:mc="http://schemas.openxmlformats.org/markup-compatibility/2006">
              <mc:Choice xmlns:v="urn:schemas-microsoft-com:vml" Requires="v">
                <p:oleObj spid="_x0000_s59810" name="Equation" r:id="rId4" imgW="952200" imgH="838080" progId="Equation.DSMT4">
                  <p:embed/>
                </p:oleObj>
              </mc:Choice>
              <mc:Fallback>
                <p:oleObj name="Equation" r:id="rId4" imgW="952200" imgH="83808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876" y="4149080"/>
                        <a:ext cx="2882248" cy="2533648"/>
                      </a:xfrm>
                      <a:prstGeom prst="rect">
                        <a:avLst/>
                      </a:prstGeom>
                      <a:noFill/>
                      <a:extLst/>
                    </p:spPr>
                  </p:pic>
                </p:oleObj>
              </mc:Fallback>
            </mc:AlternateContent>
          </a:graphicData>
        </a:graphic>
      </p:graphicFrame>
      <p:graphicFrame>
        <p:nvGraphicFramePr>
          <p:cNvPr id="78856" name="Object 8"/>
          <p:cNvGraphicFramePr>
            <a:graphicFrameLocks noChangeAspect="1"/>
          </p:cNvGraphicFramePr>
          <p:nvPr>
            <p:extLst>
              <p:ext uri="{D42A27DB-BD31-4B8C-83A1-F6EECF244321}">
                <p14:modId xmlns:p14="http://schemas.microsoft.com/office/powerpoint/2010/main" val="2532923343"/>
              </p:ext>
            </p:extLst>
          </p:nvPr>
        </p:nvGraphicFramePr>
        <p:xfrm>
          <a:off x="5216526" y="4897958"/>
          <a:ext cx="3114675" cy="1612900"/>
        </p:xfrm>
        <a:graphic>
          <a:graphicData uri="http://schemas.openxmlformats.org/presentationml/2006/ole">
            <mc:AlternateContent xmlns:mc="http://schemas.openxmlformats.org/markup-compatibility/2006">
              <mc:Choice xmlns:v="urn:schemas-microsoft-com:vml" Requires="v">
                <p:oleObj spid="_x0000_s59811" name="משוואה" r:id="rId6" imgW="1371600" imgH="711000" progId="Equation.3">
                  <p:embed/>
                </p:oleObj>
              </mc:Choice>
              <mc:Fallback>
                <p:oleObj name="משוואה" r:id="rId6" imgW="1371600" imgH="7110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6526" y="4897958"/>
                        <a:ext cx="31146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9" name="Line 10"/>
          <p:cNvSpPr>
            <a:spLocks noChangeShapeType="1"/>
          </p:cNvSpPr>
          <p:nvPr/>
        </p:nvSpPr>
        <p:spPr bwMode="auto">
          <a:xfrm flipV="1">
            <a:off x="2311400" y="546100"/>
            <a:ext cx="0" cy="1663700"/>
          </a:xfrm>
          <a:prstGeom prst="line">
            <a:avLst/>
          </a:prstGeom>
          <a:noFill/>
          <a:ln w="38100">
            <a:solidFill>
              <a:srgbClr val="FF0000"/>
            </a:solidFill>
            <a:round/>
            <a:headEnd/>
            <a:tailEnd type="triangle" w="med" len="med"/>
          </a:ln>
        </p:spPr>
        <p:txBody>
          <a:bodyPr/>
          <a:lstStyle/>
          <a:p>
            <a:endParaRPr lang="he-IL"/>
          </a:p>
        </p:txBody>
      </p:sp>
      <p:sp>
        <p:nvSpPr>
          <p:cNvPr id="21510" name="Line 11"/>
          <p:cNvSpPr>
            <a:spLocks noChangeShapeType="1"/>
          </p:cNvSpPr>
          <p:nvPr/>
        </p:nvSpPr>
        <p:spPr bwMode="auto">
          <a:xfrm>
            <a:off x="2438400" y="2184400"/>
            <a:ext cx="1854200" cy="0"/>
          </a:xfrm>
          <a:prstGeom prst="line">
            <a:avLst/>
          </a:prstGeom>
          <a:noFill/>
          <a:ln w="38100">
            <a:solidFill>
              <a:srgbClr val="FF0000"/>
            </a:solidFill>
            <a:round/>
            <a:headEnd/>
            <a:tailEnd type="triangle" w="med" len="med"/>
          </a:ln>
        </p:spPr>
        <p:txBody>
          <a:bodyPr/>
          <a:lstStyle/>
          <a:p>
            <a:endParaRPr lang="he-IL"/>
          </a:p>
        </p:txBody>
      </p:sp>
      <p:sp>
        <p:nvSpPr>
          <p:cNvPr id="21511" name="Text Box 12"/>
          <p:cNvSpPr txBox="1">
            <a:spLocks noChangeArrowheads="1"/>
          </p:cNvSpPr>
          <p:nvPr/>
        </p:nvSpPr>
        <p:spPr bwMode="auto">
          <a:xfrm>
            <a:off x="3733800" y="1866900"/>
            <a:ext cx="393700" cy="366713"/>
          </a:xfrm>
          <a:prstGeom prst="rect">
            <a:avLst/>
          </a:prstGeom>
          <a:noFill/>
          <a:ln w="9525">
            <a:noFill/>
            <a:miter lim="800000"/>
            <a:headEnd/>
            <a:tailEnd/>
          </a:ln>
        </p:spPr>
        <p:txBody>
          <a:bodyPr>
            <a:spAutoFit/>
          </a:bodyPr>
          <a:lstStyle/>
          <a:p>
            <a:pPr>
              <a:spcBef>
                <a:spcPct val="50000"/>
              </a:spcBef>
            </a:pPr>
            <a:r>
              <a:rPr lang="en-US"/>
              <a:t>r</a:t>
            </a:r>
          </a:p>
        </p:txBody>
      </p:sp>
      <p:sp>
        <p:nvSpPr>
          <p:cNvPr id="21512" name="Text Box 13"/>
          <p:cNvSpPr txBox="1">
            <a:spLocks noChangeArrowheads="1"/>
          </p:cNvSpPr>
          <p:nvPr/>
        </p:nvSpPr>
        <p:spPr bwMode="auto">
          <a:xfrm>
            <a:off x="1930400" y="596900"/>
            <a:ext cx="355600" cy="366713"/>
          </a:xfrm>
          <a:prstGeom prst="rect">
            <a:avLst/>
          </a:prstGeom>
          <a:noFill/>
          <a:ln w="9525">
            <a:noFill/>
            <a:miter lim="800000"/>
            <a:headEnd/>
            <a:tailEnd/>
          </a:ln>
        </p:spPr>
        <p:txBody>
          <a:bodyPr>
            <a:spAutoFit/>
          </a:bodyPr>
          <a:lstStyle/>
          <a:p>
            <a:pPr>
              <a:spcBef>
                <a:spcPct val="50000"/>
              </a:spcBef>
            </a:pPr>
            <a:r>
              <a:rPr lang="en-US"/>
              <a:t>y</a:t>
            </a:r>
          </a:p>
        </p:txBody>
      </p:sp>
      <p:sp>
        <p:nvSpPr>
          <p:cNvPr id="21513" name="Text Box 15"/>
          <p:cNvSpPr txBox="1">
            <a:spLocks noChangeArrowheads="1"/>
          </p:cNvSpPr>
          <p:nvPr/>
        </p:nvSpPr>
        <p:spPr bwMode="auto">
          <a:xfrm>
            <a:off x="4509157" y="883780"/>
            <a:ext cx="4392488" cy="2462213"/>
          </a:xfrm>
          <a:prstGeom prst="rect">
            <a:avLst/>
          </a:prstGeom>
          <a:noFill/>
          <a:ln w="9525">
            <a:noFill/>
            <a:miter lim="800000"/>
            <a:headEnd/>
            <a:tailEnd/>
          </a:ln>
        </p:spPr>
        <p:txBody>
          <a:bodyPr wrap="square">
            <a:spAutoFit/>
          </a:bodyPr>
          <a:lstStyle/>
          <a:p>
            <a:pPr>
              <a:spcBef>
                <a:spcPct val="50000"/>
              </a:spcBef>
            </a:pPr>
            <a:r>
              <a:rPr lang="he-IL" sz="2800" dirty="0"/>
              <a:t>כזכור, המשטח חלק. אם הוא לא היה מוגבה לא הייתה יכולה להתקיים תנועה מעגלית.</a:t>
            </a:r>
          </a:p>
          <a:p>
            <a:pPr>
              <a:spcBef>
                <a:spcPct val="50000"/>
              </a:spcBef>
            </a:pPr>
            <a:r>
              <a:rPr lang="he-IL" sz="2800" dirty="0"/>
              <a:t>נרשום שוב את המשוואות בצורה המוכרת לנו:</a:t>
            </a:r>
            <a:endParaRPr lang="en-US" sz="2800" dirty="0"/>
          </a:p>
        </p:txBody>
      </p:sp>
      <p:cxnSp>
        <p:nvCxnSpPr>
          <p:cNvPr id="3" name="מחבר ישר 2"/>
          <p:cNvCxnSpPr/>
          <p:nvPr/>
        </p:nvCxnSpPr>
        <p:spPr>
          <a:xfrm>
            <a:off x="4572000" y="3643313"/>
            <a:ext cx="0" cy="2882031"/>
          </a:xfrm>
          <a:prstGeom prst="line">
            <a:avLst/>
          </a:prstGeom>
          <a:ln w="19050" cmpd="dbl">
            <a:solidFill>
              <a:srgbClr val="0000F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7B2BB83-9FA7-4076-89E3-11D4F1463F76}"/>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2" name="TextBox 1">
            <a:extLst>
              <a:ext uri="{FF2B5EF4-FFF2-40B4-BE49-F238E27FC236}">
                <a16:creationId xmlns:a16="http://schemas.microsoft.com/office/drawing/2014/main" id="{8339A9C9-C8C6-47C9-BF58-714763B8475C}"/>
              </a:ext>
            </a:extLst>
          </p:cNvPr>
          <p:cNvSpPr txBox="1"/>
          <p:nvPr/>
        </p:nvSpPr>
        <p:spPr>
          <a:xfrm>
            <a:off x="5580112" y="3643313"/>
            <a:ext cx="2880315" cy="369332"/>
          </a:xfrm>
          <a:prstGeom prst="rect">
            <a:avLst/>
          </a:prstGeom>
          <a:noFill/>
        </p:spPr>
        <p:txBody>
          <a:bodyPr wrap="square" rtlCol="1">
            <a:spAutoFit/>
          </a:bodyPr>
          <a:lstStyle/>
          <a:p>
            <a:r>
              <a:rPr lang="he-IL" dirty="0"/>
              <a:t>במישור האנכי לפי חוק ראשון:</a:t>
            </a:r>
          </a:p>
        </p:txBody>
      </p:sp>
      <p:sp>
        <p:nvSpPr>
          <p:cNvPr id="13" name="TextBox 12">
            <a:extLst>
              <a:ext uri="{FF2B5EF4-FFF2-40B4-BE49-F238E27FC236}">
                <a16:creationId xmlns:a16="http://schemas.microsoft.com/office/drawing/2014/main" id="{DDC2B94D-AD9B-412B-9CA9-C844C4339A06}"/>
              </a:ext>
            </a:extLst>
          </p:cNvPr>
          <p:cNvSpPr txBox="1"/>
          <p:nvPr/>
        </p:nvSpPr>
        <p:spPr>
          <a:xfrm>
            <a:off x="1147172" y="3658305"/>
            <a:ext cx="2880315" cy="369332"/>
          </a:xfrm>
          <a:prstGeom prst="rect">
            <a:avLst/>
          </a:prstGeom>
          <a:noFill/>
        </p:spPr>
        <p:txBody>
          <a:bodyPr wrap="square" rtlCol="1">
            <a:spAutoFit/>
          </a:bodyPr>
          <a:lstStyle/>
          <a:p>
            <a:r>
              <a:rPr lang="he-IL" dirty="0"/>
              <a:t>במישור הרדיאלי לפי חוק שני: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7885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0"/>
                                          </p:stCondLst>
                                        </p:cTn>
                                        <p:tgtEl>
                                          <p:spTgt spid="78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3" name="Picture 14"/>
          <p:cNvPicPr>
            <a:picLocks noChangeAspect="1" noChangeArrowheads="1"/>
          </p:cNvPicPr>
          <p:nvPr/>
        </p:nvPicPr>
        <p:blipFill>
          <a:blip r:embed="rId3" cstate="print"/>
          <a:srcRect/>
          <a:stretch>
            <a:fillRect/>
          </a:stretch>
        </p:blipFill>
        <p:spPr bwMode="auto">
          <a:xfrm>
            <a:off x="107504" y="499344"/>
            <a:ext cx="3041650" cy="2930525"/>
          </a:xfrm>
          <a:prstGeom prst="rect">
            <a:avLst/>
          </a:prstGeom>
          <a:noFill/>
          <a:ln w="9525">
            <a:noFill/>
            <a:miter lim="800000"/>
            <a:headEnd/>
            <a:tailEnd/>
          </a:ln>
        </p:spPr>
      </p:pic>
      <p:graphicFrame>
        <p:nvGraphicFramePr>
          <p:cNvPr id="78855" name="Object 7"/>
          <p:cNvGraphicFramePr>
            <a:graphicFrameLocks noChangeAspect="1"/>
          </p:cNvGraphicFramePr>
          <p:nvPr>
            <p:extLst>
              <p:ext uri="{D42A27DB-BD31-4B8C-83A1-F6EECF244321}">
                <p14:modId xmlns:p14="http://schemas.microsoft.com/office/powerpoint/2010/main" val="2521851494"/>
              </p:ext>
            </p:extLst>
          </p:nvPr>
        </p:nvGraphicFramePr>
        <p:xfrm>
          <a:off x="5137150" y="908050"/>
          <a:ext cx="2928938" cy="1343025"/>
        </p:xfrm>
        <a:graphic>
          <a:graphicData uri="http://schemas.openxmlformats.org/presentationml/2006/ole">
            <mc:AlternateContent xmlns:mc="http://schemas.openxmlformats.org/markup-compatibility/2006">
              <mc:Choice xmlns:v="urn:schemas-microsoft-com:vml" Requires="v">
                <p:oleObj spid="_x0000_s61098" name="Equation" r:id="rId4" imgW="914400" imgH="419040" progId="Equation.DSMT4">
                  <p:embed/>
                </p:oleObj>
              </mc:Choice>
              <mc:Fallback>
                <p:oleObj name="Equation" r:id="rId4" imgW="914400" imgH="419040" progId="Equation.DSMT4">
                  <p:embed/>
                  <p:pic>
                    <p:nvPicPr>
                      <p:cNvPr id="0" name="Object 7"/>
                      <p:cNvPicPr>
                        <a:picLocks noChangeAspect="1" noChangeArrowheads="1"/>
                      </p:cNvPicPr>
                      <p:nvPr/>
                    </p:nvPicPr>
                    <p:blipFill>
                      <a:blip r:embed="rId5"/>
                      <a:srcRect/>
                      <a:stretch>
                        <a:fillRect/>
                      </a:stretch>
                    </p:blipFill>
                    <p:spPr bwMode="auto">
                      <a:xfrm>
                        <a:off x="5137150" y="908050"/>
                        <a:ext cx="2928938"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6" name="Object 8"/>
          <p:cNvGraphicFramePr>
            <a:graphicFrameLocks noChangeAspect="1"/>
          </p:cNvGraphicFramePr>
          <p:nvPr>
            <p:extLst>
              <p:ext uri="{D42A27DB-BD31-4B8C-83A1-F6EECF244321}">
                <p14:modId xmlns:p14="http://schemas.microsoft.com/office/powerpoint/2010/main" val="1721923935"/>
              </p:ext>
            </p:extLst>
          </p:nvPr>
        </p:nvGraphicFramePr>
        <p:xfrm>
          <a:off x="5129857" y="2251231"/>
          <a:ext cx="2864495" cy="682481"/>
        </p:xfrm>
        <a:graphic>
          <a:graphicData uri="http://schemas.openxmlformats.org/presentationml/2006/ole">
            <mc:AlternateContent xmlns:mc="http://schemas.openxmlformats.org/markup-compatibility/2006">
              <mc:Choice xmlns:v="urn:schemas-microsoft-com:vml" Requires="v">
                <p:oleObj spid="_x0000_s61099" name="Equation" r:id="rId6" imgW="850680" imgH="203040" progId="Equation.DSMT4">
                  <p:embed/>
                </p:oleObj>
              </mc:Choice>
              <mc:Fallback>
                <p:oleObj name="Equation" r:id="rId6" imgW="850680" imgH="20304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9857" y="2251231"/>
                        <a:ext cx="2864495" cy="682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4" name="Line 10"/>
          <p:cNvSpPr>
            <a:spLocks noChangeShapeType="1"/>
          </p:cNvSpPr>
          <p:nvPr/>
        </p:nvSpPr>
        <p:spPr bwMode="auto">
          <a:xfrm flipV="1">
            <a:off x="1533079" y="332656"/>
            <a:ext cx="0" cy="1663700"/>
          </a:xfrm>
          <a:prstGeom prst="line">
            <a:avLst/>
          </a:prstGeom>
          <a:noFill/>
          <a:ln w="38100">
            <a:solidFill>
              <a:srgbClr val="FF0000"/>
            </a:solidFill>
            <a:round/>
            <a:headEnd/>
            <a:tailEnd type="triangle" w="med" len="med"/>
          </a:ln>
        </p:spPr>
        <p:txBody>
          <a:bodyPr/>
          <a:lstStyle/>
          <a:p>
            <a:endParaRPr lang="he-IL"/>
          </a:p>
        </p:txBody>
      </p:sp>
      <p:sp>
        <p:nvSpPr>
          <p:cNvPr id="22535" name="Line 11"/>
          <p:cNvSpPr>
            <a:spLocks noChangeShapeType="1"/>
          </p:cNvSpPr>
          <p:nvPr/>
        </p:nvSpPr>
        <p:spPr bwMode="auto">
          <a:xfrm>
            <a:off x="1660079" y="1970956"/>
            <a:ext cx="1854200" cy="0"/>
          </a:xfrm>
          <a:prstGeom prst="line">
            <a:avLst/>
          </a:prstGeom>
          <a:noFill/>
          <a:ln w="38100">
            <a:solidFill>
              <a:srgbClr val="FF0000"/>
            </a:solidFill>
            <a:round/>
            <a:headEnd/>
            <a:tailEnd type="triangle" w="med" len="med"/>
          </a:ln>
        </p:spPr>
        <p:txBody>
          <a:bodyPr/>
          <a:lstStyle/>
          <a:p>
            <a:endParaRPr lang="he-IL"/>
          </a:p>
        </p:txBody>
      </p:sp>
      <p:sp>
        <p:nvSpPr>
          <p:cNvPr id="22536" name="Text Box 12"/>
          <p:cNvSpPr txBox="1">
            <a:spLocks noChangeArrowheads="1"/>
          </p:cNvSpPr>
          <p:nvPr/>
        </p:nvSpPr>
        <p:spPr bwMode="auto">
          <a:xfrm>
            <a:off x="2955479" y="1653456"/>
            <a:ext cx="393700" cy="366713"/>
          </a:xfrm>
          <a:prstGeom prst="rect">
            <a:avLst/>
          </a:prstGeom>
          <a:noFill/>
          <a:ln w="9525">
            <a:noFill/>
            <a:miter lim="800000"/>
            <a:headEnd/>
            <a:tailEnd/>
          </a:ln>
        </p:spPr>
        <p:txBody>
          <a:bodyPr>
            <a:spAutoFit/>
          </a:bodyPr>
          <a:lstStyle/>
          <a:p>
            <a:pPr>
              <a:spcBef>
                <a:spcPct val="50000"/>
              </a:spcBef>
            </a:pPr>
            <a:r>
              <a:rPr lang="en-US"/>
              <a:t>r</a:t>
            </a:r>
          </a:p>
        </p:txBody>
      </p:sp>
      <p:sp>
        <p:nvSpPr>
          <p:cNvPr id="22537" name="Text Box 13"/>
          <p:cNvSpPr txBox="1">
            <a:spLocks noChangeArrowheads="1"/>
          </p:cNvSpPr>
          <p:nvPr/>
        </p:nvSpPr>
        <p:spPr bwMode="auto">
          <a:xfrm>
            <a:off x="1152079" y="383456"/>
            <a:ext cx="355600" cy="366713"/>
          </a:xfrm>
          <a:prstGeom prst="rect">
            <a:avLst/>
          </a:prstGeom>
          <a:noFill/>
          <a:ln w="9525">
            <a:noFill/>
            <a:miter lim="800000"/>
            <a:headEnd/>
            <a:tailEnd/>
          </a:ln>
        </p:spPr>
        <p:txBody>
          <a:bodyPr>
            <a:spAutoFit/>
          </a:bodyPr>
          <a:lstStyle/>
          <a:p>
            <a:pPr>
              <a:spcBef>
                <a:spcPct val="50000"/>
              </a:spcBef>
            </a:pPr>
            <a:r>
              <a:rPr lang="en-US"/>
              <a:t>y</a:t>
            </a:r>
          </a:p>
        </p:txBody>
      </p:sp>
      <p:graphicFrame>
        <p:nvGraphicFramePr>
          <p:cNvPr id="2" name="Object 4"/>
          <p:cNvGraphicFramePr>
            <a:graphicFrameLocks noChangeAspect="1"/>
          </p:cNvGraphicFramePr>
          <p:nvPr>
            <p:extLst>
              <p:ext uri="{D42A27DB-BD31-4B8C-83A1-F6EECF244321}">
                <p14:modId xmlns:p14="http://schemas.microsoft.com/office/powerpoint/2010/main" val="300337416"/>
              </p:ext>
            </p:extLst>
          </p:nvPr>
        </p:nvGraphicFramePr>
        <p:xfrm>
          <a:off x="2053617" y="3260999"/>
          <a:ext cx="2157513" cy="1345505"/>
        </p:xfrm>
        <a:graphic>
          <a:graphicData uri="http://schemas.openxmlformats.org/presentationml/2006/ole">
            <mc:AlternateContent xmlns:mc="http://schemas.openxmlformats.org/markup-compatibility/2006">
              <mc:Choice xmlns:v="urn:schemas-microsoft-com:vml" Requires="v">
                <p:oleObj spid="_x0000_s61100" name="Equation" r:id="rId8" imgW="711000" imgH="444240" progId="Equation.DSMT4">
                  <p:embed/>
                </p:oleObj>
              </mc:Choice>
              <mc:Fallback>
                <p:oleObj name="Equation" r:id="rId8" imgW="711000" imgH="444240" progId="Equation.DSMT4">
                  <p:embed/>
                  <p:pic>
                    <p:nvPicPr>
                      <p:cNvPr id="0" name="Object 4"/>
                      <p:cNvPicPr>
                        <a:picLocks noChangeAspect="1" noChangeArrowheads="1"/>
                      </p:cNvPicPr>
                      <p:nvPr/>
                    </p:nvPicPr>
                    <p:blipFill>
                      <a:blip r:embed="rId9"/>
                      <a:srcRect/>
                      <a:stretch>
                        <a:fillRect/>
                      </a:stretch>
                    </p:blipFill>
                    <p:spPr bwMode="auto">
                      <a:xfrm>
                        <a:off x="2053617" y="3260999"/>
                        <a:ext cx="2157513" cy="1345505"/>
                      </a:xfrm>
                      <a:prstGeom prst="rect">
                        <a:avLst/>
                      </a:prstGeom>
                      <a:noFill/>
                      <a:extLst/>
                    </p:spPr>
                  </p:pic>
                </p:oleObj>
              </mc:Fallback>
            </mc:AlternateContent>
          </a:graphicData>
        </a:graphic>
      </p:graphicFrame>
      <p:sp>
        <p:nvSpPr>
          <p:cNvPr id="22539" name="TextBox 15"/>
          <p:cNvSpPr txBox="1">
            <a:spLocks noChangeArrowheads="1"/>
          </p:cNvSpPr>
          <p:nvPr/>
        </p:nvSpPr>
        <p:spPr bwMode="auto">
          <a:xfrm>
            <a:off x="4551363" y="2926390"/>
            <a:ext cx="4208462" cy="461962"/>
          </a:xfrm>
          <a:prstGeom prst="rect">
            <a:avLst/>
          </a:prstGeom>
          <a:noFill/>
          <a:ln w="9525">
            <a:noFill/>
            <a:miter lim="800000"/>
            <a:headEnd/>
            <a:tailEnd/>
          </a:ln>
        </p:spPr>
        <p:txBody>
          <a:bodyPr>
            <a:spAutoFit/>
          </a:bodyPr>
          <a:lstStyle/>
          <a:p>
            <a:r>
              <a:rPr lang="he-IL" sz="2400" dirty="0"/>
              <a:t>נחלק משוואה במשוואה</a:t>
            </a:r>
            <a:endParaRPr lang="en-US" sz="2400" dirty="0"/>
          </a:p>
        </p:txBody>
      </p:sp>
      <p:sp>
        <p:nvSpPr>
          <p:cNvPr id="17" name="TextBox 16"/>
          <p:cNvSpPr txBox="1">
            <a:spLocks noChangeArrowheads="1"/>
          </p:cNvSpPr>
          <p:nvPr/>
        </p:nvSpPr>
        <p:spPr bwMode="auto">
          <a:xfrm>
            <a:off x="107504" y="4678394"/>
            <a:ext cx="8928992" cy="200054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he-IL" sz="2800" dirty="0"/>
              <a:t>תובנות:</a:t>
            </a:r>
          </a:p>
          <a:p>
            <a:pPr marL="457200" indent="-457200">
              <a:buFont typeface="Arial" panose="020B0604020202020204" pitchFamily="34" charset="0"/>
              <a:buChar char="•"/>
            </a:pPr>
            <a:r>
              <a:rPr lang="he-IL" sz="2400" dirty="0"/>
              <a:t>אין כאן תלות במסה!</a:t>
            </a:r>
          </a:p>
          <a:p>
            <a:pPr marL="457200" indent="-457200">
              <a:buFont typeface="Arial" panose="020B0604020202020204" pitchFamily="34" charset="0"/>
              <a:buChar char="•"/>
            </a:pPr>
            <a:r>
              <a:rPr lang="he-IL" sz="2400" dirty="0"/>
              <a:t>כאשר המדרון חלק המכונית חייבת לנוע במהירות מסוימת </a:t>
            </a:r>
            <a:r>
              <a:rPr lang="he-IL" sz="2400" u="sng" dirty="0"/>
              <a:t>אחת</a:t>
            </a:r>
            <a:r>
              <a:rPr lang="he-IL" sz="2400" dirty="0"/>
              <a:t> המקיימת את המשוואה כדי לקיים את התנועה המעגלית.</a:t>
            </a:r>
          </a:p>
          <a:p>
            <a:pPr marL="457200" indent="-457200">
              <a:buFont typeface="Arial" panose="020B0604020202020204" pitchFamily="34" charset="0"/>
              <a:buChar char="•"/>
            </a:pPr>
            <a:r>
              <a:rPr lang="he-IL" sz="2400" dirty="0"/>
              <a:t>השיפוע יכול להחליף את החיכוך.</a:t>
            </a:r>
            <a:endParaRPr lang="en-US" sz="2400" dirty="0"/>
          </a:p>
        </p:txBody>
      </p:sp>
      <p:sp>
        <p:nvSpPr>
          <p:cNvPr id="14" name="TextBox 13">
            <a:extLst>
              <a:ext uri="{FF2B5EF4-FFF2-40B4-BE49-F238E27FC236}">
                <a16:creationId xmlns:a16="http://schemas.microsoft.com/office/drawing/2014/main" id="{5D30F5EC-F484-41FC-B558-52139DAC1C56}"/>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graphicFrame>
        <p:nvGraphicFramePr>
          <p:cNvPr id="4" name="אובייקט 3">
            <a:extLst>
              <a:ext uri="{FF2B5EF4-FFF2-40B4-BE49-F238E27FC236}">
                <a16:creationId xmlns:a16="http://schemas.microsoft.com/office/drawing/2014/main" id="{0FDDD7D8-D8AB-42C4-9E93-A3103863C3D4}"/>
              </a:ext>
            </a:extLst>
          </p:cNvPr>
          <p:cNvGraphicFramePr>
            <a:graphicFrameLocks noChangeAspect="1"/>
          </p:cNvGraphicFramePr>
          <p:nvPr>
            <p:extLst>
              <p:ext uri="{D42A27DB-BD31-4B8C-83A1-F6EECF244321}">
                <p14:modId xmlns:p14="http://schemas.microsoft.com/office/powerpoint/2010/main" val="3927803413"/>
              </p:ext>
            </p:extLst>
          </p:nvPr>
        </p:nvGraphicFramePr>
        <p:xfrm>
          <a:off x="4838254" y="908050"/>
          <a:ext cx="3308176" cy="2035802"/>
        </p:xfrm>
        <a:graphic>
          <a:graphicData uri="http://schemas.openxmlformats.org/presentationml/2006/ole">
            <mc:AlternateContent xmlns:mc="http://schemas.openxmlformats.org/markup-compatibility/2006">
              <mc:Choice xmlns:v="urn:schemas-microsoft-com:vml" Requires="v">
                <p:oleObj spid="_x0000_s61101" name="Equation" r:id="rId10" imgW="990360" imgH="609480" progId="Equation.DSMT4">
                  <p:embed/>
                </p:oleObj>
              </mc:Choice>
              <mc:Fallback>
                <p:oleObj name="Equation" r:id="rId10" imgW="990360" imgH="609480" progId="Equation.DSMT4">
                  <p:embed/>
                  <p:pic>
                    <p:nvPicPr>
                      <p:cNvPr id="0" name=""/>
                      <p:cNvPicPr/>
                      <p:nvPr/>
                    </p:nvPicPr>
                    <p:blipFill>
                      <a:blip r:embed="rId11"/>
                      <a:stretch>
                        <a:fillRect/>
                      </a:stretch>
                    </p:blipFill>
                    <p:spPr>
                      <a:xfrm>
                        <a:off x="4838254" y="908050"/>
                        <a:ext cx="3308176" cy="2035802"/>
                      </a:xfrm>
                      <a:prstGeom prst="rect">
                        <a:avLst/>
                      </a:prstGeom>
                    </p:spPr>
                  </p:pic>
                </p:oleObj>
              </mc:Fallback>
            </mc:AlternateContent>
          </a:graphicData>
        </a:graphic>
      </p:graphicFrame>
      <p:sp>
        <p:nvSpPr>
          <p:cNvPr id="6" name="חץ: מכופף למעלה 5">
            <a:extLst>
              <a:ext uri="{FF2B5EF4-FFF2-40B4-BE49-F238E27FC236}">
                <a16:creationId xmlns:a16="http://schemas.microsoft.com/office/drawing/2014/main" id="{E18615EA-03F9-4465-9D56-9AEAC7EFCB45}"/>
              </a:ext>
            </a:extLst>
          </p:cNvPr>
          <p:cNvSpPr/>
          <p:nvPr/>
        </p:nvSpPr>
        <p:spPr>
          <a:xfrm flipH="1" flipV="1">
            <a:off x="2907134" y="2356735"/>
            <a:ext cx="1859384" cy="1112914"/>
          </a:xfrm>
          <a:prstGeom prst="bentUpArrow">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7" name="אובייקט 6">
            <a:extLst>
              <a:ext uri="{FF2B5EF4-FFF2-40B4-BE49-F238E27FC236}">
                <a16:creationId xmlns:a16="http://schemas.microsoft.com/office/drawing/2014/main" id="{00D08990-644F-4085-81D0-28C2C676F162}"/>
              </a:ext>
            </a:extLst>
          </p:cNvPr>
          <p:cNvGraphicFramePr>
            <a:graphicFrameLocks noChangeAspect="1"/>
          </p:cNvGraphicFramePr>
          <p:nvPr>
            <p:extLst>
              <p:ext uri="{D42A27DB-BD31-4B8C-83A1-F6EECF244321}">
                <p14:modId xmlns:p14="http://schemas.microsoft.com/office/powerpoint/2010/main" val="2898802302"/>
              </p:ext>
            </p:extLst>
          </p:nvPr>
        </p:nvGraphicFramePr>
        <p:xfrm>
          <a:off x="4809654" y="3594256"/>
          <a:ext cx="2325607" cy="664459"/>
        </p:xfrm>
        <a:graphic>
          <a:graphicData uri="http://schemas.openxmlformats.org/presentationml/2006/ole">
            <mc:AlternateContent xmlns:mc="http://schemas.openxmlformats.org/markup-compatibility/2006">
              <mc:Choice xmlns:v="urn:schemas-microsoft-com:vml" Requires="v">
                <p:oleObj spid="_x0000_s61102" name="Equation" r:id="rId12" imgW="888840" imgH="253800" progId="Equation.DSMT4">
                  <p:embed/>
                </p:oleObj>
              </mc:Choice>
              <mc:Fallback>
                <p:oleObj name="Equation" r:id="rId12" imgW="888840" imgH="253800" progId="Equation.DSMT4">
                  <p:embed/>
                  <p:pic>
                    <p:nvPicPr>
                      <p:cNvPr id="0" name=""/>
                      <p:cNvPicPr/>
                      <p:nvPr/>
                    </p:nvPicPr>
                    <p:blipFill>
                      <a:blip r:embed="rId13"/>
                      <a:stretch>
                        <a:fillRect/>
                      </a:stretch>
                    </p:blipFill>
                    <p:spPr>
                      <a:xfrm>
                        <a:off x="4809654" y="3594256"/>
                        <a:ext cx="2325607" cy="664459"/>
                      </a:xfrm>
                      <a:prstGeom prst="rect">
                        <a:avLst/>
                      </a:prstGeom>
                    </p:spPr>
                  </p:pic>
                </p:oleObj>
              </mc:Fallback>
            </mc:AlternateContent>
          </a:graphicData>
        </a:graphic>
      </p:graphicFrame>
      <p:sp>
        <p:nvSpPr>
          <p:cNvPr id="8" name="חץ: ימינה 7">
            <a:extLst>
              <a:ext uri="{FF2B5EF4-FFF2-40B4-BE49-F238E27FC236}">
                <a16:creationId xmlns:a16="http://schemas.microsoft.com/office/drawing/2014/main" id="{A6B3F4B1-B4E0-4A6C-B256-923F631A2A7D}"/>
              </a:ext>
            </a:extLst>
          </p:cNvPr>
          <p:cNvSpPr/>
          <p:nvPr/>
        </p:nvSpPr>
        <p:spPr>
          <a:xfrm>
            <a:off x="4211130" y="3861048"/>
            <a:ext cx="555388" cy="1782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9"/>
                                        </p:tgtEl>
                                        <p:attrNameLst>
                                          <p:attrName>style.visibility</p:attrName>
                                        </p:attrNameLst>
                                      </p:cBhvr>
                                      <p:to>
                                        <p:strVal val="visible"/>
                                      </p:to>
                                    </p:set>
                                    <p:animEffect transition="in" filter="fade">
                                      <p:cBhvr>
                                        <p:cTn id="7" dur="1000"/>
                                        <p:tgtEl>
                                          <p:spTgt spid="22539"/>
                                        </p:tgtEl>
                                      </p:cBhvr>
                                    </p:animEffect>
                                    <p:anim calcmode="lin" valueType="num">
                                      <p:cBhvr>
                                        <p:cTn id="8" dur="1000" fill="hold"/>
                                        <p:tgtEl>
                                          <p:spTgt spid="22539"/>
                                        </p:tgtEl>
                                        <p:attrNameLst>
                                          <p:attrName>ppt_x</p:attrName>
                                        </p:attrNameLst>
                                      </p:cBhvr>
                                      <p:tavLst>
                                        <p:tav tm="0">
                                          <p:val>
                                            <p:strVal val="#ppt_x"/>
                                          </p:val>
                                        </p:tav>
                                        <p:tav tm="100000">
                                          <p:val>
                                            <p:strVal val="#ppt_x"/>
                                          </p:val>
                                        </p:tav>
                                      </p:tavLst>
                                    </p:anim>
                                    <p:anim calcmode="lin" valueType="num">
                                      <p:cBhvr>
                                        <p:cTn id="9" dur="1000" fill="hold"/>
                                        <p:tgtEl>
                                          <p:spTgt spid="2253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78855"/>
                                        </p:tgtEl>
                                      </p:cBhvr>
                                    </p:animEffect>
                                    <p:anim calcmode="lin" valueType="num">
                                      <p:cBhvr>
                                        <p:cTn id="14" dur="1000"/>
                                        <p:tgtEl>
                                          <p:spTgt spid="78855"/>
                                        </p:tgtEl>
                                        <p:attrNameLst>
                                          <p:attrName>ppt_x</p:attrName>
                                        </p:attrNameLst>
                                      </p:cBhvr>
                                      <p:tavLst>
                                        <p:tav tm="0">
                                          <p:val>
                                            <p:strVal val="ppt_x"/>
                                          </p:val>
                                        </p:tav>
                                        <p:tav tm="100000">
                                          <p:val>
                                            <p:strVal val="ppt_x"/>
                                          </p:val>
                                        </p:tav>
                                      </p:tavLst>
                                    </p:anim>
                                    <p:anim calcmode="lin" valueType="num">
                                      <p:cBhvr>
                                        <p:cTn id="15" dur="1000"/>
                                        <p:tgtEl>
                                          <p:spTgt spid="78855"/>
                                        </p:tgtEl>
                                        <p:attrNameLst>
                                          <p:attrName>ppt_y</p:attrName>
                                        </p:attrNameLst>
                                      </p:cBhvr>
                                      <p:tavLst>
                                        <p:tav tm="0">
                                          <p:val>
                                            <p:strVal val="ppt_y"/>
                                          </p:val>
                                        </p:tav>
                                        <p:tav tm="100000">
                                          <p:val>
                                            <p:strVal val="ppt_y+.1"/>
                                          </p:val>
                                        </p:tav>
                                      </p:tavLst>
                                    </p:anim>
                                    <p:set>
                                      <p:cBhvr>
                                        <p:cTn id="16" dur="1" fill="hold">
                                          <p:stCondLst>
                                            <p:cond delay="999"/>
                                          </p:stCondLst>
                                        </p:cTn>
                                        <p:tgtEl>
                                          <p:spTgt spid="78855"/>
                                        </p:tgtEl>
                                        <p:attrNameLst>
                                          <p:attrName>style.visibility</p:attrName>
                                        </p:attrNameLst>
                                      </p:cBhvr>
                                      <p:to>
                                        <p:strVal val="hidden"/>
                                      </p:to>
                                    </p:set>
                                  </p:childTnLst>
                                </p:cTn>
                              </p:par>
                              <p:par>
                                <p:cTn id="17" presetID="42" presetClass="exit" presetSubtype="0" fill="hold" nodeType="withEffect">
                                  <p:stCondLst>
                                    <p:cond delay="0"/>
                                  </p:stCondLst>
                                  <p:childTnLst>
                                    <p:animEffect transition="out" filter="fade">
                                      <p:cBhvr>
                                        <p:cTn id="18" dur="1000"/>
                                        <p:tgtEl>
                                          <p:spTgt spid="78856"/>
                                        </p:tgtEl>
                                      </p:cBhvr>
                                    </p:animEffect>
                                    <p:anim calcmode="lin" valueType="num">
                                      <p:cBhvr>
                                        <p:cTn id="19" dur="1000"/>
                                        <p:tgtEl>
                                          <p:spTgt spid="78856"/>
                                        </p:tgtEl>
                                        <p:attrNameLst>
                                          <p:attrName>ppt_x</p:attrName>
                                        </p:attrNameLst>
                                      </p:cBhvr>
                                      <p:tavLst>
                                        <p:tav tm="0">
                                          <p:val>
                                            <p:strVal val="ppt_x"/>
                                          </p:val>
                                        </p:tav>
                                        <p:tav tm="100000">
                                          <p:val>
                                            <p:strVal val="ppt_x"/>
                                          </p:val>
                                        </p:tav>
                                      </p:tavLst>
                                    </p:anim>
                                    <p:anim calcmode="lin" valueType="num">
                                      <p:cBhvr>
                                        <p:cTn id="20" dur="1000"/>
                                        <p:tgtEl>
                                          <p:spTgt spid="78856"/>
                                        </p:tgtEl>
                                        <p:attrNameLst>
                                          <p:attrName>ppt_y</p:attrName>
                                        </p:attrNameLst>
                                      </p:cBhvr>
                                      <p:tavLst>
                                        <p:tav tm="0">
                                          <p:val>
                                            <p:strVal val="ppt_y"/>
                                          </p:val>
                                        </p:tav>
                                        <p:tav tm="100000">
                                          <p:val>
                                            <p:strVal val="ppt_y+.1"/>
                                          </p:val>
                                        </p:tav>
                                      </p:tavLst>
                                    </p:anim>
                                    <p:set>
                                      <p:cBhvr>
                                        <p:cTn id="21" dur="1" fill="hold">
                                          <p:stCondLst>
                                            <p:cond delay="999"/>
                                          </p:stCondLst>
                                        </p:cTn>
                                        <p:tgtEl>
                                          <p:spTgt spid="78856"/>
                                        </p:tgtEl>
                                        <p:attrNameLst>
                                          <p:attrName>style.visibility</p:attrName>
                                        </p:attrNameLst>
                                      </p:cBhvr>
                                      <p:to>
                                        <p:strVal val="hidden"/>
                                      </p:to>
                                    </p:set>
                                  </p:childTnLst>
                                </p:cTn>
                              </p:par>
                              <p:par>
                                <p:cTn id="22" presetID="42"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 presetClass="entr" presetSubtype="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0-#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42" presetClass="entr" presetSubtype="0"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bg/>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p:bldP spid="17" grpId="0" uiExpand="1" build="p" animBg="1"/>
      <p:bldP spid="6" grpId="0" animBg="1"/>
      <p:bldP spid="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p:nvPr/>
        </p:nvGrpSpPr>
        <p:grpSpPr>
          <a:xfrm>
            <a:off x="411238" y="4013200"/>
            <a:ext cx="3120572" cy="1492552"/>
            <a:chOff x="411238" y="4013200"/>
            <a:chExt cx="3120572" cy="1492552"/>
          </a:xfrm>
          <a:solidFill>
            <a:srgbClr val="FFFFFF"/>
          </a:solidFill>
        </p:grpSpPr>
        <p:sp>
          <p:nvSpPr>
            <p:cNvPr id="21" name="Right Triangle 20"/>
            <p:cNvSpPr/>
            <p:nvPr/>
          </p:nvSpPr>
          <p:spPr bwMode="auto">
            <a:xfrm flipH="1">
              <a:off x="2365829" y="4934857"/>
              <a:ext cx="1088570" cy="537029"/>
            </a:xfrm>
            <a:prstGeom prst="rtTriangle">
              <a:avLst/>
            </a:prstGeom>
            <a:grpFill/>
            <a:ln w="9525" cap="flat" cmpd="sng" algn="ctr">
              <a:solidFill>
                <a:schemeClr val="tx1"/>
              </a:solidFill>
              <a:prstDash val="solid"/>
              <a:round/>
              <a:headEnd type="none" w="med" len="med"/>
              <a:tailEnd type="none" w="med" len="med"/>
            </a:ln>
            <a:effectLst/>
          </p:spPr>
          <p:txBody>
            <a:bodyPr/>
            <a:lstStyle/>
            <a:p>
              <a:pPr>
                <a:defRPr/>
              </a:pPr>
              <a:endParaRPr lang="en-US">
                <a:latin typeface="Arial" charset="0"/>
                <a:cs typeface="Arial" charset="0"/>
              </a:endParaRPr>
            </a:p>
          </p:txBody>
        </p:sp>
        <p:sp>
          <p:nvSpPr>
            <p:cNvPr id="22" name="Freeform 21"/>
            <p:cNvSpPr/>
            <p:nvPr/>
          </p:nvSpPr>
          <p:spPr bwMode="auto">
            <a:xfrm>
              <a:off x="411238" y="4013200"/>
              <a:ext cx="3120572" cy="1492552"/>
            </a:xfrm>
            <a:custGeom>
              <a:avLst/>
              <a:gdLst>
                <a:gd name="connsiteX0" fmla="*/ 169334 w 3120572"/>
                <a:gd name="connsiteY0" fmla="*/ 979715 h 1492552"/>
                <a:gd name="connsiteX1" fmla="*/ 880534 w 3120572"/>
                <a:gd name="connsiteY1" fmla="*/ 979715 h 1492552"/>
                <a:gd name="connsiteX2" fmla="*/ 1446591 w 3120572"/>
                <a:gd name="connsiteY2" fmla="*/ 1037772 h 1492552"/>
                <a:gd name="connsiteX3" fmla="*/ 1823962 w 3120572"/>
                <a:gd name="connsiteY3" fmla="*/ 1182915 h 1492552"/>
                <a:gd name="connsiteX4" fmla="*/ 2012648 w 3120572"/>
                <a:gd name="connsiteY4" fmla="*/ 1328057 h 1492552"/>
                <a:gd name="connsiteX5" fmla="*/ 2012648 w 3120572"/>
                <a:gd name="connsiteY5" fmla="*/ 1429657 h 1492552"/>
                <a:gd name="connsiteX6" fmla="*/ 3014134 w 3120572"/>
                <a:gd name="connsiteY6" fmla="*/ 950686 h 1492552"/>
                <a:gd name="connsiteX7" fmla="*/ 2651276 w 3120572"/>
                <a:gd name="connsiteY7" fmla="*/ 457200 h 1492552"/>
                <a:gd name="connsiteX8" fmla="*/ 1664305 w 3120572"/>
                <a:gd name="connsiteY8" fmla="*/ 152400 h 1492552"/>
                <a:gd name="connsiteX9" fmla="*/ 648305 w 3120572"/>
                <a:gd name="connsiteY9" fmla="*/ 94343 h 1492552"/>
                <a:gd name="connsiteX10" fmla="*/ 125791 w 3120572"/>
                <a:gd name="connsiteY10" fmla="*/ 79829 h 1492552"/>
                <a:gd name="connsiteX11" fmla="*/ 9676 w 3120572"/>
                <a:gd name="connsiteY11" fmla="*/ 152400 h 1492552"/>
                <a:gd name="connsiteX12" fmla="*/ 169334 w 3120572"/>
                <a:gd name="connsiteY12" fmla="*/ 979715 h 149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0572" h="1492552">
                  <a:moveTo>
                    <a:pt x="169334" y="979715"/>
                  </a:moveTo>
                  <a:cubicBezTo>
                    <a:pt x="314477" y="1117601"/>
                    <a:pt x="667658" y="970039"/>
                    <a:pt x="880534" y="979715"/>
                  </a:cubicBezTo>
                  <a:cubicBezTo>
                    <a:pt x="1093410" y="989391"/>
                    <a:pt x="1289353" y="1003905"/>
                    <a:pt x="1446591" y="1037772"/>
                  </a:cubicBezTo>
                  <a:cubicBezTo>
                    <a:pt x="1603829" y="1071639"/>
                    <a:pt x="1729619" y="1134534"/>
                    <a:pt x="1823962" y="1182915"/>
                  </a:cubicBezTo>
                  <a:cubicBezTo>
                    <a:pt x="1918305" y="1231296"/>
                    <a:pt x="1981200" y="1286933"/>
                    <a:pt x="2012648" y="1328057"/>
                  </a:cubicBezTo>
                  <a:cubicBezTo>
                    <a:pt x="2044096" y="1369181"/>
                    <a:pt x="1845734" y="1492552"/>
                    <a:pt x="2012648" y="1429657"/>
                  </a:cubicBezTo>
                  <a:cubicBezTo>
                    <a:pt x="2179562" y="1366762"/>
                    <a:pt x="2907696" y="1112762"/>
                    <a:pt x="3014134" y="950686"/>
                  </a:cubicBezTo>
                  <a:cubicBezTo>
                    <a:pt x="3120572" y="788610"/>
                    <a:pt x="2876247" y="590248"/>
                    <a:pt x="2651276" y="457200"/>
                  </a:cubicBezTo>
                  <a:cubicBezTo>
                    <a:pt x="2426305" y="324152"/>
                    <a:pt x="1998134" y="212876"/>
                    <a:pt x="1664305" y="152400"/>
                  </a:cubicBezTo>
                  <a:cubicBezTo>
                    <a:pt x="1330476" y="91924"/>
                    <a:pt x="904724" y="106438"/>
                    <a:pt x="648305" y="94343"/>
                  </a:cubicBezTo>
                  <a:cubicBezTo>
                    <a:pt x="391886" y="82248"/>
                    <a:pt x="232229" y="70153"/>
                    <a:pt x="125791" y="79829"/>
                  </a:cubicBezTo>
                  <a:cubicBezTo>
                    <a:pt x="19353" y="89505"/>
                    <a:pt x="0" y="0"/>
                    <a:pt x="9676" y="152400"/>
                  </a:cubicBezTo>
                  <a:cubicBezTo>
                    <a:pt x="19352" y="304800"/>
                    <a:pt x="24191" y="841829"/>
                    <a:pt x="169334" y="979715"/>
                  </a:cubicBezTo>
                  <a:close/>
                </a:path>
              </a:pathLst>
            </a:custGeom>
            <a:grpFill/>
            <a:ln w="9525" cap="flat" cmpd="sng" algn="ctr">
              <a:solidFill>
                <a:schemeClr val="tx1"/>
              </a:solidFill>
              <a:prstDash val="solid"/>
              <a:round/>
              <a:headEnd type="none" w="med" len="med"/>
              <a:tailEnd type="none" w="med" len="med"/>
            </a:ln>
            <a:effectLst/>
          </p:spPr>
          <p:txBody>
            <a:bodyPr/>
            <a:lstStyle/>
            <a:p>
              <a:pPr>
                <a:defRPr/>
              </a:pPr>
              <a:endParaRPr lang="en-US">
                <a:latin typeface="Arial" charset="0"/>
                <a:cs typeface="Arial" charset="0"/>
              </a:endParaRPr>
            </a:p>
          </p:txBody>
        </p:sp>
      </p:grpSp>
      <p:pic>
        <p:nvPicPr>
          <p:cNvPr id="77829" name="Picture 5"/>
          <p:cNvPicPr>
            <a:picLocks noChangeAspect="1" noChangeArrowheads="1"/>
          </p:cNvPicPr>
          <p:nvPr/>
        </p:nvPicPr>
        <p:blipFill>
          <a:blip r:embed="rId3" cstate="print"/>
          <a:srcRect/>
          <a:stretch>
            <a:fillRect/>
          </a:stretch>
        </p:blipFill>
        <p:spPr bwMode="auto">
          <a:xfrm>
            <a:off x="1498600" y="1489075"/>
            <a:ext cx="1762125" cy="1209675"/>
          </a:xfrm>
          <a:prstGeom prst="rect">
            <a:avLst/>
          </a:prstGeom>
          <a:noFill/>
          <a:ln w="9525">
            <a:noFill/>
            <a:miter lim="800000"/>
            <a:headEnd/>
            <a:tailEnd/>
          </a:ln>
        </p:spPr>
      </p:pic>
      <p:graphicFrame>
        <p:nvGraphicFramePr>
          <p:cNvPr id="78856" name="Object 4"/>
          <p:cNvGraphicFramePr>
            <a:graphicFrameLocks noChangeAspect="1"/>
          </p:cNvGraphicFramePr>
          <p:nvPr/>
        </p:nvGraphicFramePr>
        <p:xfrm>
          <a:off x="5436096" y="1340768"/>
          <a:ext cx="2404470" cy="1499518"/>
        </p:xfrm>
        <a:graphic>
          <a:graphicData uri="http://schemas.openxmlformats.org/presentationml/2006/ole">
            <mc:AlternateContent xmlns:mc="http://schemas.openxmlformats.org/markup-compatibility/2006">
              <mc:Choice xmlns:v="urn:schemas-microsoft-com:vml" Requires="v">
                <p:oleObj spid="_x0000_s61649" name="Equation" r:id="rId4" imgW="711000" imgH="444240" progId="Equation.DSMT4">
                  <p:embed/>
                </p:oleObj>
              </mc:Choice>
              <mc:Fallback>
                <p:oleObj name="Equation" r:id="rId4" imgW="711000" imgH="4442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1340768"/>
                        <a:ext cx="2404470" cy="1499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7" name="TextBox 16"/>
          <p:cNvSpPr txBox="1">
            <a:spLocks noChangeArrowheads="1"/>
          </p:cNvSpPr>
          <p:nvPr/>
        </p:nvSpPr>
        <p:spPr bwMode="auto">
          <a:xfrm>
            <a:off x="4064000" y="2822575"/>
            <a:ext cx="4448175" cy="2246769"/>
          </a:xfrm>
          <a:prstGeom prst="rect">
            <a:avLst/>
          </a:prstGeom>
          <a:noFill/>
          <a:ln w="9525">
            <a:noFill/>
            <a:miter lim="800000"/>
            <a:headEnd/>
            <a:tailEnd/>
          </a:ln>
        </p:spPr>
        <p:txBody>
          <a:bodyPr>
            <a:spAutoFit/>
          </a:bodyPr>
          <a:lstStyle/>
          <a:p>
            <a:r>
              <a:rPr lang="he-IL" sz="2800" dirty="0"/>
              <a:t>בהיעדר חיכוך, אם מהירות המכונית תהיה גדולה יותר, המכונית תחליק לרוחב המישור </a:t>
            </a:r>
            <a:r>
              <a:rPr lang="he-IL" sz="2800" u="sng" dirty="0"/>
              <a:t>כלפי מעלה</a:t>
            </a:r>
            <a:r>
              <a:rPr lang="he-IL" sz="2800" dirty="0"/>
              <a:t>.</a:t>
            </a:r>
          </a:p>
          <a:p>
            <a:endParaRPr lang="en-US" sz="2800" dirty="0"/>
          </a:p>
        </p:txBody>
      </p:sp>
      <p:cxnSp>
        <p:nvCxnSpPr>
          <p:cNvPr id="23558" name="Straight Connector 14"/>
          <p:cNvCxnSpPr>
            <a:cxnSpLocks noChangeShapeType="1"/>
          </p:cNvCxnSpPr>
          <p:nvPr/>
        </p:nvCxnSpPr>
        <p:spPr bwMode="auto">
          <a:xfrm>
            <a:off x="1233488" y="3090863"/>
            <a:ext cx="2511425" cy="1587"/>
          </a:xfrm>
          <a:prstGeom prst="line">
            <a:avLst/>
          </a:prstGeom>
          <a:noFill/>
          <a:ln w="9525" algn="ctr">
            <a:solidFill>
              <a:schemeClr val="tx1"/>
            </a:solidFill>
            <a:round/>
            <a:headEnd/>
            <a:tailEnd/>
          </a:ln>
        </p:spPr>
      </p:cxnSp>
      <p:cxnSp>
        <p:nvCxnSpPr>
          <p:cNvPr id="23559" name="Straight Connector 18"/>
          <p:cNvCxnSpPr>
            <a:cxnSpLocks noChangeShapeType="1"/>
          </p:cNvCxnSpPr>
          <p:nvPr/>
        </p:nvCxnSpPr>
        <p:spPr bwMode="auto">
          <a:xfrm rot="10800000">
            <a:off x="434975" y="1871663"/>
            <a:ext cx="3324225" cy="1235075"/>
          </a:xfrm>
          <a:prstGeom prst="line">
            <a:avLst/>
          </a:prstGeom>
          <a:noFill/>
          <a:ln w="9525" algn="ctr">
            <a:solidFill>
              <a:schemeClr val="tx1"/>
            </a:solidFill>
            <a:round/>
            <a:headEnd/>
            <a:tailEnd/>
          </a:ln>
        </p:spPr>
      </p:cxnSp>
      <p:sp>
        <p:nvSpPr>
          <p:cNvPr id="23560" name="TextBox 19"/>
          <p:cNvSpPr txBox="1">
            <a:spLocks noChangeArrowheads="1"/>
          </p:cNvSpPr>
          <p:nvPr/>
        </p:nvSpPr>
        <p:spPr bwMode="auto">
          <a:xfrm>
            <a:off x="2525713" y="2816225"/>
            <a:ext cx="550862" cy="368300"/>
          </a:xfrm>
          <a:prstGeom prst="rect">
            <a:avLst/>
          </a:prstGeom>
          <a:noFill/>
          <a:ln w="9525">
            <a:noFill/>
            <a:miter lim="800000"/>
            <a:headEnd/>
            <a:tailEnd/>
          </a:ln>
        </p:spPr>
        <p:txBody>
          <a:bodyPr>
            <a:spAutoFit/>
          </a:bodyPr>
          <a:lstStyle/>
          <a:p>
            <a:r>
              <a:rPr lang="el-GR"/>
              <a:t>θ</a:t>
            </a:r>
            <a:endParaRPr lang="en-US"/>
          </a:p>
        </p:txBody>
      </p:sp>
      <p:pic>
        <p:nvPicPr>
          <p:cNvPr id="77830" name="Picture 6"/>
          <p:cNvPicPr>
            <a:picLocks noChangeAspect="1" noChangeArrowheads="1"/>
          </p:cNvPicPr>
          <p:nvPr/>
        </p:nvPicPr>
        <p:blipFill>
          <a:blip r:embed="rId6" cstate="print"/>
          <a:srcRect/>
          <a:stretch>
            <a:fillRect/>
          </a:stretch>
        </p:blipFill>
        <p:spPr bwMode="auto">
          <a:xfrm>
            <a:off x="2424113" y="4883150"/>
            <a:ext cx="581025" cy="314325"/>
          </a:xfrm>
          <a:prstGeom prst="rect">
            <a:avLst/>
          </a:prstGeom>
          <a:noFill/>
          <a:ln w="9525">
            <a:noFill/>
            <a:miter lim="800000"/>
            <a:headEnd/>
            <a:tailEnd/>
          </a:ln>
        </p:spPr>
      </p:pic>
      <p:sp>
        <p:nvSpPr>
          <p:cNvPr id="13" name="TextBox 12">
            <a:extLst>
              <a:ext uri="{FF2B5EF4-FFF2-40B4-BE49-F238E27FC236}">
                <a16:creationId xmlns:a16="http://schemas.microsoft.com/office/drawing/2014/main" id="{5C57AFCB-10AC-4F29-909F-FD57724C9F0D}"/>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fade">
                                      <p:cBhvr>
                                        <p:cTn id="7" dur="1000"/>
                                        <p:tgtEl>
                                          <p:spTgt spid="23557"/>
                                        </p:tgtEl>
                                      </p:cBhvr>
                                    </p:animEffect>
                                    <p:anim calcmode="lin" valueType="num">
                                      <p:cBhvr>
                                        <p:cTn id="8" dur="1000" fill="hold"/>
                                        <p:tgtEl>
                                          <p:spTgt spid="23557"/>
                                        </p:tgtEl>
                                        <p:attrNameLst>
                                          <p:attrName>ppt_x</p:attrName>
                                        </p:attrNameLst>
                                      </p:cBhvr>
                                      <p:tavLst>
                                        <p:tav tm="0">
                                          <p:val>
                                            <p:strVal val="#ppt_x"/>
                                          </p:val>
                                        </p:tav>
                                        <p:tav tm="100000">
                                          <p:val>
                                            <p:strVal val="#ppt_x"/>
                                          </p:val>
                                        </p:tav>
                                      </p:tavLst>
                                    </p:anim>
                                    <p:anim calcmode="lin" valueType="num">
                                      <p:cBhvr>
                                        <p:cTn id="9" dur="1000" fill="hold"/>
                                        <p:tgtEl>
                                          <p:spTgt spid="2355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5" presetClass="path" presetSubtype="0" accel="50000" decel="50000" fill="hold" nodeType="clickEffect">
                                  <p:stCondLst>
                                    <p:cond delay="0"/>
                                  </p:stCondLst>
                                  <p:childTnLst>
                                    <p:animMotion origin="layout" path="M -3.05556E-6 -1.09827E-6 L -0.37066 -0.18844 " pathEditMode="relative" rAng="0" ptsTypes="AA">
                                      <p:cBhvr>
                                        <p:cTn id="13" dur="2000" fill="hold"/>
                                        <p:tgtEl>
                                          <p:spTgt spid="77829"/>
                                        </p:tgtEl>
                                        <p:attrNameLst>
                                          <p:attrName>ppt_x</p:attrName>
                                          <p:attrName>ppt_y</p:attrName>
                                        </p:attrNameLst>
                                      </p:cBhvr>
                                      <p:rCtr x="-18500" y="-9400"/>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783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0" presetClass="path" presetSubtype="0" fill="hold" nodeType="clickEffect">
                                  <p:stCondLst>
                                    <p:cond delay="0"/>
                                  </p:stCondLst>
                                  <p:childTnLst>
                                    <p:animMotion origin="layout" path="M 0.00955 -0.00485 C 0.00504 -0.0104 -0.00451 -0.02474 -0.01754 -0.03653 C -0.03055 -0.04832 -0.04757 -0.06427 -0.06823 -0.07607 C -0.08888 -0.08786 -0.11615 -0.10011 -0.14132 -0.10797 C -0.1665 -0.11583 -0.19289 -0.1193 -0.2191 -0.12277 " pathEditMode="relative" rAng="0" ptsTypes="aaaaa">
                                      <p:cBhvr>
                                        <p:cTn id="23" dur="2000" fill="hold"/>
                                        <p:tgtEl>
                                          <p:spTgt spid="77830"/>
                                        </p:tgtEl>
                                        <p:attrNameLst>
                                          <p:attrName>ppt_x</p:attrName>
                                          <p:attrName>ppt_y</p:attrName>
                                        </p:attrNameLst>
                                      </p:cBhvr>
                                      <p:rCtr x="-11400" y="-59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p:nvPr/>
        </p:nvGrpSpPr>
        <p:grpSpPr>
          <a:xfrm>
            <a:off x="411238" y="4013200"/>
            <a:ext cx="3120572" cy="1492552"/>
            <a:chOff x="411238" y="4013200"/>
            <a:chExt cx="3120572" cy="1492552"/>
          </a:xfrm>
          <a:solidFill>
            <a:srgbClr val="FFFFFF"/>
          </a:solidFill>
        </p:grpSpPr>
        <p:sp>
          <p:nvSpPr>
            <p:cNvPr id="21" name="Right Triangle 20"/>
            <p:cNvSpPr/>
            <p:nvPr/>
          </p:nvSpPr>
          <p:spPr bwMode="auto">
            <a:xfrm flipH="1">
              <a:off x="2365829" y="4934857"/>
              <a:ext cx="1088570" cy="537029"/>
            </a:xfrm>
            <a:prstGeom prst="rtTriangle">
              <a:avLst/>
            </a:prstGeom>
            <a:grpFill/>
            <a:ln w="9525" cap="flat" cmpd="sng" algn="ctr">
              <a:solidFill>
                <a:schemeClr val="tx1"/>
              </a:solidFill>
              <a:prstDash val="solid"/>
              <a:round/>
              <a:headEnd type="none" w="med" len="med"/>
              <a:tailEnd type="none" w="med" len="med"/>
            </a:ln>
            <a:effectLst/>
          </p:spPr>
          <p:txBody>
            <a:bodyPr/>
            <a:lstStyle/>
            <a:p>
              <a:pPr>
                <a:defRPr/>
              </a:pPr>
              <a:endParaRPr lang="en-US">
                <a:latin typeface="Arial" charset="0"/>
                <a:cs typeface="Arial" charset="0"/>
              </a:endParaRPr>
            </a:p>
          </p:txBody>
        </p:sp>
        <p:sp>
          <p:nvSpPr>
            <p:cNvPr id="22" name="Freeform 21"/>
            <p:cNvSpPr/>
            <p:nvPr/>
          </p:nvSpPr>
          <p:spPr bwMode="auto">
            <a:xfrm>
              <a:off x="411238" y="4013200"/>
              <a:ext cx="3120572" cy="1492552"/>
            </a:xfrm>
            <a:custGeom>
              <a:avLst/>
              <a:gdLst>
                <a:gd name="connsiteX0" fmla="*/ 169334 w 3120572"/>
                <a:gd name="connsiteY0" fmla="*/ 979715 h 1492552"/>
                <a:gd name="connsiteX1" fmla="*/ 880534 w 3120572"/>
                <a:gd name="connsiteY1" fmla="*/ 979715 h 1492552"/>
                <a:gd name="connsiteX2" fmla="*/ 1446591 w 3120572"/>
                <a:gd name="connsiteY2" fmla="*/ 1037772 h 1492552"/>
                <a:gd name="connsiteX3" fmla="*/ 1823962 w 3120572"/>
                <a:gd name="connsiteY3" fmla="*/ 1182915 h 1492552"/>
                <a:gd name="connsiteX4" fmla="*/ 2012648 w 3120572"/>
                <a:gd name="connsiteY4" fmla="*/ 1328057 h 1492552"/>
                <a:gd name="connsiteX5" fmla="*/ 2012648 w 3120572"/>
                <a:gd name="connsiteY5" fmla="*/ 1429657 h 1492552"/>
                <a:gd name="connsiteX6" fmla="*/ 3014134 w 3120572"/>
                <a:gd name="connsiteY6" fmla="*/ 950686 h 1492552"/>
                <a:gd name="connsiteX7" fmla="*/ 2651276 w 3120572"/>
                <a:gd name="connsiteY7" fmla="*/ 457200 h 1492552"/>
                <a:gd name="connsiteX8" fmla="*/ 1664305 w 3120572"/>
                <a:gd name="connsiteY8" fmla="*/ 152400 h 1492552"/>
                <a:gd name="connsiteX9" fmla="*/ 648305 w 3120572"/>
                <a:gd name="connsiteY9" fmla="*/ 94343 h 1492552"/>
                <a:gd name="connsiteX10" fmla="*/ 125791 w 3120572"/>
                <a:gd name="connsiteY10" fmla="*/ 79829 h 1492552"/>
                <a:gd name="connsiteX11" fmla="*/ 9676 w 3120572"/>
                <a:gd name="connsiteY11" fmla="*/ 152400 h 1492552"/>
                <a:gd name="connsiteX12" fmla="*/ 169334 w 3120572"/>
                <a:gd name="connsiteY12" fmla="*/ 979715 h 149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20572" h="1492552">
                  <a:moveTo>
                    <a:pt x="169334" y="979715"/>
                  </a:moveTo>
                  <a:cubicBezTo>
                    <a:pt x="314477" y="1117601"/>
                    <a:pt x="667658" y="970039"/>
                    <a:pt x="880534" y="979715"/>
                  </a:cubicBezTo>
                  <a:cubicBezTo>
                    <a:pt x="1093410" y="989391"/>
                    <a:pt x="1289353" y="1003905"/>
                    <a:pt x="1446591" y="1037772"/>
                  </a:cubicBezTo>
                  <a:cubicBezTo>
                    <a:pt x="1603829" y="1071639"/>
                    <a:pt x="1729619" y="1134534"/>
                    <a:pt x="1823962" y="1182915"/>
                  </a:cubicBezTo>
                  <a:cubicBezTo>
                    <a:pt x="1918305" y="1231296"/>
                    <a:pt x="1981200" y="1286933"/>
                    <a:pt x="2012648" y="1328057"/>
                  </a:cubicBezTo>
                  <a:cubicBezTo>
                    <a:pt x="2044096" y="1369181"/>
                    <a:pt x="1845734" y="1492552"/>
                    <a:pt x="2012648" y="1429657"/>
                  </a:cubicBezTo>
                  <a:cubicBezTo>
                    <a:pt x="2179562" y="1366762"/>
                    <a:pt x="2907696" y="1112762"/>
                    <a:pt x="3014134" y="950686"/>
                  </a:cubicBezTo>
                  <a:cubicBezTo>
                    <a:pt x="3120572" y="788610"/>
                    <a:pt x="2876247" y="590248"/>
                    <a:pt x="2651276" y="457200"/>
                  </a:cubicBezTo>
                  <a:cubicBezTo>
                    <a:pt x="2426305" y="324152"/>
                    <a:pt x="1998134" y="212876"/>
                    <a:pt x="1664305" y="152400"/>
                  </a:cubicBezTo>
                  <a:cubicBezTo>
                    <a:pt x="1330476" y="91924"/>
                    <a:pt x="904724" y="106438"/>
                    <a:pt x="648305" y="94343"/>
                  </a:cubicBezTo>
                  <a:cubicBezTo>
                    <a:pt x="391886" y="82248"/>
                    <a:pt x="232229" y="70153"/>
                    <a:pt x="125791" y="79829"/>
                  </a:cubicBezTo>
                  <a:cubicBezTo>
                    <a:pt x="19353" y="89505"/>
                    <a:pt x="0" y="0"/>
                    <a:pt x="9676" y="152400"/>
                  </a:cubicBezTo>
                  <a:cubicBezTo>
                    <a:pt x="19352" y="304800"/>
                    <a:pt x="24191" y="841829"/>
                    <a:pt x="169334" y="979715"/>
                  </a:cubicBezTo>
                  <a:close/>
                </a:path>
              </a:pathLst>
            </a:custGeom>
            <a:grpFill/>
            <a:ln w="9525" cap="flat" cmpd="sng" algn="ctr">
              <a:solidFill>
                <a:schemeClr val="tx1"/>
              </a:solidFill>
              <a:prstDash val="solid"/>
              <a:round/>
              <a:headEnd type="none" w="med" len="med"/>
              <a:tailEnd type="none" w="med" len="med"/>
            </a:ln>
            <a:effectLst/>
          </p:spPr>
          <p:txBody>
            <a:bodyPr/>
            <a:lstStyle/>
            <a:p>
              <a:pPr>
                <a:defRPr/>
              </a:pPr>
              <a:endParaRPr lang="en-US">
                <a:latin typeface="Arial" charset="0"/>
                <a:cs typeface="Arial" charset="0"/>
              </a:endParaRPr>
            </a:p>
          </p:txBody>
        </p:sp>
      </p:grpSp>
      <p:pic>
        <p:nvPicPr>
          <p:cNvPr id="77829" name="Picture 5"/>
          <p:cNvPicPr>
            <a:picLocks noChangeAspect="1" noChangeArrowheads="1"/>
          </p:cNvPicPr>
          <p:nvPr/>
        </p:nvPicPr>
        <p:blipFill>
          <a:blip r:embed="rId3" cstate="print"/>
          <a:srcRect/>
          <a:stretch>
            <a:fillRect/>
          </a:stretch>
        </p:blipFill>
        <p:spPr bwMode="auto">
          <a:xfrm>
            <a:off x="482600" y="1169988"/>
            <a:ext cx="1762125" cy="1209675"/>
          </a:xfrm>
          <a:prstGeom prst="rect">
            <a:avLst/>
          </a:prstGeom>
          <a:noFill/>
          <a:ln w="9525">
            <a:noFill/>
            <a:miter lim="800000"/>
            <a:headEnd/>
            <a:tailEnd/>
          </a:ln>
        </p:spPr>
      </p:pic>
      <p:graphicFrame>
        <p:nvGraphicFramePr>
          <p:cNvPr id="78856" name="Object 2"/>
          <p:cNvGraphicFramePr>
            <a:graphicFrameLocks noChangeAspect="1"/>
          </p:cNvGraphicFramePr>
          <p:nvPr/>
        </p:nvGraphicFramePr>
        <p:xfrm>
          <a:off x="5220072" y="1268760"/>
          <a:ext cx="2767012" cy="1725613"/>
        </p:xfrm>
        <a:graphic>
          <a:graphicData uri="http://schemas.openxmlformats.org/presentationml/2006/ole">
            <mc:AlternateContent xmlns:mc="http://schemas.openxmlformats.org/markup-compatibility/2006">
              <mc:Choice xmlns:v="urn:schemas-microsoft-com:vml" Requires="v">
                <p:oleObj spid="_x0000_s62674" name="Equation" r:id="rId4" imgW="711000" imgH="444240" progId="Equation.DSMT4">
                  <p:embed/>
                </p:oleObj>
              </mc:Choice>
              <mc:Fallback>
                <p:oleObj name="Equation" r:id="rId4" imgW="711000" imgH="4442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1268760"/>
                        <a:ext cx="2767012" cy="172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1" name="TextBox 16"/>
          <p:cNvSpPr txBox="1">
            <a:spLocks noChangeArrowheads="1"/>
          </p:cNvSpPr>
          <p:nvPr/>
        </p:nvSpPr>
        <p:spPr bwMode="auto">
          <a:xfrm>
            <a:off x="3995936" y="3140968"/>
            <a:ext cx="4448175" cy="1816100"/>
          </a:xfrm>
          <a:prstGeom prst="rect">
            <a:avLst/>
          </a:prstGeom>
          <a:noFill/>
          <a:ln w="9525">
            <a:noFill/>
            <a:miter lim="800000"/>
            <a:headEnd/>
            <a:tailEnd/>
          </a:ln>
        </p:spPr>
        <p:txBody>
          <a:bodyPr>
            <a:spAutoFit/>
          </a:bodyPr>
          <a:lstStyle/>
          <a:p>
            <a:r>
              <a:rPr lang="he-IL" sz="2800" dirty="0"/>
              <a:t>ואם מהירות המכונית תהיה קטנה יותר, המכונית תחליק לרוחב המישור </a:t>
            </a:r>
            <a:r>
              <a:rPr lang="he-IL" sz="2800" u="sng" dirty="0"/>
              <a:t>כלפי מטה</a:t>
            </a:r>
            <a:r>
              <a:rPr lang="he-IL" sz="2800" dirty="0"/>
              <a:t>.</a:t>
            </a:r>
          </a:p>
          <a:p>
            <a:endParaRPr lang="en-US" sz="2800" dirty="0"/>
          </a:p>
        </p:txBody>
      </p:sp>
      <p:cxnSp>
        <p:nvCxnSpPr>
          <p:cNvPr id="24582" name="Straight Connector 14"/>
          <p:cNvCxnSpPr>
            <a:cxnSpLocks noChangeShapeType="1"/>
          </p:cNvCxnSpPr>
          <p:nvPr/>
        </p:nvCxnSpPr>
        <p:spPr bwMode="auto">
          <a:xfrm>
            <a:off x="1233488" y="3090863"/>
            <a:ext cx="2511425" cy="1587"/>
          </a:xfrm>
          <a:prstGeom prst="line">
            <a:avLst/>
          </a:prstGeom>
          <a:noFill/>
          <a:ln w="9525" algn="ctr">
            <a:solidFill>
              <a:schemeClr val="tx1"/>
            </a:solidFill>
            <a:round/>
            <a:headEnd/>
            <a:tailEnd/>
          </a:ln>
        </p:spPr>
      </p:cxnSp>
      <p:cxnSp>
        <p:nvCxnSpPr>
          <p:cNvPr id="24583" name="Straight Connector 18"/>
          <p:cNvCxnSpPr>
            <a:cxnSpLocks noChangeShapeType="1"/>
          </p:cNvCxnSpPr>
          <p:nvPr/>
        </p:nvCxnSpPr>
        <p:spPr bwMode="auto">
          <a:xfrm rot="10800000">
            <a:off x="434975" y="1871663"/>
            <a:ext cx="3324225" cy="1235075"/>
          </a:xfrm>
          <a:prstGeom prst="line">
            <a:avLst/>
          </a:prstGeom>
          <a:noFill/>
          <a:ln w="9525" algn="ctr">
            <a:solidFill>
              <a:schemeClr val="tx1"/>
            </a:solidFill>
            <a:round/>
            <a:headEnd/>
            <a:tailEnd/>
          </a:ln>
        </p:spPr>
      </p:cxnSp>
      <p:sp>
        <p:nvSpPr>
          <p:cNvPr id="24584" name="TextBox 19"/>
          <p:cNvSpPr txBox="1">
            <a:spLocks noChangeArrowheads="1"/>
          </p:cNvSpPr>
          <p:nvPr/>
        </p:nvSpPr>
        <p:spPr bwMode="auto">
          <a:xfrm>
            <a:off x="2525713" y="2816225"/>
            <a:ext cx="550862" cy="368300"/>
          </a:xfrm>
          <a:prstGeom prst="rect">
            <a:avLst/>
          </a:prstGeom>
          <a:noFill/>
          <a:ln w="9525">
            <a:noFill/>
            <a:miter lim="800000"/>
            <a:headEnd/>
            <a:tailEnd/>
          </a:ln>
        </p:spPr>
        <p:txBody>
          <a:bodyPr>
            <a:spAutoFit/>
          </a:bodyPr>
          <a:lstStyle/>
          <a:p>
            <a:r>
              <a:rPr lang="el-GR"/>
              <a:t>θ</a:t>
            </a:r>
            <a:endParaRPr lang="en-US"/>
          </a:p>
        </p:txBody>
      </p:sp>
      <p:pic>
        <p:nvPicPr>
          <p:cNvPr id="77830" name="Picture 6"/>
          <p:cNvPicPr>
            <a:picLocks noChangeAspect="1" noChangeArrowheads="1"/>
          </p:cNvPicPr>
          <p:nvPr/>
        </p:nvPicPr>
        <p:blipFill>
          <a:blip r:embed="rId6" cstate="print"/>
          <a:srcRect/>
          <a:stretch>
            <a:fillRect/>
          </a:stretch>
        </p:blipFill>
        <p:spPr bwMode="auto">
          <a:xfrm>
            <a:off x="2786062" y="4777694"/>
            <a:ext cx="581025" cy="314325"/>
          </a:xfrm>
          <a:prstGeom prst="rect">
            <a:avLst/>
          </a:prstGeom>
          <a:noFill/>
          <a:ln w="9525">
            <a:noFill/>
            <a:miter lim="800000"/>
            <a:headEnd/>
            <a:tailEnd/>
          </a:ln>
        </p:spPr>
      </p:pic>
      <p:sp>
        <p:nvSpPr>
          <p:cNvPr id="13" name="TextBox 12">
            <a:extLst>
              <a:ext uri="{FF2B5EF4-FFF2-40B4-BE49-F238E27FC236}">
                <a16:creationId xmlns:a16="http://schemas.microsoft.com/office/drawing/2014/main" id="{CC0373ED-F6B0-4855-A52A-2F41A4F93E08}"/>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fade">
                                      <p:cBhvr>
                                        <p:cTn id="7" dur="1000"/>
                                        <p:tgtEl>
                                          <p:spTgt spid="24581"/>
                                        </p:tgtEl>
                                      </p:cBhvr>
                                    </p:animEffect>
                                    <p:anim calcmode="lin" valueType="num">
                                      <p:cBhvr>
                                        <p:cTn id="8" dur="1000" fill="hold"/>
                                        <p:tgtEl>
                                          <p:spTgt spid="24581"/>
                                        </p:tgtEl>
                                        <p:attrNameLst>
                                          <p:attrName>ppt_x</p:attrName>
                                        </p:attrNameLst>
                                      </p:cBhvr>
                                      <p:tavLst>
                                        <p:tav tm="0">
                                          <p:val>
                                            <p:strVal val="#ppt_x"/>
                                          </p:val>
                                        </p:tav>
                                        <p:tav tm="100000">
                                          <p:val>
                                            <p:strVal val="#ppt_x"/>
                                          </p:val>
                                        </p:tav>
                                      </p:tavLst>
                                    </p:anim>
                                    <p:anim calcmode="lin" valueType="num">
                                      <p:cBhvr>
                                        <p:cTn id="9" dur="1000" fill="hold"/>
                                        <p:tgtEl>
                                          <p:spTgt spid="2458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5" presetClass="path" presetSubtype="0" accel="50000" decel="50000" fill="hold" nodeType="clickEffect">
                                  <p:stCondLst>
                                    <p:cond delay="0"/>
                                  </p:stCondLst>
                                  <p:childTnLst>
                                    <p:animMotion origin="layout" path="M -1.94444E-6 3.7037E-6 L 0.22865 0.10856 " pathEditMode="relative" rAng="0" ptsTypes="AA">
                                      <p:cBhvr>
                                        <p:cTn id="13" dur="2000" fill="hold"/>
                                        <p:tgtEl>
                                          <p:spTgt spid="77829"/>
                                        </p:tgtEl>
                                        <p:attrNameLst>
                                          <p:attrName>ppt_x</p:attrName>
                                          <p:attrName>ppt_y</p:attrName>
                                        </p:attrNameLst>
                                      </p:cBhvr>
                                      <p:rCtr x="11424" y="5417"/>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783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0" presetClass="path" presetSubtype="0" fill="hold" nodeType="clickEffect">
                                  <p:stCondLst>
                                    <p:cond delay="0"/>
                                  </p:stCondLst>
                                  <p:childTnLst>
                                    <p:animMotion origin="layout" path="M 0.01389 4.07407E-6 C 0.00625 -0.00695 -0.00851 -0.02987 -0.02899 -0.04074 C -0.04931 -0.05162 -0.08195 -0.06274 -0.1099 -0.06528 C -0.1382 -0.06806 -0.17049 -0.06551 -0.19653 -0.05625 C -0.22327 -0.04699 -0.25313 -0.01945 -0.26771 -0.00949 " pathEditMode="relative" rAng="0" ptsTypes="AAAAA">
                                      <p:cBhvr>
                                        <p:cTn id="23" dur="2000" fill="hold"/>
                                        <p:tgtEl>
                                          <p:spTgt spid="77830"/>
                                        </p:tgtEl>
                                        <p:attrNameLst>
                                          <p:attrName>ppt_x</p:attrName>
                                          <p:attrName>ppt_y</p:attrName>
                                        </p:attrNameLst>
                                      </p:cBhvr>
                                      <p:rCtr x="-14080" y="-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cstate="print"/>
          <a:srcRect/>
          <a:stretch>
            <a:fillRect/>
          </a:stretch>
        </p:blipFill>
        <p:spPr bwMode="auto">
          <a:xfrm>
            <a:off x="885825" y="712788"/>
            <a:ext cx="3041650" cy="2930525"/>
          </a:xfrm>
          <a:prstGeom prst="rect">
            <a:avLst/>
          </a:prstGeom>
          <a:noFill/>
          <a:ln w="9525">
            <a:noFill/>
            <a:miter lim="800000"/>
            <a:headEnd/>
            <a:tailEnd/>
          </a:ln>
        </p:spPr>
      </p:pic>
      <p:sp>
        <p:nvSpPr>
          <p:cNvPr id="60419" name="Line 5"/>
          <p:cNvSpPr>
            <a:spLocks noChangeShapeType="1"/>
          </p:cNvSpPr>
          <p:nvPr/>
        </p:nvSpPr>
        <p:spPr bwMode="auto">
          <a:xfrm flipV="1">
            <a:off x="2311400" y="546100"/>
            <a:ext cx="0" cy="1663700"/>
          </a:xfrm>
          <a:prstGeom prst="line">
            <a:avLst/>
          </a:prstGeom>
          <a:noFill/>
          <a:ln w="38100">
            <a:solidFill>
              <a:srgbClr val="FF0000"/>
            </a:solidFill>
            <a:round/>
            <a:headEnd/>
            <a:tailEnd type="triangle" w="med" len="med"/>
          </a:ln>
        </p:spPr>
        <p:txBody>
          <a:bodyPr/>
          <a:lstStyle/>
          <a:p>
            <a:endParaRPr lang="he-IL"/>
          </a:p>
        </p:txBody>
      </p:sp>
      <p:sp>
        <p:nvSpPr>
          <p:cNvPr id="60420" name="Line 6"/>
          <p:cNvSpPr>
            <a:spLocks noChangeShapeType="1"/>
          </p:cNvSpPr>
          <p:nvPr/>
        </p:nvSpPr>
        <p:spPr bwMode="auto">
          <a:xfrm>
            <a:off x="2438400" y="2184400"/>
            <a:ext cx="1854200" cy="0"/>
          </a:xfrm>
          <a:prstGeom prst="line">
            <a:avLst/>
          </a:prstGeom>
          <a:noFill/>
          <a:ln w="38100">
            <a:solidFill>
              <a:srgbClr val="FF0000"/>
            </a:solidFill>
            <a:round/>
            <a:headEnd/>
            <a:tailEnd type="triangle" w="med" len="med"/>
          </a:ln>
        </p:spPr>
        <p:txBody>
          <a:bodyPr/>
          <a:lstStyle/>
          <a:p>
            <a:endParaRPr lang="he-IL"/>
          </a:p>
        </p:txBody>
      </p:sp>
      <p:sp>
        <p:nvSpPr>
          <p:cNvPr id="60421" name="Text Box 7"/>
          <p:cNvSpPr txBox="1">
            <a:spLocks noChangeArrowheads="1"/>
          </p:cNvSpPr>
          <p:nvPr/>
        </p:nvSpPr>
        <p:spPr bwMode="auto">
          <a:xfrm>
            <a:off x="3733800" y="1866900"/>
            <a:ext cx="393700" cy="366713"/>
          </a:xfrm>
          <a:prstGeom prst="rect">
            <a:avLst/>
          </a:prstGeom>
          <a:noFill/>
          <a:ln w="9525">
            <a:noFill/>
            <a:miter lim="800000"/>
            <a:headEnd/>
            <a:tailEnd/>
          </a:ln>
        </p:spPr>
        <p:txBody>
          <a:bodyPr>
            <a:spAutoFit/>
          </a:bodyPr>
          <a:lstStyle/>
          <a:p>
            <a:pPr>
              <a:spcBef>
                <a:spcPct val="50000"/>
              </a:spcBef>
            </a:pPr>
            <a:r>
              <a:rPr lang="en-US"/>
              <a:t>r</a:t>
            </a:r>
          </a:p>
        </p:txBody>
      </p:sp>
      <p:sp>
        <p:nvSpPr>
          <p:cNvPr id="60422" name="Text Box 8"/>
          <p:cNvSpPr txBox="1">
            <a:spLocks noChangeArrowheads="1"/>
          </p:cNvSpPr>
          <p:nvPr/>
        </p:nvSpPr>
        <p:spPr bwMode="auto">
          <a:xfrm>
            <a:off x="1930400" y="596900"/>
            <a:ext cx="355600" cy="366713"/>
          </a:xfrm>
          <a:prstGeom prst="rect">
            <a:avLst/>
          </a:prstGeom>
          <a:noFill/>
          <a:ln w="9525">
            <a:noFill/>
            <a:miter lim="800000"/>
            <a:headEnd/>
            <a:tailEnd/>
          </a:ln>
        </p:spPr>
        <p:txBody>
          <a:bodyPr>
            <a:spAutoFit/>
          </a:bodyPr>
          <a:lstStyle/>
          <a:p>
            <a:pPr>
              <a:spcBef>
                <a:spcPct val="50000"/>
              </a:spcBef>
            </a:pPr>
            <a:r>
              <a:rPr lang="en-US"/>
              <a:t>y</a:t>
            </a:r>
          </a:p>
        </p:txBody>
      </p:sp>
      <p:sp>
        <p:nvSpPr>
          <p:cNvPr id="60423" name="Text Box 9"/>
          <p:cNvSpPr txBox="1">
            <a:spLocks noChangeArrowheads="1"/>
          </p:cNvSpPr>
          <p:nvPr/>
        </p:nvSpPr>
        <p:spPr bwMode="auto">
          <a:xfrm>
            <a:off x="4292600" y="896143"/>
            <a:ext cx="4671888" cy="2585323"/>
          </a:xfrm>
          <a:prstGeom prst="rect">
            <a:avLst/>
          </a:prstGeom>
          <a:noFill/>
          <a:ln w="9525">
            <a:noFill/>
            <a:miter lim="800000"/>
            <a:headEnd/>
            <a:tailEnd/>
          </a:ln>
        </p:spPr>
        <p:txBody>
          <a:bodyPr wrap="square">
            <a:spAutoFit/>
          </a:bodyPr>
          <a:lstStyle/>
          <a:p>
            <a:pPr>
              <a:spcBef>
                <a:spcPct val="50000"/>
              </a:spcBef>
            </a:pPr>
            <a:r>
              <a:rPr lang="he-IL" sz="3600" dirty="0"/>
              <a:t>כאשר המשטח לא חלק,  נוסיף את החיכוך במקביל למשטח.</a:t>
            </a:r>
          </a:p>
          <a:p>
            <a:pPr>
              <a:spcBef>
                <a:spcPct val="50000"/>
              </a:spcBef>
            </a:pPr>
            <a:r>
              <a:rPr lang="he-IL" sz="3600" dirty="0"/>
              <a:t>מה כיוון החיכוך?</a:t>
            </a:r>
            <a:endParaRPr lang="en-US" sz="3600" dirty="0"/>
          </a:p>
        </p:txBody>
      </p:sp>
      <p:sp>
        <p:nvSpPr>
          <p:cNvPr id="91146" name="Line 10"/>
          <p:cNvSpPr>
            <a:spLocks noChangeShapeType="1"/>
          </p:cNvSpPr>
          <p:nvPr/>
        </p:nvSpPr>
        <p:spPr bwMode="auto">
          <a:xfrm flipH="1" flipV="1">
            <a:off x="1117600" y="2095500"/>
            <a:ext cx="1447800" cy="584200"/>
          </a:xfrm>
          <a:prstGeom prst="line">
            <a:avLst/>
          </a:prstGeom>
          <a:noFill/>
          <a:ln w="57150">
            <a:solidFill>
              <a:srgbClr val="FF6600"/>
            </a:solidFill>
            <a:round/>
            <a:headEnd/>
            <a:tailEnd type="triangle" w="med" len="med"/>
          </a:ln>
        </p:spPr>
        <p:txBody>
          <a:bodyPr/>
          <a:lstStyle/>
          <a:p>
            <a:endParaRPr lang="he-IL"/>
          </a:p>
        </p:txBody>
      </p:sp>
      <p:sp>
        <p:nvSpPr>
          <p:cNvPr id="91147" name="Text Box 11"/>
          <p:cNvSpPr txBox="1">
            <a:spLocks noChangeArrowheads="1"/>
          </p:cNvSpPr>
          <p:nvPr/>
        </p:nvSpPr>
        <p:spPr bwMode="auto">
          <a:xfrm>
            <a:off x="1282700" y="5651582"/>
            <a:ext cx="6578600" cy="1066800"/>
          </a:xfrm>
          <a:prstGeom prst="rect">
            <a:avLst/>
          </a:prstGeom>
          <a:noFill/>
          <a:ln w="9525">
            <a:noFill/>
            <a:miter lim="800000"/>
            <a:headEnd/>
            <a:tailEnd/>
          </a:ln>
        </p:spPr>
        <p:txBody>
          <a:bodyPr>
            <a:spAutoFit/>
          </a:bodyPr>
          <a:lstStyle/>
          <a:p>
            <a:pPr>
              <a:spcBef>
                <a:spcPct val="50000"/>
              </a:spcBef>
            </a:pPr>
            <a:r>
              <a:rPr lang="he-IL" sz="3200" dirty="0"/>
              <a:t>במידה והמהירות </a:t>
            </a:r>
            <a:r>
              <a:rPr lang="he-IL" sz="3200" u="sng" dirty="0"/>
              <a:t>קטנה מידי</a:t>
            </a:r>
            <a:r>
              <a:rPr lang="he-IL" sz="3200" dirty="0"/>
              <a:t>, המכונית רוצה להחליק כלפי מורד המדרון</a:t>
            </a:r>
            <a:endParaRPr lang="en-US" sz="3200" dirty="0"/>
          </a:p>
        </p:txBody>
      </p:sp>
      <p:sp>
        <p:nvSpPr>
          <p:cNvPr id="91148" name="Text Box 12"/>
          <p:cNvSpPr txBox="1">
            <a:spLocks noChangeArrowheads="1"/>
          </p:cNvSpPr>
          <p:nvPr/>
        </p:nvSpPr>
        <p:spPr bwMode="auto">
          <a:xfrm>
            <a:off x="736600" y="1638300"/>
            <a:ext cx="622300" cy="366713"/>
          </a:xfrm>
          <a:prstGeom prst="rect">
            <a:avLst/>
          </a:prstGeom>
          <a:noFill/>
          <a:ln w="9525">
            <a:noFill/>
            <a:miter lim="800000"/>
            <a:headEnd/>
            <a:tailEnd/>
          </a:ln>
        </p:spPr>
        <p:txBody>
          <a:bodyPr>
            <a:spAutoFit/>
          </a:bodyPr>
          <a:lstStyle/>
          <a:p>
            <a:pPr>
              <a:spcBef>
                <a:spcPct val="50000"/>
              </a:spcBef>
            </a:pPr>
            <a:r>
              <a:rPr lang="en-US"/>
              <a:t>f</a:t>
            </a:r>
            <a:r>
              <a:rPr lang="en-US" baseline="-25000"/>
              <a:t>s</a:t>
            </a:r>
            <a:endParaRPr lang="en-US"/>
          </a:p>
        </p:txBody>
      </p:sp>
      <p:sp>
        <p:nvSpPr>
          <p:cNvPr id="12" name="TextBox 11">
            <a:extLst>
              <a:ext uri="{FF2B5EF4-FFF2-40B4-BE49-F238E27FC236}">
                <a16:creationId xmlns:a16="http://schemas.microsoft.com/office/drawing/2014/main" id="{5DCF7112-7A9B-44E9-9F6F-B96AAF574F7C}"/>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13" name="Text Box 11">
            <a:extLst>
              <a:ext uri="{FF2B5EF4-FFF2-40B4-BE49-F238E27FC236}">
                <a16:creationId xmlns:a16="http://schemas.microsoft.com/office/drawing/2014/main" id="{4EE52511-FE9C-4DE6-8067-30FD52C01F78}"/>
              </a:ext>
            </a:extLst>
          </p:cNvPr>
          <p:cNvSpPr txBox="1">
            <a:spLocks noChangeArrowheads="1"/>
          </p:cNvSpPr>
          <p:nvPr/>
        </p:nvSpPr>
        <p:spPr bwMode="auto">
          <a:xfrm>
            <a:off x="395536" y="3524400"/>
            <a:ext cx="8611517" cy="1815882"/>
          </a:xfrm>
          <a:prstGeom prst="rect">
            <a:avLst/>
          </a:prstGeom>
          <a:noFill/>
          <a:ln w="9525">
            <a:noFill/>
            <a:miter lim="800000"/>
            <a:headEnd/>
            <a:tailEnd/>
          </a:ln>
        </p:spPr>
        <p:txBody>
          <a:bodyPr wrap="square">
            <a:spAutoFit/>
          </a:bodyPr>
          <a:lstStyle/>
          <a:p>
            <a:pPr>
              <a:spcBef>
                <a:spcPct val="50000"/>
              </a:spcBef>
            </a:pPr>
            <a:r>
              <a:rPr lang="he-IL" sz="3200" dirty="0"/>
              <a:t>החיכוך חייב להיות בכיוון המישור המשופע, כלפי מעלה או כלפי מטה.</a:t>
            </a:r>
          </a:p>
          <a:p>
            <a:pPr>
              <a:spcBef>
                <a:spcPct val="50000"/>
              </a:spcBef>
            </a:pPr>
            <a:r>
              <a:rPr lang="he-IL" sz="3200" dirty="0"/>
              <a:t>גודלו וכיוונו תלוי במהירות שלנו.</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14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1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1" nodeType="clickEffect">
                                  <p:stCondLst>
                                    <p:cond delay="0"/>
                                  </p:stCondLst>
                                  <p:childTnLst>
                                    <p:animMotion origin="layout" path="M 3.33333E-6 -7.40741E-7 L -0.02223 -0.07222 " pathEditMode="relative" ptsTypes="AA">
                                      <p:cBhvr>
                                        <p:cTn id="24" dur="2000" fill="hold"/>
                                        <p:tgtEl>
                                          <p:spTgt spid="9114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6" grpId="0" animBg="1"/>
      <p:bldP spid="91146" grpId="1" animBg="1"/>
      <p:bldP spid="9114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2"/>
          <p:cNvPicPr>
            <a:picLocks noChangeAspect="1" noChangeArrowheads="1"/>
          </p:cNvPicPr>
          <p:nvPr/>
        </p:nvPicPr>
        <p:blipFill>
          <a:blip r:embed="rId3" cstate="print"/>
          <a:srcRect/>
          <a:stretch>
            <a:fillRect/>
          </a:stretch>
        </p:blipFill>
        <p:spPr bwMode="auto">
          <a:xfrm>
            <a:off x="363538" y="639763"/>
            <a:ext cx="3041650" cy="2930525"/>
          </a:xfrm>
          <a:prstGeom prst="rect">
            <a:avLst/>
          </a:prstGeom>
          <a:noFill/>
          <a:ln w="9525">
            <a:noFill/>
            <a:miter lim="800000"/>
            <a:headEnd/>
            <a:tailEnd/>
          </a:ln>
        </p:spPr>
      </p:pic>
      <p:sp>
        <p:nvSpPr>
          <p:cNvPr id="25606" name="Line 3"/>
          <p:cNvSpPr>
            <a:spLocks noChangeShapeType="1"/>
          </p:cNvSpPr>
          <p:nvPr/>
        </p:nvSpPr>
        <p:spPr bwMode="auto">
          <a:xfrm flipV="1">
            <a:off x="1831975" y="444500"/>
            <a:ext cx="0" cy="1663700"/>
          </a:xfrm>
          <a:prstGeom prst="line">
            <a:avLst/>
          </a:prstGeom>
          <a:noFill/>
          <a:ln w="38100">
            <a:solidFill>
              <a:srgbClr val="FF0000"/>
            </a:solidFill>
            <a:round/>
            <a:headEnd/>
            <a:tailEnd type="triangle" w="med" len="med"/>
          </a:ln>
        </p:spPr>
        <p:txBody>
          <a:bodyPr/>
          <a:lstStyle/>
          <a:p>
            <a:endParaRPr lang="he-IL"/>
          </a:p>
        </p:txBody>
      </p:sp>
      <p:sp>
        <p:nvSpPr>
          <p:cNvPr id="25607" name="Line 4"/>
          <p:cNvSpPr>
            <a:spLocks noChangeShapeType="1"/>
          </p:cNvSpPr>
          <p:nvPr/>
        </p:nvSpPr>
        <p:spPr bwMode="auto">
          <a:xfrm>
            <a:off x="1204913" y="2068513"/>
            <a:ext cx="1854200" cy="0"/>
          </a:xfrm>
          <a:prstGeom prst="line">
            <a:avLst/>
          </a:prstGeom>
          <a:noFill/>
          <a:ln w="38100">
            <a:solidFill>
              <a:srgbClr val="FF0000"/>
            </a:solidFill>
            <a:round/>
            <a:headEnd/>
            <a:tailEnd type="triangle" w="med" len="med"/>
          </a:ln>
        </p:spPr>
        <p:txBody>
          <a:bodyPr/>
          <a:lstStyle/>
          <a:p>
            <a:endParaRPr lang="he-IL"/>
          </a:p>
        </p:txBody>
      </p:sp>
      <p:sp>
        <p:nvSpPr>
          <p:cNvPr id="25608" name="Text Box 5"/>
          <p:cNvSpPr txBox="1">
            <a:spLocks noChangeArrowheads="1"/>
          </p:cNvSpPr>
          <p:nvPr/>
        </p:nvSpPr>
        <p:spPr bwMode="auto">
          <a:xfrm>
            <a:off x="2732088" y="1722438"/>
            <a:ext cx="393700" cy="366712"/>
          </a:xfrm>
          <a:prstGeom prst="rect">
            <a:avLst/>
          </a:prstGeom>
          <a:noFill/>
          <a:ln w="9525">
            <a:noFill/>
            <a:miter lim="800000"/>
            <a:headEnd/>
            <a:tailEnd/>
          </a:ln>
        </p:spPr>
        <p:txBody>
          <a:bodyPr>
            <a:spAutoFit/>
          </a:bodyPr>
          <a:lstStyle/>
          <a:p>
            <a:pPr>
              <a:spcBef>
                <a:spcPct val="50000"/>
              </a:spcBef>
            </a:pPr>
            <a:r>
              <a:rPr lang="en-US"/>
              <a:t>r</a:t>
            </a:r>
          </a:p>
        </p:txBody>
      </p:sp>
      <p:sp>
        <p:nvSpPr>
          <p:cNvPr id="25609" name="Text Box 6"/>
          <p:cNvSpPr txBox="1">
            <a:spLocks noChangeArrowheads="1"/>
          </p:cNvSpPr>
          <p:nvPr/>
        </p:nvSpPr>
        <p:spPr bwMode="auto">
          <a:xfrm>
            <a:off x="1436688" y="407988"/>
            <a:ext cx="355600" cy="366712"/>
          </a:xfrm>
          <a:prstGeom prst="rect">
            <a:avLst/>
          </a:prstGeom>
          <a:noFill/>
          <a:ln w="9525">
            <a:noFill/>
            <a:miter lim="800000"/>
            <a:headEnd/>
            <a:tailEnd/>
          </a:ln>
        </p:spPr>
        <p:txBody>
          <a:bodyPr>
            <a:spAutoFit/>
          </a:bodyPr>
          <a:lstStyle/>
          <a:p>
            <a:pPr>
              <a:spcBef>
                <a:spcPct val="50000"/>
              </a:spcBef>
            </a:pPr>
            <a:r>
              <a:rPr lang="en-US"/>
              <a:t>y</a:t>
            </a:r>
          </a:p>
        </p:txBody>
      </p:sp>
      <p:sp>
        <p:nvSpPr>
          <p:cNvPr id="25610" name="Line 8"/>
          <p:cNvSpPr>
            <a:spLocks noChangeShapeType="1"/>
          </p:cNvSpPr>
          <p:nvPr/>
        </p:nvSpPr>
        <p:spPr bwMode="auto">
          <a:xfrm flipH="1" flipV="1">
            <a:off x="457200" y="1519238"/>
            <a:ext cx="1447800" cy="584200"/>
          </a:xfrm>
          <a:prstGeom prst="line">
            <a:avLst/>
          </a:prstGeom>
          <a:noFill/>
          <a:ln w="57150">
            <a:solidFill>
              <a:srgbClr val="FF6600"/>
            </a:solidFill>
            <a:round/>
            <a:headEnd/>
            <a:tailEnd type="triangle" w="med" len="med"/>
          </a:ln>
        </p:spPr>
        <p:txBody>
          <a:bodyPr/>
          <a:lstStyle/>
          <a:p>
            <a:endParaRPr lang="he-IL"/>
          </a:p>
        </p:txBody>
      </p:sp>
      <p:sp>
        <p:nvSpPr>
          <p:cNvPr id="25611" name="Text Box 10"/>
          <p:cNvSpPr txBox="1">
            <a:spLocks noChangeArrowheads="1"/>
          </p:cNvSpPr>
          <p:nvPr/>
        </p:nvSpPr>
        <p:spPr bwMode="auto">
          <a:xfrm>
            <a:off x="287338" y="1246188"/>
            <a:ext cx="622300" cy="366712"/>
          </a:xfrm>
          <a:prstGeom prst="rect">
            <a:avLst/>
          </a:prstGeom>
          <a:noFill/>
          <a:ln w="9525">
            <a:noFill/>
            <a:miter lim="800000"/>
            <a:headEnd/>
            <a:tailEnd/>
          </a:ln>
        </p:spPr>
        <p:txBody>
          <a:bodyPr>
            <a:spAutoFit/>
          </a:bodyPr>
          <a:lstStyle/>
          <a:p>
            <a:pPr>
              <a:spcBef>
                <a:spcPct val="50000"/>
              </a:spcBef>
            </a:pPr>
            <a:r>
              <a:rPr lang="en-US"/>
              <a:t>f</a:t>
            </a:r>
            <a:r>
              <a:rPr lang="en-US" baseline="-25000"/>
              <a:t>s</a:t>
            </a:r>
            <a:endParaRPr lang="en-US"/>
          </a:p>
        </p:txBody>
      </p:sp>
      <p:graphicFrame>
        <p:nvGraphicFramePr>
          <p:cNvPr id="25602" name="Object 11"/>
          <p:cNvGraphicFramePr>
            <a:graphicFrameLocks noChangeAspect="1"/>
          </p:cNvGraphicFramePr>
          <p:nvPr/>
        </p:nvGraphicFramePr>
        <p:xfrm>
          <a:off x="3995936" y="2852936"/>
          <a:ext cx="4091682" cy="2150923"/>
        </p:xfrm>
        <a:graphic>
          <a:graphicData uri="http://schemas.openxmlformats.org/presentationml/2006/ole">
            <mc:AlternateContent xmlns:mc="http://schemas.openxmlformats.org/markup-compatibility/2006">
              <mc:Choice xmlns:v="urn:schemas-microsoft-com:vml" Requires="v">
                <p:oleObj spid="_x0000_s64108" name="משוואה" r:id="rId4" imgW="2463480" imgH="1295280" progId="Equation.3">
                  <p:embed/>
                </p:oleObj>
              </mc:Choice>
              <mc:Fallback>
                <p:oleObj name="משוואה" r:id="rId4" imgW="2463480" imgH="129528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2852936"/>
                        <a:ext cx="4091682" cy="21509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3" name="Object 12"/>
          <p:cNvGraphicFramePr>
            <a:graphicFrameLocks noChangeAspect="1"/>
          </p:cNvGraphicFramePr>
          <p:nvPr/>
        </p:nvGraphicFramePr>
        <p:xfrm>
          <a:off x="3995936" y="1340768"/>
          <a:ext cx="4441503" cy="1423334"/>
        </p:xfrm>
        <a:graphic>
          <a:graphicData uri="http://schemas.openxmlformats.org/presentationml/2006/ole">
            <mc:AlternateContent xmlns:mc="http://schemas.openxmlformats.org/markup-compatibility/2006">
              <mc:Choice xmlns:v="urn:schemas-microsoft-com:vml" Requires="v">
                <p:oleObj spid="_x0000_s64109" name="משוואה" r:id="rId6" imgW="2298600" imgH="736560" progId="Equation.3">
                  <p:embed/>
                </p:oleObj>
              </mc:Choice>
              <mc:Fallback>
                <p:oleObj name="משוואה" r:id="rId6" imgW="2298600" imgH="73656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936" y="1340768"/>
                        <a:ext cx="4441503" cy="1423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a:spLocks noChangeArrowheads="1"/>
          </p:cNvSpPr>
          <p:nvPr/>
        </p:nvSpPr>
        <p:spPr bwMode="auto">
          <a:xfrm>
            <a:off x="4860032" y="5229200"/>
            <a:ext cx="3556000" cy="400050"/>
          </a:xfrm>
          <a:prstGeom prst="rect">
            <a:avLst/>
          </a:prstGeom>
          <a:noFill/>
          <a:ln w="9525">
            <a:noFill/>
            <a:miter lim="800000"/>
            <a:headEnd/>
            <a:tailEnd/>
          </a:ln>
        </p:spPr>
        <p:txBody>
          <a:bodyPr>
            <a:spAutoFit/>
          </a:bodyPr>
          <a:lstStyle/>
          <a:p>
            <a:r>
              <a:rPr lang="he-IL" sz="2000" b="1" dirty="0">
                <a:solidFill>
                  <a:srgbClr val="0066FF"/>
                </a:solidFill>
              </a:rPr>
              <a:t>כמובן שהתנאי לאי החלקה הוא :</a:t>
            </a:r>
            <a:endParaRPr lang="en-US" sz="2000" b="1" dirty="0">
              <a:solidFill>
                <a:srgbClr val="0066FF"/>
              </a:solidFill>
            </a:endParaRPr>
          </a:p>
        </p:txBody>
      </p:sp>
      <p:graphicFrame>
        <p:nvGraphicFramePr>
          <p:cNvPr id="86026" name="Object 10"/>
          <p:cNvGraphicFramePr>
            <a:graphicFrameLocks noChangeAspect="1"/>
          </p:cNvGraphicFramePr>
          <p:nvPr/>
        </p:nvGraphicFramePr>
        <p:xfrm>
          <a:off x="1558925" y="5186363"/>
          <a:ext cx="2776538" cy="1063625"/>
        </p:xfrm>
        <a:graphic>
          <a:graphicData uri="http://schemas.openxmlformats.org/presentationml/2006/ole">
            <mc:AlternateContent xmlns:mc="http://schemas.openxmlformats.org/markup-compatibility/2006">
              <mc:Choice xmlns:v="urn:schemas-microsoft-com:vml" Requires="v">
                <p:oleObj spid="_x0000_s64110" name="Equation" r:id="rId8" imgW="596880" imgH="228600" progId="Equation.DSMT4">
                  <p:embed/>
                </p:oleObj>
              </mc:Choice>
              <mc:Fallback>
                <p:oleObj name="Equation" r:id="rId8" imgW="596880" imgH="2286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8925" y="5186363"/>
                        <a:ext cx="2776538"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a:extLst>
              <a:ext uri="{FF2B5EF4-FFF2-40B4-BE49-F238E27FC236}">
                <a16:creationId xmlns:a16="http://schemas.microsoft.com/office/drawing/2014/main" id="{2108146A-268E-4009-9957-635DFDDA25B4}"/>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0" name="Picture 2"/>
          <p:cNvPicPr>
            <a:picLocks noChangeAspect="1" noChangeArrowheads="1"/>
          </p:cNvPicPr>
          <p:nvPr/>
        </p:nvPicPr>
        <p:blipFill>
          <a:blip r:embed="rId3" cstate="print"/>
          <a:srcRect/>
          <a:stretch>
            <a:fillRect/>
          </a:stretch>
        </p:blipFill>
        <p:spPr bwMode="auto">
          <a:xfrm>
            <a:off x="363538" y="639763"/>
            <a:ext cx="3041650" cy="2930525"/>
          </a:xfrm>
          <a:prstGeom prst="rect">
            <a:avLst/>
          </a:prstGeom>
          <a:noFill/>
          <a:ln w="9525">
            <a:noFill/>
            <a:miter lim="800000"/>
            <a:headEnd/>
            <a:tailEnd/>
          </a:ln>
        </p:spPr>
      </p:pic>
      <p:sp>
        <p:nvSpPr>
          <p:cNvPr id="26631" name="Line 3"/>
          <p:cNvSpPr>
            <a:spLocks noChangeShapeType="1"/>
          </p:cNvSpPr>
          <p:nvPr/>
        </p:nvSpPr>
        <p:spPr bwMode="auto">
          <a:xfrm flipV="1">
            <a:off x="1831975" y="444500"/>
            <a:ext cx="0" cy="1663700"/>
          </a:xfrm>
          <a:prstGeom prst="line">
            <a:avLst/>
          </a:prstGeom>
          <a:noFill/>
          <a:ln w="38100">
            <a:solidFill>
              <a:srgbClr val="FF0000"/>
            </a:solidFill>
            <a:round/>
            <a:headEnd/>
            <a:tailEnd type="triangle" w="med" len="med"/>
          </a:ln>
        </p:spPr>
        <p:txBody>
          <a:bodyPr/>
          <a:lstStyle/>
          <a:p>
            <a:endParaRPr lang="he-IL"/>
          </a:p>
        </p:txBody>
      </p:sp>
      <p:sp>
        <p:nvSpPr>
          <p:cNvPr id="26632" name="Line 4"/>
          <p:cNvSpPr>
            <a:spLocks noChangeShapeType="1"/>
          </p:cNvSpPr>
          <p:nvPr/>
        </p:nvSpPr>
        <p:spPr bwMode="auto">
          <a:xfrm>
            <a:off x="1204913" y="2068513"/>
            <a:ext cx="1854200" cy="0"/>
          </a:xfrm>
          <a:prstGeom prst="line">
            <a:avLst/>
          </a:prstGeom>
          <a:noFill/>
          <a:ln w="38100">
            <a:solidFill>
              <a:srgbClr val="FF0000"/>
            </a:solidFill>
            <a:round/>
            <a:headEnd/>
            <a:tailEnd type="triangle" w="med" len="med"/>
          </a:ln>
        </p:spPr>
        <p:txBody>
          <a:bodyPr/>
          <a:lstStyle/>
          <a:p>
            <a:endParaRPr lang="he-IL"/>
          </a:p>
        </p:txBody>
      </p:sp>
      <p:sp>
        <p:nvSpPr>
          <p:cNvPr id="26633" name="Text Box 5"/>
          <p:cNvSpPr txBox="1">
            <a:spLocks noChangeArrowheads="1"/>
          </p:cNvSpPr>
          <p:nvPr/>
        </p:nvSpPr>
        <p:spPr bwMode="auto">
          <a:xfrm>
            <a:off x="2732088" y="1722438"/>
            <a:ext cx="393700" cy="366712"/>
          </a:xfrm>
          <a:prstGeom prst="rect">
            <a:avLst/>
          </a:prstGeom>
          <a:noFill/>
          <a:ln w="9525">
            <a:noFill/>
            <a:miter lim="800000"/>
            <a:headEnd/>
            <a:tailEnd/>
          </a:ln>
        </p:spPr>
        <p:txBody>
          <a:bodyPr>
            <a:spAutoFit/>
          </a:bodyPr>
          <a:lstStyle/>
          <a:p>
            <a:pPr>
              <a:spcBef>
                <a:spcPct val="50000"/>
              </a:spcBef>
            </a:pPr>
            <a:r>
              <a:rPr lang="en-US"/>
              <a:t>r</a:t>
            </a:r>
          </a:p>
        </p:txBody>
      </p:sp>
      <p:sp>
        <p:nvSpPr>
          <p:cNvPr id="26634" name="Text Box 6"/>
          <p:cNvSpPr txBox="1">
            <a:spLocks noChangeArrowheads="1"/>
          </p:cNvSpPr>
          <p:nvPr/>
        </p:nvSpPr>
        <p:spPr bwMode="auto">
          <a:xfrm>
            <a:off x="1436688" y="407988"/>
            <a:ext cx="355600" cy="366712"/>
          </a:xfrm>
          <a:prstGeom prst="rect">
            <a:avLst/>
          </a:prstGeom>
          <a:noFill/>
          <a:ln w="9525">
            <a:noFill/>
            <a:miter lim="800000"/>
            <a:headEnd/>
            <a:tailEnd/>
          </a:ln>
        </p:spPr>
        <p:txBody>
          <a:bodyPr>
            <a:spAutoFit/>
          </a:bodyPr>
          <a:lstStyle/>
          <a:p>
            <a:pPr>
              <a:spcBef>
                <a:spcPct val="50000"/>
              </a:spcBef>
            </a:pPr>
            <a:r>
              <a:rPr lang="en-US"/>
              <a:t>y</a:t>
            </a:r>
          </a:p>
        </p:txBody>
      </p:sp>
      <p:sp>
        <p:nvSpPr>
          <p:cNvPr id="26635" name="Line 8"/>
          <p:cNvSpPr>
            <a:spLocks noChangeShapeType="1"/>
          </p:cNvSpPr>
          <p:nvPr/>
        </p:nvSpPr>
        <p:spPr bwMode="auto">
          <a:xfrm flipH="1" flipV="1">
            <a:off x="457200" y="1519238"/>
            <a:ext cx="1447800" cy="584200"/>
          </a:xfrm>
          <a:prstGeom prst="line">
            <a:avLst/>
          </a:prstGeom>
          <a:noFill/>
          <a:ln w="57150">
            <a:solidFill>
              <a:srgbClr val="FF6600"/>
            </a:solidFill>
            <a:round/>
            <a:headEnd/>
            <a:tailEnd type="triangle" w="med" len="med"/>
          </a:ln>
        </p:spPr>
        <p:txBody>
          <a:bodyPr/>
          <a:lstStyle/>
          <a:p>
            <a:endParaRPr lang="he-IL"/>
          </a:p>
        </p:txBody>
      </p:sp>
      <p:sp>
        <p:nvSpPr>
          <p:cNvPr id="26636" name="Text Box 10"/>
          <p:cNvSpPr txBox="1">
            <a:spLocks noChangeArrowheads="1"/>
          </p:cNvSpPr>
          <p:nvPr/>
        </p:nvSpPr>
        <p:spPr bwMode="auto">
          <a:xfrm>
            <a:off x="287338" y="1246188"/>
            <a:ext cx="622300" cy="366712"/>
          </a:xfrm>
          <a:prstGeom prst="rect">
            <a:avLst/>
          </a:prstGeom>
          <a:noFill/>
          <a:ln w="9525">
            <a:noFill/>
            <a:miter lim="800000"/>
            <a:headEnd/>
            <a:tailEnd/>
          </a:ln>
        </p:spPr>
        <p:txBody>
          <a:bodyPr>
            <a:spAutoFit/>
          </a:bodyPr>
          <a:lstStyle/>
          <a:p>
            <a:pPr>
              <a:spcBef>
                <a:spcPct val="50000"/>
              </a:spcBef>
            </a:pPr>
            <a:r>
              <a:rPr lang="en-US"/>
              <a:t>f</a:t>
            </a:r>
            <a:r>
              <a:rPr lang="en-US" baseline="-25000"/>
              <a:t>s</a:t>
            </a:r>
            <a:endParaRPr lang="en-US"/>
          </a:p>
        </p:txBody>
      </p:sp>
      <p:graphicFrame>
        <p:nvGraphicFramePr>
          <p:cNvPr id="26626" name="Object 11"/>
          <p:cNvGraphicFramePr>
            <a:graphicFrameLocks noChangeAspect="1"/>
          </p:cNvGraphicFramePr>
          <p:nvPr/>
        </p:nvGraphicFramePr>
        <p:xfrm>
          <a:off x="3563888" y="2204864"/>
          <a:ext cx="3270250" cy="884237"/>
        </p:xfrm>
        <a:graphic>
          <a:graphicData uri="http://schemas.openxmlformats.org/presentationml/2006/ole">
            <mc:AlternateContent xmlns:mc="http://schemas.openxmlformats.org/markup-compatibility/2006">
              <mc:Choice xmlns:v="urn:schemas-microsoft-com:vml" Requires="v">
                <p:oleObj spid="_x0000_s65338" name="Equation" r:id="rId4" imgW="1549080" imgH="419040" progId="Equation.DSMT4">
                  <p:embed/>
                </p:oleObj>
              </mc:Choice>
              <mc:Fallback>
                <p:oleObj name="Equation" r:id="rId4" imgW="1549080" imgH="41904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888" y="2204864"/>
                        <a:ext cx="3270250"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12"/>
          <p:cNvGraphicFramePr>
            <a:graphicFrameLocks noChangeAspect="1"/>
          </p:cNvGraphicFramePr>
          <p:nvPr/>
        </p:nvGraphicFramePr>
        <p:xfrm>
          <a:off x="3635896" y="1700808"/>
          <a:ext cx="2976562" cy="477838"/>
        </p:xfrm>
        <a:graphic>
          <a:graphicData uri="http://schemas.openxmlformats.org/presentationml/2006/ole">
            <mc:AlternateContent xmlns:mc="http://schemas.openxmlformats.org/markup-compatibility/2006">
              <mc:Choice xmlns:v="urn:schemas-microsoft-com:vml" Requires="v">
                <p:oleObj spid="_x0000_s65339" name="Equation" r:id="rId6" imgW="1422360" imgH="228600" progId="Equation.DSMT4">
                  <p:embed/>
                </p:oleObj>
              </mc:Choice>
              <mc:Fallback>
                <p:oleObj name="Equation" r:id="rId6" imgW="1422360" imgH="2286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896" y="1700808"/>
                        <a:ext cx="2976562"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7" name="TextBox 10"/>
          <p:cNvSpPr txBox="1">
            <a:spLocks noChangeArrowheads="1"/>
          </p:cNvSpPr>
          <p:nvPr/>
        </p:nvSpPr>
        <p:spPr bwMode="auto">
          <a:xfrm>
            <a:off x="4716016" y="4077072"/>
            <a:ext cx="3556000" cy="400050"/>
          </a:xfrm>
          <a:prstGeom prst="rect">
            <a:avLst/>
          </a:prstGeom>
          <a:noFill/>
          <a:ln w="9525">
            <a:noFill/>
            <a:miter lim="800000"/>
            <a:headEnd/>
            <a:tailEnd/>
          </a:ln>
        </p:spPr>
        <p:txBody>
          <a:bodyPr>
            <a:spAutoFit/>
          </a:bodyPr>
          <a:lstStyle/>
          <a:p>
            <a:r>
              <a:rPr lang="he-IL" sz="2000" b="1" dirty="0">
                <a:solidFill>
                  <a:srgbClr val="0066FF"/>
                </a:solidFill>
              </a:rPr>
              <a:t>פתרון מערכת המשוואות נותן:</a:t>
            </a:r>
            <a:endParaRPr lang="en-US" sz="2000" b="1" dirty="0">
              <a:solidFill>
                <a:srgbClr val="0066FF"/>
              </a:solidFill>
            </a:endParaRPr>
          </a:p>
        </p:txBody>
      </p:sp>
      <p:graphicFrame>
        <p:nvGraphicFramePr>
          <p:cNvPr id="86026" name="Object 10"/>
          <p:cNvGraphicFramePr>
            <a:graphicFrameLocks noChangeAspect="1"/>
          </p:cNvGraphicFramePr>
          <p:nvPr/>
        </p:nvGraphicFramePr>
        <p:xfrm>
          <a:off x="3707904" y="2996952"/>
          <a:ext cx="2446338" cy="938212"/>
        </p:xfrm>
        <a:graphic>
          <a:graphicData uri="http://schemas.openxmlformats.org/presentationml/2006/ole">
            <mc:AlternateContent xmlns:mc="http://schemas.openxmlformats.org/markup-compatibility/2006">
              <mc:Choice xmlns:v="urn:schemas-microsoft-com:vml" Requires="v">
                <p:oleObj spid="_x0000_s65340" name="Equation" r:id="rId8" imgW="596880" imgH="228600" progId="Equation.DSMT4">
                  <p:embed/>
                </p:oleObj>
              </mc:Choice>
              <mc:Fallback>
                <p:oleObj name="Equation" r:id="rId8" imgW="596880" imgH="2286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7904" y="2996952"/>
                        <a:ext cx="2446338"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7" name="Object 5"/>
          <p:cNvGraphicFramePr>
            <a:graphicFrameLocks noChangeAspect="1"/>
          </p:cNvGraphicFramePr>
          <p:nvPr/>
        </p:nvGraphicFramePr>
        <p:xfrm>
          <a:off x="2051720" y="4797152"/>
          <a:ext cx="5094287" cy="1517650"/>
        </p:xfrm>
        <a:graphic>
          <a:graphicData uri="http://schemas.openxmlformats.org/presentationml/2006/ole">
            <mc:AlternateContent xmlns:mc="http://schemas.openxmlformats.org/markup-compatibility/2006">
              <mc:Choice xmlns:v="urn:schemas-microsoft-com:vml" Requires="v">
                <p:oleObj spid="_x0000_s65341" name="Equation" r:id="rId10" imgW="1574640" imgH="469800" progId="Equation.DSMT4">
                  <p:embed/>
                </p:oleObj>
              </mc:Choice>
              <mc:Fallback>
                <p:oleObj name="Equation" r:id="rId10" imgW="1574640" imgH="4698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1720" y="4797152"/>
                        <a:ext cx="5094287"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a:extLst>
              <a:ext uri="{FF2B5EF4-FFF2-40B4-BE49-F238E27FC236}">
                <a16:creationId xmlns:a16="http://schemas.microsoft.com/office/drawing/2014/main" id="{7169D0E3-B551-44A6-A4BF-A3302DC7CFCB}"/>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2"/>
          <p:cNvPicPr>
            <a:picLocks noChangeAspect="1" noChangeArrowheads="1"/>
          </p:cNvPicPr>
          <p:nvPr/>
        </p:nvPicPr>
        <p:blipFill>
          <a:blip r:embed="rId3" cstate="print"/>
          <a:srcRect/>
          <a:stretch>
            <a:fillRect/>
          </a:stretch>
        </p:blipFill>
        <p:spPr bwMode="auto">
          <a:xfrm>
            <a:off x="363538" y="639763"/>
            <a:ext cx="3041650" cy="2930525"/>
          </a:xfrm>
          <a:prstGeom prst="rect">
            <a:avLst/>
          </a:prstGeom>
          <a:noFill/>
          <a:ln w="9525">
            <a:noFill/>
            <a:miter lim="800000"/>
            <a:headEnd/>
            <a:tailEnd/>
          </a:ln>
        </p:spPr>
      </p:pic>
      <p:sp>
        <p:nvSpPr>
          <p:cNvPr id="27652" name="Line 3"/>
          <p:cNvSpPr>
            <a:spLocks noChangeShapeType="1"/>
          </p:cNvSpPr>
          <p:nvPr/>
        </p:nvSpPr>
        <p:spPr bwMode="auto">
          <a:xfrm flipV="1">
            <a:off x="1831975" y="444500"/>
            <a:ext cx="0" cy="1663700"/>
          </a:xfrm>
          <a:prstGeom prst="line">
            <a:avLst/>
          </a:prstGeom>
          <a:noFill/>
          <a:ln w="38100">
            <a:solidFill>
              <a:srgbClr val="FF0000"/>
            </a:solidFill>
            <a:round/>
            <a:headEnd/>
            <a:tailEnd type="triangle" w="med" len="med"/>
          </a:ln>
        </p:spPr>
        <p:txBody>
          <a:bodyPr/>
          <a:lstStyle/>
          <a:p>
            <a:endParaRPr lang="he-IL"/>
          </a:p>
        </p:txBody>
      </p:sp>
      <p:sp>
        <p:nvSpPr>
          <p:cNvPr id="27653" name="Line 4"/>
          <p:cNvSpPr>
            <a:spLocks noChangeShapeType="1"/>
          </p:cNvSpPr>
          <p:nvPr/>
        </p:nvSpPr>
        <p:spPr bwMode="auto">
          <a:xfrm>
            <a:off x="1204913" y="2068513"/>
            <a:ext cx="1854200" cy="0"/>
          </a:xfrm>
          <a:prstGeom prst="line">
            <a:avLst/>
          </a:prstGeom>
          <a:noFill/>
          <a:ln w="38100">
            <a:solidFill>
              <a:srgbClr val="FF0000"/>
            </a:solidFill>
            <a:round/>
            <a:headEnd/>
            <a:tailEnd type="triangle" w="med" len="med"/>
          </a:ln>
        </p:spPr>
        <p:txBody>
          <a:bodyPr/>
          <a:lstStyle/>
          <a:p>
            <a:endParaRPr lang="he-IL"/>
          </a:p>
        </p:txBody>
      </p:sp>
      <p:sp>
        <p:nvSpPr>
          <p:cNvPr id="27654" name="Text Box 5"/>
          <p:cNvSpPr txBox="1">
            <a:spLocks noChangeArrowheads="1"/>
          </p:cNvSpPr>
          <p:nvPr/>
        </p:nvSpPr>
        <p:spPr bwMode="auto">
          <a:xfrm>
            <a:off x="2732088" y="1722438"/>
            <a:ext cx="393700" cy="366712"/>
          </a:xfrm>
          <a:prstGeom prst="rect">
            <a:avLst/>
          </a:prstGeom>
          <a:noFill/>
          <a:ln w="9525">
            <a:noFill/>
            <a:miter lim="800000"/>
            <a:headEnd/>
            <a:tailEnd/>
          </a:ln>
        </p:spPr>
        <p:txBody>
          <a:bodyPr>
            <a:spAutoFit/>
          </a:bodyPr>
          <a:lstStyle/>
          <a:p>
            <a:pPr>
              <a:spcBef>
                <a:spcPct val="50000"/>
              </a:spcBef>
            </a:pPr>
            <a:r>
              <a:rPr lang="en-US"/>
              <a:t>r</a:t>
            </a:r>
          </a:p>
        </p:txBody>
      </p:sp>
      <p:sp>
        <p:nvSpPr>
          <p:cNvPr id="27655" name="Text Box 6"/>
          <p:cNvSpPr txBox="1">
            <a:spLocks noChangeArrowheads="1"/>
          </p:cNvSpPr>
          <p:nvPr/>
        </p:nvSpPr>
        <p:spPr bwMode="auto">
          <a:xfrm>
            <a:off x="1436688" y="407988"/>
            <a:ext cx="355600" cy="366712"/>
          </a:xfrm>
          <a:prstGeom prst="rect">
            <a:avLst/>
          </a:prstGeom>
          <a:noFill/>
          <a:ln w="9525">
            <a:noFill/>
            <a:miter lim="800000"/>
            <a:headEnd/>
            <a:tailEnd/>
          </a:ln>
        </p:spPr>
        <p:txBody>
          <a:bodyPr>
            <a:spAutoFit/>
          </a:bodyPr>
          <a:lstStyle/>
          <a:p>
            <a:pPr>
              <a:spcBef>
                <a:spcPct val="50000"/>
              </a:spcBef>
            </a:pPr>
            <a:r>
              <a:rPr lang="en-US"/>
              <a:t>y</a:t>
            </a:r>
          </a:p>
        </p:txBody>
      </p:sp>
      <p:sp>
        <p:nvSpPr>
          <p:cNvPr id="27656" name="Line 8"/>
          <p:cNvSpPr>
            <a:spLocks noChangeShapeType="1"/>
          </p:cNvSpPr>
          <p:nvPr/>
        </p:nvSpPr>
        <p:spPr bwMode="auto">
          <a:xfrm flipH="1" flipV="1">
            <a:off x="457200" y="1519238"/>
            <a:ext cx="1447800" cy="584200"/>
          </a:xfrm>
          <a:prstGeom prst="line">
            <a:avLst/>
          </a:prstGeom>
          <a:noFill/>
          <a:ln w="57150">
            <a:solidFill>
              <a:srgbClr val="FF6600"/>
            </a:solidFill>
            <a:round/>
            <a:headEnd/>
            <a:tailEnd type="triangle" w="med" len="med"/>
          </a:ln>
        </p:spPr>
        <p:txBody>
          <a:bodyPr/>
          <a:lstStyle/>
          <a:p>
            <a:endParaRPr lang="he-IL"/>
          </a:p>
        </p:txBody>
      </p:sp>
      <p:sp>
        <p:nvSpPr>
          <p:cNvPr id="27657" name="Text Box 10"/>
          <p:cNvSpPr txBox="1">
            <a:spLocks noChangeArrowheads="1"/>
          </p:cNvSpPr>
          <p:nvPr/>
        </p:nvSpPr>
        <p:spPr bwMode="auto">
          <a:xfrm>
            <a:off x="287338" y="1246188"/>
            <a:ext cx="622300" cy="366712"/>
          </a:xfrm>
          <a:prstGeom prst="rect">
            <a:avLst/>
          </a:prstGeom>
          <a:noFill/>
          <a:ln w="9525">
            <a:noFill/>
            <a:miter lim="800000"/>
            <a:headEnd/>
            <a:tailEnd/>
          </a:ln>
        </p:spPr>
        <p:txBody>
          <a:bodyPr>
            <a:spAutoFit/>
          </a:bodyPr>
          <a:lstStyle/>
          <a:p>
            <a:pPr>
              <a:spcBef>
                <a:spcPct val="50000"/>
              </a:spcBef>
            </a:pPr>
            <a:r>
              <a:rPr lang="en-US"/>
              <a:t>f</a:t>
            </a:r>
            <a:r>
              <a:rPr lang="en-US" baseline="-25000"/>
              <a:t>s</a:t>
            </a:r>
            <a:endParaRPr lang="en-US"/>
          </a:p>
        </p:txBody>
      </p:sp>
      <p:sp>
        <p:nvSpPr>
          <p:cNvPr id="27658" name="TextBox 10"/>
          <p:cNvSpPr txBox="1">
            <a:spLocks noChangeArrowheads="1"/>
          </p:cNvSpPr>
          <p:nvPr/>
        </p:nvSpPr>
        <p:spPr bwMode="auto">
          <a:xfrm>
            <a:off x="3962400" y="1277938"/>
            <a:ext cx="4035425" cy="1568450"/>
          </a:xfrm>
          <a:prstGeom prst="rect">
            <a:avLst/>
          </a:prstGeom>
          <a:noFill/>
          <a:ln w="9525">
            <a:noFill/>
            <a:miter lim="800000"/>
            <a:headEnd/>
            <a:tailEnd/>
          </a:ln>
        </p:spPr>
        <p:txBody>
          <a:bodyPr>
            <a:spAutoFit/>
          </a:bodyPr>
          <a:lstStyle/>
          <a:p>
            <a:r>
              <a:rPr lang="he-IL" sz="3200" b="1">
                <a:solidFill>
                  <a:srgbClr val="0066FF"/>
                </a:solidFill>
              </a:rPr>
              <a:t>המהירות הקטנה ביותר הנדרשת כדי לקיים את התנועה המעגלית</a:t>
            </a:r>
            <a:endParaRPr lang="en-US" sz="3200" b="1">
              <a:solidFill>
                <a:srgbClr val="0066FF"/>
              </a:solidFill>
            </a:endParaRPr>
          </a:p>
        </p:txBody>
      </p:sp>
      <p:graphicFrame>
        <p:nvGraphicFramePr>
          <p:cNvPr id="27650" name="Object 5"/>
          <p:cNvGraphicFramePr>
            <a:graphicFrameLocks noChangeAspect="1"/>
          </p:cNvGraphicFramePr>
          <p:nvPr/>
        </p:nvGraphicFramePr>
        <p:xfrm>
          <a:off x="2678113" y="3721100"/>
          <a:ext cx="5546725" cy="1517650"/>
        </p:xfrm>
        <a:graphic>
          <a:graphicData uri="http://schemas.openxmlformats.org/presentationml/2006/ole">
            <mc:AlternateContent xmlns:mc="http://schemas.openxmlformats.org/markup-compatibility/2006">
              <mc:Choice xmlns:v="urn:schemas-microsoft-com:vml" Requires="v">
                <p:oleObj spid="_x0000_s65744" name="Equation" r:id="rId4" imgW="1714320" imgH="469800" progId="Equation.DSMT4">
                  <p:embed/>
                </p:oleObj>
              </mc:Choice>
              <mc:Fallback>
                <p:oleObj name="Equation" r:id="rId4" imgW="1714320" imgH="469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113" y="3721100"/>
                        <a:ext cx="5546725"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a:extLst>
              <a:ext uri="{FF2B5EF4-FFF2-40B4-BE49-F238E27FC236}">
                <a16:creationId xmlns:a16="http://schemas.microsoft.com/office/drawing/2014/main" id="{E953B577-9C76-48B8-BE05-8BDA726DC7B7}"/>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cstate="print"/>
          <a:srcRect/>
          <a:stretch>
            <a:fillRect/>
          </a:stretch>
        </p:blipFill>
        <p:spPr bwMode="auto">
          <a:xfrm>
            <a:off x="885825" y="712788"/>
            <a:ext cx="3041650" cy="2930525"/>
          </a:xfrm>
          <a:prstGeom prst="rect">
            <a:avLst/>
          </a:prstGeom>
          <a:noFill/>
          <a:ln w="9525">
            <a:noFill/>
            <a:miter lim="800000"/>
            <a:headEnd/>
            <a:tailEnd/>
          </a:ln>
        </p:spPr>
      </p:pic>
      <p:sp>
        <p:nvSpPr>
          <p:cNvPr id="61443" name="Line 3"/>
          <p:cNvSpPr>
            <a:spLocks noChangeShapeType="1"/>
          </p:cNvSpPr>
          <p:nvPr/>
        </p:nvSpPr>
        <p:spPr bwMode="auto">
          <a:xfrm flipV="1">
            <a:off x="2311400" y="546100"/>
            <a:ext cx="0" cy="1663700"/>
          </a:xfrm>
          <a:prstGeom prst="line">
            <a:avLst/>
          </a:prstGeom>
          <a:noFill/>
          <a:ln w="38100">
            <a:solidFill>
              <a:srgbClr val="FF0000"/>
            </a:solidFill>
            <a:round/>
            <a:headEnd/>
            <a:tailEnd type="triangle" w="med" len="med"/>
          </a:ln>
        </p:spPr>
        <p:txBody>
          <a:bodyPr/>
          <a:lstStyle/>
          <a:p>
            <a:endParaRPr lang="he-IL"/>
          </a:p>
        </p:txBody>
      </p:sp>
      <p:sp>
        <p:nvSpPr>
          <p:cNvPr id="61444" name="Line 4"/>
          <p:cNvSpPr>
            <a:spLocks noChangeShapeType="1"/>
          </p:cNvSpPr>
          <p:nvPr/>
        </p:nvSpPr>
        <p:spPr bwMode="auto">
          <a:xfrm>
            <a:off x="2438400" y="2184400"/>
            <a:ext cx="1854200" cy="0"/>
          </a:xfrm>
          <a:prstGeom prst="line">
            <a:avLst/>
          </a:prstGeom>
          <a:noFill/>
          <a:ln w="38100">
            <a:solidFill>
              <a:srgbClr val="FF0000"/>
            </a:solidFill>
            <a:round/>
            <a:headEnd/>
            <a:tailEnd type="triangle" w="med" len="med"/>
          </a:ln>
        </p:spPr>
        <p:txBody>
          <a:bodyPr/>
          <a:lstStyle/>
          <a:p>
            <a:endParaRPr lang="he-IL"/>
          </a:p>
        </p:txBody>
      </p:sp>
      <p:sp>
        <p:nvSpPr>
          <p:cNvPr id="61445" name="Text Box 5"/>
          <p:cNvSpPr txBox="1">
            <a:spLocks noChangeArrowheads="1"/>
          </p:cNvSpPr>
          <p:nvPr/>
        </p:nvSpPr>
        <p:spPr bwMode="auto">
          <a:xfrm>
            <a:off x="3733800" y="1866900"/>
            <a:ext cx="393700" cy="366713"/>
          </a:xfrm>
          <a:prstGeom prst="rect">
            <a:avLst/>
          </a:prstGeom>
          <a:noFill/>
          <a:ln w="9525">
            <a:noFill/>
            <a:miter lim="800000"/>
            <a:headEnd/>
            <a:tailEnd/>
          </a:ln>
        </p:spPr>
        <p:txBody>
          <a:bodyPr>
            <a:spAutoFit/>
          </a:bodyPr>
          <a:lstStyle/>
          <a:p>
            <a:pPr>
              <a:spcBef>
                <a:spcPct val="50000"/>
              </a:spcBef>
            </a:pPr>
            <a:r>
              <a:rPr lang="en-US"/>
              <a:t>r</a:t>
            </a:r>
          </a:p>
        </p:txBody>
      </p:sp>
      <p:sp>
        <p:nvSpPr>
          <p:cNvPr id="61446" name="Text Box 6"/>
          <p:cNvSpPr txBox="1">
            <a:spLocks noChangeArrowheads="1"/>
          </p:cNvSpPr>
          <p:nvPr/>
        </p:nvSpPr>
        <p:spPr bwMode="auto">
          <a:xfrm>
            <a:off x="1930400" y="596900"/>
            <a:ext cx="355600" cy="366713"/>
          </a:xfrm>
          <a:prstGeom prst="rect">
            <a:avLst/>
          </a:prstGeom>
          <a:noFill/>
          <a:ln w="9525">
            <a:noFill/>
            <a:miter lim="800000"/>
            <a:headEnd/>
            <a:tailEnd/>
          </a:ln>
        </p:spPr>
        <p:txBody>
          <a:bodyPr>
            <a:spAutoFit/>
          </a:bodyPr>
          <a:lstStyle/>
          <a:p>
            <a:pPr>
              <a:spcBef>
                <a:spcPct val="50000"/>
              </a:spcBef>
            </a:pPr>
            <a:r>
              <a:rPr lang="en-US"/>
              <a:t>y</a:t>
            </a:r>
          </a:p>
        </p:txBody>
      </p:sp>
      <p:sp>
        <p:nvSpPr>
          <p:cNvPr id="103432" name="Line 8"/>
          <p:cNvSpPr>
            <a:spLocks noChangeShapeType="1"/>
          </p:cNvSpPr>
          <p:nvPr/>
        </p:nvSpPr>
        <p:spPr bwMode="auto">
          <a:xfrm>
            <a:off x="2565400" y="2679700"/>
            <a:ext cx="1435100" cy="508000"/>
          </a:xfrm>
          <a:prstGeom prst="line">
            <a:avLst/>
          </a:prstGeom>
          <a:noFill/>
          <a:ln w="57150">
            <a:solidFill>
              <a:srgbClr val="FF6600"/>
            </a:solidFill>
            <a:round/>
            <a:headEnd/>
            <a:tailEnd type="triangle" w="med" len="med"/>
          </a:ln>
        </p:spPr>
        <p:txBody>
          <a:bodyPr/>
          <a:lstStyle/>
          <a:p>
            <a:endParaRPr lang="he-IL"/>
          </a:p>
        </p:txBody>
      </p:sp>
      <p:sp>
        <p:nvSpPr>
          <p:cNvPr id="103433" name="Text Box 9"/>
          <p:cNvSpPr txBox="1">
            <a:spLocks noChangeArrowheads="1"/>
          </p:cNvSpPr>
          <p:nvPr/>
        </p:nvSpPr>
        <p:spPr bwMode="auto">
          <a:xfrm>
            <a:off x="1371600" y="4102100"/>
            <a:ext cx="6578600" cy="1066800"/>
          </a:xfrm>
          <a:prstGeom prst="rect">
            <a:avLst/>
          </a:prstGeom>
          <a:noFill/>
          <a:ln w="9525">
            <a:noFill/>
            <a:miter lim="800000"/>
            <a:headEnd/>
            <a:tailEnd/>
          </a:ln>
        </p:spPr>
        <p:txBody>
          <a:bodyPr>
            <a:spAutoFit/>
          </a:bodyPr>
          <a:lstStyle/>
          <a:p>
            <a:pPr>
              <a:spcBef>
                <a:spcPct val="50000"/>
              </a:spcBef>
            </a:pPr>
            <a:r>
              <a:rPr lang="he-IL" sz="3200" dirty="0"/>
              <a:t>במידה והמהירות </a:t>
            </a:r>
            <a:r>
              <a:rPr lang="he-IL" sz="3200" u="sng" dirty="0"/>
              <a:t>גדולה מידי</a:t>
            </a:r>
            <a:r>
              <a:rPr lang="he-IL" sz="3200" dirty="0"/>
              <a:t>, המכונית רוצה להחליק החוצה במעלה המדרון</a:t>
            </a:r>
            <a:endParaRPr lang="en-US" sz="3200" dirty="0"/>
          </a:p>
        </p:txBody>
      </p:sp>
      <p:sp>
        <p:nvSpPr>
          <p:cNvPr id="103434" name="Text Box 10"/>
          <p:cNvSpPr txBox="1">
            <a:spLocks noChangeArrowheads="1"/>
          </p:cNvSpPr>
          <p:nvPr/>
        </p:nvSpPr>
        <p:spPr bwMode="auto">
          <a:xfrm>
            <a:off x="3403600" y="2489200"/>
            <a:ext cx="622300" cy="366713"/>
          </a:xfrm>
          <a:prstGeom prst="rect">
            <a:avLst/>
          </a:prstGeom>
          <a:noFill/>
          <a:ln w="9525">
            <a:noFill/>
            <a:miter lim="800000"/>
            <a:headEnd/>
            <a:tailEnd/>
          </a:ln>
        </p:spPr>
        <p:txBody>
          <a:bodyPr>
            <a:spAutoFit/>
          </a:bodyPr>
          <a:lstStyle/>
          <a:p>
            <a:pPr>
              <a:spcBef>
                <a:spcPct val="50000"/>
              </a:spcBef>
            </a:pPr>
            <a:r>
              <a:rPr lang="en-US"/>
              <a:t>f</a:t>
            </a:r>
            <a:r>
              <a:rPr lang="en-US" baseline="-25000"/>
              <a:t>s</a:t>
            </a:r>
            <a:endParaRPr lang="en-US"/>
          </a:p>
        </p:txBody>
      </p:sp>
      <p:sp>
        <p:nvSpPr>
          <p:cNvPr id="11" name="TextBox 10">
            <a:extLst>
              <a:ext uri="{FF2B5EF4-FFF2-40B4-BE49-F238E27FC236}">
                <a16:creationId xmlns:a16="http://schemas.microsoft.com/office/drawing/2014/main" id="{40BE0A7A-AE14-4B68-9FCD-2A6BFB1BDE32}"/>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3.33333E-6 -7.40741E-7 L -0.02223 -0.07222 " pathEditMode="relative" ptsTypes="AA">
                                      <p:cBhvr>
                                        <p:cTn id="16" dur="2000" fill="hold"/>
                                        <p:tgtEl>
                                          <p:spTgt spid="10343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2" grpId="0" animBg="1"/>
      <p:bldP spid="103432" grpId="1" animBg="1"/>
      <p:bldP spid="1034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body" idx="1"/>
          </p:nvPr>
        </p:nvSpPr>
        <p:spPr>
          <a:xfrm>
            <a:off x="457200" y="533400"/>
            <a:ext cx="8229600" cy="1157436"/>
          </a:xfrm>
        </p:spPr>
        <p:txBody>
          <a:bodyPr>
            <a:normAutofit/>
          </a:bodyPr>
          <a:lstStyle/>
          <a:p>
            <a:pPr algn="ctr" eaLnBrk="1" hangingPunct="1">
              <a:buFontTx/>
              <a:buNone/>
            </a:pPr>
            <a:r>
              <a:rPr lang="he-IL" sz="2800" b="1" dirty="0">
                <a:solidFill>
                  <a:srgbClr val="0066FF"/>
                </a:solidFill>
              </a:rPr>
              <a:t>ננתח תנועה מעגלית אחת כדוגמה: תנועת הירח סביב כדור הארץ.</a:t>
            </a:r>
            <a:endParaRPr lang="en-US" sz="2800" b="1" dirty="0">
              <a:solidFill>
                <a:srgbClr val="0066FF"/>
              </a:solidFill>
            </a:endParaRPr>
          </a:p>
        </p:txBody>
      </p:sp>
      <p:sp>
        <p:nvSpPr>
          <p:cNvPr id="6" name="TextBox 5"/>
          <p:cNvSpPr txBox="1"/>
          <p:nvPr/>
        </p:nvSpPr>
        <p:spPr>
          <a:xfrm>
            <a:off x="2483768" y="0"/>
            <a:ext cx="3996444"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grpSp>
        <p:nvGrpSpPr>
          <p:cNvPr id="10" name="קבוצה 9">
            <a:extLst>
              <a:ext uri="{FF2B5EF4-FFF2-40B4-BE49-F238E27FC236}">
                <a16:creationId xmlns:a16="http://schemas.microsoft.com/office/drawing/2014/main" id="{DF2523AC-9CA1-4D11-A9BC-B668CB133183}"/>
              </a:ext>
            </a:extLst>
          </p:cNvPr>
          <p:cNvGrpSpPr/>
          <p:nvPr/>
        </p:nvGrpSpPr>
        <p:grpSpPr>
          <a:xfrm>
            <a:off x="513565" y="1158263"/>
            <a:ext cx="1368747" cy="1273181"/>
            <a:chOff x="1691680" y="841247"/>
            <a:chExt cx="5688632" cy="5175507"/>
          </a:xfrm>
        </p:grpSpPr>
        <p:cxnSp>
          <p:nvCxnSpPr>
            <p:cNvPr id="3" name="מחבר חץ ישר 2">
              <a:extLst>
                <a:ext uri="{FF2B5EF4-FFF2-40B4-BE49-F238E27FC236}">
                  <a16:creationId xmlns:a16="http://schemas.microsoft.com/office/drawing/2014/main" id="{88ACCA87-FCE1-4464-818B-B6C436FCCB5F}"/>
                </a:ext>
              </a:extLst>
            </p:cNvPr>
            <p:cNvCxnSpPr/>
            <p:nvPr/>
          </p:nvCxnSpPr>
          <p:spPr>
            <a:xfrm flipH="1">
              <a:off x="1691680" y="3429000"/>
              <a:ext cx="56886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מחבר חץ ישר 7">
              <a:extLst>
                <a:ext uri="{FF2B5EF4-FFF2-40B4-BE49-F238E27FC236}">
                  <a16:creationId xmlns:a16="http://schemas.microsoft.com/office/drawing/2014/main" id="{EF74F0F3-C45B-4486-A359-1DDDAD6443E9}"/>
                </a:ext>
              </a:extLst>
            </p:cNvPr>
            <p:cNvCxnSpPr/>
            <p:nvPr/>
          </p:nvCxnSpPr>
          <p:spPr>
            <a:xfrm flipV="1">
              <a:off x="4571998" y="841247"/>
              <a:ext cx="0" cy="5175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אליפסה 8">
              <a:extLst>
                <a:ext uri="{FF2B5EF4-FFF2-40B4-BE49-F238E27FC236}">
                  <a16:creationId xmlns:a16="http://schemas.microsoft.com/office/drawing/2014/main" id="{6D52FF55-C750-48C6-BA9C-89FC351612EF}"/>
                </a:ext>
              </a:extLst>
            </p:cNvPr>
            <p:cNvSpPr/>
            <p:nvPr/>
          </p:nvSpPr>
          <p:spPr>
            <a:xfrm>
              <a:off x="2699794" y="1556793"/>
              <a:ext cx="3780412" cy="37444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11" name="מלבן 10">
            <a:extLst>
              <a:ext uri="{FF2B5EF4-FFF2-40B4-BE49-F238E27FC236}">
                <a16:creationId xmlns:a16="http://schemas.microsoft.com/office/drawing/2014/main" id="{FE901557-0849-476C-906D-7CAE692CEC1A}"/>
              </a:ext>
            </a:extLst>
          </p:cNvPr>
          <p:cNvSpPr/>
          <p:nvPr/>
        </p:nvSpPr>
        <p:spPr>
          <a:xfrm>
            <a:off x="395536" y="1809126"/>
            <a:ext cx="288032" cy="216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chemeClr val="tx1"/>
                </a:solidFill>
                <a:latin typeface="Arial" panose="020B0604020202020204" pitchFamily="34" charset="0"/>
                <a:cs typeface="Arial" panose="020B0604020202020204" pitchFamily="34" charset="0"/>
              </a:rPr>
              <a:t>x</a:t>
            </a:r>
            <a:endParaRPr lang="he-IL" sz="1200" dirty="0">
              <a:solidFill>
                <a:schemeClr val="tx1"/>
              </a:solidFill>
              <a:latin typeface="Arial" panose="020B0604020202020204" pitchFamily="34" charset="0"/>
              <a:cs typeface="Arial" panose="020B0604020202020204" pitchFamily="34" charset="0"/>
            </a:endParaRPr>
          </a:p>
        </p:txBody>
      </p:sp>
      <p:sp>
        <p:nvSpPr>
          <p:cNvPr id="14" name="מלבן 13">
            <a:extLst>
              <a:ext uri="{FF2B5EF4-FFF2-40B4-BE49-F238E27FC236}">
                <a16:creationId xmlns:a16="http://schemas.microsoft.com/office/drawing/2014/main" id="{147909CB-149B-49D0-90C9-3BC7BA259DFE}"/>
              </a:ext>
            </a:extLst>
          </p:cNvPr>
          <p:cNvSpPr/>
          <p:nvPr/>
        </p:nvSpPr>
        <p:spPr>
          <a:xfrm>
            <a:off x="999786" y="1052736"/>
            <a:ext cx="288032" cy="216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chemeClr val="tx1"/>
                </a:solidFill>
                <a:latin typeface="Arial" panose="020B0604020202020204" pitchFamily="34" charset="0"/>
                <a:cs typeface="Arial" panose="020B0604020202020204" pitchFamily="34" charset="0"/>
              </a:rPr>
              <a:t>y</a:t>
            </a:r>
            <a:endParaRPr lang="he-IL" sz="1200" dirty="0">
              <a:solidFill>
                <a:schemeClr val="tx1"/>
              </a:solidFill>
              <a:latin typeface="Arial" panose="020B0604020202020204" pitchFamily="34" charset="0"/>
              <a:cs typeface="Arial" panose="020B0604020202020204" pitchFamily="34" charset="0"/>
            </a:endParaRPr>
          </a:p>
        </p:txBody>
      </p:sp>
      <p:sp>
        <p:nvSpPr>
          <p:cNvPr id="12" name="תרשים זרימה: מחבר 11">
            <a:extLst>
              <a:ext uri="{FF2B5EF4-FFF2-40B4-BE49-F238E27FC236}">
                <a16:creationId xmlns:a16="http://schemas.microsoft.com/office/drawing/2014/main" id="{CD73D2CA-92A8-4FD5-852D-E59F37F16CC7}"/>
              </a:ext>
            </a:extLst>
          </p:cNvPr>
          <p:cNvSpPr/>
          <p:nvPr/>
        </p:nvSpPr>
        <p:spPr>
          <a:xfrm>
            <a:off x="1031857" y="1332430"/>
            <a:ext cx="65462" cy="6693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תרשים זרימה: מחבר 15">
            <a:extLst>
              <a:ext uri="{FF2B5EF4-FFF2-40B4-BE49-F238E27FC236}">
                <a16:creationId xmlns:a16="http://schemas.microsoft.com/office/drawing/2014/main" id="{00E8531F-18E4-4818-8639-C0C995744244}"/>
              </a:ext>
            </a:extLst>
          </p:cNvPr>
          <p:cNvSpPr/>
          <p:nvPr/>
        </p:nvSpPr>
        <p:spPr>
          <a:xfrm>
            <a:off x="1146307" y="1735024"/>
            <a:ext cx="127567" cy="13044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TextBox 14">
            <a:extLst>
              <a:ext uri="{FF2B5EF4-FFF2-40B4-BE49-F238E27FC236}">
                <a16:creationId xmlns:a16="http://schemas.microsoft.com/office/drawing/2014/main" id="{54DE85D4-1F72-4763-B2CD-D38ED69B96FD}"/>
              </a:ext>
            </a:extLst>
          </p:cNvPr>
          <p:cNvSpPr txBox="1"/>
          <p:nvPr/>
        </p:nvSpPr>
        <p:spPr>
          <a:xfrm>
            <a:off x="1724347" y="1854683"/>
            <a:ext cx="7344816" cy="3000821"/>
          </a:xfrm>
          <a:prstGeom prst="rect">
            <a:avLst/>
          </a:prstGeom>
        </p:spPr>
        <p:style>
          <a:lnRef idx="1">
            <a:schemeClr val="accent6"/>
          </a:lnRef>
          <a:fillRef idx="2">
            <a:schemeClr val="accent6"/>
          </a:fillRef>
          <a:effectRef idx="1">
            <a:schemeClr val="accent6"/>
          </a:effectRef>
          <a:fontRef idx="minor">
            <a:schemeClr val="dk1"/>
          </a:fontRef>
        </p:style>
        <p:txBody>
          <a:bodyPr wrap="square" rtlCol="1">
            <a:spAutoFit/>
          </a:bodyPr>
          <a:lstStyle/>
          <a:p>
            <a:pPr>
              <a:lnSpc>
                <a:spcPct val="150000"/>
              </a:lnSpc>
            </a:pPr>
            <a:r>
              <a:rPr lang="he-IL" dirty="0"/>
              <a:t>המאפיין את התנועה המעגלית: כל הנקודות בהן הגוף נמצא תוך כדי תנועתו, הן במרחק קבוע </a:t>
            </a:r>
            <a:r>
              <a:rPr lang="en-US" dirty="0"/>
              <a:t>R</a:t>
            </a:r>
            <a:r>
              <a:rPr lang="he-IL" dirty="0"/>
              <a:t> ממרכז המעגל או מראשית הצירים.</a:t>
            </a:r>
          </a:p>
          <a:p>
            <a:pPr>
              <a:lnSpc>
                <a:spcPct val="150000"/>
              </a:lnSpc>
            </a:pPr>
            <a:r>
              <a:rPr lang="he-IL" dirty="0"/>
              <a:t>יש לנו פונקציה שמתארת את המקום הגיאומטרי של כל הנקודות האלה: נוסחת המעגל: </a:t>
            </a:r>
          </a:p>
          <a:p>
            <a:pPr>
              <a:lnSpc>
                <a:spcPct val="150000"/>
              </a:lnSpc>
            </a:pPr>
            <a:r>
              <a:rPr lang="he-IL" dirty="0"/>
              <a:t>אבל יותר נוח להשתמש בהצגה הפולרית, ואז נקבל:           , שזהו גודל קבוע, וזווית המשתנית עם הזמן       . </a:t>
            </a:r>
          </a:p>
          <a:p>
            <a:pPr>
              <a:lnSpc>
                <a:spcPct val="150000"/>
              </a:lnSpc>
            </a:pPr>
            <a:r>
              <a:rPr lang="he-IL" dirty="0"/>
              <a:t>כזכור הזווית נמדדת מציר </a:t>
            </a:r>
            <a:r>
              <a:rPr lang="en-US" dirty="0"/>
              <a:t>x</a:t>
            </a:r>
            <a:r>
              <a:rPr lang="he-IL" dirty="0"/>
              <a:t> ונעה בכיוון הנוגד את כיוון מחוגי השעון.</a:t>
            </a:r>
          </a:p>
        </p:txBody>
      </p:sp>
      <p:graphicFrame>
        <p:nvGraphicFramePr>
          <p:cNvPr id="2" name="אובייקט 1">
            <a:extLst>
              <a:ext uri="{FF2B5EF4-FFF2-40B4-BE49-F238E27FC236}">
                <a16:creationId xmlns:a16="http://schemas.microsoft.com/office/drawing/2014/main" id="{6BF6C305-B683-46CC-8BF4-338CE27537EB}"/>
              </a:ext>
            </a:extLst>
          </p:cNvPr>
          <p:cNvGraphicFramePr>
            <a:graphicFrameLocks noChangeAspect="1"/>
          </p:cNvGraphicFramePr>
          <p:nvPr>
            <p:extLst>
              <p:ext uri="{D42A27DB-BD31-4B8C-83A1-F6EECF244321}">
                <p14:modId xmlns:p14="http://schemas.microsoft.com/office/powerpoint/2010/main" val="3476428392"/>
              </p:ext>
            </p:extLst>
          </p:nvPr>
        </p:nvGraphicFramePr>
        <p:xfrm>
          <a:off x="7032848" y="3215226"/>
          <a:ext cx="1055760" cy="306511"/>
        </p:xfrm>
        <a:graphic>
          <a:graphicData uri="http://schemas.openxmlformats.org/presentationml/2006/ole">
            <mc:AlternateContent xmlns:mc="http://schemas.openxmlformats.org/markup-compatibility/2006">
              <mc:Choice xmlns:v="urn:schemas-microsoft-com:vml" Requires="v">
                <p:oleObj spid="_x0000_s128236" name="Equation" r:id="rId3" imgW="787320" imgH="228600" progId="Equation.DSMT4">
                  <p:embed/>
                </p:oleObj>
              </mc:Choice>
              <mc:Fallback>
                <p:oleObj name="Equation" r:id="rId3" imgW="787320" imgH="228600" progId="Equation.DSMT4">
                  <p:embed/>
                  <p:pic>
                    <p:nvPicPr>
                      <p:cNvPr id="0" name=""/>
                      <p:cNvPicPr/>
                      <p:nvPr/>
                    </p:nvPicPr>
                    <p:blipFill>
                      <a:blip r:embed="rId4"/>
                      <a:stretch>
                        <a:fillRect/>
                      </a:stretch>
                    </p:blipFill>
                    <p:spPr>
                      <a:xfrm>
                        <a:off x="7032848" y="3215226"/>
                        <a:ext cx="1055760" cy="306511"/>
                      </a:xfrm>
                      <a:prstGeom prst="rect">
                        <a:avLst/>
                      </a:prstGeom>
                    </p:spPr>
                  </p:pic>
                </p:oleObj>
              </mc:Fallback>
            </mc:AlternateContent>
          </a:graphicData>
        </a:graphic>
      </p:graphicFrame>
      <p:graphicFrame>
        <p:nvGraphicFramePr>
          <p:cNvPr id="4" name="אובייקט 3">
            <a:extLst>
              <a:ext uri="{FF2B5EF4-FFF2-40B4-BE49-F238E27FC236}">
                <a16:creationId xmlns:a16="http://schemas.microsoft.com/office/drawing/2014/main" id="{BADA27E0-278E-4FE6-8041-2E8CAEB2422D}"/>
              </a:ext>
            </a:extLst>
          </p:cNvPr>
          <p:cNvGraphicFramePr>
            <a:graphicFrameLocks noChangeAspect="1"/>
          </p:cNvGraphicFramePr>
          <p:nvPr>
            <p:extLst>
              <p:ext uri="{D42A27DB-BD31-4B8C-83A1-F6EECF244321}">
                <p14:modId xmlns:p14="http://schemas.microsoft.com/office/powerpoint/2010/main" val="3470336151"/>
              </p:ext>
            </p:extLst>
          </p:nvPr>
        </p:nvGraphicFramePr>
        <p:xfrm>
          <a:off x="3815929" y="3606924"/>
          <a:ext cx="656536" cy="294309"/>
        </p:xfrm>
        <a:graphic>
          <a:graphicData uri="http://schemas.openxmlformats.org/presentationml/2006/ole">
            <mc:AlternateContent xmlns:mc="http://schemas.openxmlformats.org/markup-compatibility/2006">
              <mc:Choice xmlns:v="urn:schemas-microsoft-com:vml" Requires="v">
                <p:oleObj spid="_x0000_s128237" name="Equation" r:id="rId5" imgW="368280" imgH="164880" progId="Equation.DSMT4">
                  <p:embed/>
                </p:oleObj>
              </mc:Choice>
              <mc:Fallback>
                <p:oleObj name="Equation" r:id="rId5" imgW="368280" imgH="164880" progId="Equation.DSMT4">
                  <p:embed/>
                  <p:pic>
                    <p:nvPicPr>
                      <p:cNvPr id="0" name=""/>
                      <p:cNvPicPr/>
                      <p:nvPr/>
                    </p:nvPicPr>
                    <p:blipFill>
                      <a:blip r:embed="rId6"/>
                      <a:stretch>
                        <a:fillRect/>
                      </a:stretch>
                    </p:blipFill>
                    <p:spPr>
                      <a:xfrm>
                        <a:off x="3815929" y="3606924"/>
                        <a:ext cx="656536" cy="294309"/>
                      </a:xfrm>
                      <a:prstGeom prst="rect">
                        <a:avLst/>
                      </a:prstGeom>
                    </p:spPr>
                  </p:pic>
                </p:oleObj>
              </mc:Fallback>
            </mc:AlternateContent>
          </a:graphicData>
        </a:graphic>
      </p:graphicFrame>
      <p:graphicFrame>
        <p:nvGraphicFramePr>
          <p:cNvPr id="5" name="אובייקט 4">
            <a:extLst>
              <a:ext uri="{FF2B5EF4-FFF2-40B4-BE49-F238E27FC236}">
                <a16:creationId xmlns:a16="http://schemas.microsoft.com/office/drawing/2014/main" id="{361A69B5-67E9-422E-B045-976881D2FF58}"/>
              </a:ext>
            </a:extLst>
          </p:cNvPr>
          <p:cNvGraphicFramePr>
            <a:graphicFrameLocks noChangeAspect="1"/>
          </p:cNvGraphicFramePr>
          <p:nvPr>
            <p:extLst>
              <p:ext uri="{D42A27DB-BD31-4B8C-83A1-F6EECF244321}">
                <p14:modId xmlns:p14="http://schemas.microsoft.com/office/powerpoint/2010/main" val="1517366130"/>
              </p:ext>
            </p:extLst>
          </p:nvPr>
        </p:nvGraphicFramePr>
        <p:xfrm>
          <a:off x="6332264" y="4077072"/>
          <a:ext cx="449858" cy="312945"/>
        </p:xfrm>
        <a:graphic>
          <a:graphicData uri="http://schemas.openxmlformats.org/presentationml/2006/ole">
            <mc:AlternateContent xmlns:mc="http://schemas.openxmlformats.org/markup-compatibility/2006">
              <mc:Choice xmlns:v="urn:schemas-microsoft-com:vml" Requires="v">
                <p:oleObj spid="_x0000_s128238" name="Equation" r:id="rId7" imgW="291960" imgH="203040" progId="Equation.DSMT4">
                  <p:embed/>
                </p:oleObj>
              </mc:Choice>
              <mc:Fallback>
                <p:oleObj name="Equation" r:id="rId7" imgW="291960" imgH="203040" progId="Equation.DSMT4">
                  <p:embed/>
                  <p:pic>
                    <p:nvPicPr>
                      <p:cNvPr id="0" name=""/>
                      <p:cNvPicPr/>
                      <p:nvPr/>
                    </p:nvPicPr>
                    <p:blipFill>
                      <a:blip r:embed="rId8"/>
                      <a:stretch>
                        <a:fillRect/>
                      </a:stretch>
                    </p:blipFill>
                    <p:spPr>
                      <a:xfrm>
                        <a:off x="6332264" y="4077072"/>
                        <a:ext cx="449858" cy="312945"/>
                      </a:xfrm>
                      <a:prstGeom prst="rect">
                        <a:avLst/>
                      </a:prstGeom>
                    </p:spPr>
                  </p:pic>
                </p:oleObj>
              </mc:Fallback>
            </mc:AlternateContent>
          </a:graphicData>
        </a:graphic>
      </p:graphicFrame>
      <p:cxnSp>
        <p:nvCxnSpPr>
          <p:cNvPr id="17" name="מחבר חץ ישר 16">
            <a:extLst>
              <a:ext uri="{FF2B5EF4-FFF2-40B4-BE49-F238E27FC236}">
                <a16:creationId xmlns:a16="http://schemas.microsoft.com/office/drawing/2014/main" id="{0E6BDEC6-BCA0-4B30-A523-176B3F3B9F2F}"/>
              </a:ext>
            </a:extLst>
          </p:cNvPr>
          <p:cNvCxnSpPr>
            <a:cxnSpLocks/>
            <a:stCxn id="16" idx="3"/>
          </p:cNvCxnSpPr>
          <p:nvPr/>
        </p:nvCxnSpPr>
        <p:spPr>
          <a:xfrm flipV="1">
            <a:off x="1164989" y="1399367"/>
            <a:ext cx="246493" cy="446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מלבן 19">
            <a:extLst>
              <a:ext uri="{FF2B5EF4-FFF2-40B4-BE49-F238E27FC236}">
                <a16:creationId xmlns:a16="http://schemas.microsoft.com/office/drawing/2014/main" id="{9D193C59-81B1-4958-8CE6-ED020932D25A}"/>
              </a:ext>
            </a:extLst>
          </p:cNvPr>
          <p:cNvSpPr/>
          <p:nvPr/>
        </p:nvSpPr>
        <p:spPr>
          <a:xfrm>
            <a:off x="1137831" y="1399367"/>
            <a:ext cx="288032" cy="216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chemeClr val="tx1"/>
                </a:solidFill>
                <a:latin typeface="Arial" panose="020B0604020202020204" pitchFamily="34" charset="0"/>
                <a:cs typeface="Arial" panose="020B0604020202020204" pitchFamily="34" charset="0"/>
              </a:rPr>
              <a:t>r</a:t>
            </a:r>
            <a:endParaRPr lang="he-IL" sz="1200" dirty="0">
              <a:solidFill>
                <a:schemeClr val="tx1"/>
              </a:solidFill>
              <a:latin typeface="Arial" panose="020B0604020202020204" pitchFamily="34" charset="0"/>
              <a:cs typeface="Arial" panose="020B0604020202020204" pitchFamily="34" charset="0"/>
            </a:endParaRPr>
          </a:p>
        </p:txBody>
      </p:sp>
      <p:sp>
        <p:nvSpPr>
          <p:cNvPr id="21" name="קשת 20">
            <a:extLst>
              <a:ext uri="{FF2B5EF4-FFF2-40B4-BE49-F238E27FC236}">
                <a16:creationId xmlns:a16="http://schemas.microsoft.com/office/drawing/2014/main" id="{24D173C2-C917-4C8E-8AD5-92194F770BD1}"/>
              </a:ext>
            </a:extLst>
          </p:cNvPr>
          <p:cNvSpPr/>
          <p:nvPr/>
        </p:nvSpPr>
        <p:spPr>
          <a:xfrm>
            <a:off x="1178882" y="1661406"/>
            <a:ext cx="173321" cy="266558"/>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3" name="מלבן 22">
            <a:extLst>
              <a:ext uri="{FF2B5EF4-FFF2-40B4-BE49-F238E27FC236}">
                <a16:creationId xmlns:a16="http://schemas.microsoft.com/office/drawing/2014/main" id="{BE4C9E10-0130-4DEA-A1F7-0477D83D6F59}"/>
              </a:ext>
            </a:extLst>
          </p:cNvPr>
          <p:cNvSpPr/>
          <p:nvPr/>
        </p:nvSpPr>
        <p:spPr>
          <a:xfrm>
            <a:off x="1246119" y="1523609"/>
            <a:ext cx="288032" cy="264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chemeClr val="tx1"/>
                </a:solidFill>
                <a:latin typeface="Arial" panose="020B0604020202020204" pitchFamily="34" charset="0"/>
                <a:cs typeface="Arial" panose="020B0604020202020204" pitchFamily="34" charset="0"/>
              </a:rPr>
              <a:t>ɵ</a:t>
            </a:r>
            <a:endParaRPr lang="he-IL"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588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animEffect transition="in" filter="fade">
                                      <p:cBhvr>
                                        <p:cTn id="7" dur="1000"/>
                                        <p:tgtEl>
                                          <p:spTgt spid="15">
                                            <p:bg/>
                                          </p:spTgt>
                                        </p:tgtEl>
                                      </p:cBhvr>
                                    </p:animEffect>
                                    <p:anim calcmode="lin" valueType="num">
                                      <p:cBhvr>
                                        <p:cTn id="8" dur="1000" fill="hold"/>
                                        <p:tgtEl>
                                          <p:spTgt spid="15">
                                            <p:bg/>
                                          </p:spTgt>
                                        </p:tgtEl>
                                        <p:attrNameLst>
                                          <p:attrName>ppt_x</p:attrName>
                                        </p:attrNameLst>
                                      </p:cBhvr>
                                      <p:tavLst>
                                        <p:tav tm="0">
                                          <p:val>
                                            <p:strVal val="#ppt_x"/>
                                          </p:val>
                                        </p:tav>
                                        <p:tav tm="100000">
                                          <p:val>
                                            <p:strVal val="#ppt_x"/>
                                          </p:val>
                                        </p:tav>
                                      </p:tavLst>
                                    </p:anim>
                                    <p:anim calcmode="lin" valueType="num">
                                      <p:cBhvr>
                                        <p:cTn id="9" dur="1000" fill="hold"/>
                                        <p:tgtEl>
                                          <p:spTgt spid="15">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1000"/>
                                        <p:tgtEl>
                                          <p:spTgt spid="15">
                                            <p:txEl>
                                              <p:pRg st="0" end="0"/>
                                            </p:txEl>
                                          </p:spTgt>
                                        </p:tgtEl>
                                      </p:cBhvr>
                                    </p:animEffect>
                                    <p:anim calcmode="lin" valueType="num">
                                      <p:cBhvr>
                                        <p:cTn id="13"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animEffect transition="in" filter="fade">
                                      <p:cBhvr>
                                        <p:cTn id="19" dur="1000"/>
                                        <p:tgtEl>
                                          <p:spTgt spid="15">
                                            <p:txEl>
                                              <p:pRg st="1" end="1"/>
                                            </p:txEl>
                                          </p:spTgt>
                                        </p:tgtEl>
                                      </p:cBhvr>
                                    </p:animEffect>
                                    <p:anim calcmode="lin" valueType="num">
                                      <p:cBhvr>
                                        <p:cTn id="20"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5">
                                            <p:txEl>
                                              <p:pRg st="2" end="2"/>
                                            </p:txEl>
                                          </p:spTgt>
                                        </p:tgtEl>
                                        <p:attrNameLst>
                                          <p:attrName>style.visibility</p:attrName>
                                        </p:attrNameLst>
                                      </p:cBhvr>
                                      <p:to>
                                        <p:strVal val="visible"/>
                                      </p:to>
                                    </p:set>
                                    <p:animEffect transition="in" filter="fade">
                                      <p:cBhvr>
                                        <p:cTn id="31" dur="1000"/>
                                        <p:tgtEl>
                                          <p:spTgt spid="15">
                                            <p:txEl>
                                              <p:pRg st="2" end="2"/>
                                            </p:txEl>
                                          </p:spTgt>
                                        </p:tgtEl>
                                      </p:cBhvr>
                                    </p:animEffect>
                                    <p:anim calcmode="lin" valueType="num">
                                      <p:cBhvr>
                                        <p:cTn id="32"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5">
                                            <p:txEl>
                                              <p:pRg st="3" end="3"/>
                                            </p:txEl>
                                          </p:spTgt>
                                        </p:tgtEl>
                                        <p:attrNameLst>
                                          <p:attrName>style.visibility</p:attrName>
                                        </p:attrNameLst>
                                      </p:cBhvr>
                                      <p:to>
                                        <p:strVal val="visible"/>
                                      </p:to>
                                    </p:set>
                                    <p:animEffect transition="in" filter="fade">
                                      <p:cBhvr>
                                        <p:cTn id="38" dur="1000"/>
                                        <p:tgtEl>
                                          <p:spTgt spid="15">
                                            <p:txEl>
                                              <p:pRg st="3" end="3"/>
                                            </p:txEl>
                                          </p:spTgt>
                                        </p:tgtEl>
                                      </p:cBhvr>
                                    </p:animEffect>
                                    <p:anim calcmode="lin" valueType="num">
                                      <p:cBhvr>
                                        <p:cTn id="39"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15">
                                            <p:txEl>
                                              <p:pRg st="3" end="3"/>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42" presetClass="entr" presetSubtype="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1000"/>
                                        <p:tgtEl>
                                          <p:spTgt spid="17"/>
                                        </p:tgtEl>
                                      </p:cBhvr>
                                    </p:animEffect>
                                    <p:anim calcmode="lin" valueType="num">
                                      <p:cBhvr>
                                        <p:cTn id="60" dur="1000" fill="hold"/>
                                        <p:tgtEl>
                                          <p:spTgt spid="17"/>
                                        </p:tgtEl>
                                        <p:attrNameLst>
                                          <p:attrName>ppt_x</p:attrName>
                                        </p:attrNameLst>
                                      </p:cBhvr>
                                      <p:tavLst>
                                        <p:tav tm="0">
                                          <p:val>
                                            <p:strVal val="#ppt_x"/>
                                          </p:val>
                                        </p:tav>
                                        <p:tav tm="100000">
                                          <p:val>
                                            <p:strVal val="#ppt_x"/>
                                          </p:val>
                                        </p:tav>
                                      </p:tavLst>
                                    </p:anim>
                                    <p:anim calcmode="lin" valueType="num">
                                      <p:cBhvr>
                                        <p:cTn id="61" dur="1000" fill="hold"/>
                                        <p:tgtEl>
                                          <p:spTgt spid="17"/>
                                        </p:tgtEl>
                                        <p:attrNameLst>
                                          <p:attrName>ppt_y</p:attrName>
                                        </p:attrNameLst>
                                      </p:cBhvr>
                                      <p:tavLst>
                                        <p:tav tm="0">
                                          <p:val>
                                            <p:strVal val="#ppt_y+.1"/>
                                          </p:val>
                                        </p:tav>
                                        <p:tav tm="100000">
                                          <p:val>
                                            <p:strVal val="#ppt_y"/>
                                          </p:val>
                                        </p:tav>
                                      </p:tavLst>
                                    </p:anim>
                                  </p:childTnLst>
                                </p:cTn>
                              </p:par>
                            </p:childTnLst>
                          </p:cTn>
                        </p:par>
                        <p:par>
                          <p:cTn id="62" fill="hold">
                            <p:stCondLst>
                              <p:cond delay="2000"/>
                            </p:stCondLst>
                            <p:childTnLst>
                              <p:par>
                                <p:cTn id="63" presetID="42" presetClass="entr" presetSubtype="0"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1000"/>
                                        <p:tgtEl>
                                          <p:spTgt spid="21"/>
                                        </p:tgtEl>
                                      </p:cBhvr>
                                    </p:animEffect>
                                    <p:anim calcmode="lin" valueType="num">
                                      <p:cBhvr>
                                        <p:cTn id="66" dur="1000" fill="hold"/>
                                        <p:tgtEl>
                                          <p:spTgt spid="21"/>
                                        </p:tgtEl>
                                        <p:attrNameLst>
                                          <p:attrName>ppt_x</p:attrName>
                                        </p:attrNameLst>
                                      </p:cBhvr>
                                      <p:tavLst>
                                        <p:tav tm="0">
                                          <p:val>
                                            <p:strVal val="#ppt_x"/>
                                          </p:val>
                                        </p:tav>
                                        <p:tav tm="100000">
                                          <p:val>
                                            <p:strVal val="#ppt_x"/>
                                          </p:val>
                                        </p:tav>
                                      </p:tavLst>
                                    </p:anim>
                                    <p:anim calcmode="lin" valueType="num">
                                      <p:cBhvr>
                                        <p:cTn id="67" dur="1000" fill="hold"/>
                                        <p:tgtEl>
                                          <p:spTgt spid="2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1000"/>
                                        <p:tgtEl>
                                          <p:spTgt spid="23"/>
                                        </p:tgtEl>
                                      </p:cBhvr>
                                    </p:animEffect>
                                    <p:anim calcmode="lin" valueType="num">
                                      <p:cBhvr>
                                        <p:cTn id="71" dur="1000" fill="hold"/>
                                        <p:tgtEl>
                                          <p:spTgt spid="23"/>
                                        </p:tgtEl>
                                        <p:attrNameLst>
                                          <p:attrName>ppt_x</p:attrName>
                                        </p:attrNameLst>
                                      </p:cBhvr>
                                      <p:tavLst>
                                        <p:tav tm="0">
                                          <p:val>
                                            <p:strVal val="#ppt_x"/>
                                          </p:val>
                                        </p:tav>
                                        <p:tav tm="100000">
                                          <p:val>
                                            <p:strVal val="#ppt_x"/>
                                          </p:val>
                                        </p:tav>
                                      </p:tavLst>
                                    </p:anim>
                                    <p:anim calcmode="lin" valueType="num">
                                      <p:cBhvr>
                                        <p:cTn id="7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animBg="1"/>
      <p:bldP spid="20" grpId="0"/>
      <p:bldP spid="21" grpId="0" animBg="1"/>
      <p:bldP spid="2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7" name="Picture 2"/>
          <p:cNvPicPr>
            <a:picLocks noChangeAspect="1" noChangeArrowheads="1"/>
          </p:cNvPicPr>
          <p:nvPr/>
        </p:nvPicPr>
        <p:blipFill>
          <a:blip r:embed="rId3" cstate="print"/>
          <a:srcRect/>
          <a:stretch>
            <a:fillRect/>
          </a:stretch>
        </p:blipFill>
        <p:spPr bwMode="auto">
          <a:xfrm>
            <a:off x="812800" y="684213"/>
            <a:ext cx="3041650" cy="2930525"/>
          </a:xfrm>
          <a:prstGeom prst="rect">
            <a:avLst/>
          </a:prstGeom>
          <a:noFill/>
          <a:ln w="9525">
            <a:noFill/>
            <a:miter lim="800000"/>
            <a:headEnd/>
            <a:tailEnd/>
          </a:ln>
        </p:spPr>
      </p:pic>
      <p:sp>
        <p:nvSpPr>
          <p:cNvPr id="28678" name="Line 3"/>
          <p:cNvSpPr>
            <a:spLocks noChangeShapeType="1"/>
          </p:cNvSpPr>
          <p:nvPr/>
        </p:nvSpPr>
        <p:spPr bwMode="auto">
          <a:xfrm flipV="1">
            <a:off x="2311400" y="546100"/>
            <a:ext cx="0" cy="1663700"/>
          </a:xfrm>
          <a:prstGeom prst="line">
            <a:avLst/>
          </a:prstGeom>
          <a:noFill/>
          <a:ln w="38100">
            <a:solidFill>
              <a:srgbClr val="FF0000"/>
            </a:solidFill>
            <a:round/>
            <a:headEnd/>
            <a:tailEnd type="triangle" w="med" len="med"/>
          </a:ln>
        </p:spPr>
        <p:txBody>
          <a:bodyPr/>
          <a:lstStyle/>
          <a:p>
            <a:endParaRPr lang="he-IL"/>
          </a:p>
        </p:txBody>
      </p:sp>
      <p:sp>
        <p:nvSpPr>
          <p:cNvPr id="28679" name="Line 4"/>
          <p:cNvSpPr>
            <a:spLocks noChangeShapeType="1"/>
          </p:cNvSpPr>
          <p:nvPr/>
        </p:nvSpPr>
        <p:spPr bwMode="auto">
          <a:xfrm>
            <a:off x="2438400" y="2184400"/>
            <a:ext cx="1854200" cy="0"/>
          </a:xfrm>
          <a:prstGeom prst="line">
            <a:avLst/>
          </a:prstGeom>
          <a:noFill/>
          <a:ln w="38100">
            <a:solidFill>
              <a:srgbClr val="FF0000"/>
            </a:solidFill>
            <a:round/>
            <a:headEnd/>
            <a:tailEnd type="triangle" w="med" len="med"/>
          </a:ln>
        </p:spPr>
        <p:txBody>
          <a:bodyPr/>
          <a:lstStyle/>
          <a:p>
            <a:endParaRPr lang="he-IL"/>
          </a:p>
        </p:txBody>
      </p:sp>
      <p:sp>
        <p:nvSpPr>
          <p:cNvPr id="28680" name="Text Box 5"/>
          <p:cNvSpPr txBox="1">
            <a:spLocks noChangeArrowheads="1"/>
          </p:cNvSpPr>
          <p:nvPr/>
        </p:nvSpPr>
        <p:spPr bwMode="auto">
          <a:xfrm>
            <a:off x="3733800" y="1866900"/>
            <a:ext cx="393700" cy="366713"/>
          </a:xfrm>
          <a:prstGeom prst="rect">
            <a:avLst/>
          </a:prstGeom>
          <a:noFill/>
          <a:ln w="9525">
            <a:noFill/>
            <a:miter lim="800000"/>
            <a:headEnd/>
            <a:tailEnd/>
          </a:ln>
        </p:spPr>
        <p:txBody>
          <a:bodyPr>
            <a:spAutoFit/>
          </a:bodyPr>
          <a:lstStyle/>
          <a:p>
            <a:pPr>
              <a:spcBef>
                <a:spcPct val="50000"/>
              </a:spcBef>
            </a:pPr>
            <a:r>
              <a:rPr lang="en-US"/>
              <a:t>r</a:t>
            </a:r>
          </a:p>
        </p:txBody>
      </p:sp>
      <p:sp>
        <p:nvSpPr>
          <p:cNvPr id="28681" name="Text Box 6"/>
          <p:cNvSpPr txBox="1">
            <a:spLocks noChangeArrowheads="1"/>
          </p:cNvSpPr>
          <p:nvPr/>
        </p:nvSpPr>
        <p:spPr bwMode="auto">
          <a:xfrm>
            <a:off x="1930400" y="596900"/>
            <a:ext cx="355600" cy="366713"/>
          </a:xfrm>
          <a:prstGeom prst="rect">
            <a:avLst/>
          </a:prstGeom>
          <a:noFill/>
          <a:ln w="9525">
            <a:noFill/>
            <a:miter lim="800000"/>
            <a:headEnd/>
            <a:tailEnd/>
          </a:ln>
        </p:spPr>
        <p:txBody>
          <a:bodyPr>
            <a:spAutoFit/>
          </a:bodyPr>
          <a:lstStyle/>
          <a:p>
            <a:pPr>
              <a:spcBef>
                <a:spcPct val="50000"/>
              </a:spcBef>
            </a:pPr>
            <a:r>
              <a:rPr lang="en-US"/>
              <a:t>y</a:t>
            </a:r>
          </a:p>
        </p:txBody>
      </p:sp>
      <p:sp>
        <p:nvSpPr>
          <p:cNvPr id="28682" name="Line 7"/>
          <p:cNvSpPr>
            <a:spLocks noChangeShapeType="1"/>
          </p:cNvSpPr>
          <p:nvPr/>
        </p:nvSpPr>
        <p:spPr bwMode="auto">
          <a:xfrm>
            <a:off x="2311400" y="2146300"/>
            <a:ext cx="1460500" cy="533400"/>
          </a:xfrm>
          <a:prstGeom prst="line">
            <a:avLst/>
          </a:prstGeom>
          <a:noFill/>
          <a:ln w="57150">
            <a:solidFill>
              <a:srgbClr val="FF6600"/>
            </a:solidFill>
            <a:round/>
            <a:headEnd/>
            <a:tailEnd type="triangle" w="med" len="med"/>
          </a:ln>
        </p:spPr>
        <p:txBody>
          <a:bodyPr/>
          <a:lstStyle/>
          <a:p>
            <a:endParaRPr lang="he-IL"/>
          </a:p>
        </p:txBody>
      </p:sp>
      <p:sp>
        <p:nvSpPr>
          <p:cNvPr id="28683" name="Text Box 8"/>
          <p:cNvSpPr txBox="1">
            <a:spLocks noChangeArrowheads="1"/>
          </p:cNvSpPr>
          <p:nvPr/>
        </p:nvSpPr>
        <p:spPr bwMode="auto">
          <a:xfrm>
            <a:off x="3429000" y="2362200"/>
            <a:ext cx="622300" cy="366713"/>
          </a:xfrm>
          <a:prstGeom prst="rect">
            <a:avLst/>
          </a:prstGeom>
          <a:noFill/>
          <a:ln w="9525">
            <a:noFill/>
            <a:miter lim="800000"/>
            <a:headEnd/>
            <a:tailEnd/>
          </a:ln>
        </p:spPr>
        <p:txBody>
          <a:bodyPr>
            <a:spAutoFit/>
          </a:bodyPr>
          <a:lstStyle/>
          <a:p>
            <a:pPr>
              <a:spcBef>
                <a:spcPct val="50000"/>
              </a:spcBef>
            </a:pPr>
            <a:r>
              <a:rPr lang="en-US"/>
              <a:t>f</a:t>
            </a:r>
            <a:r>
              <a:rPr lang="en-US" baseline="-25000"/>
              <a:t>s</a:t>
            </a:r>
            <a:endParaRPr lang="en-US"/>
          </a:p>
        </p:txBody>
      </p:sp>
      <p:graphicFrame>
        <p:nvGraphicFramePr>
          <p:cNvPr id="28674" name="Object 9"/>
          <p:cNvGraphicFramePr>
            <a:graphicFrameLocks noChangeAspect="1"/>
          </p:cNvGraphicFramePr>
          <p:nvPr/>
        </p:nvGraphicFramePr>
        <p:xfrm>
          <a:off x="4499992" y="2970194"/>
          <a:ext cx="4121473" cy="2166584"/>
        </p:xfrm>
        <a:graphic>
          <a:graphicData uri="http://schemas.openxmlformats.org/presentationml/2006/ole">
            <mc:AlternateContent xmlns:mc="http://schemas.openxmlformats.org/markup-compatibility/2006">
              <mc:Choice xmlns:v="urn:schemas-microsoft-com:vml" Requires="v">
                <p:oleObj spid="_x0000_s67180" name="משוואה" r:id="rId4" imgW="2463480" imgH="1295280" progId="Equation.3">
                  <p:embed/>
                </p:oleObj>
              </mc:Choice>
              <mc:Fallback>
                <p:oleObj name="משוואה" r:id="rId4" imgW="2463480" imgH="129528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992" y="2970194"/>
                        <a:ext cx="4121473" cy="2166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5" name="Object 10"/>
          <p:cNvGraphicFramePr>
            <a:graphicFrameLocks noChangeAspect="1"/>
          </p:cNvGraphicFramePr>
          <p:nvPr/>
        </p:nvGraphicFramePr>
        <p:xfrm>
          <a:off x="4427984" y="1484784"/>
          <a:ext cx="4212655" cy="1349996"/>
        </p:xfrm>
        <a:graphic>
          <a:graphicData uri="http://schemas.openxmlformats.org/presentationml/2006/ole">
            <mc:AlternateContent xmlns:mc="http://schemas.openxmlformats.org/markup-compatibility/2006">
              <mc:Choice xmlns:v="urn:schemas-microsoft-com:vml" Requires="v">
                <p:oleObj spid="_x0000_s67181" name="משוואה" r:id="rId6" imgW="2298600" imgH="736560" progId="Equation.3">
                  <p:embed/>
                </p:oleObj>
              </mc:Choice>
              <mc:Fallback>
                <p:oleObj name="משוואה" r:id="rId6" imgW="2298600" imgH="73656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984" y="1484784"/>
                        <a:ext cx="4212655" cy="13499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a:spLocks noChangeArrowheads="1"/>
          </p:cNvSpPr>
          <p:nvPr/>
        </p:nvSpPr>
        <p:spPr bwMode="auto">
          <a:xfrm>
            <a:off x="4932040" y="5301208"/>
            <a:ext cx="3556000" cy="400050"/>
          </a:xfrm>
          <a:prstGeom prst="rect">
            <a:avLst/>
          </a:prstGeom>
          <a:noFill/>
          <a:ln w="9525">
            <a:noFill/>
            <a:miter lim="800000"/>
            <a:headEnd/>
            <a:tailEnd/>
          </a:ln>
        </p:spPr>
        <p:txBody>
          <a:bodyPr>
            <a:spAutoFit/>
          </a:bodyPr>
          <a:lstStyle/>
          <a:p>
            <a:r>
              <a:rPr lang="he-IL" sz="2000" b="1" dirty="0">
                <a:solidFill>
                  <a:srgbClr val="0066FF"/>
                </a:solidFill>
              </a:rPr>
              <a:t>כמובן שהתנאי לאי החלקה הוא :</a:t>
            </a:r>
            <a:endParaRPr lang="en-US" sz="2000" b="1" dirty="0">
              <a:solidFill>
                <a:srgbClr val="0066FF"/>
              </a:solidFill>
            </a:endParaRPr>
          </a:p>
        </p:txBody>
      </p:sp>
      <p:graphicFrame>
        <p:nvGraphicFramePr>
          <p:cNvPr id="12" name="Object 11"/>
          <p:cNvGraphicFramePr>
            <a:graphicFrameLocks noChangeAspect="1"/>
          </p:cNvGraphicFramePr>
          <p:nvPr/>
        </p:nvGraphicFramePr>
        <p:xfrm>
          <a:off x="1558925" y="5186363"/>
          <a:ext cx="2776538" cy="1063625"/>
        </p:xfrm>
        <a:graphic>
          <a:graphicData uri="http://schemas.openxmlformats.org/presentationml/2006/ole">
            <mc:AlternateContent xmlns:mc="http://schemas.openxmlformats.org/markup-compatibility/2006">
              <mc:Choice xmlns:v="urn:schemas-microsoft-com:vml" Requires="v">
                <p:oleObj spid="_x0000_s67182" name="Equation" r:id="rId8" imgW="596880" imgH="228600" progId="Equation.DSMT4">
                  <p:embed/>
                </p:oleObj>
              </mc:Choice>
              <mc:Fallback>
                <p:oleObj name="Equation" r:id="rId8" imgW="596880" imgH="2286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8925" y="5186363"/>
                        <a:ext cx="2776538"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a:extLst>
              <a:ext uri="{FF2B5EF4-FFF2-40B4-BE49-F238E27FC236}">
                <a16:creationId xmlns:a16="http://schemas.microsoft.com/office/drawing/2014/main" id="{D63038C7-EE6D-499C-925B-F17BC91D06CB}"/>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2" name="Picture 2"/>
          <p:cNvPicPr>
            <a:picLocks noChangeAspect="1" noChangeArrowheads="1"/>
          </p:cNvPicPr>
          <p:nvPr/>
        </p:nvPicPr>
        <p:blipFill>
          <a:blip r:embed="rId3" cstate="print"/>
          <a:srcRect/>
          <a:stretch>
            <a:fillRect/>
          </a:stretch>
        </p:blipFill>
        <p:spPr bwMode="auto">
          <a:xfrm>
            <a:off x="363538" y="654050"/>
            <a:ext cx="3041650" cy="2930525"/>
          </a:xfrm>
          <a:prstGeom prst="rect">
            <a:avLst/>
          </a:prstGeom>
          <a:noFill/>
          <a:ln w="9525">
            <a:noFill/>
            <a:miter lim="800000"/>
            <a:headEnd/>
            <a:tailEnd/>
          </a:ln>
        </p:spPr>
      </p:pic>
      <p:sp>
        <p:nvSpPr>
          <p:cNvPr id="29703" name="Line 3"/>
          <p:cNvSpPr>
            <a:spLocks noChangeShapeType="1"/>
          </p:cNvSpPr>
          <p:nvPr/>
        </p:nvSpPr>
        <p:spPr bwMode="auto">
          <a:xfrm flipV="1">
            <a:off x="1831975" y="444500"/>
            <a:ext cx="0" cy="1663700"/>
          </a:xfrm>
          <a:prstGeom prst="line">
            <a:avLst/>
          </a:prstGeom>
          <a:noFill/>
          <a:ln w="38100">
            <a:solidFill>
              <a:srgbClr val="FF0000"/>
            </a:solidFill>
            <a:round/>
            <a:headEnd/>
            <a:tailEnd type="triangle" w="med" len="med"/>
          </a:ln>
        </p:spPr>
        <p:txBody>
          <a:bodyPr/>
          <a:lstStyle/>
          <a:p>
            <a:endParaRPr lang="he-IL"/>
          </a:p>
        </p:txBody>
      </p:sp>
      <p:sp>
        <p:nvSpPr>
          <p:cNvPr id="29704" name="Line 4"/>
          <p:cNvSpPr>
            <a:spLocks noChangeShapeType="1"/>
          </p:cNvSpPr>
          <p:nvPr/>
        </p:nvSpPr>
        <p:spPr bwMode="auto">
          <a:xfrm>
            <a:off x="1204913" y="2068513"/>
            <a:ext cx="1854200" cy="0"/>
          </a:xfrm>
          <a:prstGeom prst="line">
            <a:avLst/>
          </a:prstGeom>
          <a:noFill/>
          <a:ln w="38100">
            <a:solidFill>
              <a:srgbClr val="FF0000"/>
            </a:solidFill>
            <a:round/>
            <a:headEnd/>
            <a:tailEnd type="triangle" w="med" len="med"/>
          </a:ln>
        </p:spPr>
        <p:txBody>
          <a:bodyPr/>
          <a:lstStyle/>
          <a:p>
            <a:endParaRPr lang="he-IL"/>
          </a:p>
        </p:txBody>
      </p:sp>
      <p:sp>
        <p:nvSpPr>
          <p:cNvPr id="29705" name="Text Box 5"/>
          <p:cNvSpPr txBox="1">
            <a:spLocks noChangeArrowheads="1"/>
          </p:cNvSpPr>
          <p:nvPr/>
        </p:nvSpPr>
        <p:spPr bwMode="auto">
          <a:xfrm>
            <a:off x="2732088" y="1722438"/>
            <a:ext cx="393700" cy="366712"/>
          </a:xfrm>
          <a:prstGeom prst="rect">
            <a:avLst/>
          </a:prstGeom>
          <a:noFill/>
          <a:ln w="9525">
            <a:noFill/>
            <a:miter lim="800000"/>
            <a:headEnd/>
            <a:tailEnd/>
          </a:ln>
        </p:spPr>
        <p:txBody>
          <a:bodyPr>
            <a:spAutoFit/>
          </a:bodyPr>
          <a:lstStyle/>
          <a:p>
            <a:pPr>
              <a:spcBef>
                <a:spcPct val="50000"/>
              </a:spcBef>
            </a:pPr>
            <a:r>
              <a:rPr lang="en-US"/>
              <a:t>r</a:t>
            </a:r>
          </a:p>
        </p:txBody>
      </p:sp>
      <p:sp>
        <p:nvSpPr>
          <p:cNvPr id="29706" name="Text Box 6"/>
          <p:cNvSpPr txBox="1">
            <a:spLocks noChangeArrowheads="1"/>
          </p:cNvSpPr>
          <p:nvPr/>
        </p:nvSpPr>
        <p:spPr bwMode="auto">
          <a:xfrm>
            <a:off x="1436688" y="407988"/>
            <a:ext cx="355600" cy="366712"/>
          </a:xfrm>
          <a:prstGeom prst="rect">
            <a:avLst/>
          </a:prstGeom>
          <a:noFill/>
          <a:ln w="9525">
            <a:noFill/>
            <a:miter lim="800000"/>
            <a:headEnd/>
            <a:tailEnd/>
          </a:ln>
        </p:spPr>
        <p:txBody>
          <a:bodyPr>
            <a:spAutoFit/>
          </a:bodyPr>
          <a:lstStyle/>
          <a:p>
            <a:pPr>
              <a:spcBef>
                <a:spcPct val="50000"/>
              </a:spcBef>
            </a:pPr>
            <a:r>
              <a:rPr lang="en-US"/>
              <a:t>y</a:t>
            </a:r>
          </a:p>
        </p:txBody>
      </p:sp>
      <p:sp>
        <p:nvSpPr>
          <p:cNvPr id="29707" name="Line 8"/>
          <p:cNvSpPr>
            <a:spLocks noChangeShapeType="1"/>
          </p:cNvSpPr>
          <p:nvPr/>
        </p:nvSpPr>
        <p:spPr bwMode="auto">
          <a:xfrm>
            <a:off x="1862138" y="2087563"/>
            <a:ext cx="1127125" cy="452437"/>
          </a:xfrm>
          <a:prstGeom prst="line">
            <a:avLst/>
          </a:prstGeom>
          <a:noFill/>
          <a:ln w="57150">
            <a:solidFill>
              <a:srgbClr val="FF6600"/>
            </a:solidFill>
            <a:round/>
            <a:headEnd/>
            <a:tailEnd type="triangle" w="med" len="med"/>
          </a:ln>
        </p:spPr>
        <p:txBody>
          <a:bodyPr/>
          <a:lstStyle/>
          <a:p>
            <a:endParaRPr lang="he-IL"/>
          </a:p>
        </p:txBody>
      </p:sp>
      <p:sp>
        <p:nvSpPr>
          <p:cNvPr id="29708" name="Text Box 10"/>
          <p:cNvSpPr txBox="1">
            <a:spLocks noChangeArrowheads="1"/>
          </p:cNvSpPr>
          <p:nvPr/>
        </p:nvSpPr>
        <p:spPr bwMode="auto">
          <a:xfrm>
            <a:off x="2638425" y="2509838"/>
            <a:ext cx="622300" cy="366712"/>
          </a:xfrm>
          <a:prstGeom prst="rect">
            <a:avLst/>
          </a:prstGeom>
          <a:noFill/>
          <a:ln w="9525">
            <a:noFill/>
            <a:miter lim="800000"/>
            <a:headEnd/>
            <a:tailEnd/>
          </a:ln>
        </p:spPr>
        <p:txBody>
          <a:bodyPr>
            <a:spAutoFit/>
          </a:bodyPr>
          <a:lstStyle/>
          <a:p>
            <a:pPr>
              <a:spcBef>
                <a:spcPct val="50000"/>
              </a:spcBef>
            </a:pPr>
            <a:r>
              <a:rPr lang="en-US"/>
              <a:t>f</a:t>
            </a:r>
            <a:r>
              <a:rPr lang="en-US" baseline="-25000"/>
              <a:t>s</a:t>
            </a:r>
            <a:endParaRPr lang="en-US"/>
          </a:p>
        </p:txBody>
      </p:sp>
      <p:graphicFrame>
        <p:nvGraphicFramePr>
          <p:cNvPr id="29698" name="Object 11"/>
          <p:cNvGraphicFramePr>
            <a:graphicFrameLocks noChangeAspect="1"/>
          </p:cNvGraphicFramePr>
          <p:nvPr/>
        </p:nvGraphicFramePr>
        <p:xfrm>
          <a:off x="3622675" y="1233488"/>
          <a:ext cx="3270250" cy="884237"/>
        </p:xfrm>
        <a:graphic>
          <a:graphicData uri="http://schemas.openxmlformats.org/presentationml/2006/ole">
            <mc:AlternateContent xmlns:mc="http://schemas.openxmlformats.org/markup-compatibility/2006">
              <mc:Choice xmlns:v="urn:schemas-microsoft-com:vml" Requires="v">
                <p:oleObj spid="_x0000_s68406" name="Equation" r:id="rId4" imgW="1549080" imgH="419040" progId="Equation.DSMT4">
                  <p:embed/>
                </p:oleObj>
              </mc:Choice>
              <mc:Fallback>
                <p:oleObj name="Equation" r:id="rId4" imgW="1549080" imgH="41904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2675" y="1233488"/>
                        <a:ext cx="3270250"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12"/>
          <p:cNvGraphicFramePr>
            <a:graphicFrameLocks noChangeAspect="1"/>
          </p:cNvGraphicFramePr>
          <p:nvPr/>
        </p:nvGraphicFramePr>
        <p:xfrm>
          <a:off x="3627438" y="503238"/>
          <a:ext cx="3644900" cy="584200"/>
        </p:xfrm>
        <a:graphic>
          <a:graphicData uri="http://schemas.openxmlformats.org/presentationml/2006/ole">
            <mc:AlternateContent xmlns:mc="http://schemas.openxmlformats.org/markup-compatibility/2006">
              <mc:Choice xmlns:v="urn:schemas-microsoft-com:vml" Requires="v">
                <p:oleObj spid="_x0000_s68407" name="Equation" r:id="rId6" imgW="1422360" imgH="228600" progId="Equation.DSMT4">
                  <p:embed/>
                </p:oleObj>
              </mc:Choice>
              <mc:Fallback>
                <p:oleObj name="Equation" r:id="rId6" imgW="1422360" imgH="2286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7438" y="503238"/>
                        <a:ext cx="36449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9" name="TextBox 10"/>
          <p:cNvSpPr txBox="1">
            <a:spLocks noChangeArrowheads="1"/>
          </p:cNvSpPr>
          <p:nvPr/>
        </p:nvSpPr>
        <p:spPr bwMode="auto">
          <a:xfrm>
            <a:off x="4659313" y="3324225"/>
            <a:ext cx="3556000" cy="400050"/>
          </a:xfrm>
          <a:prstGeom prst="rect">
            <a:avLst/>
          </a:prstGeom>
          <a:noFill/>
          <a:ln w="9525">
            <a:noFill/>
            <a:miter lim="800000"/>
            <a:headEnd/>
            <a:tailEnd/>
          </a:ln>
        </p:spPr>
        <p:txBody>
          <a:bodyPr>
            <a:spAutoFit/>
          </a:bodyPr>
          <a:lstStyle/>
          <a:p>
            <a:r>
              <a:rPr lang="he-IL" sz="2000" b="1">
                <a:solidFill>
                  <a:srgbClr val="0066FF"/>
                </a:solidFill>
              </a:rPr>
              <a:t>פתרון מערכת המשוואות נותן:</a:t>
            </a:r>
            <a:endParaRPr lang="en-US" sz="2000" b="1">
              <a:solidFill>
                <a:srgbClr val="0066FF"/>
              </a:solidFill>
            </a:endParaRPr>
          </a:p>
        </p:txBody>
      </p:sp>
      <p:graphicFrame>
        <p:nvGraphicFramePr>
          <p:cNvPr id="86026" name="Object 10"/>
          <p:cNvGraphicFramePr>
            <a:graphicFrameLocks noChangeAspect="1"/>
          </p:cNvGraphicFramePr>
          <p:nvPr/>
        </p:nvGraphicFramePr>
        <p:xfrm>
          <a:off x="3663950" y="2090738"/>
          <a:ext cx="2446338" cy="938212"/>
        </p:xfrm>
        <a:graphic>
          <a:graphicData uri="http://schemas.openxmlformats.org/presentationml/2006/ole">
            <mc:AlternateContent xmlns:mc="http://schemas.openxmlformats.org/markup-compatibility/2006">
              <mc:Choice xmlns:v="urn:schemas-microsoft-com:vml" Requires="v">
                <p:oleObj spid="_x0000_s68408" name="Equation" r:id="rId8" imgW="596880" imgH="228600" progId="Equation.DSMT4">
                  <p:embed/>
                </p:oleObj>
              </mc:Choice>
              <mc:Fallback>
                <p:oleObj name="Equation" r:id="rId8" imgW="596880" imgH="2286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63950" y="2090738"/>
                        <a:ext cx="2446338"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7" name="Object 5"/>
          <p:cNvGraphicFramePr>
            <a:graphicFrameLocks noChangeAspect="1"/>
          </p:cNvGraphicFramePr>
          <p:nvPr/>
        </p:nvGraphicFramePr>
        <p:xfrm>
          <a:off x="1968500" y="3910013"/>
          <a:ext cx="5135563" cy="1517650"/>
        </p:xfrm>
        <a:graphic>
          <a:graphicData uri="http://schemas.openxmlformats.org/presentationml/2006/ole">
            <mc:AlternateContent xmlns:mc="http://schemas.openxmlformats.org/markup-compatibility/2006">
              <mc:Choice xmlns:v="urn:schemas-microsoft-com:vml" Requires="v">
                <p:oleObj spid="_x0000_s68409" name="Equation" r:id="rId10" imgW="1587240" imgH="469800" progId="Equation.DSMT4">
                  <p:embed/>
                </p:oleObj>
              </mc:Choice>
              <mc:Fallback>
                <p:oleObj name="Equation" r:id="rId10" imgW="1587240" imgH="4698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8500" y="3910013"/>
                        <a:ext cx="5135563"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2"/>
          <p:cNvPicPr>
            <a:picLocks noChangeAspect="1" noChangeArrowheads="1"/>
          </p:cNvPicPr>
          <p:nvPr/>
        </p:nvPicPr>
        <p:blipFill>
          <a:blip r:embed="rId3" cstate="print"/>
          <a:srcRect/>
          <a:stretch>
            <a:fillRect/>
          </a:stretch>
        </p:blipFill>
        <p:spPr bwMode="auto">
          <a:xfrm>
            <a:off x="363538" y="639763"/>
            <a:ext cx="3041650" cy="2930525"/>
          </a:xfrm>
          <a:prstGeom prst="rect">
            <a:avLst/>
          </a:prstGeom>
          <a:noFill/>
          <a:ln w="9525">
            <a:noFill/>
            <a:miter lim="800000"/>
            <a:headEnd/>
            <a:tailEnd/>
          </a:ln>
        </p:spPr>
      </p:pic>
      <p:sp>
        <p:nvSpPr>
          <p:cNvPr id="30724" name="Line 3"/>
          <p:cNvSpPr>
            <a:spLocks noChangeShapeType="1"/>
          </p:cNvSpPr>
          <p:nvPr/>
        </p:nvSpPr>
        <p:spPr bwMode="auto">
          <a:xfrm flipV="1">
            <a:off x="1831975" y="444500"/>
            <a:ext cx="0" cy="1663700"/>
          </a:xfrm>
          <a:prstGeom prst="line">
            <a:avLst/>
          </a:prstGeom>
          <a:noFill/>
          <a:ln w="38100">
            <a:solidFill>
              <a:srgbClr val="FF0000"/>
            </a:solidFill>
            <a:round/>
            <a:headEnd/>
            <a:tailEnd type="triangle" w="med" len="med"/>
          </a:ln>
        </p:spPr>
        <p:txBody>
          <a:bodyPr/>
          <a:lstStyle/>
          <a:p>
            <a:endParaRPr lang="he-IL"/>
          </a:p>
        </p:txBody>
      </p:sp>
      <p:sp>
        <p:nvSpPr>
          <p:cNvPr id="30725" name="Line 4"/>
          <p:cNvSpPr>
            <a:spLocks noChangeShapeType="1"/>
          </p:cNvSpPr>
          <p:nvPr/>
        </p:nvSpPr>
        <p:spPr bwMode="auto">
          <a:xfrm>
            <a:off x="1204913" y="2068513"/>
            <a:ext cx="1854200" cy="0"/>
          </a:xfrm>
          <a:prstGeom prst="line">
            <a:avLst/>
          </a:prstGeom>
          <a:noFill/>
          <a:ln w="38100">
            <a:solidFill>
              <a:srgbClr val="FF0000"/>
            </a:solidFill>
            <a:round/>
            <a:headEnd/>
            <a:tailEnd type="triangle" w="med" len="med"/>
          </a:ln>
        </p:spPr>
        <p:txBody>
          <a:bodyPr/>
          <a:lstStyle/>
          <a:p>
            <a:endParaRPr lang="he-IL"/>
          </a:p>
        </p:txBody>
      </p:sp>
      <p:sp>
        <p:nvSpPr>
          <p:cNvPr id="30726" name="Text Box 5"/>
          <p:cNvSpPr txBox="1">
            <a:spLocks noChangeArrowheads="1"/>
          </p:cNvSpPr>
          <p:nvPr/>
        </p:nvSpPr>
        <p:spPr bwMode="auto">
          <a:xfrm>
            <a:off x="2732088" y="1722438"/>
            <a:ext cx="393700" cy="366712"/>
          </a:xfrm>
          <a:prstGeom prst="rect">
            <a:avLst/>
          </a:prstGeom>
          <a:noFill/>
          <a:ln w="9525">
            <a:noFill/>
            <a:miter lim="800000"/>
            <a:headEnd/>
            <a:tailEnd/>
          </a:ln>
        </p:spPr>
        <p:txBody>
          <a:bodyPr>
            <a:spAutoFit/>
          </a:bodyPr>
          <a:lstStyle/>
          <a:p>
            <a:pPr>
              <a:spcBef>
                <a:spcPct val="50000"/>
              </a:spcBef>
            </a:pPr>
            <a:r>
              <a:rPr lang="en-US"/>
              <a:t>r</a:t>
            </a:r>
          </a:p>
        </p:txBody>
      </p:sp>
      <p:sp>
        <p:nvSpPr>
          <p:cNvPr id="30727" name="Text Box 6"/>
          <p:cNvSpPr txBox="1">
            <a:spLocks noChangeArrowheads="1"/>
          </p:cNvSpPr>
          <p:nvPr/>
        </p:nvSpPr>
        <p:spPr bwMode="auto">
          <a:xfrm>
            <a:off x="1436688" y="407988"/>
            <a:ext cx="355600" cy="366712"/>
          </a:xfrm>
          <a:prstGeom prst="rect">
            <a:avLst/>
          </a:prstGeom>
          <a:noFill/>
          <a:ln w="9525">
            <a:noFill/>
            <a:miter lim="800000"/>
            <a:headEnd/>
            <a:tailEnd/>
          </a:ln>
        </p:spPr>
        <p:txBody>
          <a:bodyPr>
            <a:spAutoFit/>
          </a:bodyPr>
          <a:lstStyle/>
          <a:p>
            <a:pPr>
              <a:spcBef>
                <a:spcPct val="50000"/>
              </a:spcBef>
            </a:pPr>
            <a:r>
              <a:rPr lang="en-US"/>
              <a:t>y</a:t>
            </a:r>
          </a:p>
        </p:txBody>
      </p:sp>
      <p:sp>
        <p:nvSpPr>
          <p:cNvPr id="30728" name="Line 8"/>
          <p:cNvSpPr>
            <a:spLocks noChangeShapeType="1"/>
          </p:cNvSpPr>
          <p:nvPr/>
        </p:nvSpPr>
        <p:spPr bwMode="auto">
          <a:xfrm flipH="1" flipV="1">
            <a:off x="457200" y="1519238"/>
            <a:ext cx="1447800" cy="584200"/>
          </a:xfrm>
          <a:prstGeom prst="line">
            <a:avLst/>
          </a:prstGeom>
          <a:noFill/>
          <a:ln w="57150">
            <a:solidFill>
              <a:srgbClr val="FF6600"/>
            </a:solidFill>
            <a:round/>
            <a:headEnd/>
            <a:tailEnd type="triangle" w="med" len="med"/>
          </a:ln>
        </p:spPr>
        <p:txBody>
          <a:bodyPr/>
          <a:lstStyle/>
          <a:p>
            <a:endParaRPr lang="he-IL"/>
          </a:p>
        </p:txBody>
      </p:sp>
      <p:sp>
        <p:nvSpPr>
          <p:cNvPr id="30729" name="Text Box 10"/>
          <p:cNvSpPr txBox="1">
            <a:spLocks noChangeArrowheads="1"/>
          </p:cNvSpPr>
          <p:nvPr/>
        </p:nvSpPr>
        <p:spPr bwMode="auto">
          <a:xfrm>
            <a:off x="287338" y="1246188"/>
            <a:ext cx="622300" cy="366712"/>
          </a:xfrm>
          <a:prstGeom prst="rect">
            <a:avLst/>
          </a:prstGeom>
          <a:noFill/>
          <a:ln w="9525">
            <a:noFill/>
            <a:miter lim="800000"/>
            <a:headEnd/>
            <a:tailEnd/>
          </a:ln>
        </p:spPr>
        <p:txBody>
          <a:bodyPr>
            <a:spAutoFit/>
          </a:bodyPr>
          <a:lstStyle/>
          <a:p>
            <a:pPr>
              <a:spcBef>
                <a:spcPct val="50000"/>
              </a:spcBef>
            </a:pPr>
            <a:r>
              <a:rPr lang="en-US"/>
              <a:t>f</a:t>
            </a:r>
            <a:r>
              <a:rPr lang="en-US" baseline="-25000"/>
              <a:t>s</a:t>
            </a:r>
            <a:endParaRPr lang="en-US"/>
          </a:p>
        </p:txBody>
      </p:sp>
      <p:sp>
        <p:nvSpPr>
          <p:cNvPr id="30730" name="TextBox 10"/>
          <p:cNvSpPr txBox="1">
            <a:spLocks noChangeArrowheads="1"/>
          </p:cNvSpPr>
          <p:nvPr/>
        </p:nvSpPr>
        <p:spPr bwMode="auto">
          <a:xfrm>
            <a:off x="3952876" y="1519238"/>
            <a:ext cx="4035425" cy="15684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r>
              <a:rPr lang="he-IL" sz="3200" b="1" dirty="0">
                <a:solidFill>
                  <a:srgbClr val="0066FF"/>
                </a:solidFill>
              </a:rPr>
              <a:t>המהירות הגדולה ביותר הנדרשת כדי לקיים את התנועה המעגלית</a:t>
            </a:r>
            <a:endParaRPr lang="en-US" sz="3200" b="1" dirty="0">
              <a:solidFill>
                <a:srgbClr val="0066FF"/>
              </a:solidFill>
            </a:endParaRPr>
          </a:p>
        </p:txBody>
      </p:sp>
      <p:graphicFrame>
        <p:nvGraphicFramePr>
          <p:cNvPr id="30722" name="Object 2"/>
          <p:cNvGraphicFramePr>
            <a:graphicFrameLocks noChangeAspect="1"/>
          </p:cNvGraphicFramePr>
          <p:nvPr/>
        </p:nvGraphicFramePr>
        <p:xfrm>
          <a:off x="2678113" y="3721100"/>
          <a:ext cx="5546725" cy="1517650"/>
        </p:xfrm>
        <a:graphic>
          <a:graphicData uri="http://schemas.openxmlformats.org/presentationml/2006/ole">
            <mc:AlternateContent xmlns:mc="http://schemas.openxmlformats.org/markup-compatibility/2006">
              <mc:Choice xmlns:v="urn:schemas-microsoft-com:vml" Requires="v">
                <p:oleObj spid="_x0000_s68816" name="Equation" r:id="rId4" imgW="1714320" imgH="469800" progId="Equation.DSMT4">
                  <p:embed/>
                </p:oleObj>
              </mc:Choice>
              <mc:Fallback>
                <p:oleObj name="Equation" r:id="rId4" imgW="1714320" imgH="4698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8113" y="3721100"/>
                        <a:ext cx="5546725"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a:extLst>
              <a:ext uri="{FF2B5EF4-FFF2-40B4-BE49-F238E27FC236}">
                <a16:creationId xmlns:a16="http://schemas.microsoft.com/office/drawing/2014/main" id="{43D41952-9BE1-400F-9988-0AD690653479}"/>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lstStyle/>
          <a:p>
            <a:pPr marL="0" indent="0">
              <a:buNone/>
            </a:pPr>
            <a:endParaRPr lang="he-IL" dirty="0"/>
          </a:p>
          <a:p>
            <a:pPr marL="0" indent="0">
              <a:buNone/>
            </a:pPr>
            <a:r>
              <a:rPr lang="en-US" dirty="0">
                <a:hlinkClick r:id="rId2"/>
              </a:rPr>
              <a:t>https://youtu.be/Usg_IPT5gJQ</a:t>
            </a:r>
            <a:endParaRPr lang="he-IL" dirty="0"/>
          </a:p>
          <a:p>
            <a:pPr marL="0" indent="0">
              <a:buNone/>
            </a:pPr>
            <a:endParaRPr lang="he-IL" dirty="0"/>
          </a:p>
        </p:txBody>
      </p:sp>
    </p:spTree>
    <p:extLst>
      <p:ext uri="{BB962C8B-B14F-4D97-AF65-F5344CB8AC3E}">
        <p14:creationId xmlns:p14="http://schemas.microsoft.com/office/powerpoint/2010/main" val="5538776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5" descr="Three leaders in race-sm.JPG (27324 bytes)">
            <a:hlinkClick r:id="rId2"/>
          </p:cNvPr>
          <p:cNvPicPr>
            <a:picLocks noChangeAspect="1" noChangeArrowheads="1"/>
          </p:cNvPicPr>
          <p:nvPr/>
        </p:nvPicPr>
        <p:blipFill>
          <a:blip r:embed="rId3" cstate="print"/>
          <a:srcRect/>
          <a:stretch>
            <a:fillRect/>
          </a:stretch>
        </p:blipFill>
        <p:spPr bwMode="auto">
          <a:xfrm>
            <a:off x="1454150" y="-158750"/>
            <a:ext cx="6510338" cy="7016750"/>
          </a:xfrm>
          <a:prstGeom prst="rect">
            <a:avLst/>
          </a:prstGeom>
          <a:noFill/>
          <a:ln w="9525">
            <a:noFill/>
            <a:miter lim="800000"/>
            <a:headEnd/>
            <a:tailEnd/>
          </a:ln>
        </p:spPr>
      </p:pic>
      <p:sp>
        <p:nvSpPr>
          <p:cNvPr id="50179" name="Rectangle 2"/>
          <p:cNvSpPr>
            <a:spLocks noGrp="1" noChangeArrowheads="1"/>
          </p:cNvSpPr>
          <p:nvPr>
            <p:ph type="ctrTitle"/>
          </p:nvPr>
        </p:nvSpPr>
        <p:spPr>
          <a:xfrm>
            <a:off x="1504231" y="1742951"/>
            <a:ext cx="6383958" cy="1470025"/>
          </a:xfrm>
        </p:spPr>
        <p:txBody>
          <a:bodyPr>
            <a:normAutofit fontScale="90000"/>
          </a:bodyPr>
          <a:lstStyle/>
          <a:p>
            <a:pPr eaLnBrk="1" hangingPunct="1"/>
            <a:r>
              <a:rPr lang="he-IL" b="1" dirty="0">
                <a:ln>
                  <a:solidFill>
                    <a:schemeClr val="tx1"/>
                  </a:solidFill>
                </a:ln>
                <a:solidFill>
                  <a:srgbClr val="FFFF00"/>
                </a:solidFill>
                <a:cs typeface="+mn-cs"/>
              </a:rPr>
              <a:t>למה רוכבי </a:t>
            </a:r>
            <a:r>
              <a:rPr lang="he-IL" b="1" dirty="0" err="1">
                <a:ln>
                  <a:solidFill>
                    <a:schemeClr val="tx1"/>
                  </a:solidFill>
                </a:ln>
                <a:solidFill>
                  <a:srgbClr val="FFFF00"/>
                </a:solidFill>
                <a:cs typeface="+mn-cs"/>
              </a:rPr>
              <a:t>הדו־גלגלי</a:t>
            </a:r>
            <a:r>
              <a:rPr lang="he-IL" b="1" dirty="0">
                <a:ln>
                  <a:solidFill>
                    <a:schemeClr val="tx1"/>
                  </a:solidFill>
                </a:ln>
                <a:solidFill>
                  <a:srgbClr val="FFFF00"/>
                </a:solidFill>
                <a:cs typeface="+mn-cs"/>
              </a:rPr>
              <a:t> "משכיבים" את כלי רכבם בסיבובים?</a:t>
            </a:r>
            <a:br>
              <a:rPr lang="en-US" b="1" dirty="0">
                <a:ln>
                  <a:solidFill>
                    <a:schemeClr val="tx1"/>
                  </a:solidFill>
                </a:ln>
                <a:solidFill>
                  <a:srgbClr val="FFFF00"/>
                </a:solidFill>
                <a:cs typeface="+mn-cs"/>
              </a:rPr>
            </a:br>
            <a:endParaRPr lang="en-US" b="1" dirty="0">
              <a:ln>
                <a:solidFill>
                  <a:schemeClr val="tx1"/>
                </a:solidFill>
              </a:ln>
              <a:solidFill>
                <a:srgbClr val="FFFF00"/>
              </a:solidFill>
              <a:cs typeface="+mn-cs"/>
            </a:endParaRPr>
          </a:p>
        </p:txBody>
      </p:sp>
      <p:sp>
        <p:nvSpPr>
          <p:cNvPr id="5" name="TextBox 4">
            <a:extLst>
              <a:ext uri="{FF2B5EF4-FFF2-40B4-BE49-F238E27FC236}">
                <a16:creationId xmlns:a16="http://schemas.microsoft.com/office/drawing/2014/main" id="{7427176C-62DC-41A6-B259-4C34EB610054}"/>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extLst>
      <p:ext uri="{BB962C8B-B14F-4D97-AF65-F5344CB8AC3E}">
        <p14:creationId xmlns:p14="http://schemas.microsoft.com/office/powerpoint/2010/main" val="66710175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27176C-62DC-41A6-B259-4C34EB610054}"/>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4" name="TextBox 3">
            <a:extLst>
              <a:ext uri="{FF2B5EF4-FFF2-40B4-BE49-F238E27FC236}">
                <a16:creationId xmlns:a16="http://schemas.microsoft.com/office/drawing/2014/main" id="{377011EF-FA93-4D1B-80B7-F037BF939CAD}"/>
              </a:ext>
            </a:extLst>
          </p:cNvPr>
          <p:cNvSpPr txBox="1"/>
          <p:nvPr/>
        </p:nvSpPr>
        <p:spPr>
          <a:xfrm>
            <a:off x="467544" y="1268760"/>
            <a:ext cx="8136904" cy="3970318"/>
          </a:xfrm>
          <a:prstGeom prst="rect">
            <a:avLst/>
          </a:prstGeom>
          <a:noFill/>
        </p:spPr>
        <p:txBody>
          <a:bodyPr wrap="square" rtlCol="1">
            <a:spAutoFit/>
          </a:bodyPr>
          <a:lstStyle/>
          <a:p>
            <a:r>
              <a:rPr lang="he-IL" sz="2800" dirty="0"/>
              <a:t>בנסיעה על כלי רכב </a:t>
            </a:r>
            <a:r>
              <a:rPr lang="he-IL" sz="2800" dirty="0" err="1"/>
              <a:t>דו־גלגלי</a:t>
            </a:r>
            <a:r>
              <a:rPr lang="he-IL" sz="2800" dirty="0"/>
              <a:t>, מה עושים כשרוצים לפנות?</a:t>
            </a:r>
          </a:p>
          <a:p>
            <a:r>
              <a:rPr lang="he-IL" sz="2800" dirty="0"/>
              <a:t>אם רק נסובב את הכידון, סביר כי נעוף קדימה בסלטה (מרהיבה וכואבת בו זמנית).</a:t>
            </a:r>
          </a:p>
          <a:p>
            <a:r>
              <a:rPr lang="he-IL" sz="2800" dirty="0"/>
              <a:t>כדי ליצור את הכוח הרדיאלי, מטים ("משכיבים" בלשון החברה) את האופניים או האופנוע, כי הכוח הולך לאורך ציר האופנוע.</a:t>
            </a:r>
          </a:p>
          <a:p>
            <a:r>
              <a:rPr lang="he-IL" sz="2800" dirty="0"/>
              <a:t>בסקי מים מטים את </a:t>
            </a:r>
            <a:r>
              <a:rPr lang="he-IL" sz="2800" dirty="0" err="1"/>
              <a:t>המחלקיים</a:t>
            </a:r>
            <a:r>
              <a:rPr lang="he-IL" sz="2800" dirty="0"/>
              <a:t> והמים דוחפים אותם בכיוון בהתאם לרצון המחליק.</a:t>
            </a:r>
          </a:p>
          <a:p>
            <a:r>
              <a:rPr lang="he-IL" sz="2800" dirty="0"/>
              <a:t>במטוס מטים את הכנפיים.</a:t>
            </a:r>
          </a:p>
        </p:txBody>
      </p:sp>
      <p:sp>
        <p:nvSpPr>
          <p:cNvPr id="9" name="משולש שווה-שוקיים 8">
            <a:extLst>
              <a:ext uri="{FF2B5EF4-FFF2-40B4-BE49-F238E27FC236}">
                <a16:creationId xmlns:a16="http://schemas.microsoft.com/office/drawing/2014/main" id="{0849ABE4-8B11-43E8-A130-1D4DD6384A3F}"/>
              </a:ext>
            </a:extLst>
          </p:cNvPr>
          <p:cNvSpPr/>
          <p:nvPr/>
        </p:nvSpPr>
        <p:spPr>
          <a:xfrm rot="15602010" flipH="1">
            <a:off x="2114177" y="4738210"/>
            <a:ext cx="72008" cy="28083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שולש שווה-שוקיים 11">
            <a:extLst>
              <a:ext uri="{FF2B5EF4-FFF2-40B4-BE49-F238E27FC236}">
                <a16:creationId xmlns:a16="http://schemas.microsoft.com/office/drawing/2014/main" id="{B8E7B3DF-D270-47B8-A538-7A7C11238CDB}"/>
              </a:ext>
            </a:extLst>
          </p:cNvPr>
          <p:cNvSpPr/>
          <p:nvPr/>
        </p:nvSpPr>
        <p:spPr>
          <a:xfrm rot="4844940" flipH="1">
            <a:off x="5639645" y="4158320"/>
            <a:ext cx="72008" cy="28083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דמעה 9">
            <a:extLst>
              <a:ext uri="{FF2B5EF4-FFF2-40B4-BE49-F238E27FC236}">
                <a16:creationId xmlns:a16="http://schemas.microsoft.com/office/drawing/2014/main" id="{1D3F338C-2ED3-4C3E-9E7F-EFBBB83C81A9}"/>
              </a:ext>
            </a:extLst>
          </p:cNvPr>
          <p:cNvSpPr/>
          <p:nvPr/>
        </p:nvSpPr>
        <p:spPr>
          <a:xfrm rot="8265111">
            <a:off x="3486435" y="5640594"/>
            <a:ext cx="950877" cy="965444"/>
          </a:xfrm>
          <a:prstGeom prst="teardrop">
            <a:avLst>
              <a:gd name="adj" fmla="val 69047"/>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שולש שווה-שוקיים 16">
            <a:extLst>
              <a:ext uri="{FF2B5EF4-FFF2-40B4-BE49-F238E27FC236}">
                <a16:creationId xmlns:a16="http://schemas.microsoft.com/office/drawing/2014/main" id="{EAB0C38F-6BC1-4234-961D-66EBC064E566}"/>
              </a:ext>
            </a:extLst>
          </p:cNvPr>
          <p:cNvSpPr/>
          <p:nvPr/>
        </p:nvSpPr>
        <p:spPr>
          <a:xfrm rot="21219189">
            <a:off x="3805210" y="5151555"/>
            <a:ext cx="72008" cy="4616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92254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0" grpId="0" animBg="1"/>
      <p:bldP spid="1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27176C-62DC-41A6-B259-4C34EB610054}"/>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4" name="TextBox 3">
            <a:extLst>
              <a:ext uri="{FF2B5EF4-FFF2-40B4-BE49-F238E27FC236}">
                <a16:creationId xmlns:a16="http://schemas.microsoft.com/office/drawing/2014/main" id="{377011EF-FA93-4D1B-80B7-F037BF939CAD}"/>
              </a:ext>
            </a:extLst>
          </p:cNvPr>
          <p:cNvSpPr txBox="1"/>
          <p:nvPr/>
        </p:nvSpPr>
        <p:spPr>
          <a:xfrm>
            <a:off x="467544" y="1268760"/>
            <a:ext cx="8136904" cy="2677656"/>
          </a:xfrm>
          <a:prstGeom prst="rect">
            <a:avLst/>
          </a:prstGeom>
          <a:noFill/>
        </p:spPr>
        <p:txBody>
          <a:bodyPr wrap="square" rtlCol="1">
            <a:spAutoFit/>
          </a:bodyPr>
          <a:lstStyle/>
          <a:p>
            <a:r>
              <a:rPr lang="he-IL" sz="2800" dirty="0"/>
              <a:t>אז בשביל מה יש כידון באופניים/אופנוע ובשביל מה יש הגה אחורי במטוס?</a:t>
            </a:r>
          </a:p>
          <a:p>
            <a:r>
              <a:rPr lang="he-IL" sz="2800" dirty="0"/>
              <a:t>לשמירת החרטום בכיוון הנסיעה! ולביצוע תיקונים קלים מאוד לשמירת הכיוון.</a:t>
            </a:r>
          </a:p>
          <a:p>
            <a:r>
              <a:rPr lang="he-IL" sz="2800" dirty="0"/>
              <a:t>אם לא נכוון את הגלגל הקדמי לכיוון הנסיעה (שזה כיוון וקטור המהירות) הגלגל לא יסתובב טוב ואנו נתהפך.</a:t>
            </a:r>
          </a:p>
        </p:txBody>
      </p:sp>
      <p:sp>
        <p:nvSpPr>
          <p:cNvPr id="9" name="משולש שווה-שוקיים 8">
            <a:extLst>
              <a:ext uri="{FF2B5EF4-FFF2-40B4-BE49-F238E27FC236}">
                <a16:creationId xmlns:a16="http://schemas.microsoft.com/office/drawing/2014/main" id="{0849ABE4-8B11-43E8-A130-1D4DD6384A3F}"/>
              </a:ext>
            </a:extLst>
          </p:cNvPr>
          <p:cNvSpPr/>
          <p:nvPr/>
        </p:nvSpPr>
        <p:spPr>
          <a:xfrm rot="15602010" flipH="1">
            <a:off x="2114177" y="4738210"/>
            <a:ext cx="72008" cy="28083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שולש שווה-שוקיים 11">
            <a:extLst>
              <a:ext uri="{FF2B5EF4-FFF2-40B4-BE49-F238E27FC236}">
                <a16:creationId xmlns:a16="http://schemas.microsoft.com/office/drawing/2014/main" id="{B8E7B3DF-D270-47B8-A538-7A7C11238CDB}"/>
              </a:ext>
            </a:extLst>
          </p:cNvPr>
          <p:cNvSpPr/>
          <p:nvPr/>
        </p:nvSpPr>
        <p:spPr>
          <a:xfrm rot="4844940" flipH="1">
            <a:off x="5639645" y="4158320"/>
            <a:ext cx="72008" cy="280831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דמעה 9">
            <a:extLst>
              <a:ext uri="{FF2B5EF4-FFF2-40B4-BE49-F238E27FC236}">
                <a16:creationId xmlns:a16="http://schemas.microsoft.com/office/drawing/2014/main" id="{1D3F338C-2ED3-4C3E-9E7F-EFBBB83C81A9}"/>
              </a:ext>
            </a:extLst>
          </p:cNvPr>
          <p:cNvSpPr/>
          <p:nvPr/>
        </p:nvSpPr>
        <p:spPr>
          <a:xfrm rot="8265111">
            <a:off x="3486435" y="5640594"/>
            <a:ext cx="950877" cy="965444"/>
          </a:xfrm>
          <a:prstGeom prst="teardrop">
            <a:avLst>
              <a:gd name="adj" fmla="val 69047"/>
            </a:avLst>
          </a:prstGeom>
          <a:solidFill>
            <a:srgbClr val="A6A6A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משולש שווה-שוקיים 16">
            <a:extLst>
              <a:ext uri="{FF2B5EF4-FFF2-40B4-BE49-F238E27FC236}">
                <a16:creationId xmlns:a16="http://schemas.microsoft.com/office/drawing/2014/main" id="{EAB0C38F-6BC1-4234-961D-66EBC064E566}"/>
              </a:ext>
            </a:extLst>
          </p:cNvPr>
          <p:cNvSpPr/>
          <p:nvPr/>
        </p:nvSpPr>
        <p:spPr>
          <a:xfrm rot="21219189">
            <a:off x="3805210" y="5151555"/>
            <a:ext cx="72008" cy="46166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77263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שולש שווה שוקיים 1"/>
          <p:cNvSpPr/>
          <p:nvPr/>
        </p:nvSpPr>
        <p:spPr>
          <a:xfrm flipV="1">
            <a:off x="2051720" y="1268760"/>
            <a:ext cx="2520280" cy="4680520"/>
          </a:xfrm>
          <a:prstGeom prst="triangle">
            <a:avLst>
              <a:gd name="adj" fmla="val 49999"/>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אליפסה 2"/>
          <p:cNvSpPr/>
          <p:nvPr/>
        </p:nvSpPr>
        <p:spPr>
          <a:xfrm>
            <a:off x="2051720" y="1016732"/>
            <a:ext cx="252028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5" name="מחבר ישר 4"/>
          <p:cNvCxnSpPr/>
          <p:nvPr/>
        </p:nvCxnSpPr>
        <p:spPr>
          <a:xfrm>
            <a:off x="3310146" y="296652"/>
            <a:ext cx="0" cy="6264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מחבר מעוקל 6"/>
          <p:cNvCxnSpPr/>
          <p:nvPr/>
        </p:nvCxnSpPr>
        <p:spPr>
          <a:xfrm flipV="1">
            <a:off x="2627784" y="228287"/>
            <a:ext cx="521200" cy="352754"/>
          </a:xfrm>
          <a:prstGeom prst="curvedConnector3">
            <a:avLst>
              <a:gd name="adj1" fmla="val 216669"/>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מלבן 24"/>
          <p:cNvSpPr/>
          <p:nvPr/>
        </p:nvSpPr>
        <p:spPr>
          <a:xfrm>
            <a:off x="2719164" y="3630196"/>
            <a:ext cx="72008" cy="10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7" name="מחבר חץ ישר 26"/>
          <p:cNvCxnSpPr/>
          <p:nvPr/>
        </p:nvCxnSpPr>
        <p:spPr>
          <a:xfrm flipV="1">
            <a:off x="2691784" y="3516329"/>
            <a:ext cx="630928" cy="1440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מחבר חץ ישר 33"/>
          <p:cNvCxnSpPr/>
          <p:nvPr/>
        </p:nvCxnSpPr>
        <p:spPr>
          <a:xfrm>
            <a:off x="2708900" y="3689598"/>
            <a:ext cx="0" cy="576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מחבר חץ ישר 35"/>
          <p:cNvCxnSpPr/>
          <p:nvPr/>
        </p:nvCxnSpPr>
        <p:spPr>
          <a:xfrm flipH="1" flipV="1">
            <a:off x="2709566" y="3440430"/>
            <a:ext cx="1166" cy="224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מחבר חץ ישר 37"/>
          <p:cNvCxnSpPr/>
          <p:nvPr/>
        </p:nvCxnSpPr>
        <p:spPr>
          <a:xfrm flipV="1">
            <a:off x="2727121" y="3640499"/>
            <a:ext cx="598974" cy="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קשת 40"/>
          <p:cNvSpPr/>
          <p:nvPr/>
        </p:nvSpPr>
        <p:spPr>
          <a:xfrm>
            <a:off x="3068941" y="4821829"/>
            <a:ext cx="506072" cy="199893"/>
          </a:xfrm>
          <a:prstGeom prst="arc">
            <a:avLst>
              <a:gd name="adj1" fmla="val 16200000"/>
              <a:gd name="adj2" fmla="val 21239454"/>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42" name="TextBox 41"/>
          <p:cNvSpPr txBox="1"/>
          <p:nvPr/>
        </p:nvSpPr>
        <p:spPr>
          <a:xfrm>
            <a:off x="2312320" y="4162090"/>
            <a:ext cx="576064" cy="369332"/>
          </a:xfrm>
          <a:prstGeom prst="rect">
            <a:avLst/>
          </a:prstGeom>
          <a:noFill/>
          <a:ln>
            <a:noFill/>
          </a:ln>
        </p:spPr>
        <p:txBody>
          <a:bodyPr wrap="square" rtlCol="1">
            <a:spAutoFit/>
          </a:bodyPr>
          <a:lstStyle/>
          <a:p>
            <a:r>
              <a:rPr lang="en-US" dirty="0"/>
              <a:t>mg</a:t>
            </a:r>
            <a:endParaRPr lang="he-IL" dirty="0"/>
          </a:p>
        </p:txBody>
      </p:sp>
      <p:sp>
        <p:nvSpPr>
          <p:cNvPr id="43" name="TextBox 42"/>
          <p:cNvSpPr txBox="1"/>
          <p:nvPr/>
        </p:nvSpPr>
        <p:spPr>
          <a:xfrm>
            <a:off x="2997080" y="4965973"/>
            <a:ext cx="576064" cy="307777"/>
          </a:xfrm>
          <a:prstGeom prst="rect">
            <a:avLst/>
          </a:prstGeom>
          <a:noFill/>
          <a:ln>
            <a:noFill/>
          </a:ln>
        </p:spPr>
        <p:txBody>
          <a:bodyPr wrap="square" rtlCol="1">
            <a:spAutoFit/>
          </a:bodyPr>
          <a:lstStyle/>
          <a:p>
            <a:r>
              <a:rPr lang="en-US" sz="1400" dirty="0">
                <a:cs typeface="+mj-cs"/>
                <a:sym typeface="Symbol" panose="05050102010706020507" pitchFamily="18" charset="2"/>
              </a:rPr>
              <a:t></a:t>
            </a:r>
            <a:endParaRPr lang="he-IL" sz="1400" dirty="0">
              <a:cs typeface="+mj-cs"/>
            </a:endParaRPr>
          </a:p>
        </p:txBody>
      </p:sp>
      <p:sp>
        <p:nvSpPr>
          <p:cNvPr id="44" name="TextBox 43"/>
          <p:cNvSpPr txBox="1"/>
          <p:nvPr/>
        </p:nvSpPr>
        <p:spPr>
          <a:xfrm>
            <a:off x="3212419" y="3309929"/>
            <a:ext cx="345089" cy="307777"/>
          </a:xfrm>
          <a:prstGeom prst="rect">
            <a:avLst/>
          </a:prstGeom>
          <a:noFill/>
          <a:ln>
            <a:noFill/>
          </a:ln>
        </p:spPr>
        <p:txBody>
          <a:bodyPr wrap="square" rtlCol="1">
            <a:spAutoFit/>
          </a:bodyPr>
          <a:lstStyle/>
          <a:p>
            <a:r>
              <a:rPr lang="en-US" sz="1400" dirty="0">
                <a:cs typeface="+mj-cs"/>
              </a:rPr>
              <a:t>N</a:t>
            </a:r>
            <a:endParaRPr lang="he-IL" sz="1400" dirty="0">
              <a:cs typeface="+mj-cs"/>
            </a:endParaRPr>
          </a:p>
        </p:txBody>
      </p:sp>
      <p:sp>
        <p:nvSpPr>
          <p:cNvPr id="46" name="TextBox 45"/>
          <p:cNvSpPr txBox="1"/>
          <p:nvPr/>
        </p:nvSpPr>
        <p:spPr>
          <a:xfrm>
            <a:off x="2636356" y="31942"/>
            <a:ext cx="576064" cy="369332"/>
          </a:xfrm>
          <a:prstGeom prst="rect">
            <a:avLst/>
          </a:prstGeom>
          <a:noFill/>
          <a:ln>
            <a:noFill/>
          </a:ln>
        </p:spPr>
        <p:txBody>
          <a:bodyPr wrap="square" rtlCol="1">
            <a:spAutoFit/>
          </a:bodyPr>
          <a:lstStyle/>
          <a:p>
            <a:r>
              <a:rPr lang="en-US" dirty="0"/>
              <a:t>ω</a:t>
            </a:r>
            <a:endParaRPr lang="he-IL" dirty="0"/>
          </a:p>
        </p:txBody>
      </p:sp>
      <p:sp>
        <p:nvSpPr>
          <p:cNvPr id="47" name="TextBox 46"/>
          <p:cNvSpPr txBox="1"/>
          <p:nvPr/>
        </p:nvSpPr>
        <p:spPr>
          <a:xfrm>
            <a:off x="4968580" y="55463"/>
            <a:ext cx="4095884"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1">
            <a:spAutoFit/>
          </a:bodyPr>
          <a:lstStyle/>
          <a:p>
            <a:r>
              <a:rPr lang="he-IL" dirty="0"/>
              <a:t>אין חיכוך. מהו המרחק </a:t>
            </a:r>
            <a:r>
              <a:rPr lang="en-US" dirty="0">
                <a:ln>
                  <a:solidFill>
                    <a:schemeClr val="tx1"/>
                  </a:solidFill>
                </a:ln>
                <a:solidFill>
                  <a:srgbClr val="00FFFF"/>
                </a:solidFill>
              </a:rPr>
              <a:t>d</a:t>
            </a:r>
            <a:r>
              <a:rPr lang="he-IL" dirty="0"/>
              <a:t> מתחתית המשפך עד הנקודה בה הגוף בעל מסה </a:t>
            </a:r>
            <a:r>
              <a:rPr lang="en-US" dirty="0"/>
              <a:t>m</a:t>
            </a:r>
            <a:r>
              <a:rPr lang="he-IL" dirty="0"/>
              <a:t> נמצא בשיווי משקל אנכי?</a:t>
            </a:r>
          </a:p>
        </p:txBody>
      </p:sp>
      <p:sp>
        <p:nvSpPr>
          <p:cNvPr id="48" name="אליפסה 47"/>
          <p:cNvSpPr/>
          <p:nvPr/>
        </p:nvSpPr>
        <p:spPr>
          <a:xfrm>
            <a:off x="2739718" y="3618766"/>
            <a:ext cx="1146492" cy="17602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aphicFrame>
        <p:nvGraphicFramePr>
          <p:cNvPr id="49" name="אובייקט 48"/>
          <p:cNvGraphicFramePr>
            <a:graphicFrameLocks noChangeAspect="1"/>
          </p:cNvGraphicFramePr>
          <p:nvPr>
            <p:extLst>
              <p:ext uri="{D42A27DB-BD31-4B8C-83A1-F6EECF244321}">
                <p14:modId xmlns:p14="http://schemas.microsoft.com/office/powerpoint/2010/main" val="1111977102"/>
              </p:ext>
            </p:extLst>
          </p:nvPr>
        </p:nvGraphicFramePr>
        <p:xfrm>
          <a:off x="5229180" y="1062039"/>
          <a:ext cx="2123267" cy="972098"/>
        </p:xfrm>
        <a:graphic>
          <a:graphicData uri="http://schemas.openxmlformats.org/presentationml/2006/ole">
            <mc:AlternateContent xmlns:mc="http://schemas.openxmlformats.org/markup-compatibility/2006">
              <mc:Choice xmlns:v="urn:schemas-microsoft-com:vml" Requires="v">
                <p:oleObj spid="_x0000_s121533" name="Equation" r:id="rId3" imgW="1054080" imgH="482400" progId="Equation.DSMT4">
                  <p:embed/>
                </p:oleObj>
              </mc:Choice>
              <mc:Fallback>
                <p:oleObj name="Equation" r:id="rId3" imgW="1054080" imgH="482400" progId="Equation.DSMT4">
                  <p:embed/>
                  <p:pic>
                    <p:nvPicPr>
                      <p:cNvPr id="0" name=""/>
                      <p:cNvPicPr/>
                      <p:nvPr/>
                    </p:nvPicPr>
                    <p:blipFill>
                      <a:blip r:embed="rId4"/>
                      <a:stretch>
                        <a:fillRect/>
                      </a:stretch>
                    </p:blipFill>
                    <p:spPr>
                      <a:xfrm>
                        <a:off x="5229180" y="1062039"/>
                        <a:ext cx="2123267" cy="972098"/>
                      </a:xfrm>
                      <a:prstGeom prst="rect">
                        <a:avLst/>
                      </a:prstGeom>
                    </p:spPr>
                  </p:pic>
                </p:oleObj>
              </mc:Fallback>
            </mc:AlternateContent>
          </a:graphicData>
        </a:graphic>
      </p:graphicFrame>
      <p:graphicFrame>
        <p:nvGraphicFramePr>
          <p:cNvPr id="50" name="אובייקט 49"/>
          <p:cNvGraphicFramePr>
            <a:graphicFrameLocks noChangeAspect="1"/>
          </p:cNvGraphicFramePr>
          <p:nvPr>
            <p:extLst>
              <p:ext uri="{D42A27DB-BD31-4B8C-83A1-F6EECF244321}">
                <p14:modId xmlns:p14="http://schemas.microsoft.com/office/powerpoint/2010/main" val="3757718764"/>
              </p:ext>
            </p:extLst>
          </p:nvPr>
        </p:nvGraphicFramePr>
        <p:xfrm>
          <a:off x="5176032" y="2070768"/>
          <a:ext cx="2071687" cy="920750"/>
        </p:xfrm>
        <a:graphic>
          <a:graphicData uri="http://schemas.openxmlformats.org/presentationml/2006/ole">
            <mc:AlternateContent xmlns:mc="http://schemas.openxmlformats.org/markup-compatibility/2006">
              <mc:Choice xmlns:v="urn:schemas-microsoft-com:vml" Requires="v">
                <p:oleObj spid="_x0000_s121534" name="Equation" r:id="rId5" imgW="1028520" imgH="457200" progId="Equation.DSMT4">
                  <p:embed/>
                </p:oleObj>
              </mc:Choice>
              <mc:Fallback>
                <p:oleObj name="Equation" r:id="rId5" imgW="1028520" imgH="457200" progId="Equation.DSMT4">
                  <p:embed/>
                  <p:pic>
                    <p:nvPicPr>
                      <p:cNvPr id="0" name=""/>
                      <p:cNvPicPr/>
                      <p:nvPr/>
                    </p:nvPicPr>
                    <p:blipFill>
                      <a:blip r:embed="rId6"/>
                      <a:stretch>
                        <a:fillRect/>
                      </a:stretch>
                    </p:blipFill>
                    <p:spPr>
                      <a:xfrm>
                        <a:off x="5176032" y="2070768"/>
                        <a:ext cx="2071687" cy="920750"/>
                      </a:xfrm>
                      <a:prstGeom prst="rect">
                        <a:avLst/>
                      </a:prstGeom>
                    </p:spPr>
                  </p:pic>
                </p:oleObj>
              </mc:Fallback>
            </mc:AlternateContent>
          </a:graphicData>
        </a:graphic>
      </p:graphicFrame>
      <p:sp>
        <p:nvSpPr>
          <p:cNvPr id="51" name="TextBox 50"/>
          <p:cNvSpPr txBox="1"/>
          <p:nvPr/>
        </p:nvSpPr>
        <p:spPr>
          <a:xfrm>
            <a:off x="4885813" y="3181383"/>
            <a:ext cx="4095884"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1">
            <a:spAutoFit/>
          </a:bodyPr>
          <a:lstStyle/>
          <a:p>
            <a:r>
              <a:rPr lang="en-US" dirty="0"/>
              <a:t>R</a:t>
            </a:r>
            <a:r>
              <a:rPr lang="he-IL" dirty="0"/>
              <a:t> רדיוס המעגל הירוק</a:t>
            </a:r>
          </a:p>
          <a:p>
            <a:endParaRPr lang="he-IL" dirty="0"/>
          </a:p>
          <a:p>
            <a:r>
              <a:rPr lang="he-IL" dirty="0"/>
              <a:t>נציב את הרדיוס למשוואה של הציר הרדיאלי:</a:t>
            </a:r>
          </a:p>
        </p:txBody>
      </p:sp>
      <p:cxnSp>
        <p:nvCxnSpPr>
          <p:cNvPr id="53" name="מחבר ישר 52"/>
          <p:cNvCxnSpPr>
            <a:stCxn id="25" idx="1"/>
          </p:cNvCxnSpPr>
          <p:nvPr/>
        </p:nvCxnSpPr>
        <p:spPr>
          <a:xfrm>
            <a:off x="2719164" y="3684202"/>
            <a:ext cx="600682" cy="2274413"/>
          </a:xfrm>
          <a:prstGeom prst="line">
            <a:avLst/>
          </a:prstGeom>
          <a:ln w="19050">
            <a:solidFill>
              <a:srgbClr val="00FFFF"/>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605736" y="4821829"/>
            <a:ext cx="360040" cy="369332"/>
          </a:xfrm>
          <a:prstGeom prst="rect">
            <a:avLst/>
          </a:prstGeom>
          <a:solidFill>
            <a:srgbClr val="00FFFF"/>
          </a:solidFill>
          <a:ln>
            <a:solidFill>
              <a:srgbClr val="00FFFF"/>
            </a:solidFill>
          </a:ln>
        </p:spPr>
        <p:txBody>
          <a:bodyPr wrap="square" rtlCol="1">
            <a:spAutoFit/>
          </a:bodyPr>
          <a:lstStyle/>
          <a:p>
            <a:r>
              <a:rPr lang="en-US" dirty="0"/>
              <a:t>d</a:t>
            </a:r>
            <a:endParaRPr lang="he-IL" dirty="0"/>
          </a:p>
        </p:txBody>
      </p:sp>
      <p:graphicFrame>
        <p:nvGraphicFramePr>
          <p:cNvPr id="58" name="אובייקט 57"/>
          <p:cNvGraphicFramePr>
            <a:graphicFrameLocks noChangeAspect="1"/>
          </p:cNvGraphicFramePr>
          <p:nvPr>
            <p:extLst>
              <p:ext uri="{D42A27DB-BD31-4B8C-83A1-F6EECF244321}">
                <p14:modId xmlns:p14="http://schemas.microsoft.com/office/powerpoint/2010/main" val="2072967417"/>
              </p:ext>
            </p:extLst>
          </p:nvPr>
        </p:nvGraphicFramePr>
        <p:xfrm>
          <a:off x="5090974" y="3235545"/>
          <a:ext cx="1547636" cy="386909"/>
        </p:xfrm>
        <a:graphic>
          <a:graphicData uri="http://schemas.openxmlformats.org/presentationml/2006/ole">
            <mc:AlternateContent xmlns:mc="http://schemas.openxmlformats.org/markup-compatibility/2006">
              <mc:Choice xmlns:v="urn:schemas-microsoft-com:vml" Requires="v">
                <p:oleObj spid="_x0000_s121535" name="Equation" r:id="rId7" imgW="711000" imgH="177480" progId="Equation.DSMT4">
                  <p:embed/>
                </p:oleObj>
              </mc:Choice>
              <mc:Fallback>
                <p:oleObj name="Equation" r:id="rId7" imgW="711000" imgH="177480" progId="Equation.DSMT4">
                  <p:embed/>
                  <p:pic>
                    <p:nvPicPr>
                      <p:cNvPr id="0" name=""/>
                      <p:cNvPicPr/>
                      <p:nvPr/>
                    </p:nvPicPr>
                    <p:blipFill>
                      <a:blip r:embed="rId8"/>
                      <a:stretch>
                        <a:fillRect/>
                      </a:stretch>
                    </p:blipFill>
                    <p:spPr>
                      <a:xfrm>
                        <a:off x="5090974" y="3235545"/>
                        <a:ext cx="1547636" cy="386909"/>
                      </a:xfrm>
                      <a:prstGeom prst="rect">
                        <a:avLst/>
                      </a:prstGeom>
                    </p:spPr>
                  </p:pic>
                </p:oleObj>
              </mc:Fallback>
            </mc:AlternateContent>
          </a:graphicData>
        </a:graphic>
      </p:graphicFrame>
      <p:graphicFrame>
        <p:nvGraphicFramePr>
          <p:cNvPr id="59" name="אובייקט 58"/>
          <p:cNvGraphicFramePr>
            <a:graphicFrameLocks noChangeAspect="1"/>
          </p:cNvGraphicFramePr>
          <p:nvPr>
            <p:extLst>
              <p:ext uri="{D42A27DB-BD31-4B8C-83A1-F6EECF244321}">
                <p14:modId xmlns:p14="http://schemas.microsoft.com/office/powerpoint/2010/main" val="939316517"/>
              </p:ext>
            </p:extLst>
          </p:nvPr>
        </p:nvGraphicFramePr>
        <p:xfrm>
          <a:off x="4922063" y="4237715"/>
          <a:ext cx="2684462" cy="409575"/>
        </p:xfrm>
        <a:graphic>
          <a:graphicData uri="http://schemas.openxmlformats.org/presentationml/2006/ole">
            <mc:AlternateContent xmlns:mc="http://schemas.openxmlformats.org/markup-compatibility/2006">
              <mc:Choice xmlns:v="urn:schemas-microsoft-com:vml" Requires="v">
                <p:oleObj spid="_x0000_s121536" name="Equation" r:id="rId9" imgW="1333440" imgH="203040" progId="Equation.DSMT4">
                  <p:embed/>
                </p:oleObj>
              </mc:Choice>
              <mc:Fallback>
                <p:oleObj name="Equation" r:id="rId9" imgW="1333440" imgH="203040" progId="Equation.DSMT4">
                  <p:embed/>
                  <p:pic>
                    <p:nvPicPr>
                      <p:cNvPr id="0" name=""/>
                      <p:cNvPicPr/>
                      <p:nvPr/>
                    </p:nvPicPr>
                    <p:blipFill>
                      <a:blip r:embed="rId10"/>
                      <a:stretch>
                        <a:fillRect/>
                      </a:stretch>
                    </p:blipFill>
                    <p:spPr>
                      <a:xfrm>
                        <a:off x="4922063" y="4237715"/>
                        <a:ext cx="2684462" cy="409575"/>
                      </a:xfrm>
                      <a:prstGeom prst="rect">
                        <a:avLst/>
                      </a:prstGeom>
                    </p:spPr>
                  </p:pic>
                </p:oleObj>
              </mc:Fallback>
            </mc:AlternateContent>
          </a:graphicData>
        </a:graphic>
      </p:graphicFrame>
      <p:sp>
        <p:nvSpPr>
          <p:cNvPr id="60" name="אליפסה 59"/>
          <p:cNvSpPr/>
          <p:nvPr/>
        </p:nvSpPr>
        <p:spPr>
          <a:xfrm>
            <a:off x="7810260" y="1565395"/>
            <a:ext cx="361890" cy="35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1</a:t>
            </a:r>
            <a:endParaRPr lang="he-IL" dirty="0"/>
          </a:p>
        </p:txBody>
      </p:sp>
      <p:sp>
        <p:nvSpPr>
          <p:cNvPr id="61" name="אליפסה 60"/>
          <p:cNvSpPr/>
          <p:nvPr/>
        </p:nvSpPr>
        <p:spPr>
          <a:xfrm>
            <a:off x="7754745" y="4255220"/>
            <a:ext cx="361890" cy="35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2</a:t>
            </a:r>
            <a:endParaRPr lang="he-IL" dirty="0"/>
          </a:p>
        </p:txBody>
      </p:sp>
      <p:sp>
        <p:nvSpPr>
          <p:cNvPr id="62" name="TextBox 61"/>
          <p:cNvSpPr txBox="1"/>
          <p:nvPr/>
        </p:nvSpPr>
        <p:spPr>
          <a:xfrm>
            <a:off x="4147339" y="4857336"/>
            <a:ext cx="4982541" cy="1754326"/>
          </a:xfrm>
          <a:prstGeom prst="rect">
            <a:avLst/>
          </a:prstGeom>
        </p:spPr>
        <p:style>
          <a:lnRef idx="2">
            <a:schemeClr val="accent4"/>
          </a:lnRef>
          <a:fillRef idx="1">
            <a:schemeClr val="lt1"/>
          </a:fillRef>
          <a:effectRef idx="0">
            <a:schemeClr val="accent4"/>
          </a:effectRef>
          <a:fontRef idx="minor">
            <a:schemeClr val="dk1"/>
          </a:fontRef>
        </p:style>
        <p:txBody>
          <a:bodyPr wrap="square" rtlCol="1">
            <a:spAutoFit/>
          </a:bodyPr>
          <a:lstStyle/>
          <a:p>
            <a:r>
              <a:rPr lang="he-IL" dirty="0"/>
              <a:t>נחלק את 1 ב-2 ונקבל:</a:t>
            </a:r>
          </a:p>
          <a:p>
            <a:endParaRPr lang="he-IL" dirty="0"/>
          </a:p>
          <a:p>
            <a:endParaRPr lang="he-IL" dirty="0"/>
          </a:p>
          <a:p>
            <a:endParaRPr lang="he-IL" dirty="0"/>
          </a:p>
          <a:p>
            <a:endParaRPr lang="he-IL" dirty="0"/>
          </a:p>
          <a:p>
            <a:endParaRPr lang="he-IL" dirty="0"/>
          </a:p>
        </p:txBody>
      </p:sp>
      <p:graphicFrame>
        <p:nvGraphicFramePr>
          <p:cNvPr id="63" name="אובייקט 62"/>
          <p:cNvGraphicFramePr>
            <a:graphicFrameLocks noChangeAspect="1"/>
          </p:cNvGraphicFramePr>
          <p:nvPr>
            <p:extLst>
              <p:ext uri="{D42A27DB-BD31-4B8C-83A1-F6EECF244321}">
                <p14:modId xmlns:p14="http://schemas.microsoft.com/office/powerpoint/2010/main" val="1514618240"/>
              </p:ext>
            </p:extLst>
          </p:nvPr>
        </p:nvGraphicFramePr>
        <p:xfrm>
          <a:off x="4341263" y="4897016"/>
          <a:ext cx="2906456" cy="1691029"/>
        </p:xfrm>
        <a:graphic>
          <a:graphicData uri="http://schemas.openxmlformats.org/presentationml/2006/ole">
            <mc:AlternateContent xmlns:mc="http://schemas.openxmlformats.org/markup-compatibility/2006">
              <mc:Choice xmlns:v="urn:schemas-microsoft-com:vml" Requires="v">
                <p:oleObj spid="_x0000_s121537" name="Equation" r:id="rId11" imgW="1396800" imgH="812520" progId="Equation.DSMT4">
                  <p:embed/>
                </p:oleObj>
              </mc:Choice>
              <mc:Fallback>
                <p:oleObj name="Equation" r:id="rId11" imgW="1396800" imgH="812520" progId="Equation.DSMT4">
                  <p:embed/>
                  <p:pic>
                    <p:nvPicPr>
                      <p:cNvPr id="0" name=""/>
                      <p:cNvPicPr/>
                      <p:nvPr/>
                    </p:nvPicPr>
                    <p:blipFill>
                      <a:blip r:embed="rId12"/>
                      <a:stretch>
                        <a:fillRect/>
                      </a:stretch>
                    </p:blipFill>
                    <p:spPr>
                      <a:xfrm>
                        <a:off x="4341263" y="4897016"/>
                        <a:ext cx="2906456" cy="1691029"/>
                      </a:xfrm>
                      <a:prstGeom prst="rect">
                        <a:avLst/>
                      </a:prstGeom>
                    </p:spPr>
                  </p:pic>
                </p:oleObj>
              </mc:Fallback>
            </mc:AlternateContent>
          </a:graphicData>
        </a:graphic>
      </p:graphicFrame>
    </p:spTree>
    <p:extLst>
      <p:ext uri="{BB962C8B-B14F-4D97-AF65-F5344CB8AC3E}">
        <p14:creationId xmlns:p14="http://schemas.microsoft.com/office/powerpoint/2010/main" val="248521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1000"/>
                                        <p:tgtEl>
                                          <p:spTgt spid="46"/>
                                        </p:tgtEl>
                                      </p:cBhvr>
                                    </p:animEffect>
                                    <p:anim calcmode="lin" valueType="num">
                                      <p:cBhvr>
                                        <p:cTn id="30" dur="1000" fill="hold"/>
                                        <p:tgtEl>
                                          <p:spTgt spid="46"/>
                                        </p:tgtEl>
                                        <p:attrNameLst>
                                          <p:attrName>ppt_x</p:attrName>
                                        </p:attrNameLst>
                                      </p:cBhvr>
                                      <p:tavLst>
                                        <p:tav tm="0">
                                          <p:val>
                                            <p:strVal val="#ppt_x"/>
                                          </p:val>
                                        </p:tav>
                                        <p:tav tm="100000">
                                          <p:val>
                                            <p:strVal val="#ppt_x"/>
                                          </p:val>
                                        </p:tav>
                                      </p:tavLst>
                                    </p:anim>
                                    <p:anim calcmode="lin" valueType="num">
                                      <p:cBhvr>
                                        <p:cTn id="3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1000"/>
                                        <p:tgtEl>
                                          <p:spTgt spid="43"/>
                                        </p:tgtEl>
                                      </p:cBhvr>
                                    </p:animEffect>
                                    <p:anim calcmode="lin" valueType="num">
                                      <p:cBhvr>
                                        <p:cTn id="37" dur="1000" fill="hold"/>
                                        <p:tgtEl>
                                          <p:spTgt spid="43"/>
                                        </p:tgtEl>
                                        <p:attrNameLst>
                                          <p:attrName>ppt_x</p:attrName>
                                        </p:attrNameLst>
                                      </p:cBhvr>
                                      <p:tavLst>
                                        <p:tav tm="0">
                                          <p:val>
                                            <p:strVal val="#ppt_x"/>
                                          </p:val>
                                        </p:tav>
                                        <p:tav tm="100000">
                                          <p:val>
                                            <p:strVal val="#ppt_x"/>
                                          </p:val>
                                        </p:tav>
                                      </p:tavLst>
                                    </p:anim>
                                    <p:anim calcmode="lin" valueType="num">
                                      <p:cBhvr>
                                        <p:cTn id="38" dur="1000" fill="hold"/>
                                        <p:tgtEl>
                                          <p:spTgt spid="4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1000"/>
                                        <p:tgtEl>
                                          <p:spTgt spid="41"/>
                                        </p:tgtEl>
                                      </p:cBhvr>
                                    </p:animEffect>
                                    <p:anim calcmode="lin" valueType="num">
                                      <p:cBhvr>
                                        <p:cTn id="42" dur="1000" fill="hold"/>
                                        <p:tgtEl>
                                          <p:spTgt spid="41"/>
                                        </p:tgtEl>
                                        <p:attrNameLst>
                                          <p:attrName>ppt_x</p:attrName>
                                        </p:attrNameLst>
                                      </p:cBhvr>
                                      <p:tavLst>
                                        <p:tav tm="0">
                                          <p:val>
                                            <p:strVal val="#ppt_x"/>
                                          </p:val>
                                        </p:tav>
                                        <p:tav tm="100000">
                                          <p:val>
                                            <p:strVal val="#ppt_x"/>
                                          </p:val>
                                        </p:tav>
                                      </p:tavLst>
                                    </p:anim>
                                    <p:anim calcmode="lin" valueType="num">
                                      <p:cBhvr>
                                        <p:cTn id="4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fade">
                                      <p:cBhvr>
                                        <p:cTn id="48" dur="1000"/>
                                        <p:tgtEl>
                                          <p:spTgt spid="47"/>
                                        </p:tgtEl>
                                      </p:cBhvr>
                                    </p:animEffect>
                                    <p:anim calcmode="lin" valueType="num">
                                      <p:cBhvr>
                                        <p:cTn id="49" dur="1000" fill="hold"/>
                                        <p:tgtEl>
                                          <p:spTgt spid="47"/>
                                        </p:tgtEl>
                                        <p:attrNameLst>
                                          <p:attrName>ppt_x</p:attrName>
                                        </p:attrNameLst>
                                      </p:cBhvr>
                                      <p:tavLst>
                                        <p:tav tm="0">
                                          <p:val>
                                            <p:strVal val="#ppt_x"/>
                                          </p:val>
                                        </p:tav>
                                        <p:tav tm="100000">
                                          <p:val>
                                            <p:strVal val="#ppt_x"/>
                                          </p:val>
                                        </p:tav>
                                      </p:tavLst>
                                    </p:anim>
                                    <p:anim calcmode="lin" valueType="num">
                                      <p:cBhvr>
                                        <p:cTn id="5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1000"/>
                                        <p:tgtEl>
                                          <p:spTgt spid="25"/>
                                        </p:tgtEl>
                                      </p:cBhvr>
                                    </p:animEffect>
                                    <p:anim calcmode="lin" valueType="num">
                                      <p:cBhvr>
                                        <p:cTn id="56" dur="1000" fill="hold"/>
                                        <p:tgtEl>
                                          <p:spTgt spid="25"/>
                                        </p:tgtEl>
                                        <p:attrNameLst>
                                          <p:attrName>ppt_x</p:attrName>
                                        </p:attrNameLst>
                                      </p:cBhvr>
                                      <p:tavLst>
                                        <p:tav tm="0">
                                          <p:val>
                                            <p:strVal val="#ppt_x"/>
                                          </p:val>
                                        </p:tav>
                                        <p:tav tm="100000">
                                          <p:val>
                                            <p:strVal val="#ppt_x"/>
                                          </p:val>
                                        </p:tav>
                                      </p:tavLst>
                                    </p:anim>
                                    <p:anim calcmode="lin" valueType="num">
                                      <p:cBhvr>
                                        <p:cTn id="5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1000"/>
                                        <p:tgtEl>
                                          <p:spTgt spid="48"/>
                                        </p:tgtEl>
                                      </p:cBhvr>
                                    </p:animEffect>
                                    <p:anim calcmode="lin" valueType="num">
                                      <p:cBhvr>
                                        <p:cTn id="63" dur="1000" fill="hold"/>
                                        <p:tgtEl>
                                          <p:spTgt spid="48"/>
                                        </p:tgtEl>
                                        <p:attrNameLst>
                                          <p:attrName>ppt_x</p:attrName>
                                        </p:attrNameLst>
                                      </p:cBhvr>
                                      <p:tavLst>
                                        <p:tav tm="0">
                                          <p:val>
                                            <p:strVal val="#ppt_x"/>
                                          </p:val>
                                        </p:tav>
                                        <p:tav tm="100000">
                                          <p:val>
                                            <p:strVal val="#ppt_x"/>
                                          </p:val>
                                        </p:tav>
                                      </p:tavLst>
                                    </p:anim>
                                    <p:anim calcmode="lin" valueType="num">
                                      <p:cBhvr>
                                        <p:cTn id="6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fade">
                                      <p:cBhvr>
                                        <p:cTn id="69" dur="1000"/>
                                        <p:tgtEl>
                                          <p:spTgt spid="53"/>
                                        </p:tgtEl>
                                      </p:cBhvr>
                                    </p:animEffect>
                                    <p:anim calcmode="lin" valueType="num">
                                      <p:cBhvr>
                                        <p:cTn id="70" dur="1000" fill="hold"/>
                                        <p:tgtEl>
                                          <p:spTgt spid="53"/>
                                        </p:tgtEl>
                                        <p:attrNameLst>
                                          <p:attrName>ppt_x</p:attrName>
                                        </p:attrNameLst>
                                      </p:cBhvr>
                                      <p:tavLst>
                                        <p:tav tm="0">
                                          <p:val>
                                            <p:strVal val="#ppt_x"/>
                                          </p:val>
                                        </p:tav>
                                        <p:tav tm="100000">
                                          <p:val>
                                            <p:strVal val="#ppt_x"/>
                                          </p:val>
                                        </p:tav>
                                      </p:tavLst>
                                    </p:anim>
                                    <p:anim calcmode="lin" valueType="num">
                                      <p:cBhvr>
                                        <p:cTn id="71" dur="1000" fill="hold"/>
                                        <p:tgtEl>
                                          <p:spTgt spid="53"/>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1000"/>
                                        <p:tgtEl>
                                          <p:spTgt spid="57"/>
                                        </p:tgtEl>
                                      </p:cBhvr>
                                    </p:animEffect>
                                    <p:anim calcmode="lin" valueType="num">
                                      <p:cBhvr>
                                        <p:cTn id="75" dur="1000" fill="hold"/>
                                        <p:tgtEl>
                                          <p:spTgt spid="57"/>
                                        </p:tgtEl>
                                        <p:attrNameLst>
                                          <p:attrName>ppt_x</p:attrName>
                                        </p:attrNameLst>
                                      </p:cBhvr>
                                      <p:tavLst>
                                        <p:tav tm="0">
                                          <p:val>
                                            <p:strVal val="#ppt_x"/>
                                          </p:val>
                                        </p:tav>
                                        <p:tav tm="100000">
                                          <p:val>
                                            <p:strVal val="#ppt_x"/>
                                          </p:val>
                                        </p:tav>
                                      </p:tavLst>
                                    </p:anim>
                                    <p:anim calcmode="lin" valueType="num">
                                      <p:cBhvr>
                                        <p:cTn id="7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1000"/>
                                        <p:tgtEl>
                                          <p:spTgt spid="44"/>
                                        </p:tgtEl>
                                      </p:cBhvr>
                                    </p:animEffect>
                                    <p:anim calcmode="lin" valueType="num">
                                      <p:cBhvr>
                                        <p:cTn id="82" dur="1000" fill="hold"/>
                                        <p:tgtEl>
                                          <p:spTgt spid="44"/>
                                        </p:tgtEl>
                                        <p:attrNameLst>
                                          <p:attrName>ppt_x</p:attrName>
                                        </p:attrNameLst>
                                      </p:cBhvr>
                                      <p:tavLst>
                                        <p:tav tm="0">
                                          <p:val>
                                            <p:strVal val="#ppt_x"/>
                                          </p:val>
                                        </p:tav>
                                        <p:tav tm="100000">
                                          <p:val>
                                            <p:strVal val="#ppt_x"/>
                                          </p:val>
                                        </p:tav>
                                      </p:tavLst>
                                    </p:anim>
                                    <p:anim calcmode="lin" valueType="num">
                                      <p:cBhvr>
                                        <p:cTn id="83" dur="1000" fill="hold"/>
                                        <p:tgtEl>
                                          <p:spTgt spid="44"/>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1000"/>
                                        <p:tgtEl>
                                          <p:spTgt spid="27"/>
                                        </p:tgtEl>
                                      </p:cBhvr>
                                    </p:animEffect>
                                    <p:anim calcmode="lin" valueType="num">
                                      <p:cBhvr>
                                        <p:cTn id="87" dur="1000" fill="hold"/>
                                        <p:tgtEl>
                                          <p:spTgt spid="27"/>
                                        </p:tgtEl>
                                        <p:attrNameLst>
                                          <p:attrName>ppt_x</p:attrName>
                                        </p:attrNameLst>
                                      </p:cBhvr>
                                      <p:tavLst>
                                        <p:tav tm="0">
                                          <p:val>
                                            <p:strVal val="#ppt_x"/>
                                          </p:val>
                                        </p:tav>
                                        <p:tav tm="100000">
                                          <p:val>
                                            <p:strVal val="#ppt_x"/>
                                          </p:val>
                                        </p:tav>
                                      </p:tavLst>
                                    </p:anim>
                                    <p:anim calcmode="lin" valueType="num">
                                      <p:cBhvr>
                                        <p:cTn id="88" dur="1000" fill="hold"/>
                                        <p:tgtEl>
                                          <p:spTgt spid="27"/>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1000"/>
                                        <p:tgtEl>
                                          <p:spTgt spid="34"/>
                                        </p:tgtEl>
                                      </p:cBhvr>
                                    </p:animEffect>
                                    <p:anim calcmode="lin" valueType="num">
                                      <p:cBhvr>
                                        <p:cTn id="92" dur="1000" fill="hold"/>
                                        <p:tgtEl>
                                          <p:spTgt spid="34"/>
                                        </p:tgtEl>
                                        <p:attrNameLst>
                                          <p:attrName>ppt_x</p:attrName>
                                        </p:attrNameLst>
                                      </p:cBhvr>
                                      <p:tavLst>
                                        <p:tav tm="0">
                                          <p:val>
                                            <p:strVal val="#ppt_x"/>
                                          </p:val>
                                        </p:tav>
                                        <p:tav tm="100000">
                                          <p:val>
                                            <p:strVal val="#ppt_x"/>
                                          </p:val>
                                        </p:tav>
                                      </p:tavLst>
                                    </p:anim>
                                    <p:anim calcmode="lin" valueType="num">
                                      <p:cBhvr>
                                        <p:cTn id="93" dur="1000" fill="hold"/>
                                        <p:tgtEl>
                                          <p:spTgt spid="34"/>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1000"/>
                                        <p:tgtEl>
                                          <p:spTgt spid="42"/>
                                        </p:tgtEl>
                                      </p:cBhvr>
                                    </p:animEffect>
                                    <p:anim calcmode="lin" valueType="num">
                                      <p:cBhvr>
                                        <p:cTn id="97" dur="1000" fill="hold"/>
                                        <p:tgtEl>
                                          <p:spTgt spid="42"/>
                                        </p:tgtEl>
                                        <p:attrNameLst>
                                          <p:attrName>ppt_x</p:attrName>
                                        </p:attrNameLst>
                                      </p:cBhvr>
                                      <p:tavLst>
                                        <p:tav tm="0">
                                          <p:val>
                                            <p:strVal val="#ppt_x"/>
                                          </p:val>
                                        </p:tav>
                                        <p:tav tm="100000">
                                          <p:val>
                                            <p:strVal val="#ppt_x"/>
                                          </p:val>
                                        </p:tav>
                                      </p:tavLst>
                                    </p:anim>
                                    <p:anim calcmode="lin" valueType="num">
                                      <p:cBhvr>
                                        <p:cTn id="9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1000"/>
                                        <p:tgtEl>
                                          <p:spTgt spid="36"/>
                                        </p:tgtEl>
                                      </p:cBhvr>
                                    </p:animEffect>
                                    <p:anim calcmode="lin" valueType="num">
                                      <p:cBhvr>
                                        <p:cTn id="104" dur="1000" fill="hold"/>
                                        <p:tgtEl>
                                          <p:spTgt spid="36"/>
                                        </p:tgtEl>
                                        <p:attrNameLst>
                                          <p:attrName>ppt_x</p:attrName>
                                        </p:attrNameLst>
                                      </p:cBhvr>
                                      <p:tavLst>
                                        <p:tav tm="0">
                                          <p:val>
                                            <p:strVal val="#ppt_x"/>
                                          </p:val>
                                        </p:tav>
                                        <p:tav tm="100000">
                                          <p:val>
                                            <p:strVal val="#ppt_x"/>
                                          </p:val>
                                        </p:tav>
                                      </p:tavLst>
                                    </p:anim>
                                    <p:anim calcmode="lin" valueType="num">
                                      <p:cBhvr>
                                        <p:cTn id="105" dur="1000" fill="hold"/>
                                        <p:tgtEl>
                                          <p:spTgt spid="36"/>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fade">
                                      <p:cBhvr>
                                        <p:cTn id="108" dur="1000"/>
                                        <p:tgtEl>
                                          <p:spTgt spid="38"/>
                                        </p:tgtEl>
                                      </p:cBhvr>
                                    </p:animEffect>
                                    <p:anim calcmode="lin" valueType="num">
                                      <p:cBhvr>
                                        <p:cTn id="109" dur="1000" fill="hold"/>
                                        <p:tgtEl>
                                          <p:spTgt spid="38"/>
                                        </p:tgtEl>
                                        <p:attrNameLst>
                                          <p:attrName>ppt_x</p:attrName>
                                        </p:attrNameLst>
                                      </p:cBhvr>
                                      <p:tavLst>
                                        <p:tav tm="0">
                                          <p:val>
                                            <p:strVal val="#ppt_x"/>
                                          </p:val>
                                        </p:tav>
                                        <p:tav tm="100000">
                                          <p:val>
                                            <p:strVal val="#ppt_x"/>
                                          </p:val>
                                        </p:tav>
                                      </p:tavLst>
                                    </p:anim>
                                    <p:anim calcmode="lin" valueType="num">
                                      <p:cBhvr>
                                        <p:cTn id="11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nodeType="click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1000"/>
                                        <p:tgtEl>
                                          <p:spTgt spid="49"/>
                                        </p:tgtEl>
                                      </p:cBhvr>
                                    </p:animEffect>
                                    <p:anim calcmode="lin" valueType="num">
                                      <p:cBhvr>
                                        <p:cTn id="116" dur="1000" fill="hold"/>
                                        <p:tgtEl>
                                          <p:spTgt spid="49"/>
                                        </p:tgtEl>
                                        <p:attrNameLst>
                                          <p:attrName>ppt_x</p:attrName>
                                        </p:attrNameLst>
                                      </p:cBhvr>
                                      <p:tavLst>
                                        <p:tav tm="0">
                                          <p:val>
                                            <p:strVal val="#ppt_x"/>
                                          </p:val>
                                        </p:tav>
                                        <p:tav tm="100000">
                                          <p:val>
                                            <p:strVal val="#ppt_x"/>
                                          </p:val>
                                        </p:tav>
                                      </p:tavLst>
                                    </p:anim>
                                    <p:anim calcmode="lin" valueType="num">
                                      <p:cBhvr>
                                        <p:cTn id="117" dur="1000" fill="hold"/>
                                        <p:tgtEl>
                                          <p:spTgt spid="49"/>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60"/>
                                        </p:tgtEl>
                                        <p:attrNameLst>
                                          <p:attrName>style.visibility</p:attrName>
                                        </p:attrNameLst>
                                      </p:cBhvr>
                                      <p:to>
                                        <p:strVal val="visible"/>
                                      </p:to>
                                    </p:set>
                                    <p:animEffect transition="in" filter="fade">
                                      <p:cBhvr>
                                        <p:cTn id="120" dur="1000"/>
                                        <p:tgtEl>
                                          <p:spTgt spid="60"/>
                                        </p:tgtEl>
                                      </p:cBhvr>
                                    </p:animEffect>
                                    <p:anim calcmode="lin" valueType="num">
                                      <p:cBhvr>
                                        <p:cTn id="121" dur="1000" fill="hold"/>
                                        <p:tgtEl>
                                          <p:spTgt spid="60"/>
                                        </p:tgtEl>
                                        <p:attrNameLst>
                                          <p:attrName>ppt_x</p:attrName>
                                        </p:attrNameLst>
                                      </p:cBhvr>
                                      <p:tavLst>
                                        <p:tav tm="0">
                                          <p:val>
                                            <p:strVal val="#ppt_x"/>
                                          </p:val>
                                        </p:tav>
                                        <p:tav tm="100000">
                                          <p:val>
                                            <p:strVal val="#ppt_x"/>
                                          </p:val>
                                        </p:tav>
                                      </p:tavLst>
                                    </p:anim>
                                    <p:anim calcmode="lin" valueType="num">
                                      <p:cBhvr>
                                        <p:cTn id="122"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nodeType="clickEffect">
                                  <p:stCondLst>
                                    <p:cond delay="0"/>
                                  </p:stCondLst>
                                  <p:childTnLst>
                                    <p:set>
                                      <p:cBhvr>
                                        <p:cTn id="126" dur="1" fill="hold">
                                          <p:stCondLst>
                                            <p:cond delay="0"/>
                                          </p:stCondLst>
                                        </p:cTn>
                                        <p:tgtEl>
                                          <p:spTgt spid="50"/>
                                        </p:tgtEl>
                                        <p:attrNameLst>
                                          <p:attrName>style.visibility</p:attrName>
                                        </p:attrNameLst>
                                      </p:cBhvr>
                                      <p:to>
                                        <p:strVal val="visible"/>
                                      </p:to>
                                    </p:set>
                                    <p:animEffect transition="in" filter="fade">
                                      <p:cBhvr>
                                        <p:cTn id="127" dur="1000"/>
                                        <p:tgtEl>
                                          <p:spTgt spid="50"/>
                                        </p:tgtEl>
                                      </p:cBhvr>
                                    </p:animEffect>
                                    <p:anim calcmode="lin" valueType="num">
                                      <p:cBhvr>
                                        <p:cTn id="128" dur="1000" fill="hold"/>
                                        <p:tgtEl>
                                          <p:spTgt spid="50"/>
                                        </p:tgtEl>
                                        <p:attrNameLst>
                                          <p:attrName>ppt_x</p:attrName>
                                        </p:attrNameLst>
                                      </p:cBhvr>
                                      <p:tavLst>
                                        <p:tav tm="0">
                                          <p:val>
                                            <p:strVal val="#ppt_x"/>
                                          </p:val>
                                        </p:tav>
                                        <p:tav tm="100000">
                                          <p:val>
                                            <p:strVal val="#ppt_x"/>
                                          </p:val>
                                        </p:tav>
                                      </p:tavLst>
                                    </p:anim>
                                    <p:anim calcmode="lin" valueType="num">
                                      <p:cBhvr>
                                        <p:cTn id="12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51"/>
                                        </p:tgtEl>
                                        <p:attrNameLst>
                                          <p:attrName>style.visibility</p:attrName>
                                        </p:attrNameLst>
                                      </p:cBhvr>
                                      <p:to>
                                        <p:strVal val="visible"/>
                                      </p:to>
                                    </p:set>
                                    <p:animEffect transition="in" filter="fade">
                                      <p:cBhvr>
                                        <p:cTn id="134" dur="1000"/>
                                        <p:tgtEl>
                                          <p:spTgt spid="51"/>
                                        </p:tgtEl>
                                      </p:cBhvr>
                                    </p:animEffect>
                                    <p:anim calcmode="lin" valueType="num">
                                      <p:cBhvr>
                                        <p:cTn id="135" dur="1000" fill="hold"/>
                                        <p:tgtEl>
                                          <p:spTgt spid="51"/>
                                        </p:tgtEl>
                                        <p:attrNameLst>
                                          <p:attrName>ppt_x</p:attrName>
                                        </p:attrNameLst>
                                      </p:cBhvr>
                                      <p:tavLst>
                                        <p:tav tm="0">
                                          <p:val>
                                            <p:strVal val="#ppt_x"/>
                                          </p:val>
                                        </p:tav>
                                        <p:tav tm="100000">
                                          <p:val>
                                            <p:strVal val="#ppt_x"/>
                                          </p:val>
                                        </p:tav>
                                      </p:tavLst>
                                    </p:anim>
                                    <p:anim calcmode="lin" valueType="num">
                                      <p:cBhvr>
                                        <p:cTn id="136" dur="1000" fill="hold"/>
                                        <p:tgtEl>
                                          <p:spTgt spid="51"/>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animEffect transition="in" filter="fade">
                                      <p:cBhvr>
                                        <p:cTn id="139" dur="1000"/>
                                        <p:tgtEl>
                                          <p:spTgt spid="58"/>
                                        </p:tgtEl>
                                      </p:cBhvr>
                                    </p:animEffect>
                                    <p:anim calcmode="lin" valueType="num">
                                      <p:cBhvr>
                                        <p:cTn id="140" dur="1000" fill="hold"/>
                                        <p:tgtEl>
                                          <p:spTgt spid="58"/>
                                        </p:tgtEl>
                                        <p:attrNameLst>
                                          <p:attrName>ppt_x</p:attrName>
                                        </p:attrNameLst>
                                      </p:cBhvr>
                                      <p:tavLst>
                                        <p:tav tm="0">
                                          <p:val>
                                            <p:strVal val="#ppt_x"/>
                                          </p:val>
                                        </p:tav>
                                        <p:tav tm="100000">
                                          <p:val>
                                            <p:strVal val="#ppt_x"/>
                                          </p:val>
                                        </p:tav>
                                      </p:tavLst>
                                    </p:anim>
                                    <p:anim calcmode="lin" valueType="num">
                                      <p:cBhvr>
                                        <p:cTn id="14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nodeType="clickEffect">
                                  <p:stCondLst>
                                    <p:cond delay="0"/>
                                  </p:stCondLst>
                                  <p:childTnLst>
                                    <p:set>
                                      <p:cBhvr>
                                        <p:cTn id="145" dur="1" fill="hold">
                                          <p:stCondLst>
                                            <p:cond delay="0"/>
                                          </p:stCondLst>
                                        </p:cTn>
                                        <p:tgtEl>
                                          <p:spTgt spid="59"/>
                                        </p:tgtEl>
                                        <p:attrNameLst>
                                          <p:attrName>style.visibility</p:attrName>
                                        </p:attrNameLst>
                                      </p:cBhvr>
                                      <p:to>
                                        <p:strVal val="visible"/>
                                      </p:to>
                                    </p:set>
                                    <p:animEffect transition="in" filter="fade">
                                      <p:cBhvr>
                                        <p:cTn id="146" dur="1000"/>
                                        <p:tgtEl>
                                          <p:spTgt spid="59"/>
                                        </p:tgtEl>
                                      </p:cBhvr>
                                    </p:animEffect>
                                    <p:anim calcmode="lin" valueType="num">
                                      <p:cBhvr>
                                        <p:cTn id="147" dur="1000" fill="hold"/>
                                        <p:tgtEl>
                                          <p:spTgt spid="59"/>
                                        </p:tgtEl>
                                        <p:attrNameLst>
                                          <p:attrName>ppt_x</p:attrName>
                                        </p:attrNameLst>
                                      </p:cBhvr>
                                      <p:tavLst>
                                        <p:tav tm="0">
                                          <p:val>
                                            <p:strVal val="#ppt_x"/>
                                          </p:val>
                                        </p:tav>
                                        <p:tav tm="100000">
                                          <p:val>
                                            <p:strVal val="#ppt_x"/>
                                          </p:val>
                                        </p:tav>
                                      </p:tavLst>
                                    </p:anim>
                                    <p:anim calcmode="lin" valueType="num">
                                      <p:cBhvr>
                                        <p:cTn id="148" dur="1000" fill="hold"/>
                                        <p:tgtEl>
                                          <p:spTgt spid="59"/>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61"/>
                                        </p:tgtEl>
                                        <p:attrNameLst>
                                          <p:attrName>style.visibility</p:attrName>
                                        </p:attrNameLst>
                                      </p:cBhvr>
                                      <p:to>
                                        <p:strVal val="visible"/>
                                      </p:to>
                                    </p:set>
                                    <p:animEffect transition="in" filter="fade">
                                      <p:cBhvr>
                                        <p:cTn id="151" dur="1000"/>
                                        <p:tgtEl>
                                          <p:spTgt spid="61"/>
                                        </p:tgtEl>
                                      </p:cBhvr>
                                    </p:animEffect>
                                    <p:anim calcmode="lin" valueType="num">
                                      <p:cBhvr>
                                        <p:cTn id="152" dur="1000" fill="hold"/>
                                        <p:tgtEl>
                                          <p:spTgt spid="61"/>
                                        </p:tgtEl>
                                        <p:attrNameLst>
                                          <p:attrName>ppt_x</p:attrName>
                                        </p:attrNameLst>
                                      </p:cBhvr>
                                      <p:tavLst>
                                        <p:tav tm="0">
                                          <p:val>
                                            <p:strVal val="#ppt_x"/>
                                          </p:val>
                                        </p:tav>
                                        <p:tav tm="100000">
                                          <p:val>
                                            <p:strVal val="#ppt_x"/>
                                          </p:val>
                                        </p:tav>
                                      </p:tavLst>
                                    </p:anim>
                                    <p:anim calcmode="lin" valueType="num">
                                      <p:cBhvr>
                                        <p:cTn id="153"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grpId="0" nodeType="clickEffect">
                                  <p:stCondLst>
                                    <p:cond delay="0"/>
                                  </p:stCondLst>
                                  <p:childTnLst>
                                    <p:set>
                                      <p:cBhvr>
                                        <p:cTn id="157" dur="1" fill="hold">
                                          <p:stCondLst>
                                            <p:cond delay="0"/>
                                          </p:stCondLst>
                                        </p:cTn>
                                        <p:tgtEl>
                                          <p:spTgt spid="62"/>
                                        </p:tgtEl>
                                        <p:attrNameLst>
                                          <p:attrName>style.visibility</p:attrName>
                                        </p:attrNameLst>
                                      </p:cBhvr>
                                      <p:to>
                                        <p:strVal val="visible"/>
                                      </p:to>
                                    </p:set>
                                    <p:animEffect transition="in" filter="fade">
                                      <p:cBhvr>
                                        <p:cTn id="158" dur="1000"/>
                                        <p:tgtEl>
                                          <p:spTgt spid="62"/>
                                        </p:tgtEl>
                                      </p:cBhvr>
                                    </p:animEffect>
                                    <p:anim calcmode="lin" valueType="num">
                                      <p:cBhvr>
                                        <p:cTn id="159" dur="1000" fill="hold"/>
                                        <p:tgtEl>
                                          <p:spTgt spid="62"/>
                                        </p:tgtEl>
                                        <p:attrNameLst>
                                          <p:attrName>ppt_x</p:attrName>
                                        </p:attrNameLst>
                                      </p:cBhvr>
                                      <p:tavLst>
                                        <p:tav tm="0">
                                          <p:val>
                                            <p:strVal val="#ppt_x"/>
                                          </p:val>
                                        </p:tav>
                                        <p:tav tm="100000">
                                          <p:val>
                                            <p:strVal val="#ppt_x"/>
                                          </p:val>
                                        </p:tav>
                                      </p:tavLst>
                                    </p:anim>
                                    <p:anim calcmode="lin" valueType="num">
                                      <p:cBhvr>
                                        <p:cTn id="160" dur="1000" fill="hold"/>
                                        <p:tgtEl>
                                          <p:spTgt spid="62"/>
                                        </p:tgtEl>
                                        <p:attrNameLst>
                                          <p:attrName>ppt_y</p:attrName>
                                        </p:attrNameLst>
                                      </p:cBhvr>
                                      <p:tavLst>
                                        <p:tav tm="0">
                                          <p:val>
                                            <p:strVal val="#ppt_y+.1"/>
                                          </p:val>
                                        </p:tav>
                                        <p:tav tm="100000">
                                          <p:val>
                                            <p:strVal val="#ppt_y"/>
                                          </p:val>
                                        </p:tav>
                                      </p:tavLst>
                                    </p:anim>
                                  </p:childTnLst>
                                </p:cTn>
                              </p:par>
                              <p:par>
                                <p:cTn id="161" presetID="42" presetClass="entr" presetSubtype="0" fill="hold" nodeType="withEffect">
                                  <p:stCondLst>
                                    <p:cond delay="0"/>
                                  </p:stCondLst>
                                  <p:childTnLst>
                                    <p:set>
                                      <p:cBhvr>
                                        <p:cTn id="162" dur="1" fill="hold">
                                          <p:stCondLst>
                                            <p:cond delay="0"/>
                                          </p:stCondLst>
                                        </p:cTn>
                                        <p:tgtEl>
                                          <p:spTgt spid="63"/>
                                        </p:tgtEl>
                                        <p:attrNameLst>
                                          <p:attrName>style.visibility</p:attrName>
                                        </p:attrNameLst>
                                      </p:cBhvr>
                                      <p:to>
                                        <p:strVal val="visible"/>
                                      </p:to>
                                    </p:set>
                                    <p:animEffect transition="in" filter="fade">
                                      <p:cBhvr>
                                        <p:cTn id="163" dur="1000"/>
                                        <p:tgtEl>
                                          <p:spTgt spid="63"/>
                                        </p:tgtEl>
                                      </p:cBhvr>
                                    </p:animEffect>
                                    <p:anim calcmode="lin" valueType="num">
                                      <p:cBhvr>
                                        <p:cTn id="164" dur="1000" fill="hold"/>
                                        <p:tgtEl>
                                          <p:spTgt spid="63"/>
                                        </p:tgtEl>
                                        <p:attrNameLst>
                                          <p:attrName>ppt_x</p:attrName>
                                        </p:attrNameLst>
                                      </p:cBhvr>
                                      <p:tavLst>
                                        <p:tav tm="0">
                                          <p:val>
                                            <p:strVal val="#ppt_x"/>
                                          </p:val>
                                        </p:tav>
                                        <p:tav tm="100000">
                                          <p:val>
                                            <p:strVal val="#ppt_x"/>
                                          </p:val>
                                        </p:tav>
                                      </p:tavLst>
                                    </p:anim>
                                    <p:anim calcmode="lin" valueType="num">
                                      <p:cBhvr>
                                        <p:cTn id="165"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5" grpId="0" animBg="1"/>
      <p:bldP spid="41" grpId="0" animBg="1"/>
      <p:bldP spid="42" grpId="0"/>
      <p:bldP spid="43" grpId="0"/>
      <p:bldP spid="44" grpId="0"/>
      <p:bldP spid="46" grpId="0"/>
      <p:bldP spid="47" grpId="0" animBg="1"/>
      <p:bldP spid="48" grpId="0" animBg="1"/>
      <p:bldP spid="51" grpId="0" animBg="1"/>
      <p:bldP spid="57" grpId="0" animBg="1"/>
      <p:bldP spid="60" grpId="0" animBg="1"/>
      <p:bldP spid="61" grpId="0" animBg="1"/>
      <p:bldP spid="62"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899592" y="764704"/>
            <a:ext cx="72008" cy="3960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מלבן 2"/>
          <p:cNvSpPr/>
          <p:nvPr/>
        </p:nvSpPr>
        <p:spPr>
          <a:xfrm>
            <a:off x="3779912" y="2636912"/>
            <a:ext cx="72008"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מלבן 3"/>
          <p:cNvSpPr/>
          <p:nvPr/>
        </p:nvSpPr>
        <p:spPr>
          <a:xfrm>
            <a:off x="827584" y="4365104"/>
            <a:ext cx="20459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אליפסה 4"/>
          <p:cNvSpPr/>
          <p:nvPr/>
        </p:nvSpPr>
        <p:spPr>
          <a:xfrm>
            <a:off x="827584" y="4319385"/>
            <a:ext cx="216024" cy="117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אליפסה 5"/>
          <p:cNvSpPr/>
          <p:nvPr/>
        </p:nvSpPr>
        <p:spPr>
          <a:xfrm>
            <a:off x="827584" y="4546838"/>
            <a:ext cx="216024"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8" name="מחבר ישר 7"/>
          <p:cNvCxnSpPr>
            <a:stCxn id="3" idx="1"/>
            <a:endCxn id="4" idx="3"/>
          </p:cNvCxnSpPr>
          <p:nvPr/>
        </p:nvCxnSpPr>
        <p:spPr>
          <a:xfrm flipH="1">
            <a:off x="1032178" y="2744924"/>
            <a:ext cx="2747734" cy="172819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מחבר ישר 9"/>
          <p:cNvCxnSpPr/>
          <p:nvPr/>
        </p:nvCxnSpPr>
        <p:spPr>
          <a:xfrm flipH="1" flipV="1">
            <a:off x="940070" y="950760"/>
            <a:ext cx="2844316" cy="172819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3803330" y="2852936"/>
            <a:ext cx="0" cy="648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p:cNvCxnSpPr/>
          <p:nvPr/>
        </p:nvCxnSpPr>
        <p:spPr>
          <a:xfrm flipH="1">
            <a:off x="2854092" y="3068960"/>
            <a:ext cx="390902" cy="2571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p:cNvCxnSpPr/>
          <p:nvPr/>
        </p:nvCxnSpPr>
        <p:spPr>
          <a:xfrm flipH="1" flipV="1">
            <a:off x="2724492" y="2020370"/>
            <a:ext cx="533716" cy="344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קשת 20"/>
          <p:cNvSpPr/>
          <p:nvPr/>
        </p:nvSpPr>
        <p:spPr>
          <a:xfrm rot="447689">
            <a:off x="757756" y="4238834"/>
            <a:ext cx="445974" cy="218976"/>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cxnSp>
        <p:nvCxnSpPr>
          <p:cNvPr id="23" name="מחבר חץ ישר 22"/>
          <p:cNvCxnSpPr>
            <a:stCxn id="3" idx="1"/>
            <a:endCxn id="2" idx="3"/>
          </p:cNvCxnSpPr>
          <p:nvPr/>
        </p:nvCxnSpPr>
        <p:spPr>
          <a:xfrm flipH="1">
            <a:off x="971600" y="2744924"/>
            <a:ext cx="2808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קשת 23"/>
          <p:cNvSpPr/>
          <p:nvPr/>
        </p:nvSpPr>
        <p:spPr>
          <a:xfrm rot="7630750">
            <a:off x="893957" y="838426"/>
            <a:ext cx="360040" cy="288032"/>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cxnSp>
        <p:nvCxnSpPr>
          <p:cNvPr id="26" name="מחבר חץ ישר 25"/>
          <p:cNvCxnSpPr/>
          <p:nvPr/>
        </p:nvCxnSpPr>
        <p:spPr>
          <a:xfrm flipV="1">
            <a:off x="3815916" y="1727517"/>
            <a:ext cx="0" cy="24556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קשת 26"/>
          <p:cNvSpPr/>
          <p:nvPr/>
        </p:nvSpPr>
        <p:spPr>
          <a:xfrm rot="18570917">
            <a:off x="3324089" y="2349758"/>
            <a:ext cx="576064" cy="444046"/>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8" name="קשת 27"/>
          <p:cNvSpPr/>
          <p:nvPr/>
        </p:nvSpPr>
        <p:spPr>
          <a:xfrm rot="8918037">
            <a:off x="3397837" y="2606351"/>
            <a:ext cx="576064" cy="444046"/>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9" name="TextBox 28"/>
          <p:cNvSpPr txBox="1"/>
          <p:nvPr/>
        </p:nvSpPr>
        <p:spPr>
          <a:xfrm>
            <a:off x="417798" y="4284847"/>
            <a:ext cx="432048" cy="369332"/>
          </a:xfrm>
          <a:prstGeom prst="rect">
            <a:avLst/>
          </a:prstGeom>
          <a:noFill/>
        </p:spPr>
        <p:txBody>
          <a:bodyPr wrap="square" rtlCol="1">
            <a:spAutoFit/>
          </a:bodyPr>
          <a:lstStyle/>
          <a:p>
            <a:r>
              <a:rPr lang="en-US" dirty="0">
                <a:solidFill>
                  <a:srgbClr val="FF0000"/>
                </a:solidFill>
              </a:rPr>
              <a:t>M</a:t>
            </a:r>
            <a:endParaRPr lang="he-IL" dirty="0">
              <a:solidFill>
                <a:srgbClr val="FF0000"/>
              </a:solidFill>
            </a:endParaRPr>
          </a:p>
        </p:txBody>
      </p:sp>
      <p:sp>
        <p:nvSpPr>
          <p:cNvPr id="30" name="TextBox 29"/>
          <p:cNvSpPr txBox="1"/>
          <p:nvPr/>
        </p:nvSpPr>
        <p:spPr>
          <a:xfrm>
            <a:off x="3815916" y="2547825"/>
            <a:ext cx="432048" cy="369332"/>
          </a:xfrm>
          <a:prstGeom prst="rect">
            <a:avLst/>
          </a:prstGeom>
          <a:noFill/>
        </p:spPr>
        <p:txBody>
          <a:bodyPr wrap="square" rtlCol="1">
            <a:spAutoFit/>
          </a:bodyPr>
          <a:lstStyle/>
          <a:p>
            <a:r>
              <a:rPr lang="en-US" dirty="0"/>
              <a:t>m</a:t>
            </a:r>
            <a:endParaRPr lang="he-IL" dirty="0"/>
          </a:p>
        </p:txBody>
      </p:sp>
      <p:sp>
        <p:nvSpPr>
          <p:cNvPr id="31" name="TextBox 30"/>
          <p:cNvSpPr txBox="1"/>
          <p:nvPr/>
        </p:nvSpPr>
        <p:spPr>
          <a:xfrm>
            <a:off x="3741053" y="3256960"/>
            <a:ext cx="581774" cy="369332"/>
          </a:xfrm>
          <a:prstGeom prst="rect">
            <a:avLst/>
          </a:prstGeom>
          <a:noFill/>
        </p:spPr>
        <p:txBody>
          <a:bodyPr wrap="square" rtlCol="1">
            <a:spAutoFit/>
          </a:bodyPr>
          <a:lstStyle/>
          <a:p>
            <a:r>
              <a:rPr lang="en-US" dirty="0"/>
              <a:t>mg</a:t>
            </a:r>
            <a:endParaRPr lang="he-IL" dirty="0"/>
          </a:p>
        </p:txBody>
      </p:sp>
      <p:sp>
        <p:nvSpPr>
          <p:cNvPr id="32" name="TextBox 31"/>
          <p:cNvSpPr txBox="1"/>
          <p:nvPr/>
        </p:nvSpPr>
        <p:spPr>
          <a:xfrm>
            <a:off x="2641061" y="3328610"/>
            <a:ext cx="432048" cy="369332"/>
          </a:xfrm>
          <a:prstGeom prst="rect">
            <a:avLst/>
          </a:prstGeom>
          <a:noFill/>
        </p:spPr>
        <p:txBody>
          <a:bodyPr wrap="square" rtlCol="1">
            <a:spAutoFit/>
          </a:bodyPr>
          <a:lstStyle/>
          <a:p>
            <a:r>
              <a:rPr lang="en-US" dirty="0"/>
              <a:t>T</a:t>
            </a:r>
            <a:r>
              <a:rPr lang="en-US" baseline="-25000" dirty="0"/>
              <a:t>2</a:t>
            </a:r>
            <a:endParaRPr lang="he-IL" baseline="-25000" dirty="0"/>
          </a:p>
        </p:txBody>
      </p:sp>
      <p:sp>
        <p:nvSpPr>
          <p:cNvPr id="33" name="TextBox 32"/>
          <p:cNvSpPr txBox="1"/>
          <p:nvPr/>
        </p:nvSpPr>
        <p:spPr>
          <a:xfrm>
            <a:off x="2747231" y="1365294"/>
            <a:ext cx="432048" cy="369332"/>
          </a:xfrm>
          <a:prstGeom prst="rect">
            <a:avLst/>
          </a:prstGeom>
          <a:noFill/>
        </p:spPr>
        <p:txBody>
          <a:bodyPr wrap="square" rtlCol="1">
            <a:spAutoFit/>
          </a:bodyPr>
          <a:lstStyle/>
          <a:p>
            <a:r>
              <a:rPr lang="en-US" dirty="0"/>
              <a:t>T</a:t>
            </a:r>
            <a:r>
              <a:rPr lang="en-US" baseline="-25000" dirty="0"/>
              <a:t>1</a:t>
            </a:r>
            <a:endParaRPr lang="he-IL" baseline="-25000" dirty="0"/>
          </a:p>
        </p:txBody>
      </p:sp>
      <p:sp>
        <p:nvSpPr>
          <p:cNvPr id="34" name="TextBox 33"/>
          <p:cNvSpPr txBox="1"/>
          <p:nvPr/>
        </p:nvSpPr>
        <p:spPr>
          <a:xfrm>
            <a:off x="2141730" y="2424320"/>
            <a:ext cx="432048" cy="369332"/>
          </a:xfrm>
          <a:prstGeom prst="rect">
            <a:avLst/>
          </a:prstGeom>
          <a:noFill/>
        </p:spPr>
        <p:txBody>
          <a:bodyPr wrap="square" rtlCol="1">
            <a:spAutoFit/>
          </a:bodyPr>
          <a:lstStyle/>
          <a:p>
            <a:r>
              <a:rPr lang="en-US" dirty="0"/>
              <a:t>r</a:t>
            </a:r>
            <a:endParaRPr lang="he-IL" dirty="0"/>
          </a:p>
        </p:txBody>
      </p:sp>
      <p:sp>
        <p:nvSpPr>
          <p:cNvPr id="35" name="TextBox 34"/>
          <p:cNvSpPr txBox="1"/>
          <p:nvPr/>
        </p:nvSpPr>
        <p:spPr>
          <a:xfrm>
            <a:off x="853737" y="1045905"/>
            <a:ext cx="432048" cy="369332"/>
          </a:xfrm>
          <a:prstGeom prst="rect">
            <a:avLst/>
          </a:prstGeom>
          <a:noFill/>
        </p:spPr>
        <p:txBody>
          <a:bodyPr wrap="square" rtlCol="1">
            <a:spAutoFit/>
          </a:bodyPr>
          <a:lstStyle/>
          <a:p>
            <a:r>
              <a:rPr lang="en-US" dirty="0">
                <a:sym typeface="Symbol" panose="05050102010706020507" pitchFamily="18" charset="2"/>
              </a:rPr>
              <a:t></a:t>
            </a:r>
            <a:endParaRPr lang="he-IL" dirty="0"/>
          </a:p>
        </p:txBody>
      </p:sp>
      <p:sp>
        <p:nvSpPr>
          <p:cNvPr id="36" name="TextBox 35"/>
          <p:cNvSpPr txBox="1"/>
          <p:nvPr/>
        </p:nvSpPr>
        <p:spPr>
          <a:xfrm>
            <a:off x="845765" y="3930212"/>
            <a:ext cx="432048" cy="369332"/>
          </a:xfrm>
          <a:prstGeom prst="rect">
            <a:avLst/>
          </a:prstGeom>
          <a:noFill/>
        </p:spPr>
        <p:txBody>
          <a:bodyPr wrap="square" rtlCol="1">
            <a:spAutoFit/>
          </a:bodyPr>
          <a:lstStyle/>
          <a:p>
            <a:r>
              <a:rPr lang="en-US" dirty="0">
                <a:sym typeface="Symbol" panose="05050102010706020507" pitchFamily="18" charset="2"/>
              </a:rPr>
              <a:t></a:t>
            </a:r>
            <a:endParaRPr lang="he-IL" dirty="0"/>
          </a:p>
        </p:txBody>
      </p:sp>
      <p:sp>
        <p:nvSpPr>
          <p:cNvPr id="37" name="TextBox 36"/>
          <p:cNvSpPr txBox="1"/>
          <p:nvPr/>
        </p:nvSpPr>
        <p:spPr>
          <a:xfrm>
            <a:off x="3354117" y="1988840"/>
            <a:ext cx="432048" cy="369332"/>
          </a:xfrm>
          <a:prstGeom prst="rect">
            <a:avLst/>
          </a:prstGeom>
          <a:noFill/>
        </p:spPr>
        <p:txBody>
          <a:bodyPr wrap="square" rtlCol="1">
            <a:spAutoFit/>
          </a:bodyPr>
          <a:lstStyle/>
          <a:p>
            <a:r>
              <a:rPr lang="en-US" dirty="0">
                <a:sym typeface="Symbol" panose="05050102010706020507" pitchFamily="18" charset="2"/>
              </a:rPr>
              <a:t></a:t>
            </a:r>
            <a:endParaRPr lang="he-IL" dirty="0"/>
          </a:p>
        </p:txBody>
      </p:sp>
      <p:sp>
        <p:nvSpPr>
          <p:cNvPr id="38" name="TextBox 37"/>
          <p:cNvSpPr txBox="1"/>
          <p:nvPr/>
        </p:nvSpPr>
        <p:spPr>
          <a:xfrm>
            <a:off x="3335279" y="2989569"/>
            <a:ext cx="432048" cy="369332"/>
          </a:xfrm>
          <a:prstGeom prst="rect">
            <a:avLst/>
          </a:prstGeom>
          <a:noFill/>
        </p:spPr>
        <p:txBody>
          <a:bodyPr wrap="square" rtlCol="1">
            <a:spAutoFit/>
          </a:bodyPr>
          <a:lstStyle/>
          <a:p>
            <a:r>
              <a:rPr lang="en-US" dirty="0">
                <a:sym typeface="Symbol" panose="05050102010706020507" pitchFamily="18" charset="2"/>
              </a:rPr>
              <a:t></a:t>
            </a:r>
            <a:endParaRPr lang="he-IL" dirty="0"/>
          </a:p>
        </p:txBody>
      </p:sp>
      <p:sp>
        <p:nvSpPr>
          <p:cNvPr id="39" name="TextBox 38"/>
          <p:cNvSpPr txBox="1"/>
          <p:nvPr/>
        </p:nvSpPr>
        <p:spPr>
          <a:xfrm>
            <a:off x="2204774" y="3560880"/>
            <a:ext cx="432048" cy="369332"/>
          </a:xfrm>
          <a:prstGeom prst="rect">
            <a:avLst/>
          </a:prstGeom>
          <a:noFill/>
        </p:spPr>
        <p:txBody>
          <a:bodyPr wrap="square" rtlCol="1">
            <a:spAutoFit/>
          </a:bodyPr>
          <a:lstStyle/>
          <a:p>
            <a:r>
              <a:rPr lang="en-US" dirty="0"/>
              <a:t>L</a:t>
            </a:r>
            <a:endParaRPr lang="he-IL" dirty="0"/>
          </a:p>
        </p:txBody>
      </p:sp>
      <p:sp>
        <p:nvSpPr>
          <p:cNvPr id="40" name="TextBox 39"/>
          <p:cNvSpPr txBox="1"/>
          <p:nvPr/>
        </p:nvSpPr>
        <p:spPr>
          <a:xfrm>
            <a:off x="2526060" y="1359196"/>
            <a:ext cx="432048" cy="369332"/>
          </a:xfrm>
          <a:prstGeom prst="rect">
            <a:avLst/>
          </a:prstGeom>
          <a:noFill/>
        </p:spPr>
        <p:txBody>
          <a:bodyPr wrap="square" rtlCol="1">
            <a:spAutoFit/>
          </a:bodyPr>
          <a:lstStyle/>
          <a:p>
            <a:r>
              <a:rPr lang="en-US" dirty="0"/>
              <a:t>L</a:t>
            </a:r>
            <a:endParaRPr lang="he-IL" dirty="0"/>
          </a:p>
        </p:txBody>
      </p:sp>
      <p:sp>
        <p:nvSpPr>
          <p:cNvPr id="41" name="TextBox 40"/>
          <p:cNvSpPr txBox="1"/>
          <p:nvPr/>
        </p:nvSpPr>
        <p:spPr>
          <a:xfrm>
            <a:off x="480621" y="2879204"/>
            <a:ext cx="432048" cy="369332"/>
          </a:xfrm>
          <a:prstGeom prst="rect">
            <a:avLst/>
          </a:prstGeom>
          <a:noFill/>
        </p:spPr>
        <p:txBody>
          <a:bodyPr wrap="square" rtlCol="1">
            <a:spAutoFit/>
          </a:bodyPr>
          <a:lstStyle/>
          <a:p>
            <a:r>
              <a:rPr lang="en-US" dirty="0"/>
              <a:t>d</a:t>
            </a:r>
            <a:endParaRPr lang="he-IL" dirty="0"/>
          </a:p>
        </p:txBody>
      </p:sp>
      <p:cxnSp>
        <p:nvCxnSpPr>
          <p:cNvPr id="42" name="מחבר מעוקל 41"/>
          <p:cNvCxnSpPr/>
          <p:nvPr/>
        </p:nvCxnSpPr>
        <p:spPr>
          <a:xfrm flipV="1">
            <a:off x="356227" y="493915"/>
            <a:ext cx="521200" cy="352754"/>
          </a:xfrm>
          <a:prstGeom prst="curvedConnector3">
            <a:avLst>
              <a:gd name="adj1" fmla="val 216669"/>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86964" y="294473"/>
            <a:ext cx="576064" cy="369332"/>
          </a:xfrm>
          <a:prstGeom prst="rect">
            <a:avLst/>
          </a:prstGeom>
          <a:noFill/>
          <a:ln>
            <a:noFill/>
          </a:ln>
        </p:spPr>
        <p:txBody>
          <a:bodyPr wrap="square" rtlCol="1">
            <a:spAutoFit/>
          </a:bodyPr>
          <a:lstStyle/>
          <a:p>
            <a:r>
              <a:rPr lang="en-US" dirty="0">
                <a:solidFill>
                  <a:srgbClr val="FF6600"/>
                </a:solidFill>
              </a:rPr>
              <a:t>ω</a:t>
            </a:r>
            <a:endParaRPr lang="he-IL" dirty="0">
              <a:solidFill>
                <a:srgbClr val="FF6600"/>
              </a:solidFill>
            </a:endParaRPr>
          </a:p>
        </p:txBody>
      </p:sp>
      <p:sp>
        <p:nvSpPr>
          <p:cNvPr id="44" name="TextBox 43"/>
          <p:cNvSpPr txBox="1"/>
          <p:nvPr/>
        </p:nvSpPr>
        <p:spPr>
          <a:xfrm>
            <a:off x="3966672" y="188640"/>
            <a:ext cx="4781792"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1">
            <a:spAutoFit/>
          </a:bodyPr>
          <a:lstStyle/>
          <a:p>
            <a:r>
              <a:rPr lang="he-IL" dirty="0"/>
              <a:t>הטבעת </a:t>
            </a:r>
            <a:r>
              <a:rPr lang="en-US" dirty="0">
                <a:solidFill>
                  <a:srgbClr val="FF0000"/>
                </a:solidFill>
              </a:rPr>
              <a:t>M</a:t>
            </a:r>
            <a:r>
              <a:rPr lang="he-IL" dirty="0"/>
              <a:t> מחליקה ללא חיכוך על המוט. אורך החוטים שווה.</a:t>
            </a:r>
          </a:p>
          <a:p>
            <a:r>
              <a:rPr lang="he-IL" dirty="0"/>
              <a:t>מה הזווית בין החוט למוט כאשר מסובבים את המוט במהירות זוויתית </a:t>
            </a:r>
            <a:r>
              <a:rPr lang="en-US" dirty="0">
                <a:solidFill>
                  <a:srgbClr val="FF6600"/>
                </a:solidFill>
              </a:rPr>
              <a:t>ω</a:t>
            </a:r>
            <a:r>
              <a:rPr lang="he-IL" dirty="0"/>
              <a:t>?</a:t>
            </a:r>
          </a:p>
        </p:txBody>
      </p:sp>
      <p:sp>
        <p:nvSpPr>
          <p:cNvPr id="45" name="TextBox 44"/>
          <p:cNvSpPr txBox="1"/>
          <p:nvPr/>
        </p:nvSpPr>
        <p:spPr>
          <a:xfrm>
            <a:off x="4932040" y="1522115"/>
            <a:ext cx="3816424"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1">
            <a:spAutoFit/>
          </a:bodyPr>
          <a:lstStyle/>
          <a:p>
            <a:r>
              <a:rPr lang="he-IL" dirty="0"/>
              <a:t>מאחר שהחוטים שווים באורכם מתקבל משולש שווה שוקיים, או שני משולשים ישרי זווית חופפים.</a:t>
            </a:r>
          </a:p>
        </p:txBody>
      </p:sp>
      <p:graphicFrame>
        <p:nvGraphicFramePr>
          <p:cNvPr id="46" name="אובייקט 45"/>
          <p:cNvGraphicFramePr>
            <a:graphicFrameLocks noChangeAspect="1"/>
          </p:cNvGraphicFramePr>
          <p:nvPr>
            <p:extLst>
              <p:ext uri="{D42A27DB-BD31-4B8C-83A1-F6EECF244321}">
                <p14:modId xmlns:p14="http://schemas.microsoft.com/office/powerpoint/2010/main" val="2635747200"/>
              </p:ext>
            </p:extLst>
          </p:nvPr>
        </p:nvGraphicFramePr>
        <p:xfrm>
          <a:off x="4674866" y="3072440"/>
          <a:ext cx="3351213" cy="971550"/>
        </p:xfrm>
        <a:graphic>
          <a:graphicData uri="http://schemas.openxmlformats.org/presentationml/2006/ole">
            <mc:AlternateContent xmlns:mc="http://schemas.openxmlformats.org/markup-compatibility/2006">
              <mc:Choice xmlns:v="urn:schemas-microsoft-com:vml" Requires="v">
                <p:oleObj spid="_x0000_s122347" name="Equation" r:id="rId3" imgW="1663560" imgH="482400" progId="Equation.DSMT4">
                  <p:embed/>
                </p:oleObj>
              </mc:Choice>
              <mc:Fallback>
                <p:oleObj name="Equation" r:id="rId3" imgW="1663560" imgH="482400" progId="Equation.DSMT4">
                  <p:embed/>
                  <p:pic>
                    <p:nvPicPr>
                      <p:cNvPr id="0" name=""/>
                      <p:cNvPicPr/>
                      <p:nvPr/>
                    </p:nvPicPr>
                    <p:blipFill>
                      <a:blip r:embed="rId4"/>
                      <a:stretch>
                        <a:fillRect/>
                      </a:stretch>
                    </p:blipFill>
                    <p:spPr>
                      <a:xfrm>
                        <a:off x="4674866" y="3072440"/>
                        <a:ext cx="3351213" cy="971550"/>
                      </a:xfrm>
                      <a:prstGeom prst="rect">
                        <a:avLst/>
                      </a:prstGeom>
                    </p:spPr>
                  </p:pic>
                </p:oleObj>
              </mc:Fallback>
            </mc:AlternateContent>
          </a:graphicData>
        </a:graphic>
      </p:graphicFrame>
      <p:graphicFrame>
        <p:nvGraphicFramePr>
          <p:cNvPr id="47" name="אובייקט 46"/>
          <p:cNvGraphicFramePr>
            <a:graphicFrameLocks noChangeAspect="1"/>
          </p:cNvGraphicFramePr>
          <p:nvPr>
            <p:extLst>
              <p:ext uri="{D42A27DB-BD31-4B8C-83A1-F6EECF244321}">
                <p14:modId xmlns:p14="http://schemas.microsoft.com/office/powerpoint/2010/main" val="1428180840"/>
              </p:ext>
            </p:extLst>
          </p:nvPr>
        </p:nvGraphicFramePr>
        <p:xfrm>
          <a:off x="4047372" y="4021775"/>
          <a:ext cx="3144837" cy="1023937"/>
        </p:xfrm>
        <a:graphic>
          <a:graphicData uri="http://schemas.openxmlformats.org/presentationml/2006/ole">
            <mc:AlternateContent xmlns:mc="http://schemas.openxmlformats.org/markup-compatibility/2006">
              <mc:Choice xmlns:v="urn:schemas-microsoft-com:vml" Requires="v">
                <p:oleObj spid="_x0000_s122348" name="Equation" r:id="rId5" imgW="1562040" imgH="507960" progId="Equation.DSMT4">
                  <p:embed/>
                </p:oleObj>
              </mc:Choice>
              <mc:Fallback>
                <p:oleObj name="Equation" r:id="rId5" imgW="1562040" imgH="507960" progId="Equation.DSMT4">
                  <p:embed/>
                  <p:pic>
                    <p:nvPicPr>
                      <p:cNvPr id="0" name=""/>
                      <p:cNvPicPr/>
                      <p:nvPr/>
                    </p:nvPicPr>
                    <p:blipFill>
                      <a:blip r:embed="rId6"/>
                      <a:stretch>
                        <a:fillRect/>
                      </a:stretch>
                    </p:blipFill>
                    <p:spPr>
                      <a:xfrm>
                        <a:off x="4047372" y="4021775"/>
                        <a:ext cx="3144837" cy="1023937"/>
                      </a:xfrm>
                      <a:prstGeom prst="rect">
                        <a:avLst/>
                      </a:prstGeom>
                    </p:spPr>
                  </p:pic>
                </p:oleObj>
              </mc:Fallback>
            </mc:AlternateContent>
          </a:graphicData>
        </a:graphic>
      </p:graphicFrame>
      <p:sp>
        <p:nvSpPr>
          <p:cNvPr id="48" name="אליפסה 47"/>
          <p:cNvSpPr/>
          <p:nvPr/>
        </p:nvSpPr>
        <p:spPr>
          <a:xfrm>
            <a:off x="8174508" y="3609020"/>
            <a:ext cx="361890" cy="35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1</a:t>
            </a:r>
            <a:endParaRPr lang="he-IL" dirty="0"/>
          </a:p>
        </p:txBody>
      </p:sp>
      <p:graphicFrame>
        <p:nvGraphicFramePr>
          <p:cNvPr id="49" name="אובייקט 48"/>
          <p:cNvGraphicFramePr>
            <a:graphicFrameLocks noChangeAspect="1"/>
          </p:cNvGraphicFramePr>
          <p:nvPr>
            <p:extLst>
              <p:ext uri="{D42A27DB-BD31-4B8C-83A1-F6EECF244321}">
                <p14:modId xmlns:p14="http://schemas.microsoft.com/office/powerpoint/2010/main" val="2686111206"/>
              </p:ext>
            </p:extLst>
          </p:nvPr>
        </p:nvGraphicFramePr>
        <p:xfrm>
          <a:off x="4047372" y="5076322"/>
          <a:ext cx="1492250" cy="387350"/>
        </p:xfrm>
        <a:graphic>
          <a:graphicData uri="http://schemas.openxmlformats.org/presentationml/2006/ole">
            <mc:AlternateContent xmlns:mc="http://schemas.openxmlformats.org/markup-compatibility/2006">
              <mc:Choice xmlns:v="urn:schemas-microsoft-com:vml" Requires="v">
                <p:oleObj spid="_x0000_s122349" name="Equation" r:id="rId7" imgW="685800" imgH="177480" progId="Equation.DSMT4">
                  <p:embed/>
                </p:oleObj>
              </mc:Choice>
              <mc:Fallback>
                <p:oleObj name="Equation" r:id="rId7" imgW="685800" imgH="177480" progId="Equation.DSMT4">
                  <p:embed/>
                  <p:pic>
                    <p:nvPicPr>
                      <p:cNvPr id="0" name=""/>
                      <p:cNvPicPr/>
                      <p:nvPr/>
                    </p:nvPicPr>
                    <p:blipFill>
                      <a:blip r:embed="rId8"/>
                      <a:stretch>
                        <a:fillRect/>
                      </a:stretch>
                    </p:blipFill>
                    <p:spPr>
                      <a:xfrm>
                        <a:off x="4047372" y="5076322"/>
                        <a:ext cx="1492250" cy="387350"/>
                      </a:xfrm>
                      <a:prstGeom prst="rect">
                        <a:avLst/>
                      </a:prstGeom>
                    </p:spPr>
                  </p:pic>
                </p:oleObj>
              </mc:Fallback>
            </mc:AlternateContent>
          </a:graphicData>
        </a:graphic>
      </p:graphicFrame>
      <p:sp>
        <p:nvSpPr>
          <p:cNvPr id="51" name="אליפסה 50"/>
          <p:cNvSpPr/>
          <p:nvPr/>
        </p:nvSpPr>
        <p:spPr>
          <a:xfrm>
            <a:off x="6815061" y="6165186"/>
            <a:ext cx="361890" cy="35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2</a:t>
            </a:r>
            <a:endParaRPr lang="he-IL" dirty="0"/>
          </a:p>
        </p:txBody>
      </p:sp>
      <p:sp>
        <p:nvSpPr>
          <p:cNvPr id="52" name="TextBox 51"/>
          <p:cNvSpPr txBox="1"/>
          <p:nvPr/>
        </p:nvSpPr>
        <p:spPr>
          <a:xfrm>
            <a:off x="6192064" y="2672688"/>
            <a:ext cx="2556400" cy="369332"/>
          </a:xfrm>
          <a:prstGeom prst="rect">
            <a:avLst/>
          </a:prstGeom>
          <a:noFill/>
        </p:spPr>
        <p:txBody>
          <a:bodyPr wrap="square" rtlCol="1">
            <a:spAutoFit/>
          </a:bodyPr>
          <a:lstStyle/>
          <a:p>
            <a:r>
              <a:rPr lang="he-IL" b="1" u="sng" dirty="0"/>
              <a:t>הכוחות על </a:t>
            </a:r>
            <a:r>
              <a:rPr lang="en-US" b="1" u="sng" dirty="0"/>
              <a:t>m</a:t>
            </a:r>
            <a:r>
              <a:rPr lang="he-IL" dirty="0"/>
              <a:t>:</a:t>
            </a:r>
          </a:p>
        </p:txBody>
      </p:sp>
      <p:graphicFrame>
        <p:nvGraphicFramePr>
          <p:cNvPr id="50" name="אובייקט 49"/>
          <p:cNvGraphicFramePr>
            <a:graphicFrameLocks noChangeAspect="1"/>
          </p:cNvGraphicFramePr>
          <p:nvPr>
            <p:extLst>
              <p:ext uri="{D42A27DB-BD31-4B8C-83A1-F6EECF244321}">
                <p14:modId xmlns:p14="http://schemas.microsoft.com/office/powerpoint/2010/main" val="1298764805"/>
              </p:ext>
            </p:extLst>
          </p:nvPr>
        </p:nvGraphicFramePr>
        <p:xfrm>
          <a:off x="3966672" y="5494283"/>
          <a:ext cx="4146550" cy="1049338"/>
        </p:xfrm>
        <a:graphic>
          <a:graphicData uri="http://schemas.openxmlformats.org/presentationml/2006/ole">
            <mc:AlternateContent xmlns:mc="http://schemas.openxmlformats.org/markup-compatibility/2006">
              <mc:Choice xmlns:v="urn:schemas-microsoft-com:vml" Requires="v">
                <p:oleObj spid="_x0000_s122350" name="Equation" r:id="rId9" imgW="1904760" imgH="482400" progId="Equation.DSMT4">
                  <p:embed/>
                </p:oleObj>
              </mc:Choice>
              <mc:Fallback>
                <p:oleObj name="Equation" r:id="rId9" imgW="1904760" imgH="482400" progId="Equation.DSMT4">
                  <p:embed/>
                  <p:pic>
                    <p:nvPicPr>
                      <p:cNvPr id="0" name=""/>
                      <p:cNvPicPr/>
                      <p:nvPr/>
                    </p:nvPicPr>
                    <p:blipFill>
                      <a:blip r:embed="rId10"/>
                      <a:stretch>
                        <a:fillRect/>
                      </a:stretch>
                    </p:blipFill>
                    <p:spPr>
                      <a:xfrm>
                        <a:off x="3966672" y="5494283"/>
                        <a:ext cx="4146550" cy="1049338"/>
                      </a:xfrm>
                      <a:prstGeom prst="rect">
                        <a:avLst/>
                      </a:prstGeom>
                    </p:spPr>
                  </p:pic>
                </p:oleObj>
              </mc:Fallback>
            </mc:AlternateContent>
          </a:graphicData>
        </a:graphic>
      </p:graphicFrame>
      <p:cxnSp>
        <p:nvCxnSpPr>
          <p:cNvPr id="9" name="מחבר ישר 8"/>
          <p:cNvCxnSpPr/>
          <p:nvPr/>
        </p:nvCxnSpPr>
        <p:spPr>
          <a:xfrm>
            <a:off x="963028" y="2732491"/>
            <a:ext cx="2808312"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מחבר ישר 11"/>
          <p:cNvCxnSpPr>
            <a:stCxn id="30" idx="1"/>
          </p:cNvCxnSpPr>
          <p:nvPr/>
        </p:nvCxnSpPr>
        <p:spPr>
          <a:xfrm flipH="1" flipV="1">
            <a:off x="956800" y="927507"/>
            <a:ext cx="2859116" cy="180498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67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1000"/>
                                        <p:tgtEl>
                                          <p:spTgt spid="45"/>
                                        </p:tgtEl>
                                      </p:cBhvr>
                                    </p:animEffect>
                                    <p:anim calcmode="lin" valueType="num">
                                      <p:cBhvr>
                                        <p:cTn id="15" dur="1000" fill="hold"/>
                                        <p:tgtEl>
                                          <p:spTgt spid="45"/>
                                        </p:tgtEl>
                                        <p:attrNameLst>
                                          <p:attrName>ppt_x</p:attrName>
                                        </p:attrNameLst>
                                      </p:cBhvr>
                                      <p:tavLst>
                                        <p:tav tm="0">
                                          <p:val>
                                            <p:strVal val="#ppt_x"/>
                                          </p:val>
                                        </p:tav>
                                        <p:tav tm="100000">
                                          <p:val>
                                            <p:strVal val="#ppt_x"/>
                                          </p:val>
                                        </p:tav>
                                      </p:tavLst>
                                    </p:anim>
                                    <p:anim calcmode="lin" valueType="num">
                                      <p:cBhvr>
                                        <p:cTn id="1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1000"/>
                                        <p:tgtEl>
                                          <p:spTgt spid="46"/>
                                        </p:tgtEl>
                                      </p:cBhvr>
                                    </p:animEffect>
                                    <p:anim calcmode="lin" valueType="num">
                                      <p:cBhvr>
                                        <p:cTn id="29" dur="1000" fill="hold"/>
                                        <p:tgtEl>
                                          <p:spTgt spid="46"/>
                                        </p:tgtEl>
                                        <p:attrNameLst>
                                          <p:attrName>ppt_x</p:attrName>
                                        </p:attrNameLst>
                                      </p:cBhvr>
                                      <p:tavLst>
                                        <p:tav tm="0">
                                          <p:val>
                                            <p:strVal val="#ppt_x"/>
                                          </p:val>
                                        </p:tav>
                                        <p:tav tm="100000">
                                          <p:val>
                                            <p:strVal val="#ppt_x"/>
                                          </p:val>
                                        </p:tav>
                                      </p:tavLst>
                                    </p:anim>
                                    <p:anim calcmode="lin" valueType="num">
                                      <p:cBhvr>
                                        <p:cTn id="30" dur="1000" fill="hold"/>
                                        <p:tgtEl>
                                          <p:spTgt spid="46"/>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1000"/>
                                        <p:tgtEl>
                                          <p:spTgt spid="48"/>
                                        </p:tgtEl>
                                      </p:cBhvr>
                                    </p:animEffect>
                                    <p:anim calcmode="lin" valueType="num">
                                      <p:cBhvr>
                                        <p:cTn id="34" dur="1000" fill="hold"/>
                                        <p:tgtEl>
                                          <p:spTgt spid="48"/>
                                        </p:tgtEl>
                                        <p:attrNameLst>
                                          <p:attrName>ppt_x</p:attrName>
                                        </p:attrNameLst>
                                      </p:cBhvr>
                                      <p:tavLst>
                                        <p:tav tm="0">
                                          <p:val>
                                            <p:strVal val="#ppt_x"/>
                                          </p:val>
                                        </p:tav>
                                        <p:tav tm="100000">
                                          <p:val>
                                            <p:strVal val="#ppt_x"/>
                                          </p:val>
                                        </p:tav>
                                      </p:tavLst>
                                    </p:anim>
                                    <p:anim calcmode="lin" valueType="num">
                                      <p:cBhvr>
                                        <p:cTn id="35"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anim calcmode="lin" valueType="num">
                                      <p:cBhvr>
                                        <p:cTn id="41" dur="1000" fill="hold"/>
                                        <p:tgtEl>
                                          <p:spTgt spid="47"/>
                                        </p:tgtEl>
                                        <p:attrNameLst>
                                          <p:attrName>ppt_x</p:attrName>
                                        </p:attrNameLst>
                                      </p:cBhvr>
                                      <p:tavLst>
                                        <p:tav tm="0">
                                          <p:val>
                                            <p:strVal val="#ppt_x"/>
                                          </p:val>
                                        </p:tav>
                                        <p:tav tm="100000">
                                          <p:val>
                                            <p:strVal val="#ppt_x"/>
                                          </p:val>
                                        </p:tav>
                                      </p:tavLst>
                                    </p:anim>
                                    <p:anim calcmode="lin" valueType="num">
                                      <p:cBhvr>
                                        <p:cTn id="42"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1000"/>
                                        <p:tgtEl>
                                          <p:spTgt spid="49"/>
                                        </p:tgtEl>
                                      </p:cBhvr>
                                    </p:animEffect>
                                    <p:anim calcmode="lin" valueType="num">
                                      <p:cBhvr>
                                        <p:cTn id="48" dur="1000" fill="hold"/>
                                        <p:tgtEl>
                                          <p:spTgt spid="49"/>
                                        </p:tgtEl>
                                        <p:attrNameLst>
                                          <p:attrName>ppt_x</p:attrName>
                                        </p:attrNameLst>
                                      </p:cBhvr>
                                      <p:tavLst>
                                        <p:tav tm="0">
                                          <p:val>
                                            <p:strVal val="#ppt_x"/>
                                          </p:val>
                                        </p:tav>
                                        <p:tav tm="100000">
                                          <p:val>
                                            <p:strVal val="#ppt_x"/>
                                          </p:val>
                                        </p:tav>
                                      </p:tavLst>
                                    </p:anim>
                                    <p:anim calcmode="lin" valueType="num">
                                      <p:cBhvr>
                                        <p:cTn id="4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1000"/>
                                        <p:tgtEl>
                                          <p:spTgt spid="40"/>
                                        </p:tgtEl>
                                      </p:cBhvr>
                                    </p:animEffect>
                                    <p:anim calcmode="lin" valueType="num">
                                      <p:cBhvr>
                                        <p:cTn id="55" dur="1000" fill="hold"/>
                                        <p:tgtEl>
                                          <p:spTgt spid="40"/>
                                        </p:tgtEl>
                                        <p:attrNameLst>
                                          <p:attrName>ppt_x</p:attrName>
                                        </p:attrNameLst>
                                      </p:cBhvr>
                                      <p:tavLst>
                                        <p:tav tm="0">
                                          <p:val>
                                            <p:strVal val="#ppt_x"/>
                                          </p:val>
                                        </p:tav>
                                        <p:tav tm="100000">
                                          <p:val>
                                            <p:strVal val="#ppt_x"/>
                                          </p:val>
                                        </p:tav>
                                      </p:tavLst>
                                    </p:anim>
                                    <p:anim calcmode="lin" valueType="num">
                                      <p:cBhvr>
                                        <p:cTn id="56" dur="1000" fill="hold"/>
                                        <p:tgtEl>
                                          <p:spTgt spid="40"/>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1000"/>
                                        <p:tgtEl>
                                          <p:spTgt spid="12"/>
                                        </p:tgtEl>
                                      </p:cBhvr>
                                    </p:animEffect>
                                    <p:anim calcmode="lin" valueType="num">
                                      <p:cBhvr>
                                        <p:cTn id="60" dur="1000" fill="hold"/>
                                        <p:tgtEl>
                                          <p:spTgt spid="12"/>
                                        </p:tgtEl>
                                        <p:attrNameLst>
                                          <p:attrName>ppt_x</p:attrName>
                                        </p:attrNameLst>
                                      </p:cBhvr>
                                      <p:tavLst>
                                        <p:tav tm="0">
                                          <p:val>
                                            <p:strVal val="#ppt_x"/>
                                          </p:val>
                                        </p:tav>
                                        <p:tav tm="100000">
                                          <p:val>
                                            <p:strVal val="#ppt_x"/>
                                          </p:val>
                                        </p:tav>
                                      </p:tavLst>
                                    </p:anim>
                                    <p:anim calcmode="lin" valueType="num">
                                      <p:cBhvr>
                                        <p:cTn id="61" dur="1000" fill="hold"/>
                                        <p:tgtEl>
                                          <p:spTgt spid="1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1000"/>
                                        <p:tgtEl>
                                          <p:spTgt spid="9"/>
                                        </p:tgtEl>
                                      </p:cBhvr>
                                    </p:animEffect>
                                    <p:anim calcmode="lin" valueType="num">
                                      <p:cBhvr>
                                        <p:cTn id="65" dur="1000" fill="hold"/>
                                        <p:tgtEl>
                                          <p:spTgt spid="9"/>
                                        </p:tgtEl>
                                        <p:attrNameLst>
                                          <p:attrName>ppt_x</p:attrName>
                                        </p:attrNameLst>
                                      </p:cBhvr>
                                      <p:tavLst>
                                        <p:tav tm="0">
                                          <p:val>
                                            <p:strVal val="#ppt_x"/>
                                          </p:val>
                                        </p:tav>
                                        <p:tav tm="100000">
                                          <p:val>
                                            <p:strVal val="#ppt_x"/>
                                          </p:val>
                                        </p:tav>
                                      </p:tavLst>
                                    </p:anim>
                                    <p:anim calcmode="lin" valueType="num">
                                      <p:cBhvr>
                                        <p:cTn id="6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1000"/>
                                        <p:tgtEl>
                                          <p:spTgt spid="50"/>
                                        </p:tgtEl>
                                      </p:cBhvr>
                                    </p:animEffect>
                                    <p:anim calcmode="lin" valueType="num">
                                      <p:cBhvr>
                                        <p:cTn id="72" dur="1000" fill="hold"/>
                                        <p:tgtEl>
                                          <p:spTgt spid="50"/>
                                        </p:tgtEl>
                                        <p:attrNameLst>
                                          <p:attrName>ppt_x</p:attrName>
                                        </p:attrNameLst>
                                      </p:cBhvr>
                                      <p:tavLst>
                                        <p:tav tm="0">
                                          <p:val>
                                            <p:strVal val="#ppt_x"/>
                                          </p:val>
                                        </p:tav>
                                        <p:tav tm="100000">
                                          <p:val>
                                            <p:strVal val="#ppt_x"/>
                                          </p:val>
                                        </p:tav>
                                      </p:tavLst>
                                    </p:anim>
                                    <p:anim calcmode="lin" valueType="num">
                                      <p:cBhvr>
                                        <p:cTn id="73" dur="1000" fill="hold"/>
                                        <p:tgtEl>
                                          <p:spTgt spid="5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fade">
                                      <p:cBhvr>
                                        <p:cTn id="76" dur="1000"/>
                                        <p:tgtEl>
                                          <p:spTgt spid="51"/>
                                        </p:tgtEl>
                                      </p:cBhvr>
                                    </p:animEffect>
                                    <p:anim calcmode="lin" valueType="num">
                                      <p:cBhvr>
                                        <p:cTn id="77" dur="1000" fill="hold"/>
                                        <p:tgtEl>
                                          <p:spTgt spid="51"/>
                                        </p:tgtEl>
                                        <p:attrNameLst>
                                          <p:attrName>ppt_x</p:attrName>
                                        </p:attrNameLst>
                                      </p:cBhvr>
                                      <p:tavLst>
                                        <p:tav tm="0">
                                          <p:val>
                                            <p:strVal val="#ppt_x"/>
                                          </p:val>
                                        </p:tav>
                                        <p:tav tm="100000">
                                          <p:val>
                                            <p:strVal val="#ppt_x"/>
                                          </p:val>
                                        </p:tav>
                                      </p:tavLst>
                                    </p:anim>
                                    <p:anim calcmode="lin" valueType="num">
                                      <p:cBhvr>
                                        <p:cTn id="78"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animBg="1"/>
      <p:bldP spid="45" grpId="0" animBg="1"/>
      <p:bldP spid="48" grpId="0" animBg="1"/>
      <p:bldP spid="51" grpId="0" animBg="1"/>
      <p:bldP spid="5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899592" y="764704"/>
            <a:ext cx="72008" cy="3960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מלבן 2"/>
          <p:cNvSpPr/>
          <p:nvPr/>
        </p:nvSpPr>
        <p:spPr>
          <a:xfrm>
            <a:off x="3779912" y="2636912"/>
            <a:ext cx="72008"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מלבן 3"/>
          <p:cNvSpPr/>
          <p:nvPr/>
        </p:nvSpPr>
        <p:spPr>
          <a:xfrm>
            <a:off x="827584" y="4365104"/>
            <a:ext cx="20459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אליפסה 4"/>
          <p:cNvSpPr/>
          <p:nvPr/>
        </p:nvSpPr>
        <p:spPr>
          <a:xfrm>
            <a:off x="827584" y="4319385"/>
            <a:ext cx="216024" cy="117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אליפסה 5"/>
          <p:cNvSpPr/>
          <p:nvPr/>
        </p:nvSpPr>
        <p:spPr>
          <a:xfrm>
            <a:off x="827584" y="4546838"/>
            <a:ext cx="216024"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8" name="מחבר ישר 7"/>
          <p:cNvCxnSpPr>
            <a:stCxn id="3" idx="1"/>
            <a:endCxn id="4" idx="3"/>
          </p:cNvCxnSpPr>
          <p:nvPr/>
        </p:nvCxnSpPr>
        <p:spPr>
          <a:xfrm flipH="1">
            <a:off x="1032178" y="2744924"/>
            <a:ext cx="2747734" cy="172819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מחבר ישר 9"/>
          <p:cNvCxnSpPr>
            <a:stCxn id="3" idx="0"/>
          </p:cNvCxnSpPr>
          <p:nvPr/>
        </p:nvCxnSpPr>
        <p:spPr>
          <a:xfrm flipH="1" flipV="1">
            <a:off x="971600" y="908720"/>
            <a:ext cx="2844316" cy="172819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3803330" y="2852936"/>
            <a:ext cx="0" cy="648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p:cNvCxnSpPr/>
          <p:nvPr/>
        </p:nvCxnSpPr>
        <p:spPr>
          <a:xfrm flipH="1">
            <a:off x="2854092" y="3068960"/>
            <a:ext cx="390902" cy="2571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p:cNvCxnSpPr/>
          <p:nvPr/>
        </p:nvCxnSpPr>
        <p:spPr>
          <a:xfrm flipH="1" flipV="1">
            <a:off x="2745512" y="1988840"/>
            <a:ext cx="512058" cy="3120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קשת 20"/>
          <p:cNvSpPr/>
          <p:nvPr/>
        </p:nvSpPr>
        <p:spPr>
          <a:xfrm rot="447689">
            <a:off x="757756" y="4238834"/>
            <a:ext cx="445974" cy="218976"/>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cxnSp>
        <p:nvCxnSpPr>
          <p:cNvPr id="23" name="מחבר חץ ישר 22"/>
          <p:cNvCxnSpPr>
            <a:stCxn id="3" idx="1"/>
            <a:endCxn id="2" idx="3"/>
          </p:cNvCxnSpPr>
          <p:nvPr/>
        </p:nvCxnSpPr>
        <p:spPr>
          <a:xfrm flipH="1">
            <a:off x="971600" y="2744924"/>
            <a:ext cx="2808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קשת 23"/>
          <p:cNvSpPr/>
          <p:nvPr/>
        </p:nvSpPr>
        <p:spPr>
          <a:xfrm rot="7630750">
            <a:off x="893957" y="838426"/>
            <a:ext cx="360040" cy="288032"/>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cxnSp>
        <p:nvCxnSpPr>
          <p:cNvPr id="26" name="מחבר חץ ישר 25"/>
          <p:cNvCxnSpPr/>
          <p:nvPr/>
        </p:nvCxnSpPr>
        <p:spPr>
          <a:xfrm flipV="1">
            <a:off x="3815916" y="1727517"/>
            <a:ext cx="0" cy="24556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קשת 26"/>
          <p:cNvSpPr/>
          <p:nvPr/>
        </p:nvSpPr>
        <p:spPr>
          <a:xfrm rot="18570917">
            <a:off x="3324089" y="2349758"/>
            <a:ext cx="576064" cy="444046"/>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8" name="קשת 27"/>
          <p:cNvSpPr/>
          <p:nvPr/>
        </p:nvSpPr>
        <p:spPr>
          <a:xfrm rot="8918037">
            <a:off x="3397837" y="2606351"/>
            <a:ext cx="576064" cy="444046"/>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9" name="TextBox 28"/>
          <p:cNvSpPr txBox="1"/>
          <p:nvPr/>
        </p:nvSpPr>
        <p:spPr>
          <a:xfrm>
            <a:off x="449375" y="4182303"/>
            <a:ext cx="432048" cy="369332"/>
          </a:xfrm>
          <a:prstGeom prst="rect">
            <a:avLst/>
          </a:prstGeom>
          <a:noFill/>
        </p:spPr>
        <p:txBody>
          <a:bodyPr wrap="square" rtlCol="1">
            <a:spAutoFit/>
          </a:bodyPr>
          <a:lstStyle/>
          <a:p>
            <a:r>
              <a:rPr lang="en-US" dirty="0"/>
              <a:t>M</a:t>
            </a:r>
            <a:endParaRPr lang="he-IL" dirty="0"/>
          </a:p>
        </p:txBody>
      </p:sp>
      <p:sp>
        <p:nvSpPr>
          <p:cNvPr id="30" name="TextBox 29"/>
          <p:cNvSpPr txBox="1"/>
          <p:nvPr/>
        </p:nvSpPr>
        <p:spPr>
          <a:xfrm>
            <a:off x="3815916" y="2547825"/>
            <a:ext cx="432048" cy="369332"/>
          </a:xfrm>
          <a:prstGeom prst="rect">
            <a:avLst/>
          </a:prstGeom>
          <a:noFill/>
        </p:spPr>
        <p:txBody>
          <a:bodyPr wrap="square" rtlCol="1">
            <a:spAutoFit/>
          </a:bodyPr>
          <a:lstStyle/>
          <a:p>
            <a:r>
              <a:rPr lang="en-US" dirty="0"/>
              <a:t>m</a:t>
            </a:r>
            <a:endParaRPr lang="he-IL" dirty="0"/>
          </a:p>
        </p:txBody>
      </p:sp>
      <p:sp>
        <p:nvSpPr>
          <p:cNvPr id="31" name="TextBox 30"/>
          <p:cNvSpPr txBox="1"/>
          <p:nvPr/>
        </p:nvSpPr>
        <p:spPr>
          <a:xfrm>
            <a:off x="3741053" y="3256960"/>
            <a:ext cx="581774" cy="369332"/>
          </a:xfrm>
          <a:prstGeom prst="rect">
            <a:avLst/>
          </a:prstGeom>
          <a:noFill/>
        </p:spPr>
        <p:txBody>
          <a:bodyPr wrap="square" rtlCol="1">
            <a:spAutoFit/>
          </a:bodyPr>
          <a:lstStyle/>
          <a:p>
            <a:r>
              <a:rPr lang="en-US" dirty="0"/>
              <a:t>mg</a:t>
            </a:r>
            <a:endParaRPr lang="he-IL" dirty="0"/>
          </a:p>
        </p:txBody>
      </p:sp>
      <p:sp>
        <p:nvSpPr>
          <p:cNvPr id="32" name="TextBox 31"/>
          <p:cNvSpPr txBox="1"/>
          <p:nvPr/>
        </p:nvSpPr>
        <p:spPr>
          <a:xfrm>
            <a:off x="2641061" y="3328610"/>
            <a:ext cx="432048" cy="369332"/>
          </a:xfrm>
          <a:prstGeom prst="rect">
            <a:avLst/>
          </a:prstGeom>
          <a:noFill/>
        </p:spPr>
        <p:txBody>
          <a:bodyPr wrap="square" rtlCol="1">
            <a:spAutoFit/>
          </a:bodyPr>
          <a:lstStyle/>
          <a:p>
            <a:r>
              <a:rPr lang="en-US" dirty="0"/>
              <a:t>T</a:t>
            </a:r>
            <a:r>
              <a:rPr lang="en-US" baseline="-25000" dirty="0"/>
              <a:t>2</a:t>
            </a:r>
            <a:endParaRPr lang="he-IL" baseline="-25000" dirty="0"/>
          </a:p>
        </p:txBody>
      </p:sp>
      <p:sp>
        <p:nvSpPr>
          <p:cNvPr id="33" name="TextBox 32"/>
          <p:cNvSpPr txBox="1"/>
          <p:nvPr/>
        </p:nvSpPr>
        <p:spPr>
          <a:xfrm>
            <a:off x="2747157" y="1785084"/>
            <a:ext cx="432048" cy="369332"/>
          </a:xfrm>
          <a:prstGeom prst="rect">
            <a:avLst/>
          </a:prstGeom>
          <a:noFill/>
        </p:spPr>
        <p:txBody>
          <a:bodyPr wrap="square" rtlCol="1">
            <a:spAutoFit/>
          </a:bodyPr>
          <a:lstStyle/>
          <a:p>
            <a:r>
              <a:rPr lang="en-US" dirty="0"/>
              <a:t>T</a:t>
            </a:r>
            <a:r>
              <a:rPr lang="en-US" baseline="-25000" dirty="0"/>
              <a:t>1</a:t>
            </a:r>
            <a:endParaRPr lang="he-IL" baseline="-25000" dirty="0"/>
          </a:p>
        </p:txBody>
      </p:sp>
      <p:sp>
        <p:nvSpPr>
          <p:cNvPr id="34" name="TextBox 33"/>
          <p:cNvSpPr txBox="1"/>
          <p:nvPr/>
        </p:nvSpPr>
        <p:spPr>
          <a:xfrm>
            <a:off x="2141730" y="2424320"/>
            <a:ext cx="432048" cy="369332"/>
          </a:xfrm>
          <a:prstGeom prst="rect">
            <a:avLst/>
          </a:prstGeom>
          <a:noFill/>
        </p:spPr>
        <p:txBody>
          <a:bodyPr wrap="square" rtlCol="1">
            <a:spAutoFit/>
          </a:bodyPr>
          <a:lstStyle/>
          <a:p>
            <a:r>
              <a:rPr lang="en-US" dirty="0"/>
              <a:t>r</a:t>
            </a:r>
            <a:endParaRPr lang="he-IL" dirty="0"/>
          </a:p>
        </p:txBody>
      </p:sp>
      <p:sp>
        <p:nvSpPr>
          <p:cNvPr id="35" name="TextBox 34"/>
          <p:cNvSpPr txBox="1"/>
          <p:nvPr/>
        </p:nvSpPr>
        <p:spPr>
          <a:xfrm>
            <a:off x="853737" y="1045905"/>
            <a:ext cx="432048" cy="369332"/>
          </a:xfrm>
          <a:prstGeom prst="rect">
            <a:avLst/>
          </a:prstGeom>
          <a:noFill/>
        </p:spPr>
        <p:txBody>
          <a:bodyPr wrap="square" rtlCol="1">
            <a:spAutoFit/>
          </a:bodyPr>
          <a:lstStyle/>
          <a:p>
            <a:r>
              <a:rPr lang="en-US" dirty="0">
                <a:sym typeface="Symbol" panose="05050102010706020507" pitchFamily="18" charset="2"/>
              </a:rPr>
              <a:t></a:t>
            </a:r>
            <a:endParaRPr lang="he-IL" dirty="0"/>
          </a:p>
        </p:txBody>
      </p:sp>
      <p:sp>
        <p:nvSpPr>
          <p:cNvPr id="36" name="TextBox 35"/>
          <p:cNvSpPr txBox="1"/>
          <p:nvPr/>
        </p:nvSpPr>
        <p:spPr>
          <a:xfrm>
            <a:off x="845765" y="3930212"/>
            <a:ext cx="432048" cy="369332"/>
          </a:xfrm>
          <a:prstGeom prst="rect">
            <a:avLst/>
          </a:prstGeom>
          <a:noFill/>
        </p:spPr>
        <p:txBody>
          <a:bodyPr wrap="square" rtlCol="1">
            <a:spAutoFit/>
          </a:bodyPr>
          <a:lstStyle/>
          <a:p>
            <a:r>
              <a:rPr lang="en-US" dirty="0">
                <a:sym typeface="Symbol" panose="05050102010706020507" pitchFamily="18" charset="2"/>
              </a:rPr>
              <a:t></a:t>
            </a:r>
            <a:endParaRPr lang="he-IL" dirty="0"/>
          </a:p>
        </p:txBody>
      </p:sp>
      <p:sp>
        <p:nvSpPr>
          <p:cNvPr id="37" name="TextBox 36"/>
          <p:cNvSpPr txBox="1"/>
          <p:nvPr/>
        </p:nvSpPr>
        <p:spPr>
          <a:xfrm>
            <a:off x="3354117" y="1988840"/>
            <a:ext cx="432048" cy="369332"/>
          </a:xfrm>
          <a:prstGeom prst="rect">
            <a:avLst/>
          </a:prstGeom>
          <a:noFill/>
        </p:spPr>
        <p:txBody>
          <a:bodyPr wrap="square" rtlCol="1">
            <a:spAutoFit/>
          </a:bodyPr>
          <a:lstStyle/>
          <a:p>
            <a:r>
              <a:rPr lang="en-US" dirty="0">
                <a:sym typeface="Symbol" panose="05050102010706020507" pitchFamily="18" charset="2"/>
              </a:rPr>
              <a:t></a:t>
            </a:r>
            <a:endParaRPr lang="he-IL" dirty="0"/>
          </a:p>
        </p:txBody>
      </p:sp>
      <p:sp>
        <p:nvSpPr>
          <p:cNvPr id="38" name="TextBox 37"/>
          <p:cNvSpPr txBox="1"/>
          <p:nvPr/>
        </p:nvSpPr>
        <p:spPr>
          <a:xfrm>
            <a:off x="3335279" y="2989569"/>
            <a:ext cx="432048" cy="369332"/>
          </a:xfrm>
          <a:prstGeom prst="rect">
            <a:avLst/>
          </a:prstGeom>
          <a:noFill/>
        </p:spPr>
        <p:txBody>
          <a:bodyPr wrap="square" rtlCol="1">
            <a:spAutoFit/>
          </a:bodyPr>
          <a:lstStyle/>
          <a:p>
            <a:r>
              <a:rPr lang="en-US" dirty="0">
                <a:sym typeface="Symbol" panose="05050102010706020507" pitchFamily="18" charset="2"/>
              </a:rPr>
              <a:t></a:t>
            </a:r>
            <a:endParaRPr lang="he-IL" dirty="0"/>
          </a:p>
        </p:txBody>
      </p:sp>
      <p:sp>
        <p:nvSpPr>
          <p:cNvPr id="39" name="TextBox 38"/>
          <p:cNvSpPr txBox="1"/>
          <p:nvPr/>
        </p:nvSpPr>
        <p:spPr>
          <a:xfrm>
            <a:off x="2204774" y="3560880"/>
            <a:ext cx="432048" cy="369332"/>
          </a:xfrm>
          <a:prstGeom prst="rect">
            <a:avLst/>
          </a:prstGeom>
          <a:noFill/>
        </p:spPr>
        <p:txBody>
          <a:bodyPr wrap="square" rtlCol="1">
            <a:spAutoFit/>
          </a:bodyPr>
          <a:lstStyle/>
          <a:p>
            <a:r>
              <a:rPr lang="en-US" dirty="0"/>
              <a:t>L</a:t>
            </a:r>
            <a:endParaRPr lang="he-IL" dirty="0"/>
          </a:p>
        </p:txBody>
      </p:sp>
      <p:sp>
        <p:nvSpPr>
          <p:cNvPr id="40" name="TextBox 39"/>
          <p:cNvSpPr txBox="1"/>
          <p:nvPr/>
        </p:nvSpPr>
        <p:spPr>
          <a:xfrm>
            <a:off x="2159732" y="1465828"/>
            <a:ext cx="432048" cy="369332"/>
          </a:xfrm>
          <a:prstGeom prst="rect">
            <a:avLst/>
          </a:prstGeom>
          <a:noFill/>
        </p:spPr>
        <p:txBody>
          <a:bodyPr wrap="square" rtlCol="1">
            <a:spAutoFit/>
          </a:bodyPr>
          <a:lstStyle/>
          <a:p>
            <a:r>
              <a:rPr lang="en-US" dirty="0"/>
              <a:t>L</a:t>
            </a:r>
            <a:endParaRPr lang="he-IL" dirty="0"/>
          </a:p>
        </p:txBody>
      </p:sp>
      <p:sp>
        <p:nvSpPr>
          <p:cNvPr id="41" name="TextBox 40"/>
          <p:cNvSpPr txBox="1"/>
          <p:nvPr/>
        </p:nvSpPr>
        <p:spPr>
          <a:xfrm>
            <a:off x="480621" y="2879204"/>
            <a:ext cx="432048" cy="369332"/>
          </a:xfrm>
          <a:prstGeom prst="rect">
            <a:avLst/>
          </a:prstGeom>
          <a:noFill/>
        </p:spPr>
        <p:txBody>
          <a:bodyPr wrap="square" rtlCol="1">
            <a:spAutoFit/>
          </a:bodyPr>
          <a:lstStyle/>
          <a:p>
            <a:r>
              <a:rPr lang="en-US" dirty="0"/>
              <a:t>d</a:t>
            </a:r>
            <a:endParaRPr lang="he-IL" dirty="0"/>
          </a:p>
        </p:txBody>
      </p:sp>
      <p:cxnSp>
        <p:nvCxnSpPr>
          <p:cNvPr id="42" name="מחבר מעוקל 41"/>
          <p:cNvCxnSpPr/>
          <p:nvPr/>
        </p:nvCxnSpPr>
        <p:spPr>
          <a:xfrm flipV="1">
            <a:off x="378392" y="490818"/>
            <a:ext cx="521200" cy="352754"/>
          </a:xfrm>
          <a:prstGeom prst="curvedConnector3">
            <a:avLst>
              <a:gd name="adj1" fmla="val 216669"/>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86964" y="294473"/>
            <a:ext cx="576064" cy="369332"/>
          </a:xfrm>
          <a:prstGeom prst="rect">
            <a:avLst/>
          </a:prstGeom>
          <a:noFill/>
          <a:ln>
            <a:noFill/>
          </a:ln>
        </p:spPr>
        <p:txBody>
          <a:bodyPr wrap="square" rtlCol="1">
            <a:spAutoFit/>
          </a:bodyPr>
          <a:lstStyle/>
          <a:p>
            <a:r>
              <a:rPr lang="en-US" dirty="0"/>
              <a:t>ω</a:t>
            </a:r>
            <a:endParaRPr lang="he-IL" dirty="0"/>
          </a:p>
        </p:txBody>
      </p:sp>
      <p:graphicFrame>
        <p:nvGraphicFramePr>
          <p:cNvPr id="46" name="אובייקט 45"/>
          <p:cNvGraphicFramePr>
            <a:graphicFrameLocks noChangeAspect="1"/>
          </p:cNvGraphicFramePr>
          <p:nvPr>
            <p:extLst>
              <p:ext uri="{D42A27DB-BD31-4B8C-83A1-F6EECF244321}">
                <p14:modId xmlns:p14="http://schemas.microsoft.com/office/powerpoint/2010/main" val="1168510648"/>
              </p:ext>
            </p:extLst>
          </p:nvPr>
        </p:nvGraphicFramePr>
        <p:xfrm>
          <a:off x="5405438" y="538163"/>
          <a:ext cx="2200275" cy="971550"/>
        </p:xfrm>
        <a:graphic>
          <a:graphicData uri="http://schemas.openxmlformats.org/presentationml/2006/ole">
            <mc:AlternateContent xmlns:mc="http://schemas.openxmlformats.org/markup-compatibility/2006">
              <mc:Choice xmlns:v="urn:schemas-microsoft-com:vml" Requires="v">
                <p:oleObj spid="_x0000_s123402" name="Equation" r:id="rId3" imgW="1091880" imgH="482400" progId="Equation.DSMT4">
                  <p:embed/>
                </p:oleObj>
              </mc:Choice>
              <mc:Fallback>
                <p:oleObj name="Equation" r:id="rId3" imgW="1091880" imgH="482400" progId="Equation.DSMT4">
                  <p:embed/>
                  <p:pic>
                    <p:nvPicPr>
                      <p:cNvPr id="0" name=""/>
                      <p:cNvPicPr/>
                      <p:nvPr/>
                    </p:nvPicPr>
                    <p:blipFill>
                      <a:blip r:embed="rId4"/>
                      <a:stretch>
                        <a:fillRect/>
                      </a:stretch>
                    </p:blipFill>
                    <p:spPr>
                      <a:xfrm>
                        <a:off x="5405438" y="538163"/>
                        <a:ext cx="2200275" cy="971550"/>
                      </a:xfrm>
                      <a:prstGeom prst="rect">
                        <a:avLst/>
                      </a:prstGeom>
                    </p:spPr>
                  </p:pic>
                </p:oleObj>
              </mc:Fallback>
            </mc:AlternateContent>
          </a:graphicData>
        </a:graphic>
      </p:graphicFrame>
      <p:graphicFrame>
        <p:nvGraphicFramePr>
          <p:cNvPr id="47" name="אובייקט 46"/>
          <p:cNvGraphicFramePr>
            <a:graphicFrameLocks noChangeAspect="1"/>
          </p:cNvGraphicFramePr>
          <p:nvPr>
            <p:extLst>
              <p:ext uri="{D42A27DB-BD31-4B8C-83A1-F6EECF244321}">
                <p14:modId xmlns:p14="http://schemas.microsoft.com/office/powerpoint/2010/main" val="2244347985"/>
              </p:ext>
            </p:extLst>
          </p:nvPr>
        </p:nvGraphicFramePr>
        <p:xfrm>
          <a:off x="5404597" y="1772816"/>
          <a:ext cx="1227138" cy="512762"/>
        </p:xfrm>
        <a:graphic>
          <a:graphicData uri="http://schemas.openxmlformats.org/presentationml/2006/ole">
            <mc:AlternateContent xmlns:mc="http://schemas.openxmlformats.org/markup-compatibility/2006">
              <mc:Choice xmlns:v="urn:schemas-microsoft-com:vml" Requires="v">
                <p:oleObj spid="_x0000_s123403" name="Equation" r:id="rId5" imgW="609480" imgH="253800" progId="Equation.DSMT4">
                  <p:embed/>
                </p:oleObj>
              </mc:Choice>
              <mc:Fallback>
                <p:oleObj name="Equation" r:id="rId5" imgW="609480" imgH="253800" progId="Equation.DSMT4">
                  <p:embed/>
                  <p:pic>
                    <p:nvPicPr>
                      <p:cNvPr id="0" name=""/>
                      <p:cNvPicPr/>
                      <p:nvPr/>
                    </p:nvPicPr>
                    <p:blipFill>
                      <a:blip r:embed="rId6"/>
                      <a:stretch>
                        <a:fillRect/>
                      </a:stretch>
                    </p:blipFill>
                    <p:spPr>
                      <a:xfrm>
                        <a:off x="5404597" y="1772816"/>
                        <a:ext cx="1227138" cy="512762"/>
                      </a:xfrm>
                      <a:prstGeom prst="rect">
                        <a:avLst/>
                      </a:prstGeom>
                    </p:spPr>
                  </p:pic>
                </p:oleObj>
              </mc:Fallback>
            </mc:AlternateContent>
          </a:graphicData>
        </a:graphic>
      </p:graphicFrame>
      <p:sp>
        <p:nvSpPr>
          <p:cNvPr id="48" name="אליפסה 47"/>
          <p:cNvSpPr/>
          <p:nvPr/>
        </p:nvSpPr>
        <p:spPr>
          <a:xfrm>
            <a:off x="7820592" y="1062847"/>
            <a:ext cx="361890" cy="35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3</a:t>
            </a:r>
          </a:p>
        </p:txBody>
      </p:sp>
      <p:sp>
        <p:nvSpPr>
          <p:cNvPr id="52" name="TextBox 51"/>
          <p:cNvSpPr txBox="1"/>
          <p:nvPr/>
        </p:nvSpPr>
        <p:spPr>
          <a:xfrm>
            <a:off x="6138873" y="168930"/>
            <a:ext cx="2556400" cy="369332"/>
          </a:xfrm>
          <a:prstGeom prst="rect">
            <a:avLst/>
          </a:prstGeom>
          <a:noFill/>
        </p:spPr>
        <p:txBody>
          <a:bodyPr wrap="square" rtlCol="1">
            <a:spAutoFit/>
          </a:bodyPr>
          <a:lstStyle/>
          <a:p>
            <a:r>
              <a:rPr lang="he-IL" b="1" u="sng" dirty="0"/>
              <a:t>הכוחות על </a:t>
            </a:r>
            <a:r>
              <a:rPr lang="en-US" b="1" u="sng" dirty="0"/>
              <a:t>M</a:t>
            </a:r>
            <a:r>
              <a:rPr lang="he-IL" dirty="0"/>
              <a:t>:</a:t>
            </a:r>
          </a:p>
        </p:txBody>
      </p:sp>
      <p:cxnSp>
        <p:nvCxnSpPr>
          <p:cNvPr id="9" name="מחבר חץ ישר 8"/>
          <p:cNvCxnSpPr/>
          <p:nvPr/>
        </p:nvCxnSpPr>
        <p:spPr>
          <a:xfrm>
            <a:off x="928850" y="4497839"/>
            <a:ext cx="0" cy="5278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מחבר חץ ישר 11"/>
          <p:cNvCxnSpPr/>
          <p:nvPr/>
        </p:nvCxnSpPr>
        <p:spPr>
          <a:xfrm flipV="1">
            <a:off x="1216060" y="4103448"/>
            <a:ext cx="403612" cy="2633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flipH="1" flipV="1">
            <a:off x="251978" y="4497134"/>
            <a:ext cx="671529" cy="70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454944" y="4124386"/>
            <a:ext cx="432048" cy="369332"/>
          </a:xfrm>
          <a:prstGeom prst="rect">
            <a:avLst/>
          </a:prstGeom>
          <a:noFill/>
        </p:spPr>
        <p:txBody>
          <a:bodyPr wrap="square" rtlCol="1">
            <a:spAutoFit/>
          </a:bodyPr>
          <a:lstStyle/>
          <a:p>
            <a:r>
              <a:rPr lang="en-US" dirty="0"/>
              <a:t>T</a:t>
            </a:r>
            <a:r>
              <a:rPr lang="en-US" baseline="-25000" dirty="0"/>
              <a:t>2</a:t>
            </a:r>
            <a:endParaRPr lang="he-IL" baseline="-25000" dirty="0"/>
          </a:p>
        </p:txBody>
      </p:sp>
      <p:sp>
        <p:nvSpPr>
          <p:cNvPr id="53" name="TextBox 52"/>
          <p:cNvSpPr txBox="1"/>
          <p:nvPr/>
        </p:nvSpPr>
        <p:spPr>
          <a:xfrm>
            <a:off x="554878" y="4967711"/>
            <a:ext cx="581774" cy="369332"/>
          </a:xfrm>
          <a:prstGeom prst="rect">
            <a:avLst/>
          </a:prstGeom>
          <a:noFill/>
        </p:spPr>
        <p:txBody>
          <a:bodyPr wrap="square" rtlCol="1">
            <a:spAutoFit/>
          </a:bodyPr>
          <a:lstStyle/>
          <a:p>
            <a:r>
              <a:rPr lang="en-US" dirty="0"/>
              <a:t>Mg</a:t>
            </a:r>
            <a:endParaRPr lang="he-IL" dirty="0"/>
          </a:p>
        </p:txBody>
      </p:sp>
      <p:sp>
        <p:nvSpPr>
          <p:cNvPr id="54" name="TextBox 53"/>
          <p:cNvSpPr txBox="1"/>
          <p:nvPr/>
        </p:nvSpPr>
        <p:spPr>
          <a:xfrm>
            <a:off x="-202997" y="4315972"/>
            <a:ext cx="432048" cy="369332"/>
          </a:xfrm>
          <a:prstGeom prst="rect">
            <a:avLst/>
          </a:prstGeom>
          <a:noFill/>
        </p:spPr>
        <p:txBody>
          <a:bodyPr wrap="square" rtlCol="1">
            <a:spAutoFit/>
          </a:bodyPr>
          <a:lstStyle/>
          <a:p>
            <a:r>
              <a:rPr lang="en-US" dirty="0"/>
              <a:t>N</a:t>
            </a:r>
            <a:endParaRPr lang="he-IL" dirty="0"/>
          </a:p>
        </p:txBody>
      </p:sp>
      <p:sp>
        <p:nvSpPr>
          <p:cNvPr id="18" name="TextBox 17"/>
          <p:cNvSpPr txBox="1"/>
          <p:nvPr/>
        </p:nvSpPr>
        <p:spPr>
          <a:xfrm>
            <a:off x="4424745" y="2332027"/>
            <a:ext cx="4475856" cy="369332"/>
          </a:xfrm>
          <a:prstGeom prst="rect">
            <a:avLst/>
          </a:prstGeom>
          <a:noFill/>
        </p:spPr>
        <p:txBody>
          <a:bodyPr wrap="square" rtlCol="1">
            <a:spAutoFit/>
          </a:bodyPr>
          <a:lstStyle/>
          <a:p>
            <a:r>
              <a:rPr lang="he-IL" dirty="0"/>
              <a:t>למעשה הציר הזה לא חשוב לנו  לפתרון השאלה.</a:t>
            </a:r>
          </a:p>
        </p:txBody>
      </p:sp>
      <p:sp>
        <p:nvSpPr>
          <p:cNvPr id="55" name="אליפסה 54"/>
          <p:cNvSpPr/>
          <p:nvPr/>
        </p:nvSpPr>
        <p:spPr>
          <a:xfrm>
            <a:off x="4809826" y="2955359"/>
            <a:ext cx="361890" cy="352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3</a:t>
            </a:r>
          </a:p>
        </p:txBody>
      </p:sp>
      <p:graphicFrame>
        <p:nvGraphicFramePr>
          <p:cNvPr id="56" name="אובייקט 55"/>
          <p:cNvGraphicFramePr>
            <a:graphicFrameLocks noChangeAspect="1"/>
          </p:cNvGraphicFramePr>
          <p:nvPr>
            <p:extLst>
              <p:ext uri="{D42A27DB-BD31-4B8C-83A1-F6EECF244321}">
                <p14:modId xmlns:p14="http://schemas.microsoft.com/office/powerpoint/2010/main" val="2723807340"/>
              </p:ext>
            </p:extLst>
          </p:nvPr>
        </p:nvGraphicFramePr>
        <p:xfrm>
          <a:off x="6018166" y="2735472"/>
          <a:ext cx="1357312" cy="792163"/>
        </p:xfrm>
        <a:graphic>
          <a:graphicData uri="http://schemas.openxmlformats.org/presentationml/2006/ole">
            <mc:AlternateContent xmlns:mc="http://schemas.openxmlformats.org/markup-compatibility/2006">
              <mc:Choice xmlns:v="urn:schemas-microsoft-com:vml" Requires="v">
                <p:oleObj spid="_x0000_s123404" name="Equation" r:id="rId7" imgW="672840" imgH="393480" progId="Equation.DSMT4">
                  <p:embed/>
                </p:oleObj>
              </mc:Choice>
              <mc:Fallback>
                <p:oleObj name="Equation" r:id="rId7" imgW="672840" imgH="393480" progId="Equation.DSMT4">
                  <p:embed/>
                  <p:pic>
                    <p:nvPicPr>
                      <p:cNvPr id="0" name=""/>
                      <p:cNvPicPr/>
                      <p:nvPr/>
                    </p:nvPicPr>
                    <p:blipFill>
                      <a:blip r:embed="rId8"/>
                      <a:stretch>
                        <a:fillRect/>
                      </a:stretch>
                    </p:blipFill>
                    <p:spPr>
                      <a:xfrm>
                        <a:off x="6018166" y="2735472"/>
                        <a:ext cx="1357312" cy="792163"/>
                      </a:xfrm>
                      <a:prstGeom prst="rect">
                        <a:avLst/>
                      </a:prstGeom>
                    </p:spPr>
                  </p:pic>
                </p:oleObj>
              </mc:Fallback>
            </mc:AlternateContent>
          </a:graphicData>
        </a:graphic>
      </p:graphicFrame>
      <p:sp>
        <p:nvSpPr>
          <p:cNvPr id="20" name="חץ ימינה 19"/>
          <p:cNvSpPr/>
          <p:nvPr/>
        </p:nvSpPr>
        <p:spPr>
          <a:xfrm>
            <a:off x="5305241" y="3048477"/>
            <a:ext cx="524628" cy="149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7" name="TextBox 56"/>
          <p:cNvSpPr txBox="1"/>
          <p:nvPr/>
        </p:nvSpPr>
        <p:spPr>
          <a:xfrm>
            <a:off x="4338258" y="3653712"/>
            <a:ext cx="4475856" cy="369332"/>
          </a:xfrm>
          <a:prstGeom prst="rect">
            <a:avLst/>
          </a:prstGeom>
          <a:noFill/>
        </p:spPr>
        <p:txBody>
          <a:bodyPr wrap="square" rtlCol="1">
            <a:spAutoFit/>
          </a:bodyPr>
          <a:lstStyle/>
          <a:p>
            <a:r>
              <a:rPr lang="he-IL" dirty="0"/>
              <a:t>נציב את </a:t>
            </a:r>
            <a:r>
              <a:rPr lang="en-US" dirty="0"/>
              <a:t>T</a:t>
            </a:r>
            <a:r>
              <a:rPr lang="en-US" baseline="-25000" dirty="0"/>
              <a:t>2</a:t>
            </a:r>
            <a:r>
              <a:rPr lang="he-IL" dirty="0"/>
              <a:t> למשוואה מספר 1:</a:t>
            </a:r>
          </a:p>
        </p:txBody>
      </p:sp>
      <p:graphicFrame>
        <p:nvGraphicFramePr>
          <p:cNvPr id="58" name="אובייקט 57"/>
          <p:cNvGraphicFramePr>
            <a:graphicFrameLocks noChangeAspect="1"/>
          </p:cNvGraphicFramePr>
          <p:nvPr>
            <p:extLst>
              <p:ext uri="{D42A27DB-BD31-4B8C-83A1-F6EECF244321}">
                <p14:modId xmlns:p14="http://schemas.microsoft.com/office/powerpoint/2010/main" val="3055084675"/>
              </p:ext>
            </p:extLst>
          </p:nvPr>
        </p:nvGraphicFramePr>
        <p:xfrm>
          <a:off x="4572000" y="4079343"/>
          <a:ext cx="3376612" cy="1636713"/>
        </p:xfrm>
        <a:graphic>
          <a:graphicData uri="http://schemas.openxmlformats.org/presentationml/2006/ole">
            <mc:AlternateContent xmlns:mc="http://schemas.openxmlformats.org/markup-compatibility/2006">
              <mc:Choice xmlns:v="urn:schemas-microsoft-com:vml" Requires="v">
                <p:oleObj spid="_x0000_s123405" name="Equation" r:id="rId9" imgW="1676160" imgH="812520" progId="Equation.DSMT4">
                  <p:embed/>
                </p:oleObj>
              </mc:Choice>
              <mc:Fallback>
                <p:oleObj name="Equation" r:id="rId9" imgW="1676160" imgH="812520" progId="Equation.DSMT4">
                  <p:embed/>
                  <p:pic>
                    <p:nvPicPr>
                      <p:cNvPr id="0" name=""/>
                      <p:cNvPicPr/>
                      <p:nvPr/>
                    </p:nvPicPr>
                    <p:blipFill>
                      <a:blip r:embed="rId10"/>
                      <a:stretch>
                        <a:fillRect/>
                      </a:stretch>
                    </p:blipFill>
                    <p:spPr>
                      <a:xfrm>
                        <a:off x="4572000" y="4079343"/>
                        <a:ext cx="3376612" cy="1636713"/>
                      </a:xfrm>
                      <a:prstGeom prst="rect">
                        <a:avLst/>
                      </a:prstGeom>
                    </p:spPr>
                  </p:pic>
                </p:oleObj>
              </mc:Fallback>
            </mc:AlternateContent>
          </a:graphicData>
        </a:graphic>
      </p:graphicFrame>
      <p:cxnSp>
        <p:nvCxnSpPr>
          <p:cNvPr id="11" name="מחבר חץ ישר 10"/>
          <p:cNvCxnSpPr/>
          <p:nvPr/>
        </p:nvCxnSpPr>
        <p:spPr>
          <a:xfrm flipV="1">
            <a:off x="935159" y="4080846"/>
            <a:ext cx="1570" cy="4146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p:cNvCxnSpPr/>
          <p:nvPr/>
        </p:nvCxnSpPr>
        <p:spPr>
          <a:xfrm flipV="1">
            <a:off x="932037" y="4493718"/>
            <a:ext cx="673715" cy="138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19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1000"/>
                                        <p:tgtEl>
                                          <p:spTgt spid="53"/>
                                        </p:tgtEl>
                                      </p:cBhvr>
                                    </p:animEffect>
                                    <p:anim calcmode="lin" valueType="num">
                                      <p:cBhvr>
                                        <p:cTn id="15" dur="1000" fill="hold"/>
                                        <p:tgtEl>
                                          <p:spTgt spid="53"/>
                                        </p:tgtEl>
                                        <p:attrNameLst>
                                          <p:attrName>ppt_x</p:attrName>
                                        </p:attrNameLst>
                                      </p:cBhvr>
                                      <p:tavLst>
                                        <p:tav tm="0">
                                          <p:val>
                                            <p:strVal val="#ppt_x"/>
                                          </p:val>
                                        </p:tav>
                                        <p:tav tm="100000">
                                          <p:val>
                                            <p:strVal val="#ppt_x"/>
                                          </p:val>
                                        </p:tav>
                                      </p:tavLst>
                                    </p:anim>
                                    <p:anim calcmode="lin" valueType="num">
                                      <p:cBhvr>
                                        <p:cTn id="16" dur="1000" fill="hold"/>
                                        <p:tgtEl>
                                          <p:spTgt spid="5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1000"/>
                                        <p:tgtEl>
                                          <p:spTgt spid="46"/>
                                        </p:tgtEl>
                                      </p:cBhvr>
                                    </p:animEffect>
                                    <p:anim calcmode="lin" valueType="num">
                                      <p:cBhvr>
                                        <p:cTn id="32" dur="1000" fill="hold"/>
                                        <p:tgtEl>
                                          <p:spTgt spid="46"/>
                                        </p:tgtEl>
                                        <p:attrNameLst>
                                          <p:attrName>ppt_x</p:attrName>
                                        </p:attrNameLst>
                                      </p:cBhvr>
                                      <p:tavLst>
                                        <p:tav tm="0">
                                          <p:val>
                                            <p:strVal val="#ppt_x"/>
                                          </p:val>
                                        </p:tav>
                                        <p:tav tm="100000">
                                          <p:val>
                                            <p:strVal val="#ppt_x"/>
                                          </p:val>
                                        </p:tav>
                                      </p:tavLst>
                                    </p:anim>
                                    <p:anim calcmode="lin" valueType="num">
                                      <p:cBhvr>
                                        <p:cTn id="33" dur="1000" fill="hold"/>
                                        <p:tgtEl>
                                          <p:spTgt spid="4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1000"/>
                                        <p:tgtEl>
                                          <p:spTgt spid="48"/>
                                        </p:tgtEl>
                                      </p:cBhvr>
                                    </p:animEffect>
                                    <p:anim calcmode="lin" valueType="num">
                                      <p:cBhvr>
                                        <p:cTn id="37" dur="1000" fill="hold"/>
                                        <p:tgtEl>
                                          <p:spTgt spid="48"/>
                                        </p:tgtEl>
                                        <p:attrNameLst>
                                          <p:attrName>ppt_x</p:attrName>
                                        </p:attrNameLst>
                                      </p:cBhvr>
                                      <p:tavLst>
                                        <p:tav tm="0">
                                          <p:val>
                                            <p:strVal val="#ppt_x"/>
                                          </p:val>
                                        </p:tav>
                                        <p:tav tm="100000">
                                          <p:val>
                                            <p:strVal val="#ppt_x"/>
                                          </p:val>
                                        </p:tav>
                                      </p:tavLst>
                                    </p:anim>
                                    <p:anim calcmode="lin" valueType="num">
                                      <p:cBhvr>
                                        <p:cTn id="3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1000"/>
                                        <p:tgtEl>
                                          <p:spTgt spid="54"/>
                                        </p:tgtEl>
                                      </p:cBhvr>
                                    </p:animEffect>
                                    <p:anim calcmode="lin" valueType="num">
                                      <p:cBhvr>
                                        <p:cTn id="44" dur="1000" fill="hold"/>
                                        <p:tgtEl>
                                          <p:spTgt spid="54"/>
                                        </p:tgtEl>
                                        <p:attrNameLst>
                                          <p:attrName>ppt_x</p:attrName>
                                        </p:attrNameLst>
                                      </p:cBhvr>
                                      <p:tavLst>
                                        <p:tav tm="0">
                                          <p:val>
                                            <p:strVal val="#ppt_x"/>
                                          </p:val>
                                        </p:tav>
                                        <p:tav tm="100000">
                                          <p:val>
                                            <p:strVal val="#ppt_x"/>
                                          </p:val>
                                        </p:tav>
                                      </p:tavLst>
                                    </p:anim>
                                    <p:anim calcmode="lin" valueType="num">
                                      <p:cBhvr>
                                        <p:cTn id="45" dur="1000" fill="hold"/>
                                        <p:tgtEl>
                                          <p:spTgt spid="54"/>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1000"/>
                                        <p:tgtEl>
                                          <p:spTgt spid="17"/>
                                        </p:tgtEl>
                                      </p:cBhvr>
                                    </p:animEffect>
                                    <p:anim calcmode="lin" valueType="num">
                                      <p:cBhvr>
                                        <p:cTn id="54" dur="1000" fill="hold"/>
                                        <p:tgtEl>
                                          <p:spTgt spid="17"/>
                                        </p:tgtEl>
                                        <p:attrNameLst>
                                          <p:attrName>ppt_x</p:attrName>
                                        </p:attrNameLst>
                                      </p:cBhvr>
                                      <p:tavLst>
                                        <p:tav tm="0">
                                          <p:val>
                                            <p:strVal val="#ppt_x"/>
                                          </p:val>
                                        </p:tav>
                                        <p:tav tm="100000">
                                          <p:val>
                                            <p:strVal val="#ppt_x"/>
                                          </p:val>
                                        </p:tav>
                                      </p:tavLst>
                                    </p:anim>
                                    <p:anim calcmode="lin" valueType="num">
                                      <p:cBhvr>
                                        <p:cTn id="5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1000"/>
                                        <p:tgtEl>
                                          <p:spTgt spid="47"/>
                                        </p:tgtEl>
                                      </p:cBhvr>
                                    </p:animEffect>
                                    <p:anim calcmode="lin" valueType="num">
                                      <p:cBhvr>
                                        <p:cTn id="61" dur="1000" fill="hold"/>
                                        <p:tgtEl>
                                          <p:spTgt spid="47"/>
                                        </p:tgtEl>
                                        <p:attrNameLst>
                                          <p:attrName>ppt_x</p:attrName>
                                        </p:attrNameLst>
                                      </p:cBhvr>
                                      <p:tavLst>
                                        <p:tav tm="0">
                                          <p:val>
                                            <p:strVal val="#ppt_x"/>
                                          </p:val>
                                        </p:tav>
                                        <p:tav tm="100000">
                                          <p:val>
                                            <p:strVal val="#ppt_x"/>
                                          </p:val>
                                        </p:tav>
                                      </p:tavLst>
                                    </p:anim>
                                    <p:anim calcmode="lin" valueType="num">
                                      <p:cBhvr>
                                        <p:cTn id="62"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42"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1000"/>
                                        <p:tgtEl>
                                          <p:spTgt spid="55"/>
                                        </p:tgtEl>
                                      </p:cBhvr>
                                    </p:animEffect>
                                    <p:anim calcmode="lin" valueType="num">
                                      <p:cBhvr>
                                        <p:cTn id="74" dur="1000" fill="hold"/>
                                        <p:tgtEl>
                                          <p:spTgt spid="55"/>
                                        </p:tgtEl>
                                        <p:attrNameLst>
                                          <p:attrName>ppt_x</p:attrName>
                                        </p:attrNameLst>
                                      </p:cBhvr>
                                      <p:tavLst>
                                        <p:tav tm="0">
                                          <p:val>
                                            <p:strVal val="#ppt_x"/>
                                          </p:val>
                                        </p:tav>
                                        <p:tav tm="100000">
                                          <p:val>
                                            <p:strVal val="#ppt_x"/>
                                          </p:val>
                                        </p:tav>
                                      </p:tavLst>
                                    </p:anim>
                                    <p:anim calcmode="lin" valueType="num">
                                      <p:cBhvr>
                                        <p:cTn id="75" dur="1000" fill="hold"/>
                                        <p:tgtEl>
                                          <p:spTgt spid="55"/>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1000"/>
                                        <p:tgtEl>
                                          <p:spTgt spid="56"/>
                                        </p:tgtEl>
                                      </p:cBhvr>
                                    </p:animEffect>
                                    <p:anim calcmode="lin" valueType="num">
                                      <p:cBhvr>
                                        <p:cTn id="86" dur="1000" fill="hold"/>
                                        <p:tgtEl>
                                          <p:spTgt spid="56"/>
                                        </p:tgtEl>
                                        <p:attrNameLst>
                                          <p:attrName>ppt_x</p:attrName>
                                        </p:attrNameLst>
                                      </p:cBhvr>
                                      <p:tavLst>
                                        <p:tav tm="0">
                                          <p:val>
                                            <p:strVal val="#ppt_x"/>
                                          </p:val>
                                        </p:tav>
                                        <p:tav tm="100000">
                                          <p:val>
                                            <p:strVal val="#ppt_x"/>
                                          </p:val>
                                        </p:tav>
                                      </p:tavLst>
                                    </p:anim>
                                    <p:anim calcmode="lin" valueType="num">
                                      <p:cBhvr>
                                        <p:cTn id="87"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fade">
                                      <p:cBhvr>
                                        <p:cTn id="92" dur="1000"/>
                                        <p:tgtEl>
                                          <p:spTgt spid="57"/>
                                        </p:tgtEl>
                                      </p:cBhvr>
                                    </p:animEffect>
                                    <p:anim calcmode="lin" valueType="num">
                                      <p:cBhvr>
                                        <p:cTn id="93" dur="1000" fill="hold"/>
                                        <p:tgtEl>
                                          <p:spTgt spid="57"/>
                                        </p:tgtEl>
                                        <p:attrNameLst>
                                          <p:attrName>ppt_x</p:attrName>
                                        </p:attrNameLst>
                                      </p:cBhvr>
                                      <p:tavLst>
                                        <p:tav tm="0">
                                          <p:val>
                                            <p:strVal val="#ppt_x"/>
                                          </p:val>
                                        </p:tav>
                                        <p:tav tm="100000">
                                          <p:val>
                                            <p:strVal val="#ppt_x"/>
                                          </p:val>
                                        </p:tav>
                                      </p:tavLst>
                                    </p:anim>
                                    <p:anim calcmode="lin" valueType="num">
                                      <p:cBhvr>
                                        <p:cTn id="9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1000"/>
                                        <p:tgtEl>
                                          <p:spTgt spid="58"/>
                                        </p:tgtEl>
                                      </p:cBhvr>
                                    </p:animEffect>
                                    <p:anim calcmode="lin" valueType="num">
                                      <p:cBhvr>
                                        <p:cTn id="100" dur="1000" fill="hold"/>
                                        <p:tgtEl>
                                          <p:spTgt spid="58"/>
                                        </p:tgtEl>
                                        <p:attrNameLst>
                                          <p:attrName>ppt_x</p:attrName>
                                        </p:attrNameLst>
                                      </p:cBhvr>
                                      <p:tavLst>
                                        <p:tav tm="0">
                                          <p:val>
                                            <p:strVal val="#ppt_x"/>
                                          </p:val>
                                        </p:tav>
                                        <p:tav tm="100000">
                                          <p:val>
                                            <p:strVal val="#ppt_x"/>
                                          </p:val>
                                        </p:tav>
                                      </p:tavLst>
                                    </p:anim>
                                    <p:anim calcmode="lin" valueType="num">
                                      <p:cBhvr>
                                        <p:cTn id="10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2" grpId="0"/>
      <p:bldP spid="53" grpId="0"/>
      <p:bldP spid="54" grpId="0"/>
      <p:bldP spid="18" grpId="0"/>
      <p:bldP spid="55" grpId="0" animBg="1"/>
      <p:bldP spid="20" grpId="0" animBg="1"/>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7519" y="168315"/>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6" name="TextBox 5"/>
          <p:cNvSpPr txBox="1"/>
          <p:nvPr/>
        </p:nvSpPr>
        <p:spPr>
          <a:xfrm>
            <a:off x="4283968" y="1268760"/>
            <a:ext cx="4499992" cy="461665"/>
          </a:xfrm>
          <a:prstGeom prst="rect">
            <a:avLst/>
          </a:prstGeom>
          <a:noFill/>
        </p:spPr>
        <p:txBody>
          <a:bodyPr wrap="square" rtlCol="1">
            <a:spAutoFit/>
          </a:bodyPr>
          <a:lstStyle/>
          <a:p>
            <a:r>
              <a:rPr lang="he-IL" sz="2400" b="1" dirty="0">
                <a:solidFill>
                  <a:srgbClr val="002060"/>
                </a:solidFill>
              </a:rPr>
              <a:t>תזכורת: מהירות היא גודל ווקטורי</a:t>
            </a:r>
          </a:p>
        </p:txBody>
      </p:sp>
      <p:sp>
        <p:nvSpPr>
          <p:cNvPr id="7" name="TextBox 6"/>
          <p:cNvSpPr txBox="1"/>
          <p:nvPr/>
        </p:nvSpPr>
        <p:spPr>
          <a:xfrm>
            <a:off x="1835696" y="1844824"/>
            <a:ext cx="7092280" cy="461665"/>
          </a:xfrm>
          <a:prstGeom prst="rect">
            <a:avLst/>
          </a:prstGeom>
          <a:noFill/>
        </p:spPr>
        <p:txBody>
          <a:bodyPr wrap="square" rtlCol="1">
            <a:spAutoFit/>
          </a:bodyPr>
          <a:lstStyle/>
          <a:p>
            <a:r>
              <a:rPr lang="he-IL" sz="2400" b="1" u="sng" dirty="0">
                <a:solidFill>
                  <a:srgbClr val="7030A0"/>
                </a:solidFill>
              </a:rPr>
              <a:t>גודל המהירות הקווית </a:t>
            </a:r>
            <a:r>
              <a:rPr lang="he-IL" sz="2400" b="1" dirty="0">
                <a:solidFill>
                  <a:srgbClr val="7030A0"/>
                </a:solidFill>
              </a:rPr>
              <a:t>( </a:t>
            </a:r>
            <a:r>
              <a:rPr lang="he-IL" sz="2400" b="1" dirty="0" err="1">
                <a:solidFill>
                  <a:srgbClr val="7030A0"/>
                </a:solidFill>
              </a:rPr>
              <a:t>המשיקית</a:t>
            </a:r>
            <a:r>
              <a:rPr lang="he-IL" sz="2400" b="1" dirty="0">
                <a:solidFill>
                  <a:srgbClr val="7030A0"/>
                </a:solidFill>
              </a:rPr>
              <a:t> ) </a:t>
            </a:r>
            <a:r>
              <a:rPr lang="en-US" sz="2400" b="1" dirty="0">
                <a:solidFill>
                  <a:srgbClr val="7030A0"/>
                </a:solidFill>
              </a:rPr>
              <a:t>V</a:t>
            </a:r>
            <a:r>
              <a:rPr lang="he-IL" sz="2400" b="1" dirty="0">
                <a:solidFill>
                  <a:srgbClr val="7030A0"/>
                </a:solidFill>
              </a:rPr>
              <a:t> = העתק חלקי זמן:</a:t>
            </a:r>
          </a:p>
        </p:txBody>
      </p:sp>
      <p:grpSp>
        <p:nvGrpSpPr>
          <p:cNvPr id="3" name="קבוצה 2"/>
          <p:cNvGrpSpPr/>
          <p:nvPr/>
        </p:nvGrpSpPr>
        <p:grpSpPr>
          <a:xfrm>
            <a:off x="323528" y="2276872"/>
            <a:ext cx="8424936" cy="865187"/>
            <a:chOff x="323528" y="2276872"/>
            <a:chExt cx="8424936" cy="865187"/>
          </a:xfrm>
        </p:grpSpPr>
        <p:graphicFrame>
          <p:nvGraphicFramePr>
            <p:cNvPr id="8" name="אובייקט 7"/>
            <p:cNvGraphicFramePr>
              <a:graphicFrameLocks noChangeAspect="1"/>
            </p:cNvGraphicFramePr>
            <p:nvPr>
              <p:extLst>
                <p:ext uri="{D42A27DB-BD31-4B8C-83A1-F6EECF244321}">
                  <p14:modId xmlns:p14="http://schemas.microsoft.com/office/powerpoint/2010/main" val="3201668610"/>
                </p:ext>
              </p:extLst>
            </p:nvPr>
          </p:nvGraphicFramePr>
          <p:xfrm>
            <a:off x="323528" y="2276872"/>
            <a:ext cx="1331913" cy="865187"/>
          </p:xfrm>
          <a:graphic>
            <a:graphicData uri="http://schemas.openxmlformats.org/presentationml/2006/ole">
              <mc:AlternateContent xmlns:mc="http://schemas.openxmlformats.org/markup-compatibility/2006">
                <mc:Choice xmlns:v="urn:schemas-microsoft-com:vml" Requires="v">
                  <p:oleObj spid="_x0000_s20094" name="משוואה" r:id="rId3" imgW="508000" imgH="330200" progId="Equation.3">
                    <p:embed/>
                  </p:oleObj>
                </mc:Choice>
                <mc:Fallback>
                  <p:oleObj name="משוואה" r:id="rId3" imgW="508000" imgH="3302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276872"/>
                          <a:ext cx="1331913" cy="865187"/>
                        </a:xfrm>
                        <a:prstGeom prst="rect">
                          <a:avLst/>
                        </a:prstGeom>
                        <a:solidFill>
                          <a:srgbClr val="CC99FF"/>
                        </a:solidFill>
                      </p:spPr>
                    </p:pic>
                  </p:oleObj>
                </mc:Fallback>
              </mc:AlternateContent>
            </a:graphicData>
          </a:graphic>
        </p:graphicFrame>
        <p:sp>
          <p:nvSpPr>
            <p:cNvPr id="15" name="TextBox 14"/>
            <p:cNvSpPr txBox="1"/>
            <p:nvPr/>
          </p:nvSpPr>
          <p:spPr>
            <a:xfrm>
              <a:off x="1763688" y="2492896"/>
              <a:ext cx="6984776"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he-IL" dirty="0"/>
                <a:t>בהינתן רדיוס המעגל </a:t>
              </a:r>
              <a:r>
                <a:rPr lang="en-US" dirty="0"/>
                <a:t>R</a:t>
              </a:r>
              <a:r>
                <a:rPr lang="he-IL" dirty="0"/>
                <a:t>, גודל המהירות שווה להיקף המעגל חלקי זמן מחזור:</a:t>
              </a:r>
            </a:p>
          </p:txBody>
        </p:sp>
      </p:grpSp>
      <p:grpSp>
        <p:nvGrpSpPr>
          <p:cNvPr id="4" name="קבוצה 3"/>
          <p:cNvGrpSpPr/>
          <p:nvPr/>
        </p:nvGrpSpPr>
        <p:grpSpPr>
          <a:xfrm>
            <a:off x="611560" y="5157192"/>
            <a:ext cx="7848872" cy="1197571"/>
            <a:chOff x="2478088" y="5157192"/>
            <a:chExt cx="5982344" cy="1197571"/>
          </a:xfrm>
        </p:grpSpPr>
        <p:graphicFrame>
          <p:nvGraphicFramePr>
            <p:cNvPr id="1028" name="Object 4"/>
            <p:cNvGraphicFramePr>
              <a:graphicFrameLocks noChangeAspect="1"/>
            </p:cNvGraphicFramePr>
            <p:nvPr>
              <p:extLst>
                <p:ext uri="{D42A27DB-BD31-4B8C-83A1-F6EECF244321}">
                  <p14:modId xmlns:p14="http://schemas.microsoft.com/office/powerpoint/2010/main" val="1857715916"/>
                </p:ext>
              </p:extLst>
            </p:nvPr>
          </p:nvGraphicFramePr>
          <p:xfrm>
            <a:off x="2478088" y="5324475"/>
            <a:ext cx="3027362" cy="1030288"/>
          </p:xfrm>
          <a:graphic>
            <a:graphicData uri="http://schemas.openxmlformats.org/presentationml/2006/ole">
              <mc:AlternateContent xmlns:mc="http://schemas.openxmlformats.org/markup-compatibility/2006">
                <mc:Choice xmlns:v="urn:schemas-microsoft-com:vml" Requires="v">
                  <p:oleObj spid="_x0000_s20095" name="Equation" r:id="rId5" imgW="1155600" imgH="393480" progId="Equation.DSMT4">
                    <p:embed/>
                  </p:oleObj>
                </mc:Choice>
                <mc:Fallback>
                  <p:oleObj name="Equation" r:id="rId5" imgW="1155600" imgH="393480" progId="Equation.DSMT4">
                    <p:embed/>
                    <p:pic>
                      <p:nvPicPr>
                        <p:cNvPr id="0" name="Picture 15"/>
                        <p:cNvPicPr>
                          <a:picLocks noChangeAspect="1" noChangeArrowheads="1"/>
                        </p:cNvPicPr>
                        <p:nvPr/>
                      </p:nvPicPr>
                      <p:blipFill>
                        <a:blip r:embed="rId6"/>
                        <a:srcRect/>
                        <a:stretch>
                          <a:fillRect/>
                        </a:stretch>
                      </p:blipFill>
                      <p:spPr bwMode="auto">
                        <a:xfrm>
                          <a:off x="2478088" y="5324475"/>
                          <a:ext cx="3027362" cy="1030288"/>
                        </a:xfrm>
                        <a:prstGeom prst="rect">
                          <a:avLst/>
                        </a:prstGeom>
                        <a:solidFill>
                          <a:srgbClr val="99CC00"/>
                        </a:solidFill>
                      </p:spPr>
                    </p:pic>
                  </p:oleObj>
                </mc:Fallback>
              </mc:AlternateContent>
            </a:graphicData>
          </a:graphic>
        </p:graphicFrame>
        <p:sp>
          <p:nvSpPr>
            <p:cNvPr id="17" name="TextBox 16"/>
            <p:cNvSpPr txBox="1"/>
            <p:nvPr/>
          </p:nvSpPr>
          <p:spPr>
            <a:xfrm>
              <a:off x="5441818" y="5157192"/>
              <a:ext cx="3018614"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1">
              <a:spAutoFit/>
            </a:bodyPr>
            <a:lstStyle/>
            <a:p>
              <a:r>
                <a:rPr lang="he-IL" dirty="0"/>
                <a:t>מהצבת </a:t>
              </a:r>
              <a:r>
                <a:rPr lang="en-US" dirty="0"/>
                <a:t>T</a:t>
              </a:r>
              <a:r>
                <a:rPr lang="he-IL" dirty="0"/>
                <a:t> במשוואת גודל המהירות מתקבל:</a:t>
              </a:r>
            </a:p>
          </p:txBody>
        </p:sp>
      </p:grpSp>
      <p:grpSp>
        <p:nvGrpSpPr>
          <p:cNvPr id="2" name="קבוצה 1"/>
          <p:cNvGrpSpPr/>
          <p:nvPr/>
        </p:nvGrpSpPr>
        <p:grpSpPr>
          <a:xfrm>
            <a:off x="971600" y="3356992"/>
            <a:ext cx="7704856" cy="1677220"/>
            <a:chOff x="971600" y="3356992"/>
            <a:chExt cx="7704856" cy="1677220"/>
          </a:xfrm>
        </p:grpSpPr>
        <p:graphicFrame>
          <p:nvGraphicFramePr>
            <p:cNvPr id="1029" name="Object 5"/>
            <p:cNvGraphicFramePr>
              <a:graphicFrameLocks noChangeAspect="1"/>
            </p:cNvGraphicFramePr>
            <p:nvPr>
              <p:extLst>
                <p:ext uri="{D42A27DB-BD31-4B8C-83A1-F6EECF244321}">
                  <p14:modId xmlns:p14="http://schemas.microsoft.com/office/powerpoint/2010/main" val="2356884459"/>
                </p:ext>
              </p:extLst>
            </p:nvPr>
          </p:nvGraphicFramePr>
          <p:xfrm>
            <a:off x="971600" y="3356992"/>
            <a:ext cx="864096" cy="1677220"/>
          </p:xfrm>
          <a:graphic>
            <a:graphicData uri="http://schemas.openxmlformats.org/presentationml/2006/ole">
              <mc:AlternateContent xmlns:mc="http://schemas.openxmlformats.org/markup-compatibility/2006">
                <mc:Choice xmlns:v="urn:schemas-microsoft-com:vml" Requires="v">
                  <p:oleObj spid="_x0000_s20096" name="Equation" r:id="rId7" imgW="431613" imgH="837836" progId="Equation.DSMT4">
                    <p:embed/>
                  </p:oleObj>
                </mc:Choice>
                <mc:Fallback>
                  <p:oleObj name="Equation" r:id="rId7" imgW="431613" imgH="837836" progId="Equation.DSMT4">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600" y="3356992"/>
                          <a:ext cx="864096" cy="1677220"/>
                        </a:xfrm>
                        <a:prstGeom prst="rect">
                          <a:avLst/>
                        </a:prstGeom>
                        <a:solidFill>
                          <a:schemeClr val="accent1"/>
                        </a:solidFill>
                      </p:spPr>
                    </p:pic>
                  </p:oleObj>
                </mc:Fallback>
              </mc:AlternateContent>
            </a:graphicData>
          </a:graphic>
        </p:graphicFrame>
        <p:sp>
          <p:nvSpPr>
            <p:cNvPr id="16" name="TextBox 15"/>
            <p:cNvSpPr txBox="1"/>
            <p:nvPr/>
          </p:nvSpPr>
          <p:spPr>
            <a:xfrm>
              <a:off x="2267744" y="3573016"/>
              <a:ext cx="640871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1">
              <a:spAutoFit/>
            </a:bodyPr>
            <a:lstStyle/>
            <a:p>
              <a:r>
                <a:rPr lang="he-IL" dirty="0"/>
                <a:t>תדירות התנועה שווה למספר הפעמים בשנייה שמקיפים את המעגל:</a:t>
              </a:r>
            </a:p>
          </p:txBody>
        </p:sp>
        <p:sp>
          <p:nvSpPr>
            <p:cNvPr id="18" name="TextBox 17"/>
            <p:cNvSpPr txBox="1"/>
            <p:nvPr/>
          </p:nvSpPr>
          <p:spPr>
            <a:xfrm>
              <a:off x="2771800" y="4365104"/>
              <a:ext cx="36004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1">
              <a:spAutoFit/>
            </a:bodyPr>
            <a:lstStyle/>
            <a:p>
              <a:r>
                <a:rPr lang="he-IL" dirty="0"/>
                <a:t>וזמן המחזור שווה אחד חלקי התדירות:</a:t>
              </a:r>
            </a:p>
          </p:txBody>
        </p:sp>
      </p:grpSp>
      <p:sp>
        <p:nvSpPr>
          <p:cNvPr id="10" name="אליפסה 9"/>
          <p:cNvSpPr/>
          <p:nvPr/>
        </p:nvSpPr>
        <p:spPr>
          <a:xfrm>
            <a:off x="565813" y="1499592"/>
            <a:ext cx="1224136" cy="1204966"/>
          </a:xfrm>
          <a:prstGeom prst="ellipse">
            <a:avLst/>
          </a:prstGeom>
          <a:solidFill>
            <a:srgbClr val="9966FF">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rgbClr val="FF0000"/>
                </a:solidFill>
              </a:rPr>
              <a:t>היקף המעגל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p:cNvSpPr/>
          <p:nvPr/>
        </p:nvSpPr>
        <p:spPr>
          <a:xfrm>
            <a:off x="899592" y="764704"/>
            <a:ext cx="72008" cy="3960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מלבן 2"/>
          <p:cNvSpPr/>
          <p:nvPr/>
        </p:nvSpPr>
        <p:spPr>
          <a:xfrm>
            <a:off x="3779912" y="2636912"/>
            <a:ext cx="72008"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מלבן 3"/>
          <p:cNvSpPr/>
          <p:nvPr/>
        </p:nvSpPr>
        <p:spPr>
          <a:xfrm>
            <a:off x="827584" y="4365104"/>
            <a:ext cx="20459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אליפסה 4"/>
          <p:cNvSpPr/>
          <p:nvPr/>
        </p:nvSpPr>
        <p:spPr>
          <a:xfrm>
            <a:off x="827584" y="4319385"/>
            <a:ext cx="216024" cy="117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אליפסה 5"/>
          <p:cNvSpPr/>
          <p:nvPr/>
        </p:nvSpPr>
        <p:spPr>
          <a:xfrm>
            <a:off x="827584" y="4546838"/>
            <a:ext cx="216024"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8" name="מחבר ישר 7"/>
          <p:cNvCxnSpPr>
            <a:stCxn id="3" idx="1"/>
            <a:endCxn id="4" idx="3"/>
          </p:cNvCxnSpPr>
          <p:nvPr/>
        </p:nvCxnSpPr>
        <p:spPr>
          <a:xfrm flipH="1">
            <a:off x="1032178" y="2744924"/>
            <a:ext cx="2747734" cy="172819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מחבר ישר 9"/>
          <p:cNvCxnSpPr>
            <a:stCxn id="3" idx="0"/>
          </p:cNvCxnSpPr>
          <p:nvPr/>
        </p:nvCxnSpPr>
        <p:spPr>
          <a:xfrm flipH="1" flipV="1">
            <a:off x="971600" y="908720"/>
            <a:ext cx="2844316" cy="172819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3803330" y="2852936"/>
            <a:ext cx="0" cy="648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p:cNvCxnSpPr/>
          <p:nvPr/>
        </p:nvCxnSpPr>
        <p:spPr>
          <a:xfrm flipH="1">
            <a:off x="2854092" y="3068960"/>
            <a:ext cx="390902" cy="2571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p:cNvCxnSpPr/>
          <p:nvPr/>
        </p:nvCxnSpPr>
        <p:spPr>
          <a:xfrm flipH="1" flipV="1">
            <a:off x="2745512" y="1988840"/>
            <a:ext cx="512058" cy="3120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קשת 20"/>
          <p:cNvSpPr/>
          <p:nvPr/>
        </p:nvSpPr>
        <p:spPr>
          <a:xfrm rot="447689">
            <a:off x="757756" y="4238834"/>
            <a:ext cx="445974" cy="218976"/>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cxnSp>
        <p:nvCxnSpPr>
          <p:cNvPr id="23" name="מחבר חץ ישר 22"/>
          <p:cNvCxnSpPr>
            <a:stCxn id="3" idx="1"/>
            <a:endCxn id="2" idx="3"/>
          </p:cNvCxnSpPr>
          <p:nvPr/>
        </p:nvCxnSpPr>
        <p:spPr>
          <a:xfrm flipH="1">
            <a:off x="971600" y="2744924"/>
            <a:ext cx="2808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קשת 23"/>
          <p:cNvSpPr/>
          <p:nvPr/>
        </p:nvSpPr>
        <p:spPr>
          <a:xfrm rot="7630750">
            <a:off x="893957" y="838426"/>
            <a:ext cx="360040" cy="288032"/>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cxnSp>
        <p:nvCxnSpPr>
          <p:cNvPr id="26" name="מחבר חץ ישר 25"/>
          <p:cNvCxnSpPr/>
          <p:nvPr/>
        </p:nvCxnSpPr>
        <p:spPr>
          <a:xfrm flipV="1">
            <a:off x="3815916" y="1727517"/>
            <a:ext cx="0" cy="24556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קשת 26"/>
          <p:cNvSpPr/>
          <p:nvPr/>
        </p:nvSpPr>
        <p:spPr>
          <a:xfrm rot="18570917">
            <a:off x="3324089" y="2349758"/>
            <a:ext cx="576064" cy="444046"/>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8" name="קשת 27"/>
          <p:cNvSpPr/>
          <p:nvPr/>
        </p:nvSpPr>
        <p:spPr>
          <a:xfrm rot="8918037">
            <a:off x="3397837" y="2606351"/>
            <a:ext cx="576064" cy="444046"/>
          </a:xfrm>
          <a:prstGeom prst="arc">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9" name="TextBox 28"/>
          <p:cNvSpPr txBox="1"/>
          <p:nvPr/>
        </p:nvSpPr>
        <p:spPr>
          <a:xfrm>
            <a:off x="449375" y="4182303"/>
            <a:ext cx="432048" cy="369332"/>
          </a:xfrm>
          <a:prstGeom prst="rect">
            <a:avLst/>
          </a:prstGeom>
          <a:noFill/>
        </p:spPr>
        <p:txBody>
          <a:bodyPr wrap="square" rtlCol="1">
            <a:spAutoFit/>
          </a:bodyPr>
          <a:lstStyle/>
          <a:p>
            <a:r>
              <a:rPr lang="en-US" dirty="0"/>
              <a:t>M</a:t>
            </a:r>
            <a:endParaRPr lang="he-IL" dirty="0"/>
          </a:p>
        </p:txBody>
      </p:sp>
      <p:sp>
        <p:nvSpPr>
          <p:cNvPr id="30" name="TextBox 29"/>
          <p:cNvSpPr txBox="1"/>
          <p:nvPr/>
        </p:nvSpPr>
        <p:spPr>
          <a:xfrm>
            <a:off x="3815916" y="2547825"/>
            <a:ext cx="432048" cy="369332"/>
          </a:xfrm>
          <a:prstGeom prst="rect">
            <a:avLst/>
          </a:prstGeom>
          <a:noFill/>
        </p:spPr>
        <p:txBody>
          <a:bodyPr wrap="square" rtlCol="1">
            <a:spAutoFit/>
          </a:bodyPr>
          <a:lstStyle/>
          <a:p>
            <a:r>
              <a:rPr lang="en-US" dirty="0"/>
              <a:t>m</a:t>
            </a:r>
            <a:endParaRPr lang="he-IL" dirty="0"/>
          </a:p>
        </p:txBody>
      </p:sp>
      <p:sp>
        <p:nvSpPr>
          <p:cNvPr id="31" name="TextBox 30"/>
          <p:cNvSpPr txBox="1"/>
          <p:nvPr/>
        </p:nvSpPr>
        <p:spPr>
          <a:xfrm>
            <a:off x="3741053" y="3256960"/>
            <a:ext cx="581774" cy="369332"/>
          </a:xfrm>
          <a:prstGeom prst="rect">
            <a:avLst/>
          </a:prstGeom>
          <a:noFill/>
        </p:spPr>
        <p:txBody>
          <a:bodyPr wrap="square" rtlCol="1">
            <a:spAutoFit/>
          </a:bodyPr>
          <a:lstStyle/>
          <a:p>
            <a:r>
              <a:rPr lang="en-US" dirty="0"/>
              <a:t>mg</a:t>
            </a:r>
            <a:endParaRPr lang="he-IL" dirty="0"/>
          </a:p>
        </p:txBody>
      </p:sp>
      <p:sp>
        <p:nvSpPr>
          <p:cNvPr id="32" name="TextBox 31"/>
          <p:cNvSpPr txBox="1"/>
          <p:nvPr/>
        </p:nvSpPr>
        <p:spPr>
          <a:xfrm>
            <a:off x="2641061" y="3328610"/>
            <a:ext cx="432048" cy="369332"/>
          </a:xfrm>
          <a:prstGeom prst="rect">
            <a:avLst/>
          </a:prstGeom>
          <a:noFill/>
        </p:spPr>
        <p:txBody>
          <a:bodyPr wrap="square" rtlCol="1">
            <a:spAutoFit/>
          </a:bodyPr>
          <a:lstStyle/>
          <a:p>
            <a:r>
              <a:rPr lang="en-US" dirty="0"/>
              <a:t>T</a:t>
            </a:r>
            <a:r>
              <a:rPr lang="en-US" baseline="-25000" dirty="0"/>
              <a:t>2</a:t>
            </a:r>
            <a:endParaRPr lang="he-IL" baseline="-25000" dirty="0"/>
          </a:p>
        </p:txBody>
      </p:sp>
      <p:sp>
        <p:nvSpPr>
          <p:cNvPr id="33" name="TextBox 32"/>
          <p:cNvSpPr txBox="1"/>
          <p:nvPr/>
        </p:nvSpPr>
        <p:spPr>
          <a:xfrm>
            <a:off x="2747157" y="1785084"/>
            <a:ext cx="432048" cy="369332"/>
          </a:xfrm>
          <a:prstGeom prst="rect">
            <a:avLst/>
          </a:prstGeom>
          <a:noFill/>
        </p:spPr>
        <p:txBody>
          <a:bodyPr wrap="square" rtlCol="1">
            <a:spAutoFit/>
          </a:bodyPr>
          <a:lstStyle/>
          <a:p>
            <a:r>
              <a:rPr lang="en-US" dirty="0"/>
              <a:t>T</a:t>
            </a:r>
            <a:r>
              <a:rPr lang="en-US" baseline="-25000" dirty="0"/>
              <a:t>1</a:t>
            </a:r>
            <a:endParaRPr lang="he-IL" baseline="-25000" dirty="0"/>
          </a:p>
        </p:txBody>
      </p:sp>
      <p:sp>
        <p:nvSpPr>
          <p:cNvPr id="34" name="TextBox 33"/>
          <p:cNvSpPr txBox="1"/>
          <p:nvPr/>
        </p:nvSpPr>
        <p:spPr>
          <a:xfrm>
            <a:off x="2141730" y="2424320"/>
            <a:ext cx="432048" cy="369332"/>
          </a:xfrm>
          <a:prstGeom prst="rect">
            <a:avLst/>
          </a:prstGeom>
          <a:noFill/>
        </p:spPr>
        <p:txBody>
          <a:bodyPr wrap="square" rtlCol="1">
            <a:spAutoFit/>
          </a:bodyPr>
          <a:lstStyle/>
          <a:p>
            <a:r>
              <a:rPr lang="en-US" dirty="0"/>
              <a:t>r</a:t>
            </a:r>
            <a:endParaRPr lang="he-IL" dirty="0"/>
          </a:p>
        </p:txBody>
      </p:sp>
      <p:sp>
        <p:nvSpPr>
          <p:cNvPr id="35" name="TextBox 34"/>
          <p:cNvSpPr txBox="1"/>
          <p:nvPr/>
        </p:nvSpPr>
        <p:spPr>
          <a:xfrm>
            <a:off x="853737" y="1045905"/>
            <a:ext cx="432048" cy="369332"/>
          </a:xfrm>
          <a:prstGeom prst="rect">
            <a:avLst/>
          </a:prstGeom>
          <a:noFill/>
        </p:spPr>
        <p:txBody>
          <a:bodyPr wrap="square" rtlCol="1">
            <a:spAutoFit/>
          </a:bodyPr>
          <a:lstStyle/>
          <a:p>
            <a:r>
              <a:rPr lang="en-US" dirty="0">
                <a:sym typeface="Symbol" panose="05050102010706020507" pitchFamily="18" charset="2"/>
              </a:rPr>
              <a:t></a:t>
            </a:r>
            <a:endParaRPr lang="he-IL" dirty="0"/>
          </a:p>
        </p:txBody>
      </p:sp>
      <p:sp>
        <p:nvSpPr>
          <p:cNvPr id="36" name="TextBox 35"/>
          <p:cNvSpPr txBox="1"/>
          <p:nvPr/>
        </p:nvSpPr>
        <p:spPr>
          <a:xfrm>
            <a:off x="845765" y="3930212"/>
            <a:ext cx="432048" cy="369332"/>
          </a:xfrm>
          <a:prstGeom prst="rect">
            <a:avLst/>
          </a:prstGeom>
          <a:noFill/>
        </p:spPr>
        <p:txBody>
          <a:bodyPr wrap="square" rtlCol="1">
            <a:spAutoFit/>
          </a:bodyPr>
          <a:lstStyle/>
          <a:p>
            <a:r>
              <a:rPr lang="en-US" dirty="0">
                <a:sym typeface="Symbol" panose="05050102010706020507" pitchFamily="18" charset="2"/>
              </a:rPr>
              <a:t></a:t>
            </a:r>
            <a:endParaRPr lang="he-IL" dirty="0"/>
          </a:p>
        </p:txBody>
      </p:sp>
      <p:sp>
        <p:nvSpPr>
          <p:cNvPr id="37" name="TextBox 36"/>
          <p:cNvSpPr txBox="1"/>
          <p:nvPr/>
        </p:nvSpPr>
        <p:spPr>
          <a:xfrm>
            <a:off x="3354117" y="1988840"/>
            <a:ext cx="432048" cy="369332"/>
          </a:xfrm>
          <a:prstGeom prst="rect">
            <a:avLst/>
          </a:prstGeom>
          <a:noFill/>
        </p:spPr>
        <p:txBody>
          <a:bodyPr wrap="square" rtlCol="1">
            <a:spAutoFit/>
          </a:bodyPr>
          <a:lstStyle/>
          <a:p>
            <a:r>
              <a:rPr lang="en-US" dirty="0">
                <a:sym typeface="Symbol" panose="05050102010706020507" pitchFamily="18" charset="2"/>
              </a:rPr>
              <a:t></a:t>
            </a:r>
            <a:endParaRPr lang="he-IL" dirty="0"/>
          </a:p>
        </p:txBody>
      </p:sp>
      <p:sp>
        <p:nvSpPr>
          <p:cNvPr id="38" name="TextBox 37"/>
          <p:cNvSpPr txBox="1"/>
          <p:nvPr/>
        </p:nvSpPr>
        <p:spPr>
          <a:xfrm>
            <a:off x="3335279" y="2989569"/>
            <a:ext cx="432048" cy="369332"/>
          </a:xfrm>
          <a:prstGeom prst="rect">
            <a:avLst/>
          </a:prstGeom>
          <a:noFill/>
        </p:spPr>
        <p:txBody>
          <a:bodyPr wrap="square" rtlCol="1">
            <a:spAutoFit/>
          </a:bodyPr>
          <a:lstStyle/>
          <a:p>
            <a:r>
              <a:rPr lang="en-US" dirty="0">
                <a:sym typeface="Symbol" panose="05050102010706020507" pitchFamily="18" charset="2"/>
              </a:rPr>
              <a:t></a:t>
            </a:r>
            <a:endParaRPr lang="he-IL" dirty="0"/>
          </a:p>
        </p:txBody>
      </p:sp>
      <p:sp>
        <p:nvSpPr>
          <p:cNvPr id="39" name="TextBox 38"/>
          <p:cNvSpPr txBox="1"/>
          <p:nvPr/>
        </p:nvSpPr>
        <p:spPr>
          <a:xfrm>
            <a:off x="2204774" y="3560880"/>
            <a:ext cx="432048" cy="369332"/>
          </a:xfrm>
          <a:prstGeom prst="rect">
            <a:avLst/>
          </a:prstGeom>
          <a:noFill/>
        </p:spPr>
        <p:txBody>
          <a:bodyPr wrap="square" rtlCol="1">
            <a:spAutoFit/>
          </a:bodyPr>
          <a:lstStyle/>
          <a:p>
            <a:r>
              <a:rPr lang="en-US" dirty="0"/>
              <a:t>L</a:t>
            </a:r>
            <a:endParaRPr lang="he-IL" dirty="0"/>
          </a:p>
        </p:txBody>
      </p:sp>
      <p:sp>
        <p:nvSpPr>
          <p:cNvPr id="40" name="TextBox 39"/>
          <p:cNvSpPr txBox="1"/>
          <p:nvPr/>
        </p:nvSpPr>
        <p:spPr>
          <a:xfrm>
            <a:off x="2159732" y="1465828"/>
            <a:ext cx="432048" cy="369332"/>
          </a:xfrm>
          <a:prstGeom prst="rect">
            <a:avLst/>
          </a:prstGeom>
          <a:noFill/>
        </p:spPr>
        <p:txBody>
          <a:bodyPr wrap="square" rtlCol="1">
            <a:spAutoFit/>
          </a:bodyPr>
          <a:lstStyle/>
          <a:p>
            <a:r>
              <a:rPr lang="en-US" dirty="0"/>
              <a:t>L</a:t>
            </a:r>
            <a:endParaRPr lang="he-IL" dirty="0"/>
          </a:p>
        </p:txBody>
      </p:sp>
      <p:sp>
        <p:nvSpPr>
          <p:cNvPr id="41" name="TextBox 40"/>
          <p:cNvSpPr txBox="1"/>
          <p:nvPr/>
        </p:nvSpPr>
        <p:spPr>
          <a:xfrm>
            <a:off x="480621" y="2879204"/>
            <a:ext cx="432048" cy="369332"/>
          </a:xfrm>
          <a:prstGeom prst="rect">
            <a:avLst/>
          </a:prstGeom>
          <a:noFill/>
        </p:spPr>
        <p:txBody>
          <a:bodyPr wrap="square" rtlCol="1">
            <a:spAutoFit/>
          </a:bodyPr>
          <a:lstStyle/>
          <a:p>
            <a:r>
              <a:rPr lang="en-US" dirty="0"/>
              <a:t>d</a:t>
            </a:r>
            <a:endParaRPr lang="he-IL" dirty="0"/>
          </a:p>
        </p:txBody>
      </p:sp>
      <p:cxnSp>
        <p:nvCxnSpPr>
          <p:cNvPr id="42" name="מחבר מעוקל 41"/>
          <p:cNvCxnSpPr/>
          <p:nvPr/>
        </p:nvCxnSpPr>
        <p:spPr>
          <a:xfrm flipV="1">
            <a:off x="378392" y="490818"/>
            <a:ext cx="521200" cy="352754"/>
          </a:xfrm>
          <a:prstGeom prst="curvedConnector3">
            <a:avLst>
              <a:gd name="adj1" fmla="val 216669"/>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86964" y="294473"/>
            <a:ext cx="576064" cy="369332"/>
          </a:xfrm>
          <a:prstGeom prst="rect">
            <a:avLst/>
          </a:prstGeom>
          <a:noFill/>
          <a:ln>
            <a:noFill/>
          </a:ln>
        </p:spPr>
        <p:txBody>
          <a:bodyPr wrap="square" rtlCol="1">
            <a:spAutoFit/>
          </a:bodyPr>
          <a:lstStyle/>
          <a:p>
            <a:r>
              <a:rPr lang="en-US" dirty="0"/>
              <a:t>ω</a:t>
            </a:r>
            <a:endParaRPr lang="he-IL" dirty="0"/>
          </a:p>
        </p:txBody>
      </p:sp>
      <p:cxnSp>
        <p:nvCxnSpPr>
          <p:cNvPr id="9" name="מחבר חץ ישר 8"/>
          <p:cNvCxnSpPr/>
          <p:nvPr/>
        </p:nvCxnSpPr>
        <p:spPr>
          <a:xfrm>
            <a:off x="928850" y="4725144"/>
            <a:ext cx="0" cy="9350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מחבר חץ ישר 11"/>
          <p:cNvCxnSpPr/>
          <p:nvPr/>
        </p:nvCxnSpPr>
        <p:spPr>
          <a:xfrm flipV="1">
            <a:off x="1216060" y="4103448"/>
            <a:ext cx="403612" cy="2633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flipH="1" flipV="1">
            <a:off x="368920" y="4486624"/>
            <a:ext cx="458664" cy="70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454944" y="4124386"/>
            <a:ext cx="432048" cy="369332"/>
          </a:xfrm>
          <a:prstGeom prst="rect">
            <a:avLst/>
          </a:prstGeom>
          <a:noFill/>
        </p:spPr>
        <p:txBody>
          <a:bodyPr wrap="square" rtlCol="1">
            <a:spAutoFit/>
          </a:bodyPr>
          <a:lstStyle/>
          <a:p>
            <a:r>
              <a:rPr lang="en-US" dirty="0"/>
              <a:t>T</a:t>
            </a:r>
            <a:r>
              <a:rPr lang="en-US" baseline="-25000" dirty="0"/>
              <a:t>2</a:t>
            </a:r>
            <a:endParaRPr lang="he-IL" baseline="-25000" dirty="0"/>
          </a:p>
        </p:txBody>
      </p:sp>
      <p:sp>
        <p:nvSpPr>
          <p:cNvPr id="53" name="TextBox 52"/>
          <p:cNvSpPr txBox="1"/>
          <p:nvPr/>
        </p:nvSpPr>
        <p:spPr>
          <a:xfrm>
            <a:off x="752721" y="5567751"/>
            <a:ext cx="581774" cy="369332"/>
          </a:xfrm>
          <a:prstGeom prst="rect">
            <a:avLst/>
          </a:prstGeom>
          <a:noFill/>
        </p:spPr>
        <p:txBody>
          <a:bodyPr wrap="square" rtlCol="1">
            <a:spAutoFit/>
          </a:bodyPr>
          <a:lstStyle/>
          <a:p>
            <a:r>
              <a:rPr lang="en-US" dirty="0"/>
              <a:t>Mg</a:t>
            </a:r>
            <a:endParaRPr lang="he-IL" dirty="0"/>
          </a:p>
        </p:txBody>
      </p:sp>
      <p:sp>
        <p:nvSpPr>
          <p:cNvPr id="54" name="TextBox 53"/>
          <p:cNvSpPr txBox="1"/>
          <p:nvPr/>
        </p:nvSpPr>
        <p:spPr>
          <a:xfrm>
            <a:off x="-43420" y="4319463"/>
            <a:ext cx="432048" cy="369332"/>
          </a:xfrm>
          <a:prstGeom prst="rect">
            <a:avLst/>
          </a:prstGeom>
          <a:noFill/>
        </p:spPr>
        <p:txBody>
          <a:bodyPr wrap="square" rtlCol="1">
            <a:spAutoFit/>
          </a:bodyPr>
          <a:lstStyle/>
          <a:p>
            <a:r>
              <a:rPr lang="en-US" dirty="0"/>
              <a:t>N</a:t>
            </a:r>
            <a:endParaRPr lang="he-IL" dirty="0"/>
          </a:p>
        </p:txBody>
      </p:sp>
      <p:sp>
        <p:nvSpPr>
          <p:cNvPr id="18" name="TextBox 17"/>
          <p:cNvSpPr txBox="1"/>
          <p:nvPr/>
        </p:nvSpPr>
        <p:spPr>
          <a:xfrm>
            <a:off x="4959538" y="3376214"/>
            <a:ext cx="3937836"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1">
            <a:spAutoFit/>
          </a:bodyPr>
          <a:lstStyle/>
          <a:p>
            <a:r>
              <a:rPr lang="he-IL" dirty="0"/>
              <a:t>חשוב לזכור שקוסינוס חייב להיות מספר בין 0 ל-1 !!!</a:t>
            </a:r>
          </a:p>
        </p:txBody>
      </p:sp>
      <p:sp>
        <p:nvSpPr>
          <p:cNvPr id="57" name="TextBox 56"/>
          <p:cNvSpPr txBox="1"/>
          <p:nvPr/>
        </p:nvSpPr>
        <p:spPr>
          <a:xfrm>
            <a:off x="4322827" y="67950"/>
            <a:ext cx="4475856" cy="369332"/>
          </a:xfrm>
          <a:prstGeom prst="rect">
            <a:avLst/>
          </a:prstGeom>
          <a:noFill/>
        </p:spPr>
        <p:txBody>
          <a:bodyPr wrap="square" rtlCol="1">
            <a:spAutoFit/>
          </a:bodyPr>
          <a:lstStyle/>
          <a:p>
            <a:r>
              <a:rPr lang="he-IL" dirty="0"/>
              <a:t>עכשיו נציב את </a:t>
            </a:r>
            <a:r>
              <a:rPr lang="en-US" dirty="0"/>
              <a:t>T</a:t>
            </a:r>
            <a:r>
              <a:rPr lang="en-US" baseline="-25000" dirty="0"/>
              <a:t>1</a:t>
            </a:r>
            <a:r>
              <a:rPr lang="he-IL" dirty="0"/>
              <a:t> ואת </a:t>
            </a:r>
            <a:r>
              <a:rPr lang="en-US" dirty="0"/>
              <a:t>T</a:t>
            </a:r>
            <a:r>
              <a:rPr lang="en-US" baseline="-25000" dirty="0"/>
              <a:t>2</a:t>
            </a:r>
            <a:r>
              <a:rPr lang="he-IL" dirty="0"/>
              <a:t> למשוואה מספר 2:</a:t>
            </a:r>
          </a:p>
        </p:txBody>
      </p:sp>
      <p:graphicFrame>
        <p:nvGraphicFramePr>
          <p:cNvPr id="58" name="אובייקט 57"/>
          <p:cNvGraphicFramePr>
            <a:graphicFrameLocks noChangeAspect="1"/>
          </p:cNvGraphicFramePr>
          <p:nvPr>
            <p:extLst>
              <p:ext uri="{D42A27DB-BD31-4B8C-83A1-F6EECF244321}">
                <p14:modId xmlns:p14="http://schemas.microsoft.com/office/powerpoint/2010/main" val="1951917027"/>
              </p:ext>
            </p:extLst>
          </p:nvPr>
        </p:nvGraphicFramePr>
        <p:xfrm>
          <a:off x="4947046" y="557946"/>
          <a:ext cx="3275012" cy="2454275"/>
        </p:xfrm>
        <a:graphic>
          <a:graphicData uri="http://schemas.openxmlformats.org/presentationml/2006/ole">
            <mc:AlternateContent xmlns:mc="http://schemas.openxmlformats.org/markup-compatibility/2006">
              <mc:Choice xmlns:v="urn:schemas-microsoft-com:vml" Requires="v">
                <p:oleObj spid="_x0000_s124157" name="Equation" r:id="rId3" imgW="1625400" imgH="1218960" progId="Equation.DSMT4">
                  <p:embed/>
                </p:oleObj>
              </mc:Choice>
              <mc:Fallback>
                <p:oleObj name="Equation" r:id="rId3" imgW="1625400" imgH="1218960" progId="Equation.DSMT4">
                  <p:embed/>
                  <p:pic>
                    <p:nvPicPr>
                      <p:cNvPr id="0" name=""/>
                      <p:cNvPicPr/>
                      <p:nvPr/>
                    </p:nvPicPr>
                    <p:blipFill>
                      <a:blip r:embed="rId4"/>
                      <a:stretch>
                        <a:fillRect/>
                      </a:stretch>
                    </p:blipFill>
                    <p:spPr>
                      <a:xfrm>
                        <a:off x="4947046" y="557946"/>
                        <a:ext cx="3275012" cy="2454275"/>
                      </a:xfrm>
                      <a:prstGeom prst="rect">
                        <a:avLst/>
                      </a:prstGeom>
                    </p:spPr>
                  </p:pic>
                </p:oleObj>
              </mc:Fallback>
            </mc:AlternateContent>
          </a:graphicData>
        </a:graphic>
      </p:graphicFrame>
      <p:sp>
        <p:nvSpPr>
          <p:cNvPr id="49" name="TextBox 48"/>
          <p:cNvSpPr txBox="1"/>
          <p:nvPr/>
        </p:nvSpPr>
        <p:spPr>
          <a:xfrm>
            <a:off x="2339752" y="4556424"/>
            <a:ext cx="6452025"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he-IL" dirty="0"/>
              <a:t>כל המרכיבים הם חיוביים, ונקבל 0 רק אם מהירות זוויתית תהיה אינסופית.</a:t>
            </a:r>
          </a:p>
        </p:txBody>
      </p:sp>
      <p:sp>
        <p:nvSpPr>
          <p:cNvPr id="51" name="TextBox 50"/>
          <p:cNvSpPr txBox="1"/>
          <p:nvPr/>
        </p:nvSpPr>
        <p:spPr>
          <a:xfrm>
            <a:off x="2339751" y="5360691"/>
            <a:ext cx="6452025"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he-IL" dirty="0"/>
              <a:t>מאידך יש לנו תנאי:</a:t>
            </a:r>
          </a:p>
          <a:p>
            <a:endParaRPr lang="he-IL" dirty="0"/>
          </a:p>
          <a:p>
            <a:endParaRPr lang="he-IL" dirty="0"/>
          </a:p>
          <a:p>
            <a:endParaRPr lang="he-IL" dirty="0"/>
          </a:p>
          <a:p>
            <a:endParaRPr lang="he-IL" dirty="0"/>
          </a:p>
        </p:txBody>
      </p:sp>
      <p:graphicFrame>
        <p:nvGraphicFramePr>
          <p:cNvPr id="59" name="אובייקט 58"/>
          <p:cNvGraphicFramePr>
            <a:graphicFrameLocks noChangeAspect="1"/>
          </p:cNvGraphicFramePr>
          <p:nvPr>
            <p:extLst>
              <p:ext uri="{D42A27DB-BD31-4B8C-83A1-F6EECF244321}">
                <p14:modId xmlns:p14="http://schemas.microsoft.com/office/powerpoint/2010/main" val="1381710079"/>
              </p:ext>
            </p:extLst>
          </p:nvPr>
        </p:nvGraphicFramePr>
        <p:xfrm>
          <a:off x="3244994" y="5399767"/>
          <a:ext cx="2405063" cy="1381125"/>
        </p:xfrm>
        <a:graphic>
          <a:graphicData uri="http://schemas.openxmlformats.org/presentationml/2006/ole">
            <mc:AlternateContent xmlns:mc="http://schemas.openxmlformats.org/markup-compatibility/2006">
              <mc:Choice xmlns:v="urn:schemas-microsoft-com:vml" Requires="v">
                <p:oleObj spid="_x0000_s124158" name="Equation" r:id="rId5" imgW="1193760" imgH="685800" progId="Equation.DSMT4">
                  <p:embed/>
                </p:oleObj>
              </mc:Choice>
              <mc:Fallback>
                <p:oleObj name="Equation" r:id="rId5" imgW="1193760" imgH="685800" progId="Equation.DSMT4">
                  <p:embed/>
                  <p:pic>
                    <p:nvPicPr>
                      <p:cNvPr id="0" name=""/>
                      <p:cNvPicPr/>
                      <p:nvPr/>
                    </p:nvPicPr>
                    <p:blipFill>
                      <a:blip r:embed="rId6"/>
                      <a:stretch>
                        <a:fillRect/>
                      </a:stretch>
                    </p:blipFill>
                    <p:spPr>
                      <a:xfrm>
                        <a:off x="3244994" y="5399767"/>
                        <a:ext cx="2405063" cy="1381125"/>
                      </a:xfrm>
                      <a:prstGeom prst="rect">
                        <a:avLst/>
                      </a:prstGeom>
                    </p:spPr>
                  </p:pic>
                </p:oleObj>
              </mc:Fallback>
            </mc:AlternateContent>
          </a:graphicData>
        </a:graphic>
      </p:graphicFrame>
    </p:spTree>
    <p:extLst>
      <p:ext uri="{BB962C8B-B14F-4D97-AF65-F5344CB8AC3E}">
        <p14:creationId xmlns:p14="http://schemas.microsoft.com/office/powerpoint/2010/main" val="375570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1000"/>
                                        <p:tgtEl>
                                          <p:spTgt spid="58"/>
                                        </p:tgtEl>
                                      </p:cBhvr>
                                    </p:animEffect>
                                    <p:anim calcmode="lin" valueType="num">
                                      <p:cBhvr>
                                        <p:cTn id="15" dur="1000" fill="hold"/>
                                        <p:tgtEl>
                                          <p:spTgt spid="58"/>
                                        </p:tgtEl>
                                        <p:attrNameLst>
                                          <p:attrName>ppt_x</p:attrName>
                                        </p:attrNameLst>
                                      </p:cBhvr>
                                      <p:tavLst>
                                        <p:tav tm="0">
                                          <p:val>
                                            <p:strVal val="#ppt_x"/>
                                          </p:val>
                                        </p:tav>
                                        <p:tav tm="100000">
                                          <p:val>
                                            <p:strVal val="#ppt_x"/>
                                          </p:val>
                                        </p:tav>
                                      </p:tavLst>
                                    </p:anim>
                                    <p:anim calcmode="lin" valueType="num">
                                      <p:cBhvr>
                                        <p:cTn id="1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anim calcmode="lin" valueType="num">
                                      <p:cBhvr>
                                        <p:cTn id="29" dur="1000" fill="hold"/>
                                        <p:tgtEl>
                                          <p:spTgt spid="49"/>
                                        </p:tgtEl>
                                        <p:attrNameLst>
                                          <p:attrName>ppt_x</p:attrName>
                                        </p:attrNameLst>
                                      </p:cBhvr>
                                      <p:tavLst>
                                        <p:tav tm="0">
                                          <p:val>
                                            <p:strVal val="#ppt_x"/>
                                          </p:val>
                                        </p:tav>
                                        <p:tav tm="100000">
                                          <p:val>
                                            <p:strVal val="#ppt_x"/>
                                          </p:val>
                                        </p:tav>
                                      </p:tavLst>
                                    </p:anim>
                                    <p:anim calcmode="lin" valueType="num">
                                      <p:cBhvr>
                                        <p:cTn id="3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1000"/>
                                        <p:tgtEl>
                                          <p:spTgt spid="51"/>
                                        </p:tgtEl>
                                      </p:cBhvr>
                                    </p:animEffect>
                                    <p:anim calcmode="lin" valueType="num">
                                      <p:cBhvr>
                                        <p:cTn id="36" dur="1000" fill="hold"/>
                                        <p:tgtEl>
                                          <p:spTgt spid="51"/>
                                        </p:tgtEl>
                                        <p:attrNameLst>
                                          <p:attrName>ppt_x</p:attrName>
                                        </p:attrNameLst>
                                      </p:cBhvr>
                                      <p:tavLst>
                                        <p:tav tm="0">
                                          <p:val>
                                            <p:strVal val="#ppt_x"/>
                                          </p:val>
                                        </p:tav>
                                        <p:tav tm="100000">
                                          <p:val>
                                            <p:strVal val="#ppt_x"/>
                                          </p:val>
                                        </p:tav>
                                      </p:tavLst>
                                    </p:anim>
                                    <p:anim calcmode="lin" valueType="num">
                                      <p:cBhvr>
                                        <p:cTn id="3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1000"/>
                                        <p:tgtEl>
                                          <p:spTgt spid="59"/>
                                        </p:tgtEl>
                                      </p:cBhvr>
                                    </p:animEffect>
                                    <p:anim calcmode="lin" valueType="num">
                                      <p:cBhvr>
                                        <p:cTn id="43" dur="1000" fill="hold"/>
                                        <p:tgtEl>
                                          <p:spTgt spid="59"/>
                                        </p:tgtEl>
                                        <p:attrNameLst>
                                          <p:attrName>ppt_x</p:attrName>
                                        </p:attrNameLst>
                                      </p:cBhvr>
                                      <p:tavLst>
                                        <p:tav tm="0">
                                          <p:val>
                                            <p:strVal val="#ppt_x"/>
                                          </p:val>
                                        </p:tav>
                                        <p:tav tm="100000">
                                          <p:val>
                                            <p:strVal val="#ppt_x"/>
                                          </p:val>
                                        </p:tav>
                                      </p:tavLst>
                                    </p:anim>
                                    <p:anim calcmode="lin" valueType="num">
                                      <p:cBhvr>
                                        <p:cTn id="44"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7" grpId="0"/>
      <p:bldP spid="49" grpId="0" animBg="1"/>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73778" y="149080"/>
            <a:ext cx="3996444"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15" name="TextBox 14"/>
          <p:cNvSpPr txBox="1"/>
          <p:nvPr/>
        </p:nvSpPr>
        <p:spPr>
          <a:xfrm>
            <a:off x="1828829" y="1286912"/>
            <a:ext cx="7200800" cy="4401205"/>
          </a:xfrm>
          <a:prstGeom prst="rect">
            <a:avLst/>
          </a:prstGeom>
          <a:noFill/>
        </p:spPr>
        <p:txBody>
          <a:bodyPr wrap="square" rtlCol="1">
            <a:spAutoFit/>
          </a:bodyPr>
          <a:lstStyle/>
          <a:p>
            <a:r>
              <a:rPr lang="he-IL" sz="2000" dirty="0"/>
              <a:t>מהירות מוגדרת כהעתק ליחידת זמן, ומהירות רגעית זהו העתק בפרק זמן קטן עד כדי שואף לאפס.</a:t>
            </a:r>
          </a:p>
          <a:p>
            <a:r>
              <a:rPr lang="he-IL" sz="2000" dirty="0"/>
              <a:t>במקרה של תנועה מעגלית זה גם ההעתק ליחידת זמן, כשההעתק בפרק זמן  הוא הקשת של המעגל.</a:t>
            </a:r>
          </a:p>
          <a:p>
            <a:r>
              <a:rPr lang="he-IL" sz="2000" dirty="0"/>
              <a:t>אם נסתכל על קואורדינטות פולריות, מהירות קבועה זה אומר שבזמנים שווים הגוף עושה קשתות שוות.</a:t>
            </a:r>
          </a:p>
          <a:p>
            <a:r>
              <a:rPr lang="he-IL" sz="2000" dirty="0"/>
              <a:t>המשמעות: בזמנים שווים הגוף עושה זוויות מרכזיות שוות.</a:t>
            </a:r>
          </a:p>
          <a:p>
            <a:r>
              <a:rPr lang="he-IL" sz="2000" dirty="0"/>
              <a:t>מכאן הגדרת </a:t>
            </a:r>
            <a:r>
              <a:rPr lang="he-IL" sz="2000" b="1" dirty="0"/>
              <a:t>מהירות קצובה בתנועה מעגלית: בפרקי זמן שווים הגוף עובר קשתות שוות או זוויות מרכזיות שוות.</a:t>
            </a:r>
          </a:p>
          <a:p>
            <a:r>
              <a:rPr lang="he-IL" sz="2000" dirty="0"/>
              <a:t>מהירות קווית (או משיקית) הגדרנו על ידי: </a:t>
            </a:r>
          </a:p>
          <a:p>
            <a:endParaRPr lang="he-IL" sz="2000" dirty="0"/>
          </a:p>
          <a:p>
            <a:endParaRPr lang="he-IL" sz="2000" dirty="0"/>
          </a:p>
          <a:p>
            <a:r>
              <a:rPr lang="he-IL" sz="2000" dirty="0"/>
              <a:t>ועכשיו קיבלנו ביטוי דומה, כשהזווית המרכזית מחליפה את ההעתק, וזוהי המהירות הזוויתית (אומגה):</a:t>
            </a:r>
          </a:p>
        </p:txBody>
      </p:sp>
      <p:graphicFrame>
        <p:nvGraphicFramePr>
          <p:cNvPr id="16" name="אובייקט 15"/>
          <p:cNvGraphicFramePr>
            <a:graphicFrameLocks noChangeAspect="1"/>
          </p:cNvGraphicFramePr>
          <p:nvPr>
            <p:extLst>
              <p:ext uri="{D42A27DB-BD31-4B8C-83A1-F6EECF244321}">
                <p14:modId xmlns:p14="http://schemas.microsoft.com/office/powerpoint/2010/main" val="446589267"/>
              </p:ext>
            </p:extLst>
          </p:nvPr>
        </p:nvGraphicFramePr>
        <p:xfrm>
          <a:off x="4499992" y="5571088"/>
          <a:ext cx="818909" cy="619175"/>
        </p:xfrm>
        <a:graphic>
          <a:graphicData uri="http://schemas.openxmlformats.org/presentationml/2006/ole">
            <mc:AlternateContent xmlns:mc="http://schemas.openxmlformats.org/markup-compatibility/2006">
              <mc:Choice xmlns:v="urn:schemas-microsoft-com:vml" Requires="v">
                <p:oleObj spid="_x0000_s19010" name="Equation" r:id="rId3" imgW="520474" imgH="393529" progId="Equation.DSMT4">
                  <p:embed/>
                </p:oleObj>
              </mc:Choice>
              <mc:Fallback>
                <p:oleObj name="Equation" r:id="rId3" imgW="520474" imgH="393529" progId="Equation.DSMT4">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5571088"/>
                        <a:ext cx="818909" cy="619175"/>
                      </a:xfrm>
                      <a:prstGeom prst="rect">
                        <a:avLst/>
                      </a:prstGeom>
                      <a:noFill/>
                      <a:ln w="31750">
                        <a:noFill/>
                        <a:miter lim="800000"/>
                        <a:headEnd/>
                        <a:tailEnd/>
                      </a:ln>
                    </p:spPr>
                  </p:pic>
                </p:oleObj>
              </mc:Fallback>
            </mc:AlternateContent>
          </a:graphicData>
        </a:graphic>
      </p:graphicFrame>
      <p:graphicFrame>
        <p:nvGraphicFramePr>
          <p:cNvPr id="20" name="אובייקט 19">
            <a:extLst>
              <a:ext uri="{FF2B5EF4-FFF2-40B4-BE49-F238E27FC236}">
                <a16:creationId xmlns:a16="http://schemas.microsoft.com/office/drawing/2014/main" id="{D7256003-3046-403C-B994-4F764D83C3B2}"/>
              </a:ext>
            </a:extLst>
          </p:cNvPr>
          <p:cNvGraphicFramePr>
            <a:graphicFrameLocks noChangeAspect="1"/>
          </p:cNvGraphicFramePr>
          <p:nvPr>
            <p:extLst>
              <p:ext uri="{D42A27DB-BD31-4B8C-83A1-F6EECF244321}">
                <p14:modId xmlns:p14="http://schemas.microsoft.com/office/powerpoint/2010/main" val="1178157200"/>
              </p:ext>
            </p:extLst>
          </p:nvPr>
        </p:nvGraphicFramePr>
        <p:xfrm>
          <a:off x="4355976" y="4392825"/>
          <a:ext cx="719137" cy="619125"/>
        </p:xfrm>
        <a:graphic>
          <a:graphicData uri="http://schemas.openxmlformats.org/presentationml/2006/ole">
            <mc:AlternateContent xmlns:mc="http://schemas.openxmlformats.org/markup-compatibility/2006">
              <mc:Choice xmlns:v="urn:schemas-microsoft-com:vml" Requires="v">
                <p:oleObj spid="_x0000_s19011" name="Equation" r:id="rId5" imgW="457200" imgH="393480" progId="Equation.DSMT4">
                  <p:embed/>
                </p:oleObj>
              </mc:Choice>
              <mc:Fallback>
                <p:oleObj name="Equation" r:id="rId5" imgW="457200" imgH="393480" progId="Equation.DSMT4">
                  <p:embed/>
                  <p:pic>
                    <p:nvPicPr>
                      <p:cNvPr id="16" name="אובייקט 15"/>
                      <p:cNvPicPr>
                        <a:picLocks noChangeAspect="1" noChangeArrowheads="1"/>
                      </p:cNvPicPr>
                      <p:nvPr/>
                    </p:nvPicPr>
                    <p:blipFill>
                      <a:blip r:embed="rId6"/>
                      <a:srcRect/>
                      <a:stretch>
                        <a:fillRect/>
                      </a:stretch>
                    </p:blipFill>
                    <p:spPr bwMode="auto">
                      <a:xfrm>
                        <a:off x="4355976" y="4392825"/>
                        <a:ext cx="719137" cy="619125"/>
                      </a:xfrm>
                      <a:prstGeom prst="rect">
                        <a:avLst/>
                      </a:prstGeom>
                      <a:noFill/>
                      <a:ln w="31750">
                        <a:no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1000"/>
                                        <p:tgtEl>
                                          <p:spTgt spid="15">
                                            <p:txEl>
                                              <p:pRg st="1" end="1"/>
                                            </p:txEl>
                                          </p:spTgt>
                                        </p:tgtEl>
                                      </p:cBhvr>
                                    </p:animEffect>
                                    <p:anim calcmode="lin" valueType="num">
                                      <p:cBhvr>
                                        <p:cTn id="15"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xEl>
                                              <p:pRg st="2" end="2"/>
                                            </p:txEl>
                                          </p:spTgt>
                                        </p:tgtEl>
                                        <p:attrNameLst>
                                          <p:attrName>style.visibility</p:attrName>
                                        </p:attrNameLst>
                                      </p:cBhvr>
                                      <p:to>
                                        <p:strVal val="visible"/>
                                      </p:to>
                                    </p:set>
                                    <p:animEffect transition="in" filter="fade">
                                      <p:cBhvr>
                                        <p:cTn id="21" dur="1000"/>
                                        <p:tgtEl>
                                          <p:spTgt spid="15">
                                            <p:txEl>
                                              <p:pRg st="2" end="2"/>
                                            </p:txEl>
                                          </p:spTgt>
                                        </p:tgtEl>
                                      </p:cBhvr>
                                    </p:animEffect>
                                    <p:anim calcmode="lin" valueType="num">
                                      <p:cBhvr>
                                        <p:cTn id="22"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xEl>
                                              <p:pRg st="3" end="3"/>
                                            </p:txEl>
                                          </p:spTgt>
                                        </p:tgtEl>
                                        <p:attrNameLst>
                                          <p:attrName>style.visibility</p:attrName>
                                        </p:attrNameLst>
                                      </p:cBhvr>
                                      <p:to>
                                        <p:strVal val="visible"/>
                                      </p:to>
                                    </p:set>
                                    <p:animEffect transition="in" filter="fade">
                                      <p:cBhvr>
                                        <p:cTn id="28" dur="1000"/>
                                        <p:tgtEl>
                                          <p:spTgt spid="15">
                                            <p:txEl>
                                              <p:pRg st="3" end="3"/>
                                            </p:txEl>
                                          </p:spTgt>
                                        </p:tgtEl>
                                      </p:cBhvr>
                                    </p:animEffect>
                                    <p:anim calcmode="lin" valueType="num">
                                      <p:cBhvr>
                                        <p:cTn id="29"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xEl>
                                              <p:pRg st="4" end="4"/>
                                            </p:txEl>
                                          </p:spTgt>
                                        </p:tgtEl>
                                        <p:attrNameLst>
                                          <p:attrName>style.visibility</p:attrName>
                                        </p:attrNameLst>
                                      </p:cBhvr>
                                      <p:to>
                                        <p:strVal val="visible"/>
                                      </p:to>
                                    </p:set>
                                    <p:animEffect transition="in" filter="fade">
                                      <p:cBhvr>
                                        <p:cTn id="35" dur="1000"/>
                                        <p:tgtEl>
                                          <p:spTgt spid="15">
                                            <p:txEl>
                                              <p:pRg st="4" end="4"/>
                                            </p:txEl>
                                          </p:spTgt>
                                        </p:tgtEl>
                                      </p:cBhvr>
                                    </p:animEffect>
                                    <p:anim calcmode="lin" valueType="num">
                                      <p:cBhvr>
                                        <p:cTn id="36"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
                                            <p:txEl>
                                              <p:pRg st="5" end="5"/>
                                            </p:txEl>
                                          </p:spTgt>
                                        </p:tgtEl>
                                        <p:attrNameLst>
                                          <p:attrName>style.visibility</p:attrName>
                                        </p:attrNameLst>
                                      </p:cBhvr>
                                      <p:to>
                                        <p:strVal val="visible"/>
                                      </p:to>
                                    </p:set>
                                    <p:animEffect transition="in" filter="fade">
                                      <p:cBhvr>
                                        <p:cTn id="42" dur="1000"/>
                                        <p:tgtEl>
                                          <p:spTgt spid="15">
                                            <p:txEl>
                                              <p:pRg st="5" end="5"/>
                                            </p:txEl>
                                          </p:spTgt>
                                        </p:tgtEl>
                                      </p:cBhvr>
                                    </p:animEffect>
                                    <p:anim calcmode="lin" valueType="num">
                                      <p:cBhvr>
                                        <p:cTn id="43"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5">
                                            <p:txEl>
                                              <p:pRg st="5" end="5"/>
                                            </p:txEl>
                                          </p:spTgt>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42" presetClass="entr" presetSubtype="0"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5">
                                            <p:txEl>
                                              <p:pRg st="8" end="8"/>
                                            </p:txEl>
                                          </p:spTgt>
                                        </p:tgtEl>
                                        <p:attrNameLst>
                                          <p:attrName>style.visibility</p:attrName>
                                        </p:attrNameLst>
                                      </p:cBhvr>
                                      <p:to>
                                        <p:strVal val="visible"/>
                                      </p:to>
                                    </p:set>
                                    <p:animEffect transition="in" filter="fade">
                                      <p:cBhvr>
                                        <p:cTn id="55" dur="1000"/>
                                        <p:tgtEl>
                                          <p:spTgt spid="15">
                                            <p:txEl>
                                              <p:pRg st="8" end="8"/>
                                            </p:txEl>
                                          </p:spTgt>
                                        </p:tgtEl>
                                      </p:cBhvr>
                                    </p:animEffect>
                                    <p:anim calcmode="lin" valueType="num">
                                      <p:cBhvr>
                                        <p:cTn id="56" dur="1000" fill="hold"/>
                                        <p:tgtEl>
                                          <p:spTgt spid="15">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15">
                                            <p:txEl>
                                              <p:pRg st="8" end="8"/>
                                            </p:txEl>
                                          </p:spTgt>
                                        </p:tgtEl>
                                        <p:attrNameLst>
                                          <p:attrName>ppt_y</p:attrName>
                                        </p:attrNameLst>
                                      </p:cBhvr>
                                      <p:tavLst>
                                        <p:tav tm="0">
                                          <p:val>
                                            <p:strVal val="#ppt_y+.1"/>
                                          </p:val>
                                        </p:tav>
                                        <p:tav tm="100000">
                                          <p:val>
                                            <p:strVal val="#ppt_y"/>
                                          </p:val>
                                        </p:tav>
                                      </p:tavLst>
                                    </p:anim>
                                  </p:childTnLst>
                                </p:cTn>
                              </p:par>
                            </p:childTnLst>
                          </p:cTn>
                        </p:par>
                        <p:par>
                          <p:cTn id="58" fill="hold">
                            <p:stCondLst>
                              <p:cond delay="1000"/>
                            </p:stCondLst>
                            <p:childTnLst>
                              <p:par>
                                <p:cTn id="59" presetID="42" presetClass="entr" presetSubtype="0" fill="hold"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73778" y="165259"/>
            <a:ext cx="3996444"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15" name="TextBox 14"/>
          <p:cNvSpPr txBox="1"/>
          <p:nvPr/>
        </p:nvSpPr>
        <p:spPr>
          <a:xfrm>
            <a:off x="1828829" y="1286912"/>
            <a:ext cx="7200800" cy="5016758"/>
          </a:xfrm>
          <a:prstGeom prst="rect">
            <a:avLst/>
          </a:prstGeom>
          <a:noFill/>
        </p:spPr>
        <p:txBody>
          <a:bodyPr wrap="square" rtlCol="1">
            <a:spAutoFit/>
          </a:bodyPr>
          <a:lstStyle/>
          <a:p>
            <a:r>
              <a:rPr lang="he-IL" sz="2000" b="1" dirty="0"/>
              <a:t>מהירות זוויתית </a:t>
            </a:r>
            <a:r>
              <a:rPr lang="he-IL" sz="2000" dirty="0"/>
              <a:t>(מסומנת באות </a:t>
            </a:r>
            <a:r>
              <a:rPr lang="en-US" sz="2000" dirty="0"/>
              <a:t>ω</a:t>
            </a:r>
            <a:r>
              <a:rPr lang="he-IL" sz="2000" dirty="0"/>
              <a:t> - אומגה) של גוף הנע בתנועה מעגלית קצובה מוגדרת </a:t>
            </a:r>
            <a:r>
              <a:rPr lang="he-IL" sz="2000" b="1" dirty="0"/>
              <a:t>כ</a:t>
            </a:r>
            <a:r>
              <a:rPr lang="he-IL" sz="2000" b="1" dirty="0">
                <a:solidFill>
                  <a:srgbClr val="FF0000"/>
                </a:solidFill>
              </a:rPr>
              <a:t>זווית</a:t>
            </a:r>
            <a:r>
              <a:rPr lang="he-IL" sz="2000" dirty="0"/>
              <a:t> </a:t>
            </a:r>
            <a:r>
              <a:rPr lang="he-IL" sz="2000" dirty="0" err="1"/>
              <a:t>שהקוו</a:t>
            </a:r>
            <a:r>
              <a:rPr lang="he-IL" sz="2000" dirty="0"/>
              <a:t> המחבר את הגוף שעל הקף המעגל עם מרכז המעגל עובר ביחידת זמן (קצב שינוי הזווית ליחידת זמן):</a:t>
            </a:r>
          </a:p>
          <a:p>
            <a:endParaRPr lang="he-IL" sz="2000" dirty="0"/>
          </a:p>
          <a:p>
            <a:r>
              <a:rPr lang="he-IL" sz="2000" dirty="0"/>
              <a:t>את הזווית מודדים </a:t>
            </a:r>
            <a:r>
              <a:rPr lang="he-IL" sz="2000" u="sng" dirty="0"/>
              <a:t>ביחידות </a:t>
            </a:r>
            <a:r>
              <a:rPr lang="he-IL" sz="2000" u="sng" dirty="0" err="1"/>
              <a:t>רדיאן</a:t>
            </a:r>
            <a:r>
              <a:rPr lang="he-IL" sz="2000" dirty="0"/>
              <a:t>.</a:t>
            </a:r>
          </a:p>
          <a:p>
            <a:r>
              <a:rPr lang="he-IL" sz="2000" dirty="0"/>
              <a:t>זווית מרכזית שאורך הקשת שלה שווה לרדיוס המעגל נקראת: </a:t>
            </a:r>
            <a:r>
              <a:rPr lang="he-IL" sz="2000" b="1" u="sng" dirty="0"/>
              <a:t>רדיאן</a:t>
            </a:r>
            <a:r>
              <a:rPr lang="he-IL" sz="2000" dirty="0"/>
              <a:t>. </a:t>
            </a:r>
            <a:endParaRPr lang="en-US" sz="2000" dirty="0"/>
          </a:p>
          <a:p>
            <a:endParaRPr lang="he-IL" sz="2000" dirty="0"/>
          </a:p>
          <a:p>
            <a:r>
              <a:rPr lang="he-IL" sz="2000" b="1" dirty="0">
                <a:solidFill>
                  <a:srgbClr val="00B050"/>
                </a:solidFill>
              </a:rPr>
              <a:t>במעגל שלם </a:t>
            </a:r>
            <a:r>
              <a:rPr lang="he-IL" sz="2000" dirty="0"/>
              <a:t>יש לנו                              אותם עוברים במהלך זמן מחזור אחד.</a:t>
            </a:r>
          </a:p>
          <a:p>
            <a:endParaRPr lang="he-IL" sz="2000" dirty="0"/>
          </a:p>
          <a:p>
            <a:pPr algn="just"/>
            <a:r>
              <a:rPr lang="he-IL" sz="2000" dirty="0"/>
              <a:t>זווית הנמדדת ברדיאנים שווה: ליחס בין אורך הקשת של הזווית המרכזית שלה לרדיוס המעגל.</a:t>
            </a:r>
          </a:p>
          <a:p>
            <a:pPr algn="just"/>
            <a:r>
              <a:rPr lang="he-IL" sz="2000" dirty="0"/>
              <a:t>אם </a:t>
            </a:r>
            <a:r>
              <a:rPr lang="it-IT" sz="2000" dirty="0"/>
              <a:t>L</a:t>
            </a:r>
            <a:r>
              <a:rPr lang="he-IL" sz="2000" dirty="0"/>
              <a:t> אורך הקשת של המעגל ו</a:t>
            </a:r>
            <a:r>
              <a:rPr lang="en-US" sz="2000" dirty="0"/>
              <a:t> R </a:t>
            </a:r>
            <a:r>
              <a:rPr lang="he-IL" sz="2000" dirty="0"/>
              <a:t>רדיוס המעגל נוכל לכתוב את זה </a:t>
            </a:r>
          </a:p>
          <a:p>
            <a:pPr algn="just"/>
            <a:r>
              <a:rPr lang="he-IL" sz="2000" dirty="0"/>
              <a:t>בנוסחה:</a:t>
            </a:r>
            <a:r>
              <a:rPr lang="en-US" sz="2000" dirty="0"/>
              <a:t> </a:t>
            </a:r>
          </a:p>
          <a:p>
            <a:endParaRPr lang="he-IL" sz="2000" dirty="0"/>
          </a:p>
          <a:p>
            <a:endParaRPr lang="he-IL" sz="2000" dirty="0"/>
          </a:p>
        </p:txBody>
      </p:sp>
      <p:graphicFrame>
        <p:nvGraphicFramePr>
          <p:cNvPr id="16" name="אובייקט 15"/>
          <p:cNvGraphicFramePr>
            <a:graphicFrameLocks noChangeAspect="1"/>
          </p:cNvGraphicFramePr>
          <p:nvPr>
            <p:extLst/>
          </p:nvPr>
        </p:nvGraphicFramePr>
        <p:xfrm>
          <a:off x="3375719" y="2276872"/>
          <a:ext cx="818909" cy="619175"/>
        </p:xfrm>
        <a:graphic>
          <a:graphicData uri="http://schemas.openxmlformats.org/presentationml/2006/ole">
            <mc:AlternateContent xmlns:mc="http://schemas.openxmlformats.org/markup-compatibility/2006">
              <mc:Choice xmlns:v="urn:schemas-microsoft-com:vml" Requires="v">
                <p:oleObj spid="_x0000_s129257" name="Equation" r:id="rId3" imgW="520474" imgH="393529" progId="Equation.DSMT4">
                  <p:embed/>
                </p:oleObj>
              </mc:Choice>
              <mc:Fallback>
                <p:oleObj name="Equation" r:id="rId3" imgW="520474" imgH="393529" progId="Equation.DSMT4">
                  <p:embed/>
                  <p:pic>
                    <p:nvPicPr>
                      <p:cNvPr id="16" name="אובייקט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719" y="2276872"/>
                        <a:ext cx="818909" cy="619175"/>
                      </a:xfrm>
                      <a:prstGeom prst="rect">
                        <a:avLst/>
                      </a:prstGeom>
                      <a:solidFill>
                        <a:srgbClr val="FEB8B8"/>
                      </a:solidFill>
                      <a:ln w="31750">
                        <a:solidFill>
                          <a:srgbClr val="FF0000"/>
                        </a:solidFill>
                        <a:miter lim="800000"/>
                        <a:headEnd/>
                        <a:tailEnd/>
                      </a:ln>
                    </p:spPr>
                  </p:pic>
                </p:oleObj>
              </mc:Fallback>
            </mc:AlternateContent>
          </a:graphicData>
        </a:graphic>
      </p:graphicFrame>
      <p:graphicFrame>
        <p:nvGraphicFramePr>
          <p:cNvPr id="17" name="אובייקט 16"/>
          <p:cNvGraphicFramePr>
            <a:graphicFrameLocks noChangeAspect="1"/>
          </p:cNvGraphicFramePr>
          <p:nvPr>
            <p:extLst/>
          </p:nvPr>
        </p:nvGraphicFramePr>
        <p:xfrm>
          <a:off x="5220072" y="3490035"/>
          <a:ext cx="1690428" cy="324192"/>
        </p:xfrm>
        <a:graphic>
          <a:graphicData uri="http://schemas.openxmlformats.org/presentationml/2006/ole">
            <mc:AlternateContent xmlns:mc="http://schemas.openxmlformats.org/markup-compatibility/2006">
              <mc:Choice xmlns:v="urn:schemas-microsoft-com:vml" Requires="v">
                <p:oleObj spid="_x0000_s129258" name="Equation" r:id="rId5" imgW="926698" imgH="177723" progId="Equation.DSMT4">
                  <p:embed/>
                </p:oleObj>
              </mc:Choice>
              <mc:Fallback>
                <p:oleObj name="Equation" r:id="rId5" imgW="926698" imgH="177723" progId="Equation.DSMT4">
                  <p:embed/>
                  <p:pic>
                    <p:nvPicPr>
                      <p:cNvPr id="17" name="אובייקט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3490035"/>
                        <a:ext cx="1690428" cy="324192"/>
                      </a:xfrm>
                      <a:prstGeom prst="rect">
                        <a:avLst/>
                      </a:prstGeom>
                      <a:solidFill>
                        <a:srgbClr val="CCFFCC"/>
                      </a:solidFill>
                      <a:ln w="31750">
                        <a:solidFill>
                          <a:srgbClr val="00B050"/>
                        </a:solidFill>
                        <a:miter lim="800000"/>
                        <a:headEnd/>
                        <a:tailEnd/>
                      </a:ln>
                    </p:spPr>
                  </p:pic>
                </p:oleObj>
              </mc:Fallback>
            </mc:AlternateContent>
          </a:graphicData>
        </a:graphic>
      </p:graphicFrame>
      <p:graphicFrame>
        <p:nvGraphicFramePr>
          <p:cNvPr id="18452" name="Object 4"/>
          <p:cNvGraphicFramePr>
            <a:graphicFrameLocks noChangeAspect="1"/>
          </p:cNvGraphicFramePr>
          <p:nvPr>
            <p:extLst/>
          </p:nvPr>
        </p:nvGraphicFramePr>
        <p:xfrm>
          <a:off x="5200650" y="5464175"/>
          <a:ext cx="2105025" cy="1106488"/>
        </p:xfrm>
        <a:graphic>
          <a:graphicData uri="http://schemas.openxmlformats.org/presentationml/2006/ole">
            <mc:AlternateContent xmlns:mc="http://schemas.openxmlformats.org/markup-compatibility/2006">
              <mc:Choice xmlns:v="urn:schemas-microsoft-com:vml" Requires="v">
                <p:oleObj spid="_x0000_s129259" name="Equation" r:id="rId7" imgW="850680" imgH="444240" progId="Equation.DSMT4">
                  <p:embed/>
                </p:oleObj>
              </mc:Choice>
              <mc:Fallback>
                <p:oleObj name="Equation" r:id="rId7" imgW="850680" imgH="444240" progId="Equation.DSMT4">
                  <p:embed/>
                  <p:pic>
                    <p:nvPicPr>
                      <p:cNvPr id="18452" name="Object 4"/>
                      <p:cNvPicPr>
                        <a:picLocks noChangeAspect="1" noChangeArrowheads="1"/>
                      </p:cNvPicPr>
                      <p:nvPr/>
                    </p:nvPicPr>
                    <p:blipFill>
                      <a:blip r:embed="rId8"/>
                      <a:srcRect/>
                      <a:stretch>
                        <a:fillRect/>
                      </a:stretch>
                    </p:blipFill>
                    <p:spPr bwMode="auto">
                      <a:xfrm>
                        <a:off x="5200650" y="5464175"/>
                        <a:ext cx="2105025" cy="1106488"/>
                      </a:xfrm>
                      <a:prstGeom prst="rect">
                        <a:avLst/>
                      </a:prstGeom>
                      <a:solidFill>
                        <a:srgbClr val="FFFF00"/>
                      </a:solidFill>
                      <a:ln w="9525">
                        <a:solidFill>
                          <a:srgbClr val="FF6600"/>
                        </a:solidFill>
                        <a:miter lim="800000"/>
                        <a:headEnd/>
                        <a:tailEnd/>
                      </a:ln>
                      <a:effectLst>
                        <a:outerShdw dist="35921" dir="2700000" algn="ctr" rotWithShape="0">
                          <a:srgbClr val="808080"/>
                        </a:outerShdw>
                      </a:effectLst>
                    </p:spPr>
                  </p:pic>
                </p:oleObj>
              </mc:Fallback>
            </mc:AlternateContent>
          </a:graphicData>
        </a:graphic>
      </p:graphicFrame>
      <p:pic>
        <p:nvPicPr>
          <p:cNvPr id="18466" name="Picture 34" descr="https://upload.wikimedia.org/wikipedia/commons/thumb/e/e0/Radian_cropped_color_%28he%29.svg/230px-Radian_cropped_color_%28he%29.sv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4" y="4438844"/>
            <a:ext cx="1864826" cy="1864826"/>
          </a:xfrm>
          <a:prstGeom prst="rect">
            <a:avLst/>
          </a:prstGeom>
          <a:noFill/>
          <a:extLst>
            <a:ext uri="{909E8E84-426E-40DD-AFC4-6F175D3DCCD1}">
              <a14:hiddenFill xmlns:a14="http://schemas.microsoft.com/office/drawing/2010/main">
                <a:solidFill>
                  <a:srgbClr val="FFFFFF"/>
                </a:solidFill>
              </a14:hiddenFill>
            </a:ext>
          </a:extLst>
        </p:spPr>
      </p:pic>
      <p:sp>
        <p:nvSpPr>
          <p:cNvPr id="2" name="תרשים זרימה: מחבר 1"/>
          <p:cNvSpPr/>
          <p:nvPr/>
        </p:nvSpPr>
        <p:spPr>
          <a:xfrm>
            <a:off x="46246" y="2139963"/>
            <a:ext cx="1512168" cy="151216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4" name="מחבר ישר 3"/>
          <p:cNvCxnSpPr/>
          <p:nvPr/>
        </p:nvCxnSpPr>
        <p:spPr>
          <a:xfrm flipV="1">
            <a:off x="794319" y="2886717"/>
            <a:ext cx="764095" cy="93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מחבר ישר 10"/>
          <p:cNvCxnSpPr/>
          <p:nvPr/>
        </p:nvCxnSpPr>
        <p:spPr>
          <a:xfrm flipH="1" flipV="1">
            <a:off x="434279" y="2239964"/>
            <a:ext cx="360040" cy="656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קשת 11"/>
          <p:cNvSpPr/>
          <p:nvPr/>
        </p:nvSpPr>
        <p:spPr>
          <a:xfrm rot="20140496">
            <a:off x="510604" y="2656735"/>
            <a:ext cx="648072" cy="758553"/>
          </a:xfrm>
          <a:prstGeom prst="arc">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3" name="TextBox 12"/>
          <p:cNvSpPr txBox="1"/>
          <p:nvPr/>
        </p:nvSpPr>
        <p:spPr>
          <a:xfrm>
            <a:off x="719572" y="2383339"/>
            <a:ext cx="504056" cy="369332"/>
          </a:xfrm>
          <a:prstGeom prst="rect">
            <a:avLst/>
          </a:prstGeom>
          <a:noFill/>
        </p:spPr>
        <p:txBody>
          <a:bodyPr wrap="square" rtlCol="1">
            <a:spAutoFit/>
          </a:bodyPr>
          <a:lstStyle/>
          <a:p>
            <a:pPr algn="l" rtl="0"/>
            <a:r>
              <a:rPr lang="he-IL" dirty="0"/>
              <a:t>Δ</a:t>
            </a:r>
            <a:r>
              <a:rPr lang="en-US" dirty="0"/>
              <a:t>ϴ</a:t>
            </a:r>
            <a:endParaRPr lang="he-IL" dirty="0"/>
          </a:p>
        </p:txBody>
      </p:sp>
      <p:cxnSp>
        <p:nvCxnSpPr>
          <p:cNvPr id="18" name="מחבר ישר 17"/>
          <p:cNvCxnSpPr>
            <a:endCxn id="2" idx="6"/>
          </p:cNvCxnSpPr>
          <p:nvPr/>
        </p:nvCxnSpPr>
        <p:spPr>
          <a:xfrm>
            <a:off x="794319" y="2896047"/>
            <a:ext cx="76409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ענן 2"/>
          <p:cNvSpPr/>
          <p:nvPr/>
        </p:nvSpPr>
        <p:spPr>
          <a:xfrm>
            <a:off x="1506639" y="1254120"/>
            <a:ext cx="6840760" cy="5166424"/>
          </a:xfrm>
          <a:prstGeom prst="cloud">
            <a:avLst/>
          </a:prstGeom>
          <a:blipFill>
            <a:blip r:embed="rId10"/>
            <a:tile tx="0" ty="0" sx="100000" sy="100000" flip="none" algn="tl"/>
          </a:blipFill>
          <a:ln>
            <a:solidFill>
              <a:srgbClr val="FEB8B8"/>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4400" dirty="0">
                <a:ln>
                  <a:solidFill>
                    <a:srgbClr val="CCFFCC"/>
                  </a:solidFill>
                </a:ln>
                <a:solidFill>
                  <a:sysClr val="windowText" lastClr="000000"/>
                </a:solidFill>
              </a:rPr>
              <a:t>מה השוני בין מהירות משיקית למהירות זוויתית בתנועה מעגלית?</a:t>
            </a:r>
          </a:p>
        </p:txBody>
      </p:sp>
    </p:spTree>
    <p:extLst>
      <p:ext uri="{BB962C8B-B14F-4D97-AF65-F5344CB8AC3E}">
        <p14:creationId xmlns:p14="http://schemas.microsoft.com/office/powerpoint/2010/main" val="110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4"/>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2" presetClass="entr" presetSubtype="4"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xEl>
                                              <p:pRg st="2" end="2"/>
                                            </p:txEl>
                                          </p:spTgt>
                                        </p:tgtEl>
                                        <p:attrNameLst>
                                          <p:attrName>style.visibility</p:attrName>
                                        </p:attrNameLst>
                                      </p:cBhvr>
                                      <p:to>
                                        <p:strVal val="visible"/>
                                      </p:to>
                                    </p:set>
                                    <p:animEffect transition="in" filter="fade">
                                      <p:cBhvr>
                                        <p:cTn id="49" dur="1000"/>
                                        <p:tgtEl>
                                          <p:spTgt spid="15">
                                            <p:txEl>
                                              <p:pRg st="2" end="2"/>
                                            </p:txEl>
                                          </p:spTgt>
                                        </p:tgtEl>
                                      </p:cBhvr>
                                    </p:animEffect>
                                    <p:anim calcmode="lin" valueType="num">
                                      <p:cBhvr>
                                        <p:cTn id="50"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par>
                          <p:cTn id="52" fill="hold">
                            <p:stCondLst>
                              <p:cond delay="1000"/>
                            </p:stCondLst>
                            <p:childTnLst>
                              <p:par>
                                <p:cTn id="53" presetID="42" presetClass="entr" presetSubtype="0" fill="hold" grpId="0" nodeType="afterEffect">
                                  <p:stCondLst>
                                    <p:cond delay="0"/>
                                  </p:stCondLst>
                                  <p:childTnLst>
                                    <p:set>
                                      <p:cBhvr>
                                        <p:cTn id="54" dur="1" fill="hold">
                                          <p:stCondLst>
                                            <p:cond delay="0"/>
                                          </p:stCondLst>
                                        </p:cTn>
                                        <p:tgtEl>
                                          <p:spTgt spid="15">
                                            <p:txEl>
                                              <p:pRg st="3" end="3"/>
                                            </p:txEl>
                                          </p:spTgt>
                                        </p:tgtEl>
                                        <p:attrNameLst>
                                          <p:attrName>style.visibility</p:attrName>
                                        </p:attrNameLst>
                                      </p:cBhvr>
                                      <p:to>
                                        <p:strVal val="visible"/>
                                      </p:to>
                                    </p:set>
                                    <p:animEffect transition="in" filter="fade">
                                      <p:cBhvr>
                                        <p:cTn id="55" dur="1000"/>
                                        <p:tgtEl>
                                          <p:spTgt spid="15">
                                            <p:txEl>
                                              <p:pRg st="3" end="3"/>
                                            </p:txEl>
                                          </p:spTgt>
                                        </p:tgtEl>
                                      </p:cBhvr>
                                    </p:animEffect>
                                    <p:anim calcmode="lin" valueType="num">
                                      <p:cBhvr>
                                        <p:cTn id="56"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57"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5">
                                            <p:txEl>
                                              <p:pRg st="5" end="5"/>
                                            </p:txEl>
                                          </p:spTgt>
                                        </p:tgtEl>
                                        <p:attrNameLst>
                                          <p:attrName>style.visibility</p:attrName>
                                        </p:attrNameLst>
                                      </p:cBhvr>
                                      <p:to>
                                        <p:strVal val="visible"/>
                                      </p:to>
                                    </p:set>
                                    <p:animEffect transition="in" filter="fade">
                                      <p:cBhvr>
                                        <p:cTn id="62" dur="1000"/>
                                        <p:tgtEl>
                                          <p:spTgt spid="15">
                                            <p:txEl>
                                              <p:pRg st="5" end="5"/>
                                            </p:txEl>
                                          </p:spTgt>
                                        </p:tgtEl>
                                      </p:cBhvr>
                                    </p:animEffect>
                                    <p:anim calcmode="lin" valueType="num">
                                      <p:cBhvr>
                                        <p:cTn id="63"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64" dur="1000" fill="hold"/>
                                        <p:tgtEl>
                                          <p:spTgt spid="15">
                                            <p:txEl>
                                              <p:pRg st="5" end="5"/>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5">
                                            <p:txEl>
                                              <p:pRg st="7" end="7"/>
                                            </p:txEl>
                                          </p:spTgt>
                                        </p:tgtEl>
                                        <p:attrNameLst>
                                          <p:attrName>style.visibility</p:attrName>
                                        </p:attrNameLst>
                                      </p:cBhvr>
                                      <p:to>
                                        <p:strVal val="visible"/>
                                      </p:to>
                                    </p:set>
                                    <p:animEffect transition="in" filter="fade">
                                      <p:cBhvr>
                                        <p:cTn id="74" dur="1000"/>
                                        <p:tgtEl>
                                          <p:spTgt spid="15">
                                            <p:txEl>
                                              <p:pRg st="7" end="7"/>
                                            </p:txEl>
                                          </p:spTgt>
                                        </p:tgtEl>
                                      </p:cBhvr>
                                    </p:animEffect>
                                    <p:anim calcmode="lin" valueType="num">
                                      <p:cBhvr>
                                        <p:cTn id="75" dur="1000" fill="hold"/>
                                        <p:tgtEl>
                                          <p:spTgt spid="15">
                                            <p:txEl>
                                              <p:pRg st="7" end="7"/>
                                            </p:txEl>
                                          </p:spTgt>
                                        </p:tgtEl>
                                        <p:attrNameLst>
                                          <p:attrName>ppt_x</p:attrName>
                                        </p:attrNameLst>
                                      </p:cBhvr>
                                      <p:tavLst>
                                        <p:tav tm="0">
                                          <p:val>
                                            <p:strVal val="#ppt_x"/>
                                          </p:val>
                                        </p:tav>
                                        <p:tav tm="100000">
                                          <p:val>
                                            <p:strVal val="#ppt_x"/>
                                          </p:val>
                                        </p:tav>
                                      </p:tavLst>
                                    </p:anim>
                                    <p:anim calcmode="lin" valueType="num">
                                      <p:cBhvr>
                                        <p:cTn id="76" dur="1000" fill="hold"/>
                                        <p:tgtEl>
                                          <p:spTgt spid="1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18466"/>
                                        </p:tgtEl>
                                        <p:attrNameLst>
                                          <p:attrName>style.visibility</p:attrName>
                                        </p:attrNameLst>
                                      </p:cBhvr>
                                      <p:to>
                                        <p:strVal val="visible"/>
                                      </p:to>
                                    </p:set>
                                    <p:animEffect transition="in" filter="fade">
                                      <p:cBhvr>
                                        <p:cTn id="81" dur="1000"/>
                                        <p:tgtEl>
                                          <p:spTgt spid="18466"/>
                                        </p:tgtEl>
                                      </p:cBhvr>
                                    </p:animEffect>
                                    <p:anim calcmode="lin" valueType="num">
                                      <p:cBhvr>
                                        <p:cTn id="82" dur="1000" fill="hold"/>
                                        <p:tgtEl>
                                          <p:spTgt spid="18466"/>
                                        </p:tgtEl>
                                        <p:attrNameLst>
                                          <p:attrName>ppt_x</p:attrName>
                                        </p:attrNameLst>
                                      </p:cBhvr>
                                      <p:tavLst>
                                        <p:tav tm="0">
                                          <p:val>
                                            <p:strVal val="#ppt_x"/>
                                          </p:val>
                                        </p:tav>
                                        <p:tav tm="100000">
                                          <p:val>
                                            <p:strVal val="#ppt_x"/>
                                          </p:val>
                                        </p:tav>
                                      </p:tavLst>
                                    </p:anim>
                                    <p:anim calcmode="lin" valueType="num">
                                      <p:cBhvr>
                                        <p:cTn id="83" dur="1000" fill="hold"/>
                                        <p:tgtEl>
                                          <p:spTgt spid="18466"/>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15">
                                            <p:txEl>
                                              <p:pRg st="8" end="8"/>
                                            </p:txEl>
                                          </p:spTgt>
                                        </p:tgtEl>
                                        <p:attrNameLst>
                                          <p:attrName>style.visibility</p:attrName>
                                        </p:attrNameLst>
                                      </p:cBhvr>
                                      <p:to>
                                        <p:strVal val="visible"/>
                                      </p:to>
                                    </p:set>
                                    <p:animEffect transition="in" filter="fade">
                                      <p:cBhvr>
                                        <p:cTn id="88" dur="1000"/>
                                        <p:tgtEl>
                                          <p:spTgt spid="15">
                                            <p:txEl>
                                              <p:pRg st="8" end="8"/>
                                            </p:txEl>
                                          </p:spTgt>
                                        </p:tgtEl>
                                      </p:cBhvr>
                                    </p:animEffect>
                                    <p:anim calcmode="lin" valueType="num">
                                      <p:cBhvr>
                                        <p:cTn id="89" dur="1000" fill="hold"/>
                                        <p:tgtEl>
                                          <p:spTgt spid="15">
                                            <p:txEl>
                                              <p:pRg st="8" end="8"/>
                                            </p:txEl>
                                          </p:spTgt>
                                        </p:tgtEl>
                                        <p:attrNameLst>
                                          <p:attrName>ppt_x</p:attrName>
                                        </p:attrNameLst>
                                      </p:cBhvr>
                                      <p:tavLst>
                                        <p:tav tm="0">
                                          <p:val>
                                            <p:strVal val="#ppt_x"/>
                                          </p:val>
                                        </p:tav>
                                        <p:tav tm="100000">
                                          <p:val>
                                            <p:strVal val="#ppt_x"/>
                                          </p:val>
                                        </p:tav>
                                      </p:tavLst>
                                    </p:anim>
                                    <p:anim calcmode="lin" valueType="num">
                                      <p:cBhvr>
                                        <p:cTn id="90" dur="1000" fill="hold"/>
                                        <p:tgtEl>
                                          <p:spTgt spid="15">
                                            <p:txEl>
                                              <p:pRg st="8" end="8"/>
                                            </p:txEl>
                                          </p:spTgt>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5">
                                            <p:txEl>
                                              <p:pRg st="9" end="9"/>
                                            </p:txEl>
                                          </p:spTgt>
                                        </p:tgtEl>
                                        <p:attrNameLst>
                                          <p:attrName>style.visibility</p:attrName>
                                        </p:attrNameLst>
                                      </p:cBhvr>
                                      <p:to>
                                        <p:strVal val="visible"/>
                                      </p:to>
                                    </p:set>
                                    <p:animEffect transition="in" filter="fade">
                                      <p:cBhvr>
                                        <p:cTn id="93" dur="1000"/>
                                        <p:tgtEl>
                                          <p:spTgt spid="15">
                                            <p:txEl>
                                              <p:pRg st="9" end="9"/>
                                            </p:txEl>
                                          </p:spTgt>
                                        </p:tgtEl>
                                      </p:cBhvr>
                                    </p:animEffect>
                                    <p:anim calcmode="lin" valueType="num">
                                      <p:cBhvr>
                                        <p:cTn id="94" dur="1000" fill="hold"/>
                                        <p:tgtEl>
                                          <p:spTgt spid="15">
                                            <p:txEl>
                                              <p:pRg st="9" end="9"/>
                                            </p:txEl>
                                          </p:spTgt>
                                        </p:tgtEl>
                                        <p:attrNameLst>
                                          <p:attrName>ppt_x</p:attrName>
                                        </p:attrNameLst>
                                      </p:cBhvr>
                                      <p:tavLst>
                                        <p:tav tm="0">
                                          <p:val>
                                            <p:strVal val="#ppt_x"/>
                                          </p:val>
                                        </p:tav>
                                        <p:tav tm="100000">
                                          <p:val>
                                            <p:strVal val="#ppt_x"/>
                                          </p:val>
                                        </p:tav>
                                      </p:tavLst>
                                    </p:anim>
                                    <p:anim calcmode="lin" valueType="num">
                                      <p:cBhvr>
                                        <p:cTn id="95" dur="1000" fill="hold"/>
                                        <p:tgtEl>
                                          <p:spTgt spid="1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18452"/>
                                        </p:tgtEl>
                                        <p:attrNameLst>
                                          <p:attrName>style.visibility</p:attrName>
                                        </p:attrNameLst>
                                      </p:cBhvr>
                                      <p:to>
                                        <p:strVal val="visible"/>
                                      </p:to>
                                    </p:set>
                                    <p:animEffect transition="in" filter="fade">
                                      <p:cBhvr>
                                        <p:cTn id="100" dur="1000"/>
                                        <p:tgtEl>
                                          <p:spTgt spid="18452"/>
                                        </p:tgtEl>
                                      </p:cBhvr>
                                    </p:animEffect>
                                    <p:anim calcmode="lin" valueType="num">
                                      <p:cBhvr>
                                        <p:cTn id="101" dur="1000" fill="hold"/>
                                        <p:tgtEl>
                                          <p:spTgt spid="18452"/>
                                        </p:tgtEl>
                                        <p:attrNameLst>
                                          <p:attrName>ppt_x</p:attrName>
                                        </p:attrNameLst>
                                      </p:cBhvr>
                                      <p:tavLst>
                                        <p:tav tm="0">
                                          <p:val>
                                            <p:strVal val="#ppt_x"/>
                                          </p:val>
                                        </p:tav>
                                        <p:tav tm="100000">
                                          <p:val>
                                            <p:strVal val="#ppt_x"/>
                                          </p:val>
                                        </p:tav>
                                      </p:tavLst>
                                    </p:anim>
                                    <p:anim calcmode="lin" valueType="num">
                                      <p:cBhvr>
                                        <p:cTn id="102" dur="1000" fill="hold"/>
                                        <p:tgtEl>
                                          <p:spTgt spid="18452"/>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3"/>
                                        </p:tgtEl>
                                        <p:attrNameLst>
                                          <p:attrName>style.visibility</p:attrName>
                                        </p:attrNameLst>
                                      </p:cBhvr>
                                      <p:to>
                                        <p:strVal val="visible"/>
                                      </p:to>
                                    </p:set>
                                    <p:animEffect transition="in" filter="fade">
                                      <p:cBhvr>
                                        <p:cTn id="107" dur="1000"/>
                                        <p:tgtEl>
                                          <p:spTgt spid="3"/>
                                        </p:tgtEl>
                                      </p:cBhvr>
                                    </p:animEffect>
                                    <p:anim calcmode="lin" valueType="num">
                                      <p:cBhvr>
                                        <p:cTn id="108" dur="1000" fill="hold"/>
                                        <p:tgtEl>
                                          <p:spTgt spid="3"/>
                                        </p:tgtEl>
                                        <p:attrNameLst>
                                          <p:attrName>ppt_x</p:attrName>
                                        </p:attrNameLst>
                                      </p:cBhvr>
                                      <p:tavLst>
                                        <p:tav tm="0">
                                          <p:val>
                                            <p:strVal val="#ppt_x"/>
                                          </p:val>
                                        </p:tav>
                                        <p:tav tm="100000">
                                          <p:val>
                                            <p:strVal val="#ppt_x"/>
                                          </p:val>
                                        </p:tav>
                                      </p:tavLst>
                                    </p:anim>
                                    <p:anim calcmode="lin" valueType="num">
                                      <p:cBhvr>
                                        <p:cTn id="10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P spid="2" grpId="0" animBg="1"/>
      <p:bldP spid="12" grpId="0" animBg="1"/>
      <p:bldP spid="13"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37774" y="175637"/>
            <a:ext cx="4068452"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15" name="TextBox 14"/>
          <p:cNvSpPr txBox="1"/>
          <p:nvPr/>
        </p:nvSpPr>
        <p:spPr>
          <a:xfrm>
            <a:off x="323528" y="764705"/>
            <a:ext cx="8706101" cy="5632311"/>
          </a:xfrm>
          <a:prstGeom prst="rect">
            <a:avLst/>
          </a:prstGeom>
          <a:noFill/>
        </p:spPr>
        <p:txBody>
          <a:bodyPr wrap="square" rtlCol="1">
            <a:spAutoFit/>
          </a:bodyPr>
          <a:lstStyle/>
          <a:p>
            <a:r>
              <a:rPr lang="he-IL" sz="2000" u="sng" dirty="0"/>
              <a:t>קצת על יחידות של זוויות</a:t>
            </a:r>
          </a:p>
          <a:p>
            <a:r>
              <a:rPr lang="he-IL" sz="2000" dirty="0"/>
              <a:t>היחידה המוכרת לנו של זווית: מעלה.</a:t>
            </a:r>
          </a:p>
          <a:p>
            <a:r>
              <a:rPr lang="he-IL" sz="2000" dirty="0"/>
              <a:t>אנחנו מדברית כעת על זווית מרכזית (ולא זווית </a:t>
            </a:r>
            <a:r>
              <a:rPr lang="he-IL" sz="2000" dirty="0" err="1"/>
              <a:t>הקפית</a:t>
            </a:r>
            <a:r>
              <a:rPr lang="he-IL" sz="2000" dirty="0"/>
              <a:t>).</a:t>
            </a:r>
          </a:p>
          <a:p>
            <a:r>
              <a:rPr lang="he-IL" sz="2000" dirty="0"/>
              <a:t>זווית במעגל זה משהו שלעולם נשען על קשת.</a:t>
            </a:r>
          </a:p>
          <a:p>
            <a:r>
              <a:rPr lang="he-IL" sz="2000" dirty="0"/>
              <a:t>הקביעה של המעלה כפי שאנו מכירים נעשתה בצורה שרירותית, על ידי חלוקת היקף המעגל ל-360 וקבלת זווית מרכזית שנשענת על הקשת שהתקבלה, והיא בת מעלה אחת.</a:t>
            </a:r>
          </a:p>
          <a:p>
            <a:r>
              <a:rPr lang="he-IL" sz="2000" dirty="0"/>
              <a:t>בתותחנים עושים חלוקה ל-6400 והצרפתים בצעו חלוקה ל-400 וכך חילקו את המעגל ל-4 רבעים של 100 בכל רבע.</a:t>
            </a:r>
          </a:p>
          <a:p>
            <a:r>
              <a:rPr lang="he-IL" sz="2000" dirty="0"/>
              <a:t>איך מחלקים היקף מעגל ל-360 חלקים שווים?</a:t>
            </a:r>
          </a:p>
          <a:p>
            <a:r>
              <a:rPr lang="he-IL" sz="2000" dirty="0"/>
              <a:t>עם חוט, סרגל ומחוגה.</a:t>
            </a:r>
          </a:p>
          <a:p>
            <a:r>
              <a:rPr lang="he-IL" sz="2000" dirty="0"/>
              <a:t>הבעיה: לכל מעגל בעל רדיוס שונה צריך לעשות זאת מחדש. אבל המעגל יוצר לנו סרגל מובנה בתוכו: הרדיוס.</a:t>
            </a:r>
          </a:p>
          <a:p>
            <a:r>
              <a:rPr lang="he-IL" sz="2000" dirty="0"/>
              <a:t>מקצים את הרדיוס על הקף המעגל, נקבל 6 וקצת:</a:t>
            </a:r>
          </a:p>
          <a:p>
            <a:endParaRPr lang="he-IL" sz="2000" dirty="0"/>
          </a:p>
          <a:p>
            <a:endParaRPr lang="he-IL" sz="2000" dirty="0"/>
          </a:p>
          <a:p>
            <a:r>
              <a:rPr lang="he-IL" sz="2000" dirty="0"/>
              <a:t>לזווית המרכזית הנשענת על קשת באורך הרדיוס קראו 1 קשת של רדיוס, או בקיצור: 1 </a:t>
            </a:r>
            <a:r>
              <a:rPr lang="he-IL" sz="2000" dirty="0" err="1"/>
              <a:t>רדיאן</a:t>
            </a:r>
            <a:r>
              <a:rPr lang="he-IL" sz="2000" dirty="0"/>
              <a:t> = </a:t>
            </a:r>
            <a:r>
              <a:rPr lang="en-US" sz="2000" dirty="0"/>
              <a:t>1rad</a:t>
            </a:r>
            <a:endParaRPr lang="he-IL" sz="2000" dirty="0"/>
          </a:p>
        </p:txBody>
      </p:sp>
      <p:graphicFrame>
        <p:nvGraphicFramePr>
          <p:cNvPr id="2" name="אובייקט 1">
            <a:extLst>
              <a:ext uri="{FF2B5EF4-FFF2-40B4-BE49-F238E27FC236}">
                <a16:creationId xmlns:a16="http://schemas.microsoft.com/office/drawing/2014/main" id="{407D3FE3-65F2-4C5A-9F3F-2FA873FDCF61}"/>
              </a:ext>
            </a:extLst>
          </p:cNvPr>
          <p:cNvGraphicFramePr>
            <a:graphicFrameLocks noChangeAspect="1"/>
          </p:cNvGraphicFramePr>
          <p:nvPr>
            <p:extLst>
              <p:ext uri="{D42A27DB-BD31-4B8C-83A1-F6EECF244321}">
                <p14:modId xmlns:p14="http://schemas.microsoft.com/office/powerpoint/2010/main" val="1907942044"/>
              </p:ext>
            </p:extLst>
          </p:nvPr>
        </p:nvGraphicFramePr>
        <p:xfrm>
          <a:off x="2353316" y="4941168"/>
          <a:ext cx="2218684" cy="709979"/>
        </p:xfrm>
        <a:graphic>
          <a:graphicData uri="http://schemas.openxmlformats.org/presentationml/2006/ole">
            <mc:AlternateContent xmlns:mc="http://schemas.openxmlformats.org/markup-compatibility/2006">
              <mc:Choice xmlns:v="urn:schemas-microsoft-com:vml" Requires="v">
                <p:oleObj spid="_x0000_s130128" name="Equation" r:id="rId3" imgW="1904760" imgH="609480" progId="Equation.DSMT4">
                  <p:embed/>
                </p:oleObj>
              </mc:Choice>
              <mc:Fallback>
                <p:oleObj name="Equation" r:id="rId3" imgW="1904760" imgH="609480" progId="Equation.DSMT4">
                  <p:embed/>
                  <p:pic>
                    <p:nvPicPr>
                      <p:cNvPr id="0" name=""/>
                      <p:cNvPicPr/>
                      <p:nvPr/>
                    </p:nvPicPr>
                    <p:blipFill>
                      <a:blip r:embed="rId4"/>
                      <a:stretch>
                        <a:fillRect/>
                      </a:stretch>
                    </p:blipFill>
                    <p:spPr>
                      <a:xfrm>
                        <a:off x="2353316" y="4941168"/>
                        <a:ext cx="2218684" cy="709979"/>
                      </a:xfrm>
                      <a:prstGeom prst="rect">
                        <a:avLst/>
                      </a:prstGeom>
                    </p:spPr>
                  </p:pic>
                </p:oleObj>
              </mc:Fallback>
            </mc:AlternateContent>
          </a:graphicData>
        </a:graphic>
      </p:graphicFrame>
    </p:spTree>
    <p:extLst>
      <p:ext uri="{BB962C8B-B14F-4D97-AF65-F5344CB8AC3E}">
        <p14:creationId xmlns:p14="http://schemas.microsoft.com/office/powerpoint/2010/main" val="135140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fade">
                                      <p:cBhvr>
                                        <p:cTn id="14" dur="1000"/>
                                        <p:tgtEl>
                                          <p:spTgt spid="15">
                                            <p:txEl>
                                              <p:pRg st="1" end="1"/>
                                            </p:txEl>
                                          </p:spTgt>
                                        </p:tgtEl>
                                      </p:cBhvr>
                                    </p:animEffect>
                                    <p:anim calcmode="lin" valueType="num">
                                      <p:cBhvr>
                                        <p:cTn id="15"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xEl>
                                              <p:pRg st="2" end="2"/>
                                            </p:txEl>
                                          </p:spTgt>
                                        </p:tgtEl>
                                        <p:attrNameLst>
                                          <p:attrName>style.visibility</p:attrName>
                                        </p:attrNameLst>
                                      </p:cBhvr>
                                      <p:to>
                                        <p:strVal val="visible"/>
                                      </p:to>
                                    </p:set>
                                    <p:animEffect transition="in" filter="fade">
                                      <p:cBhvr>
                                        <p:cTn id="21" dur="1000"/>
                                        <p:tgtEl>
                                          <p:spTgt spid="15">
                                            <p:txEl>
                                              <p:pRg st="2" end="2"/>
                                            </p:txEl>
                                          </p:spTgt>
                                        </p:tgtEl>
                                      </p:cBhvr>
                                    </p:animEffect>
                                    <p:anim calcmode="lin" valueType="num">
                                      <p:cBhvr>
                                        <p:cTn id="22"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xEl>
                                              <p:pRg st="3" end="3"/>
                                            </p:txEl>
                                          </p:spTgt>
                                        </p:tgtEl>
                                        <p:attrNameLst>
                                          <p:attrName>style.visibility</p:attrName>
                                        </p:attrNameLst>
                                      </p:cBhvr>
                                      <p:to>
                                        <p:strVal val="visible"/>
                                      </p:to>
                                    </p:set>
                                    <p:animEffect transition="in" filter="fade">
                                      <p:cBhvr>
                                        <p:cTn id="28" dur="1000"/>
                                        <p:tgtEl>
                                          <p:spTgt spid="15">
                                            <p:txEl>
                                              <p:pRg st="3" end="3"/>
                                            </p:txEl>
                                          </p:spTgt>
                                        </p:tgtEl>
                                      </p:cBhvr>
                                    </p:animEffect>
                                    <p:anim calcmode="lin" valueType="num">
                                      <p:cBhvr>
                                        <p:cTn id="29"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xEl>
                                              <p:pRg st="4" end="4"/>
                                            </p:txEl>
                                          </p:spTgt>
                                        </p:tgtEl>
                                        <p:attrNameLst>
                                          <p:attrName>style.visibility</p:attrName>
                                        </p:attrNameLst>
                                      </p:cBhvr>
                                      <p:to>
                                        <p:strVal val="visible"/>
                                      </p:to>
                                    </p:set>
                                    <p:animEffect transition="in" filter="fade">
                                      <p:cBhvr>
                                        <p:cTn id="35" dur="1000"/>
                                        <p:tgtEl>
                                          <p:spTgt spid="15">
                                            <p:txEl>
                                              <p:pRg st="4" end="4"/>
                                            </p:txEl>
                                          </p:spTgt>
                                        </p:tgtEl>
                                      </p:cBhvr>
                                    </p:animEffect>
                                    <p:anim calcmode="lin" valueType="num">
                                      <p:cBhvr>
                                        <p:cTn id="36"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
                                            <p:txEl>
                                              <p:pRg st="5" end="5"/>
                                            </p:txEl>
                                          </p:spTgt>
                                        </p:tgtEl>
                                        <p:attrNameLst>
                                          <p:attrName>style.visibility</p:attrName>
                                        </p:attrNameLst>
                                      </p:cBhvr>
                                      <p:to>
                                        <p:strVal val="visible"/>
                                      </p:to>
                                    </p:set>
                                    <p:animEffect transition="in" filter="fade">
                                      <p:cBhvr>
                                        <p:cTn id="42" dur="1000"/>
                                        <p:tgtEl>
                                          <p:spTgt spid="15">
                                            <p:txEl>
                                              <p:pRg st="5" end="5"/>
                                            </p:txEl>
                                          </p:spTgt>
                                        </p:tgtEl>
                                      </p:cBhvr>
                                    </p:animEffect>
                                    <p:anim calcmode="lin" valueType="num">
                                      <p:cBhvr>
                                        <p:cTn id="43"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xEl>
                                              <p:pRg st="6" end="6"/>
                                            </p:txEl>
                                          </p:spTgt>
                                        </p:tgtEl>
                                        <p:attrNameLst>
                                          <p:attrName>style.visibility</p:attrName>
                                        </p:attrNameLst>
                                      </p:cBhvr>
                                      <p:to>
                                        <p:strVal val="visible"/>
                                      </p:to>
                                    </p:set>
                                    <p:animEffect transition="in" filter="fade">
                                      <p:cBhvr>
                                        <p:cTn id="49" dur="1000"/>
                                        <p:tgtEl>
                                          <p:spTgt spid="15">
                                            <p:txEl>
                                              <p:pRg st="6" end="6"/>
                                            </p:txEl>
                                          </p:spTgt>
                                        </p:tgtEl>
                                      </p:cBhvr>
                                    </p:animEffect>
                                    <p:anim calcmode="lin" valueType="num">
                                      <p:cBhvr>
                                        <p:cTn id="50" dur="1000" fill="hold"/>
                                        <p:tgtEl>
                                          <p:spTgt spid="1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5">
                                            <p:txEl>
                                              <p:pRg st="7" end="7"/>
                                            </p:txEl>
                                          </p:spTgt>
                                        </p:tgtEl>
                                        <p:attrNameLst>
                                          <p:attrName>style.visibility</p:attrName>
                                        </p:attrNameLst>
                                      </p:cBhvr>
                                      <p:to>
                                        <p:strVal val="visible"/>
                                      </p:to>
                                    </p:set>
                                    <p:animEffect transition="in" filter="fade">
                                      <p:cBhvr>
                                        <p:cTn id="56" dur="1000"/>
                                        <p:tgtEl>
                                          <p:spTgt spid="15">
                                            <p:txEl>
                                              <p:pRg st="7" end="7"/>
                                            </p:txEl>
                                          </p:spTgt>
                                        </p:tgtEl>
                                      </p:cBhvr>
                                    </p:animEffect>
                                    <p:anim calcmode="lin" valueType="num">
                                      <p:cBhvr>
                                        <p:cTn id="57" dur="1000" fill="hold"/>
                                        <p:tgtEl>
                                          <p:spTgt spid="1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5">
                                            <p:txEl>
                                              <p:pRg st="8" end="8"/>
                                            </p:txEl>
                                          </p:spTgt>
                                        </p:tgtEl>
                                        <p:attrNameLst>
                                          <p:attrName>style.visibility</p:attrName>
                                        </p:attrNameLst>
                                      </p:cBhvr>
                                      <p:to>
                                        <p:strVal val="visible"/>
                                      </p:to>
                                    </p:set>
                                    <p:animEffect transition="in" filter="fade">
                                      <p:cBhvr>
                                        <p:cTn id="63" dur="1000"/>
                                        <p:tgtEl>
                                          <p:spTgt spid="15">
                                            <p:txEl>
                                              <p:pRg st="8" end="8"/>
                                            </p:txEl>
                                          </p:spTgt>
                                        </p:tgtEl>
                                      </p:cBhvr>
                                    </p:animEffect>
                                    <p:anim calcmode="lin" valueType="num">
                                      <p:cBhvr>
                                        <p:cTn id="64" dur="1000" fill="hold"/>
                                        <p:tgtEl>
                                          <p:spTgt spid="1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5">
                                            <p:txEl>
                                              <p:pRg st="9" end="9"/>
                                            </p:txEl>
                                          </p:spTgt>
                                        </p:tgtEl>
                                        <p:attrNameLst>
                                          <p:attrName>style.visibility</p:attrName>
                                        </p:attrNameLst>
                                      </p:cBhvr>
                                      <p:to>
                                        <p:strVal val="visible"/>
                                      </p:to>
                                    </p:set>
                                    <p:animEffect transition="in" filter="fade">
                                      <p:cBhvr>
                                        <p:cTn id="70" dur="1000"/>
                                        <p:tgtEl>
                                          <p:spTgt spid="15">
                                            <p:txEl>
                                              <p:pRg st="9" end="9"/>
                                            </p:txEl>
                                          </p:spTgt>
                                        </p:tgtEl>
                                      </p:cBhvr>
                                    </p:animEffect>
                                    <p:anim calcmode="lin" valueType="num">
                                      <p:cBhvr>
                                        <p:cTn id="71" dur="1000" fill="hold"/>
                                        <p:tgtEl>
                                          <p:spTgt spid="15">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5">
                                            <p:txEl>
                                              <p:pRg st="9" end="9"/>
                                            </p:txEl>
                                          </p:spTgt>
                                        </p:tgtEl>
                                        <p:attrNameLst>
                                          <p:attrName>ppt_y</p:attrName>
                                        </p:attrNameLst>
                                      </p:cBhvr>
                                      <p:tavLst>
                                        <p:tav tm="0">
                                          <p:val>
                                            <p:strVal val="#ppt_y+.1"/>
                                          </p:val>
                                        </p:tav>
                                        <p:tav tm="100000">
                                          <p:val>
                                            <p:strVal val="#ppt_y"/>
                                          </p:val>
                                        </p:tav>
                                      </p:tavLst>
                                    </p:anim>
                                  </p:childTnLst>
                                </p:cTn>
                              </p:par>
                            </p:childTnLst>
                          </p:cTn>
                        </p:par>
                        <p:par>
                          <p:cTn id="73" fill="hold">
                            <p:stCondLst>
                              <p:cond delay="1000"/>
                            </p:stCondLst>
                            <p:childTnLst>
                              <p:par>
                                <p:cTn id="74" presetID="42" presetClass="entr" presetSubtype="0" fill="hold" nodeType="after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fade">
                                      <p:cBhvr>
                                        <p:cTn id="76" dur="1000"/>
                                        <p:tgtEl>
                                          <p:spTgt spid="2"/>
                                        </p:tgtEl>
                                      </p:cBhvr>
                                    </p:animEffect>
                                    <p:anim calcmode="lin" valueType="num">
                                      <p:cBhvr>
                                        <p:cTn id="77" dur="1000" fill="hold"/>
                                        <p:tgtEl>
                                          <p:spTgt spid="2"/>
                                        </p:tgtEl>
                                        <p:attrNameLst>
                                          <p:attrName>ppt_x</p:attrName>
                                        </p:attrNameLst>
                                      </p:cBhvr>
                                      <p:tavLst>
                                        <p:tav tm="0">
                                          <p:val>
                                            <p:strVal val="#ppt_x"/>
                                          </p:val>
                                        </p:tav>
                                        <p:tav tm="100000">
                                          <p:val>
                                            <p:strVal val="#ppt_x"/>
                                          </p:val>
                                        </p:tav>
                                      </p:tavLst>
                                    </p:anim>
                                    <p:anim calcmode="lin" valueType="num">
                                      <p:cBhvr>
                                        <p:cTn id="7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5">
                                            <p:txEl>
                                              <p:pRg st="12" end="12"/>
                                            </p:txEl>
                                          </p:spTgt>
                                        </p:tgtEl>
                                        <p:attrNameLst>
                                          <p:attrName>style.visibility</p:attrName>
                                        </p:attrNameLst>
                                      </p:cBhvr>
                                      <p:to>
                                        <p:strVal val="visible"/>
                                      </p:to>
                                    </p:set>
                                    <p:animEffect transition="in" filter="fade">
                                      <p:cBhvr>
                                        <p:cTn id="83" dur="1000"/>
                                        <p:tgtEl>
                                          <p:spTgt spid="15">
                                            <p:txEl>
                                              <p:pRg st="12" end="12"/>
                                            </p:txEl>
                                          </p:spTgt>
                                        </p:tgtEl>
                                      </p:cBhvr>
                                    </p:animEffect>
                                    <p:anim calcmode="lin" valueType="num">
                                      <p:cBhvr>
                                        <p:cTn id="84" dur="1000" fill="hold"/>
                                        <p:tgtEl>
                                          <p:spTgt spid="15">
                                            <p:txEl>
                                              <p:pRg st="12" end="12"/>
                                            </p:txEl>
                                          </p:spTgt>
                                        </p:tgtEl>
                                        <p:attrNameLst>
                                          <p:attrName>ppt_x</p:attrName>
                                        </p:attrNameLst>
                                      </p:cBhvr>
                                      <p:tavLst>
                                        <p:tav tm="0">
                                          <p:val>
                                            <p:strVal val="#ppt_x"/>
                                          </p:val>
                                        </p:tav>
                                        <p:tav tm="100000">
                                          <p:val>
                                            <p:strVal val="#ppt_x"/>
                                          </p:val>
                                        </p:tav>
                                      </p:tavLst>
                                    </p:anim>
                                    <p:anim calcmode="lin" valueType="num">
                                      <p:cBhvr>
                                        <p:cTn id="85" dur="1000" fill="hold"/>
                                        <p:tgtEl>
                                          <p:spTgt spid="1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37774" y="175637"/>
            <a:ext cx="4068452"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15" name="TextBox 14"/>
          <p:cNvSpPr txBox="1"/>
          <p:nvPr/>
        </p:nvSpPr>
        <p:spPr>
          <a:xfrm>
            <a:off x="323528" y="764705"/>
            <a:ext cx="8706101" cy="4093428"/>
          </a:xfrm>
          <a:prstGeom prst="rect">
            <a:avLst/>
          </a:prstGeom>
          <a:noFill/>
        </p:spPr>
        <p:txBody>
          <a:bodyPr wrap="square" rtlCol="1">
            <a:spAutoFit/>
          </a:bodyPr>
          <a:lstStyle/>
          <a:p>
            <a:r>
              <a:rPr lang="he-IL" sz="2000" u="sng" dirty="0"/>
              <a:t>קצת על יחידות של זוויות (המשך)</a:t>
            </a:r>
          </a:p>
          <a:p>
            <a:endParaRPr lang="he-IL" sz="2000" dirty="0"/>
          </a:p>
          <a:p>
            <a:r>
              <a:rPr lang="he-IL" sz="2000" dirty="0"/>
              <a:t>לזווית המרכזית הנשענת על קשת באורך הרדיוס קראו 1 קשת של רדיוס, או בקיצור: 1 </a:t>
            </a:r>
            <a:r>
              <a:rPr lang="he-IL" sz="2000" dirty="0" err="1"/>
              <a:t>רדיאן</a:t>
            </a:r>
            <a:r>
              <a:rPr lang="he-IL" sz="2000" dirty="0"/>
              <a:t> = </a:t>
            </a:r>
            <a:r>
              <a:rPr lang="en-US" sz="2000" dirty="0"/>
              <a:t>1rad</a:t>
            </a:r>
            <a:endParaRPr lang="he-IL" sz="2000" dirty="0"/>
          </a:p>
          <a:p>
            <a:r>
              <a:rPr lang="he-IL" sz="2000" dirty="0"/>
              <a:t>בלי חישובים, כמה מעלות בערך זה </a:t>
            </a:r>
            <a:r>
              <a:rPr lang="en-US" sz="2000" dirty="0"/>
              <a:t>1rad</a:t>
            </a:r>
            <a:r>
              <a:rPr lang="he-IL" sz="2000" dirty="0"/>
              <a:t>?</a:t>
            </a:r>
          </a:p>
          <a:p>
            <a:r>
              <a:rPr lang="he-IL" sz="2000" dirty="0"/>
              <a:t>נציג את הנתונים בתרשים:</a:t>
            </a:r>
          </a:p>
          <a:p>
            <a:r>
              <a:rPr lang="he-IL" sz="2000" dirty="0"/>
              <a:t>זהו משולש שווה שוקיים כשאורך השוק הוא רדיוס המעגל </a:t>
            </a:r>
            <a:r>
              <a:rPr lang="en-US" sz="2000" dirty="0"/>
              <a:t>R</a:t>
            </a:r>
            <a:r>
              <a:rPr lang="he-IL" sz="2000" dirty="0"/>
              <a:t>.</a:t>
            </a:r>
          </a:p>
          <a:p>
            <a:r>
              <a:rPr lang="he-IL" sz="2000" dirty="0"/>
              <a:t>אורך הקשת אף הוא </a:t>
            </a:r>
            <a:r>
              <a:rPr lang="en-US" sz="2000" dirty="0"/>
              <a:t>R</a:t>
            </a:r>
            <a:r>
              <a:rPr lang="he-IL" sz="2000" dirty="0"/>
              <a:t>.</a:t>
            </a:r>
          </a:p>
          <a:p>
            <a:r>
              <a:rPr lang="he-IL" sz="2000" dirty="0"/>
              <a:t>מכאן הקטע שמחבר את שתי קצות הקשת הוא קטן במעט מ-</a:t>
            </a:r>
            <a:r>
              <a:rPr lang="en-US" sz="2000" dirty="0"/>
              <a:t>R</a:t>
            </a:r>
            <a:r>
              <a:rPr lang="he-IL" sz="2000" dirty="0"/>
              <a:t>. מכאן זווית </a:t>
            </a:r>
            <a:r>
              <a:rPr lang="he-IL" sz="2000" dirty="0" err="1"/>
              <a:t>הקודקוד</a:t>
            </a:r>
            <a:r>
              <a:rPr lang="he-IL" sz="2000" dirty="0"/>
              <a:t> שהיא הזווית המרכזית, קצת יותר מ-60 מעלות. (במשולש שווה צלעות כל הזוויות 60 מעלות).</a:t>
            </a:r>
          </a:p>
          <a:p>
            <a:r>
              <a:rPr lang="he-IL" sz="2000" dirty="0"/>
              <a:t>בהמשך נציג כיצד מחשבים במדויק כמה מעלות מהווים 1 </a:t>
            </a:r>
            <a:r>
              <a:rPr lang="he-IL" sz="2000" dirty="0" err="1"/>
              <a:t>רדיאן</a:t>
            </a:r>
            <a:r>
              <a:rPr lang="he-IL" sz="2000" dirty="0"/>
              <a:t>.</a:t>
            </a:r>
          </a:p>
          <a:p>
            <a:endParaRPr lang="he-IL" sz="2000" dirty="0"/>
          </a:p>
        </p:txBody>
      </p:sp>
      <p:grpSp>
        <p:nvGrpSpPr>
          <p:cNvPr id="10" name="קבוצה 9">
            <a:extLst>
              <a:ext uri="{FF2B5EF4-FFF2-40B4-BE49-F238E27FC236}">
                <a16:creationId xmlns:a16="http://schemas.microsoft.com/office/drawing/2014/main" id="{5F2F04F4-A400-4491-A789-4E973B67F37E}"/>
              </a:ext>
            </a:extLst>
          </p:cNvPr>
          <p:cNvGrpSpPr/>
          <p:nvPr/>
        </p:nvGrpSpPr>
        <p:grpSpPr>
          <a:xfrm>
            <a:off x="1043608" y="1797199"/>
            <a:ext cx="2016224" cy="1549911"/>
            <a:chOff x="2843808" y="1340768"/>
            <a:chExt cx="2592288" cy="2353498"/>
          </a:xfrm>
        </p:grpSpPr>
        <p:sp>
          <p:nvSpPr>
            <p:cNvPr id="3" name="משולש שווה-שוקיים 2">
              <a:extLst>
                <a:ext uri="{FF2B5EF4-FFF2-40B4-BE49-F238E27FC236}">
                  <a16:creationId xmlns:a16="http://schemas.microsoft.com/office/drawing/2014/main" id="{8326DDFE-D3C2-429E-B6C1-211127272FEB}"/>
                </a:ext>
              </a:extLst>
            </p:cNvPr>
            <p:cNvSpPr/>
            <p:nvPr/>
          </p:nvSpPr>
          <p:spPr>
            <a:xfrm rot="10800000">
              <a:off x="3212513" y="1534026"/>
              <a:ext cx="1872208" cy="216024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קשת 8">
              <a:extLst>
                <a:ext uri="{FF2B5EF4-FFF2-40B4-BE49-F238E27FC236}">
                  <a16:creationId xmlns:a16="http://schemas.microsoft.com/office/drawing/2014/main" id="{433C5AF3-67C3-4E26-ABBE-676026C92007}"/>
                </a:ext>
              </a:extLst>
            </p:cNvPr>
            <p:cNvSpPr/>
            <p:nvPr/>
          </p:nvSpPr>
          <p:spPr>
            <a:xfrm>
              <a:off x="2843808" y="1340768"/>
              <a:ext cx="2592288" cy="1128964"/>
            </a:xfrm>
            <a:prstGeom prst="arc">
              <a:avLst>
                <a:gd name="adj1" fmla="val 11938436"/>
                <a:gd name="adj2" fmla="val 2048571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grpSp>
    </p:spTree>
    <p:extLst>
      <p:ext uri="{BB962C8B-B14F-4D97-AF65-F5344CB8AC3E}">
        <p14:creationId xmlns:p14="http://schemas.microsoft.com/office/powerpoint/2010/main" val="311655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fade">
                                      <p:cBhvr>
                                        <p:cTn id="7" dur="1000"/>
                                        <p:tgtEl>
                                          <p:spTgt spid="15">
                                            <p:txEl>
                                              <p:pRg st="3" end="3"/>
                                            </p:txEl>
                                          </p:spTgt>
                                        </p:tgtEl>
                                      </p:cBhvr>
                                    </p:animEffect>
                                    <p:anim calcmode="lin" valueType="num">
                                      <p:cBhvr>
                                        <p:cTn id="8"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xEl>
                                              <p:pRg st="4" end="4"/>
                                            </p:txEl>
                                          </p:spTgt>
                                        </p:tgtEl>
                                        <p:attrNameLst>
                                          <p:attrName>style.visibility</p:attrName>
                                        </p:attrNameLst>
                                      </p:cBhvr>
                                      <p:to>
                                        <p:strVal val="visible"/>
                                      </p:to>
                                    </p:set>
                                    <p:animEffect transition="in" filter="fade">
                                      <p:cBhvr>
                                        <p:cTn id="14" dur="1000"/>
                                        <p:tgtEl>
                                          <p:spTgt spid="15">
                                            <p:txEl>
                                              <p:pRg st="4" end="4"/>
                                            </p:txEl>
                                          </p:spTgt>
                                        </p:tgtEl>
                                      </p:cBhvr>
                                    </p:animEffect>
                                    <p:anim calcmode="lin" valueType="num">
                                      <p:cBhvr>
                                        <p:cTn id="15"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xEl>
                                              <p:pRg st="5" end="5"/>
                                            </p:txEl>
                                          </p:spTgt>
                                        </p:tgtEl>
                                        <p:attrNameLst>
                                          <p:attrName>style.visibility</p:attrName>
                                        </p:attrNameLst>
                                      </p:cBhvr>
                                      <p:to>
                                        <p:strVal val="visible"/>
                                      </p:to>
                                    </p:set>
                                    <p:animEffect transition="in" filter="fade">
                                      <p:cBhvr>
                                        <p:cTn id="28" dur="1000"/>
                                        <p:tgtEl>
                                          <p:spTgt spid="15">
                                            <p:txEl>
                                              <p:pRg st="5" end="5"/>
                                            </p:txEl>
                                          </p:spTgt>
                                        </p:tgtEl>
                                      </p:cBhvr>
                                    </p:animEffect>
                                    <p:anim calcmode="lin" valueType="num">
                                      <p:cBhvr>
                                        <p:cTn id="29"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Effect transition="in" filter="fade">
                                      <p:cBhvr>
                                        <p:cTn id="35" dur="1000"/>
                                        <p:tgtEl>
                                          <p:spTgt spid="15">
                                            <p:txEl>
                                              <p:pRg st="6" end="6"/>
                                            </p:txEl>
                                          </p:spTgt>
                                        </p:tgtEl>
                                      </p:cBhvr>
                                    </p:animEffect>
                                    <p:anim calcmode="lin" valueType="num">
                                      <p:cBhvr>
                                        <p:cTn id="36" dur="1000" fill="hold"/>
                                        <p:tgtEl>
                                          <p:spTgt spid="1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
                                            <p:txEl>
                                              <p:pRg st="7" end="7"/>
                                            </p:txEl>
                                          </p:spTgt>
                                        </p:tgtEl>
                                        <p:attrNameLst>
                                          <p:attrName>style.visibility</p:attrName>
                                        </p:attrNameLst>
                                      </p:cBhvr>
                                      <p:to>
                                        <p:strVal val="visible"/>
                                      </p:to>
                                    </p:set>
                                    <p:animEffect transition="in" filter="fade">
                                      <p:cBhvr>
                                        <p:cTn id="42" dur="1000"/>
                                        <p:tgtEl>
                                          <p:spTgt spid="15">
                                            <p:txEl>
                                              <p:pRg st="7" end="7"/>
                                            </p:txEl>
                                          </p:spTgt>
                                        </p:tgtEl>
                                      </p:cBhvr>
                                    </p:animEffect>
                                    <p:anim calcmode="lin" valueType="num">
                                      <p:cBhvr>
                                        <p:cTn id="43" dur="1000" fill="hold"/>
                                        <p:tgtEl>
                                          <p:spTgt spid="1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xEl>
                                              <p:pRg st="8" end="8"/>
                                            </p:txEl>
                                          </p:spTgt>
                                        </p:tgtEl>
                                        <p:attrNameLst>
                                          <p:attrName>style.visibility</p:attrName>
                                        </p:attrNameLst>
                                      </p:cBhvr>
                                      <p:to>
                                        <p:strVal val="visible"/>
                                      </p:to>
                                    </p:set>
                                    <p:animEffect transition="in" filter="fade">
                                      <p:cBhvr>
                                        <p:cTn id="49" dur="1000"/>
                                        <p:tgtEl>
                                          <p:spTgt spid="15">
                                            <p:txEl>
                                              <p:pRg st="8" end="8"/>
                                            </p:txEl>
                                          </p:spTgt>
                                        </p:tgtEl>
                                      </p:cBhvr>
                                    </p:animEffect>
                                    <p:anim calcmode="lin" valueType="num">
                                      <p:cBhvr>
                                        <p:cTn id="50" dur="1000" fill="hold"/>
                                        <p:tgtEl>
                                          <p:spTgt spid="15">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תרשים זרימה: מסיים 43"/>
          <p:cNvSpPr/>
          <p:nvPr/>
        </p:nvSpPr>
        <p:spPr bwMode="auto">
          <a:xfrm rot="18957529">
            <a:off x="2925316" y="4853457"/>
            <a:ext cx="3236679" cy="142322"/>
          </a:xfrm>
          <a:prstGeom prst="flowChartTerminator">
            <a:avLst/>
          </a:prstGeom>
          <a:solidFill>
            <a:srgbClr val="E8FD9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sp>
        <p:nvSpPr>
          <p:cNvPr id="3" name="מציין מיקום תוכן 2"/>
          <p:cNvSpPr>
            <a:spLocks noGrp="1"/>
          </p:cNvSpPr>
          <p:nvPr>
            <p:ph idx="1"/>
          </p:nvPr>
        </p:nvSpPr>
        <p:spPr>
          <a:xfrm>
            <a:off x="457200" y="1422803"/>
            <a:ext cx="8229600" cy="4525963"/>
          </a:xfrm>
        </p:spPr>
        <p:txBody>
          <a:bodyPr/>
          <a:lstStyle/>
          <a:p>
            <a:pPr marL="92075" indent="11113">
              <a:buNone/>
            </a:pPr>
            <a:r>
              <a:rPr lang="he-IL" sz="2400" dirty="0"/>
              <a:t>נניח כי מוט מסתובב סביב ציר </a:t>
            </a:r>
            <a:r>
              <a:rPr lang="en-US" sz="2400" dirty="0"/>
              <a:t>O</a:t>
            </a:r>
            <a:r>
              <a:rPr lang="he-IL" sz="2400" dirty="0"/>
              <a:t> </a:t>
            </a:r>
            <a:r>
              <a:rPr lang="he-IL" sz="2400"/>
              <a:t>במגמה המוצגת </a:t>
            </a:r>
            <a:r>
              <a:rPr lang="he-IL" sz="2400" dirty="0"/>
              <a:t>בציור. (נגד מגמת מחוגי השעון). מההיבט </a:t>
            </a:r>
            <a:r>
              <a:rPr lang="he-IL" sz="2400" b="1" dirty="0"/>
              <a:t>הזוויתי</a:t>
            </a:r>
            <a:r>
              <a:rPr lang="he-IL" sz="2400" dirty="0"/>
              <a:t> לכל הנקודות הנמצאות על המוט יש </a:t>
            </a:r>
            <a:r>
              <a:rPr lang="he-IL" sz="2400" b="1" dirty="0"/>
              <a:t>תכונות משותפות</a:t>
            </a:r>
            <a:r>
              <a:rPr lang="he-IL" sz="2400" dirty="0"/>
              <a:t>, כמו זווית משותפת </a:t>
            </a:r>
            <a:r>
              <a:rPr lang="en-US" sz="2400" dirty="0"/>
              <a:t>(</a:t>
            </a:r>
            <a:r>
              <a:rPr lang="el-GR" sz="2400" dirty="0"/>
              <a:t>θ</a:t>
            </a:r>
            <a:r>
              <a:rPr lang="en-US" sz="2400" dirty="0"/>
              <a:t>)</a:t>
            </a:r>
            <a:r>
              <a:rPr lang="he-IL" sz="2400" dirty="0"/>
              <a:t>, או קצב סיבוב משותף.</a:t>
            </a:r>
            <a:endParaRPr lang="en-US" sz="2400" dirty="0"/>
          </a:p>
        </p:txBody>
      </p:sp>
      <p:grpSp>
        <p:nvGrpSpPr>
          <p:cNvPr id="129026" name="Group 2"/>
          <p:cNvGrpSpPr>
            <a:grpSpLocks/>
          </p:cNvGrpSpPr>
          <p:nvPr/>
        </p:nvGrpSpPr>
        <p:grpSpPr bwMode="auto">
          <a:xfrm>
            <a:off x="69370" y="3654754"/>
            <a:ext cx="7639140" cy="2734328"/>
            <a:chOff x="577" y="8287"/>
            <a:chExt cx="4503" cy="1627"/>
          </a:xfrm>
        </p:grpSpPr>
        <p:sp>
          <p:nvSpPr>
            <p:cNvPr id="129028" name="Line 4"/>
            <p:cNvSpPr>
              <a:spLocks noChangeShapeType="1"/>
            </p:cNvSpPr>
            <p:nvPr/>
          </p:nvSpPr>
          <p:spPr bwMode="auto">
            <a:xfrm>
              <a:off x="577" y="9703"/>
              <a:ext cx="4503" cy="1"/>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29041" name="Freeform 17"/>
            <p:cNvSpPr>
              <a:spLocks/>
            </p:cNvSpPr>
            <p:nvPr/>
          </p:nvSpPr>
          <p:spPr bwMode="auto">
            <a:xfrm>
              <a:off x="2512" y="9659"/>
              <a:ext cx="91" cy="82"/>
            </a:xfrm>
            <a:custGeom>
              <a:avLst/>
              <a:gdLst/>
              <a:ahLst/>
              <a:cxnLst>
                <a:cxn ang="0">
                  <a:pos x="0" y="44"/>
                </a:cxn>
                <a:cxn ang="0">
                  <a:pos x="9" y="15"/>
                </a:cxn>
                <a:cxn ang="0">
                  <a:pos x="33" y="0"/>
                </a:cxn>
                <a:cxn ang="0">
                  <a:pos x="57" y="0"/>
                </a:cxn>
                <a:cxn ang="0">
                  <a:pos x="81" y="15"/>
                </a:cxn>
                <a:cxn ang="0">
                  <a:pos x="91" y="44"/>
                </a:cxn>
                <a:cxn ang="0">
                  <a:pos x="81" y="68"/>
                </a:cxn>
                <a:cxn ang="0">
                  <a:pos x="57" y="82"/>
                </a:cxn>
                <a:cxn ang="0">
                  <a:pos x="33" y="82"/>
                </a:cxn>
                <a:cxn ang="0">
                  <a:pos x="9" y="68"/>
                </a:cxn>
                <a:cxn ang="0">
                  <a:pos x="0" y="44"/>
                </a:cxn>
              </a:cxnLst>
              <a:rect l="0" t="0" r="r" b="b"/>
              <a:pathLst>
                <a:path w="91" h="82">
                  <a:moveTo>
                    <a:pt x="0" y="44"/>
                  </a:moveTo>
                  <a:lnTo>
                    <a:pt x="9" y="15"/>
                  </a:lnTo>
                  <a:lnTo>
                    <a:pt x="33" y="0"/>
                  </a:lnTo>
                  <a:lnTo>
                    <a:pt x="57" y="0"/>
                  </a:lnTo>
                  <a:lnTo>
                    <a:pt x="81" y="15"/>
                  </a:lnTo>
                  <a:lnTo>
                    <a:pt x="91" y="44"/>
                  </a:lnTo>
                  <a:lnTo>
                    <a:pt x="81" y="68"/>
                  </a:lnTo>
                  <a:lnTo>
                    <a:pt x="57" y="82"/>
                  </a:lnTo>
                  <a:lnTo>
                    <a:pt x="33" y="82"/>
                  </a:lnTo>
                  <a:lnTo>
                    <a:pt x="9" y="68"/>
                  </a:lnTo>
                  <a:lnTo>
                    <a:pt x="0" y="44"/>
                  </a:lnTo>
                  <a:close/>
                </a:path>
              </a:pathLst>
            </a:custGeom>
            <a:solidFill>
              <a:srgbClr val="000000"/>
            </a:solidFill>
            <a:ln w="889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he-IL"/>
            </a:p>
          </p:txBody>
        </p:sp>
        <p:sp>
          <p:nvSpPr>
            <p:cNvPr id="129042" name="Rectangle 18"/>
            <p:cNvSpPr>
              <a:spLocks noChangeArrowheads="1"/>
            </p:cNvSpPr>
            <p:nvPr/>
          </p:nvSpPr>
          <p:spPr bwMode="auto">
            <a:xfrm>
              <a:off x="3878" y="8287"/>
              <a:ext cx="138" cy="29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a:ln>
                    <a:noFill/>
                  </a:ln>
                  <a:solidFill>
                    <a:srgbClr val="000000"/>
                  </a:solidFill>
                  <a:effectLst/>
                  <a:latin typeface="Arial" pitchFamily="34" charset="0"/>
                  <a:ea typeface="Arial" pitchFamily="34" charset="0"/>
                  <a:cs typeface="Arial" pitchFamily="34" charset="0"/>
                </a:rPr>
                <a:t>b</a:t>
              </a:r>
              <a:endParaRPr kumimoji="0" lang="he-IL" sz="3200" b="1" i="0" u="none" strike="noStrike" cap="none" normalizeH="0" baseline="0" dirty="0">
                <a:ln>
                  <a:noFill/>
                </a:ln>
                <a:solidFill>
                  <a:schemeClr val="tx1"/>
                </a:solidFill>
                <a:effectLst/>
                <a:latin typeface="Arial" pitchFamily="34" charset="0"/>
                <a:cs typeface="Arial" pitchFamily="34" charset="0"/>
              </a:endParaRPr>
            </a:p>
          </p:txBody>
        </p:sp>
        <p:sp>
          <p:nvSpPr>
            <p:cNvPr id="129045" name="Freeform 21"/>
            <p:cNvSpPr>
              <a:spLocks/>
            </p:cNvSpPr>
            <p:nvPr/>
          </p:nvSpPr>
          <p:spPr bwMode="auto">
            <a:xfrm>
              <a:off x="3808" y="8367"/>
              <a:ext cx="86" cy="91"/>
            </a:xfrm>
            <a:custGeom>
              <a:avLst/>
              <a:gdLst/>
              <a:ahLst/>
              <a:cxnLst>
                <a:cxn ang="0">
                  <a:pos x="9" y="14"/>
                </a:cxn>
                <a:cxn ang="0">
                  <a:pos x="33" y="0"/>
                </a:cxn>
                <a:cxn ang="0">
                  <a:pos x="62" y="5"/>
                </a:cxn>
                <a:cxn ang="0">
                  <a:pos x="81" y="24"/>
                </a:cxn>
                <a:cxn ang="0">
                  <a:pos x="86" y="53"/>
                </a:cxn>
                <a:cxn ang="0">
                  <a:pos x="72" y="77"/>
                </a:cxn>
                <a:cxn ang="0">
                  <a:pos x="48" y="91"/>
                </a:cxn>
                <a:cxn ang="0">
                  <a:pos x="24" y="86"/>
                </a:cxn>
                <a:cxn ang="0">
                  <a:pos x="0" y="67"/>
                </a:cxn>
                <a:cxn ang="0">
                  <a:pos x="0" y="38"/>
                </a:cxn>
                <a:cxn ang="0">
                  <a:pos x="9" y="14"/>
                </a:cxn>
              </a:cxnLst>
              <a:rect l="0" t="0" r="r" b="b"/>
              <a:pathLst>
                <a:path w="86" h="91">
                  <a:moveTo>
                    <a:pt x="9" y="14"/>
                  </a:moveTo>
                  <a:lnTo>
                    <a:pt x="33" y="0"/>
                  </a:lnTo>
                  <a:lnTo>
                    <a:pt x="62" y="5"/>
                  </a:lnTo>
                  <a:lnTo>
                    <a:pt x="81" y="24"/>
                  </a:lnTo>
                  <a:lnTo>
                    <a:pt x="86" y="53"/>
                  </a:lnTo>
                  <a:lnTo>
                    <a:pt x="72" y="77"/>
                  </a:lnTo>
                  <a:lnTo>
                    <a:pt x="48" y="91"/>
                  </a:lnTo>
                  <a:lnTo>
                    <a:pt x="24" y="86"/>
                  </a:lnTo>
                  <a:lnTo>
                    <a:pt x="0" y="67"/>
                  </a:lnTo>
                  <a:lnTo>
                    <a:pt x="0" y="38"/>
                  </a:lnTo>
                  <a:lnTo>
                    <a:pt x="9" y="14"/>
                  </a:lnTo>
                  <a:close/>
                </a:path>
              </a:pathLst>
            </a:custGeom>
            <a:solidFill>
              <a:srgbClr val="000000"/>
            </a:solidFill>
            <a:ln w="889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he-IL"/>
            </a:p>
          </p:txBody>
        </p:sp>
        <p:sp>
          <p:nvSpPr>
            <p:cNvPr id="129046" name="Freeform 22"/>
            <p:cNvSpPr>
              <a:spLocks/>
            </p:cNvSpPr>
            <p:nvPr/>
          </p:nvSpPr>
          <p:spPr bwMode="auto">
            <a:xfrm>
              <a:off x="3294" y="8876"/>
              <a:ext cx="86" cy="87"/>
            </a:xfrm>
            <a:custGeom>
              <a:avLst/>
              <a:gdLst/>
              <a:ahLst/>
              <a:cxnLst>
                <a:cxn ang="0">
                  <a:pos x="14" y="10"/>
                </a:cxn>
                <a:cxn ang="0">
                  <a:pos x="38" y="0"/>
                </a:cxn>
                <a:cxn ang="0">
                  <a:pos x="67" y="5"/>
                </a:cxn>
                <a:cxn ang="0">
                  <a:pos x="86" y="24"/>
                </a:cxn>
                <a:cxn ang="0">
                  <a:pos x="86" y="53"/>
                </a:cxn>
                <a:cxn ang="0">
                  <a:pos x="77" y="77"/>
                </a:cxn>
                <a:cxn ang="0">
                  <a:pos x="53" y="87"/>
                </a:cxn>
                <a:cxn ang="0">
                  <a:pos x="24" y="82"/>
                </a:cxn>
                <a:cxn ang="0">
                  <a:pos x="5" y="63"/>
                </a:cxn>
                <a:cxn ang="0">
                  <a:pos x="0" y="39"/>
                </a:cxn>
                <a:cxn ang="0">
                  <a:pos x="14" y="10"/>
                </a:cxn>
              </a:cxnLst>
              <a:rect l="0" t="0" r="r" b="b"/>
              <a:pathLst>
                <a:path w="86" h="87">
                  <a:moveTo>
                    <a:pt x="14" y="10"/>
                  </a:moveTo>
                  <a:lnTo>
                    <a:pt x="38" y="0"/>
                  </a:lnTo>
                  <a:lnTo>
                    <a:pt x="67" y="5"/>
                  </a:lnTo>
                  <a:lnTo>
                    <a:pt x="86" y="24"/>
                  </a:lnTo>
                  <a:lnTo>
                    <a:pt x="86" y="53"/>
                  </a:lnTo>
                  <a:lnTo>
                    <a:pt x="77" y="77"/>
                  </a:lnTo>
                  <a:lnTo>
                    <a:pt x="53" y="87"/>
                  </a:lnTo>
                  <a:lnTo>
                    <a:pt x="24" y="82"/>
                  </a:lnTo>
                  <a:lnTo>
                    <a:pt x="5" y="63"/>
                  </a:lnTo>
                  <a:lnTo>
                    <a:pt x="0" y="39"/>
                  </a:lnTo>
                  <a:lnTo>
                    <a:pt x="14" y="10"/>
                  </a:lnTo>
                  <a:close/>
                </a:path>
              </a:pathLst>
            </a:custGeom>
            <a:solidFill>
              <a:srgbClr val="000000"/>
            </a:solidFill>
            <a:ln w="889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he-IL"/>
            </a:p>
          </p:txBody>
        </p:sp>
        <p:sp>
          <p:nvSpPr>
            <p:cNvPr id="129047" name="Rectangle 23"/>
            <p:cNvSpPr>
              <a:spLocks noChangeArrowheads="1"/>
            </p:cNvSpPr>
            <p:nvPr/>
          </p:nvSpPr>
          <p:spPr bwMode="auto">
            <a:xfrm>
              <a:off x="3395" y="8816"/>
              <a:ext cx="76" cy="29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a:ln>
                    <a:noFill/>
                  </a:ln>
                  <a:solidFill>
                    <a:srgbClr val="000000"/>
                  </a:solidFill>
                  <a:effectLst/>
                  <a:latin typeface="Arial" pitchFamily="34" charset="0"/>
                  <a:ea typeface="Arial" pitchFamily="34" charset="0"/>
                  <a:cs typeface="Arial" pitchFamily="34" charset="0"/>
                </a:rPr>
                <a:t>a</a:t>
              </a:r>
              <a:endParaRPr kumimoji="0" lang="he-IL" sz="3200" b="1" i="0" u="none" strike="noStrike" cap="none" normalizeH="0" baseline="0" dirty="0">
                <a:ln>
                  <a:noFill/>
                </a:ln>
                <a:solidFill>
                  <a:schemeClr val="tx1"/>
                </a:solidFill>
                <a:effectLst/>
                <a:latin typeface="Arial" pitchFamily="34" charset="0"/>
                <a:cs typeface="Arial" pitchFamily="34" charset="0"/>
              </a:endParaRPr>
            </a:p>
          </p:txBody>
        </p:sp>
        <p:sp>
          <p:nvSpPr>
            <p:cNvPr id="129054" name="Freeform 30"/>
            <p:cNvSpPr>
              <a:spLocks/>
            </p:cNvSpPr>
            <p:nvPr/>
          </p:nvSpPr>
          <p:spPr bwMode="auto">
            <a:xfrm>
              <a:off x="2137" y="9376"/>
              <a:ext cx="711" cy="413"/>
            </a:xfrm>
            <a:custGeom>
              <a:avLst/>
              <a:gdLst/>
              <a:ahLst/>
              <a:cxnLst>
                <a:cxn ang="0">
                  <a:pos x="691" y="413"/>
                </a:cxn>
                <a:cxn ang="0">
                  <a:pos x="711" y="346"/>
                </a:cxn>
                <a:cxn ang="0">
                  <a:pos x="711" y="274"/>
                </a:cxn>
                <a:cxn ang="0">
                  <a:pos x="691" y="206"/>
                </a:cxn>
                <a:cxn ang="0">
                  <a:pos x="663" y="144"/>
                </a:cxn>
                <a:cxn ang="0">
                  <a:pos x="615" y="91"/>
                </a:cxn>
                <a:cxn ang="0">
                  <a:pos x="552" y="48"/>
                </a:cxn>
                <a:cxn ang="0">
                  <a:pos x="485" y="14"/>
                </a:cxn>
                <a:cxn ang="0">
                  <a:pos x="408" y="0"/>
                </a:cxn>
                <a:cxn ang="0">
                  <a:pos x="331" y="0"/>
                </a:cxn>
                <a:cxn ang="0">
                  <a:pos x="255" y="14"/>
                </a:cxn>
                <a:cxn ang="0">
                  <a:pos x="183" y="43"/>
                </a:cxn>
                <a:cxn ang="0">
                  <a:pos x="120" y="82"/>
                </a:cxn>
                <a:cxn ang="0">
                  <a:pos x="67" y="139"/>
                </a:cxn>
                <a:cxn ang="0">
                  <a:pos x="29" y="197"/>
                </a:cxn>
                <a:cxn ang="0">
                  <a:pos x="5" y="269"/>
                </a:cxn>
                <a:cxn ang="0">
                  <a:pos x="0" y="336"/>
                </a:cxn>
              </a:cxnLst>
              <a:rect l="0" t="0" r="r" b="b"/>
              <a:pathLst>
                <a:path w="711" h="413">
                  <a:moveTo>
                    <a:pt x="691" y="413"/>
                  </a:moveTo>
                  <a:lnTo>
                    <a:pt x="711" y="346"/>
                  </a:lnTo>
                  <a:lnTo>
                    <a:pt x="711" y="274"/>
                  </a:lnTo>
                  <a:lnTo>
                    <a:pt x="691" y="206"/>
                  </a:lnTo>
                  <a:lnTo>
                    <a:pt x="663" y="144"/>
                  </a:lnTo>
                  <a:lnTo>
                    <a:pt x="615" y="91"/>
                  </a:lnTo>
                  <a:lnTo>
                    <a:pt x="552" y="48"/>
                  </a:lnTo>
                  <a:lnTo>
                    <a:pt x="485" y="14"/>
                  </a:lnTo>
                  <a:lnTo>
                    <a:pt x="408" y="0"/>
                  </a:lnTo>
                  <a:lnTo>
                    <a:pt x="331" y="0"/>
                  </a:lnTo>
                  <a:lnTo>
                    <a:pt x="255" y="14"/>
                  </a:lnTo>
                  <a:lnTo>
                    <a:pt x="183" y="43"/>
                  </a:lnTo>
                  <a:lnTo>
                    <a:pt x="120" y="82"/>
                  </a:lnTo>
                  <a:lnTo>
                    <a:pt x="67" y="139"/>
                  </a:lnTo>
                  <a:lnTo>
                    <a:pt x="29" y="197"/>
                  </a:lnTo>
                  <a:lnTo>
                    <a:pt x="5" y="269"/>
                  </a:lnTo>
                  <a:lnTo>
                    <a:pt x="0" y="336"/>
                  </a:lnTo>
                </a:path>
              </a:pathLst>
            </a:custGeom>
            <a:noFill/>
            <a:ln w="889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he-IL"/>
            </a:p>
          </p:txBody>
        </p:sp>
        <p:sp>
          <p:nvSpPr>
            <p:cNvPr id="129055" name="Freeform 31"/>
            <p:cNvSpPr>
              <a:spLocks/>
            </p:cNvSpPr>
            <p:nvPr/>
          </p:nvSpPr>
          <p:spPr bwMode="auto">
            <a:xfrm>
              <a:off x="2070" y="9674"/>
              <a:ext cx="130" cy="206"/>
            </a:xfrm>
            <a:custGeom>
              <a:avLst/>
              <a:gdLst/>
              <a:ahLst/>
              <a:cxnLst>
                <a:cxn ang="0">
                  <a:pos x="120" y="0"/>
                </a:cxn>
                <a:cxn ang="0">
                  <a:pos x="130" y="206"/>
                </a:cxn>
                <a:cxn ang="0">
                  <a:pos x="0" y="48"/>
                </a:cxn>
                <a:cxn ang="0">
                  <a:pos x="120" y="0"/>
                </a:cxn>
              </a:cxnLst>
              <a:rect l="0" t="0" r="r" b="b"/>
              <a:pathLst>
                <a:path w="130" h="206">
                  <a:moveTo>
                    <a:pt x="120" y="0"/>
                  </a:moveTo>
                  <a:lnTo>
                    <a:pt x="130" y="206"/>
                  </a:lnTo>
                  <a:lnTo>
                    <a:pt x="0" y="48"/>
                  </a:lnTo>
                  <a:lnTo>
                    <a:pt x="12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29056" name="Freeform 32"/>
            <p:cNvSpPr>
              <a:spLocks/>
            </p:cNvSpPr>
            <p:nvPr/>
          </p:nvSpPr>
          <p:spPr bwMode="auto">
            <a:xfrm>
              <a:off x="3193" y="9261"/>
              <a:ext cx="216" cy="350"/>
            </a:xfrm>
            <a:custGeom>
              <a:avLst/>
              <a:gdLst/>
              <a:ahLst/>
              <a:cxnLst>
                <a:cxn ang="0">
                  <a:pos x="0" y="0"/>
                </a:cxn>
                <a:cxn ang="0">
                  <a:pos x="72" y="28"/>
                </a:cxn>
                <a:cxn ang="0">
                  <a:pos x="130" y="76"/>
                </a:cxn>
                <a:cxn ang="0">
                  <a:pos x="173" y="134"/>
                </a:cxn>
                <a:cxn ang="0">
                  <a:pos x="207" y="201"/>
                </a:cxn>
                <a:cxn ang="0">
                  <a:pos x="216" y="273"/>
                </a:cxn>
                <a:cxn ang="0">
                  <a:pos x="211" y="350"/>
                </a:cxn>
              </a:cxnLst>
              <a:rect l="0" t="0" r="r" b="b"/>
              <a:pathLst>
                <a:path w="216" h="350">
                  <a:moveTo>
                    <a:pt x="0" y="0"/>
                  </a:moveTo>
                  <a:lnTo>
                    <a:pt x="72" y="28"/>
                  </a:lnTo>
                  <a:lnTo>
                    <a:pt x="130" y="76"/>
                  </a:lnTo>
                  <a:lnTo>
                    <a:pt x="173" y="134"/>
                  </a:lnTo>
                  <a:lnTo>
                    <a:pt x="207" y="201"/>
                  </a:lnTo>
                  <a:lnTo>
                    <a:pt x="216" y="273"/>
                  </a:lnTo>
                  <a:lnTo>
                    <a:pt x="211" y="350"/>
                  </a:lnTo>
                </a:path>
              </a:pathLst>
            </a:custGeom>
            <a:noFill/>
            <a:ln w="889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he-IL"/>
            </a:p>
          </p:txBody>
        </p:sp>
        <p:sp>
          <p:nvSpPr>
            <p:cNvPr id="129057" name="Freeform 33"/>
            <p:cNvSpPr>
              <a:spLocks/>
            </p:cNvSpPr>
            <p:nvPr/>
          </p:nvSpPr>
          <p:spPr bwMode="auto">
            <a:xfrm>
              <a:off x="3097" y="9198"/>
              <a:ext cx="135" cy="130"/>
            </a:xfrm>
            <a:custGeom>
              <a:avLst/>
              <a:gdLst/>
              <a:ahLst/>
              <a:cxnLst>
                <a:cxn ang="0">
                  <a:pos x="0" y="53"/>
                </a:cxn>
                <a:cxn ang="0">
                  <a:pos x="135" y="0"/>
                </a:cxn>
                <a:cxn ang="0">
                  <a:pos x="120" y="43"/>
                </a:cxn>
                <a:cxn ang="0">
                  <a:pos x="115" y="87"/>
                </a:cxn>
                <a:cxn ang="0">
                  <a:pos x="120" y="130"/>
                </a:cxn>
                <a:cxn ang="0">
                  <a:pos x="0" y="53"/>
                </a:cxn>
              </a:cxnLst>
              <a:rect l="0" t="0" r="r" b="b"/>
              <a:pathLst>
                <a:path w="135" h="130">
                  <a:moveTo>
                    <a:pt x="0" y="53"/>
                  </a:moveTo>
                  <a:lnTo>
                    <a:pt x="135" y="0"/>
                  </a:lnTo>
                  <a:lnTo>
                    <a:pt x="120" y="43"/>
                  </a:lnTo>
                  <a:lnTo>
                    <a:pt x="115" y="87"/>
                  </a:lnTo>
                  <a:lnTo>
                    <a:pt x="120" y="130"/>
                  </a:lnTo>
                  <a:lnTo>
                    <a:pt x="0" y="5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29058" name="Freeform 34"/>
            <p:cNvSpPr>
              <a:spLocks/>
            </p:cNvSpPr>
            <p:nvPr/>
          </p:nvSpPr>
          <p:spPr bwMode="auto">
            <a:xfrm>
              <a:off x="3356" y="9554"/>
              <a:ext cx="120" cy="149"/>
            </a:xfrm>
            <a:custGeom>
              <a:avLst/>
              <a:gdLst/>
              <a:ahLst/>
              <a:cxnLst>
                <a:cxn ang="0">
                  <a:pos x="10" y="149"/>
                </a:cxn>
                <a:cxn ang="0">
                  <a:pos x="0" y="0"/>
                </a:cxn>
                <a:cxn ang="0">
                  <a:pos x="34" y="28"/>
                </a:cxn>
                <a:cxn ang="0">
                  <a:pos x="77" y="48"/>
                </a:cxn>
                <a:cxn ang="0">
                  <a:pos x="120" y="48"/>
                </a:cxn>
                <a:cxn ang="0">
                  <a:pos x="10" y="149"/>
                </a:cxn>
              </a:cxnLst>
              <a:rect l="0" t="0" r="r" b="b"/>
              <a:pathLst>
                <a:path w="120" h="149">
                  <a:moveTo>
                    <a:pt x="10" y="149"/>
                  </a:moveTo>
                  <a:lnTo>
                    <a:pt x="0" y="0"/>
                  </a:lnTo>
                  <a:lnTo>
                    <a:pt x="34" y="28"/>
                  </a:lnTo>
                  <a:lnTo>
                    <a:pt x="77" y="48"/>
                  </a:lnTo>
                  <a:lnTo>
                    <a:pt x="120" y="48"/>
                  </a:lnTo>
                  <a:lnTo>
                    <a:pt x="10" y="14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129059" name="Rectangle 35"/>
            <p:cNvSpPr>
              <a:spLocks noChangeArrowheads="1"/>
            </p:cNvSpPr>
            <p:nvPr/>
          </p:nvSpPr>
          <p:spPr bwMode="auto">
            <a:xfrm>
              <a:off x="3156" y="9357"/>
              <a:ext cx="94" cy="22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a:ln>
                    <a:noFill/>
                  </a:ln>
                  <a:solidFill>
                    <a:srgbClr val="000000"/>
                  </a:solidFill>
                  <a:effectLst/>
                  <a:latin typeface="Symbol" pitchFamily="18" charset="2"/>
                  <a:ea typeface="Arial" pitchFamily="34" charset="0"/>
                  <a:cs typeface="Arial" pitchFamily="34" charset="0"/>
                </a:rPr>
                <a:t>q</a:t>
              </a:r>
              <a:endParaRPr kumimoji="0" lang="he-IL" sz="2800" b="1" i="0" u="none" strike="noStrike" cap="none" normalizeH="0" baseline="0" dirty="0">
                <a:ln>
                  <a:noFill/>
                </a:ln>
                <a:solidFill>
                  <a:schemeClr val="tx1"/>
                </a:solidFill>
                <a:effectLst/>
                <a:latin typeface="Arial" pitchFamily="34" charset="0"/>
                <a:cs typeface="Arial" pitchFamily="34" charset="0"/>
              </a:endParaRPr>
            </a:p>
          </p:txBody>
        </p:sp>
        <p:sp>
          <p:nvSpPr>
            <p:cNvPr id="129060" name="Rectangle 36"/>
            <p:cNvSpPr>
              <a:spLocks noChangeArrowheads="1"/>
            </p:cNvSpPr>
            <p:nvPr/>
          </p:nvSpPr>
          <p:spPr bwMode="auto">
            <a:xfrm>
              <a:off x="2492" y="9731"/>
              <a:ext cx="152" cy="18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a:ln>
                    <a:noFill/>
                  </a:ln>
                  <a:solidFill>
                    <a:srgbClr val="000000"/>
                  </a:solidFill>
                  <a:effectLst/>
                  <a:latin typeface="Arial" pitchFamily="34" charset="0"/>
                  <a:ea typeface="Arial" pitchFamily="34" charset="0"/>
                  <a:cs typeface="Arial" pitchFamily="34" charset="0"/>
                </a:rPr>
                <a:t>o</a:t>
              </a:r>
              <a:endParaRPr kumimoji="0" lang="he-IL" sz="3600" b="1" i="0" u="none" strike="noStrike" cap="none" normalizeH="0" baseline="0" dirty="0">
                <a:ln>
                  <a:noFill/>
                </a:ln>
                <a:solidFill>
                  <a:schemeClr val="tx1"/>
                </a:solidFill>
                <a:effectLst/>
                <a:latin typeface="Arial" pitchFamily="34" charset="0"/>
                <a:cs typeface="Arial" pitchFamily="34" charset="0"/>
              </a:endParaRPr>
            </a:p>
          </p:txBody>
        </p:sp>
      </p:grpSp>
      <p:sp>
        <p:nvSpPr>
          <p:cNvPr id="20" name="TextBox 19"/>
          <p:cNvSpPr txBox="1"/>
          <p:nvPr/>
        </p:nvSpPr>
        <p:spPr>
          <a:xfrm>
            <a:off x="2573778" y="172294"/>
            <a:ext cx="3996444"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5" name="מלבן 4"/>
          <p:cNvSpPr/>
          <p:nvPr/>
        </p:nvSpPr>
        <p:spPr>
          <a:xfrm>
            <a:off x="916137" y="6420718"/>
            <a:ext cx="7056784" cy="369332"/>
          </a:xfrm>
          <a:prstGeom prst="rect">
            <a:avLst/>
          </a:prstGeom>
        </p:spPr>
        <p:txBody>
          <a:bodyPr wrap="square">
            <a:spAutoFit/>
          </a:bodyPr>
          <a:lstStyle/>
          <a:p>
            <a:pPr lvl="0" algn="ctr" fontAlgn="base">
              <a:spcBef>
                <a:spcPct val="0"/>
              </a:spcBef>
              <a:spcAft>
                <a:spcPct val="0"/>
              </a:spcAft>
            </a:pPr>
            <a:r>
              <a:rPr lang="he-IL" dirty="0">
                <a:ea typeface="Times New Roman" pitchFamily="18" charset="0"/>
              </a:rPr>
              <a:t>כיוון הסיבוב מוגדר כחיובי כאשר הסיבוב הוא נגד מגמת מחוגי השעון.</a:t>
            </a:r>
            <a:endParaRPr lang="he-IL" sz="2800" dirty="0"/>
          </a:p>
        </p:txBody>
      </p:sp>
    </p:spTree>
    <p:extLst>
      <p:ext uri="{BB962C8B-B14F-4D97-AF65-F5344CB8AC3E}">
        <p14:creationId xmlns:p14="http://schemas.microsoft.com/office/powerpoint/2010/main" val="193196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a:xfrm>
            <a:off x="960120" y="1075382"/>
            <a:ext cx="7223760" cy="1336040"/>
          </a:xfrm>
        </p:spPr>
        <p:txBody>
          <a:bodyPr/>
          <a:lstStyle/>
          <a:p>
            <a:pPr marL="92075" indent="11113">
              <a:buNone/>
            </a:pPr>
            <a:r>
              <a:rPr lang="he-IL" sz="2400" dirty="0"/>
              <a:t>מנקודת מבטה של </a:t>
            </a:r>
            <a:r>
              <a:rPr lang="he-IL" sz="2400" b="1" dirty="0" err="1"/>
              <a:t>הקינמטיקה</a:t>
            </a:r>
            <a:r>
              <a:rPr lang="he-IL" sz="2400" b="1" dirty="0"/>
              <a:t> </a:t>
            </a:r>
            <a:r>
              <a:rPr lang="he-IL" sz="2400" b="1" dirty="0" err="1"/>
              <a:t>הקוית</a:t>
            </a:r>
            <a:r>
              <a:rPr lang="he-IL" sz="2400" dirty="0"/>
              <a:t> (תנועה על הקשת) </a:t>
            </a:r>
            <a:r>
              <a:rPr lang="en-US" sz="2400" dirty="0"/>
              <a:t>–</a:t>
            </a:r>
            <a:r>
              <a:rPr lang="he-IL" sz="2400" dirty="0"/>
              <a:t> לכל נקודה על המוט יש </a:t>
            </a:r>
            <a:r>
              <a:rPr lang="he-IL" sz="2400" b="1" dirty="0"/>
              <a:t>תכונות שונות</a:t>
            </a:r>
            <a:r>
              <a:rPr lang="he-IL" sz="2400" dirty="0"/>
              <a:t>, כמו קשת שונה, מהירות שונה ותאוצה שונה.</a:t>
            </a:r>
          </a:p>
        </p:txBody>
      </p:sp>
      <p:sp>
        <p:nvSpPr>
          <p:cNvPr id="43" name="תרשים זרימה: מסיים 42"/>
          <p:cNvSpPr/>
          <p:nvPr/>
        </p:nvSpPr>
        <p:spPr bwMode="auto">
          <a:xfrm rot="18957529">
            <a:off x="2925316" y="4853457"/>
            <a:ext cx="3236679" cy="142322"/>
          </a:xfrm>
          <a:prstGeom prst="flowChartTerminator">
            <a:avLst/>
          </a:prstGeom>
          <a:solidFill>
            <a:srgbClr val="E8FD9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grpSp>
        <p:nvGrpSpPr>
          <p:cNvPr id="44" name="Group 2"/>
          <p:cNvGrpSpPr>
            <a:grpSpLocks/>
          </p:cNvGrpSpPr>
          <p:nvPr/>
        </p:nvGrpSpPr>
        <p:grpSpPr bwMode="auto">
          <a:xfrm>
            <a:off x="69370" y="3654748"/>
            <a:ext cx="7639140" cy="2734327"/>
            <a:chOff x="577" y="8287"/>
            <a:chExt cx="4503" cy="1627"/>
          </a:xfrm>
        </p:grpSpPr>
        <p:sp>
          <p:nvSpPr>
            <p:cNvPr id="45" name="Line 4"/>
            <p:cNvSpPr>
              <a:spLocks noChangeShapeType="1"/>
            </p:cNvSpPr>
            <p:nvPr/>
          </p:nvSpPr>
          <p:spPr bwMode="auto">
            <a:xfrm>
              <a:off x="577" y="9703"/>
              <a:ext cx="4503" cy="1"/>
            </a:xfrm>
            <a:prstGeom prst="line">
              <a:avLst/>
            </a:prstGeom>
            <a:noFill/>
            <a:ln w="8890">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57" name="Freeform 17"/>
            <p:cNvSpPr>
              <a:spLocks/>
            </p:cNvSpPr>
            <p:nvPr/>
          </p:nvSpPr>
          <p:spPr bwMode="auto">
            <a:xfrm>
              <a:off x="2512" y="9659"/>
              <a:ext cx="91" cy="82"/>
            </a:xfrm>
            <a:custGeom>
              <a:avLst/>
              <a:gdLst/>
              <a:ahLst/>
              <a:cxnLst>
                <a:cxn ang="0">
                  <a:pos x="0" y="44"/>
                </a:cxn>
                <a:cxn ang="0">
                  <a:pos x="9" y="15"/>
                </a:cxn>
                <a:cxn ang="0">
                  <a:pos x="33" y="0"/>
                </a:cxn>
                <a:cxn ang="0">
                  <a:pos x="57" y="0"/>
                </a:cxn>
                <a:cxn ang="0">
                  <a:pos x="81" y="15"/>
                </a:cxn>
                <a:cxn ang="0">
                  <a:pos x="91" y="44"/>
                </a:cxn>
                <a:cxn ang="0">
                  <a:pos x="81" y="68"/>
                </a:cxn>
                <a:cxn ang="0">
                  <a:pos x="57" y="82"/>
                </a:cxn>
                <a:cxn ang="0">
                  <a:pos x="33" y="82"/>
                </a:cxn>
                <a:cxn ang="0">
                  <a:pos x="9" y="68"/>
                </a:cxn>
                <a:cxn ang="0">
                  <a:pos x="0" y="44"/>
                </a:cxn>
              </a:cxnLst>
              <a:rect l="0" t="0" r="r" b="b"/>
              <a:pathLst>
                <a:path w="91" h="82">
                  <a:moveTo>
                    <a:pt x="0" y="44"/>
                  </a:moveTo>
                  <a:lnTo>
                    <a:pt x="9" y="15"/>
                  </a:lnTo>
                  <a:lnTo>
                    <a:pt x="33" y="0"/>
                  </a:lnTo>
                  <a:lnTo>
                    <a:pt x="57" y="0"/>
                  </a:lnTo>
                  <a:lnTo>
                    <a:pt x="81" y="15"/>
                  </a:lnTo>
                  <a:lnTo>
                    <a:pt x="91" y="44"/>
                  </a:lnTo>
                  <a:lnTo>
                    <a:pt x="81" y="68"/>
                  </a:lnTo>
                  <a:lnTo>
                    <a:pt x="57" y="82"/>
                  </a:lnTo>
                  <a:lnTo>
                    <a:pt x="33" y="82"/>
                  </a:lnTo>
                  <a:lnTo>
                    <a:pt x="9" y="68"/>
                  </a:lnTo>
                  <a:lnTo>
                    <a:pt x="0" y="44"/>
                  </a:lnTo>
                  <a:close/>
                </a:path>
              </a:pathLst>
            </a:custGeom>
            <a:solidFill>
              <a:srgbClr val="000000"/>
            </a:solidFill>
            <a:ln w="889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he-IL"/>
            </a:p>
          </p:txBody>
        </p:sp>
        <p:sp>
          <p:nvSpPr>
            <p:cNvPr id="58" name="Rectangle 18"/>
            <p:cNvSpPr>
              <a:spLocks noChangeArrowheads="1"/>
            </p:cNvSpPr>
            <p:nvPr/>
          </p:nvSpPr>
          <p:spPr bwMode="auto">
            <a:xfrm>
              <a:off x="3878" y="8287"/>
              <a:ext cx="138" cy="29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a:ln>
                    <a:noFill/>
                  </a:ln>
                  <a:solidFill>
                    <a:srgbClr val="000000"/>
                  </a:solidFill>
                  <a:effectLst/>
                  <a:latin typeface="Arial" pitchFamily="34" charset="0"/>
                  <a:ea typeface="Arial" pitchFamily="34" charset="0"/>
                  <a:cs typeface="Arial" pitchFamily="34" charset="0"/>
                </a:rPr>
                <a:t>b</a:t>
              </a:r>
              <a:endParaRPr kumimoji="0" lang="he-IL" sz="3200" b="1" i="0" u="none" strike="noStrike" cap="none" normalizeH="0" baseline="0" dirty="0">
                <a:ln>
                  <a:noFill/>
                </a:ln>
                <a:solidFill>
                  <a:schemeClr val="tx1"/>
                </a:solidFill>
                <a:effectLst/>
                <a:latin typeface="Arial" pitchFamily="34" charset="0"/>
                <a:cs typeface="Arial" pitchFamily="34" charset="0"/>
              </a:endParaRPr>
            </a:p>
          </p:txBody>
        </p:sp>
        <p:sp>
          <p:nvSpPr>
            <p:cNvPr id="59" name="Freeform 21"/>
            <p:cNvSpPr>
              <a:spLocks/>
            </p:cNvSpPr>
            <p:nvPr/>
          </p:nvSpPr>
          <p:spPr bwMode="auto">
            <a:xfrm>
              <a:off x="3808" y="8367"/>
              <a:ext cx="86" cy="91"/>
            </a:xfrm>
            <a:custGeom>
              <a:avLst/>
              <a:gdLst/>
              <a:ahLst/>
              <a:cxnLst>
                <a:cxn ang="0">
                  <a:pos x="9" y="14"/>
                </a:cxn>
                <a:cxn ang="0">
                  <a:pos x="33" y="0"/>
                </a:cxn>
                <a:cxn ang="0">
                  <a:pos x="62" y="5"/>
                </a:cxn>
                <a:cxn ang="0">
                  <a:pos x="81" y="24"/>
                </a:cxn>
                <a:cxn ang="0">
                  <a:pos x="86" y="53"/>
                </a:cxn>
                <a:cxn ang="0">
                  <a:pos x="72" y="77"/>
                </a:cxn>
                <a:cxn ang="0">
                  <a:pos x="48" y="91"/>
                </a:cxn>
                <a:cxn ang="0">
                  <a:pos x="24" y="86"/>
                </a:cxn>
                <a:cxn ang="0">
                  <a:pos x="0" y="67"/>
                </a:cxn>
                <a:cxn ang="0">
                  <a:pos x="0" y="38"/>
                </a:cxn>
                <a:cxn ang="0">
                  <a:pos x="9" y="14"/>
                </a:cxn>
              </a:cxnLst>
              <a:rect l="0" t="0" r="r" b="b"/>
              <a:pathLst>
                <a:path w="86" h="91">
                  <a:moveTo>
                    <a:pt x="9" y="14"/>
                  </a:moveTo>
                  <a:lnTo>
                    <a:pt x="33" y="0"/>
                  </a:lnTo>
                  <a:lnTo>
                    <a:pt x="62" y="5"/>
                  </a:lnTo>
                  <a:lnTo>
                    <a:pt x="81" y="24"/>
                  </a:lnTo>
                  <a:lnTo>
                    <a:pt x="86" y="53"/>
                  </a:lnTo>
                  <a:lnTo>
                    <a:pt x="72" y="77"/>
                  </a:lnTo>
                  <a:lnTo>
                    <a:pt x="48" y="91"/>
                  </a:lnTo>
                  <a:lnTo>
                    <a:pt x="24" y="86"/>
                  </a:lnTo>
                  <a:lnTo>
                    <a:pt x="0" y="67"/>
                  </a:lnTo>
                  <a:lnTo>
                    <a:pt x="0" y="38"/>
                  </a:lnTo>
                  <a:lnTo>
                    <a:pt x="9" y="14"/>
                  </a:lnTo>
                  <a:close/>
                </a:path>
              </a:pathLst>
            </a:custGeom>
            <a:solidFill>
              <a:srgbClr val="000000"/>
            </a:solidFill>
            <a:ln w="889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he-IL"/>
            </a:p>
          </p:txBody>
        </p:sp>
        <p:sp>
          <p:nvSpPr>
            <p:cNvPr id="60" name="Freeform 22"/>
            <p:cNvSpPr>
              <a:spLocks/>
            </p:cNvSpPr>
            <p:nvPr/>
          </p:nvSpPr>
          <p:spPr bwMode="auto">
            <a:xfrm>
              <a:off x="3294" y="8876"/>
              <a:ext cx="86" cy="87"/>
            </a:xfrm>
            <a:custGeom>
              <a:avLst/>
              <a:gdLst/>
              <a:ahLst/>
              <a:cxnLst>
                <a:cxn ang="0">
                  <a:pos x="14" y="10"/>
                </a:cxn>
                <a:cxn ang="0">
                  <a:pos x="38" y="0"/>
                </a:cxn>
                <a:cxn ang="0">
                  <a:pos x="67" y="5"/>
                </a:cxn>
                <a:cxn ang="0">
                  <a:pos x="86" y="24"/>
                </a:cxn>
                <a:cxn ang="0">
                  <a:pos x="86" y="53"/>
                </a:cxn>
                <a:cxn ang="0">
                  <a:pos x="77" y="77"/>
                </a:cxn>
                <a:cxn ang="0">
                  <a:pos x="53" y="87"/>
                </a:cxn>
                <a:cxn ang="0">
                  <a:pos x="24" y="82"/>
                </a:cxn>
                <a:cxn ang="0">
                  <a:pos x="5" y="63"/>
                </a:cxn>
                <a:cxn ang="0">
                  <a:pos x="0" y="39"/>
                </a:cxn>
                <a:cxn ang="0">
                  <a:pos x="14" y="10"/>
                </a:cxn>
              </a:cxnLst>
              <a:rect l="0" t="0" r="r" b="b"/>
              <a:pathLst>
                <a:path w="86" h="87">
                  <a:moveTo>
                    <a:pt x="14" y="10"/>
                  </a:moveTo>
                  <a:lnTo>
                    <a:pt x="38" y="0"/>
                  </a:lnTo>
                  <a:lnTo>
                    <a:pt x="67" y="5"/>
                  </a:lnTo>
                  <a:lnTo>
                    <a:pt x="86" y="24"/>
                  </a:lnTo>
                  <a:lnTo>
                    <a:pt x="86" y="53"/>
                  </a:lnTo>
                  <a:lnTo>
                    <a:pt x="77" y="77"/>
                  </a:lnTo>
                  <a:lnTo>
                    <a:pt x="53" y="87"/>
                  </a:lnTo>
                  <a:lnTo>
                    <a:pt x="24" y="82"/>
                  </a:lnTo>
                  <a:lnTo>
                    <a:pt x="5" y="63"/>
                  </a:lnTo>
                  <a:lnTo>
                    <a:pt x="0" y="39"/>
                  </a:lnTo>
                  <a:lnTo>
                    <a:pt x="14" y="10"/>
                  </a:lnTo>
                  <a:close/>
                </a:path>
              </a:pathLst>
            </a:custGeom>
            <a:solidFill>
              <a:srgbClr val="000000"/>
            </a:solidFill>
            <a:ln w="889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he-IL"/>
            </a:p>
          </p:txBody>
        </p:sp>
        <p:sp>
          <p:nvSpPr>
            <p:cNvPr id="61" name="Rectangle 23"/>
            <p:cNvSpPr>
              <a:spLocks noChangeArrowheads="1"/>
            </p:cNvSpPr>
            <p:nvPr/>
          </p:nvSpPr>
          <p:spPr bwMode="auto">
            <a:xfrm>
              <a:off x="3395" y="8816"/>
              <a:ext cx="76" cy="29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a:ln>
                    <a:noFill/>
                  </a:ln>
                  <a:solidFill>
                    <a:srgbClr val="000000"/>
                  </a:solidFill>
                  <a:effectLst/>
                  <a:latin typeface="Arial" pitchFamily="34" charset="0"/>
                  <a:ea typeface="Arial" pitchFamily="34" charset="0"/>
                  <a:cs typeface="Arial" pitchFamily="34" charset="0"/>
                </a:rPr>
                <a:t>a</a:t>
              </a:r>
              <a:endParaRPr kumimoji="0" lang="he-IL" sz="3200" b="1" i="0" u="none" strike="noStrike" cap="none" normalizeH="0" baseline="0" dirty="0">
                <a:ln>
                  <a:noFill/>
                </a:ln>
                <a:solidFill>
                  <a:schemeClr val="tx1"/>
                </a:solidFill>
                <a:effectLst/>
                <a:latin typeface="Arial" pitchFamily="34" charset="0"/>
                <a:cs typeface="Arial" pitchFamily="34" charset="0"/>
              </a:endParaRPr>
            </a:p>
          </p:txBody>
        </p:sp>
        <p:sp>
          <p:nvSpPr>
            <p:cNvPr id="62" name="Freeform 30"/>
            <p:cNvSpPr>
              <a:spLocks/>
            </p:cNvSpPr>
            <p:nvPr/>
          </p:nvSpPr>
          <p:spPr bwMode="auto">
            <a:xfrm>
              <a:off x="2137" y="9376"/>
              <a:ext cx="711" cy="413"/>
            </a:xfrm>
            <a:custGeom>
              <a:avLst/>
              <a:gdLst/>
              <a:ahLst/>
              <a:cxnLst>
                <a:cxn ang="0">
                  <a:pos x="691" y="413"/>
                </a:cxn>
                <a:cxn ang="0">
                  <a:pos x="711" y="346"/>
                </a:cxn>
                <a:cxn ang="0">
                  <a:pos x="711" y="274"/>
                </a:cxn>
                <a:cxn ang="0">
                  <a:pos x="691" y="206"/>
                </a:cxn>
                <a:cxn ang="0">
                  <a:pos x="663" y="144"/>
                </a:cxn>
                <a:cxn ang="0">
                  <a:pos x="615" y="91"/>
                </a:cxn>
                <a:cxn ang="0">
                  <a:pos x="552" y="48"/>
                </a:cxn>
                <a:cxn ang="0">
                  <a:pos x="485" y="14"/>
                </a:cxn>
                <a:cxn ang="0">
                  <a:pos x="408" y="0"/>
                </a:cxn>
                <a:cxn ang="0">
                  <a:pos x="331" y="0"/>
                </a:cxn>
                <a:cxn ang="0">
                  <a:pos x="255" y="14"/>
                </a:cxn>
                <a:cxn ang="0">
                  <a:pos x="183" y="43"/>
                </a:cxn>
                <a:cxn ang="0">
                  <a:pos x="120" y="82"/>
                </a:cxn>
                <a:cxn ang="0">
                  <a:pos x="67" y="139"/>
                </a:cxn>
                <a:cxn ang="0">
                  <a:pos x="29" y="197"/>
                </a:cxn>
                <a:cxn ang="0">
                  <a:pos x="5" y="269"/>
                </a:cxn>
                <a:cxn ang="0">
                  <a:pos x="0" y="336"/>
                </a:cxn>
              </a:cxnLst>
              <a:rect l="0" t="0" r="r" b="b"/>
              <a:pathLst>
                <a:path w="711" h="413">
                  <a:moveTo>
                    <a:pt x="691" y="413"/>
                  </a:moveTo>
                  <a:lnTo>
                    <a:pt x="711" y="346"/>
                  </a:lnTo>
                  <a:lnTo>
                    <a:pt x="711" y="274"/>
                  </a:lnTo>
                  <a:lnTo>
                    <a:pt x="691" y="206"/>
                  </a:lnTo>
                  <a:lnTo>
                    <a:pt x="663" y="144"/>
                  </a:lnTo>
                  <a:lnTo>
                    <a:pt x="615" y="91"/>
                  </a:lnTo>
                  <a:lnTo>
                    <a:pt x="552" y="48"/>
                  </a:lnTo>
                  <a:lnTo>
                    <a:pt x="485" y="14"/>
                  </a:lnTo>
                  <a:lnTo>
                    <a:pt x="408" y="0"/>
                  </a:lnTo>
                  <a:lnTo>
                    <a:pt x="331" y="0"/>
                  </a:lnTo>
                  <a:lnTo>
                    <a:pt x="255" y="14"/>
                  </a:lnTo>
                  <a:lnTo>
                    <a:pt x="183" y="43"/>
                  </a:lnTo>
                  <a:lnTo>
                    <a:pt x="120" y="82"/>
                  </a:lnTo>
                  <a:lnTo>
                    <a:pt x="67" y="139"/>
                  </a:lnTo>
                  <a:lnTo>
                    <a:pt x="29" y="197"/>
                  </a:lnTo>
                  <a:lnTo>
                    <a:pt x="5" y="269"/>
                  </a:lnTo>
                  <a:lnTo>
                    <a:pt x="0" y="336"/>
                  </a:lnTo>
                </a:path>
              </a:pathLst>
            </a:custGeom>
            <a:noFill/>
            <a:ln w="889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he-IL"/>
            </a:p>
          </p:txBody>
        </p:sp>
        <p:sp>
          <p:nvSpPr>
            <p:cNvPr id="63" name="Freeform 31"/>
            <p:cNvSpPr>
              <a:spLocks/>
            </p:cNvSpPr>
            <p:nvPr/>
          </p:nvSpPr>
          <p:spPr bwMode="auto">
            <a:xfrm>
              <a:off x="2070" y="9674"/>
              <a:ext cx="130" cy="206"/>
            </a:xfrm>
            <a:custGeom>
              <a:avLst/>
              <a:gdLst/>
              <a:ahLst/>
              <a:cxnLst>
                <a:cxn ang="0">
                  <a:pos x="120" y="0"/>
                </a:cxn>
                <a:cxn ang="0">
                  <a:pos x="130" y="206"/>
                </a:cxn>
                <a:cxn ang="0">
                  <a:pos x="0" y="48"/>
                </a:cxn>
                <a:cxn ang="0">
                  <a:pos x="120" y="0"/>
                </a:cxn>
              </a:cxnLst>
              <a:rect l="0" t="0" r="r" b="b"/>
              <a:pathLst>
                <a:path w="130" h="206">
                  <a:moveTo>
                    <a:pt x="120" y="0"/>
                  </a:moveTo>
                  <a:lnTo>
                    <a:pt x="130" y="206"/>
                  </a:lnTo>
                  <a:lnTo>
                    <a:pt x="0" y="48"/>
                  </a:lnTo>
                  <a:lnTo>
                    <a:pt x="12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68" name="Rectangle 36"/>
            <p:cNvSpPr>
              <a:spLocks noChangeArrowheads="1"/>
            </p:cNvSpPr>
            <p:nvPr/>
          </p:nvSpPr>
          <p:spPr bwMode="auto">
            <a:xfrm>
              <a:off x="2492" y="9731"/>
              <a:ext cx="152" cy="18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a:ln>
                    <a:noFill/>
                  </a:ln>
                  <a:solidFill>
                    <a:srgbClr val="000000"/>
                  </a:solidFill>
                  <a:effectLst/>
                  <a:latin typeface="Arial" pitchFamily="34" charset="0"/>
                  <a:ea typeface="Arial" pitchFamily="34" charset="0"/>
                  <a:cs typeface="Arial" pitchFamily="34" charset="0"/>
                </a:rPr>
                <a:t>o</a:t>
              </a:r>
              <a:endParaRPr kumimoji="0" lang="he-IL" sz="3600" b="1" i="0" u="none" strike="noStrike" cap="none" normalizeH="0" baseline="0" dirty="0">
                <a:ln>
                  <a:noFill/>
                </a:ln>
                <a:solidFill>
                  <a:schemeClr val="tx1"/>
                </a:solidFill>
                <a:effectLst/>
                <a:latin typeface="Arial" pitchFamily="34" charset="0"/>
                <a:cs typeface="Arial" pitchFamily="34" charset="0"/>
              </a:endParaRPr>
            </a:p>
          </p:txBody>
        </p:sp>
      </p:grpSp>
      <p:cxnSp>
        <p:nvCxnSpPr>
          <p:cNvPr id="72" name="מחבר חץ ישר 71"/>
          <p:cNvCxnSpPr>
            <a:stCxn id="60" idx="8"/>
          </p:cNvCxnSpPr>
          <p:nvPr/>
        </p:nvCxnSpPr>
        <p:spPr bwMode="auto">
          <a:xfrm flipH="1" flipV="1">
            <a:off x="4165600" y="4206240"/>
            <a:ext cx="513045" cy="43844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3" name="מחבר חץ ישר 72"/>
          <p:cNvCxnSpPr/>
          <p:nvPr/>
        </p:nvCxnSpPr>
        <p:spPr bwMode="auto">
          <a:xfrm rot="10800000">
            <a:off x="4582160" y="2987042"/>
            <a:ext cx="1021046" cy="87532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75" name="קשת 74"/>
          <p:cNvSpPr/>
          <p:nvPr/>
        </p:nvSpPr>
        <p:spPr bwMode="auto">
          <a:xfrm rot="265436">
            <a:off x="310379" y="3164238"/>
            <a:ext cx="6501038" cy="5730377"/>
          </a:xfrm>
          <a:prstGeom prst="arc">
            <a:avLst>
              <a:gd name="adj1" fmla="val 18653700"/>
              <a:gd name="adj2" fmla="val 21348940"/>
            </a:avLst>
          </a:prstGeom>
          <a:ln>
            <a:solidFill>
              <a:srgbClr val="00FF00"/>
            </a:solidFill>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sp>
        <p:nvSpPr>
          <p:cNvPr id="76" name="קשת 75"/>
          <p:cNvSpPr/>
          <p:nvPr/>
        </p:nvSpPr>
        <p:spPr bwMode="auto">
          <a:xfrm rot="669014">
            <a:off x="-2074887" y="3397673"/>
            <a:ext cx="7654213" cy="5439722"/>
          </a:xfrm>
          <a:prstGeom prst="arc">
            <a:avLst>
              <a:gd name="adj1" fmla="val 19488411"/>
              <a:gd name="adj2" fmla="val 20801953"/>
            </a:avLst>
          </a:prstGeom>
          <a:ln>
            <a:solidFill>
              <a:srgbClr val="00FF00"/>
            </a:solidFill>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sp>
        <p:nvSpPr>
          <p:cNvPr id="77" name="TextBox 76"/>
          <p:cNvSpPr txBox="1"/>
          <p:nvPr/>
        </p:nvSpPr>
        <p:spPr>
          <a:xfrm>
            <a:off x="3840480" y="2499360"/>
            <a:ext cx="914400" cy="523220"/>
          </a:xfrm>
          <a:prstGeom prst="rect">
            <a:avLst/>
          </a:prstGeom>
          <a:noFill/>
        </p:spPr>
        <p:txBody>
          <a:bodyPr wrap="square" rtlCol="1">
            <a:spAutoFit/>
          </a:bodyPr>
          <a:lstStyle/>
          <a:p>
            <a:r>
              <a:rPr lang="en-US" sz="2800" dirty="0" err="1"/>
              <a:t>v</a:t>
            </a:r>
            <a:r>
              <a:rPr lang="en-US" sz="2800" baseline="-25000" dirty="0" err="1"/>
              <a:t>b</a:t>
            </a:r>
            <a:endParaRPr lang="he-IL" sz="2800" dirty="0"/>
          </a:p>
        </p:txBody>
      </p:sp>
      <p:sp>
        <p:nvSpPr>
          <p:cNvPr id="78" name="TextBox 77"/>
          <p:cNvSpPr txBox="1"/>
          <p:nvPr/>
        </p:nvSpPr>
        <p:spPr>
          <a:xfrm>
            <a:off x="3505200" y="3698240"/>
            <a:ext cx="914400" cy="523220"/>
          </a:xfrm>
          <a:prstGeom prst="rect">
            <a:avLst/>
          </a:prstGeom>
          <a:noFill/>
        </p:spPr>
        <p:txBody>
          <a:bodyPr wrap="square" rtlCol="1">
            <a:spAutoFit/>
          </a:bodyPr>
          <a:lstStyle/>
          <a:p>
            <a:r>
              <a:rPr lang="en-US" sz="2800" dirty="0" err="1"/>
              <a:t>v</a:t>
            </a:r>
            <a:r>
              <a:rPr lang="en-US" sz="2800" baseline="-25000" dirty="0" err="1"/>
              <a:t>a</a:t>
            </a:r>
            <a:endParaRPr lang="he-IL" sz="2800" dirty="0"/>
          </a:p>
        </p:txBody>
      </p:sp>
      <p:sp>
        <p:nvSpPr>
          <p:cNvPr id="20" name="TextBox 19"/>
          <p:cNvSpPr txBox="1"/>
          <p:nvPr/>
        </p:nvSpPr>
        <p:spPr>
          <a:xfrm>
            <a:off x="2429762" y="117169"/>
            <a:ext cx="4284476"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extLst>
      <p:ext uri="{BB962C8B-B14F-4D97-AF65-F5344CB8AC3E}">
        <p14:creationId xmlns:p14="http://schemas.microsoft.com/office/powerpoint/2010/main" val="2179563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190500" y="860157"/>
            <a:ext cx="8676580" cy="601614"/>
          </a:xfrm>
        </p:spPr>
        <p:txBody>
          <a:bodyPr/>
          <a:lstStyle/>
          <a:p>
            <a:pPr algn="ctr" eaLnBrk="1" hangingPunct="1">
              <a:buFontTx/>
              <a:buNone/>
            </a:pPr>
            <a:r>
              <a:rPr lang="he-IL" dirty="0"/>
              <a:t>מהירות זוויתית קבועה: קצב שינוי הזווית קבוע. </a:t>
            </a:r>
            <a:endParaRPr lang="en-US" dirty="0"/>
          </a:p>
        </p:txBody>
      </p:sp>
      <p:sp>
        <p:nvSpPr>
          <p:cNvPr id="8196" name="Rectangle 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en-US"/>
          </a:p>
        </p:txBody>
      </p:sp>
      <p:graphicFrame>
        <p:nvGraphicFramePr>
          <p:cNvPr id="8194" name="Object 4"/>
          <p:cNvGraphicFramePr>
            <a:graphicFrameLocks noChangeAspect="1"/>
          </p:cNvGraphicFramePr>
          <p:nvPr/>
        </p:nvGraphicFramePr>
        <p:xfrm>
          <a:off x="5343843" y="2222500"/>
          <a:ext cx="3084512" cy="1498600"/>
        </p:xfrm>
        <a:graphic>
          <a:graphicData uri="http://schemas.openxmlformats.org/presentationml/2006/ole">
            <mc:AlternateContent xmlns:mc="http://schemas.openxmlformats.org/markup-compatibility/2006">
              <mc:Choice xmlns:v="urn:schemas-microsoft-com:vml" Requires="v">
                <p:oleObj spid="_x0000_s105933" name="משוואה" r:id="rId3" imgW="1358640" imgH="660240" progId="Equation.3">
                  <p:embed/>
                </p:oleObj>
              </mc:Choice>
              <mc:Fallback>
                <p:oleObj name="משוואה" r:id="rId3" imgW="1358640" imgH="660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3843" y="2222500"/>
                        <a:ext cx="3084512" cy="14986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8197" name="Rectangle 9"/>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en-US"/>
          </a:p>
        </p:txBody>
      </p:sp>
      <p:pic>
        <p:nvPicPr>
          <p:cNvPr id="8198" name="Picture 11" descr="File:Circular motion diagram.png">
            <a:hlinkClick r:id="rId5"/>
          </p:cNvPr>
          <p:cNvPicPr>
            <a:picLocks noChangeAspect="1" noChangeArrowheads="1"/>
          </p:cNvPicPr>
          <p:nvPr/>
        </p:nvPicPr>
        <p:blipFill>
          <a:blip r:embed="rId6" cstate="print"/>
          <a:srcRect/>
          <a:stretch>
            <a:fillRect/>
          </a:stretch>
        </p:blipFill>
        <p:spPr bwMode="auto">
          <a:xfrm>
            <a:off x="553403" y="1524000"/>
            <a:ext cx="2428875" cy="2552700"/>
          </a:xfrm>
          <a:prstGeom prst="rect">
            <a:avLst/>
          </a:prstGeom>
          <a:noFill/>
          <a:ln w="9525">
            <a:noFill/>
            <a:miter lim="800000"/>
            <a:headEnd/>
            <a:tailEnd/>
          </a:ln>
        </p:spPr>
      </p:pic>
      <p:sp>
        <p:nvSpPr>
          <p:cNvPr id="8199" name="TextBox 10"/>
          <p:cNvSpPr txBox="1">
            <a:spLocks noChangeArrowheads="1"/>
          </p:cNvSpPr>
          <p:nvPr/>
        </p:nvSpPr>
        <p:spPr bwMode="auto">
          <a:xfrm>
            <a:off x="577849" y="5644198"/>
            <a:ext cx="7988300" cy="4619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ctr"/>
            <a:r>
              <a:rPr lang="he-IL" sz="2400" dirty="0"/>
              <a:t>המהירות </a:t>
            </a:r>
            <a:r>
              <a:rPr lang="he-IL" sz="2400" b="1" dirty="0"/>
              <a:t>הזוויתית</a:t>
            </a:r>
            <a:r>
              <a:rPr lang="he-IL" sz="2400" dirty="0"/>
              <a:t> מייצגת את </a:t>
            </a:r>
            <a:r>
              <a:rPr lang="he-IL" sz="2400" b="1" dirty="0"/>
              <a:t>השינוי של הזווית </a:t>
            </a:r>
            <a:r>
              <a:rPr lang="he-IL" sz="2400" dirty="0"/>
              <a:t>בכל יחידת זמן.</a:t>
            </a:r>
            <a:endParaRPr lang="en-US" sz="2400" dirty="0"/>
          </a:p>
        </p:txBody>
      </p:sp>
      <p:sp>
        <p:nvSpPr>
          <p:cNvPr id="8200" name="TextBox 10"/>
          <p:cNvSpPr txBox="1">
            <a:spLocks noChangeArrowheads="1"/>
          </p:cNvSpPr>
          <p:nvPr/>
        </p:nvSpPr>
        <p:spPr bwMode="auto">
          <a:xfrm>
            <a:off x="453072" y="6273165"/>
            <a:ext cx="8237855" cy="4619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he-IL" sz="2400" dirty="0"/>
              <a:t>המהירות </a:t>
            </a:r>
            <a:r>
              <a:rPr lang="he-IL" sz="2400" b="1" dirty="0"/>
              <a:t>הקווית</a:t>
            </a:r>
            <a:r>
              <a:rPr lang="he-IL" sz="2400" dirty="0"/>
              <a:t> מייצגת לנו את </a:t>
            </a:r>
            <a:r>
              <a:rPr lang="he-IL" sz="2400" b="1" dirty="0"/>
              <a:t>שינוי המיקום </a:t>
            </a:r>
            <a:r>
              <a:rPr lang="he-IL" sz="2400" dirty="0"/>
              <a:t>בכל יחידת זמן.</a:t>
            </a:r>
            <a:endParaRPr lang="en-US" sz="2400" dirty="0"/>
          </a:p>
        </p:txBody>
      </p:sp>
      <p:sp>
        <p:nvSpPr>
          <p:cNvPr id="8201" name="TextBox 8"/>
          <p:cNvSpPr txBox="1">
            <a:spLocks noChangeArrowheads="1"/>
          </p:cNvSpPr>
          <p:nvPr/>
        </p:nvSpPr>
        <p:spPr bwMode="auto">
          <a:xfrm>
            <a:off x="2019300" y="3289300"/>
            <a:ext cx="698500" cy="461963"/>
          </a:xfrm>
          <a:prstGeom prst="rect">
            <a:avLst/>
          </a:prstGeom>
          <a:noFill/>
          <a:ln w="9525">
            <a:noFill/>
            <a:miter lim="800000"/>
            <a:headEnd/>
            <a:tailEnd/>
          </a:ln>
        </p:spPr>
        <p:txBody>
          <a:bodyPr>
            <a:spAutoFit/>
          </a:bodyPr>
          <a:lstStyle/>
          <a:p>
            <a:r>
              <a:rPr lang="en-US" sz="2400" dirty="0"/>
              <a:t>t</a:t>
            </a:r>
          </a:p>
        </p:txBody>
      </p:sp>
      <p:cxnSp>
        <p:nvCxnSpPr>
          <p:cNvPr id="11" name="מחבר חץ ישר 10"/>
          <p:cNvCxnSpPr/>
          <p:nvPr/>
        </p:nvCxnSpPr>
        <p:spPr bwMode="auto">
          <a:xfrm>
            <a:off x="3698240" y="5161280"/>
            <a:ext cx="285496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מחבר חץ ישר 12"/>
          <p:cNvCxnSpPr/>
          <p:nvPr/>
        </p:nvCxnSpPr>
        <p:spPr bwMode="auto">
          <a:xfrm rot="5400000" flipH="1" flipV="1">
            <a:off x="2721689" y="4216797"/>
            <a:ext cx="239855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מחבר ישר 14"/>
          <p:cNvCxnSpPr/>
          <p:nvPr/>
        </p:nvCxnSpPr>
        <p:spPr bwMode="auto">
          <a:xfrm flipV="1">
            <a:off x="3921760" y="3962400"/>
            <a:ext cx="1930400" cy="120904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aphicFrame>
        <p:nvGraphicFramePr>
          <p:cNvPr id="2" name="Object 4"/>
          <p:cNvGraphicFramePr>
            <a:graphicFrameLocks noChangeAspect="1"/>
          </p:cNvGraphicFramePr>
          <p:nvPr/>
        </p:nvGraphicFramePr>
        <p:xfrm>
          <a:off x="3231515" y="2660015"/>
          <a:ext cx="777875" cy="431800"/>
        </p:xfrm>
        <a:graphic>
          <a:graphicData uri="http://schemas.openxmlformats.org/presentationml/2006/ole">
            <mc:AlternateContent xmlns:mc="http://schemas.openxmlformats.org/markup-compatibility/2006">
              <mc:Choice xmlns:v="urn:schemas-microsoft-com:vml" Requires="v">
                <p:oleObj spid="_x0000_s105934" name="Equation" r:id="rId7" imgW="342720" imgH="190440" progId="Equation.DSMT4">
                  <p:embed/>
                </p:oleObj>
              </mc:Choice>
              <mc:Fallback>
                <p:oleObj name="Equation" r:id="rId7" imgW="342720" imgH="1904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1515" y="2660015"/>
                        <a:ext cx="777875" cy="4318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3" name="Object 4"/>
          <p:cNvGraphicFramePr>
            <a:graphicFrameLocks noChangeAspect="1"/>
          </p:cNvGraphicFramePr>
          <p:nvPr/>
        </p:nvGraphicFramePr>
        <p:xfrm>
          <a:off x="6538913" y="4962525"/>
          <a:ext cx="720725" cy="431800"/>
        </p:xfrm>
        <a:graphic>
          <a:graphicData uri="http://schemas.openxmlformats.org/presentationml/2006/ole">
            <mc:AlternateContent xmlns:mc="http://schemas.openxmlformats.org/markup-compatibility/2006">
              <mc:Choice xmlns:v="urn:schemas-microsoft-com:vml" Requires="v">
                <p:oleObj spid="_x0000_s105935" name="Equation" r:id="rId9" imgW="317160" imgH="190440" progId="Equation.DSMT4">
                  <p:embed/>
                </p:oleObj>
              </mc:Choice>
              <mc:Fallback>
                <p:oleObj name="Equation" r:id="rId9" imgW="317160" imgH="1904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38913" y="4962525"/>
                        <a:ext cx="720725" cy="4318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16" name="TextBox 15"/>
          <p:cNvSpPr txBox="1"/>
          <p:nvPr/>
        </p:nvSpPr>
        <p:spPr>
          <a:xfrm>
            <a:off x="2495419" y="62915"/>
            <a:ext cx="4153160"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4" name="TextBox 3"/>
          <p:cNvSpPr txBox="1"/>
          <p:nvPr/>
        </p:nvSpPr>
        <p:spPr>
          <a:xfrm>
            <a:off x="4016574" y="3908031"/>
            <a:ext cx="1368152" cy="523220"/>
          </a:xfrm>
          <a:prstGeom prst="rect">
            <a:avLst/>
          </a:prstGeom>
          <a:noFill/>
        </p:spPr>
        <p:txBody>
          <a:bodyPr wrap="square" rtlCol="1">
            <a:spAutoFit/>
          </a:bodyPr>
          <a:lstStyle/>
          <a:p>
            <a:r>
              <a:rPr lang="he-IL" sz="1400" dirty="0"/>
              <a:t>קצב שינוי הזווית קבוע בזמן</a:t>
            </a:r>
          </a:p>
        </p:txBody>
      </p:sp>
      <p:sp>
        <p:nvSpPr>
          <p:cNvPr id="5" name="TextBox 4"/>
          <p:cNvSpPr txBox="1"/>
          <p:nvPr/>
        </p:nvSpPr>
        <p:spPr>
          <a:xfrm>
            <a:off x="4886960" y="4489767"/>
            <a:ext cx="2392248" cy="307777"/>
          </a:xfrm>
          <a:prstGeom prst="rect">
            <a:avLst/>
          </a:prstGeom>
          <a:noFill/>
        </p:spPr>
        <p:txBody>
          <a:bodyPr wrap="square" rtlCol="1" anchor="t">
            <a:spAutoFit/>
          </a:bodyPr>
          <a:lstStyle/>
          <a:p>
            <a:r>
              <a:rPr lang="he-IL" sz="1400" dirty="0"/>
              <a:t>השיפוע שווה למהירות הזוויתית</a:t>
            </a:r>
          </a:p>
        </p:txBody>
      </p:sp>
    </p:spTree>
    <p:extLst>
      <p:ext uri="{BB962C8B-B14F-4D97-AF65-F5344CB8AC3E}">
        <p14:creationId xmlns:p14="http://schemas.microsoft.com/office/powerpoint/2010/main" val="333800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000"/>
                                        <p:tgtEl>
                                          <p:spTgt spid="8195">
                                            <p:txEl>
                                              <p:pRg st="0" end="0"/>
                                            </p:txEl>
                                          </p:spTgt>
                                        </p:tgtEl>
                                      </p:cBhvr>
                                    </p:animEffect>
                                    <p:anim calcmode="lin" valueType="num">
                                      <p:cBhvr>
                                        <p:cTn id="8"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4"/>
                                        </p:tgtEl>
                                        <p:attrNameLst>
                                          <p:attrName>style.visibility</p:attrName>
                                        </p:attrNameLst>
                                      </p:cBhvr>
                                      <p:to>
                                        <p:strVal val="visible"/>
                                      </p:to>
                                    </p:set>
                                    <p:animEffect transition="in" filter="fade">
                                      <p:cBhvr>
                                        <p:cTn id="14" dur="1000"/>
                                        <p:tgtEl>
                                          <p:spTgt spid="8194"/>
                                        </p:tgtEl>
                                      </p:cBhvr>
                                    </p:animEffect>
                                    <p:anim calcmode="lin" valueType="num">
                                      <p:cBhvr>
                                        <p:cTn id="15" dur="1000" fill="hold"/>
                                        <p:tgtEl>
                                          <p:spTgt spid="8194"/>
                                        </p:tgtEl>
                                        <p:attrNameLst>
                                          <p:attrName>ppt_x</p:attrName>
                                        </p:attrNameLst>
                                      </p:cBhvr>
                                      <p:tavLst>
                                        <p:tav tm="0">
                                          <p:val>
                                            <p:strVal val="#ppt_x"/>
                                          </p:val>
                                        </p:tav>
                                        <p:tav tm="100000">
                                          <p:val>
                                            <p:strVal val="#ppt_x"/>
                                          </p:val>
                                        </p:tav>
                                      </p:tavLst>
                                    </p:anim>
                                    <p:anim calcmode="lin" valueType="num">
                                      <p:cBhvr>
                                        <p:cTn id="16"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198"/>
                                        </p:tgtEl>
                                        <p:attrNameLst>
                                          <p:attrName>style.visibility</p:attrName>
                                        </p:attrNameLst>
                                      </p:cBhvr>
                                      <p:to>
                                        <p:strVal val="visible"/>
                                      </p:to>
                                    </p:set>
                                    <p:animEffect transition="in" filter="fade">
                                      <p:cBhvr>
                                        <p:cTn id="21" dur="1000"/>
                                        <p:tgtEl>
                                          <p:spTgt spid="8198"/>
                                        </p:tgtEl>
                                      </p:cBhvr>
                                    </p:animEffect>
                                    <p:anim calcmode="lin" valueType="num">
                                      <p:cBhvr>
                                        <p:cTn id="22" dur="1000" fill="hold"/>
                                        <p:tgtEl>
                                          <p:spTgt spid="8198"/>
                                        </p:tgtEl>
                                        <p:attrNameLst>
                                          <p:attrName>ppt_x</p:attrName>
                                        </p:attrNameLst>
                                      </p:cBhvr>
                                      <p:tavLst>
                                        <p:tav tm="0">
                                          <p:val>
                                            <p:strVal val="#ppt_x"/>
                                          </p:val>
                                        </p:tav>
                                        <p:tav tm="100000">
                                          <p:val>
                                            <p:strVal val="#ppt_x"/>
                                          </p:val>
                                        </p:tav>
                                      </p:tavLst>
                                    </p:anim>
                                    <p:anim calcmode="lin" valueType="num">
                                      <p:cBhvr>
                                        <p:cTn id="23" dur="1000" fill="hold"/>
                                        <p:tgtEl>
                                          <p:spTgt spid="819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8201"/>
                                        </p:tgtEl>
                                        <p:attrNameLst>
                                          <p:attrName>style.visibility</p:attrName>
                                        </p:attrNameLst>
                                      </p:cBhvr>
                                      <p:to>
                                        <p:strVal val="visible"/>
                                      </p:to>
                                    </p:set>
                                    <p:animEffect transition="in" filter="fade">
                                      <p:cBhvr>
                                        <p:cTn id="26" dur="1000"/>
                                        <p:tgtEl>
                                          <p:spTgt spid="8201"/>
                                        </p:tgtEl>
                                      </p:cBhvr>
                                    </p:animEffect>
                                    <p:anim calcmode="lin" valueType="num">
                                      <p:cBhvr>
                                        <p:cTn id="27" dur="1000" fill="hold"/>
                                        <p:tgtEl>
                                          <p:spTgt spid="8201"/>
                                        </p:tgtEl>
                                        <p:attrNameLst>
                                          <p:attrName>ppt_x</p:attrName>
                                        </p:attrNameLst>
                                      </p:cBhvr>
                                      <p:tavLst>
                                        <p:tav tm="0">
                                          <p:val>
                                            <p:strVal val="#ppt_x"/>
                                          </p:val>
                                        </p:tav>
                                        <p:tav tm="100000">
                                          <p:val>
                                            <p:strVal val="#ppt_x"/>
                                          </p:val>
                                        </p:tav>
                                      </p:tavLst>
                                    </p:anim>
                                    <p:anim calcmode="lin" valueType="num">
                                      <p:cBhvr>
                                        <p:cTn id="28" dur="1000" fill="hold"/>
                                        <p:tgtEl>
                                          <p:spTgt spid="820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1000"/>
                                        <p:tgtEl>
                                          <p:spTgt spid="3"/>
                                        </p:tgtEl>
                                      </p:cBhvr>
                                    </p:animEffect>
                                    <p:anim calcmode="lin" valueType="num">
                                      <p:cBhvr>
                                        <p:cTn id="49" dur="1000" fill="hold"/>
                                        <p:tgtEl>
                                          <p:spTgt spid="3"/>
                                        </p:tgtEl>
                                        <p:attrNameLst>
                                          <p:attrName>ppt_x</p:attrName>
                                        </p:attrNameLst>
                                      </p:cBhvr>
                                      <p:tavLst>
                                        <p:tav tm="0">
                                          <p:val>
                                            <p:strVal val="#ppt_x"/>
                                          </p:val>
                                        </p:tav>
                                        <p:tav tm="100000">
                                          <p:val>
                                            <p:strVal val="#ppt_x"/>
                                          </p:val>
                                        </p:tav>
                                      </p:tavLst>
                                    </p:anim>
                                    <p:anim calcmode="lin" valueType="num">
                                      <p:cBhvr>
                                        <p:cTn id="50" dur="1000" fill="hold"/>
                                        <p:tgtEl>
                                          <p:spTgt spid="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fade">
                                      <p:cBhvr>
                                        <p:cTn id="53" dur="1000"/>
                                        <p:tgtEl>
                                          <p:spTgt spid="2"/>
                                        </p:tgtEl>
                                      </p:cBhvr>
                                    </p:animEffect>
                                    <p:anim calcmode="lin" valueType="num">
                                      <p:cBhvr>
                                        <p:cTn id="54" dur="1000" fill="hold"/>
                                        <p:tgtEl>
                                          <p:spTgt spid="2"/>
                                        </p:tgtEl>
                                        <p:attrNameLst>
                                          <p:attrName>ppt_x</p:attrName>
                                        </p:attrNameLst>
                                      </p:cBhvr>
                                      <p:tavLst>
                                        <p:tav tm="0">
                                          <p:val>
                                            <p:strVal val="#ppt_x"/>
                                          </p:val>
                                        </p:tav>
                                        <p:tav tm="100000">
                                          <p:val>
                                            <p:strVal val="#ppt_x"/>
                                          </p:val>
                                        </p:tav>
                                      </p:tavLst>
                                    </p:anim>
                                    <p:anim calcmode="lin" valueType="num">
                                      <p:cBhvr>
                                        <p:cTn id="55" dur="1000" fill="hold"/>
                                        <p:tgtEl>
                                          <p:spTgt spid="2"/>
                                        </p:tgtEl>
                                        <p:attrNameLst>
                                          <p:attrName>ppt_y</p:attrName>
                                        </p:attrNameLst>
                                      </p:cBhvr>
                                      <p:tavLst>
                                        <p:tav tm="0">
                                          <p:val>
                                            <p:strVal val="#ppt_y+.1"/>
                                          </p:val>
                                        </p:tav>
                                        <p:tav tm="100000">
                                          <p:val>
                                            <p:strVal val="#ppt_y"/>
                                          </p:val>
                                        </p:tav>
                                      </p:tavLst>
                                    </p:anim>
                                  </p:childTnLst>
                                </p:cTn>
                              </p:par>
                            </p:childTnLst>
                          </p:cTn>
                        </p:par>
                        <p:par>
                          <p:cTn id="56" fill="hold">
                            <p:stCondLst>
                              <p:cond delay="1000"/>
                            </p:stCondLst>
                            <p:childTnLst>
                              <p:par>
                                <p:cTn id="57" presetID="42" presetClass="entr" presetSubtype="0" fill="hold" grpId="0" nodeType="afterEffect">
                                  <p:stCondLst>
                                    <p:cond delay="50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2000"/>
                                        <p:tgtEl>
                                          <p:spTgt spid="4"/>
                                        </p:tgtEl>
                                      </p:cBhvr>
                                    </p:animEffect>
                                    <p:anim calcmode="lin" valueType="num">
                                      <p:cBhvr>
                                        <p:cTn id="60" dur="2000" fill="hold"/>
                                        <p:tgtEl>
                                          <p:spTgt spid="4"/>
                                        </p:tgtEl>
                                        <p:attrNameLst>
                                          <p:attrName>ppt_x</p:attrName>
                                        </p:attrNameLst>
                                      </p:cBhvr>
                                      <p:tavLst>
                                        <p:tav tm="0">
                                          <p:val>
                                            <p:strVal val="#ppt_x"/>
                                          </p:val>
                                        </p:tav>
                                        <p:tav tm="100000">
                                          <p:val>
                                            <p:strVal val="#ppt_x"/>
                                          </p:val>
                                        </p:tav>
                                      </p:tavLst>
                                    </p:anim>
                                    <p:anim calcmode="lin" valueType="num">
                                      <p:cBhvr>
                                        <p:cTn id="61" dur="2000" fill="hold"/>
                                        <p:tgtEl>
                                          <p:spTgt spid="4"/>
                                        </p:tgtEl>
                                        <p:attrNameLst>
                                          <p:attrName>ppt_y</p:attrName>
                                        </p:attrNameLst>
                                      </p:cBhvr>
                                      <p:tavLst>
                                        <p:tav tm="0">
                                          <p:val>
                                            <p:strVal val="#ppt_y+.1"/>
                                          </p:val>
                                        </p:tav>
                                        <p:tav tm="100000">
                                          <p:val>
                                            <p:strVal val="#ppt_y"/>
                                          </p:val>
                                        </p:tav>
                                      </p:tavLst>
                                    </p:anim>
                                  </p:childTnLst>
                                </p:cTn>
                              </p:par>
                            </p:childTnLst>
                          </p:cTn>
                        </p:par>
                        <p:par>
                          <p:cTn id="62" fill="hold">
                            <p:stCondLst>
                              <p:cond delay="3500"/>
                            </p:stCondLst>
                            <p:childTnLst>
                              <p:par>
                                <p:cTn id="63" presetID="42" presetClass="entr" presetSubtype="0" fill="hold" grpId="0" nodeType="afterEffect">
                                  <p:stCondLst>
                                    <p:cond delay="50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2000"/>
                                        <p:tgtEl>
                                          <p:spTgt spid="5"/>
                                        </p:tgtEl>
                                      </p:cBhvr>
                                    </p:animEffect>
                                    <p:anim calcmode="lin" valueType="num">
                                      <p:cBhvr>
                                        <p:cTn id="66" dur="2000" fill="hold"/>
                                        <p:tgtEl>
                                          <p:spTgt spid="5"/>
                                        </p:tgtEl>
                                        <p:attrNameLst>
                                          <p:attrName>ppt_x</p:attrName>
                                        </p:attrNameLst>
                                      </p:cBhvr>
                                      <p:tavLst>
                                        <p:tav tm="0">
                                          <p:val>
                                            <p:strVal val="#ppt_x"/>
                                          </p:val>
                                        </p:tav>
                                        <p:tav tm="100000">
                                          <p:val>
                                            <p:strVal val="#ppt_x"/>
                                          </p:val>
                                        </p:tav>
                                      </p:tavLst>
                                    </p:anim>
                                    <p:anim calcmode="lin" valueType="num">
                                      <p:cBhvr>
                                        <p:cTn id="67" dur="2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8199"/>
                                        </p:tgtEl>
                                        <p:attrNameLst>
                                          <p:attrName>style.visibility</p:attrName>
                                        </p:attrNameLst>
                                      </p:cBhvr>
                                      <p:to>
                                        <p:strVal val="visible"/>
                                      </p:to>
                                    </p:set>
                                    <p:animEffect transition="in" filter="fade">
                                      <p:cBhvr>
                                        <p:cTn id="72" dur="1000"/>
                                        <p:tgtEl>
                                          <p:spTgt spid="8199"/>
                                        </p:tgtEl>
                                      </p:cBhvr>
                                    </p:animEffect>
                                    <p:anim calcmode="lin" valueType="num">
                                      <p:cBhvr>
                                        <p:cTn id="73" dur="1000" fill="hold"/>
                                        <p:tgtEl>
                                          <p:spTgt spid="8199"/>
                                        </p:tgtEl>
                                        <p:attrNameLst>
                                          <p:attrName>ppt_x</p:attrName>
                                        </p:attrNameLst>
                                      </p:cBhvr>
                                      <p:tavLst>
                                        <p:tav tm="0">
                                          <p:val>
                                            <p:strVal val="#ppt_x"/>
                                          </p:val>
                                        </p:tav>
                                        <p:tav tm="100000">
                                          <p:val>
                                            <p:strVal val="#ppt_x"/>
                                          </p:val>
                                        </p:tav>
                                      </p:tavLst>
                                    </p:anim>
                                    <p:anim calcmode="lin" valueType="num">
                                      <p:cBhvr>
                                        <p:cTn id="74" dur="1000" fill="hold"/>
                                        <p:tgtEl>
                                          <p:spTgt spid="8199"/>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8200"/>
                                        </p:tgtEl>
                                        <p:attrNameLst>
                                          <p:attrName>style.visibility</p:attrName>
                                        </p:attrNameLst>
                                      </p:cBhvr>
                                      <p:to>
                                        <p:strVal val="visible"/>
                                      </p:to>
                                    </p:set>
                                    <p:animEffect transition="in" filter="fade">
                                      <p:cBhvr>
                                        <p:cTn id="79" dur="1000"/>
                                        <p:tgtEl>
                                          <p:spTgt spid="8200"/>
                                        </p:tgtEl>
                                      </p:cBhvr>
                                    </p:animEffect>
                                    <p:anim calcmode="lin" valueType="num">
                                      <p:cBhvr>
                                        <p:cTn id="80" dur="1000" fill="hold"/>
                                        <p:tgtEl>
                                          <p:spTgt spid="8200"/>
                                        </p:tgtEl>
                                        <p:attrNameLst>
                                          <p:attrName>ppt_x</p:attrName>
                                        </p:attrNameLst>
                                      </p:cBhvr>
                                      <p:tavLst>
                                        <p:tav tm="0">
                                          <p:val>
                                            <p:strVal val="#ppt_x"/>
                                          </p:val>
                                        </p:tav>
                                        <p:tav tm="100000">
                                          <p:val>
                                            <p:strVal val="#ppt_x"/>
                                          </p:val>
                                        </p:tav>
                                      </p:tavLst>
                                    </p:anim>
                                    <p:anim calcmode="lin" valueType="num">
                                      <p:cBhvr>
                                        <p:cTn id="81" dur="1000" fill="hold"/>
                                        <p:tgtEl>
                                          <p:spTgt spid="82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8199" grpId="0" animBg="1"/>
      <p:bldP spid="8200" grpId="0" animBg="1"/>
      <p:bldP spid="8201"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55776" y="332656"/>
            <a:ext cx="3816424" cy="830997"/>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 (גודל המהירות קבוע)</a:t>
            </a:r>
          </a:p>
        </p:txBody>
      </p:sp>
      <p:sp>
        <p:nvSpPr>
          <p:cNvPr id="4" name="Rectangle 3"/>
          <p:cNvSpPr txBox="1">
            <a:spLocks noChangeArrowheads="1"/>
          </p:cNvSpPr>
          <p:nvPr/>
        </p:nvSpPr>
        <p:spPr>
          <a:xfrm>
            <a:off x="899592" y="1484784"/>
            <a:ext cx="7344816" cy="3312368"/>
          </a:xfrm>
          <a:prstGeom prst="rect">
            <a:avLst/>
          </a:prstGeom>
        </p:spPr>
        <p:style>
          <a:lnRef idx="1">
            <a:schemeClr val="accent2"/>
          </a:lnRef>
          <a:fillRef idx="2">
            <a:schemeClr val="accent2"/>
          </a:fillRef>
          <a:effectRef idx="1">
            <a:schemeClr val="accent2"/>
          </a:effectRef>
          <a:fontRef idx="minor">
            <a:schemeClr val="dk1"/>
          </a:fontRef>
        </p:style>
        <p:txBody>
          <a:bodyPr/>
          <a:lstStyle/>
          <a:p>
            <a:pPr marL="342900" lvl="0" indent="-342900" algn="ctr">
              <a:spcBef>
                <a:spcPct val="20000"/>
              </a:spcBef>
              <a:defRPr/>
            </a:pPr>
            <a:r>
              <a:rPr kumimoji="0" lang="he-IL" sz="4000" b="1" i="0" u="none" strike="noStrike" kern="1200" cap="none" spc="0" normalizeH="0" baseline="0" noProof="0" dirty="0">
                <a:ln>
                  <a:noFill/>
                </a:ln>
                <a:solidFill>
                  <a:schemeClr val="tx1"/>
                </a:solidFill>
                <a:effectLst/>
                <a:uLnTx/>
                <a:uFillTx/>
                <a:latin typeface="+mn-lt"/>
                <a:ea typeface="+mn-ea"/>
                <a:cs typeface="+mn-cs"/>
              </a:rPr>
              <a:t>תנועה מעגלית היא תנועה מחזורית (</a:t>
            </a:r>
            <a:r>
              <a:rPr lang="he-IL" sz="4000" dirty="0">
                <a:solidFill>
                  <a:srgbClr val="002060"/>
                </a:solidFill>
              </a:rPr>
              <a:t>תנועה החוזרת על עצמה במרווחי זמן קבועים</a:t>
            </a:r>
            <a:r>
              <a:rPr lang="he-IL" sz="4000" dirty="0">
                <a:solidFill>
                  <a:schemeClr val="tx1"/>
                </a:solidFill>
              </a:rPr>
              <a:t>)</a:t>
            </a:r>
            <a:r>
              <a:rPr kumimoji="0" lang="he-IL" sz="4000" b="1"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ctr" defTabSz="914400" rtl="1" eaLnBrk="1" fontAlgn="auto" latinLnBrk="0" hangingPunct="1">
              <a:lnSpc>
                <a:spcPct val="100000"/>
              </a:lnSpc>
              <a:spcBef>
                <a:spcPct val="20000"/>
              </a:spcBef>
              <a:spcAft>
                <a:spcPts val="0"/>
              </a:spcAft>
              <a:buClrTx/>
              <a:buSzTx/>
              <a:buFontTx/>
              <a:buNone/>
              <a:tabLst/>
              <a:defRPr/>
            </a:pPr>
            <a:r>
              <a:rPr kumimoji="0" lang="he-IL" sz="4000" b="1" i="0" u="none" strike="noStrike" kern="1200" cap="none" spc="0" normalizeH="0" baseline="0" noProof="0" dirty="0">
                <a:ln>
                  <a:noFill/>
                </a:ln>
                <a:solidFill>
                  <a:schemeClr val="tx1"/>
                </a:solidFill>
                <a:effectLst/>
                <a:uLnTx/>
                <a:uFillTx/>
                <a:latin typeface="+mn-lt"/>
                <a:ea typeface="+mn-ea"/>
                <a:cs typeface="+mn-cs"/>
              </a:rPr>
              <a:t>היא מאופיינת בזמן מחזור  ותדירות.</a:t>
            </a:r>
            <a:endParaRPr kumimoji="0" lang="en-US" sz="4000" b="1" i="0" u="none" strike="noStrike" kern="1200" cap="none" spc="0" normalizeH="0" baseline="0" noProof="0" dirty="0">
              <a:ln>
                <a:noFill/>
              </a:ln>
              <a:solidFill>
                <a:schemeClr val="tx1"/>
              </a:solidFill>
              <a:effectLst/>
              <a:uLnTx/>
              <a:uFillTx/>
              <a:latin typeface="+mn-lt"/>
              <a:ea typeface="+mn-ea"/>
              <a:cs typeface="+mn-cs"/>
            </a:endParaRPr>
          </a:p>
        </p:txBody>
      </p:sp>
      <p:pic>
        <p:nvPicPr>
          <p:cNvPr id="104450" name="Picture 2" descr="https://upload.wikimedia.org/wikipedia/commons/b/b7/Pendulum_190deg.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230613"/>
            <a:ext cx="1905000" cy="2619375"/>
          </a:xfrm>
          <a:prstGeom prst="rect">
            <a:avLst/>
          </a:prstGeom>
          <a:noFill/>
          <a:extLst>
            <a:ext uri="{909E8E84-426E-40DD-AFC4-6F175D3DCCD1}">
              <a14:hiddenFill xmlns:a14="http://schemas.microsoft.com/office/drawing/2010/main">
                <a:solidFill>
                  <a:srgbClr val="FFFFFF"/>
                </a:solidFill>
              </a14:hiddenFill>
            </a:ext>
          </a:extLst>
        </p:spPr>
      </p:pic>
      <p:pic>
        <p:nvPicPr>
          <p:cNvPr id="104452" name="Picture 4" descr="http://aleph.weizmann.ac.il/_uploads/imagesgallery/96circle.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24450" y="5309219"/>
            <a:ext cx="2095500" cy="10287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76256" y="6211669"/>
            <a:ext cx="1656184"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1">
            <a:spAutoFit/>
          </a:bodyPr>
          <a:lstStyle/>
          <a:p>
            <a:r>
              <a:rPr lang="he-IL" dirty="0"/>
              <a:t>מחזורית במהירות קצובה</a:t>
            </a:r>
          </a:p>
        </p:txBody>
      </p:sp>
      <p:sp>
        <p:nvSpPr>
          <p:cNvPr id="7" name="TextBox 6"/>
          <p:cNvSpPr txBox="1"/>
          <p:nvPr/>
        </p:nvSpPr>
        <p:spPr>
          <a:xfrm>
            <a:off x="0" y="6173544"/>
            <a:ext cx="1835696"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1">
            <a:spAutoFit/>
          </a:bodyPr>
          <a:lstStyle/>
          <a:p>
            <a:r>
              <a:rPr lang="he-IL" dirty="0"/>
              <a:t>מחזורית במהירות משתנה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1000"/>
                                        <p:tgtEl>
                                          <p:spTgt spid="4">
                                            <p:bg/>
                                          </p:spTgt>
                                        </p:tgtEl>
                                      </p:cBhvr>
                                    </p:animEffect>
                                    <p:anim calcmode="lin" valueType="num">
                                      <p:cBhvr>
                                        <p:cTn id="13" dur="1000" fill="hold"/>
                                        <p:tgtEl>
                                          <p:spTgt spid="4">
                                            <p:bg/>
                                          </p:spTgt>
                                        </p:tgtEl>
                                        <p:attrNameLst>
                                          <p:attrName>ppt_x</p:attrName>
                                        </p:attrNameLst>
                                      </p:cBhvr>
                                      <p:tavLst>
                                        <p:tav tm="0">
                                          <p:val>
                                            <p:strVal val="#ppt_x"/>
                                          </p:val>
                                        </p:tav>
                                        <p:tav tm="100000">
                                          <p:val>
                                            <p:strVal val="#ppt_x"/>
                                          </p:val>
                                        </p:tav>
                                      </p:tavLst>
                                    </p:anim>
                                    <p:anim calcmode="lin" valueType="num">
                                      <p:cBhvr>
                                        <p:cTn id="14" dur="1000" fill="hold"/>
                                        <p:tgtEl>
                                          <p:spTgt spid="4">
                                            <p:bg/>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1000"/>
                                        <p:tgtEl>
                                          <p:spTgt spid="4">
                                            <p:txEl>
                                              <p:pRg st="1" end="1"/>
                                            </p:txEl>
                                          </p:spTgt>
                                        </p:tgtEl>
                                      </p:cBhvr>
                                    </p:animEffect>
                                    <p:anim calcmode="lin" valueType="num">
                                      <p:cBhvr>
                                        <p:cTn id="1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4452"/>
                                        </p:tgtEl>
                                        <p:attrNameLst>
                                          <p:attrName>style.visibility</p:attrName>
                                        </p:attrNameLst>
                                      </p:cBhvr>
                                      <p:to>
                                        <p:strVal val="visible"/>
                                      </p:to>
                                    </p:set>
                                    <p:animEffect transition="in" filter="fade">
                                      <p:cBhvr>
                                        <p:cTn id="25" dur="1000"/>
                                        <p:tgtEl>
                                          <p:spTgt spid="104452"/>
                                        </p:tgtEl>
                                      </p:cBhvr>
                                    </p:animEffect>
                                    <p:anim calcmode="lin" valueType="num">
                                      <p:cBhvr>
                                        <p:cTn id="26" dur="1000" fill="hold"/>
                                        <p:tgtEl>
                                          <p:spTgt spid="104452"/>
                                        </p:tgtEl>
                                        <p:attrNameLst>
                                          <p:attrName>ppt_x</p:attrName>
                                        </p:attrNameLst>
                                      </p:cBhvr>
                                      <p:tavLst>
                                        <p:tav tm="0">
                                          <p:val>
                                            <p:strVal val="#ppt_x"/>
                                          </p:val>
                                        </p:tav>
                                        <p:tav tm="100000">
                                          <p:val>
                                            <p:strVal val="#ppt_x"/>
                                          </p:val>
                                        </p:tav>
                                      </p:tavLst>
                                    </p:anim>
                                    <p:anim calcmode="lin" valueType="num">
                                      <p:cBhvr>
                                        <p:cTn id="27" dur="1000" fill="hold"/>
                                        <p:tgtEl>
                                          <p:spTgt spid="10445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04450"/>
                                        </p:tgtEl>
                                        <p:attrNameLst>
                                          <p:attrName>style.visibility</p:attrName>
                                        </p:attrNameLst>
                                      </p:cBhvr>
                                      <p:to>
                                        <p:strVal val="visible"/>
                                      </p:to>
                                    </p:set>
                                    <p:animEffect transition="in" filter="fade">
                                      <p:cBhvr>
                                        <p:cTn id="39" dur="1000"/>
                                        <p:tgtEl>
                                          <p:spTgt spid="104450"/>
                                        </p:tgtEl>
                                      </p:cBhvr>
                                    </p:animEffect>
                                    <p:anim calcmode="lin" valueType="num">
                                      <p:cBhvr>
                                        <p:cTn id="40" dur="1000" fill="hold"/>
                                        <p:tgtEl>
                                          <p:spTgt spid="104450"/>
                                        </p:tgtEl>
                                        <p:attrNameLst>
                                          <p:attrName>ppt_x</p:attrName>
                                        </p:attrNameLst>
                                      </p:cBhvr>
                                      <p:tavLst>
                                        <p:tav tm="0">
                                          <p:val>
                                            <p:strVal val="#ppt_x"/>
                                          </p:val>
                                        </p:tav>
                                        <p:tav tm="100000">
                                          <p:val>
                                            <p:strVal val="#ppt_x"/>
                                          </p:val>
                                        </p:tav>
                                      </p:tavLst>
                                    </p:anim>
                                    <p:anim calcmode="lin" valueType="num">
                                      <p:cBhvr>
                                        <p:cTn id="41" dur="1000" fill="hold"/>
                                        <p:tgtEl>
                                          <p:spTgt spid="10445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2"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37827" y="168420"/>
            <a:ext cx="4068346"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24" name="TextBox 23"/>
          <p:cNvSpPr txBox="1"/>
          <p:nvPr/>
        </p:nvSpPr>
        <p:spPr>
          <a:xfrm>
            <a:off x="899592" y="3789040"/>
            <a:ext cx="7308304"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1">
            <a:spAutoFit/>
          </a:bodyPr>
          <a:lstStyle/>
          <a:p>
            <a:r>
              <a:rPr lang="he-IL" sz="2400" b="1" dirty="0">
                <a:ln>
                  <a:solidFill>
                    <a:schemeClr val="tx1"/>
                  </a:solidFill>
                </a:ln>
                <a:solidFill>
                  <a:schemeClr val="accent6">
                    <a:lumMod val="50000"/>
                  </a:schemeClr>
                </a:solidFill>
              </a:rPr>
              <a:t>הקשר בין </a:t>
            </a:r>
            <a:r>
              <a:rPr lang="he-IL" sz="2400" b="1" u="sng" dirty="0">
                <a:ln>
                  <a:solidFill>
                    <a:schemeClr val="tx1"/>
                  </a:solidFill>
                </a:ln>
                <a:solidFill>
                  <a:schemeClr val="accent6">
                    <a:lumMod val="50000"/>
                  </a:schemeClr>
                </a:solidFill>
              </a:rPr>
              <a:t>גודל</a:t>
            </a:r>
            <a:r>
              <a:rPr lang="he-IL" sz="2400" b="1" dirty="0">
                <a:ln>
                  <a:solidFill>
                    <a:schemeClr val="tx1"/>
                  </a:solidFill>
                </a:ln>
                <a:solidFill>
                  <a:schemeClr val="accent6">
                    <a:lumMod val="50000"/>
                  </a:schemeClr>
                </a:solidFill>
              </a:rPr>
              <a:t> המהירות הקווית ל</a:t>
            </a:r>
            <a:r>
              <a:rPr lang="he-IL" sz="2400" b="1" u="sng" dirty="0">
                <a:ln>
                  <a:solidFill>
                    <a:schemeClr val="tx1"/>
                  </a:solidFill>
                </a:ln>
                <a:solidFill>
                  <a:schemeClr val="accent6">
                    <a:lumMod val="50000"/>
                  </a:schemeClr>
                </a:solidFill>
              </a:rPr>
              <a:t>גודל</a:t>
            </a:r>
            <a:r>
              <a:rPr lang="he-IL" sz="2400" b="1" dirty="0">
                <a:ln>
                  <a:solidFill>
                    <a:schemeClr val="tx1"/>
                  </a:solidFill>
                </a:ln>
                <a:solidFill>
                  <a:schemeClr val="accent6">
                    <a:lumMod val="50000"/>
                  </a:schemeClr>
                </a:solidFill>
              </a:rPr>
              <a:t> המהירות הזוויתית:</a:t>
            </a:r>
          </a:p>
        </p:txBody>
      </p:sp>
      <p:pic>
        <p:nvPicPr>
          <p:cNvPr id="1030" name="Picture 6"/>
          <p:cNvPicPr>
            <a:picLocks noChangeAspect="1" noChangeArrowheads="1"/>
          </p:cNvPicPr>
          <p:nvPr/>
        </p:nvPicPr>
        <p:blipFill>
          <a:blip r:embed="rId3" cstate="print"/>
          <a:srcRect/>
          <a:stretch>
            <a:fillRect/>
          </a:stretch>
        </p:blipFill>
        <p:spPr bwMode="auto">
          <a:xfrm>
            <a:off x="3879294" y="2336225"/>
            <a:ext cx="2133970" cy="679417"/>
          </a:xfrm>
          <a:prstGeom prst="snip2DiagRect">
            <a:avLst/>
          </a:prstGeom>
          <a:solidFill>
            <a:srgbClr val="FFFFFF">
              <a:shade val="85000"/>
            </a:srgbClr>
          </a:solidFill>
          <a:ln w="88900" cap="sq">
            <a:solidFill>
              <a:srgbClr val="00B050"/>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5" name="TextBox 14"/>
          <p:cNvSpPr txBox="1"/>
          <p:nvPr/>
        </p:nvSpPr>
        <p:spPr>
          <a:xfrm>
            <a:off x="1331640" y="1340768"/>
            <a:ext cx="6912768" cy="830997"/>
          </a:xfrm>
          <a:prstGeom prst="rect">
            <a:avLst/>
          </a:prstGeom>
          <a:noFill/>
        </p:spPr>
        <p:txBody>
          <a:bodyPr wrap="square" rtlCol="1">
            <a:spAutoFit/>
          </a:bodyPr>
          <a:lstStyle/>
          <a:p>
            <a:r>
              <a:rPr lang="he-IL" sz="2400" dirty="0"/>
              <a:t>כשהתנועה היא במהירות קצובה, גם המהירות הזוויתית קצובה, לכן </a:t>
            </a:r>
            <a:r>
              <a:rPr lang="he-IL" sz="2400" b="1" dirty="0">
                <a:solidFill>
                  <a:srgbClr val="7030A0"/>
                </a:solidFill>
              </a:rPr>
              <a:t>גודל המהירות הזוויתית </a:t>
            </a:r>
            <a:r>
              <a:rPr lang="he-IL" sz="2400" dirty="0"/>
              <a:t>הוא:</a:t>
            </a:r>
            <a:endParaRPr lang="he-IL" sz="2000" dirty="0"/>
          </a:p>
        </p:txBody>
      </p:sp>
      <p:sp>
        <p:nvSpPr>
          <p:cNvPr id="13" name="Rectangle 3"/>
          <p:cNvSpPr txBox="1">
            <a:spLocks noChangeArrowheads="1"/>
          </p:cNvSpPr>
          <p:nvPr/>
        </p:nvSpPr>
        <p:spPr bwMode="auto">
          <a:xfrm>
            <a:off x="539552" y="5013177"/>
            <a:ext cx="8229600" cy="14763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1" eaLnBrk="1" fontAlgn="base" latinLnBrk="0" hangingPunct="1">
              <a:lnSpc>
                <a:spcPct val="100000"/>
              </a:lnSpc>
              <a:spcBef>
                <a:spcPct val="20000"/>
              </a:spcBef>
              <a:spcAft>
                <a:spcPct val="0"/>
              </a:spcAft>
              <a:buClrTx/>
              <a:buSzTx/>
              <a:buFontTx/>
              <a:buNone/>
              <a:tabLst/>
              <a:defRPr/>
            </a:pPr>
            <a:r>
              <a:rPr kumimoji="0" lang="he-IL" sz="2400" b="0" i="0" u="none" strike="noStrike" kern="0" cap="none" spc="0" normalizeH="0" baseline="0" noProof="0" dirty="0">
                <a:ln>
                  <a:noFill/>
                </a:ln>
                <a:solidFill>
                  <a:schemeClr val="tx1"/>
                </a:solidFill>
                <a:effectLst/>
                <a:uLnTx/>
                <a:uFillTx/>
                <a:latin typeface="+mn-lt"/>
                <a:ea typeface="+mn-ea"/>
                <a:cs typeface="+mn-cs"/>
              </a:rPr>
              <a:t>הקשר בין מעלות ורדיאנים נקבע לפי:</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14" name="Object 2"/>
          <p:cNvGraphicFramePr>
            <a:graphicFrameLocks noChangeAspect="1"/>
          </p:cNvGraphicFramePr>
          <p:nvPr/>
        </p:nvGraphicFramePr>
        <p:xfrm>
          <a:off x="3635896" y="5589241"/>
          <a:ext cx="2620767" cy="787923"/>
        </p:xfrm>
        <a:graphic>
          <a:graphicData uri="http://schemas.openxmlformats.org/presentationml/2006/ole">
            <mc:AlternateContent xmlns:mc="http://schemas.openxmlformats.org/markup-compatibility/2006">
              <mc:Choice xmlns:v="urn:schemas-microsoft-com:vml" Requires="v">
                <p:oleObj spid="_x0000_s38311" r:id="rId4" imgW="1282700" imgH="444500" progId="Equation.DSMT4">
                  <p:embed/>
                </p:oleObj>
              </mc:Choice>
              <mc:Fallback>
                <p:oleObj r:id="rId4" imgW="1282700" imgH="4445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896" y="5589241"/>
                        <a:ext cx="2620767" cy="787923"/>
                      </a:xfrm>
                      <a:prstGeom prst="rect">
                        <a:avLst/>
                      </a:prstGeom>
                      <a:solidFill>
                        <a:srgbClr val="FFFF00"/>
                      </a:solidFill>
                      <a:ln w="57150" cmpd="thinThick">
                        <a:solidFill>
                          <a:schemeClr val="accent2"/>
                        </a:solidFill>
                        <a:miter lim="800000"/>
                        <a:headEnd/>
                        <a:tailEnd/>
                      </a:ln>
                    </p:spPr>
                  </p:pic>
                </p:oleObj>
              </mc:Fallback>
            </mc:AlternateContent>
          </a:graphicData>
        </a:graphic>
      </p:graphicFrame>
      <p:sp>
        <p:nvSpPr>
          <p:cNvPr id="18" name="TextBox 17"/>
          <p:cNvSpPr txBox="1"/>
          <p:nvPr/>
        </p:nvSpPr>
        <p:spPr>
          <a:xfrm>
            <a:off x="755576" y="3077665"/>
            <a:ext cx="7683091" cy="646331"/>
          </a:xfrm>
          <a:prstGeom prst="rect">
            <a:avLst/>
          </a:prstGeom>
          <a:noFill/>
        </p:spPr>
        <p:txBody>
          <a:bodyPr wrap="square" rtlCol="1">
            <a:spAutoFit/>
          </a:bodyPr>
          <a:lstStyle/>
          <a:p>
            <a:r>
              <a:rPr lang="he-IL" b="1" dirty="0"/>
              <a:t>יחידת המידה של המהירות הזוויתית: רדיאן לשנייה</a:t>
            </a:r>
            <a:r>
              <a:rPr lang="he-IL" dirty="0"/>
              <a:t>. (למרות </a:t>
            </a:r>
            <a:r>
              <a:rPr lang="he-IL" dirty="0" err="1"/>
              <a:t>שרדיאן</a:t>
            </a:r>
            <a:r>
              <a:rPr lang="he-IL" dirty="0"/>
              <a:t> היא לא יחידה פיזיקלית, שכן היא חסרת </a:t>
            </a:r>
            <a:r>
              <a:rPr lang="he-IL" dirty="0" err="1"/>
              <a:t>מימד</a:t>
            </a:r>
            <a:r>
              <a:rPr lang="he-IL" dirty="0"/>
              <a:t>! שהרי </a:t>
            </a:r>
            <a:r>
              <a:rPr lang="he-IL" dirty="0" err="1"/>
              <a:t>רדיאן</a:t>
            </a:r>
            <a:r>
              <a:rPr lang="he-IL" dirty="0"/>
              <a:t> זה אורך חלקי אורך. מספר טהור.)</a:t>
            </a:r>
          </a:p>
        </p:txBody>
      </p:sp>
      <p:sp>
        <p:nvSpPr>
          <p:cNvPr id="2" name="גל 1"/>
          <p:cNvSpPr/>
          <p:nvPr/>
        </p:nvSpPr>
        <p:spPr>
          <a:xfrm rot="21036070">
            <a:off x="2123727" y="4271901"/>
            <a:ext cx="1296144" cy="720080"/>
          </a:xfrm>
          <a:prstGeom prst="wave">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3200" dirty="0">
                <a:ln>
                  <a:solidFill>
                    <a:srgbClr val="FF0000"/>
                  </a:solidFill>
                </a:ln>
                <a:solidFill>
                  <a:srgbClr val="FF0000"/>
                </a:solidFill>
              </a:rPr>
              <a:t>חשוב</a:t>
            </a:r>
          </a:p>
        </p:txBody>
      </p:sp>
      <p:sp>
        <p:nvSpPr>
          <p:cNvPr id="11" name="גל 10"/>
          <p:cNvSpPr/>
          <p:nvPr/>
        </p:nvSpPr>
        <p:spPr>
          <a:xfrm rot="21036070">
            <a:off x="2353951" y="2357008"/>
            <a:ext cx="1296144" cy="720080"/>
          </a:xfrm>
          <a:prstGeom prst="wave">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3200" dirty="0">
                <a:ln>
                  <a:solidFill>
                    <a:srgbClr val="FF0000"/>
                  </a:solidFill>
                </a:ln>
                <a:solidFill>
                  <a:srgbClr val="FF0000"/>
                </a:solidFill>
              </a:rPr>
              <a:t>חשוב</a:t>
            </a:r>
          </a:p>
        </p:txBody>
      </p:sp>
      <p:graphicFrame>
        <p:nvGraphicFramePr>
          <p:cNvPr id="3" name="אובייקט 2">
            <a:extLst>
              <a:ext uri="{FF2B5EF4-FFF2-40B4-BE49-F238E27FC236}">
                <a16:creationId xmlns:a16="http://schemas.microsoft.com/office/drawing/2014/main" id="{7D7A9B2B-725E-4A2F-8BBA-1C2270467A55}"/>
              </a:ext>
            </a:extLst>
          </p:cNvPr>
          <p:cNvGraphicFramePr>
            <a:graphicFrameLocks noChangeAspect="1"/>
          </p:cNvGraphicFramePr>
          <p:nvPr>
            <p:extLst>
              <p:ext uri="{D42A27DB-BD31-4B8C-83A1-F6EECF244321}">
                <p14:modId xmlns:p14="http://schemas.microsoft.com/office/powerpoint/2010/main" val="677104339"/>
              </p:ext>
            </p:extLst>
          </p:nvPr>
        </p:nvGraphicFramePr>
        <p:xfrm>
          <a:off x="4067944" y="4414740"/>
          <a:ext cx="1220112" cy="461664"/>
        </p:xfrm>
        <a:graphic>
          <a:graphicData uri="http://schemas.openxmlformats.org/presentationml/2006/ole">
            <mc:AlternateContent xmlns:mc="http://schemas.openxmlformats.org/markup-compatibility/2006">
              <mc:Choice xmlns:v="urn:schemas-microsoft-com:vml" Requires="v">
                <p:oleObj spid="_x0000_s38312" name="Equation" r:id="rId7" imgW="469800" imgH="177480" progId="Equation.DSMT4">
                  <p:embed/>
                </p:oleObj>
              </mc:Choice>
              <mc:Fallback>
                <p:oleObj name="Equation" r:id="rId7" imgW="469800" imgH="177480" progId="Equation.DSMT4">
                  <p:embed/>
                  <p:pic>
                    <p:nvPicPr>
                      <p:cNvPr id="0" name=""/>
                      <p:cNvPicPr/>
                      <p:nvPr/>
                    </p:nvPicPr>
                    <p:blipFill>
                      <a:blip r:embed="rId8"/>
                      <a:stretch>
                        <a:fillRect/>
                      </a:stretch>
                    </p:blipFill>
                    <p:spPr>
                      <a:xfrm>
                        <a:off x="4067944" y="4414740"/>
                        <a:ext cx="1220112" cy="461664"/>
                      </a:xfrm>
                      <a:prstGeom prst="rect">
                        <a:avLst/>
                      </a:prstGeom>
                      <a:ln w="73025">
                        <a:solidFill>
                          <a:srgbClr val="06B355"/>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30"/>
                                        </p:tgtEl>
                                        <p:attrNameLst>
                                          <p:attrName>style.visibility</p:attrName>
                                        </p:attrNameLst>
                                      </p:cBhvr>
                                      <p:to>
                                        <p:strVal val="visible"/>
                                      </p:to>
                                    </p:set>
                                    <p:animEffect transition="in" filter="fade">
                                      <p:cBhvr>
                                        <p:cTn id="14" dur="1000"/>
                                        <p:tgtEl>
                                          <p:spTgt spid="1030"/>
                                        </p:tgtEl>
                                      </p:cBhvr>
                                    </p:animEffect>
                                    <p:anim calcmode="lin" valueType="num">
                                      <p:cBhvr>
                                        <p:cTn id="15" dur="1000" fill="hold"/>
                                        <p:tgtEl>
                                          <p:spTgt spid="1030"/>
                                        </p:tgtEl>
                                        <p:attrNameLst>
                                          <p:attrName>ppt_x</p:attrName>
                                        </p:attrNameLst>
                                      </p:cBhvr>
                                      <p:tavLst>
                                        <p:tav tm="0">
                                          <p:val>
                                            <p:strVal val="#ppt_x"/>
                                          </p:val>
                                        </p:tav>
                                        <p:tav tm="100000">
                                          <p:val>
                                            <p:strVal val="#ppt_x"/>
                                          </p:val>
                                        </p:tav>
                                      </p:tavLst>
                                    </p:anim>
                                    <p:anim calcmode="lin" valueType="num">
                                      <p:cBhvr>
                                        <p:cTn id="16" dur="1000" fill="hold"/>
                                        <p:tgtEl>
                                          <p:spTgt spid="103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heel(1)">
                                      <p:cBhvr>
                                        <p:cTn id="40" dur="2000"/>
                                        <p:tgtEl>
                                          <p:spTgt spid="2"/>
                                        </p:tgtEl>
                                      </p:cBhvr>
                                    </p:animEffect>
                                  </p:childTnLst>
                                </p:cTn>
                              </p:par>
                              <p:par>
                                <p:cTn id="41" presetID="42"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anim calcmode="lin" valueType="num">
                                      <p:cBhvr>
                                        <p:cTn id="44" dur="1000" fill="hold"/>
                                        <p:tgtEl>
                                          <p:spTgt spid="3"/>
                                        </p:tgtEl>
                                        <p:attrNameLst>
                                          <p:attrName>ppt_x</p:attrName>
                                        </p:attrNameLst>
                                      </p:cBhvr>
                                      <p:tavLst>
                                        <p:tav tm="0">
                                          <p:val>
                                            <p:strVal val="#ppt_x"/>
                                          </p:val>
                                        </p:tav>
                                        <p:tav tm="100000">
                                          <p:val>
                                            <p:strVal val="#ppt_x"/>
                                          </p:val>
                                        </p:tav>
                                      </p:tavLst>
                                    </p:anim>
                                    <p:anim calcmode="lin" valueType="num">
                                      <p:cBhvr>
                                        <p:cTn id="4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5" grpId="0"/>
      <p:bldP spid="13" grpId="0"/>
      <p:bldP spid="18" grpId="0"/>
      <p:bldP spid="2"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198438"/>
            <a:ext cx="8229600" cy="1143000"/>
          </a:xfrm>
        </p:spPr>
        <p:style>
          <a:lnRef idx="1">
            <a:schemeClr val="accent4"/>
          </a:lnRef>
          <a:fillRef idx="2">
            <a:schemeClr val="accent4"/>
          </a:fillRef>
          <a:effectRef idx="1">
            <a:schemeClr val="accent4"/>
          </a:effectRef>
          <a:fontRef idx="minor">
            <a:schemeClr val="dk1"/>
          </a:fontRef>
        </p:style>
        <p:txBody>
          <a:bodyPr/>
          <a:lstStyle/>
          <a:p>
            <a:r>
              <a:rPr lang="he-IL" dirty="0"/>
              <a:t>זוויות נפוצות </a:t>
            </a:r>
            <a:r>
              <a:rPr lang="he-IL" dirty="0" err="1"/>
              <a:t>ברדיאנים</a:t>
            </a:r>
            <a:endParaRPr lang="he-IL" dirty="0"/>
          </a:p>
        </p:txBody>
      </p:sp>
      <mc:AlternateContent xmlns:mc="http://schemas.openxmlformats.org/markup-compatibility/2006" xmlns:a14="http://schemas.microsoft.com/office/drawing/2010/main">
        <mc:Choice Requires="a14">
          <p:sp>
            <p:nvSpPr>
              <p:cNvPr id="5" name="TextBox 4"/>
              <p:cNvSpPr txBox="1"/>
              <p:nvPr/>
            </p:nvSpPr>
            <p:spPr>
              <a:xfrm>
                <a:off x="254000" y="1473199"/>
                <a:ext cx="8432800" cy="784767"/>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pPr/>
                <a14:m>
                  <m:oMathPara xmlns:m="http://schemas.openxmlformats.org/officeDocument/2006/math">
                    <m:oMathParaPr>
                      <m:jc m:val="centerGroup"/>
                    </m:oMathParaPr>
                    <m:oMath xmlns:m="http://schemas.openxmlformats.org/officeDocument/2006/math">
                      <m:r>
                        <a:rPr lang="en-US" sz="4400" b="1" i="1" smtClean="0">
                          <a:solidFill>
                            <a:schemeClr val="accent2">
                              <a:lumMod val="60000"/>
                              <a:lumOff val="40000"/>
                            </a:schemeClr>
                          </a:solidFill>
                          <a:latin typeface="Cambria Math"/>
                        </a:rPr>
                        <m:t>𝝅</m:t>
                      </m:r>
                      <m:r>
                        <a:rPr lang="en-US" sz="4400" b="1" i="1" smtClean="0">
                          <a:solidFill>
                            <a:schemeClr val="accent2">
                              <a:lumMod val="60000"/>
                              <a:lumOff val="40000"/>
                            </a:schemeClr>
                          </a:solidFill>
                          <a:latin typeface="Cambria Math"/>
                        </a:rPr>
                        <m:t> </m:t>
                      </m:r>
                      <m:r>
                        <a:rPr lang="en-US" sz="4400" b="1" i="1" smtClean="0">
                          <a:solidFill>
                            <a:schemeClr val="accent2">
                              <a:lumMod val="60000"/>
                              <a:lumOff val="40000"/>
                            </a:schemeClr>
                          </a:solidFill>
                          <a:latin typeface="Cambria Math" panose="02040503050406030204" pitchFamily="18" charset="0"/>
                        </a:rPr>
                        <m:t>𝒓</m:t>
                      </m:r>
                      <m:r>
                        <a:rPr lang="en-US" sz="4400" b="1" i="1" smtClean="0">
                          <a:solidFill>
                            <a:schemeClr val="accent2">
                              <a:lumMod val="60000"/>
                              <a:lumOff val="40000"/>
                            </a:schemeClr>
                          </a:solidFill>
                          <a:latin typeface="Cambria Math"/>
                        </a:rPr>
                        <m:t>𝒂𝒅</m:t>
                      </m:r>
                      <m:r>
                        <a:rPr lang="en-US" sz="4400" b="1" i="1" smtClean="0">
                          <a:solidFill>
                            <a:schemeClr val="accent2">
                              <a:lumMod val="60000"/>
                              <a:lumOff val="40000"/>
                            </a:schemeClr>
                          </a:solidFill>
                          <a:latin typeface="Cambria Math"/>
                        </a:rPr>
                        <m:t>=</m:t>
                      </m:r>
                      <m:sSup>
                        <m:sSupPr>
                          <m:ctrlPr>
                            <a:rPr lang="en-US" sz="4400" b="1" i="1" smtClean="0">
                              <a:solidFill>
                                <a:schemeClr val="accent2">
                                  <a:lumMod val="60000"/>
                                  <a:lumOff val="40000"/>
                                </a:schemeClr>
                              </a:solidFill>
                              <a:latin typeface="Cambria Math" panose="02040503050406030204" pitchFamily="18" charset="0"/>
                            </a:rPr>
                          </m:ctrlPr>
                        </m:sSupPr>
                        <m:e>
                          <m:r>
                            <a:rPr lang="en-US" sz="4400" b="1" i="1" smtClean="0">
                              <a:solidFill>
                                <a:schemeClr val="accent2">
                                  <a:lumMod val="60000"/>
                                  <a:lumOff val="40000"/>
                                </a:schemeClr>
                              </a:solidFill>
                              <a:latin typeface="Cambria Math"/>
                            </a:rPr>
                            <m:t>𝟏𝟖𝟎</m:t>
                          </m:r>
                        </m:e>
                        <m:sup>
                          <m:r>
                            <a:rPr lang="en-US" sz="4400" b="1" i="1" smtClean="0">
                              <a:solidFill>
                                <a:schemeClr val="accent2">
                                  <a:lumMod val="60000"/>
                                  <a:lumOff val="40000"/>
                                </a:schemeClr>
                              </a:solidFill>
                              <a:latin typeface="Cambria Math"/>
                            </a:rPr>
                            <m:t>𝟎</m:t>
                          </m:r>
                        </m:sup>
                      </m:sSup>
                    </m:oMath>
                  </m:oMathPara>
                </a14:m>
                <a:endParaRPr lang="he-IL" sz="4400" b="1" dirty="0">
                  <a:solidFill>
                    <a:schemeClr val="accent2">
                      <a:lumMod val="60000"/>
                      <a:lumOff val="40000"/>
                    </a:schemeClr>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54000" y="1473199"/>
                <a:ext cx="8432800" cy="784767"/>
              </a:xfrm>
              <a:prstGeom prst="rect">
                <a:avLst/>
              </a:prstGeom>
              <a:blipFill>
                <a:blip r:embed="rId2"/>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54000" y="2433140"/>
                <a:ext cx="8432800" cy="1242904"/>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pPr/>
                <a14:m>
                  <m:oMathPara xmlns:m="http://schemas.openxmlformats.org/officeDocument/2006/math">
                    <m:oMathParaPr>
                      <m:jc m:val="centerGroup"/>
                    </m:oMathParaPr>
                    <m:oMath xmlns:m="http://schemas.openxmlformats.org/officeDocument/2006/math">
                      <m:f>
                        <m:fPr>
                          <m:ctrlPr>
                            <a:rPr lang="en-US" sz="4400" b="1" i="1" smtClean="0">
                              <a:solidFill>
                                <a:schemeClr val="accent2">
                                  <a:lumMod val="60000"/>
                                  <a:lumOff val="40000"/>
                                </a:schemeClr>
                              </a:solidFill>
                              <a:latin typeface="Cambria Math" panose="02040503050406030204" pitchFamily="18" charset="0"/>
                            </a:rPr>
                          </m:ctrlPr>
                        </m:fPr>
                        <m:num>
                          <m:r>
                            <a:rPr lang="en-US" sz="4400" b="1" i="1" smtClean="0">
                              <a:solidFill>
                                <a:schemeClr val="accent2">
                                  <a:lumMod val="60000"/>
                                  <a:lumOff val="40000"/>
                                </a:schemeClr>
                              </a:solidFill>
                              <a:latin typeface="Cambria Math"/>
                            </a:rPr>
                            <m:t>𝝅</m:t>
                          </m:r>
                        </m:num>
                        <m:den>
                          <m:r>
                            <a:rPr lang="en-US" sz="4400" b="1" i="1" smtClean="0">
                              <a:solidFill>
                                <a:schemeClr val="accent2">
                                  <a:lumMod val="60000"/>
                                  <a:lumOff val="40000"/>
                                </a:schemeClr>
                              </a:solidFill>
                              <a:latin typeface="Cambria Math"/>
                            </a:rPr>
                            <m:t>𝟐</m:t>
                          </m:r>
                        </m:den>
                      </m:f>
                      <m:r>
                        <a:rPr lang="en-US" sz="4400" b="1" i="1" smtClean="0">
                          <a:solidFill>
                            <a:schemeClr val="accent2">
                              <a:lumMod val="60000"/>
                              <a:lumOff val="40000"/>
                            </a:schemeClr>
                          </a:solidFill>
                          <a:latin typeface="Cambria Math"/>
                        </a:rPr>
                        <m:t> </m:t>
                      </m:r>
                      <m:r>
                        <a:rPr lang="en-US" sz="4400" b="1" i="1" smtClean="0">
                          <a:solidFill>
                            <a:schemeClr val="accent2">
                              <a:lumMod val="60000"/>
                              <a:lumOff val="40000"/>
                            </a:schemeClr>
                          </a:solidFill>
                          <a:latin typeface="Cambria Math" panose="02040503050406030204" pitchFamily="18" charset="0"/>
                        </a:rPr>
                        <m:t>𝒓</m:t>
                      </m:r>
                      <m:r>
                        <a:rPr lang="en-US" sz="4400" b="1" i="1" smtClean="0">
                          <a:solidFill>
                            <a:schemeClr val="accent2">
                              <a:lumMod val="60000"/>
                              <a:lumOff val="40000"/>
                            </a:schemeClr>
                          </a:solidFill>
                          <a:latin typeface="Cambria Math"/>
                        </a:rPr>
                        <m:t>𝒂𝒅</m:t>
                      </m:r>
                      <m:r>
                        <a:rPr lang="en-US" sz="4400" b="1" i="1" smtClean="0">
                          <a:solidFill>
                            <a:schemeClr val="accent2">
                              <a:lumMod val="60000"/>
                              <a:lumOff val="40000"/>
                            </a:schemeClr>
                          </a:solidFill>
                          <a:latin typeface="Cambria Math"/>
                        </a:rPr>
                        <m:t>=</m:t>
                      </m:r>
                      <m:sSup>
                        <m:sSupPr>
                          <m:ctrlPr>
                            <a:rPr lang="en-US" sz="4400" b="1" i="1" smtClean="0">
                              <a:solidFill>
                                <a:schemeClr val="accent2">
                                  <a:lumMod val="60000"/>
                                  <a:lumOff val="40000"/>
                                </a:schemeClr>
                              </a:solidFill>
                              <a:latin typeface="Cambria Math" panose="02040503050406030204" pitchFamily="18" charset="0"/>
                            </a:rPr>
                          </m:ctrlPr>
                        </m:sSupPr>
                        <m:e>
                          <m:r>
                            <a:rPr lang="en-US" sz="4400" b="1" i="1" smtClean="0">
                              <a:solidFill>
                                <a:schemeClr val="accent2">
                                  <a:lumMod val="60000"/>
                                  <a:lumOff val="40000"/>
                                </a:schemeClr>
                              </a:solidFill>
                              <a:latin typeface="Cambria Math"/>
                            </a:rPr>
                            <m:t>𝟗𝟎</m:t>
                          </m:r>
                        </m:e>
                        <m:sup>
                          <m:r>
                            <a:rPr lang="en-US" sz="4400" b="1" i="1" smtClean="0">
                              <a:solidFill>
                                <a:schemeClr val="accent2">
                                  <a:lumMod val="60000"/>
                                  <a:lumOff val="40000"/>
                                </a:schemeClr>
                              </a:solidFill>
                              <a:latin typeface="Cambria Math"/>
                            </a:rPr>
                            <m:t>𝟎</m:t>
                          </m:r>
                        </m:sup>
                      </m:sSup>
                    </m:oMath>
                  </m:oMathPara>
                </a14:m>
                <a:endParaRPr lang="he-IL" sz="4400" b="1" dirty="0">
                  <a:solidFill>
                    <a:schemeClr val="accent2">
                      <a:lumMod val="60000"/>
                      <a:lumOff val="40000"/>
                    </a:schemeClr>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54000" y="2433140"/>
                <a:ext cx="8432800" cy="1242904"/>
              </a:xfrm>
              <a:prstGeom prst="rect">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4000" y="3790344"/>
                <a:ext cx="8432800" cy="1242904"/>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pPr/>
                <a14:m>
                  <m:oMathPara xmlns:m="http://schemas.openxmlformats.org/officeDocument/2006/math">
                    <m:oMathParaPr>
                      <m:jc m:val="centerGroup"/>
                    </m:oMathParaPr>
                    <m:oMath xmlns:m="http://schemas.openxmlformats.org/officeDocument/2006/math">
                      <m:f>
                        <m:fPr>
                          <m:ctrlPr>
                            <a:rPr lang="en-US" sz="4400" b="1" i="1" smtClean="0">
                              <a:solidFill>
                                <a:schemeClr val="accent2">
                                  <a:lumMod val="60000"/>
                                  <a:lumOff val="40000"/>
                                </a:schemeClr>
                              </a:solidFill>
                              <a:latin typeface="Cambria Math" panose="02040503050406030204" pitchFamily="18" charset="0"/>
                            </a:rPr>
                          </m:ctrlPr>
                        </m:fPr>
                        <m:num>
                          <m:r>
                            <a:rPr lang="en-US" sz="4400" b="1" i="1" smtClean="0">
                              <a:solidFill>
                                <a:schemeClr val="accent2">
                                  <a:lumMod val="60000"/>
                                  <a:lumOff val="40000"/>
                                </a:schemeClr>
                              </a:solidFill>
                              <a:latin typeface="Cambria Math"/>
                            </a:rPr>
                            <m:t>𝝅</m:t>
                          </m:r>
                        </m:num>
                        <m:den>
                          <m:r>
                            <a:rPr lang="en-US" sz="4400" b="1" i="1" smtClean="0">
                              <a:solidFill>
                                <a:schemeClr val="accent2">
                                  <a:lumMod val="60000"/>
                                  <a:lumOff val="40000"/>
                                </a:schemeClr>
                              </a:solidFill>
                              <a:latin typeface="Cambria Math"/>
                            </a:rPr>
                            <m:t>𝟒</m:t>
                          </m:r>
                        </m:den>
                      </m:f>
                      <m:r>
                        <a:rPr lang="en-US" sz="4400" b="1" i="1" smtClean="0">
                          <a:solidFill>
                            <a:schemeClr val="accent2">
                              <a:lumMod val="60000"/>
                              <a:lumOff val="40000"/>
                            </a:schemeClr>
                          </a:solidFill>
                          <a:latin typeface="Cambria Math"/>
                        </a:rPr>
                        <m:t> </m:t>
                      </m:r>
                      <m:r>
                        <a:rPr lang="en-US" sz="4400" b="1" i="1" smtClean="0">
                          <a:solidFill>
                            <a:schemeClr val="accent2">
                              <a:lumMod val="60000"/>
                              <a:lumOff val="40000"/>
                            </a:schemeClr>
                          </a:solidFill>
                          <a:latin typeface="Cambria Math" panose="02040503050406030204" pitchFamily="18" charset="0"/>
                        </a:rPr>
                        <m:t>𝒓</m:t>
                      </m:r>
                      <m:r>
                        <a:rPr lang="en-US" sz="4400" b="1" i="1" smtClean="0">
                          <a:solidFill>
                            <a:schemeClr val="accent2">
                              <a:lumMod val="60000"/>
                              <a:lumOff val="40000"/>
                            </a:schemeClr>
                          </a:solidFill>
                          <a:latin typeface="Cambria Math"/>
                        </a:rPr>
                        <m:t>𝒂𝒅</m:t>
                      </m:r>
                      <m:r>
                        <a:rPr lang="en-US" sz="4400" b="1" i="1" smtClean="0">
                          <a:solidFill>
                            <a:schemeClr val="accent2">
                              <a:lumMod val="60000"/>
                              <a:lumOff val="40000"/>
                            </a:schemeClr>
                          </a:solidFill>
                          <a:latin typeface="Cambria Math"/>
                        </a:rPr>
                        <m:t>=</m:t>
                      </m:r>
                      <m:sSup>
                        <m:sSupPr>
                          <m:ctrlPr>
                            <a:rPr lang="en-US" sz="4400" b="1" i="1" smtClean="0">
                              <a:solidFill>
                                <a:schemeClr val="accent2">
                                  <a:lumMod val="60000"/>
                                  <a:lumOff val="40000"/>
                                </a:schemeClr>
                              </a:solidFill>
                              <a:latin typeface="Cambria Math" panose="02040503050406030204" pitchFamily="18" charset="0"/>
                            </a:rPr>
                          </m:ctrlPr>
                        </m:sSupPr>
                        <m:e>
                          <m:r>
                            <a:rPr lang="en-US" sz="4400" b="1" i="1" smtClean="0">
                              <a:solidFill>
                                <a:schemeClr val="accent2">
                                  <a:lumMod val="60000"/>
                                  <a:lumOff val="40000"/>
                                </a:schemeClr>
                              </a:solidFill>
                              <a:latin typeface="Cambria Math"/>
                            </a:rPr>
                            <m:t>𝟒𝟓</m:t>
                          </m:r>
                        </m:e>
                        <m:sup>
                          <m:r>
                            <a:rPr lang="en-US" sz="4400" b="1" i="1" smtClean="0">
                              <a:solidFill>
                                <a:schemeClr val="accent2">
                                  <a:lumMod val="60000"/>
                                  <a:lumOff val="40000"/>
                                </a:schemeClr>
                              </a:solidFill>
                              <a:latin typeface="Cambria Math"/>
                            </a:rPr>
                            <m:t>𝟎</m:t>
                          </m:r>
                        </m:sup>
                      </m:sSup>
                    </m:oMath>
                  </m:oMathPara>
                </a14:m>
                <a:endParaRPr lang="he-IL" sz="4400" b="1" dirty="0">
                  <a:solidFill>
                    <a:schemeClr val="accent2">
                      <a:lumMod val="60000"/>
                      <a:lumOff val="40000"/>
                    </a:schemeClr>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54000" y="3790344"/>
                <a:ext cx="8432800" cy="1242904"/>
              </a:xfrm>
              <a:prstGeom prst="rect">
                <a:avLst/>
              </a:prstGeom>
              <a:blipFill>
                <a:blip r:embed="rId4"/>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4000" y="5264090"/>
                <a:ext cx="8432800" cy="1247329"/>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pPr/>
                <a14:m>
                  <m:oMathPara xmlns:m="http://schemas.openxmlformats.org/officeDocument/2006/math">
                    <m:oMathParaPr>
                      <m:jc m:val="centerGroup"/>
                    </m:oMathParaPr>
                    <m:oMath xmlns:m="http://schemas.openxmlformats.org/officeDocument/2006/math">
                      <m:f>
                        <m:fPr>
                          <m:ctrlPr>
                            <a:rPr lang="en-US" sz="4400" b="1" i="1" smtClean="0">
                              <a:solidFill>
                                <a:schemeClr val="accent2">
                                  <a:lumMod val="60000"/>
                                  <a:lumOff val="40000"/>
                                </a:schemeClr>
                              </a:solidFill>
                              <a:latin typeface="Cambria Math" panose="02040503050406030204" pitchFamily="18" charset="0"/>
                            </a:rPr>
                          </m:ctrlPr>
                        </m:fPr>
                        <m:num>
                          <m:r>
                            <a:rPr lang="en-US" sz="4400" b="1" i="1" smtClean="0">
                              <a:solidFill>
                                <a:schemeClr val="accent2">
                                  <a:lumMod val="60000"/>
                                  <a:lumOff val="40000"/>
                                </a:schemeClr>
                              </a:solidFill>
                              <a:latin typeface="Cambria Math"/>
                            </a:rPr>
                            <m:t>𝝅</m:t>
                          </m:r>
                        </m:num>
                        <m:den>
                          <m:r>
                            <a:rPr lang="en-US" sz="4400" b="1" i="1" smtClean="0">
                              <a:solidFill>
                                <a:schemeClr val="accent2">
                                  <a:lumMod val="60000"/>
                                  <a:lumOff val="40000"/>
                                </a:schemeClr>
                              </a:solidFill>
                              <a:latin typeface="Cambria Math"/>
                            </a:rPr>
                            <m:t>𝟔</m:t>
                          </m:r>
                        </m:den>
                      </m:f>
                      <m:r>
                        <a:rPr lang="en-US" sz="4400" b="1" i="1" smtClean="0">
                          <a:solidFill>
                            <a:schemeClr val="accent2">
                              <a:lumMod val="60000"/>
                              <a:lumOff val="40000"/>
                            </a:schemeClr>
                          </a:solidFill>
                          <a:latin typeface="Cambria Math"/>
                        </a:rPr>
                        <m:t> </m:t>
                      </m:r>
                      <m:r>
                        <a:rPr lang="en-US" sz="4400" b="1" i="1" smtClean="0">
                          <a:solidFill>
                            <a:schemeClr val="accent2">
                              <a:lumMod val="60000"/>
                              <a:lumOff val="40000"/>
                            </a:schemeClr>
                          </a:solidFill>
                          <a:latin typeface="Cambria Math" panose="02040503050406030204" pitchFamily="18" charset="0"/>
                        </a:rPr>
                        <m:t>𝒓</m:t>
                      </m:r>
                      <m:r>
                        <a:rPr lang="en-US" sz="4400" b="1" i="1" smtClean="0">
                          <a:solidFill>
                            <a:schemeClr val="accent2">
                              <a:lumMod val="60000"/>
                              <a:lumOff val="40000"/>
                            </a:schemeClr>
                          </a:solidFill>
                          <a:latin typeface="Cambria Math"/>
                        </a:rPr>
                        <m:t>𝒂𝒅</m:t>
                      </m:r>
                      <m:r>
                        <a:rPr lang="en-US" sz="4400" b="1" i="1" smtClean="0">
                          <a:solidFill>
                            <a:schemeClr val="accent2">
                              <a:lumMod val="60000"/>
                              <a:lumOff val="40000"/>
                            </a:schemeClr>
                          </a:solidFill>
                          <a:latin typeface="Cambria Math"/>
                        </a:rPr>
                        <m:t>=</m:t>
                      </m:r>
                      <m:sSup>
                        <m:sSupPr>
                          <m:ctrlPr>
                            <a:rPr lang="en-US" sz="4400" b="1" i="1" smtClean="0">
                              <a:solidFill>
                                <a:schemeClr val="accent2">
                                  <a:lumMod val="60000"/>
                                  <a:lumOff val="40000"/>
                                </a:schemeClr>
                              </a:solidFill>
                              <a:latin typeface="Cambria Math" panose="02040503050406030204" pitchFamily="18" charset="0"/>
                            </a:rPr>
                          </m:ctrlPr>
                        </m:sSupPr>
                        <m:e>
                          <m:r>
                            <a:rPr lang="en-US" sz="4400" b="1" i="1" smtClean="0">
                              <a:solidFill>
                                <a:schemeClr val="accent2">
                                  <a:lumMod val="60000"/>
                                  <a:lumOff val="40000"/>
                                </a:schemeClr>
                              </a:solidFill>
                              <a:latin typeface="Cambria Math"/>
                            </a:rPr>
                            <m:t>𝟑𝟎</m:t>
                          </m:r>
                        </m:e>
                        <m:sup>
                          <m:r>
                            <a:rPr lang="en-US" sz="4400" b="1" i="1" smtClean="0">
                              <a:solidFill>
                                <a:schemeClr val="accent2">
                                  <a:lumMod val="60000"/>
                                  <a:lumOff val="40000"/>
                                </a:schemeClr>
                              </a:solidFill>
                              <a:latin typeface="Cambria Math"/>
                            </a:rPr>
                            <m:t>𝟎</m:t>
                          </m:r>
                        </m:sup>
                      </m:sSup>
                    </m:oMath>
                  </m:oMathPara>
                </a14:m>
                <a:endParaRPr lang="he-IL" sz="4400" b="1" dirty="0">
                  <a:solidFill>
                    <a:schemeClr val="accent2">
                      <a:lumMod val="60000"/>
                      <a:lumOff val="40000"/>
                    </a:schemeClr>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54000" y="5264090"/>
                <a:ext cx="8432800" cy="1247329"/>
              </a:xfrm>
              <a:prstGeom prst="rect">
                <a:avLst/>
              </a:prstGeom>
              <a:blipFill>
                <a:blip r:embed="rId5"/>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935167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Rectangle 13"/>
          <p:cNvSpPr>
            <a:spLocks noGrp="1" noChangeArrowheads="1"/>
          </p:cNvSpPr>
          <p:nvPr>
            <p:ph type="title"/>
          </p:nvPr>
        </p:nvSpPr>
        <p:spPr>
          <a:xfrm>
            <a:off x="745232" y="2928233"/>
            <a:ext cx="7653536" cy="2339346"/>
          </a:xfrm>
        </p:spPr>
        <p:style>
          <a:lnRef idx="1">
            <a:schemeClr val="accent5"/>
          </a:lnRef>
          <a:fillRef idx="2">
            <a:schemeClr val="accent5"/>
          </a:fillRef>
          <a:effectRef idx="1">
            <a:schemeClr val="accent5"/>
          </a:effectRef>
          <a:fontRef idx="minor">
            <a:schemeClr val="dk1"/>
          </a:fontRef>
        </p:style>
        <p:txBody>
          <a:bodyPr anchor="t">
            <a:normAutofit/>
          </a:bodyPr>
          <a:lstStyle/>
          <a:p>
            <a:pPr algn="r" eaLnBrk="1" hangingPunct="1"/>
            <a:r>
              <a:rPr lang="he-IL" sz="2800" dirty="0"/>
              <a:t>וקטור המהירות הקווי תמיד משיק למסלול וניצב לרדיוס המעגל.</a:t>
            </a:r>
            <a:br>
              <a:rPr lang="he-IL" sz="2800" dirty="0"/>
            </a:br>
            <a:r>
              <a:rPr lang="he-IL" sz="2800" dirty="0"/>
              <a:t>כיוון וקטור המהירות הזוויתית מורכב יותר ואינו נכלל במסגרת לימוד קורס זה.</a:t>
            </a:r>
            <a:br>
              <a:rPr lang="he-IL" sz="2800" dirty="0"/>
            </a:br>
            <a:r>
              <a:rPr lang="he-IL" sz="2800" dirty="0"/>
              <a:t>לידע כללי, כיוונו ניצב למישור הסיבוב.</a:t>
            </a:r>
            <a:endParaRPr lang="en-US" sz="2800" dirty="0"/>
          </a:p>
        </p:txBody>
      </p:sp>
      <p:sp>
        <p:nvSpPr>
          <p:cNvPr id="15369" name="Rectangle 5"/>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en-US"/>
          </a:p>
        </p:txBody>
      </p:sp>
      <p:sp>
        <p:nvSpPr>
          <p:cNvPr id="10274" name="Rectangle 34"/>
          <p:cNvSpPr>
            <a:spLocks noChangeArrowheads="1"/>
          </p:cNvSpPr>
          <p:nvPr/>
        </p:nvSpPr>
        <p:spPr bwMode="auto">
          <a:xfrm>
            <a:off x="209550" y="966166"/>
            <a:ext cx="8724900" cy="774700"/>
          </a:xfrm>
          <a:prstGeom prst="rect">
            <a:avLst/>
          </a:prstGeom>
          <a:solidFill>
            <a:srgbClr val="FFFF00"/>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cs typeface="Arial" charset="0"/>
            </a:endParaRPr>
          </a:p>
        </p:txBody>
      </p:sp>
      <p:graphicFrame>
        <p:nvGraphicFramePr>
          <p:cNvPr id="15363" name="Object 35"/>
          <p:cNvGraphicFramePr>
            <a:graphicFrameLocks noChangeAspect="1"/>
          </p:cNvGraphicFramePr>
          <p:nvPr>
            <p:extLst>
              <p:ext uri="{D42A27DB-BD31-4B8C-83A1-F6EECF244321}">
                <p14:modId xmlns:p14="http://schemas.microsoft.com/office/powerpoint/2010/main" val="4196394684"/>
              </p:ext>
            </p:extLst>
          </p:nvPr>
        </p:nvGraphicFramePr>
        <p:xfrm>
          <a:off x="5311775" y="908720"/>
          <a:ext cx="1084263" cy="839787"/>
        </p:xfrm>
        <a:graphic>
          <a:graphicData uri="http://schemas.openxmlformats.org/presentationml/2006/ole">
            <mc:AlternateContent xmlns:mc="http://schemas.openxmlformats.org/markup-compatibility/2006">
              <mc:Choice xmlns:v="urn:schemas-microsoft-com:vml" Requires="v">
                <p:oleObj spid="_x0000_s137540" name="Equation" r:id="rId3" imgW="507960" imgH="393480" progId="Equation.DSMT4">
                  <p:embed/>
                </p:oleObj>
              </mc:Choice>
              <mc:Fallback>
                <p:oleObj name="Equation" r:id="rId3" imgW="507960" imgH="393480" progId="Equation.DSMT4">
                  <p:embed/>
                  <p:pic>
                    <p:nvPicPr>
                      <p:cNvPr id="0" name="Object 35"/>
                      <p:cNvPicPr>
                        <a:picLocks noChangeAspect="1" noChangeArrowheads="1"/>
                      </p:cNvPicPr>
                      <p:nvPr/>
                    </p:nvPicPr>
                    <p:blipFill>
                      <a:blip r:embed="rId4"/>
                      <a:srcRect/>
                      <a:stretch>
                        <a:fillRect/>
                      </a:stretch>
                    </p:blipFill>
                    <p:spPr bwMode="auto">
                      <a:xfrm>
                        <a:off x="5311775" y="908720"/>
                        <a:ext cx="1084263" cy="83978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15364" name="Object 36"/>
          <p:cNvGraphicFramePr>
            <a:graphicFrameLocks noChangeAspect="1"/>
          </p:cNvGraphicFramePr>
          <p:nvPr>
            <p:extLst>
              <p:ext uri="{D42A27DB-BD31-4B8C-83A1-F6EECF244321}">
                <p14:modId xmlns:p14="http://schemas.microsoft.com/office/powerpoint/2010/main" val="1268772746"/>
              </p:ext>
            </p:extLst>
          </p:nvPr>
        </p:nvGraphicFramePr>
        <p:xfrm>
          <a:off x="484457" y="971962"/>
          <a:ext cx="774700" cy="774700"/>
        </p:xfrm>
        <a:graphic>
          <a:graphicData uri="http://schemas.openxmlformats.org/presentationml/2006/ole">
            <mc:AlternateContent xmlns:mc="http://schemas.openxmlformats.org/markup-compatibility/2006">
              <mc:Choice xmlns:v="urn:schemas-microsoft-com:vml" Requires="v">
                <p:oleObj spid="_x0000_s137541" name="משוואה" r:id="rId5" imgW="660240" imgH="660240" progId="Equation.3">
                  <p:embed/>
                </p:oleObj>
              </mc:Choice>
              <mc:Fallback>
                <p:oleObj name="משוואה" r:id="rId5" imgW="660240" imgH="66024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457" y="971962"/>
                        <a:ext cx="774700" cy="7747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15365" name="Object 37"/>
          <p:cNvGraphicFramePr>
            <a:graphicFrameLocks noChangeAspect="1"/>
          </p:cNvGraphicFramePr>
          <p:nvPr>
            <p:extLst>
              <p:ext uri="{D42A27DB-BD31-4B8C-83A1-F6EECF244321}">
                <p14:modId xmlns:p14="http://schemas.microsoft.com/office/powerpoint/2010/main" val="759008272"/>
              </p:ext>
            </p:extLst>
          </p:nvPr>
        </p:nvGraphicFramePr>
        <p:xfrm>
          <a:off x="1650106" y="1027525"/>
          <a:ext cx="973138" cy="730250"/>
        </p:xfrm>
        <a:graphic>
          <a:graphicData uri="http://schemas.openxmlformats.org/presentationml/2006/ole">
            <mc:AlternateContent xmlns:mc="http://schemas.openxmlformats.org/markup-compatibility/2006">
              <mc:Choice xmlns:v="urn:schemas-microsoft-com:vml" Requires="v">
                <p:oleObj spid="_x0000_s137542" name="משוואה" r:id="rId7" imgW="812520" imgH="609480" progId="Equation.3">
                  <p:embed/>
                </p:oleObj>
              </mc:Choice>
              <mc:Fallback>
                <p:oleObj name="משוואה" r:id="rId7" imgW="812520" imgH="609480" progId="Equation.3">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0106" y="1027525"/>
                        <a:ext cx="973138" cy="7302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5366" name="Object 38"/>
          <p:cNvGraphicFramePr>
            <a:graphicFrameLocks noChangeAspect="1"/>
          </p:cNvGraphicFramePr>
          <p:nvPr>
            <p:extLst>
              <p:ext uri="{D42A27DB-BD31-4B8C-83A1-F6EECF244321}">
                <p14:modId xmlns:p14="http://schemas.microsoft.com/office/powerpoint/2010/main" val="3163900698"/>
              </p:ext>
            </p:extLst>
          </p:nvPr>
        </p:nvGraphicFramePr>
        <p:xfrm>
          <a:off x="3365500" y="1165895"/>
          <a:ext cx="931863" cy="323850"/>
        </p:xfrm>
        <a:graphic>
          <a:graphicData uri="http://schemas.openxmlformats.org/presentationml/2006/ole">
            <mc:AlternateContent xmlns:mc="http://schemas.openxmlformats.org/markup-compatibility/2006">
              <mc:Choice xmlns:v="urn:schemas-microsoft-com:vml" Requires="v">
                <p:oleObj spid="_x0000_s137543" name="Equation" r:id="rId9" imgW="583920" imgH="203040" progId="Equation.DSMT4">
                  <p:embed/>
                </p:oleObj>
              </mc:Choice>
              <mc:Fallback>
                <p:oleObj name="Equation" r:id="rId9" imgW="583920" imgH="203040" progId="Equation.DSMT4">
                  <p:embed/>
                  <p:pic>
                    <p:nvPicPr>
                      <p:cNvPr id="0" name="Object 38"/>
                      <p:cNvPicPr>
                        <a:picLocks noChangeAspect="1" noChangeArrowheads="1"/>
                      </p:cNvPicPr>
                      <p:nvPr/>
                    </p:nvPicPr>
                    <p:blipFill>
                      <a:blip r:embed="rId10"/>
                      <a:srcRect/>
                      <a:stretch>
                        <a:fillRect/>
                      </a:stretch>
                    </p:blipFill>
                    <p:spPr bwMode="auto">
                      <a:xfrm>
                        <a:off x="3365500" y="1165895"/>
                        <a:ext cx="931863" cy="3238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15367" name="Object 39"/>
          <p:cNvGraphicFramePr>
            <a:graphicFrameLocks noChangeAspect="1"/>
          </p:cNvGraphicFramePr>
          <p:nvPr>
            <p:extLst>
              <p:ext uri="{D42A27DB-BD31-4B8C-83A1-F6EECF244321}">
                <p14:modId xmlns:p14="http://schemas.microsoft.com/office/powerpoint/2010/main" val="1131047423"/>
              </p:ext>
            </p:extLst>
          </p:nvPr>
        </p:nvGraphicFramePr>
        <p:xfrm>
          <a:off x="7154030" y="1202943"/>
          <a:ext cx="1376362" cy="312737"/>
        </p:xfrm>
        <a:graphic>
          <a:graphicData uri="http://schemas.openxmlformats.org/presentationml/2006/ole">
            <mc:AlternateContent xmlns:mc="http://schemas.openxmlformats.org/markup-compatibility/2006">
              <mc:Choice xmlns:v="urn:schemas-microsoft-com:vml" Requires="v">
                <p:oleObj spid="_x0000_s137544" name="משוואה" r:id="rId11" imgW="838200" imgH="190500" progId="Equation.3">
                  <p:embed/>
                </p:oleObj>
              </mc:Choice>
              <mc:Fallback>
                <p:oleObj name="משוואה" r:id="rId11" imgW="838200" imgH="190500" progId="Equation.3">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54030" y="1202943"/>
                        <a:ext cx="1376362" cy="312737"/>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11" name="TextBox 10"/>
          <p:cNvSpPr txBox="1"/>
          <p:nvPr/>
        </p:nvSpPr>
        <p:spPr>
          <a:xfrm>
            <a:off x="2542914" y="87468"/>
            <a:ext cx="4068452"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graphicFrame>
        <p:nvGraphicFramePr>
          <p:cNvPr id="2" name="אובייקט 1"/>
          <p:cNvGraphicFramePr>
            <a:graphicFrameLocks noChangeAspect="1"/>
          </p:cNvGraphicFramePr>
          <p:nvPr>
            <p:extLst>
              <p:ext uri="{D42A27DB-BD31-4B8C-83A1-F6EECF244321}">
                <p14:modId xmlns:p14="http://schemas.microsoft.com/office/powerpoint/2010/main" val="2544849382"/>
              </p:ext>
            </p:extLst>
          </p:nvPr>
        </p:nvGraphicFramePr>
        <p:xfrm>
          <a:off x="3777456" y="2090409"/>
          <a:ext cx="1589087" cy="576263"/>
        </p:xfrm>
        <a:graphic>
          <a:graphicData uri="http://schemas.openxmlformats.org/presentationml/2006/ole">
            <mc:AlternateContent xmlns:mc="http://schemas.openxmlformats.org/markup-compatibility/2006">
              <mc:Choice xmlns:v="urn:schemas-microsoft-com:vml" Requires="v">
                <p:oleObj spid="_x0000_s137545" name="משוואה" r:id="rId13" imgW="418918" imgH="152334" progId="Equation.3">
                  <p:embed/>
                </p:oleObj>
              </mc:Choice>
              <mc:Fallback>
                <p:oleObj name="משוואה" r:id="rId13" imgW="418918" imgH="152334"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77456" y="2090409"/>
                        <a:ext cx="1589087" cy="576263"/>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Box 2"/>
          <p:cNvSpPr txBox="1"/>
          <p:nvPr/>
        </p:nvSpPr>
        <p:spPr>
          <a:xfrm>
            <a:off x="1043608" y="5733256"/>
            <a:ext cx="7056784"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1">
            <a:spAutoFit/>
          </a:bodyPr>
          <a:lstStyle/>
          <a:p>
            <a:r>
              <a:rPr lang="he-IL" b="1" dirty="0"/>
              <a:t>תאוצה זוויתית</a:t>
            </a:r>
            <a:r>
              <a:rPr lang="he-IL" dirty="0"/>
              <a:t> מסמנים באות </a:t>
            </a:r>
            <a:r>
              <a:rPr lang="he-IL" dirty="0">
                <a:sym typeface="Symbol" panose="05050102010706020507" pitchFamily="18" charset="2"/>
              </a:rPr>
              <a:t>:</a:t>
            </a:r>
          </a:p>
          <a:p>
            <a:endParaRPr lang="he-IL" dirty="0"/>
          </a:p>
          <a:p>
            <a:endParaRPr lang="he-IL" dirty="0"/>
          </a:p>
        </p:txBody>
      </p:sp>
      <p:graphicFrame>
        <p:nvGraphicFramePr>
          <p:cNvPr id="4" name="אובייקט 3"/>
          <p:cNvGraphicFramePr>
            <a:graphicFrameLocks noChangeAspect="1"/>
          </p:cNvGraphicFramePr>
          <p:nvPr>
            <p:extLst>
              <p:ext uri="{D42A27DB-BD31-4B8C-83A1-F6EECF244321}">
                <p14:modId xmlns:p14="http://schemas.microsoft.com/office/powerpoint/2010/main" val="206457646"/>
              </p:ext>
            </p:extLst>
          </p:nvPr>
        </p:nvGraphicFramePr>
        <p:xfrm>
          <a:off x="3365500" y="5900218"/>
          <a:ext cx="972140" cy="717532"/>
        </p:xfrm>
        <a:graphic>
          <a:graphicData uri="http://schemas.openxmlformats.org/presentationml/2006/ole">
            <mc:AlternateContent xmlns:mc="http://schemas.openxmlformats.org/markup-compatibility/2006">
              <mc:Choice xmlns:v="urn:schemas-microsoft-com:vml" Requires="v">
                <p:oleObj spid="_x0000_s137546" name="Equation" r:id="rId15" imgW="533160" imgH="393480" progId="Equation.DSMT4">
                  <p:embed/>
                </p:oleObj>
              </mc:Choice>
              <mc:Fallback>
                <p:oleObj name="Equation" r:id="rId15" imgW="533160" imgH="393480" progId="Equation.DSMT4">
                  <p:embed/>
                  <p:pic>
                    <p:nvPicPr>
                      <p:cNvPr id="0" name=""/>
                      <p:cNvPicPr/>
                      <p:nvPr/>
                    </p:nvPicPr>
                    <p:blipFill>
                      <a:blip r:embed="rId16"/>
                      <a:stretch>
                        <a:fillRect/>
                      </a:stretch>
                    </p:blipFill>
                    <p:spPr>
                      <a:xfrm>
                        <a:off x="3365500" y="5900218"/>
                        <a:ext cx="972140" cy="717532"/>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368"/>
                                        </p:tgtEl>
                                        <p:attrNameLst>
                                          <p:attrName>style.visibility</p:attrName>
                                        </p:attrNameLst>
                                      </p:cBhvr>
                                      <p:to>
                                        <p:strVal val="visible"/>
                                      </p:to>
                                    </p:set>
                                    <p:animEffect transition="in" filter="fade">
                                      <p:cBhvr>
                                        <p:cTn id="7" dur="1000"/>
                                        <p:tgtEl>
                                          <p:spTgt spid="15368"/>
                                        </p:tgtEl>
                                      </p:cBhvr>
                                    </p:animEffect>
                                    <p:anim calcmode="lin" valueType="num">
                                      <p:cBhvr>
                                        <p:cTn id="8" dur="1000" fill="hold"/>
                                        <p:tgtEl>
                                          <p:spTgt spid="15368"/>
                                        </p:tgtEl>
                                        <p:attrNameLst>
                                          <p:attrName>ppt_x</p:attrName>
                                        </p:attrNameLst>
                                      </p:cBhvr>
                                      <p:tavLst>
                                        <p:tav tm="0">
                                          <p:val>
                                            <p:strVal val="#ppt_x"/>
                                          </p:val>
                                        </p:tav>
                                        <p:tav tm="100000">
                                          <p:val>
                                            <p:strVal val="#ppt_x"/>
                                          </p:val>
                                        </p:tav>
                                      </p:tavLst>
                                    </p:anim>
                                    <p:anim calcmode="lin" valueType="num">
                                      <p:cBhvr>
                                        <p:cTn id="9" dur="1000" fill="hold"/>
                                        <p:tgtEl>
                                          <p:spTgt spid="1536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3"/>
          <p:cNvSpPr>
            <a:spLocks noGrp="1" noChangeArrowheads="1"/>
          </p:cNvSpPr>
          <p:nvPr>
            <p:ph type="body" idx="1"/>
          </p:nvPr>
        </p:nvSpPr>
        <p:spPr>
          <a:xfrm>
            <a:off x="467544" y="1340768"/>
            <a:ext cx="7850708" cy="4176464"/>
          </a:xfrm>
        </p:spPr>
        <p:style>
          <a:lnRef idx="2">
            <a:schemeClr val="accent1"/>
          </a:lnRef>
          <a:fillRef idx="1">
            <a:schemeClr val="lt1"/>
          </a:fillRef>
          <a:effectRef idx="0">
            <a:schemeClr val="accent1"/>
          </a:effectRef>
          <a:fontRef idx="minor">
            <a:schemeClr val="dk1"/>
          </a:fontRef>
        </p:style>
        <p:txBody>
          <a:bodyPr/>
          <a:lstStyle/>
          <a:p>
            <a:pPr eaLnBrk="1" hangingPunct="1">
              <a:buFontTx/>
              <a:buNone/>
            </a:pPr>
            <a:r>
              <a:rPr lang="he-IL" dirty="0"/>
              <a:t> </a:t>
            </a:r>
            <a:r>
              <a:rPr lang="he-IL" sz="2800" dirty="0">
                <a:solidFill>
                  <a:srgbClr val="002060"/>
                </a:solidFill>
              </a:rPr>
              <a:t>הקשר בין הזווית, זמן המחזור ומהירות זוויתית: </a:t>
            </a:r>
            <a:endParaRPr lang="en-US" dirty="0">
              <a:solidFill>
                <a:srgbClr val="002060"/>
              </a:solidFill>
            </a:endParaRPr>
          </a:p>
        </p:txBody>
      </p:sp>
      <p:sp>
        <p:nvSpPr>
          <p:cNvPr id="11271" name="Rectangle 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en-US"/>
          </a:p>
        </p:txBody>
      </p:sp>
      <p:graphicFrame>
        <p:nvGraphicFramePr>
          <p:cNvPr id="8196" name="Object 2"/>
          <p:cNvGraphicFramePr>
            <a:graphicFrameLocks noChangeAspect="1"/>
          </p:cNvGraphicFramePr>
          <p:nvPr/>
        </p:nvGraphicFramePr>
        <p:xfrm>
          <a:off x="1176478" y="2204864"/>
          <a:ext cx="2519593" cy="1224136"/>
        </p:xfrm>
        <a:graphic>
          <a:graphicData uri="http://schemas.openxmlformats.org/presentationml/2006/ole">
            <mc:AlternateContent xmlns:mc="http://schemas.openxmlformats.org/markup-compatibility/2006">
              <mc:Choice xmlns:v="urn:schemas-microsoft-com:vml" Requires="v">
                <p:oleObj spid="_x0000_s127618" name="משוואה" r:id="rId3" imgW="1358640" imgH="660240" progId="Equation.3">
                  <p:embed/>
                </p:oleObj>
              </mc:Choice>
              <mc:Fallback>
                <p:oleObj name="משוואה" r:id="rId3" imgW="1358640" imgH="6602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478" y="2204864"/>
                        <a:ext cx="2519593" cy="1224136"/>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8198" name="Object 3"/>
          <p:cNvGraphicFramePr>
            <a:graphicFrameLocks noChangeAspect="1"/>
          </p:cNvGraphicFramePr>
          <p:nvPr/>
        </p:nvGraphicFramePr>
        <p:xfrm>
          <a:off x="5220072" y="3592500"/>
          <a:ext cx="2582044" cy="1575259"/>
        </p:xfrm>
        <a:graphic>
          <a:graphicData uri="http://schemas.openxmlformats.org/presentationml/2006/ole">
            <mc:AlternateContent xmlns:mc="http://schemas.openxmlformats.org/markup-compatibility/2006">
              <mc:Choice xmlns:v="urn:schemas-microsoft-com:vml" Requires="v">
                <p:oleObj spid="_x0000_s127619" name="משוואה" r:id="rId5" imgW="787058" imgH="482391" progId="Equation.3">
                  <p:embed/>
                </p:oleObj>
              </mc:Choice>
              <mc:Fallback>
                <p:oleObj name="משוואה" r:id="rId5" imgW="787058" imgH="48239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0072" y="3592500"/>
                        <a:ext cx="2582044" cy="1575259"/>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11272" name="Rectangle 9"/>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en-US"/>
          </a:p>
        </p:txBody>
      </p:sp>
      <p:graphicFrame>
        <p:nvGraphicFramePr>
          <p:cNvPr id="8200" name="Object 4"/>
          <p:cNvGraphicFramePr>
            <a:graphicFrameLocks noChangeAspect="1"/>
          </p:cNvGraphicFramePr>
          <p:nvPr/>
        </p:nvGraphicFramePr>
        <p:xfrm>
          <a:off x="5076056" y="2204864"/>
          <a:ext cx="3128144" cy="782036"/>
        </p:xfrm>
        <a:graphic>
          <a:graphicData uri="http://schemas.openxmlformats.org/presentationml/2006/ole">
            <mc:AlternateContent xmlns:mc="http://schemas.openxmlformats.org/markup-compatibility/2006">
              <mc:Choice xmlns:v="urn:schemas-microsoft-com:vml" Requires="v">
                <p:oleObj spid="_x0000_s127620" name="משוואה" r:id="rId7" imgW="761669" imgH="190417" progId="Equation.3">
                  <p:embed/>
                </p:oleObj>
              </mc:Choice>
              <mc:Fallback>
                <p:oleObj name="משוואה" r:id="rId7" imgW="761669" imgH="190417"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056" y="2204864"/>
                        <a:ext cx="3128144" cy="782036"/>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2" name="Object 8"/>
          <p:cNvGraphicFramePr>
            <a:graphicFrameLocks noChangeAspect="1"/>
          </p:cNvGraphicFramePr>
          <p:nvPr/>
        </p:nvGraphicFramePr>
        <p:xfrm>
          <a:off x="1403648" y="3717032"/>
          <a:ext cx="1512168" cy="1469652"/>
        </p:xfrm>
        <a:graphic>
          <a:graphicData uri="http://schemas.openxmlformats.org/presentationml/2006/ole">
            <mc:AlternateContent xmlns:mc="http://schemas.openxmlformats.org/markup-compatibility/2006">
              <mc:Choice xmlns:v="urn:schemas-microsoft-com:vml" Requires="v">
                <p:oleObj spid="_x0000_s127621" name="Equation" r:id="rId9" imgW="431640" imgH="419040" progId="Equation.DSMT4">
                  <p:embed/>
                </p:oleObj>
              </mc:Choice>
              <mc:Fallback>
                <p:oleObj name="Equation" r:id="rId9" imgW="431640" imgH="41904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648" y="3717032"/>
                        <a:ext cx="1512168" cy="1469652"/>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9" name="TextBox 8"/>
          <p:cNvSpPr txBox="1"/>
          <p:nvPr/>
        </p:nvSpPr>
        <p:spPr>
          <a:xfrm>
            <a:off x="2549711" y="189273"/>
            <a:ext cx="404457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grpSp>
        <p:nvGrpSpPr>
          <p:cNvPr id="15" name="קבוצה 14"/>
          <p:cNvGrpSpPr/>
          <p:nvPr/>
        </p:nvGrpSpPr>
        <p:grpSpPr>
          <a:xfrm>
            <a:off x="179512" y="5873080"/>
            <a:ext cx="8724900" cy="846138"/>
            <a:chOff x="179512" y="5873080"/>
            <a:chExt cx="8724900" cy="846138"/>
          </a:xfrm>
        </p:grpSpPr>
        <p:sp>
          <p:nvSpPr>
            <p:cNvPr id="10" name="Rectangle 18"/>
            <p:cNvSpPr>
              <a:spLocks noChangeArrowheads="1"/>
            </p:cNvSpPr>
            <p:nvPr/>
          </p:nvSpPr>
          <p:spPr bwMode="auto">
            <a:xfrm>
              <a:off x="179512" y="5877272"/>
              <a:ext cx="8724900" cy="774700"/>
            </a:xfrm>
            <a:prstGeom prst="rect">
              <a:avLst/>
            </a:prstGeom>
            <a:solidFill>
              <a:srgbClr val="FFFF00"/>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cs typeface="Arial" charset="0"/>
              </a:endParaRPr>
            </a:p>
          </p:txBody>
        </p:sp>
        <p:graphicFrame>
          <p:nvGraphicFramePr>
            <p:cNvPr id="39942" name="Object 10"/>
            <p:cNvGraphicFramePr>
              <a:graphicFrameLocks noChangeAspect="1"/>
            </p:cNvGraphicFramePr>
            <p:nvPr/>
          </p:nvGraphicFramePr>
          <p:xfrm>
            <a:off x="4251672" y="6050880"/>
            <a:ext cx="1625600" cy="406400"/>
          </p:xfrm>
          <a:graphic>
            <a:graphicData uri="http://schemas.openxmlformats.org/presentationml/2006/ole">
              <mc:AlternateContent xmlns:mc="http://schemas.openxmlformats.org/markup-compatibility/2006">
                <mc:Choice xmlns:v="urn:schemas-microsoft-com:vml" Requires="v">
                  <p:oleObj spid="_x0000_s127622" name="משוואה" r:id="rId11" imgW="761669" imgH="190417" progId="Equation.3">
                    <p:embed/>
                  </p:oleObj>
                </mc:Choice>
                <mc:Fallback>
                  <p:oleObj name="משוואה" r:id="rId11" imgW="761669" imgH="190417"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1672" y="6050880"/>
                          <a:ext cx="1625600" cy="4064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39943" name="Object 13"/>
            <p:cNvGraphicFramePr>
              <a:graphicFrameLocks noChangeAspect="1"/>
            </p:cNvGraphicFramePr>
            <p:nvPr/>
          </p:nvGraphicFramePr>
          <p:xfrm>
            <a:off x="835372" y="5873080"/>
            <a:ext cx="774700" cy="774700"/>
          </p:xfrm>
          <a:graphic>
            <a:graphicData uri="http://schemas.openxmlformats.org/presentationml/2006/ole">
              <mc:AlternateContent xmlns:mc="http://schemas.openxmlformats.org/markup-compatibility/2006">
                <mc:Choice xmlns:v="urn:schemas-microsoft-com:vml" Requires="v">
                  <p:oleObj spid="_x0000_s127623" name="משוואה" r:id="rId12" imgW="660240" imgH="660240" progId="Equation.3">
                    <p:embed/>
                  </p:oleObj>
                </mc:Choice>
                <mc:Fallback>
                  <p:oleObj name="משוואה" r:id="rId12" imgW="660240" imgH="66024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5372" y="5873080"/>
                          <a:ext cx="774700" cy="7747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39944" name="Object 16"/>
            <p:cNvGraphicFramePr>
              <a:graphicFrameLocks noChangeAspect="1"/>
            </p:cNvGraphicFramePr>
            <p:nvPr/>
          </p:nvGraphicFramePr>
          <p:xfrm>
            <a:off x="2327622" y="5911180"/>
            <a:ext cx="973138" cy="730250"/>
          </p:xfrm>
          <a:graphic>
            <a:graphicData uri="http://schemas.openxmlformats.org/presentationml/2006/ole">
              <mc:AlternateContent xmlns:mc="http://schemas.openxmlformats.org/markup-compatibility/2006">
                <mc:Choice xmlns:v="urn:schemas-microsoft-com:vml" Requires="v">
                  <p:oleObj spid="_x0000_s127624" name="משוואה" r:id="rId14" imgW="812520" imgH="609480" progId="Equation.3">
                    <p:embed/>
                  </p:oleObj>
                </mc:Choice>
                <mc:Fallback>
                  <p:oleObj name="משוואה" r:id="rId14" imgW="812520" imgH="60948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27622" y="5911180"/>
                          <a:ext cx="973138" cy="7302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39945" name="Object 17"/>
            <p:cNvGraphicFramePr>
              <a:graphicFrameLocks noChangeAspect="1"/>
            </p:cNvGraphicFramePr>
            <p:nvPr/>
          </p:nvGraphicFramePr>
          <p:xfrm>
            <a:off x="7020272" y="5949280"/>
            <a:ext cx="1257300" cy="769938"/>
          </p:xfrm>
          <a:graphic>
            <a:graphicData uri="http://schemas.openxmlformats.org/presentationml/2006/ole">
              <mc:AlternateContent xmlns:mc="http://schemas.openxmlformats.org/markup-compatibility/2006">
                <mc:Choice xmlns:v="urn:schemas-microsoft-com:vml" Requires="v">
                  <p:oleObj spid="_x0000_s127625" name="משוואה" r:id="rId16" imgW="787058" imgH="482391" progId="Equation.3">
                    <p:embed/>
                  </p:oleObj>
                </mc:Choice>
                <mc:Fallback>
                  <p:oleObj name="משוואה" r:id="rId16" imgW="787058" imgH="482391"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0272" y="5949280"/>
                          <a:ext cx="1257300" cy="7699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270">
                                            <p:bg/>
                                          </p:spTgt>
                                        </p:tgtEl>
                                        <p:attrNameLst>
                                          <p:attrName>style.visibility</p:attrName>
                                        </p:attrNameLst>
                                      </p:cBhvr>
                                      <p:to>
                                        <p:strVal val="visible"/>
                                      </p:to>
                                    </p:set>
                                    <p:animEffect transition="in" filter="diamond(in)">
                                      <p:cBhvr>
                                        <p:cTn id="7" dur="1000"/>
                                        <p:tgtEl>
                                          <p:spTgt spid="11270">
                                            <p:bg/>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270">
                                            <p:txEl>
                                              <p:pRg st="0" end="0"/>
                                            </p:txEl>
                                          </p:spTgt>
                                        </p:tgtEl>
                                        <p:attrNameLst>
                                          <p:attrName>style.visibility</p:attrName>
                                        </p:attrNameLst>
                                      </p:cBhvr>
                                      <p:to>
                                        <p:strVal val="visible"/>
                                      </p:to>
                                    </p:set>
                                    <p:animEffect transition="in" filter="diamond(in)">
                                      <p:cBhvr>
                                        <p:cTn id="12" dur="1000"/>
                                        <p:tgtEl>
                                          <p:spTgt spid="112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19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diamond(in)">
                                      <p:cBhvr>
                                        <p:cTn id="33"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en-US"/>
          </a:p>
        </p:txBody>
      </p:sp>
      <p:sp>
        <p:nvSpPr>
          <p:cNvPr id="9" name="TextBox 8"/>
          <p:cNvSpPr txBox="1"/>
          <p:nvPr/>
        </p:nvSpPr>
        <p:spPr>
          <a:xfrm>
            <a:off x="2483768" y="188640"/>
            <a:ext cx="4176464"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graphicFrame>
        <p:nvGraphicFramePr>
          <p:cNvPr id="2" name="טבלה 1">
            <a:extLst>
              <a:ext uri="{FF2B5EF4-FFF2-40B4-BE49-F238E27FC236}">
                <a16:creationId xmlns:a16="http://schemas.microsoft.com/office/drawing/2014/main" id="{CBAC589D-6070-4593-A354-19B2C1650C6E}"/>
              </a:ext>
            </a:extLst>
          </p:cNvPr>
          <p:cNvGraphicFramePr>
            <a:graphicFrameLocks noGrp="1"/>
          </p:cNvGraphicFramePr>
          <p:nvPr>
            <p:extLst>
              <p:ext uri="{D42A27DB-BD31-4B8C-83A1-F6EECF244321}">
                <p14:modId xmlns:p14="http://schemas.microsoft.com/office/powerpoint/2010/main" val="2310780772"/>
              </p:ext>
            </p:extLst>
          </p:nvPr>
        </p:nvGraphicFramePr>
        <p:xfrm>
          <a:off x="1716360" y="1567843"/>
          <a:ext cx="6096000" cy="1010920"/>
        </p:xfrm>
        <a:graphic>
          <a:graphicData uri="http://schemas.openxmlformats.org/drawingml/2006/table">
            <a:tbl>
              <a:tblPr rtl="1" firstRow="1" bandRow="1">
                <a:tableStyleId>{5C22544A-7EE6-4342-B048-85BDC9FD1C3A}</a:tableStyleId>
              </a:tblPr>
              <a:tblGrid>
                <a:gridCol w="2032000">
                  <a:extLst>
                    <a:ext uri="{9D8B030D-6E8A-4147-A177-3AD203B41FA5}">
                      <a16:colId xmlns:a16="http://schemas.microsoft.com/office/drawing/2014/main" val="1771106982"/>
                    </a:ext>
                  </a:extLst>
                </a:gridCol>
                <a:gridCol w="2032000">
                  <a:extLst>
                    <a:ext uri="{9D8B030D-6E8A-4147-A177-3AD203B41FA5}">
                      <a16:colId xmlns:a16="http://schemas.microsoft.com/office/drawing/2014/main" val="1708280510"/>
                    </a:ext>
                  </a:extLst>
                </a:gridCol>
                <a:gridCol w="2032000">
                  <a:extLst>
                    <a:ext uri="{9D8B030D-6E8A-4147-A177-3AD203B41FA5}">
                      <a16:colId xmlns:a16="http://schemas.microsoft.com/office/drawing/2014/main" val="3372964473"/>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800" b="1" dirty="0">
                          <a:solidFill>
                            <a:srgbClr val="0000FF"/>
                          </a:solidFill>
                          <a:latin typeface="Times New Roman"/>
                          <a:ea typeface="Times New Roman"/>
                          <a:cs typeface="+mn-cs"/>
                        </a:rPr>
                        <a:t>סוג התנועה</a:t>
                      </a:r>
                      <a:endParaRPr lang="en-US" sz="2400" dirty="0">
                        <a:solidFill>
                          <a:srgbClr val="0000FF"/>
                        </a:solidFill>
                        <a:latin typeface="Times New Roman"/>
                        <a:ea typeface="Times New Roman"/>
                        <a:cs typeface="+mn-cs"/>
                      </a:endParaRPr>
                    </a:p>
                    <a:p>
                      <a:pPr algn="ctr" rtl="1"/>
                      <a:endParaRPr lang="he-IL" dirty="0">
                        <a:solidFill>
                          <a:srgbClr val="0000FF"/>
                        </a:solidFill>
                        <a:cs typeface="+mn-cs"/>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800" b="1" dirty="0">
                          <a:solidFill>
                            <a:srgbClr val="0000FF"/>
                          </a:solidFill>
                          <a:latin typeface="Times New Roman"/>
                          <a:ea typeface="Times New Roman"/>
                          <a:cs typeface="+mn-cs"/>
                        </a:rPr>
                        <a:t>גדלים קוויים</a:t>
                      </a:r>
                      <a:endParaRPr lang="en-US" sz="2400" dirty="0">
                        <a:solidFill>
                          <a:srgbClr val="0000FF"/>
                        </a:solidFill>
                        <a:latin typeface="Times New Roman"/>
                        <a:ea typeface="Times New Roman"/>
                        <a:cs typeface="+mn-cs"/>
                      </a:endParaRPr>
                    </a:p>
                    <a:p>
                      <a:pPr algn="ctr" rtl="1"/>
                      <a:endParaRPr lang="he-IL" dirty="0">
                        <a:solidFill>
                          <a:srgbClr val="0000FF"/>
                        </a:solidFill>
                        <a:cs typeface="+mn-cs"/>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1800" b="1" dirty="0">
                          <a:solidFill>
                            <a:srgbClr val="0000FF"/>
                          </a:solidFill>
                          <a:latin typeface="Times New Roman"/>
                          <a:ea typeface="Times New Roman"/>
                          <a:cs typeface="+mn-cs"/>
                        </a:rPr>
                        <a:t>גדלים זוויתיים</a:t>
                      </a:r>
                      <a:endParaRPr lang="en-US" sz="2400" dirty="0">
                        <a:solidFill>
                          <a:srgbClr val="0000FF"/>
                        </a:solidFill>
                        <a:latin typeface="Times New Roman"/>
                        <a:ea typeface="Times New Roman"/>
                        <a:cs typeface="+mn-cs"/>
                      </a:endParaRPr>
                    </a:p>
                    <a:p>
                      <a:pPr algn="ctr" rtl="1"/>
                      <a:endParaRPr lang="he-IL" dirty="0">
                        <a:solidFill>
                          <a:srgbClr val="0000FF"/>
                        </a:solidFill>
                        <a:cs typeface="+mn-cs"/>
                      </a:endParaRP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74119034"/>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1" dirty="0">
                          <a:latin typeface="Times New Roman"/>
                          <a:ea typeface="Times New Roman"/>
                          <a:cs typeface="David"/>
                        </a:rPr>
                        <a:t>מהירות קבועה</a:t>
                      </a:r>
                      <a:endParaRPr lang="he-IL" dirty="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rtl="1"/>
                      <a:endParaRPr lang="he-IL"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rtl="1"/>
                      <a:endParaRPr lang="he-IL"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46075934"/>
                  </a:ext>
                </a:extLst>
              </a:tr>
            </a:tbl>
          </a:graphicData>
        </a:graphic>
      </p:graphicFrame>
      <p:graphicFrame>
        <p:nvGraphicFramePr>
          <p:cNvPr id="10" name="Object 21">
            <a:extLst>
              <a:ext uri="{FF2B5EF4-FFF2-40B4-BE49-F238E27FC236}">
                <a16:creationId xmlns:a16="http://schemas.microsoft.com/office/drawing/2014/main" id="{390D4A96-C767-4236-AA3B-383C5D7E6BBB}"/>
              </a:ext>
            </a:extLst>
          </p:cNvPr>
          <p:cNvGraphicFramePr>
            <a:graphicFrameLocks noChangeAspect="1"/>
          </p:cNvGraphicFramePr>
          <p:nvPr>
            <p:extLst>
              <p:ext uri="{D42A27DB-BD31-4B8C-83A1-F6EECF244321}">
                <p14:modId xmlns:p14="http://schemas.microsoft.com/office/powerpoint/2010/main" val="3482264745"/>
              </p:ext>
            </p:extLst>
          </p:nvPr>
        </p:nvGraphicFramePr>
        <p:xfrm>
          <a:off x="3874120" y="2140025"/>
          <a:ext cx="1778000" cy="496887"/>
        </p:xfrm>
        <a:graphic>
          <a:graphicData uri="http://schemas.openxmlformats.org/presentationml/2006/ole">
            <mc:AlternateContent xmlns:mc="http://schemas.openxmlformats.org/markup-compatibility/2006">
              <mc:Choice xmlns:v="urn:schemas-microsoft-com:vml" Requires="v">
                <p:oleObj spid="_x0000_s112942" name="Equation" r:id="rId3" imgW="812520" imgH="228600" progId="Equation.DSMT4">
                  <p:embed/>
                </p:oleObj>
              </mc:Choice>
              <mc:Fallback>
                <p:oleObj name="Equation" r:id="rId3" imgW="812520" imgH="228600" progId="Equation.DSMT4">
                  <p:embed/>
                  <p:pic>
                    <p:nvPicPr>
                      <p:cNvPr id="18" name="Object 21"/>
                      <p:cNvPicPr>
                        <a:picLocks noChangeAspect="1" noChangeArrowheads="1"/>
                      </p:cNvPicPr>
                      <p:nvPr/>
                    </p:nvPicPr>
                    <p:blipFill>
                      <a:blip r:embed="rId4"/>
                      <a:srcRect/>
                      <a:stretch>
                        <a:fillRect/>
                      </a:stretch>
                    </p:blipFill>
                    <p:spPr bwMode="auto">
                      <a:xfrm>
                        <a:off x="3874120" y="2140025"/>
                        <a:ext cx="1778000" cy="496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9">
            <a:extLst>
              <a:ext uri="{FF2B5EF4-FFF2-40B4-BE49-F238E27FC236}">
                <a16:creationId xmlns:a16="http://schemas.microsoft.com/office/drawing/2014/main" id="{CA821E54-B2F5-4552-8C9B-2122E5989BD2}"/>
              </a:ext>
            </a:extLst>
          </p:cNvPr>
          <p:cNvGraphicFramePr>
            <a:graphicFrameLocks noChangeAspect="1"/>
          </p:cNvGraphicFramePr>
          <p:nvPr>
            <p:extLst>
              <p:ext uri="{D42A27DB-BD31-4B8C-83A1-F6EECF244321}">
                <p14:modId xmlns:p14="http://schemas.microsoft.com/office/powerpoint/2010/main" val="2764917321"/>
              </p:ext>
            </p:extLst>
          </p:nvPr>
        </p:nvGraphicFramePr>
        <p:xfrm>
          <a:off x="1966391" y="2220782"/>
          <a:ext cx="1538287" cy="363537"/>
        </p:xfrm>
        <a:graphic>
          <a:graphicData uri="http://schemas.openxmlformats.org/presentationml/2006/ole">
            <mc:AlternateContent xmlns:mc="http://schemas.openxmlformats.org/markup-compatibility/2006">
              <mc:Choice xmlns:v="urn:schemas-microsoft-com:vml" Requires="v">
                <p:oleObj spid="_x0000_s112943" name="Equation" r:id="rId5" imgW="863280" imgH="228600" progId="Equation.DSMT4">
                  <p:embed/>
                </p:oleObj>
              </mc:Choice>
              <mc:Fallback>
                <p:oleObj name="Equation" r:id="rId5" imgW="863280" imgH="228600" progId="Equation.DSMT4">
                  <p:embed/>
                  <p:pic>
                    <p:nvPicPr>
                      <p:cNvPr id="19" name="Object 19"/>
                      <p:cNvPicPr>
                        <a:picLocks noChangeAspect="1" noChangeArrowheads="1"/>
                      </p:cNvPicPr>
                      <p:nvPr/>
                    </p:nvPicPr>
                    <p:blipFill>
                      <a:blip r:embed="rId6"/>
                      <a:srcRect/>
                      <a:stretch>
                        <a:fillRect/>
                      </a:stretch>
                    </p:blipFill>
                    <p:spPr bwMode="auto">
                      <a:xfrm>
                        <a:off x="1966391" y="2220782"/>
                        <a:ext cx="1538287"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67690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1196752"/>
            <a:ext cx="8229600" cy="5112568"/>
          </a:xfrm>
        </p:spPr>
        <p:txBody>
          <a:bodyPr anchor="t"/>
          <a:lstStyle/>
          <a:p>
            <a:pPr marL="92075" algn="r" defTabSz="446088"/>
            <a:r>
              <a:rPr lang="he-IL" sz="3200" b="1" u="sng" dirty="0"/>
              <a:t>תרגיל</a:t>
            </a:r>
            <a:r>
              <a:rPr lang="he-IL" sz="3200" dirty="0"/>
              <a:t>: תקליט מסתובב במהירות זוויתית של </a:t>
            </a:r>
            <a:r>
              <a:rPr lang="en-US" sz="3200" dirty="0"/>
              <a:t>30rad/s</a:t>
            </a:r>
            <a:r>
              <a:rPr lang="he-IL" sz="3200" dirty="0"/>
              <a:t>.</a:t>
            </a:r>
            <a:br>
              <a:rPr lang="he-IL" sz="3200" dirty="0"/>
            </a:br>
            <a:r>
              <a:rPr lang="he-IL" sz="3200" dirty="0"/>
              <a:t>א. מהו זמן המחזור של הסיבוב?</a:t>
            </a:r>
            <a:br>
              <a:rPr lang="he-IL" sz="3200" dirty="0"/>
            </a:br>
            <a:r>
              <a:rPr lang="he-IL" sz="3200" dirty="0"/>
              <a:t>ב. מהי התדירות?</a:t>
            </a:r>
            <a:br>
              <a:rPr lang="he-IL" sz="3200" dirty="0"/>
            </a:br>
            <a:r>
              <a:rPr lang="he-IL" sz="3200" dirty="0"/>
              <a:t>ג. כמה סיבובים עשה התקליט במשך </a:t>
            </a:r>
            <a:r>
              <a:rPr lang="en-US" sz="3200" dirty="0"/>
              <a:t>5s</a:t>
            </a:r>
            <a:r>
              <a:rPr lang="he-IL" sz="3200" dirty="0"/>
              <a:t>?</a:t>
            </a:r>
            <a:br>
              <a:rPr lang="he-IL" sz="3200" dirty="0"/>
            </a:br>
            <a:r>
              <a:rPr lang="he-IL" sz="3200" dirty="0"/>
              <a:t>ד. כמה זמן חולף עד שהתקליט עושה זווית של </a:t>
            </a:r>
            <a:r>
              <a:rPr lang="en-US" sz="3200" dirty="0"/>
              <a:t>30</a:t>
            </a:r>
            <a:r>
              <a:rPr lang="en-US" sz="3200" baseline="30000" dirty="0"/>
              <a:t>°</a:t>
            </a:r>
            <a:r>
              <a:rPr lang="he-IL" sz="3200" baseline="30000" dirty="0"/>
              <a:t> </a:t>
            </a:r>
            <a:r>
              <a:rPr lang="he-IL" sz="3200" dirty="0"/>
              <a:t>?</a:t>
            </a:r>
            <a:br>
              <a:rPr lang="he-IL" sz="3200" dirty="0"/>
            </a:br>
            <a:r>
              <a:rPr lang="he-IL" sz="3200" dirty="0"/>
              <a:t>ה. מהי המהירות הקווית ובאיזו מהירות זוויתית מסתובבת 	נקודה המרוחקת </a:t>
            </a:r>
            <a:r>
              <a:rPr lang="en-US" sz="3200" dirty="0"/>
              <a:t>10cm</a:t>
            </a:r>
            <a:r>
              <a:rPr lang="he-IL" sz="3200" dirty="0"/>
              <a:t> ממרכז התקליט?</a:t>
            </a:r>
            <a:br>
              <a:rPr lang="he-IL" sz="3200" dirty="0"/>
            </a:br>
            <a:r>
              <a:rPr lang="he-IL" sz="3200" dirty="0"/>
              <a:t>ו. מהי המהירות הקווית ובאיזו מהירות זוויתית מסתובבת 	נקודה המרוחקת </a:t>
            </a:r>
            <a:r>
              <a:rPr lang="en-US" sz="3200" dirty="0"/>
              <a:t>20cm</a:t>
            </a:r>
            <a:r>
              <a:rPr lang="he-IL" sz="3200" dirty="0"/>
              <a:t> ממרכז התקליט?</a:t>
            </a:r>
            <a:endParaRPr lang="en-US" sz="3200" baseline="30000" dirty="0"/>
          </a:p>
        </p:txBody>
      </p:sp>
      <p:sp>
        <p:nvSpPr>
          <p:cNvPr id="3" name="TextBox 2"/>
          <p:cNvSpPr txBox="1"/>
          <p:nvPr/>
        </p:nvSpPr>
        <p:spPr>
          <a:xfrm>
            <a:off x="2555776" y="188640"/>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extLst>
      <p:ext uri="{BB962C8B-B14F-4D97-AF65-F5344CB8AC3E}">
        <p14:creationId xmlns:p14="http://schemas.microsoft.com/office/powerpoint/2010/main" val="1396534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 name="Title 1"/>
          <p:cNvSpPr>
            <a:spLocks noGrp="1"/>
          </p:cNvSpPr>
          <p:nvPr>
            <p:ph type="title"/>
          </p:nvPr>
        </p:nvSpPr>
        <p:spPr>
          <a:xfrm>
            <a:off x="368300" y="1371600"/>
            <a:ext cx="8229600" cy="1409700"/>
          </a:xfrm>
        </p:spPr>
        <p:txBody>
          <a:bodyPr/>
          <a:lstStyle/>
          <a:p>
            <a:r>
              <a:rPr lang="he-IL" sz="3200" dirty="0"/>
              <a:t>תקליט מסתובב במהירות </a:t>
            </a:r>
            <a:r>
              <a:rPr lang="he-IL" sz="3200" dirty="0" err="1"/>
              <a:t>זויתית</a:t>
            </a:r>
            <a:r>
              <a:rPr lang="he-IL" sz="3200" dirty="0"/>
              <a:t> של </a:t>
            </a:r>
            <a:r>
              <a:rPr lang="en-US" sz="3200" dirty="0"/>
              <a:t>30rad/s</a:t>
            </a:r>
            <a:r>
              <a:rPr lang="he-IL" sz="3200" dirty="0"/>
              <a:t> .</a:t>
            </a:r>
            <a:br>
              <a:rPr lang="he-IL" sz="3200" dirty="0"/>
            </a:br>
            <a:r>
              <a:rPr lang="he-IL" sz="3200" dirty="0"/>
              <a:t>א. מהו זמן המחזור של הסיבוב?</a:t>
            </a:r>
            <a:br>
              <a:rPr lang="he-IL" sz="3200" dirty="0"/>
            </a:br>
            <a:endParaRPr lang="en-US" sz="3200" baseline="30000" dirty="0"/>
          </a:p>
        </p:txBody>
      </p:sp>
      <p:graphicFrame>
        <p:nvGraphicFramePr>
          <p:cNvPr id="14338" name="Object 35"/>
          <p:cNvGraphicFramePr>
            <a:graphicFrameLocks noChangeAspect="1"/>
          </p:cNvGraphicFramePr>
          <p:nvPr/>
        </p:nvGraphicFramePr>
        <p:xfrm>
          <a:off x="2565400" y="2667000"/>
          <a:ext cx="3759200" cy="939800"/>
        </p:xfrm>
        <a:graphic>
          <a:graphicData uri="http://schemas.openxmlformats.org/presentationml/2006/ole">
            <mc:AlternateContent xmlns:mc="http://schemas.openxmlformats.org/markup-compatibility/2006">
              <mc:Choice xmlns:v="urn:schemas-microsoft-com:vml" Requires="v">
                <p:oleObj spid="_x0000_s146618" name="משוואה" r:id="rId3" imgW="761669" imgH="190417" progId="Equation.3">
                  <p:embed/>
                </p:oleObj>
              </mc:Choice>
              <mc:Fallback>
                <p:oleObj name="משוואה" r:id="rId3" imgW="761669" imgH="190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5400" y="2667000"/>
                        <a:ext cx="3759200" cy="9398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96259" name="Object 3"/>
          <p:cNvGraphicFramePr>
            <a:graphicFrameLocks noChangeAspect="1"/>
          </p:cNvGraphicFramePr>
          <p:nvPr/>
        </p:nvGraphicFramePr>
        <p:xfrm>
          <a:off x="2198688" y="4148138"/>
          <a:ext cx="4910137" cy="1371600"/>
        </p:xfrm>
        <a:graphic>
          <a:graphicData uri="http://schemas.openxmlformats.org/presentationml/2006/ole">
            <mc:AlternateContent xmlns:mc="http://schemas.openxmlformats.org/markup-compatibility/2006">
              <mc:Choice xmlns:v="urn:schemas-microsoft-com:vml" Requires="v">
                <p:oleObj spid="_x0000_s146619" name="Equation" r:id="rId5" imgW="1409400" imgH="393480" progId="Equation.DSMT4">
                  <p:embed/>
                </p:oleObj>
              </mc:Choice>
              <mc:Fallback>
                <p:oleObj name="Equation" r:id="rId5" imgW="140940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8688" y="4148138"/>
                        <a:ext cx="4910137" cy="13716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
        <p:nvSpPr>
          <p:cNvPr id="5" name="TextBox 4"/>
          <p:cNvSpPr txBox="1">
            <a:spLocks noChangeArrowheads="1"/>
          </p:cNvSpPr>
          <p:nvPr/>
        </p:nvSpPr>
        <p:spPr bwMode="auto">
          <a:xfrm>
            <a:off x="660400" y="5702300"/>
            <a:ext cx="7696200" cy="523875"/>
          </a:xfrm>
          <a:prstGeom prst="rect">
            <a:avLst/>
          </a:prstGeom>
          <a:noFill/>
          <a:ln w="9525">
            <a:noFill/>
            <a:miter lim="800000"/>
            <a:headEnd/>
            <a:tailEnd/>
          </a:ln>
        </p:spPr>
        <p:txBody>
          <a:bodyPr>
            <a:spAutoFit/>
          </a:bodyPr>
          <a:lstStyle/>
          <a:p>
            <a:r>
              <a:rPr lang="he-IL" sz="2800"/>
              <a:t>לתקליט לוקח זמן של </a:t>
            </a:r>
            <a:r>
              <a:rPr lang="en-US" sz="2800"/>
              <a:t>0.2</a:t>
            </a:r>
            <a:r>
              <a:rPr lang="he-IL" sz="2800"/>
              <a:t> שניות להשלים סיבוב.</a:t>
            </a:r>
            <a:endParaRPr lang="en-US" sz="2800"/>
          </a:p>
        </p:txBody>
      </p:sp>
      <p:sp>
        <p:nvSpPr>
          <p:cNvPr id="6" name="Rectangle 34"/>
          <p:cNvSpPr>
            <a:spLocks noChangeArrowheads="1"/>
          </p:cNvSpPr>
          <p:nvPr/>
        </p:nvSpPr>
        <p:spPr bwMode="auto">
          <a:xfrm>
            <a:off x="152400" y="165100"/>
            <a:ext cx="8724900" cy="774700"/>
          </a:xfrm>
          <a:prstGeom prst="rect">
            <a:avLst/>
          </a:prstGeom>
          <a:solidFill>
            <a:srgbClr val="FFFF00"/>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cs typeface="Arial" charset="0"/>
            </a:endParaRPr>
          </a:p>
        </p:txBody>
      </p:sp>
      <p:graphicFrame>
        <p:nvGraphicFramePr>
          <p:cNvPr id="16388" name="Object 6"/>
          <p:cNvGraphicFramePr>
            <a:graphicFrameLocks noChangeAspect="1"/>
          </p:cNvGraphicFramePr>
          <p:nvPr/>
        </p:nvGraphicFramePr>
        <p:xfrm>
          <a:off x="3987800" y="304800"/>
          <a:ext cx="1625600" cy="406400"/>
        </p:xfrm>
        <a:graphic>
          <a:graphicData uri="http://schemas.openxmlformats.org/presentationml/2006/ole">
            <mc:AlternateContent xmlns:mc="http://schemas.openxmlformats.org/markup-compatibility/2006">
              <mc:Choice xmlns:v="urn:schemas-microsoft-com:vml" Requires="v">
                <p:oleObj spid="_x0000_s146620" name="משוואה" r:id="rId7" imgW="761669" imgH="190417" progId="Equation.3">
                  <p:embed/>
                </p:oleObj>
              </mc:Choice>
              <mc:Fallback>
                <p:oleObj name="משוואה" r:id="rId7" imgW="761669" imgH="190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7800" y="304800"/>
                        <a:ext cx="1625600" cy="4064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16389" name="Object 36"/>
          <p:cNvGraphicFramePr>
            <a:graphicFrameLocks noChangeAspect="1"/>
          </p:cNvGraphicFramePr>
          <p:nvPr/>
        </p:nvGraphicFramePr>
        <p:xfrm>
          <a:off x="279400" y="152400"/>
          <a:ext cx="774700" cy="774700"/>
        </p:xfrm>
        <a:graphic>
          <a:graphicData uri="http://schemas.openxmlformats.org/presentationml/2006/ole">
            <mc:AlternateContent xmlns:mc="http://schemas.openxmlformats.org/markup-compatibility/2006">
              <mc:Choice xmlns:v="urn:schemas-microsoft-com:vml" Requires="v">
                <p:oleObj spid="_x0000_s146621" name="משוואה" r:id="rId8" imgW="660240" imgH="660240" progId="Equation.3">
                  <p:embed/>
                </p:oleObj>
              </mc:Choice>
              <mc:Fallback>
                <p:oleObj name="משוואה" r:id="rId8" imgW="660240" imgH="660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400" y="152400"/>
                        <a:ext cx="774700" cy="7747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16390" name="Object 37"/>
          <p:cNvGraphicFramePr>
            <a:graphicFrameLocks noChangeAspect="1"/>
          </p:cNvGraphicFramePr>
          <p:nvPr/>
        </p:nvGraphicFramePr>
        <p:xfrm>
          <a:off x="1250950" y="165100"/>
          <a:ext cx="973138" cy="730250"/>
        </p:xfrm>
        <a:graphic>
          <a:graphicData uri="http://schemas.openxmlformats.org/presentationml/2006/ole">
            <mc:AlternateContent xmlns:mc="http://schemas.openxmlformats.org/markup-compatibility/2006">
              <mc:Choice xmlns:v="urn:schemas-microsoft-com:vml" Requires="v">
                <p:oleObj spid="_x0000_s146622" name="משוואה" r:id="rId10" imgW="812520" imgH="609480" progId="Equation.3">
                  <p:embed/>
                </p:oleObj>
              </mc:Choice>
              <mc:Fallback>
                <p:oleObj name="משוואה" r:id="rId10" imgW="812520" imgH="609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0950" y="165100"/>
                        <a:ext cx="973138" cy="7302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6391" name="Object 38"/>
          <p:cNvGraphicFramePr>
            <a:graphicFrameLocks noChangeAspect="1"/>
          </p:cNvGraphicFramePr>
          <p:nvPr/>
        </p:nvGraphicFramePr>
        <p:xfrm>
          <a:off x="2565400" y="177800"/>
          <a:ext cx="1257300" cy="769938"/>
        </p:xfrm>
        <a:graphic>
          <a:graphicData uri="http://schemas.openxmlformats.org/presentationml/2006/ole">
            <mc:AlternateContent xmlns:mc="http://schemas.openxmlformats.org/markup-compatibility/2006">
              <mc:Choice xmlns:v="urn:schemas-microsoft-com:vml" Requires="v">
                <p:oleObj spid="_x0000_s146623" name="משוואה" r:id="rId12" imgW="787058" imgH="482391" progId="Equation.3">
                  <p:embed/>
                </p:oleObj>
              </mc:Choice>
              <mc:Fallback>
                <p:oleObj name="משוואה" r:id="rId12" imgW="787058" imgH="482391"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5400" y="177800"/>
                        <a:ext cx="1257300" cy="7699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16392" name="Object 39"/>
          <p:cNvGraphicFramePr>
            <a:graphicFrameLocks noChangeAspect="1"/>
          </p:cNvGraphicFramePr>
          <p:nvPr/>
        </p:nvGraphicFramePr>
        <p:xfrm>
          <a:off x="5894388" y="369888"/>
          <a:ext cx="1376362" cy="312737"/>
        </p:xfrm>
        <a:graphic>
          <a:graphicData uri="http://schemas.openxmlformats.org/presentationml/2006/ole">
            <mc:AlternateContent xmlns:mc="http://schemas.openxmlformats.org/markup-compatibility/2006">
              <mc:Choice xmlns:v="urn:schemas-microsoft-com:vml" Requires="v">
                <p:oleObj spid="_x0000_s146624" name="משוואה" r:id="rId14" imgW="838200" imgH="190500" progId="Equation.3">
                  <p:embed/>
                </p:oleObj>
              </mc:Choice>
              <mc:Fallback>
                <p:oleObj name="משוואה" r:id="rId14" imgW="838200" imgH="1905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94388" y="369888"/>
                        <a:ext cx="1376362" cy="312737"/>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7543800" y="352425"/>
          <a:ext cx="1016000" cy="350838"/>
        </p:xfrm>
        <a:graphic>
          <a:graphicData uri="http://schemas.openxmlformats.org/presentationml/2006/ole">
            <mc:AlternateContent xmlns:mc="http://schemas.openxmlformats.org/markup-compatibility/2006">
              <mc:Choice xmlns:v="urn:schemas-microsoft-com:vml" Requires="v">
                <p:oleObj spid="_x0000_s146625" name="משוואה" r:id="rId16" imgW="558800" imgH="190500" progId="Equation.3">
                  <p:embed/>
                </p:oleObj>
              </mc:Choice>
              <mc:Fallback>
                <p:oleObj name="משוואה" r:id="rId16" imgW="558800" imgH="1905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43800" y="352425"/>
                        <a:ext cx="1016000" cy="350838"/>
                      </a:xfrm>
                      <a:prstGeom prst="rect">
                        <a:avLst/>
                      </a:prstGeom>
                      <a:solidFill>
                        <a:srgbClr val="FFFF00"/>
                      </a:solidFill>
                      <a:ln>
                        <a:noFill/>
                      </a:ln>
                      <a:extLst>
                        <a:ext uri="{91240B29-F687-4F45-9708-019B960494DF}">
                          <a14:hiddenLine xmlns:a14="http://schemas.microsoft.com/office/drawing/2010/main" w="76200" cmpd="tri">
                            <a:solidFill>
                              <a:schemeClr val="hlink"/>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0375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Title 1"/>
          <p:cNvSpPr>
            <a:spLocks noGrp="1"/>
          </p:cNvSpPr>
          <p:nvPr>
            <p:ph type="title"/>
          </p:nvPr>
        </p:nvSpPr>
        <p:spPr>
          <a:xfrm>
            <a:off x="469900" y="1612900"/>
            <a:ext cx="8229600" cy="1143000"/>
          </a:xfrm>
        </p:spPr>
        <p:txBody>
          <a:bodyPr>
            <a:normAutofit fontScale="90000"/>
          </a:bodyPr>
          <a:lstStyle/>
          <a:p>
            <a:r>
              <a:rPr lang="he-IL" sz="3200" dirty="0"/>
              <a:t>תקליט מסתובב במהירות </a:t>
            </a:r>
            <a:r>
              <a:rPr lang="he-IL" sz="3200" dirty="0" err="1"/>
              <a:t>זויתית</a:t>
            </a:r>
            <a:r>
              <a:rPr lang="he-IL" sz="3200" dirty="0"/>
              <a:t> של </a:t>
            </a:r>
            <a:r>
              <a:rPr lang="en-US" sz="3200" dirty="0"/>
              <a:t>30rad/s</a:t>
            </a:r>
            <a:r>
              <a:rPr lang="he-IL" sz="3200" dirty="0"/>
              <a:t> .</a:t>
            </a:r>
            <a:br>
              <a:rPr lang="he-IL" sz="3200" dirty="0"/>
            </a:br>
            <a:r>
              <a:rPr lang="he-IL" sz="3200" dirty="0"/>
              <a:t>ב. מהי התדירות?</a:t>
            </a:r>
            <a:br>
              <a:rPr lang="he-IL" sz="3200" dirty="0"/>
            </a:br>
            <a:endParaRPr lang="en-US" sz="3200" baseline="30000" dirty="0"/>
          </a:p>
        </p:txBody>
      </p:sp>
      <p:graphicFrame>
        <p:nvGraphicFramePr>
          <p:cNvPr id="15362" name="Object 36"/>
          <p:cNvGraphicFramePr>
            <a:graphicFrameLocks noChangeAspect="1"/>
          </p:cNvGraphicFramePr>
          <p:nvPr/>
        </p:nvGraphicFramePr>
        <p:xfrm>
          <a:off x="1219200" y="2730500"/>
          <a:ext cx="1625600" cy="1625600"/>
        </p:xfrm>
        <a:graphic>
          <a:graphicData uri="http://schemas.openxmlformats.org/presentationml/2006/ole">
            <mc:AlternateContent xmlns:mc="http://schemas.openxmlformats.org/markup-compatibility/2006">
              <mc:Choice xmlns:v="urn:schemas-microsoft-com:vml" Requires="v">
                <p:oleObj spid="_x0000_s147642" name="משוואה" r:id="rId3" imgW="660240" imgH="660240" progId="Equation.3">
                  <p:embed/>
                </p:oleObj>
              </mc:Choice>
              <mc:Fallback>
                <p:oleObj name="משוואה" r:id="rId3" imgW="660240" imgH="660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730500"/>
                        <a:ext cx="1625600" cy="16256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97283" name="Object 3"/>
          <p:cNvGraphicFramePr>
            <a:graphicFrameLocks noChangeAspect="1"/>
          </p:cNvGraphicFramePr>
          <p:nvPr/>
        </p:nvGraphicFramePr>
        <p:xfrm>
          <a:off x="960438" y="4519613"/>
          <a:ext cx="4556125" cy="1296987"/>
        </p:xfrm>
        <a:graphic>
          <a:graphicData uri="http://schemas.openxmlformats.org/presentationml/2006/ole">
            <mc:AlternateContent xmlns:mc="http://schemas.openxmlformats.org/markup-compatibility/2006">
              <mc:Choice xmlns:v="urn:schemas-microsoft-com:vml" Requires="v">
                <p:oleObj spid="_x0000_s147643" name="Equation" r:id="rId5" imgW="1384200" imgH="393480" progId="Equation.DSMT4">
                  <p:embed/>
                </p:oleObj>
              </mc:Choice>
              <mc:Fallback>
                <p:oleObj name="Equation" r:id="rId5" imgW="138420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438" y="4519613"/>
                        <a:ext cx="4556125" cy="1296987"/>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sp>
        <p:nvSpPr>
          <p:cNvPr id="5" name="TextBox 4"/>
          <p:cNvSpPr txBox="1">
            <a:spLocks noChangeArrowheads="1"/>
          </p:cNvSpPr>
          <p:nvPr/>
        </p:nvSpPr>
        <p:spPr bwMode="auto">
          <a:xfrm>
            <a:off x="495300" y="6108700"/>
            <a:ext cx="7912100" cy="523875"/>
          </a:xfrm>
          <a:prstGeom prst="rect">
            <a:avLst/>
          </a:prstGeom>
          <a:noFill/>
          <a:ln w="9525">
            <a:noFill/>
            <a:miter lim="800000"/>
            <a:headEnd/>
            <a:tailEnd/>
          </a:ln>
        </p:spPr>
        <p:txBody>
          <a:bodyPr>
            <a:spAutoFit/>
          </a:bodyPr>
          <a:lstStyle/>
          <a:p>
            <a:r>
              <a:rPr lang="he-IL" sz="2800"/>
              <a:t>במשך שנייה אחת התקליט עושה </a:t>
            </a:r>
            <a:r>
              <a:rPr lang="en-US" sz="2800"/>
              <a:t>4.77 </a:t>
            </a:r>
            <a:r>
              <a:rPr lang="he-IL" sz="2800"/>
              <a:t> סיבובים.</a:t>
            </a:r>
            <a:endParaRPr lang="en-US" sz="2800"/>
          </a:p>
        </p:txBody>
      </p:sp>
      <p:sp>
        <p:nvSpPr>
          <p:cNvPr id="6" name="Rectangle 34"/>
          <p:cNvSpPr>
            <a:spLocks noChangeArrowheads="1"/>
          </p:cNvSpPr>
          <p:nvPr/>
        </p:nvSpPr>
        <p:spPr bwMode="auto">
          <a:xfrm>
            <a:off x="152400" y="165100"/>
            <a:ext cx="8724900" cy="774700"/>
          </a:xfrm>
          <a:prstGeom prst="rect">
            <a:avLst/>
          </a:prstGeom>
          <a:solidFill>
            <a:srgbClr val="FFFF00"/>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cs typeface="Arial" charset="0"/>
            </a:endParaRPr>
          </a:p>
        </p:txBody>
      </p:sp>
      <p:graphicFrame>
        <p:nvGraphicFramePr>
          <p:cNvPr id="17412" name="Object 35"/>
          <p:cNvGraphicFramePr>
            <a:graphicFrameLocks noChangeAspect="1"/>
          </p:cNvGraphicFramePr>
          <p:nvPr/>
        </p:nvGraphicFramePr>
        <p:xfrm>
          <a:off x="3987800" y="304800"/>
          <a:ext cx="1625600" cy="406400"/>
        </p:xfrm>
        <a:graphic>
          <a:graphicData uri="http://schemas.openxmlformats.org/presentationml/2006/ole">
            <mc:AlternateContent xmlns:mc="http://schemas.openxmlformats.org/markup-compatibility/2006">
              <mc:Choice xmlns:v="urn:schemas-microsoft-com:vml" Requires="v">
                <p:oleObj spid="_x0000_s147644" name="משוואה" r:id="rId7" imgW="761669" imgH="190417" progId="Equation.3">
                  <p:embed/>
                </p:oleObj>
              </mc:Choice>
              <mc:Fallback>
                <p:oleObj name="משוואה" r:id="rId7" imgW="761669" imgH="1904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7800" y="304800"/>
                        <a:ext cx="1625600" cy="4064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17413" name="Object 7"/>
          <p:cNvGraphicFramePr>
            <a:graphicFrameLocks noChangeAspect="1"/>
          </p:cNvGraphicFramePr>
          <p:nvPr/>
        </p:nvGraphicFramePr>
        <p:xfrm>
          <a:off x="279400" y="152400"/>
          <a:ext cx="774700" cy="774700"/>
        </p:xfrm>
        <a:graphic>
          <a:graphicData uri="http://schemas.openxmlformats.org/presentationml/2006/ole">
            <mc:AlternateContent xmlns:mc="http://schemas.openxmlformats.org/markup-compatibility/2006">
              <mc:Choice xmlns:v="urn:schemas-microsoft-com:vml" Requires="v">
                <p:oleObj spid="_x0000_s147645" name="משוואה" r:id="rId9" imgW="660240" imgH="660240" progId="Equation.3">
                  <p:embed/>
                </p:oleObj>
              </mc:Choice>
              <mc:Fallback>
                <p:oleObj name="משוואה" r:id="rId9" imgW="660240" imgH="660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 y="152400"/>
                        <a:ext cx="774700" cy="7747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17414" name="Object 37"/>
          <p:cNvGraphicFramePr>
            <a:graphicFrameLocks noChangeAspect="1"/>
          </p:cNvGraphicFramePr>
          <p:nvPr/>
        </p:nvGraphicFramePr>
        <p:xfrm>
          <a:off x="1250950" y="165100"/>
          <a:ext cx="973138" cy="730250"/>
        </p:xfrm>
        <a:graphic>
          <a:graphicData uri="http://schemas.openxmlformats.org/presentationml/2006/ole">
            <mc:AlternateContent xmlns:mc="http://schemas.openxmlformats.org/markup-compatibility/2006">
              <mc:Choice xmlns:v="urn:schemas-microsoft-com:vml" Requires="v">
                <p:oleObj spid="_x0000_s147646" name="משוואה" r:id="rId10" imgW="812520" imgH="609480" progId="Equation.3">
                  <p:embed/>
                </p:oleObj>
              </mc:Choice>
              <mc:Fallback>
                <p:oleObj name="משוואה" r:id="rId10" imgW="812520" imgH="609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0950" y="165100"/>
                        <a:ext cx="973138" cy="7302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7415" name="Object 38"/>
          <p:cNvGraphicFramePr>
            <a:graphicFrameLocks noChangeAspect="1"/>
          </p:cNvGraphicFramePr>
          <p:nvPr/>
        </p:nvGraphicFramePr>
        <p:xfrm>
          <a:off x="2565400" y="177800"/>
          <a:ext cx="1257300" cy="769938"/>
        </p:xfrm>
        <a:graphic>
          <a:graphicData uri="http://schemas.openxmlformats.org/presentationml/2006/ole">
            <mc:AlternateContent xmlns:mc="http://schemas.openxmlformats.org/markup-compatibility/2006">
              <mc:Choice xmlns:v="urn:schemas-microsoft-com:vml" Requires="v">
                <p:oleObj spid="_x0000_s147647" name="משוואה" r:id="rId12" imgW="787058" imgH="482391" progId="Equation.3">
                  <p:embed/>
                </p:oleObj>
              </mc:Choice>
              <mc:Fallback>
                <p:oleObj name="משוואה" r:id="rId12" imgW="787058" imgH="482391"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5400" y="177800"/>
                        <a:ext cx="1257300" cy="7699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17416" name="Object 39"/>
          <p:cNvGraphicFramePr>
            <a:graphicFrameLocks noChangeAspect="1"/>
          </p:cNvGraphicFramePr>
          <p:nvPr/>
        </p:nvGraphicFramePr>
        <p:xfrm>
          <a:off x="5894388" y="369888"/>
          <a:ext cx="1376362" cy="312737"/>
        </p:xfrm>
        <a:graphic>
          <a:graphicData uri="http://schemas.openxmlformats.org/presentationml/2006/ole">
            <mc:AlternateContent xmlns:mc="http://schemas.openxmlformats.org/markup-compatibility/2006">
              <mc:Choice xmlns:v="urn:schemas-microsoft-com:vml" Requires="v">
                <p:oleObj spid="_x0000_s147648" name="משוואה" r:id="rId14" imgW="838200" imgH="190500" progId="Equation.3">
                  <p:embed/>
                </p:oleObj>
              </mc:Choice>
              <mc:Fallback>
                <p:oleObj name="משוואה" r:id="rId14" imgW="838200" imgH="1905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94388" y="369888"/>
                        <a:ext cx="1376362" cy="312737"/>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7543800" y="352425"/>
          <a:ext cx="1016000" cy="350838"/>
        </p:xfrm>
        <a:graphic>
          <a:graphicData uri="http://schemas.openxmlformats.org/presentationml/2006/ole">
            <mc:AlternateContent xmlns:mc="http://schemas.openxmlformats.org/markup-compatibility/2006">
              <mc:Choice xmlns:v="urn:schemas-microsoft-com:vml" Requires="v">
                <p:oleObj spid="_x0000_s147649" name="משוואה" r:id="rId16" imgW="558800" imgH="190500" progId="Equation.3">
                  <p:embed/>
                </p:oleObj>
              </mc:Choice>
              <mc:Fallback>
                <p:oleObj name="משוואה" r:id="rId16" imgW="558800" imgH="1905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43800" y="352425"/>
                        <a:ext cx="1016000" cy="350838"/>
                      </a:xfrm>
                      <a:prstGeom prst="rect">
                        <a:avLst/>
                      </a:prstGeom>
                      <a:solidFill>
                        <a:srgbClr val="FFFF00"/>
                      </a:solidFill>
                      <a:ln>
                        <a:noFill/>
                      </a:ln>
                      <a:extLst>
                        <a:ext uri="{91240B29-F687-4F45-9708-019B960494DF}">
                          <a14:hiddenLine xmlns:a14="http://schemas.microsoft.com/office/drawing/2010/main" w="76200" cmpd="tri">
                            <a:solidFill>
                              <a:schemeClr val="hlink"/>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2554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itle 1"/>
          <p:cNvSpPr>
            <a:spLocks noGrp="1"/>
          </p:cNvSpPr>
          <p:nvPr>
            <p:ph type="title"/>
          </p:nvPr>
        </p:nvSpPr>
        <p:spPr>
          <a:xfrm>
            <a:off x="241300" y="1219200"/>
            <a:ext cx="8229600" cy="1765300"/>
          </a:xfrm>
        </p:spPr>
        <p:txBody>
          <a:bodyPr/>
          <a:lstStyle/>
          <a:p>
            <a:r>
              <a:rPr lang="he-IL" sz="3200" dirty="0"/>
              <a:t>תקליט מסתובב במהירות </a:t>
            </a:r>
            <a:r>
              <a:rPr lang="he-IL" sz="3200" dirty="0" err="1"/>
              <a:t>זויתית</a:t>
            </a:r>
            <a:r>
              <a:rPr lang="he-IL" sz="3200" dirty="0"/>
              <a:t> של </a:t>
            </a:r>
            <a:r>
              <a:rPr lang="en-US" sz="3200" dirty="0"/>
              <a:t>30rad/s</a:t>
            </a:r>
            <a:r>
              <a:rPr lang="he-IL" sz="3200" dirty="0"/>
              <a:t> .</a:t>
            </a:r>
            <a:br>
              <a:rPr lang="he-IL" sz="3200" dirty="0"/>
            </a:br>
            <a:r>
              <a:rPr lang="he-IL" sz="3200" dirty="0"/>
              <a:t>ג. כמה סיבובים עשה התקליט במשך </a:t>
            </a:r>
            <a:r>
              <a:rPr lang="en-US" sz="3200" dirty="0"/>
              <a:t>5s</a:t>
            </a:r>
            <a:r>
              <a:rPr lang="he-IL" sz="3200" dirty="0"/>
              <a:t>?</a:t>
            </a:r>
            <a:br>
              <a:rPr lang="he-IL" sz="3200" dirty="0"/>
            </a:br>
            <a:endParaRPr lang="en-US" sz="3200" baseline="30000" dirty="0"/>
          </a:p>
        </p:txBody>
      </p:sp>
      <p:graphicFrame>
        <p:nvGraphicFramePr>
          <p:cNvPr id="16386" name="Object 37"/>
          <p:cNvGraphicFramePr>
            <a:graphicFrameLocks noChangeAspect="1"/>
          </p:cNvGraphicFramePr>
          <p:nvPr/>
        </p:nvGraphicFramePr>
        <p:xfrm>
          <a:off x="685800" y="3027363"/>
          <a:ext cx="1947863" cy="781050"/>
        </p:xfrm>
        <a:graphic>
          <a:graphicData uri="http://schemas.openxmlformats.org/presentationml/2006/ole">
            <mc:AlternateContent xmlns:mc="http://schemas.openxmlformats.org/markup-compatibility/2006">
              <mc:Choice xmlns:v="urn:schemas-microsoft-com:vml" Requires="v">
                <p:oleObj spid="_x0000_s143697" name="Equation" r:id="rId3" imgW="507960" imgH="203040" progId="Equation.DSMT4">
                  <p:embed/>
                </p:oleObj>
              </mc:Choice>
              <mc:Fallback>
                <p:oleObj name="Equation" r:id="rId3" imgW="50796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027363"/>
                        <a:ext cx="1947863" cy="7810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98309" name="Object 5"/>
          <p:cNvGraphicFramePr>
            <a:graphicFrameLocks noChangeAspect="1"/>
          </p:cNvGraphicFramePr>
          <p:nvPr/>
        </p:nvGraphicFramePr>
        <p:xfrm>
          <a:off x="684213" y="4740275"/>
          <a:ext cx="2386012" cy="684213"/>
        </p:xfrm>
        <a:graphic>
          <a:graphicData uri="http://schemas.openxmlformats.org/presentationml/2006/ole">
            <mc:AlternateContent xmlns:mc="http://schemas.openxmlformats.org/markup-compatibility/2006">
              <mc:Choice xmlns:v="urn:schemas-microsoft-com:vml" Requires="v">
                <p:oleObj spid="_x0000_s143698" name="Equation" r:id="rId5" imgW="622080" imgH="177480" progId="Equation.DSMT4">
                  <p:embed/>
                </p:oleObj>
              </mc:Choice>
              <mc:Fallback>
                <p:oleObj name="Equation" r:id="rId5" imgW="622080" imgH="177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4740275"/>
                        <a:ext cx="2386012" cy="684213"/>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98310" name="Object 6"/>
          <p:cNvGraphicFramePr>
            <a:graphicFrameLocks noChangeAspect="1"/>
          </p:cNvGraphicFramePr>
          <p:nvPr/>
        </p:nvGraphicFramePr>
        <p:xfrm>
          <a:off x="677863" y="3865563"/>
          <a:ext cx="2628900" cy="682625"/>
        </p:xfrm>
        <a:graphic>
          <a:graphicData uri="http://schemas.openxmlformats.org/presentationml/2006/ole">
            <mc:AlternateContent xmlns:mc="http://schemas.openxmlformats.org/markup-compatibility/2006">
              <mc:Choice xmlns:v="urn:schemas-microsoft-com:vml" Requires="v">
                <p:oleObj spid="_x0000_s143699" name="Equation" r:id="rId7" imgW="685800" imgH="177480" progId="Equation.DSMT4">
                  <p:embed/>
                </p:oleObj>
              </mc:Choice>
              <mc:Fallback>
                <p:oleObj name="Equation" r:id="rId7" imgW="685800" imgH="1774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7863" y="3865563"/>
                        <a:ext cx="2628900" cy="68262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8" name="TextBox 7"/>
          <p:cNvSpPr txBox="1">
            <a:spLocks noChangeArrowheads="1"/>
          </p:cNvSpPr>
          <p:nvPr/>
        </p:nvSpPr>
        <p:spPr bwMode="auto">
          <a:xfrm>
            <a:off x="1079500" y="5829300"/>
            <a:ext cx="7289800" cy="523875"/>
          </a:xfrm>
          <a:prstGeom prst="rect">
            <a:avLst/>
          </a:prstGeom>
          <a:noFill/>
          <a:ln w="9525">
            <a:noFill/>
            <a:miter lim="800000"/>
            <a:headEnd/>
            <a:tailEnd/>
          </a:ln>
        </p:spPr>
        <p:txBody>
          <a:bodyPr>
            <a:spAutoFit/>
          </a:bodyPr>
          <a:lstStyle/>
          <a:p>
            <a:r>
              <a:rPr lang="he-IL" sz="2800"/>
              <a:t>במשך </a:t>
            </a:r>
            <a:r>
              <a:rPr lang="en-US" sz="2800"/>
              <a:t>5s</a:t>
            </a:r>
            <a:r>
              <a:rPr lang="he-IL" sz="2800"/>
              <a:t>  התקליט עושה  </a:t>
            </a:r>
            <a:r>
              <a:rPr lang="en-US" sz="2800"/>
              <a:t>23.85</a:t>
            </a:r>
            <a:r>
              <a:rPr lang="he-IL" sz="2800"/>
              <a:t> </a:t>
            </a:r>
            <a:r>
              <a:rPr lang="en-US" sz="2800"/>
              <a:t> </a:t>
            </a:r>
            <a:r>
              <a:rPr lang="he-IL" sz="2800"/>
              <a:t> סיבובים.</a:t>
            </a:r>
            <a:endParaRPr lang="en-US" sz="2800"/>
          </a:p>
        </p:txBody>
      </p:sp>
      <p:sp>
        <p:nvSpPr>
          <p:cNvPr id="7" name="Rectangle 34"/>
          <p:cNvSpPr>
            <a:spLocks noChangeArrowheads="1"/>
          </p:cNvSpPr>
          <p:nvPr/>
        </p:nvSpPr>
        <p:spPr bwMode="auto">
          <a:xfrm>
            <a:off x="152400" y="165100"/>
            <a:ext cx="8724900" cy="774700"/>
          </a:xfrm>
          <a:prstGeom prst="rect">
            <a:avLst/>
          </a:prstGeom>
          <a:solidFill>
            <a:srgbClr val="FFFF00"/>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cs typeface="Arial" charset="0"/>
            </a:endParaRPr>
          </a:p>
        </p:txBody>
      </p:sp>
      <p:graphicFrame>
        <p:nvGraphicFramePr>
          <p:cNvPr id="18437" name="Object 35"/>
          <p:cNvGraphicFramePr>
            <a:graphicFrameLocks noChangeAspect="1"/>
          </p:cNvGraphicFramePr>
          <p:nvPr/>
        </p:nvGraphicFramePr>
        <p:xfrm>
          <a:off x="3987800" y="304800"/>
          <a:ext cx="1625600" cy="406400"/>
        </p:xfrm>
        <a:graphic>
          <a:graphicData uri="http://schemas.openxmlformats.org/presentationml/2006/ole">
            <mc:AlternateContent xmlns:mc="http://schemas.openxmlformats.org/markup-compatibility/2006">
              <mc:Choice xmlns:v="urn:schemas-microsoft-com:vml" Requires="v">
                <p:oleObj spid="_x0000_s143700" name="משוואה" r:id="rId9" imgW="761669" imgH="190417" progId="Equation.3">
                  <p:embed/>
                </p:oleObj>
              </mc:Choice>
              <mc:Fallback>
                <p:oleObj name="משוואה" r:id="rId9" imgW="761669" imgH="19041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7800" y="304800"/>
                        <a:ext cx="1625600" cy="4064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18438" name="Object 36"/>
          <p:cNvGraphicFramePr>
            <a:graphicFrameLocks noChangeAspect="1"/>
          </p:cNvGraphicFramePr>
          <p:nvPr/>
        </p:nvGraphicFramePr>
        <p:xfrm>
          <a:off x="279400" y="152400"/>
          <a:ext cx="774700" cy="774700"/>
        </p:xfrm>
        <a:graphic>
          <a:graphicData uri="http://schemas.openxmlformats.org/presentationml/2006/ole">
            <mc:AlternateContent xmlns:mc="http://schemas.openxmlformats.org/markup-compatibility/2006">
              <mc:Choice xmlns:v="urn:schemas-microsoft-com:vml" Requires="v">
                <p:oleObj spid="_x0000_s143701" name="משוואה" r:id="rId11" imgW="660240" imgH="660240" progId="Equation.3">
                  <p:embed/>
                </p:oleObj>
              </mc:Choice>
              <mc:Fallback>
                <p:oleObj name="משוואה" r:id="rId11" imgW="660240" imgH="6602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400" y="152400"/>
                        <a:ext cx="774700" cy="7747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18439" name="Object 9"/>
          <p:cNvGraphicFramePr>
            <a:graphicFrameLocks noChangeAspect="1"/>
          </p:cNvGraphicFramePr>
          <p:nvPr/>
        </p:nvGraphicFramePr>
        <p:xfrm>
          <a:off x="1250950" y="165100"/>
          <a:ext cx="973138" cy="730250"/>
        </p:xfrm>
        <a:graphic>
          <a:graphicData uri="http://schemas.openxmlformats.org/presentationml/2006/ole">
            <mc:AlternateContent xmlns:mc="http://schemas.openxmlformats.org/markup-compatibility/2006">
              <mc:Choice xmlns:v="urn:schemas-microsoft-com:vml" Requires="v">
                <p:oleObj spid="_x0000_s143702" name="משוואה" r:id="rId13" imgW="812520" imgH="609480" progId="Equation.3">
                  <p:embed/>
                </p:oleObj>
              </mc:Choice>
              <mc:Fallback>
                <p:oleObj name="משוואה" r:id="rId13" imgW="812520" imgH="609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0950" y="165100"/>
                        <a:ext cx="973138" cy="7302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8440" name="Object 38"/>
          <p:cNvGraphicFramePr>
            <a:graphicFrameLocks noChangeAspect="1"/>
          </p:cNvGraphicFramePr>
          <p:nvPr/>
        </p:nvGraphicFramePr>
        <p:xfrm>
          <a:off x="2565400" y="177800"/>
          <a:ext cx="1257300" cy="769938"/>
        </p:xfrm>
        <a:graphic>
          <a:graphicData uri="http://schemas.openxmlformats.org/presentationml/2006/ole">
            <mc:AlternateContent xmlns:mc="http://schemas.openxmlformats.org/markup-compatibility/2006">
              <mc:Choice xmlns:v="urn:schemas-microsoft-com:vml" Requires="v">
                <p:oleObj spid="_x0000_s143703" name="משוואה" r:id="rId15" imgW="787058" imgH="482391" progId="Equation.3">
                  <p:embed/>
                </p:oleObj>
              </mc:Choice>
              <mc:Fallback>
                <p:oleObj name="משוואה" r:id="rId15" imgW="787058" imgH="48239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65400" y="177800"/>
                        <a:ext cx="1257300" cy="7699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18441" name="Object 39"/>
          <p:cNvGraphicFramePr>
            <a:graphicFrameLocks noChangeAspect="1"/>
          </p:cNvGraphicFramePr>
          <p:nvPr/>
        </p:nvGraphicFramePr>
        <p:xfrm>
          <a:off x="5894388" y="369888"/>
          <a:ext cx="1376362" cy="312737"/>
        </p:xfrm>
        <a:graphic>
          <a:graphicData uri="http://schemas.openxmlformats.org/presentationml/2006/ole">
            <mc:AlternateContent xmlns:mc="http://schemas.openxmlformats.org/markup-compatibility/2006">
              <mc:Choice xmlns:v="urn:schemas-microsoft-com:vml" Requires="v">
                <p:oleObj spid="_x0000_s143704" name="משוואה" r:id="rId17" imgW="838200" imgH="190500" progId="Equation.3">
                  <p:embed/>
                </p:oleObj>
              </mc:Choice>
              <mc:Fallback>
                <p:oleObj name="משוואה" r:id="rId17" imgW="838200" imgH="1905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94388" y="369888"/>
                        <a:ext cx="1376362" cy="312737"/>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7543800" y="352425"/>
          <a:ext cx="1016000" cy="350838"/>
        </p:xfrm>
        <a:graphic>
          <a:graphicData uri="http://schemas.openxmlformats.org/presentationml/2006/ole">
            <mc:AlternateContent xmlns:mc="http://schemas.openxmlformats.org/markup-compatibility/2006">
              <mc:Choice xmlns:v="urn:schemas-microsoft-com:vml" Requires="v">
                <p:oleObj spid="_x0000_s143705" name="משוואה" r:id="rId19" imgW="558800" imgH="190500" progId="Equation.3">
                  <p:embed/>
                </p:oleObj>
              </mc:Choice>
              <mc:Fallback>
                <p:oleObj name="משוואה" r:id="rId19" imgW="558800" imgH="1905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43800" y="352425"/>
                        <a:ext cx="1016000" cy="350838"/>
                      </a:xfrm>
                      <a:prstGeom prst="rect">
                        <a:avLst/>
                      </a:prstGeom>
                      <a:solidFill>
                        <a:srgbClr val="FFFF00"/>
                      </a:solidFill>
                      <a:ln>
                        <a:noFill/>
                      </a:ln>
                      <a:extLst>
                        <a:ext uri="{91240B29-F687-4F45-9708-019B960494DF}">
                          <a14:hiddenLine xmlns:a14="http://schemas.microsoft.com/office/drawing/2010/main" w="76200" cmpd="tri">
                            <a:solidFill>
                              <a:schemeClr val="hlink"/>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6820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3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 name="Title 1"/>
          <p:cNvSpPr>
            <a:spLocks noGrp="1"/>
          </p:cNvSpPr>
          <p:nvPr>
            <p:ph type="title"/>
          </p:nvPr>
        </p:nvSpPr>
        <p:spPr>
          <a:xfrm>
            <a:off x="393700" y="1536700"/>
            <a:ext cx="8229600" cy="1346200"/>
          </a:xfrm>
        </p:spPr>
        <p:txBody>
          <a:bodyPr>
            <a:normAutofit fontScale="90000"/>
          </a:bodyPr>
          <a:lstStyle/>
          <a:p>
            <a:r>
              <a:rPr lang="he-IL" sz="3200" dirty="0"/>
              <a:t>תקליט מסתובב במהירות </a:t>
            </a:r>
            <a:r>
              <a:rPr lang="he-IL" sz="3200" dirty="0" err="1"/>
              <a:t>זויתית</a:t>
            </a:r>
            <a:r>
              <a:rPr lang="he-IL" sz="3200" dirty="0"/>
              <a:t> של </a:t>
            </a:r>
            <a:r>
              <a:rPr lang="en-US" sz="3200" dirty="0"/>
              <a:t>30rad/s</a:t>
            </a:r>
            <a:r>
              <a:rPr lang="he-IL" sz="3200" dirty="0"/>
              <a:t> .</a:t>
            </a:r>
            <a:br>
              <a:rPr lang="he-IL" sz="3200" dirty="0"/>
            </a:br>
            <a:r>
              <a:rPr lang="he-IL" sz="3200" dirty="0"/>
              <a:t>ד. כמה זמן חולף עד שהתקליט עושה זווית של </a:t>
            </a:r>
            <a:r>
              <a:rPr lang="en-US" sz="3200" dirty="0"/>
              <a:t>30</a:t>
            </a:r>
            <a:r>
              <a:rPr lang="en-US" sz="3200" baseline="30000" dirty="0"/>
              <a:t>0</a:t>
            </a:r>
            <a:r>
              <a:rPr lang="he-IL" sz="3200" baseline="30000" dirty="0"/>
              <a:t>            </a:t>
            </a:r>
            <a:br>
              <a:rPr lang="he-IL" sz="3200" baseline="30000" dirty="0"/>
            </a:br>
            <a:endParaRPr lang="en-US" sz="3200" baseline="30000" dirty="0"/>
          </a:p>
        </p:txBody>
      </p:sp>
      <p:graphicFrame>
        <p:nvGraphicFramePr>
          <p:cNvPr id="17410" name="Object 37"/>
          <p:cNvGraphicFramePr>
            <a:graphicFrameLocks noChangeAspect="1"/>
          </p:cNvGraphicFramePr>
          <p:nvPr/>
        </p:nvGraphicFramePr>
        <p:xfrm>
          <a:off x="717550" y="2833688"/>
          <a:ext cx="1762125" cy="790575"/>
        </p:xfrm>
        <a:graphic>
          <a:graphicData uri="http://schemas.openxmlformats.org/presentationml/2006/ole">
            <mc:AlternateContent xmlns:mc="http://schemas.openxmlformats.org/markup-compatibility/2006">
              <mc:Choice xmlns:v="urn:schemas-microsoft-com:vml" Requires="v">
                <p:oleObj spid="_x0000_s135646" name="Equation" r:id="rId3" imgW="876240" imgH="393480" progId="Equation.DSMT4">
                  <p:embed/>
                </p:oleObj>
              </mc:Choice>
              <mc:Fallback>
                <p:oleObj name="Equation" r:id="rId3" imgW="87624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0" y="2833688"/>
                        <a:ext cx="1762125" cy="79057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99331" name="Object 3"/>
          <p:cNvGraphicFramePr>
            <a:graphicFrameLocks noChangeAspect="1"/>
          </p:cNvGraphicFramePr>
          <p:nvPr/>
        </p:nvGraphicFramePr>
        <p:xfrm>
          <a:off x="4938713" y="3013075"/>
          <a:ext cx="2792412" cy="565150"/>
        </p:xfrm>
        <a:graphic>
          <a:graphicData uri="http://schemas.openxmlformats.org/presentationml/2006/ole">
            <mc:AlternateContent xmlns:mc="http://schemas.openxmlformats.org/markup-compatibility/2006">
              <mc:Choice xmlns:v="urn:schemas-microsoft-com:vml" Requires="v">
                <p:oleObj spid="_x0000_s135647" name="Equation" r:id="rId5" imgW="965160" imgH="203040" progId="Equation.DSMT4">
                  <p:embed/>
                </p:oleObj>
              </mc:Choice>
              <mc:Fallback>
                <p:oleObj name="Equation" r:id="rId5" imgW="96516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8713" y="3013075"/>
                        <a:ext cx="2792412" cy="5651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5" name="Rectangle 34"/>
          <p:cNvSpPr>
            <a:spLocks noChangeArrowheads="1"/>
          </p:cNvSpPr>
          <p:nvPr/>
        </p:nvSpPr>
        <p:spPr bwMode="auto">
          <a:xfrm>
            <a:off x="152400" y="165100"/>
            <a:ext cx="8724900" cy="774700"/>
          </a:xfrm>
          <a:prstGeom prst="rect">
            <a:avLst/>
          </a:prstGeom>
          <a:solidFill>
            <a:srgbClr val="FFFF00"/>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cs typeface="Arial" charset="0"/>
            </a:endParaRPr>
          </a:p>
        </p:txBody>
      </p:sp>
      <p:graphicFrame>
        <p:nvGraphicFramePr>
          <p:cNvPr id="19460" name="Object 35"/>
          <p:cNvGraphicFramePr>
            <a:graphicFrameLocks noChangeAspect="1"/>
          </p:cNvGraphicFramePr>
          <p:nvPr/>
        </p:nvGraphicFramePr>
        <p:xfrm>
          <a:off x="3987800" y="304800"/>
          <a:ext cx="1625600" cy="406400"/>
        </p:xfrm>
        <a:graphic>
          <a:graphicData uri="http://schemas.openxmlformats.org/presentationml/2006/ole">
            <mc:AlternateContent xmlns:mc="http://schemas.openxmlformats.org/markup-compatibility/2006">
              <mc:Choice xmlns:v="urn:schemas-microsoft-com:vml" Requires="v">
                <p:oleObj spid="_x0000_s135648" name="משוואה" r:id="rId7" imgW="761669" imgH="190417" progId="Equation.3">
                  <p:embed/>
                </p:oleObj>
              </mc:Choice>
              <mc:Fallback>
                <p:oleObj name="משוואה" r:id="rId7" imgW="761669" imgH="1904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7800" y="304800"/>
                        <a:ext cx="1625600" cy="4064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19461" name="Object 36"/>
          <p:cNvGraphicFramePr>
            <a:graphicFrameLocks noChangeAspect="1"/>
          </p:cNvGraphicFramePr>
          <p:nvPr/>
        </p:nvGraphicFramePr>
        <p:xfrm>
          <a:off x="279400" y="152400"/>
          <a:ext cx="774700" cy="774700"/>
        </p:xfrm>
        <a:graphic>
          <a:graphicData uri="http://schemas.openxmlformats.org/presentationml/2006/ole">
            <mc:AlternateContent xmlns:mc="http://schemas.openxmlformats.org/markup-compatibility/2006">
              <mc:Choice xmlns:v="urn:schemas-microsoft-com:vml" Requires="v">
                <p:oleObj spid="_x0000_s135649" name="משוואה" r:id="rId9" imgW="660240" imgH="660240" progId="Equation.3">
                  <p:embed/>
                </p:oleObj>
              </mc:Choice>
              <mc:Fallback>
                <p:oleObj name="משוואה" r:id="rId9" imgW="660240" imgH="660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400" y="152400"/>
                        <a:ext cx="774700" cy="7747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19462" name="Object 7"/>
          <p:cNvGraphicFramePr>
            <a:graphicFrameLocks noChangeAspect="1"/>
          </p:cNvGraphicFramePr>
          <p:nvPr/>
        </p:nvGraphicFramePr>
        <p:xfrm>
          <a:off x="1250950" y="165100"/>
          <a:ext cx="973138" cy="730250"/>
        </p:xfrm>
        <a:graphic>
          <a:graphicData uri="http://schemas.openxmlformats.org/presentationml/2006/ole">
            <mc:AlternateContent xmlns:mc="http://schemas.openxmlformats.org/markup-compatibility/2006">
              <mc:Choice xmlns:v="urn:schemas-microsoft-com:vml" Requires="v">
                <p:oleObj spid="_x0000_s135650" name="משוואה" r:id="rId11" imgW="812520" imgH="609480" progId="Equation.3">
                  <p:embed/>
                </p:oleObj>
              </mc:Choice>
              <mc:Fallback>
                <p:oleObj name="משוואה" r:id="rId11" imgW="812520" imgH="609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0950" y="165100"/>
                        <a:ext cx="973138" cy="7302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9463" name="Object 38"/>
          <p:cNvGraphicFramePr>
            <a:graphicFrameLocks noChangeAspect="1"/>
          </p:cNvGraphicFramePr>
          <p:nvPr/>
        </p:nvGraphicFramePr>
        <p:xfrm>
          <a:off x="2565400" y="177800"/>
          <a:ext cx="1257300" cy="769938"/>
        </p:xfrm>
        <a:graphic>
          <a:graphicData uri="http://schemas.openxmlformats.org/presentationml/2006/ole">
            <mc:AlternateContent xmlns:mc="http://schemas.openxmlformats.org/markup-compatibility/2006">
              <mc:Choice xmlns:v="urn:schemas-microsoft-com:vml" Requires="v">
                <p:oleObj spid="_x0000_s135651" name="משוואה" r:id="rId13" imgW="787058" imgH="482391" progId="Equation.3">
                  <p:embed/>
                </p:oleObj>
              </mc:Choice>
              <mc:Fallback>
                <p:oleObj name="משוואה" r:id="rId13" imgW="787058" imgH="48239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5400" y="177800"/>
                        <a:ext cx="1257300" cy="7699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19464" name="Object 39"/>
          <p:cNvGraphicFramePr>
            <a:graphicFrameLocks noChangeAspect="1"/>
          </p:cNvGraphicFramePr>
          <p:nvPr/>
        </p:nvGraphicFramePr>
        <p:xfrm>
          <a:off x="5894388" y="369888"/>
          <a:ext cx="1376362" cy="312737"/>
        </p:xfrm>
        <a:graphic>
          <a:graphicData uri="http://schemas.openxmlformats.org/presentationml/2006/ole">
            <mc:AlternateContent xmlns:mc="http://schemas.openxmlformats.org/markup-compatibility/2006">
              <mc:Choice xmlns:v="urn:schemas-microsoft-com:vml" Requires="v">
                <p:oleObj spid="_x0000_s135652" name="משוואה" r:id="rId15" imgW="838200" imgH="190500" progId="Equation.3">
                  <p:embed/>
                </p:oleObj>
              </mc:Choice>
              <mc:Fallback>
                <p:oleObj name="משוואה" r:id="rId15" imgW="838200" imgH="1905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94388" y="369888"/>
                        <a:ext cx="1376362" cy="312737"/>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7543800" y="352425"/>
          <a:ext cx="1016000" cy="350838"/>
        </p:xfrm>
        <a:graphic>
          <a:graphicData uri="http://schemas.openxmlformats.org/presentationml/2006/ole">
            <mc:AlternateContent xmlns:mc="http://schemas.openxmlformats.org/markup-compatibility/2006">
              <mc:Choice xmlns:v="urn:schemas-microsoft-com:vml" Requires="v">
                <p:oleObj spid="_x0000_s135653" name="משוואה" r:id="rId17" imgW="558800" imgH="190500" progId="Equation.3">
                  <p:embed/>
                </p:oleObj>
              </mc:Choice>
              <mc:Fallback>
                <p:oleObj name="משוואה" r:id="rId17" imgW="558800" imgH="1905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43800" y="352425"/>
                        <a:ext cx="1016000" cy="350838"/>
                      </a:xfrm>
                      <a:prstGeom prst="rect">
                        <a:avLst/>
                      </a:prstGeom>
                      <a:solidFill>
                        <a:srgbClr val="FFFF00"/>
                      </a:solidFill>
                      <a:ln>
                        <a:noFill/>
                      </a:ln>
                      <a:extLst>
                        <a:ext uri="{91240B29-F687-4F45-9708-019B960494DF}">
                          <a14:hiddenLine xmlns:a14="http://schemas.microsoft.com/office/drawing/2010/main" w="76200" cmpd="tri">
                            <a:solidFill>
                              <a:schemeClr val="hlink"/>
                            </a:solidFill>
                            <a:miter lim="800000"/>
                            <a:headEnd/>
                            <a:tailEnd/>
                          </a14:hiddenLine>
                        </a:ext>
                      </a:extLst>
                    </p:spPr>
                  </p:pic>
                </p:oleObj>
              </mc:Fallback>
            </mc:AlternateContent>
          </a:graphicData>
        </a:graphic>
      </p:graphicFrame>
      <p:cxnSp>
        <p:nvCxnSpPr>
          <p:cNvPr id="13" name="מחבר חץ ישר 12"/>
          <p:cNvCxnSpPr/>
          <p:nvPr/>
        </p:nvCxnSpPr>
        <p:spPr bwMode="auto">
          <a:xfrm>
            <a:off x="3060700" y="3225800"/>
            <a:ext cx="1384300" cy="127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2" name="Object 3"/>
          <p:cNvGraphicFramePr>
            <a:graphicFrameLocks noChangeAspect="1"/>
          </p:cNvGraphicFramePr>
          <p:nvPr/>
        </p:nvGraphicFramePr>
        <p:xfrm>
          <a:off x="482600" y="4019550"/>
          <a:ext cx="3381375" cy="1095375"/>
        </p:xfrm>
        <a:graphic>
          <a:graphicData uri="http://schemas.openxmlformats.org/presentationml/2006/ole">
            <mc:AlternateContent xmlns:mc="http://schemas.openxmlformats.org/markup-compatibility/2006">
              <mc:Choice xmlns:v="urn:schemas-microsoft-com:vml" Requires="v">
                <p:oleObj spid="_x0000_s135654" name="Equation" r:id="rId19" imgW="1168200" imgH="393480" progId="Equation.DSMT4">
                  <p:embed/>
                </p:oleObj>
              </mc:Choice>
              <mc:Fallback>
                <p:oleObj name="Equation" r:id="rId19" imgW="1168200" imgH="39348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600" y="4019550"/>
                        <a:ext cx="3381375" cy="109537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15" name="Title 1"/>
          <p:cNvSpPr txBox="1">
            <a:spLocks/>
          </p:cNvSpPr>
          <p:nvPr/>
        </p:nvSpPr>
        <p:spPr bwMode="auto">
          <a:xfrm>
            <a:off x="2933700" y="3721100"/>
            <a:ext cx="62103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he-IL" sz="3200" b="0" i="0" u="none" strike="noStrike" kern="0" cap="none" spc="0" normalizeH="0" baseline="0" noProof="0" dirty="0">
                <a:ln>
                  <a:noFill/>
                </a:ln>
                <a:solidFill>
                  <a:schemeClr val="tx2"/>
                </a:solidFill>
                <a:effectLst/>
                <a:uLnTx/>
                <a:uFillTx/>
                <a:latin typeface="+mj-lt"/>
                <a:ea typeface="+mj-ea"/>
                <a:cs typeface="+mj-cs"/>
              </a:rPr>
              <a:t>נמצא את הזווית </a:t>
            </a:r>
            <a:r>
              <a:rPr kumimoji="0" lang="he-IL" sz="3200" b="0" i="0" u="none" strike="noStrike" kern="0" cap="none" spc="0" normalizeH="0" baseline="0" noProof="0" dirty="0" err="1">
                <a:ln>
                  <a:noFill/>
                </a:ln>
                <a:solidFill>
                  <a:schemeClr val="tx2"/>
                </a:solidFill>
                <a:effectLst/>
                <a:uLnTx/>
                <a:uFillTx/>
                <a:latin typeface="+mj-lt"/>
                <a:ea typeface="+mj-ea"/>
                <a:cs typeface="+mj-cs"/>
              </a:rPr>
              <a:t>בראדיאנים</a:t>
            </a:r>
            <a:r>
              <a:rPr kumimoji="0" lang="he-IL" sz="3200" b="0" i="0" u="none" strike="noStrike" kern="0" cap="none" spc="0" normalizeH="0" baseline="0" noProof="0" dirty="0">
                <a:ln>
                  <a:noFill/>
                </a:ln>
                <a:solidFill>
                  <a:schemeClr val="tx2"/>
                </a:solidFill>
                <a:effectLst/>
                <a:uLnTx/>
                <a:uFillTx/>
                <a:latin typeface="+mj-lt"/>
                <a:ea typeface="+mj-ea"/>
                <a:cs typeface="+mj-cs"/>
              </a:rPr>
              <a:t>:</a:t>
            </a:r>
            <a:r>
              <a:rPr kumimoji="0" lang="he-IL" sz="3200" b="0" i="0" u="none" strike="noStrike" kern="0" cap="none" spc="0" normalizeH="0" baseline="30000" noProof="0" dirty="0">
                <a:ln>
                  <a:noFill/>
                </a:ln>
                <a:solidFill>
                  <a:schemeClr val="tx2"/>
                </a:solidFill>
                <a:effectLst/>
                <a:uLnTx/>
                <a:uFillTx/>
                <a:latin typeface="+mj-lt"/>
                <a:ea typeface="+mj-ea"/>
                <a:cs typeface="+mj-cs"/>
              </a:rPr>
              <a:t>            </a:t>
            </a:r>
            <a:br>
              <a:rPr kumimoji="0" lang="he-IL" sz="3200" b="0" i="0" u="none" strike="noStrike" kern="0" cap="none" spc="0" normalizeH="0" baseline="30000" noProof="0" dirty="0">
                <a:ln>
                  <a:noFill/>
                </a:ln>
                <a:solidFill>
                  <a:schemeClr val="tx2"/>
                </a:solidFill>
                <a:effectLst/>
                <a:uLnTx/>
                <a:uFillTx/>
                <a:latin typeface="+mj-lt"/>
                <a:ea typeface="+mj-ea"/>
                <a:cs typeface="+mj-cs"/>
              </a:rPr>
            </a:br>
            <a:endParaRPr kumimoji="0" lang="en-US" sz="3200" b="0" i="0" u="none" strike="noStrike" kern="0" cap="none" spc="0" normalizeH="0" baseline="30000" noProof="0" dirty="0">
              <a:ln>
                <a:noFill/>
              </a:ln>
              <a:solidFill>
                <a:schemeClr val="tx2"/>
              </a:solidFill>
              <a:effectLst/>
              <a:uLnTx/>
              <a:uFillTx/>
              <a:latin typeface="+mj-lt"/>
              <a:ea typeface="+mj-ea"/>
              <a:cs typeface="+mj-cs"/>
            </a:endParaRPr>
          </a:p>
        </p:txBody>
      </p:sp>
      <p:graphicFrame>
        <p:nvGraphicFramePr>
          <p:cNvPr id="3" name="Object 3"/>
          <p:cNvGraphicFramePr>
            <a:graphicFrameLocks noChangeAspect="1"/>
          </p:cNvGraphicFramePr>
          <p:nvPr/>
        </p:nvGraphicFramePr>
        <p:xfrm>
          <a:off x="644525" y="5329238"/>
          <a:ext cx="5292725" cy="1095375"/>
        </p:xfrm>
        <a:graphic>
          <a:graphicData uri="http://schemas.openxmlformats.org/presentationml/2006/ole">
            <mc:AlternateContent xmlns:mc="http://schemas.openxmlformats.org/markup-compatibility/2006">
              <mc:Choice xmlns:v="urn:schemas-microsoft-com:vml" Requires="v">
                <p:oleObj spid="_x0000_s135655" name="Equation" r:id="rId21" imgW="1828800" imgH="393480" progId="Equation.DSMT4">
                  <p:embed/>
                </p:oleObj>
              </mc:Choice>
              <mc:Fallback>
                <p:oleObj name="Equation" r:id="rId21" imgW="1828800" imgH="39348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4525" y="5329238"/>
                        <a:ext cx="5292725" cy="1095375"/>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cxnSp>
        <p:nvCxnSpPr>
          <p:cNvPr id="18" name="מחבר חץ ישר 17"/>
          <p:cNvCxnSpPr/>
          <p:nvPr/>
        </p:nvCxnSpPr>
        <p:spPr bwMode="auto">
          <a:xfrm rot="10800000" flipV="1">
            <a:off x="1600200" y="4889500"/>
            <a:ext cx="736600" cy="6985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98390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993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up)">
                                      <p:cBhvr>
                                        <p:cTn id="26" dur="500"/>
                                        <p:tgtEl>
                                          <p:spTgt spid="18"/>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Oval 7"/>
          <p:cNvSpPr>
            <a:spLocks noChangeArrowheads="1"/>
          </p:cNvSpPr>
          <p:nvPr/>
        </p:nvSpPr>
        <p:spPr bwMode="auto">
          <a:xfrm>
            <a:off x="1412875" y="3158802"/>
            <a:ext cx="630238" cy="630238"/>
          </a:xfrm>
          <a:prstGeom prst="ellipse">
            <a:avLst/>
          </a:prstGeom>
          <a:gradFill rotWithShape="1">
            <a:gsLst>
              <a:gs pos="0">
                <a:srgbClr val="0066FF"/>
              </a:gs>
              <a:gs pos="100000">
                <a:srgbClr val="FF00FF"/>
              </a:gs>
            </a:gsLst>
            <a:lin ang="18900000" scaled="1"/>
          </a:gradFill>
          <a:ln w="9525" algn="ctr">
            <a:solidFill>
              <a:srgbClr val="0033CC"/>
            </a:solidFill>
            <a:round/>
            <a:headEnd/>
            <a:tailEnd/>
          </a:ln>
        </p:spPr>
        <p:txBody>
          <a:bodyPr wrap="none" anchor="ctr"/>
          <a:lstStyle/>
          <a:p>
            <a:endParaRPr lang="en-US"/>
          </a:p>
        </p:txBody>
      </p:sp>
      <p:sp>
        <p:nvSpPr>
          <p:cNvPr id="4105" name="Oval 9"/>
          <p:cNvSpPr>
            <a:spLocks noChangeArrowheads="1"/>
          </p:cNvSpPr>
          <p:nvPr/>
        </p:nvSpPr>
        <p:spPr bwMode="auto">
          <a:xfrm>
            <a:off x="4105275" y="4070350"/>
            <a:ext cx="630238" cy="630238"/>
          </a:xfrm>
          <a:prstGeom prst="ellipse">
            <a:avLst/>
          </a:prstGeom>
          <a:gradFill rotWithShape="1">
            <a:gsLst>
              <a:gs pos="0">
                <a:srgbClr val="0066FF"/>
              </a:gs>
              <a:gs pos="100000">
                <a:srgbClr val="FF00FF"/>
              </a:gs>
            </a:gsLst>
            <a:lin ang="18900000" scaled="1"/>
          </a:gradFill>
          <a:ln w="9525">
            <a:solidFill>
              <a:srgbClr val="0033CC"/>
            </a:solidFill>
            <a:round/>
            <a:headEnd/>
            <a:tailEnd/>
          </a:ln>
        </p:spPr>
        <p:txBody>
          <a:bodyPr wrap="none" anchor="ctr"/>
          <a:lstStyle/>
          <a:p>
            <a:endParaRPr lang="en-US"/>
          </a:p>
        </p:txBody>
      </p:sp>
      <p:sp>
        <p:nvSpPr>
          <p:cNvPr id="7" name="TextBox 6"/>
          <p:cNvSpPr txBox="1"/>
          <p:nvPr/>
        </p:nvSpPr>
        <p:spPr>
          <a:xfrm>
            <a:off x="2663788" y="188640"/>
            <a:ext cx="3816424" cy="830997"/>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 (גודל המהירות קבוע)</a:t>
            </a:r>
          </a:p>
        </p:txBody>
      </p:sp>
      <p:sp>
        <p:nvSpPr>
          <p:cNvPr id="9" name="TextBox 8"/>
          <p:cNvSpPr txBox="1"/>
          <p:nvPr/>
        </p:nvSpPr>
        <p:spPr>
          <a:xfrm>
            <a:off x="449796" y="1019637"/>
            <a:ext cx="8244408" cy="6494085"/>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1">
            <a:spAutoFit/>
          </a:bodyPr>
          <a:lstStyle/>
          <a:p>
            <a:r>
              <a:rPr lang="he-IL" sz="2800" b="1" u="sng" dirty="0">
                <a:solidFill>
                  <a:srgbClr val="002060"/>
                </a:solidFill>
              </a:rPr>
              <a:t>הגדרות</a:t>
            </a:r>
          </a:p>
          <a:p>
            <a:pPr algn="just">
              <a:spcBef>
                <a:spcPts val="600"/>
              </a:spcBef>
            </a:pPr>
            <a:r>
              <a:rPr lang="he-IL" sz="2800" b="1" dirty="0">
                <a:solidFill>
                  <a:srgbClr val="002060"/>
                </a:solidFill>
              </a:rPr>
              <a:t>תנועה מחזורית</a:t>
            </a:r>
            <a:r>
              <a:rPr lang="he-IL" sz="2800" dirty="0">
                <a:solidFill>
                  <a:srgbClr val="002060"/>
                </a:solidFill>
              </a:rPr>
              <a:t>: תנועה החוזרת על עצמה במרווחי זמן קבועים. כלומר לאחר השלמת סיבוב שלם אחד אנו חוזרים לאותו מקום, כשכל המשתנים הפיזיקאליים (מהירות, תאוצה, מקום) זהים למצב ההתחלתי.</a:t>
            </a:r>
          </a:p>
          <a:p>
            <a:pPr algn="just">
              <a:spcBef>
                <a:spcPts val="1200"/>
              </a:spcBef>
            </a:pPr>
            <a:r>
              <a:rPr lang="he-IL" sz="2800" b="1" dirty="0">
                <a:solidFill>
                  <a:srgbClr val="002060"/>
                </a:solidFill>
              </a:rPr>
              <a:t>מחזור</a:t>
            </a:r>
            <a:r>
              <a:rPr lang="he-IL" sz="2800" dirty="0">
                <a:solidFill>
                  <a:srgbClr val="002060"/>
                </a:solidFill>
              </a:rPr>
              <a:t>: מהלך שלם (הלוך ושוב) של התנועה</a:t>
            </a:r>
          </a:p>
          <a:p>
            <a:pPr algn="just">
              <a:spcBef>
                <a:spcPts val="1200"/>
              </a:spcBef>
            </a:pPr>
            <a:endParaRPr lang="he-IL" sz="2800" dirty="0">
              <a:solidFill>
                <a:srgbClr val="002060"/>
              </a:solidFill>
            </a:endParaRPr>
          </a:p>
          <a:p>
            <a:pPr algn="just">
              <a:spcBef>
                <a:spcPts val="1200"/>
              </a:spcBef>
            </a:pPr>
            <a:r>
              <a:rPr lang="he-IL" sz="2800" dirty="0">
                <a:solidFill>
                  <a:srgbClr val="002060"/>
                </a:solidFill>
              </a:rPr>
              <a:t>בתנועה מעגלית – זהו סיבוב שלם</a:t>
            </a:r>
          </a:p>
          <a:p>
            <a:pPr algn="just">
              <a:spcBef>
                <a:spcPts val="1200"/>
              </a:spcBef>
            </a:pPr>
            <a:endParaRPr lang="he-IL" sz="2800" dirty="0">
              <a:solidFill>
                <a:srgbClr val="002060"/>
              </a:solidFill>
            </a:endParaRPr>
          </a:p>
          <a:p>
            <a:pPr algn="just">
              <a:spcBef>
                <a:spcPts val="1200"/>
              </a:spcBef>
            </a:pPr>
            <a:endParaRPr lang="he-IL" sz="2800" dirty="0">
              <a:solidFill>
                <a:srgbClr val="002060"/>
              </a:solidFill>
            </a:endParaRPr>
          </a:p>
          <a:p>
            <a:pPr algn="just">
              <a:spcBef>
                <a:spcPts val="1200"/>
              </a:spcBef>
            </a:pPr>
            <a:endParaRPr lang="he-IL" sz="2800" dirty="0">
              <a:solidFill>
                <a:srgbClr val="002060"/>
              </a:solidFill>
            </a:endParaRPr>
          </a:p>
          <a:p>
            <a:pPr algn="just">
              <a:spcBef>
                <a:spcPts val="1200"/>
              </a:spcBef>
            </a:pPr>
            <a:endParaRPr lang="he-IL" sz="2800" dirty="0">
              <a:solidFill>
                <a:srgbClr val="002060"/>
              </a:solidFill>
            </a:endParaRPr>
          </a:p>
        </p:txBody>
      </p:sp>
    </p:spTree>
    <p:custDataLst>
      <p:tags r:id="rId1"/>
    </p:custDataLst>
    <p:extLst>
      <p:ext uri="{BB962C8B-B14F-4D97-AF65-F5344CB8AC3E}">
        <p14:creationId xmlns:p14="http://schemas.microsoft.com/office/powerpoint/2010/main" val="1484898616"/>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1000"/>
                                        <p:tgtEl>
                                          <p:spTgt spid="9">
                                            <p:bg/>
                                          </p:spTgt>
                                        </p:tgtEl>
                                      </p:cBhvr>
                                    </p:animEffect>
                                    <p:anim calcmode="lin" valueType="num">
                                      <p:cBhvr>
                                        <p:cTn id="8" dur="1000" fill="hold"/>
                                        <p:tgtEl>
                                          <p:spTgt spid="9">
                                            <p:bg/>
                                          </p:spTgt>
                                        </p:tgtEl>
                                        <p:attrNameLst>
                                          <p:attrName>ppt_x</p:attrName>
                                        </p:attrNameLst>
                                      </p:cBhvr>
                                      <p:tavLst>
                                        <p:tav tm="0">
                                          <p:val>
                                            <p:strVal val="#ppt_x"/>
                                          </p:val>
                                        </p:tav>
                                        <p:tav tm="100000">
                                          <p:val>
                                            <p:strVal val="#ppt_x"/>
                                          </p:val>
                                        </p:tav>
                                      </p:tavLst>
                                    </p:anim>
                                    <p:anim calcmode="lin" valueType="num">
                                      <p:cBhvr>
                                        <p:cTn id="9" dur="1000" fill="hold"/>
                                        <p:tgtEl>
                                          <p:spTgt spid="9">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fade">
                                      <p:cBhvr>
                                        <p:cTn id="19" dur="1000"/>
                                        <p:tgtEl>
                                          <p:spTgt spid="9">
                                            <p:txEl>
                                              <p:pRg st="1" end="1"/>
                                            </p:txEl>
                                          </p:spTgt>
                                        </p:tgtEl>
                                      </p:cBhvr>
                                    </p:animEffect>
                                    <p:anim calcmode="lin" valueType="num">
                                      <p:cBhvr>
                                        <p:cTn id="20"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Effect transition="in" filter="fade">
                                      <p:cBhvr>
                                        <p:cTn id="26" dur="1000"/>
                                        <p:tgtEl>
                                          <p:spTgt spid="9">
                                            <p:txEl>
                                              <p:pRg st="2" end="2"/>
                                            </p:txEl>
                                          </p:spTgt>
                                        </p:tgtEl>
                                      </p:cBhvr>
                                    </p:animEffect>
                                    <p:anim calcmode="lin" valueType="num">
                                      <p:cBhvr>
                                        <p:cTn id="27"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0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3" presetClass="path" presetSubtype="0" repeatCount="indefinite" accel="50000" decel="50000" autoRev="1" fill="hold" grpId="1" nodeType="clickEffect">
                                  <p:stCondLst>
                                    <p:cond delay="0"/>
                                  </p:stCondLst>
                                  <p:endCondLst>
                                    <p:cond evt="onNext" delay="0">
                                      <p:tgtEl>
                                        <p:sldTgt/>
                                      </p:tgtEl>
                                    </p:cond>
                                  </p:endCondLst>
                                  <p:childTnLst>
                                    <p:animMotion origin="layout" path="M 1.11111E-6 -1.48148E-6 L 0.66736 -0.00208 " pathEditMode="relative" rAng="0" ptsTypes="AA">
                                      <p:cBhvr>
                                        <p:cTn id="36" dur="2000" fill="hold"/>
                                        <p:tgtEl>
                                          <p:spTgt spid="4103"/>
                                        </p:tgtEl>
                                        <p:attrNameLst>
                                          <p:attrName>ppt_x</p:attrName>
                                          <p:attrName>ppt_y</p:attrName>
                                        </p:attrNameLst>
                                      </p:cBhvr>
                                      <p:rCtr x="33368" y="-116"/>
                                    </p:animMotion>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Effect transition="in" filter="fade">
                                      <p:cBhvr>
                                        <p:cTn id="41" dur="1000"/>
                                        <p:tgtEl>
                                          <p:spTgt spid="9">
                                            <p:txEl>
                                              <p:pRg st="4" end="4"/>
                                            </p:txEl>
                                          </p:spTgt>
                                        </p:tgtEl>
                                      </p:cBhvr>
                                    </p:animEffect>
                                    <p:anim calcmode="lin" valueType="num">
                                      <p:cBhvr>
                                        <p:cTn id="42"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4105"/>
                                        </p:tgtEl>
                                        <p:attrNameLst>
                                          <p:attrName>style.visibility</p:attrName>
                                        </p:attrNameLst>
                                      </p:cBhvr>
                                      <p:to>
                                        <p:strVal val="visible"/>
                                      </p:to>
                                    </p:set>
                                  </p:childTnLst>
                                </p:cTn>
                              </p:par>
                            </p:childTnLst>
                          </p:cTn>
                        </p:par>
                        <p:par>
                          <p:cTn id="47" fill="hold">
                            <p:stCondLst>
                              <p:cond delay="1000"/>
                            </p:stCondLst>
                            <p:childTnLst>
                              <p:par>
                                <p:cTn id="48" presetID="1" presetClass="path" presetSubtype="0" repeatCount="indefinite" accel="50000" decel="50000" fill="hold" grpId="1" nodeType="afterEffect">
                                  <p:stCondLst>
                                    <p:cond delay="0"/>
                                  </p:stCondLst>
                                  <p:childTnLst>
                                    <p:animMotion origin="layout" path="M 0 0  C 0.069 0  0.125 0.07458  0.125 0.16647  C 0.125 0.25837  0.069 0.33295  0 0.33295  C -0.069 0.33295  -0.125 0.25837  -0.125 0.16647  C -0.125 0.07458  -0.069 0  0 0  Z" pathEditMode="relative" ptsTypes="">
                                      <p:cBhvr>
                                        <p:cTn id="49" dur="2000" fill="hold"/>
                                        <p:tgtEl>
                                          <p:spTgt spid="410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uiExpand="1" animBg="1"/>
      <p:bldP spid="4103" grpId="1" animBg="1"/>
      <p:bldP spid="4105" grpId="0" animBg="1"/>
      <p:bldP spid="4105" grpId="1" animBg="1"/>
      <p:bldP spid="9" grpId="0" uiExpand="1"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 name="Title 1"/>
          <p:cNvSpPr>
            <a:spLocks noGrp="1"/>
          </p:cNvSpPr>
          <p:nvPr>
            <p:ph type="title"/>
          </p:nvPr>
        </p:nvSpPr>
        <p:spPr>
          <a:xfrm>
            <a:off x="0" y="787400"/>
            <a:ext cx="9144000" cy="3035300"/>
          </a:xfrm>
        </p:spPr>
        <p:txBody>
          <a:bodyPr/>
          <a:lstStyle/>
          <a:p>
            <a:r>
              <a:rPr lang="he-IL" sz="3200" dirty="0"/>
              <a:t>תקליט מסתובב במהירות </a:t>
            </a:r>
            <a:r>
              <a:rPr lang="he-IL" sz="3200" dirty="0" err="1"/>
              <a:t>זויתית</a:t>
            </a:r>
            <a:r>
              <a:rPr lang="he-IL" sz="3200" dirty="0"/>
              <a:t> של </a:t>
            </a:r>
            <a:r>
              <a:rPr lang="en-US" sz="3200" dirty="0"/>
              <a:t>30rad/s</a:t>
            </a:r>
            <a:r>
              <a:rPr lang="he-IL" sz="3200" dirty="0"/>
              <a:t> .</a:t>
            </a:r>
            <a:r>
              <a:rPr lang="he-IL" sz="3200" baseline="30000" dirty="0"/>
              <a:t>        </a:t>
            </a:r>
            <a:br>
              <a:rPr lang="he-IL" sz="3200" baseline="30000" dirty="0"/>
            </a:br>
            <a:r>
              <a:rPr lang="he-IL" sz="3200" baseline="30000" dirty="0"/>
              <a:t> </a:t>
            </a:r>
            <a:r>
              <a:rPr lang="he-IL" sz="3200" dirty="0"/>
              <a:t> ה. מהי המהירות הקווית ובאיזו מהירות </a:t>
            </a:r>
            <a:r>
              <a:rPr lang="he-IL" sz="3200" dirty="0" err="1"/>
              <a:t>זויתית</a:t>
            </a:r>
            <a:r>
              <a:rPr lang="he-IL" sz="3200" dirty="0"/>
              <a:t> מסתובבת נקודה המרוחקת </a:t>
            </a:r>
            <a:r>
              <a:rPr lang="en-US" sz="3200" dirty="0"/>
              <a:t>10cm</a:t>
            </a:r>
            <a:r>
              <a:rPr lang="he-IL" sz="3200" dirty="0"/>
              <a:t> ממרכז התקליט?</a:t>
            </a:r>
            <a:br>
              <a:rPr lang="he-IL" sz="3200" dirty="0"/>
            </a:br>
            <a:endParaRPr lang="en-US" sz="3200" baseline="30000" dirty="0"/>
          </a:p>
        </p:txBody>
      </p:sp>
      <p:sp>
        <p:nvSpPr>
          <p:cNvPr id="3" name="TextBox 2"/>
          <p:cNvSpPr txBox="1">
            <a:spLocks noChangeArrowheads="1"/>
          </p:cNvSpPr>
          <p:nvPr/>
        </p:nvSpPr>
        <p:spPr bwMode="auto">
          <a:xfrm>
            <a:off x="533400" y="3314700"/>
            <a:ext cx="8115300" cy="830263"/>
          </a:xfrm>
          <a:prstGeom prst="rect">
            <a:avLst/>
          </a:prstGeom>
          <a:noFill/>
          <a:ln w="9525">
            <a:noFill/>
            <a:miter lim="800000"/>
            <a:headEnd/>
            <a:tailEnd/>
          </a:ln>
        </p:spPr>
        <p:txBody>
          <a:bodyPr>
            <a:spAutoFit/>
          </a:bodyPr>
          <a:lstStyle/>
          <a:p>
            <a:pPr algn="ctr"/>
            <a:r>
              <a:rPr lang="he-IL" sz="2400" dirty="0"/>
              <a:t>המהירות </a:t>
            </a:r>
            <a:r>
              <a:rPr lang="he-IL" sz="2400" dirty="0" err="1"/>
              <a:t>הזויתית</a:t>
            </a:r>
            <a:r>
              <a:rPr lang="he-IL" sz="2400" dirty="0"/>
              <a:t> </a:t>
            </a:r>
            <a:r>
              <a:rPr lang="en-US" sz="2400" dirty="0"/>
              <a:t>30rad/s</a:t>
            </a:r>
            <a:r>
              <a:rPr lang="he-IL" sz="2400" dirty="0"/>
              <a:t>  זהה לכל הנקודות הנמצאות על התקליט, ואין זה משנה היכן הן נמצאות.</a:t>
            </a:r>
            <a:endParaRPr lang="en-US" sz="2400" dirty="0"/>
          </a:p>
        </p:txBody>
      </p:sp>
      <p:graphicFrame>
        <p:nvGraphicFramePr>
          <p:cNvPr id="10244" name="Object 4"/>
          <p:cNvGraphicFramePr>
            <a:graphicFrameLocks noChangeAspect="1"/>
          </p:cNvGraphicFramePr>
          <p:nvPr/>
        </p:nvGraphicFramePr>
        <p:xfrm>
          <a:off x="663575" y="4343400"/>
          <a:ext cx="2371725" cy="817563"/>
        </p:xfrm>
        <a:graphic>
          <a:graphicData uri="http://schemas.openxmlformats.org/presentationml/2006/ole">
            <mc:AlternateContent xmlns:mc="http://schemas.openxmlformats.org/markup-compatibility/2006">
              <mc:Choice xmlns:v="urn:schemas-microsoft-com:vml" Requires="v">
                <p:oleObj spid="_x0000_s148658" name="משוואה" r:id="rId3" imgW="558800" imgH="190500" progId="Equation.3">
                  <p:embed/>
                </p:oleObj>
              </mc:Choice>
              <mc:Fallback>
                <p:oleObj name="משוואה" r:id="rId3" imgW="558800" imgH="190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75" y="4343400"/>
                        <a:ext cx="2371725" cy="817563"/>
                      </a:xfrm>
                      <a:prstGeom prst="rect">
                        <a:avLst/>
                      </a:prstGeom>
                      <a:solidFill>
                        <a:schemeClr val="bg1"/>
                      </a:solidFill>
                      <a:ln w="76200" cmpd="tri">
                        <a:solidFill>
                          <a:schemeClr val="bg1"/>
                        </a:solidFill>
                        <a:miter lim="800000"/>
                        <a:headEnd/>
                        <a:tailEnd/>
                      </a:ln>
                    </p:spPr>
                  </p:pic>
                </p:oleObj>
              </mc:Fallback>
            </mc:AlternateContent>
          </a:graphicData>
        </a:graphic>
      </p:graphicFrame>
      <p:graphicFrame>
        <p:nvGraphicFramePr>
          <p:cNvPr id="4" name="Object 3"/>
          <p:cNvGraphicFramePr>
            <a:graphicFrameLocks noChangeAspect="1"/>
          </p:cNvGraphicFramePr>
          <p:nvPr/>
        </p:nvGraphicFramePr>
        <p:xfrm>
          <a:off x="544513" y="5041900"/>
          <a:ext cx="6149975" cy="1508125"/>
        </p:xfrm>
        <a:graphic>
          <a:graphicData uri="http://schemas.openxmlformats.org/presentationml/2006/ole">
            <mc:AlternateContent xmlns:mc="http://schemas.openxmlformats.org/markup-compatibility/2006">
              <mc:Choice xmlns:v="urn:schemas-microsoft-com:vml" Requires="v">
                <p:oleObj spid="_x0000_s148659" name="Equation" r:id="rId5" imgW="1625400" imgH="393480" progId="Equation.DSMT4">
                  <p:embed/>
                </p:oleObj>
              </mc:Choice>
              <mc:Fallback>
                <p:oleObj name="Equation" r:id="rId5" imgW="162540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513" y="5041900"/>
                        <a:ext cx="6149975" cy="1508125"/>
                      </a:xfrm>
                      <a:prstGeom prst="rect">
                        <a:avLst/>
                      </a:prstGeom>
                      <a:solidFill>
                        <a:schemeClr val="bg1"/>
                      </a:solidFill>
                      <a:ln w="76200" cmpd="tri">
                        <a:solidFill>
                          <a:schemeClr val="bg1"/>
                        </a:solidFill>
                        <a:miter lim="800000"/>
                        <a:headEnd/>
                        <a:tailEnd/>
                      </a:ln>
                    </p:spPr>
                  </p:pic>
                </p:oleObj>
              </mc:Fallback>
            </mc:AlternateContent>
          </a:graphicData>
        </a:graphic>
      </p:graphicFrame>
      <p:sp>
        <p:nvSpPr>
          <p:cNvPr id="6" name="Rectangle 34"/>
          <p:cNvSpPr>
            <a:spLocks noChangeArrowheads="1"/>
          </p:cNvSpPr>
          <p:nvPr/>
        </p:nvSpPr>
        <p:spPr bwMode="auto">
          <a:xfrm>
            <a:off x="152400" y="165100"/>
            <a:ext cx="8724900" cy="774700"/>
          </a:xfrm>
          <a:prstGeom prst="rect">
            <a:avLst/>
          </a:prstGeom>
          <a:solidFill>
            <a:srgbClr val="FFFF00"/>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cs typeface="Arial" charset="0"/>
            </a:endParaRPr>
          </a:p>
        </p:txBody>
      </p:sp>
      <p:graphicFrame>
        <p:nvGraphicFramePr>
          <p:cNvPr id="20484" name="Object 35"/>
          <p:cNvGraphicFramePr>
            <a:graphicFrameLocks noChangeAspect="1"/>
          </p:cNvGraphicFramePr>
          <p:nvPr/>
        </p:nvGraphicFramePr>
        <p:xfrm>
          <a:off x="3987800" y="304800"/>
          <a:ext cx="1625600" cy="406400"/>
        </p:xfrm>
        <a:graphic>
          <a:graphicData uri="http://schemas.openxmlformats.org/presentationml/2006/ole">
            <mc:AlternateContent xmlns:mc="http://schemas.openxmlformats.org/markup-compatibility/2006">
              <mc:Choice xmlns:v="urn:schemas-microsoft-com:vml" Requires="v">
                <p:oleObj spid="_x0000_s148660" name="משוואה" r:id="rId7" imgW="761669" imgH="190417" progId="Equation.3">
                  <p:embed/>
                </p:oleObj>
              </mc:Choice>
              <mc:Fallback>
                <p:oleObj name="משוואה" r:id="rId7" imgW="761669" imgH="1904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7800" y="304800"/>
                        <a:ext cx="1625600" cy="4064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20485" name="Object 36"/>
          <p:cNvGraphicFramePr>
            <a:graphicFrameLocks noChangeAspect="1"/>
          </p:cNvGraphicFramePr>
          <p:nvPr/>
        </p:nvGraphicFramePr>
        <p:xfrm>
          <a:off x="279400" y="152400"/>
          <a:ext cx="774700" cy="774700"/>
        </p:xfrm>
        <a:graphic>
          <a:graphicData uri="http://schemas.openxmlformats.org/presentationml/2006/ole">
            <mc:AlternateContent xmlns:mc="http://schemas.openxmlformats.org/markup-compatibility/2006">
              <mc:Choice xmlns:v="urn:schemas-microsoft-com:vml" Requires="v">
                <p:oleObj spid="_x0000_s148661" name="משוואה" r:id="rId9" imgW="660240" imgH="660240" progId="Equation.3">
                  <p:embed/>
                </p:oleObj>
              </mc:Choice>
              <mc:Fallback>
                <p:oleObj name="משוואה" r:id="rId9" imgW="660240" imgH="660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400" y="152400"/>
                        <a:ext cx="774700" cy="7747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20486" name="Object 37"/>
          <p:cNvGraphicFramePr>
            <a:graphicFrameLocks noChangeAspect="1"/>
          </p:cNvGraphicFramePr>
          <p:nvPr/>
        </p:nvGraphicFramePr>
        <p:xfrm>
          <a:off x="1250950" y="165100"/>
          <a:ext cx="973138" cy="730250"/>
        </p:xfrm>
        <a:graphic>
          <a:graphicData uri="http://schemas.openxmlformats.org/presentationml/2006/ole">
            <mc:AlternateContent xmlns:mc="http://schemas.openxmlformats.org/markup-compatibility/2006">
              <mc:Choice xmlns:v="urn:schemas-microsoft-com:vml" Requires="v">
                <p:oleObj spid="_x0000_s148662" name="משוואה" r:id="rId11" imgW="812520" imgH="609480" progId="Equation.3">
                  <p:embed/>
                </p:oleObj>
              </mc:Choice>
              <mc:Fallback>
                <p:oleObj name="משוואה" r:id="rId11" imgW="812520" imgH="609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0950" y="165100"/>
                        <a:ext cx="973138" cy="7302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20487" name="Object 38"/>
          <p:cNvGraphicFramePr>
            <a:graphicFrameLocks noChangeAspect="1"/>
          </p:cNvGraphicFramePr>
          <p:nvPr/>
        </p:nvGraphicFramePr>
        <p:xfrm>
          <a:off x="2565400" y="177800"/>
          <a:ext cx="1257300" cy="769938"/>
        </p:xfrm>
        <a:graphic>
          <a:graphicData uri="http://schemas.openxmlformats.org/presentationml/2006/ole">
            <mc:AlternateContent xmlns:mc="http://schemas.openxmlformats.org/markup-compatibility/2006">
              <mc:Choice xmlns:v="urn:schemas-microsoft-com:vml" Requires="v">
                <p:oleObj spid="_x0000_s148663" name="משוואה" r:id="rId13" imgW="787058" imgH="482391" progId="Equation.3">
                  <p:embed/>
                </p:oleObj>
              </mc:Choice>
              <mc:Fallback>
                <p:oleObj name="משוואה" r:id="rId13" imgW="787058" imgH="48239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5400" y="177800"/>
                        <a:ext cx="1257300" cy="7699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20488" name="Object 39"/>
          <p:cNvGraphicFramePr>
            <a:graphicFrameLocks noChangeAspect="1"/>
          </p:cNvGraphicFramePr>
          <p:nvPr/>
        </p:nvGraphicFramePr>
        <p:xfrm>
          <a:off x="5894388" y="369888"/>
          <a:ext cx="1376362" cy="312737"/>
        </p:xfrm>
        <a:graphic>
          <a:graphicData uri="http://schemas.openxmlformats.org/presentationml/2006/ole">
            <mc:AlternateContent xmlns:mc="http://schemas.openxmlformats.org/markup-compatibility/2006">
              <mc:Choice xmlns:v="urn:schemas-microsoft-com:vml" Requires="v">
                <p:oleObj spid="_x0000_s148664" name="משוואה" r:id="rId15" imgW="838200" imgH="190500" progId="Equation.3">
                  <p:embed/>
                </p:oleObj>
              </mc:Choice>
              <mc:Fallback>
                <p:oleObj name="משוואה" r:id="rId15" imgW="838200" imgH="1905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94388" y="369888"/>
                        <a:ext cx="1376362" cy="312737"/>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2" name="Object 11"/>
          <p:cNvGraphicFramePr>
            <a:graphicFrameLocks noChangeAspect="1"/>
          </p:cNvGraphicFramePr>
          <p:nvPr/>
        </p:nvGraphicFramePr>
        <p:xfrm>
          <a:off x="7543800" y="352425"/>
          <a:ext cx="1016000" cy="350838"/>
        </p:xfrm>
        <a:graphic>
          <a:graphicData uri="http://schemas.openxmlformats.org/presentationml/2006/ole">
            <mc:AlternateContent xmlns:mc="http://schemas.openxmlformats.org/markup-compatibility/2006">
              <mc:Choice xmlns:v="urn:schemas-microsoft-com:vml" Requires="v">
                <p:oleObj spid="_x0000_s148665" name="משוואה" r:id="rId17" imgW="558800" imgH="190500" progId="Equation.3">
                  <p:embed/>
                </p:oleObj>
              </mc:Choice>
              <mc:Fallback>
                <p:oleObj name="משוואה" r:id="rId17" imgW="558800" imgH="190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352425"/>
                        <a:ext cx="1016000" cy="350838"/>
                      </a:xfrm>
                      <a:prstGeom prst="rect">
                        <a:avLst/>
                      </a:prstGeom>
                      <a:solidFill>
                        <a:srgbClr val="FFFF00"/>
                      </a:solidFill>
                      <a:ln>
                        <a:noFill/>
                      </a:ln>
                      <a:extLst>
                        <a:ext uri="{91240B29-F687-4F45-9708-019B960494DF}">
                          <a14:hiddenLine xmlns:a14="http://schemas.microsoft.com/office/drawing/2010/main" w="76200" cmpd="tri">
                            <a:solidFill>
                              <a:schemeClr val="hlink"/>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732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a:graphicFrameLocks noChangeAspect="1"/>
          </p:cNvGraphicFramePr>
          <p:nvPr/>
        </p:nvGraphicFramePr>
        <p:xfrm>
          <a:off x="225425" y="4681538"/>
          <a:ext cx="5738813" cy="1385887"/>
        </p:xfrm>
        <a:graphic>
          <a:graphicData uri="http://schemas.openxmlformats.org/presentationml/2006/ole">
            <mc:AlternateContent xmlns:mc="http://schemas.openxmlformats.org/markup-compatibility/2006">
              <mc:Choice xmlns:v="urn:schemas-microsoft-com:vml" Requires="v">
                <p:oleObj spid="_x0000_s149682" name="Equation" r:id="rId3" imgW="1650960" imgH="393480" progId="Equation.DSMT4">
                  <p:embed/>
                </p:oleObj>
              </mc:Choice>
              <mc:Fallback>
                <p:oleObj name="Equation" r:id="rId3" imgW="165096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25" y="4681538"/>
                        <a:ext cx="5738813" cy="1385887"/>
                      </a:xfrm>
                      <a:prstGeom prst="rect">
                        <a:avLst/>
                      </a:prstGeom>
                      <a:solidFill>
                        <a:schemeClr val="bg1"/>
                      </a:solidFill>
                      <a:ln w="76200" cmpd="tri">
                        <a:solidFill>
                          <a:schemeClr val="bg1"/>
                        </a:solidFill>
                        <a:miter lim="800000"/>
                        <a:headEnd/>
                        <a:tailEnd/>
                      </a:ln>
                    </p:spPr>
                  </p:pic>
                </p:oleObj>
              </mc:Fallback>
            </mc:AlternateContent>
          </a:graphicData>
        </a:graphic>
      </p:graphicFrame>
      <p:sp>
        <p:nvSpPr>
          <p:cNvPr id="21514" name="Title 1"/>
          <p:cNvSpPr>
            <a:spLocks noGrp="1"/>
          </p:cNvSpPr>
          <p:nvPr>
            <p:ph type="title"/>
          </p:nvPr>
        </p:nvSpPr>
        <p:spPr>
          <a:xfrm>
            <a:off x="406400" y="1143000"/>
            <a:ext cx="8229600" cy="2565400"/>
          </a:xfrm>
        </p:spPr>
        <p:txBody>
          <a:bodyPr/>
          <a:lstStyle/>
          <a:p>
            <a:r>
              <a:rPr lang="he-IL" sz="3200" dirty="0"/>
              <a:t>תקליט מסתובב במהירות זווית של </a:t>
            </a:r>
            <a:r>
              <a:rPr lang="en-US" sz="3200" dirty="0"/>
              <a:t>30rad/s</a:t>
            </a:r>
            <a:r>
              <a:rPr lang="he-IL" sz="3200" dirty="0"/>
              <a:t> .</a:t>
            </a:r>
            <a:br>
              <a:rPr lang="he-IL" sz="3200" dirty="0"/>
            </a:br>
            <a:r>
              <a:rPr lang="he-IL" sz="3200"/>
              <a:t>ו. מהי </a:t>
            </a:r>
            <a:r>
              <a:rPr lang="he-IL" sz="3200" dirty="0"/>
              <a:t>המהירות הקווית ובאיזו מהירות זוויתית מסתובבת נקודה המרוחקת </a:t>
            </a:r>
            <a:r>
              <a:rPr lang="en-US" sz="3200" dirty="0"/>
              <a:t>20cm</a:t>
            </a:r>
            <a:r>
              <a:rPr lang="he-IL" sz="3200" dirty="0"/>
              <a:t> ממרכז התקליט?</a:t>
            </a:r>
            <a:endParaRPr lang="en-US" sz="3200" baseline="30000" dirty="0"/>
          </a:p>
        </p:txBody>
      </p:sp>
      <p:sp>
        <p:nvSpPr>
          <p:cNvPr id="3" name="TextBox 2"/>
          <p:cNvSpPr txBox="1">
            <a:spLocks noChangeArrowheads="1"/>
          </p:cNvSpPr>
          <p:nvPr/>
        </p:nvSpPr>
        <p:spPr bwMode="auto">
          <a:xfrm>
            <a:off x="457200" y="3683000"/>
            <a:ext cx="8115300" cy="830263"/>
          </a:xfrm>
          <a:prstGeom prst="rect">
            <a:avLst/>
          </a:prstGeom>
          <a:noFill/>
          <a:ln w="9525">
            <a:noFill/>
            <a:miter lim="800000"/>
            <a:headEnd/>
            <a:tailEnd/>
          </a:ln>
        </p:spPr>
        <p:txBody>
          <a:bodyPr>
            <a:spAutoFit/>
          </a:bodyPr>
          <a:lstStyle/>
          <a:p>
            <a:pPr algn="ctr"/>
            <a:r>
              <a:rPr lang="he-IL" sz="2400" dirty="0"/>
              <a:t>המהירות </a:t>
            </a:r>
            <a:r>
              <a:rPr lang="he-IL" sz="2400" dirty="0" err="1"/>
              <a:t>הזויתית</a:t>
            </a:r>
            <a:r>
              <a:rPr lang="he-IL" sz="2400" dirty="0"/>
              <a:t> זהה לכל הנקודות הנמצאות על התקליט, ואין זה משנה היכן הן נמצאות.</a:t>
            </a:r>
            <a:endParaRPr lang="en-US" sz="2400" dirty="0"/>
          </a:p>
        </p:txBody>
      </p:sp>
      <p:graphicFrame>
        <p:nvGraphicFramePr>
          <p:cNvPr id="4" name="Object 4"/>
          <p:cNvGraphicFramePr>
            <a:graphicFrameLocks noChangeAspect="1"/>
          </p:cNvGraphicFramePr>
          <p:nvPr/>
        </p:nvGraphicFramePr>
        <p:xfrm>
          <a:off x="508000" y="4338638"/>
          <a:ext cx="1943100" cy="669925"/>
        </p:xfrm>
        <a:graphic>
          <a:graphicData uri="http://schemas.openxmlformats.org/presentationml/2006/ole">
            <mc:AlternateContent xmlns:mc="http://schemas.openxmlformats.org/markup-compatibility/2006">
              <mc:Choice xmlns:v="urn:schemas-microsoft-com:vml" Requires="v">
                <p:oleObj spid="_x0000_s149683" name="משוואה" r:id="rId5" imgW="558800" imgH="190500" progId="Equation.3">
                  <p:embed/>
                </p:oleObj>
              </mc:Choice>
              <mc:Fallback>
                <p:oleObj name="משוואה" r:id="rId5" imgW="558800" imgH="190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00" y="4338638"/>
                        <a:ext cx="1943100" cy="669925"/>
                      </a:xfrm>
                      <a:prstGeom prst="rect">
                        <a:avLst/>
                      </a:prstGeom>
                      <a:solidFill>
                        <a:schemeClr val="bg1"/>
                      </a:solidFill>
                      <a:ln w="76200" cmpd="tri">
                        <a:solidFill>
                          <a:schemeClr val="bg1"/>
                        </a:solidFill>
                        <a:miter lim="800000"/>
                        <a:headEnd/>
                        <a:tailEnd/>
                      </a:ln>
                    </p:spPr>
                  </p:pic>
                </p:oleObj>
              </mc:Fallback>
            </mc:AlternateContent>
          </a:graphicData>
        </a:graphic>
      </p:graphicFrame>
      <p:sp>
        <p:nvSpPr>
          <p:cNvPr id="6" name="Rectangle 34"/>
          <p:cNvSpPr>
            <a:spLocks noChangeArrowheads="1"/>
          </p:cNvSpPr>
          <p:nvPr/>
        </p:nvSpPr>
        <p:spPr bwMode="auto">
          <a:xfrm>
            <a:off x="152400" y="165100"/>
            <a:ext cx="8724900" cy="774700"/>
          </a:xfrm>
          <a:prstGeom prst="rect">
            <a:avLst/>
          </a:prstGeom>
          <a:solidFill>
            <a:srgbClr val="FFFF00"/>
          </a:solidFill>
          <a:ln w="9525">
            <a:solidFill>
              <a:schemeClr val="tx1"/>
            </a:solidFill>
            <a:miter lim="800000"/>
            <a:headEnd/>
            <a:tailEnd/>
          </a:ln>
          <a:effectLst>
            <a:outerShdw dist="35921" dir="2700000" algn="ctr" rotWithShape="0">
              <a:schemeClr val="bg2"/>
            </a:outerShdw>
          </a:effectLst>
        </p:spPr>
        <p:txBody>
          <a:bodyPr wrap="none" anchor="ctr"/>
          <a:lstStyle/>
          <a:p>
            <a:pPr>
              <a:defRPr/>
            </a:pPr>
            <a:endParaRPr lang="en-US">
              <a:latin typeface="Arial" charset="0"/>
              <a:cs typeface="Arial" charset="0"/>
            </a:endParaRPr>
          </a:p>
        </p:txBody>
      </p:sp>
      <p:graphicFrame>
        <p:nvGraphicFramePr>
          <p:cNvPr id="21508" name="Object 35"/>
          <p:cNvGraphicFramePr>
            <a:graphicFrameLocks noChangeAspect="1"/>
          </p:cNvGraphicFramePr>
          <p:nvPr/>
        </p:nvGraphicFramePr>
        <p:xfrm>
          <a:off x="3987800" y="304800"/>
          <a:ext cx="1625600" cy="406400"/>
        </p:xfrm>
        <a:graphic>
          <a:graphicData uri="http://schemas.openxmlformats.org/presentationml/2006/ole">
            <mc:AlternateContent xmlns:mc="http://schemas.openxmlformats.org/markup-compatibility/2006">
              <mc:Choice xmlns:v="urn:schemas-microsoft-com:vml" Requires="v">
                <p:oleObj spid="_x0000_s149684" name="משוואה" r:id="rId7" imgW="761669" imgH="190417" progId="Equation.3">
                  <p:embed/>
                </p:oleObj>
              </mc:Choice>
              <mc:Fallback>
                <p:oleObj name="משוואה" r:id="rId7" imgW="761669" imgH="1904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7800" y="304800"/>
                        <a:ext cx="1625600" cy="4064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graphicFrame>
        <p:nvGraphicFramePr>
          <p:cNvPr id="21509" name="Object 36"/>
          <p:cNvGraphicFramePr>
            <a:graphicFrameLocks noChangeAspect="1"/>
          </p:cNvGraphicFramePr>
          <p:nvPr/>
        </p:nvGraphicFramePr>
        <p:xfrm>
          <a:off x="279400" y="152400"/>
          <a:ext cx="774700" cy="774700"/>
        </p:xfrm>
        <a:graphic>
          <a:graphicData uri="http://schemas.openxmlformats.org/presentationml/2006/ole">
            <mc:AlternateContent xmlns:mc="http://schemas.openxmlformats.org/markup-compatibility/2006">
              <mc:Choice xmlns:v="urn:schemas-microsoft-com:vml" Requires="v">
                <p:oleObj spid="_x0000_s149685" name="משוואה" r:id="rId9" imgW="660240" imgH="660240" progId="Equation.3">
                  <p:embed/>
                </p:oleObj>
              </mc:Choice>
              <mc:Fallback>
                <p:oleObj name="משוואה" r:id="rId9" imgW="660240" imgH="660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400" y="152400"/>
                        <a:ext cx="774700" cy="77470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21510" name="Object 37"/>
          <p:cNvGraphicFramePr>
            <a:graphicFrameLocks noChangeAspect="1"/>
          </p:cNvGraphicFramePr>
          <p:nvPr/>
        </p:nvGraphicFramePr>
        <p:xfrm>
          <a:off x="1250950" y="165100"/>
          <a:ext cx="973138" cy="730250"/>
        </p:xfrm>
        <a:graphic>
          <a:graphicData uri="http://schemas.openxmlformats.org/presentationml/2006/ole">
            <mc:AlternateContent xmlns:mc="http://schemas.openxmlformats.org/markup-compatibility/2006">
              <mc:Choice xmlns:v="urn:schemas-microsoft-com:vml" Requires="v">
                <p:oleObj spid="_x0000_s149686" name="משוואה" r:id="rId11" imgW="812520" imgH="609480" progId="Equation.3">
                  <p:embed/>
                </p:oleObj>
              </mc:Choice>
              <mc:Fallback>
                <p:oleObj name="משוואה" r:id="rId11" imgW="812520" imgH="609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0950" y="165100"/>
                        <a:ext cx="973138" cy="73025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21511" name="Object 38"/>
          <p:cNvGraphicFramePr>
            <a:graphicFrameLocks noChangeAspect="1"/>
          </p:cNvGraphicFramePr>
          <p:nvPr/>
        </p:nvGraphicFramePr>
        <p:xfrm>
          <a:off x="2565400" y="177800"/>
          <a:ext cx="1257300" cy="769938"/>
        </p:xfrm>
        <a:graphic>
          <a:graphicData uri="http://schemas.openxmlformats.org/presentationml/2006/ole">
            <mc:AlternateContent xmlns:mc="http://schemas.openxmlformats.org/markup-compatibility/2006">
              <mc:Choice xmlns:v="urn:schemas-microsoft-com:vml" Requires="v">
                <p:oleObj spid="_x0000_s149687" name="משוואה" r:id="rId13" imgW="787058" imgH="482391" progId="Equation.3">
                  <p:embed/>
                </p:oleObj>
              </mc:Choice>
              <mc:Fallback>
                <p:oleObj name="משוואה" r:id="rId13" imgW="787058" imgH="48239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65400" y="177800"/>
                        <a:ext cx="1257300" cy="769938"/>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6600"/>
                            </a:solidFill>
                            <a:miter lim="800000"/>
                            <a:headEnd/>
                            <a:tailEnd/>
                          </a14:hiddenLine>
                        </a:ext>
                      </a:extLst>
                    </p:spPr>
                  </p:pic>
                </p:oleObj>
              </mc:Fallback>
            </mc:AlternateContent>
          </a:graphicData>
        </a:graphic>
      </p:graphicFrame>
      <p:graphicFrame>
        <p:nvGraphicFramePr>
          <p:cNvPr id="21512" name="Object 39"/>
          <p:cNvGraphicFramePr>
            <a:graphicFrameLocks noChangeAspect="1"/>
          </p:cNvGraphicFramePr>
          <p:nvPr/>
        </p:nvGraphicFramePr>
        <p:xfrm>
          <a:off x="5894388" y="369888"/>
          <a:ext cx="1376362" cy="312737"/>
        </p:xfrm>
        <a:graphic>
          <a:graphicData uri="http://schemas.openxmlformats.org/presentationml/2006/ole">
            <mc:AlternateContent xmlns:mc="http://schemas.openxmlformats.org/markup-compatibility/2006">
              <mc:Choice xmlns:v="urn:schemas-microsoft-com:vml" Requires="v">
                <p:oleObj spid="_x0000_s149688" name="משוואה" r:id="rId15" imgW="838200" imgH="190500" progId="Equation.3">
                  <p:embed/>
                </p:oleObj>
              </mc:Choice>
              <mc:Fallback>
                <p:oleObj name="משוואה" r:id="rId15" imgW="838200" imgH="1905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94388" y="369888"/>
                        <a:ext cx="1376362" cy="312737"/>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graphicFrame>
        <p:nvGraphicFramePr>
          <p:cNvPr id="10244" name="Object 11"/>
          <p:cNvGraphicFramePr>
            <a:graphicFrameLocks noChangeAspect="1"/>
          </p:cNvGraphicFramePr>
          <p:nvPr/>
        </p:nvGraphicFramePr>
        <p:xfrm>
          <a:off x="7543800" y="352425"/>
          <a:ext cx="1016000" cy="350838"/>
        </p:xfrm>
        <a:graphic>
          <a:graphicData uri="http://schemas.openxmlformats.org/presentationml/2006/ole">
            <mc:AlternateContent xmlns:mc="http://schemas.openxmlformats.org/markup-compatibility/2006">
              <mc:Choice xmlns:v="urn:schemas-microsoft-com:vml" Requires="v">
                <p:oleObj spid="_x0000_s149689" name="משוואה" r:id="rId17" imgW="558800" imgH="190500" progId="Equation.3">
                  <p:embed/>
                </p:oleObj>
              </mc:Choice>
              <mc:Fallback>
                <p:oleObj name="משוואה" r:id="rId17" imgW="558800" imgH="190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352425"/>
                        <a:ext cx="1016000" cy="350838"/>
                      </a:xfrm>
                      <a:prstGeom prst="rect">
                        <a:avLst/>
                      </a:prstGeom>
                      <a:solidFill>
                        <a:srgbClr val="FFFF00"/>
                      </a:solidFill>
                      <a:ln>
                        <a:noFill/>
                      </a:ln>
                      <a:extLst>
                        <a:ext uri="{91240B29-F687-4F45-9708-019B960494DF}">
                          <a14:hiddenLine xmlns:a14="http://schemas.microsoft.com/office/drawing/2010/main" w="76200" cmpd="tri">
                            <a:solidFill>
                              <a:schemeClr val="hlink"/>
                            </a:solidFill>
                            <a:miter lim="800000"/>
                            <a:headEnd/>
                            <a:tailEnd/>
                          </a14:hiddenLine>
                        </a:ext>
                      </a:extLst>
                    </p:spPr>
                  </p:pic>
                </p:oleObj>
              </mc:Fallback>
            </mc:AlternateContent>
          </a:graphicData>
        </a:graphic>
      </p:graphicFrame>
      <p:sp>
        <p:nvSpPr>
          <p:cNvPr id="13" name="TextBox 12"/>
          <p:cNvSpPr txBox="1">
            <a:spLocks noChangeArrowheads="1"/>
          </p:cNvSpPr>
          <p:nvPr/>
        </p:nvSpPr>
        <p:spPr bwMode="auto">
          <a:xfrm>
            <a:off x="609600" y="6027737"/>
            <a:ext cx="8115300" cy="461665"/>
          </a:xfrm>
          <a:prstGeom prst="rect">
            <a:avLst/>
          </a:prstGeom>
          <a:noFill/>
          <a:ln w="9525">
            <a:noFill/>
            <a:miter lim="800000"/>
            <a:headEnd/>
            <a:tailEnd/>
          </a:ln>
        </p:spPr>
        <p:txBody>
          <a:bodyPr>
            <a:spAutoFit/>
          </a:bodyPr>
          <a:lstStyle/>
          <a:p>
            <a:pPr algn="ctr"/>
            <a:r>
              <a:rPr lang="he-IL" sz="2400" dirty="0"/>
              <a:t>ככל שהרדיוס גדל, כך גדלה המהירות הקווית</a:t>
            </a:r>
            <a:endParaRPr lang="en-US" sz="2400" dirty="0"/>
          </a:p>
        </p:txBody>
      </p:sp>
    </p:spTree>
    <p:extLst>
      <p:ext uri="{BB962C8B-B14F-4D97-AF65-F5344CB8AC3E}">
        <p14:creationId xmlns:p14="http://schemas.microsoft.com/office/powerpoint/2010/main" val="210981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205" name="Object 13"/>
          <p:cNvGraphicFramePr>
            <a:graphicFrameLocks noChangeAspect="1"/>
          </p:cNvGraphicFramePr>
          <p:nvPr/>
        </p:nvGraphicFramePr>
        <p:xfrm>
          <a:off x="3007360" y="1107440"/>
          <a:ext cx="993467" cy="565786"/>
        </p:xfrm>
        <a:graphic>
          <a:graphicData uri="http://schemas.openxmlformats.org/presentationml/2006/ole">
            <mc:AlternateContent xmlns:mc="http://schemas.openxmlformats.org/markup-compatibility/2006">
              <mc:Choice xmlns:v="urn:schemas-microsoft-com:vml" Requires="v">
                <p:oleObj spid="_x0000_s114113" name="Equation" r:id="rId3" imgW="710891" imgH="406224" progId="Equation.DSMT4">
                  <p:embed/>
                </p:oleObj>
              </mc:Choice>
              <mc:Fallback>
                <p:oleObj name="Equation" r:id="rId3" imgW="710891" imgH="4062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7360" y="1107440"/>
                        <a:ext cx="993467" cy="5657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04" name="Object 12"/>
          <p:cNvGraphicFramePr>
            <a:graphicFrameLocks noChangeAspect="1"/>
          </p:cNvGraphicFramePr>
          <p:nvPr/>
        </p:nvGraphicFramePr>
        <p:xfrm>
          <a:off x="5466080" y="1612265"/>
          <a:ext cx="1219200" cy="609600"/>
        </p:xfrm>
        <a:graphic>
          <a:graphicData uri="http://schemas.openxmlformats.org/presentationml/2006/ole">
            <mc:AlternateContent xmlns:mc="http://schemas.openxmlformats.org/markup-compatibility/2006">
              <mc:Choice xmlns:v="urn:schemas-microsoft-com:vml" Requires="v">
                <p:oleObj spid="_x0000_s114114" name="Equation" r:id="rId5" imgW="914400" imgH="457200" progId="Equation.DSMT4">
                  <p:embed/>
                </p:oleObj>
              </mc:Choice>
              <mc:Fallback>
                <p:oleObj name="Equation" r:id="rId5" imgW="9144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6080" y="1612265"/>
                        <a:ext cx="1219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01" name="Object 9"/>
          <p:cNvGraphicFramePr>
            <a:graphicFrameLocks noChangeAspect="1"/>
          </p:cNvGraphicFramePr>
          <p:nvPr/>
        </p:nvGraphicFramePr>
        <p:xfrm>
          <a:off x="2804160" y="4084320"/>
          <a:ext cx="3424146" cy="2362805"/>
        </p:xfrm>
        <a:graphic>
          <a:graphicData uri="http://schemas.openxmlformats.org/presentationml/2006/ole">
            <mc:AlternateContent xmlns:mc="http://schemas.openxmlformats.org/markup-compatibility/2006">
              <mc:Choice xmlns:v="urn:schemas-microsoft-com:vml" Requires="v">
                <p:oleObj spid="_x0000_s114115" name="Equation" r:id="rId7" imgW="2260600" imgH="1562100" progId="Equation.DSMT4">
                  <p:embed/>
                </p:oleObj>
              </mc:Choice>
              <mc:Fallback>
                <p:oleObj name="Equation" r:id="rId7" imgW="2260600" imgH="1562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4160" y="4084320"/>
                        <a:ext cx="3424146" cy="23628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03" name="Rectangle 11"/>
          <p:cNvSpPr>
            <a:spLocks noChangeArrowheads="1"/>
          </p:cNvSpPr>
          <p:nvPr/>
        </p:nvSpPr>
        <p:spPr bwMode="auto">
          <a:xfrm>
            <a:off x="-46038" y="1317625"/>
            <a:ext cx="5394326" cy="8412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36206" name="Rectangle 14"/>
          <p:cNvSpPr>
            <a:spLocks noChangeArrowheads="1"/>
          </p:cNvSpPr>
          <p:nvPr/>
        </p:nvSpPr>
        <p:spPr bwMode="auto">
          <a:xfrm>
            <a:off x="3897055" y="359958"/>
            <a:ext cx="5109091"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he-IL" sz="2400" b="1" i="0" u="sng" strike="noStrike" cap="none" normalizeH="0" baseline="0" dirty="0">
                <a:ln>
                  <a:noFill/>
                </a:ln>
                <a:solidFill>
                  <a:schemeClr val="tx1"/>
                </a:solidFill>
                <a:effectLst/>
                <a:latin typeface="Arial" pitchFamily="34" charset="0"/>
                <a:ea typeface="Times New Roman" pitchFamily="18" charset="0"/>
              </a:rPr>
              <a:t>דוגמא:</a:t>
            </a:r>
            <a:endParaRPr kumimoji="0" lang="en-US" sz="1000" b="0" i="0" u="none" strike="noStrike" cap="none" normalizeH="0" baseline="0" dirty="0">
              <a:ln>
                <a:noFill/>
              </a:ln>
              <a:solidFill>
                <a:schemeClr val="tx1"/>
              </a:solidFill>
              <a:effectLst/>
              <a:latin typeface="Arial" pitchFamily="34" charset="0"/>
            </a:endParaRPr>
          </a:p>
          <a:p>
            <a:pPr marL="0" marR="0" lvl="0" indent="0" algn="just"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a:ln>
                  <a:noFill/>
                </a:ln>
                <a:solidFill>
                  <a:schemeClr val="tx1"/>
                </a:solidFill>
                <a:effectLst/>
                <a:latin typeface="Arial" pitchFamily="34" charset="0"/>
                <a:ea typeface="Times New Roman" pitchFamily="18" charset="0"/>
              </a:rPr>
              <a:t>מוט מסתובב סביב ציר </a:t>
            </a:r>
            <a:r>
              <a:rPr kumimoji="0" lang="en-US" sz="2800" i="0" u="none" strike="noStrike" cap="none" normalizeH="0" baseline="0" dirty="0">
                <a:ln>
                  <a:noFill/>
                </a:ln>
                <a:solidFill>
                  <a:schemeClr val="tx1"/>
                </a:solidFill>
                <a:effectLst/>
                <a:latin typeface="Arial" pitchFamily="34" charset="0"/>
                <a:ea typeface="Times New Roman" pitchFamily="18" charset="0"/>
              </a:rPr>
              <a:t>o</a:t>
            </a:r>
            <a:r>
              <a:rPr kumimoji="0" lang="he-IL" sz="2000" b="0" i="0" u="none" strike="noStrike" cap="none" normalizeH="0" baseline="0" dirty="0">
                <a:ln>
                  <a:noFill/>
                </a:ln>
                <a:solidFill>
                  <a:schemeClr val="tx1"/>
                </a:solidFill>
                <a:effectLst/>
                <a:latin typeface="Arial" pitchFamily="34" charset="0"/>
                <a:ea typeface="Times New Roman" pitchFamily="18" charset="0"/>
              </a:rPr>
              <a:t>. </a:t>
            </a:r>
          </a:p>
          <a:p>
            <a:pPr marL="0" marR="0" lvl="0" indent="0" algn="just"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a:ln>
                  <a:noFill/>
                </a:ln>
                <a:solidFill>
                  <a:schemeClr val="tx1"/>
                </a:solidFill>
                <a:effectLst/>
                <a:latin typeface="Arial" pitchFamily="34" charset="0"/>
                <a:ea typeface="Times New Roman" pitchFamily="18" charset="0"/>
              </a:rPr>
              <a:t>מהירותו הזוויתית כשהוא חולף את הזוית </a:t>
            </a:r>
            <a:r>
              <a:rPr kumimoji="0" lang="en-US" sz="2000" b="0" i="0" u="none" strike="noStrike" cap="none" normalizeH="0" baseline="0" dirty="0">
                <a:ln>
                  <a:noFill/>
                </a:ln>
                <a:solidFill>
                  <a:schemeClr val="tx1"/>
                </a:solidFill>
                <a:effectLst/>
                <a:latin typeface="Arial" pitchFamily="34" charset="0"/>
                <a:ea typeface="Times New Roman" pitchFamily="18" charset="0"/>
              </a:rPr>
              <a:t>30°</a:t>
            </a:r>
            <a:r>
              <a:rPr kumimoji="0" lang="he-IL" sz="2000" b="0" i="0" u="none" strike="noStrike" cap="none" normalizeH="0" baseline="0" dirty="0">
                <a:ln>
                  <a:noFill/>
                </a:ln>
                <a:solidFill>
                  <a:schemeClr val="tx1"/>
                </a:solidFill>
                <a:effectLst/>
                <a:latin typeface="Arial" pitchFamily="34" charset="0"/>
                <a:ea typeface="Times New Roman" pitchFamily="18" charset="0"/>
              </a:rPr>
              <a:t> היא </a:t>
            </a:r>
            <a:endParaRPr kumimoji="0" lang="he-IL" sz="3200" b="0" i="0" u="none" strike="noStrike" cap="none" normalizeH="0" baseline="0" dirty="0">
              <a:ln>
                <a:noFill/>
              </a:ln>
              <a:solidFill>
                <a:schemeClr val="tx1"/>
              </a:solidFill>
              <a:effectLst/>
              <a:latin typeface="Arial" pitchFamily="34" charset="0"/>
            </a:endParaRPr>
          </a:p>
        </p:txBody>
      </p:sp>
      <p:sp>
        <p:nvSpPr>
          <p:cNvPr id="136207" name="Rectangle 15"/>
          <p:cNvSpPr>
            <a:spLocks noChangeArrowheads="1"/>
          </p:cNvSpPr>
          <p:nvPr/>
        </p:nvSpPr>
        <p:spPr bwMode="auto">
          <a:xfrm>
            <a:off x="6512560" y="1617147"/>
            <a:ext cx="234696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eaLnBrk="1" fontAlgn="base" latinLnBrk="0" hangingPunct="1">
              <a:lnSpc>
                <a:spcPct val="100000"/>
              </a:lnSpc>
              <a:spcBef>
                <a:spcPct val="0"/>
              </a:spcBef>
              <a:spcAft>
                <a:spcPct val="0"/>
              </a:spcAft>
              <a:buClrTx/>
              <a:buSzTx/>
              <a:buFontTx/>
              <a:buNone/>
              <a:tabLst/>
            </a:pPr>
            <a:r>
              <a:rPr lang="he-IL" dirty="0">
                <a:ea typeface="Times New Roman" pitchFamily="18" charset="0"/>
              </a:rPr>
              <a:t>ו</a:t>
            </a:r>
            <a:r>
              <a:rPr kumimoji="0" lang="he-IL" b="0" i="0" u="none" strike="noStrike" cap="none" normalizeH="0" baseline="0" dirty="0">
                <a:ln>
                  <a:noFill/>
                </a:ln>
                <a:solidFill>
                  <a:schemeClr val="tx1"/>
                </a:solidFill>
                <a:effectLst/>
                <a:latin typeface="Arial" pitchFamily="34" charset="0"/>
                <a:ea typeface="Times New Roman" pitchFamily="18" charset="0"/>
              </a:rPr>
              <a:t>תאוצתו הזוויתית היא </a:t>
            </a:r>
            <a:endParaRPr kumimoji="0" lang="he-IL" sz="2800" b="0" i="0" u="none" strike="noStrike" cap="none" normalizeH="0" baseline="0" dirty="0">
              <a:ln>
                <a:noFill/>
              </a:ln>
              <a:solidFill>
                <a:schemeClr val="tx1"/>
              </a:solidFill>
              <a:effectLst/>
              <a:latin typeface="Arial" pitchFamily="34" charset="0"/>
            </a:endParaRPr>
          </a:p>
        </p:txBody>
      </p:sp>
      <p:sp>
        <p:nvSpPr>
          <p:cNvPr id="136209" name="Rectangle 17"/>
          <p:cNvSpPr>
            <a:spLocks noChangeArrowheads="1"/>
          </p:cNvSpPr>
          <p:nvPr/>
        </p:nvSpPr>
        <p:spPr bwMode="auto">
          <a:xfrm>
            <a:off x="3088640" y="2305584"/>
            <a:ext cx="5628640" cy="1400383"/>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defTabSz="914400" rtl="1" eaLnBrk="1" fontAlgn="base" latinLnBrk="0" hangingPunct="1">
              <a:lnSpc>
                <a:spcPct val="100000"/>
              </a:lnSpc>
              <a:spcBef>
                <a:spcPct val="0"/>
              </a:spcBef>
              <a:spcAft>
                <a:spcPct val="0"/>
              </a:spcAft>
              <a:buClrTx/>
              <a:buSzTx/>
              <a:buFontTx/>
              <a:buNone/>
              <a:tabLst/>
            </a:pPr>
            <a:r>
              <a:rPr kumimoji="0" lang="he-IL" sz="2000" b="1" i="0" u="none" strike="noStrike" cap="none" normalizeH="0" baseline="0" dirty="0">
                <a:ln>
                  <a:noFill/>
                </a:ln>
                <a:solidFill>
                  <a:schemeClr val="tx1"/>
                </a:solidFill>
                <a:effectLst/>
                <a:latin typeface="Arial" pitchFamily="34" charset="0"/>
                <a:ea typeface="Times New Roman" pitchFamily="18" charset="0"/>
              </a:rPr>
              <a:t>א.</a:t>
            </a:r>
            <a:r>
              <a:rPr kumimoji="0" lang="he-IL" b="0" i="0" u="none" strike="noStrike" cap="none" normalizeH="0" baseline="0" dirty="0">
                <a:ln>
                  <a:noFill/>
                </a:ln>
                <a:solidFill>
                  <a:schemeClr val="tx1"/>
                </a:solidFill>
                <a:effectLst/>
                <a:latin typeface="Arial" pitchFamily="34" charset="0"/>
                <a:ea typeface="Times New Roman" pitchFamily="18" charset="0"/>
              </a:rPr>
              <a:t> באיזו זווית ימצא המוט לאחר </a:t>
            </a:r>
            <a:r>
              <a:rPr kumimoji="0" lang="en-US" b="0" i="0" u="none" strike="noStrike" cap="none" normalizeH="0" baseline="0" dirty="0">
                <a:ln>
                  <a:noFill/>
                </a:ln>
                <a:solidFill>
                  <a:schemeClr val="tx1"/>
                </a:solidFill>
                <a:effectLst/>
                <a:latin typeface="Arial" pitchFamily="34" charset="0"/>
                <a:ea typeface="Times New Roman" pitchFamily="18" charset="0"/>
              </a:rPr>
              <a:t>12</a:t>
            </a:r>
            <a:r>
              <a:rPr kumimoji="0" lang="he-IL" b="0" i="0" u="none" strike="noStrike" cap="none" normalizeH="0" baseline="0" dirty="0">
                <a:ln>
                  <a:noFill/>
                </a:ln>
                <a:solidFill>
                  <a:schemeClr val="tx1"/>
                </a:solidFill>
                <a:effectLst/>
                <a:latin typeface="Arial" pitchFamily="34" charset="0"/>
                <a:ea typeface="Times New Roman" pitchFamily="18" charset="0"/>
              </a:rPr>
              <a:t> שניות?</a:t>
            </a:r>
            <a:endParaRPr kumimoji="0" lang="en-US" sz="900" b="0" i="0" u="none" strike="noStrike" cap="none" normalizeH="0" baseline="0" dirty="0">
              <a:ln>
                <a:noFill/>
              </a:ln>
              <a:solidFill>
                <a:schemeClr val="tx1"/>
              </a:solidFill>
              <a:effectLst/>
              <a:latin typeface="Arial" pitchFamily="34" charset="0"/>
            </a:endParaRPr>
          </a:p>
          <a:p>
            <a:pPr marL="0" marR="0" lvl="0" indent="0" defTabSz="914400" rtl="1" eaLnBrk="0" fontAlgn="base" latinLnBrk="0" hangingPunct="0">
              <a:lnSpc>
                <a:spcPct val="100000"/>
              </a:lnSpc>
              <a:spcBef>
                <a:spcPct val="0"/>
              </a:spcBef>
              <a:spcAft>
                <a:spcPct val="0"/>
              </a:spcAft>
              <a:buClrTx/>
              <a:buSzTx/>
              <a:buFontTx/>
              <a:buNone/>
              <a:tabLst/>
            </a:pPr>
            <a:r>
              <a:rPr kumimoji="0" lang="he-IL" sz="2000" b="1" i="0" u="none" strike="noStrike" cap="none" normalizeH="0" baseline="0" dirty="0">
                <a:ln>
                  <a:noFill/>
                </a:ln>
                <a:solidFill>
                  <a:schemeClr val="tx1"/>
                </a:solidFill>
                <a:effectLst/>
                <a:latin typeface="Arial" pitchFamily="34" charset="0"/>
                <a:ea typeface="Times New Roman" pitchFamily="18" charset="0"/>
              </a:rPr>
              <a:t>ב.</a:t>
            </a:r>
            <a:r>
              <a:rPr kumimoji="0" lang="he-IL" b="0" i="0" u="none" strike="noStrike" cap="none" normalizeH="0" baseline="0" dirty="0">
                <a:ln>
                  <a:noFill/>
                </a:ln>
                <a:solidFill>
                  <a:schemeClr val="tx1"/>
                </a:solidFill>
                <a:effectLst/>
                <a:latin typeface="Arial" pitchFamily="34" charset="0"/>
                <a:ea typeface="Times New Roman" pitchFamily="18" charset="0"/>
              </a:rPr>
              <a:t> מהי הזווית ביחס לציר </a:t>
            </a:r>
            <a:r>
              <a:rPr kumimoji="0" lang="en-US" b="0" i="0" u="none" strike="noStrike" cap="none" normalizeH="0" baseline="0" dirty="0">
                <a:ln>
                  <a:noFill/>
                </a:ln>
                <a:solidFill>
                  <a:schemeClr val="tx1"/>
                </a:solidFill>
                <a:effectLst/>
                <a:latin typeface="Arial" pitchFamily="34" charset="0"/>
                <a:ea typeface="Times New Roman" pitchFamily="18" charset="0"/>
              </a:rPr>
              <a:t>x</a:t>
            </a:r>
            <a:r>
              <a:rPr kumimoji="0" lang="he-IL" b="0" i="0" u="none" strike="noStrike" cap="none" normalizeH="0" baseline="0" dirty="0">
                <a:ln>
                  <a:noFill/>
                </a:ln>
                <a:solidFill>
                  <a:schemeClr val="tx1"/>
                </a:solidFill>
                <a:effectLst/>
                <a:latin typeface="Arial" pitchFamily="34" charset="0"/>
                <a:ea typeface="Times New Roman" pitchFamily="18" charset="0"/>
              </a:rPr>
              <a:t> בה ימצא המוט לאחר 12 שניות ?</a:t>
            </a:r>
            <a:endParaRPr kumimoji="0" lang="en-US" sz="900" b="0" i="0" u="none" strike="noStrike" cap="none" normalizeH="0" baseline="0" dirty="0">
              <a:ln>
                <a:noFill/>
              </a:ln>
              <a:solidFill>
                <a:schemeClr val="tx1"/>
              </a:solidFill>
              <a:effectLst/>
              <a:latin typeface="Arial" pitchFamily="34" charset="0"/>
            </a:endParaRPr>
          </a:p>
          <a:p>
            <a:pPr marL="0" marR="0" lvl="0" indent="0" defTabSz="914400" rtl="1" eaLnBrk="0" fontAlgn="base" latinLnBrk="0" hangingPunct="0">
              <a:lnSpc>
                <a:spcPct val="100000"/>
              </a:lnSpc>
              <a:spcBef>
                <a:spcPct val="0"/>
              </a:spcBef>
              <a:spcAft>
                <a:spcPct val="0"/>
              </a:spcAft>
              <a:buClrTx/>
              <a:buSzTx/>
              <a:buFontTx/>
              <a:buNone/>
              <a:tabLst/>
            </a:pPr>
            <a:r>
              <a:rPr kumimoji="0" lang="he-IL" sz="2000" b="1" i="0" u="none" strike="noStrike" cap="none" normalizeH="0" baseline="0" dirty="0">
                <a:ln>
                  <a:noFill/>
                </a:ln>
                <a:solidFill>
                  <a:schemeClr val="tx1"/>
                </a:solidFill>
                <a:effectLst/>
                <a:latin typeface="Arial" pitchFamily="34" charset="0"/>
                <a:ea typeface="Times New Roman" pitchFamily="18" charset="0"/>
              </a:rPr>
              <a:t>ג.</a:t>
            </a:r>
            <a:r>
              <a:rPr kumimoji="0" lang="he-IL" b="0" i="0" u="none" strike="noStrike" cap="none" normalizeH="0" baseline="0" dirty="0">
                <a:ln>
                  <a:noFill/>
                </a:ln>
                <a:solidFill>
                  <a:schemeClr val="tx1"/>
                </a:solidFill>
                <a:effectLst/>
                <a:latin typeface="Arial" pitchFamily="34" charset="0"/>
                <a:ea typeface="Times New Roman" pitchFamily="18" charset="0"/>
              </a:rPr>
              <a:t> מה תהיה מהירותו הזוויתית של המוט ברגע זה?</a:t>
            </a:r>
            <a:endParaRPr kumimoji="0" lang="en-US" b="1" i="0" u="sng" strike="noStrike" cap="none" normalizeH="0" baseline="0" dirty="0">
              <a:ln>
                <a:noFill/>
              </a:ln>
              <a:solidFill>
                <a:schemeClr val="tx1"/>
              </a:solidFill>
              <a:effectLst/>
              <a:latin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endParaRPr>
          </a:p>
        </p:txBody>
      </p:sp>
      <p:sp>
        <p:nvSpPr>
          <p:cNvPr id="136210" name="Rectangle 18"/>
          <p:cNvSpPr>
            <a:spLocks noChangeArrowheads="1"/>
          </p:cNvSpPr>
          <p:nvPr/>
        </p:nvSpPr>
        <p:spPr bwMode="auto">
          <a:xfrm>
            <a:off x="0" y="1774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6212" name="Rectangle 20"/>
          <p:cNvSpPr>
            <a:spLocks noChangeArrowheads="1"/>
          </p:cNvSpPr>
          <p:nvPr/>
        </p:nvSpPr>
        <p:spPr bwMode="auto">
          <a:xfrm>
            <a:off x="0" y="3336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6215" name="Rectangle 23"/>
          <p:cNvSpPr>
            <a:spLocks noChangeArrowheads="1"/>
          </p:cNvSpPr>
          <p:nvPr/>
        </p:nvSpPr>
        <p:spPr bwMode="auto">
          <a:xfrm>
            <a:off x="0" y="403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he-IL" sz="1200" b="0" i="0" u="none" strike="noStrike" cap="none" normalizeH="0" baseline="0">
                <a:ln>
                  <a:noFill/>
                </a:ln>
                <a:solidFill>
                  <a:schemeClr val="tx1"/>
                </a:solidFill>
                <a:effectLst/>
                <a:latin typeface="Symbol" pitchFamily="18" charset="2"/>
                <a:ea typeface="Times New Roman" pitchFamily="18" charset="0"/>
                <a:cs typeface="David" pitchFamily="34" charset="-79"/>
              </a:rPr>
              <a:t>		</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136217" name="Rectangle 25"/>
          <p:cNvSpPr>
            <a:spLocks noChangeArrowheads="1"/>
          </p:cNvSpPr>
          <p:nvPr/>
        </p:nvSpPr>
        <p:spPr bwMode="auto">
          <a:xfrm>
            <a:off x="0" y="4495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6218" name="Rectangle 26"/>
          <p:cNvSpPr>
            <a:spLocks noChangeArrowheads="1"/>
          </p:cNvSpPr>
          <p:nvPr/>
        </p:nvSpPr>
        <p:spPr bwMode="auto">
          <a:xfrm>
            <a:off x="0" y="5165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9" name="TextBox 28"/>
          <p:cNvSpPr txBox="1"/>
          <p:nvPr/>
        </p:nvSpPr>
        <p:spPr>
          <a:xfrm>
            <a:off x="6289040" y="3322320"/>
            <a:ext cx="2407920" cy="369332"/>
          </a:xfrm>
          <a:prstGeom prst="rect">
            <a:avLst/>
          </a:prstGeom>
          <a:noFill/>
        </p:spPr>
        <p:txBody>
          <a:bodyPr wrap="square" rtlCol="1">
            <a:spAutoFit/>
          </a:bodyPr>
          <a:lstStyle/>
          <a:p>
            <a:r>
              <a:rPr lang="he-IL" dirty="0"/>
              <a:t>פתרון:</a:t>
            </a:r>
          </a:p>
        </p:txBody>
      </p:sp>
      <p:sp>
        <p:nvSpPr>
          <p:cNvPr id="30" name="TextBox 29"/>
          <p:cNvSpPr txBox="1"/>
          <p:nvPr/>
        </p:nvSpPr>
        <p:spPr>
          <a:xfrm>
            <a:off x="6041539" y="3789680"/>
            <a:ext cx="2807821" cy="369332"/>
          </a:xfrm>
          <a:prstGeom prst="rect">
            <a:avLst/>
          </a:prstGeom>
          <a:noFill/>
        </p:spPr>
        <p:txBody>
          <a:bodyPr wrap="square" rtlCol="1">
            <a:spAutoFit/>
          </a:bodyPr>
          <a:lstStyle/>
          <a:p>
            <a:r>
              <a:rPr lang="he-IL" dirty="0"/>
              <a:t>א.</a:t>
            </a:r>
          </a:p>
        </p:txBody>
      </p:sp>
      <p:sp>
        <p:nvSpPr>
          <p:cNvPr id="31" name="TextBox 30"/>
          <p:cNvSpPr txBox="1"/>
          <p:nvPr/>
        </p:nvSpPr>
        <p:spPr>
          <a:xfrm rot="19505169">
            <a:off x="833119" y="4632960"/>
            <a:ext cx="2032000" cy="369332"/>
          </a:xfrm>
          <a:prstGeom prst="rect">
            <a:avLst/>
          </a:prstGeom>
          <a:noFill/>
          <a:ln>
            <a:solidFill>
              <a:srgbClr val="FF00FF"/>
            </a:solidFill>
          </a:ln>
        </p:spPr>
        <p:txBody>
          <a:bodyPr wrap="square" rtlCol="1">
            <a:spAutoFit/>
          </a:bodyPr>
          <a:lstStyle/>
          <a:p>
            <a:pPr algn="ctr"/>
            <a:r>
              <a:rPr lang="he-IL" dirty="0">
                <a:solidFill>
                  <a:srgbClr val="FF00FF"/>
                </a:solidFill>
              </a:rPr>
              <a:t>שימו לב ליחידות!</a:t>
            </a:r>
          </a:p>
        </p:txBody>
      </p:sp>
      <p:sp>
        <p:nvSpPr>
          <p:cNvPr id="17" name="TextBox 16"/>
          <p:cNvSpPr txBox="1"/>
          <p:nvPr/>
        </p:nvSpPr>
        <p:spPr>
          <a:xfrm>
            <a:off x="2561254" y="72265"/>
            <a:ext cx="4021492"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extLst>
      <p:ext uri="{BB962C8B-B14F-4D97-AF65-F5344CB8AC3E}">
        <p14:creationId xmlns:p14="http://schemas.microsoft.com/office/powerpoint/2010/main" val="365504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6201"/>
                                        </p:tgtEl>
                                        <p:attrNameLst>
                                          <p:attrName>style.visibility</p:attrName>
                                        </p:attrNameLst>
                                      </p:cBhvr>
                                      <p:to>
                                        <p:strVal val="visible"/>
                                      </p:to>
                                    </p:set>
                                    <p:animEffect transition="in" filter="dissolve">
                                      <p:cBhvr>
                                        <p:cTn id="7" dur="500"/>
                                        <p:tgtEl>
                                          <p:spTgt spid="13620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2000" fill="hold"/>
                                        <p:tgtEl>
                                          <p:spTgt spid="31"/>
                                        </p:tgtEl>
                                        <p:attrNameLst>
                                          <p:attrName>ppt_w</p:attrName>
                                        </p:attrNameLst>
                                      </p:cBhvr>
                                      <p:tavLst>
                                        <p:tav tm="0">
                                          <p:val>
                                            <p:fltVal val="0"/>
                                          </p:val>
                                        </p:tav>
                                        <p:tav tm="100000">
                                          <p:val>
                                            <p:strVal val="#ppt_w"/>
                                          </p:val>
                                        </p:tav>
                                      </p:tavLst>
                                    </p:anim>
                                    <p:anim calcmode="lin" valueType="num">
                                      <p:cBhvr>
                                        <p:cTn id="16" dur="2000" fill="hold"/>
                                        <p:tgtEl>
                                          <p:spTgt spid="31"/>
                                        </p:tgtEl>
                                        <p:attrNameLst>
                                          <p:attrName>ppt_h</p:attrName>
                                        </p:attrNameLst>
                                      </p:cBhvr>
                                      <p:tavLst>
                                        <p:tav tm="0">
                                          <p:val>
                                            <p:fltVal val="0"/>
                                          </p:val>
                                        </p:tav>
                                        <p:tav tm="100000">
                                          <p:val>
                                            <p:strVal val="#ppt_h"/>
                                          </p:val>
                                        </p:tav>
                                      </p:tavLst>
                                    </p:anim>
                                    <p:animEffect transition="in" filter="fade">
                                      <p:cBhvr>
                                        <p:cTn id="1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205" name="Object 13"/>
          <p:cNvGraphicFramePr>
            <a:graphicFrameLocks noChangeAspect="1"/>
          </p:cNvGraphicFramePr>
          <p:nvPr/>
        </p:nvGraphicFramePr>
        <p:xfrm>
          <a:off x="3007360" y="1107440"/>
          <a:ext cx="993467" cy="565786"/>
        </p:xfrm>
        <a:graphic>
          <a:graphicData uri="http://schemas.openxmlformats.org/presentationml/2006/ole">
            <mc:AlternateContent xmlns:mc="http://schemas.openxmlformats.org/markup-compatibility/2006">
              <mc:Choice xmlns:v="urn:schemas-microsoft-com:vml" Requires="v">
                <p:oleObj spid="_x0000_s115578" name="Equation" r:id="rId3" imgW="710891" imgH="406224" progId="Equation.DSMT4">
                  <p:embed/>
                </p:oleObj>
              </mc:Choice>
              <mc:Fallback>
                <p:oleObj name="Equation" r:id="rId3" imgW="710891" imgH="4062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7360" y="1107440"/>
                        <a:ext cx="993467" cy="5657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04" name="Object 12"/>
          <p:cNvGraphicFramePr>
            <a:graphicFrameLocks noChangeAspect="1"/>
          </p:cNvGraphicFramePr>
          <p:nvPr/>
        </p:nvGraphicFramePr>
        <p:xfrm>
          <a:off x="5466080" y="1612265"/>
          <a:ext cx="1219200" cy="609600"/>
        </p:xfrm>
        <a:graphic>
          <a:graphicData uri="http://schemas.openxmlformats.org/presentationml/2006/ole">
            <mc:AlternateContent xmlns:mc="http://schemas.openxmlformats.org/markup-compatibility/2006">
              <mc:Choice xmlns:v="urn:schemas-microsoft-com:vml" Requires="v">
                <p:oleObj spid="_x0000_s115579" name="Equation" r:id="rId5" imgW="914400" imgH="457200" progId="Equation.DSMT4">
                  <p:embed/>
                </p:oleObj>
              </mc:Choice>
              <mc:Fallback>
                <p:oleObj name="Equation" r:id="rId5" imgW="9144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6080" y="1612265"/>
                        <a:ext cx="1219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198" name="Object 6"/>
          <p:cNvGraphicFramePr>
            <a:graphicFrameLocks noChangeAspect="1"/>
          </p:cNvGraphicFramePr>
          <p:nvPr/>
        </p:nvGraphicFramePr>
        <p:xfrm>
          <a:off x="4033519" y="4799964"/>
          <a:ext cx="1967865" cy="655955"/>
        </p:xfrm>
        <a:graphic>
          <a:graphicData uri="http://schemas.openxmlformats.org/presentationml/2006/ole">
            <mc:AlternateContent xmlns:mc="http://schemas.openxmlformats.org/markup-compatibility/2006">
              <mc:Choice xmlns:v="urn:schemas-microsoft-com:vml" Requires="v">
                <p:oleObj spid="_x0000_s115580" name="Equation" r:id="rId7" imgW="1371600" imgH="457200" progId="Equation.DSMT4">
                  <p:embed/>
                </p:oleObj>
              </mc:Choice>
              <mc:Fallback>
                <p:oleObj name="Equation" r:id="rId7" imgW="1371600" imgH="457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3519" y="4799964"/>
                        <a:ext cx="1967865" cy="6559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197" name="Object 5"/>
          <p:cNvGraphicFramePr>
            <a:graphicFrameLocks noChangeAspect="1"/>
          </p:cNvGraphicFramePr>
          <p:nvPr/>
        </p:nvGraphicFramePr>
        <p:xfrm>
          <a:off x="345440" y="5963920"/>
          <a:ext cx="3125578" cy="426719"/>
        </p:xfrm>
        <a:graphic>
          <a:graphicData uri="http://schemas.openxmlformats.org/presentationml/2006/ole">
            <mc:AlternateContent xmlns:mc="http://schemas.openxmlformats.org/markup-compatibility/2006">
              <mc:Choice xmlns:v="urn:schemas-microsoft-com:vml" Requires="v">
                <p:oleObj spid="_x0000_s115581" name="Equation" r:id="rId9" imgW="1790700" imgH="241300" progId="Equation.DSMT4">
                  <p:embed/>
                </p:oleObj>
              </mc:Choice>
              <mc:Fallback>
                <p:oleObj name="Equation" r:id="rId9" imgW="1790700" imgH="2413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440" y="5963920"/>
                        <a:ext cx="3125578" cy="4267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195" name="Object 3"/>
          <p:cNvGraphicFramePr>
            <a:graphicFrameLocks noChangeAspect="1"/>
          </p:cNvGraphicFramePr>
          <p:nvPr/>
        </p:nvGraphicFramePr>
        <p:xfrm>
          <a:off x="4968240" y="5887720"/>
          <a:ext cx="1751506" cy="665480"/>
        </p:xfrm>
        <a:graphic>
          <a:graphicData uri="http://schemas.openxmlformats.org/presentationml/2006/ole">
            <mc:AlternateContent xmlns:mc="http://schemas.openxmlformats.org/markup-compatibility/2006">
              <mc:Choice xmlns:v="urn:schemas-microsoft-com:vml" Requires="v">
                <p:oleObj spid="_x0000_s115582" name="Equation" r:id="rId11" imgW="1206500" imgH="457200" progId="Equation.DSMT4">
                  <p:embed/>
                </p:oleObj>
              </mc:Choice>
              <mc:Fallback>
                <p:oleObj name="Equation" r:id="rId11" imgW="1206500" imgH="457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8240" y="5887720"/>
                        <a:ext cx="1751506" cy="665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199" name="Text Box 7"/>
          <p:cNvSpPr txBox="1">
            <a:spLocks noChangeArrowheads="1"/>
          </p:cNvSpPr>
          <p:nvPr/>
        </p:nvSpPr>
        <p:spPr bwMode="auto">
          <a:xfrm>
            <a:off x="4602480" y="4744720"/>
            <a:ext cx="2214880" cy="64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sz="1600" b="0" i="0" u="none" strike="noStrike" cap="none" normalizeH="0" baseline="0" dirty="0">
              <a:ln>
                <a:noFill/>
              </a:ln>
              <a:solidFill>
                <a:schemeClr val="tx1"/>
              </a:solidFill>
              <a:effectLst/>
              <a:latin typeface="Arial" pitchFamily="34" charset="0"/>
              <a:ea typeface="Times New Roman" pitchFamily="18"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sz="1600" b="0" i="0" u="none" strike="noStrike" cap="none" normalizeH="0" baseline="0" dirty="0">
                <a:ln>
                  <a:noFill/>
                </a:ln>
                <a:solidFill>
                  <a:schemeClr val="tx1"/>
                </a:solidFill>
                <a:effectLst/>
                <a:latin typeface="Arial" pitchFamily="34" charset="0"/>
                <a:ea typeface="Times New Roman" pitchFamily="18" charset="0"/>
              </a:rPr>
              <a:t>(מעגלים)</a:t>
            </a:r>
            <a:endParaRPr kumimoji="0" lang="he-IL" sz="3600" b="0" i="0" u="none" strike="noStrike" cap="none" normalizeH="0" baseline="0" dirty="0">
              <a:ln>
                <a:noFill/>
              </a:ln>
              <a:solidFill>
                <a:schemeClr val="tx1"/>
              </a:solidFill>
              <a:effectLst/>
              <a:latin typeface="Arial" pitchFamily="34" charset="0"/>
            </a:endParaRPr>
          </a:p>
        </p:txBody>
      </p:sp>
      <p:sp>
        <p:nvSpPr>
          <p:cNvPr id="136200" name="Text Box 8"/>
          <p:cNvSpPr txBox="1">
            <a:spLocks noChangeArrowheads="1"/>
          </p:cNvSpPr>
          <p:nvPr/>
        </p:nvSpPr>
        <p:spPr bwMode="auto">
          <a:xfrm>
            <a:off x="2123440" y="4955858"/>
            <a:ext cx="186182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he-IL" sz="1600" b="0" i="0" u="none" strike="noStrike" cap="none" normalizeH="0" baseline="0" dirty="0">
                <a:ln>
                  <a:noFill/>
                </a:ln>
                <a:solidFill>
                  <a:schemeClr val="tx1"/>
                </a:solidFill>
                <a:effectLst/>
                <a:latin typeface="Arial" pitchFamily="34" charset="0"/>
                <a:ea typeface="Times New Roman" pitchFamily="18" charset="0"/>
              </a:rPr>
              <a:t>(מספר המעגלים)</a:t>
            </a:r>
            <a:endParaRPr kumimoji="0" lang="he-IL" sz="3600" b="0" i="0" u="none" strike="noStrike" cap="none" normalizeH="0" baseline="0" dirty="0">
              <a:ln>
                <a:noFill/>
              </a:ln>
              <a:solidFill>
                <a:schemeClr val="tx1"/>
              </a:solidFill>
              <a:effectLst/>
              <a:latin typeface="Arial" pitchFamily="34" charset="0"/>
            </a:endParaRPr>
          </a:p>
        </p:txBody>
      </p:sp>
      <p:sp>
        <p:nvSpPr>
          <p:cNvPr id="136203" name="Rectangle 11"/>
          <p:cNvSpPr>
            <a:spLocks noChangeArrowheads="1"/>
          </p:cNvSpPr>
          <p:nvPr/>
        </p:nvSpPr>
        <p:spPr bwMode="auto">
          <a:xfrm>
            <a:off x="-46038" y="1317625"/>
            <a:ext cx="5394326" cy="8412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36206" name="Rectangle 14"/>
          <p:cNvSpPr>
            <a:spLocks noChangeArrowheads="1"/>
          </p:cNvSpPr>
          <p:nvPr/>
        </p:nvSpPr>
        <p:spPr bwMode="auto">
          <a:xfrm>
            <a:off x="3897055" y="359958"/>
            <a:ext cx="5109091"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he-IL" sz="2400" b="1" i="0" u="sng" strike="noStrike" cap="none" normalizeH="0" baseline="0" dirty="0">
                <a:ln>
                  <a:noFill/>
                </a:ln>
                <a:solidFill>
                  <a:schemeClr val="tx1"/>
                </a:solidFill>
                <a:effectLst/>
                <a:latin typeface="Arial" pitchFamily="34" charset="0"/>
                <a:ea typeface="Times New Roman" pitchFamily="18" charset="0"/>
              </a:rPr>
              <a:t>דוגמא:</a:t>
            </a:r>
            <a:endParaRPr kumimoji="0" lang="en-US" sz="1000" b="0" i="0" u="none" strike="noStrike" cap="none" normalizeH="0" baseline="0" dirty="0">
              <a:ln>
                <a:noFill/>
              </a:ln>
              <a:solidFill>
                <a:schemeClr val="tx1"/>
              </a:solidFill>
              <a:effectLst/>
              <a:latin typeface="Arial" pitchFamily="34" charset="0"/>
            </a:endParaRPr>
          </a:p>
          <a:p>
            <a:pPr marL="0" marR="0" lvl="0" indent="0" algn="just"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a:ln>
                  <a:noFill/>
                </a:ln>
                <a:solidFill>
                  <a:schemeClr val="tx1"/>
                </a:solidFill>
                <a:effectLst/>
                <a:latin typeface="Arial" pitchFamily="34" charset="0"/>
                <a:ea typeface="Times New Roman" pitchFamily="18" charset="0"/>
              </a:rPr>
              <a:t>מוט מסתובב סביב ציר </a:t>
            </a:r>
            <a:r>
              <a:rPr kumimoji="0" lang="en-US" sz="2800" i="0" u="none" strike="noStrike" cap="none" normalizeH="0" baseline="0" dirty="0">
                <a:ln>
                  <a:noFill/>
                </a:ln>
                <a:solidFill>
                  <a:schemeClr val="tx1"/>
                </a:solidFill>
                <a:effectLst/>
                <a:latin typeface="Arial" pitchFamily="34" charset="0"/>
                <a:ea typeface="Times New Roman" pitchFamily="18" charset="0"/>
              </a:rPr>
              <a:t>o</a:t>
            </a:r>
            <a:r>
              <a:rPr kumimoji="0" lang="he-IL" sz="2000" b="0" i="0" u="none" strike="noStrike" cap="none" normalizeH="0" baseline="0" dirty="0">
                <a:ln>
                  <a:noFill/>
                </a:ln>
                <a:solidFill>
                  <a:schemeClr val="tx1"/>
                </a:solidFill>
                <a:effectLst/>
                <a:latin typeface="Arial" pitchFamily="34" charset="0"/>
                <a:ea typeface="Times New Roman" pitchFamily="18" charset="0"/>
              </a:rPr>
              <a:t>. </a:t>
            </a:r>
          </a:p>
          <a:p>
            <a:pPr marL="0" marR="0" lvl="0" indent="0" algn="just"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a:ln>
                  <a:noFill/>
                </a:ln>
                <a:solidFill>
                  <a:schemeClr val="tx1"/>
                </a:solidFill>
                <a:effectLst/>
                <a:latin typeface="Arial" pitchFamily="34" charset="0"/>
                <a:ea typeface="Times New Roman" pitchFamily="18" charset="0"/>
              </a:rPr>
              <a:t>מהירותו הזוויתית כשהוא חולף את הזוית </a:t>
            </a:r>
            <a:r>
              <a:rPr kumimoji="0" lang="en-US" sz="2000" b="0" i="0" u="none" strike="noStrike" cap="none" normalizeH="0" baseline="0" dirty="0">
                <a:ln>
                  <a:noFill/>
                </a:ln>
                <a:solidFill>
                  <a:schemeClr val="tx1"/>
                </a:solidFill>
                <a:effectLst/>
                <a:latin typeface="Arial" pitchFamily="34" charset="0"/>
                <a:ea typeface="Times New Roman" pitchFamily="18" charset="0"/>
              </a:rPr>
              <a:t>30°</a:t>
            </a:r>
            <a:r>
              <a:rPr kumimoji="0" lang="he-IL" sz="2000" b="0" i="0" u="none" strike="noStrike" cap="none" normalizeH="0" baseline="0" dirty="0">
                <a:ln>
                  <a:noFill/>
                </a:ln>
                <a:solidFill>
                  <a:schemeClr val="tx1"/>
                </a:solidFill>
                <a:effectLst/>
                <a:latin typeface="Arial" pitchFamily="34" charset="0"/>
                <a:ea typeface="Times New Roman" pitchFamily="18" charset="0"/>
              </a:rPr>
              <a:t> היא </a:t>
            </a:r>
            <a:endParaRPr kumimoji="0" lang="he-IL" sz="3200" b="0" i="0" u="none" strike="noStrike" cap="none" normalizeH="0" baseline="0" dirty="0">
              <a:ln>
                <a:noFill/>
              </a:ln>
              <a:solidFill>
                <a:schemeClr val="tx1"/>
              </a:solidFill>
              <a:effectLst/>
              <a:latin typeface="Arial" pitchFamily="34" charset="0"/>
            </a:endParaRPr>
          </a:p>
        </p:txBody>
      </p:sp>
      <p:sp>
        <p:nvSpPr>
          <p:cNvPr id="136207" name="Rectangle 15"/>
          <p:cNvSpPr>
            <a:spLocks noChangeArrowheads="1"/>
          </p:cNvSpPr>
          <p:nvPr/>
        </p:nvSpPr>
        <p:spPr bwMode="auto">
          <a:xfrm>
            <a:off x="6512560" y="1617147"/>
            <a:ext cx="234696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eaLnBrk="1" fontAlgn="base" latinLnBrk="0" hangingPunct="1">
              <a:lnSpc>
                <a:spcPct val="100000"/>
              </a:lnSpc>
              <a:spcBef>
                <a:spcPct val="0"/>
              </a:spcBef>
              <a:spcAft>
                <a:spcPct val="0"/>
              </a:spcAft>
              <a:buClrTx/>
              <a:buSzTx/>
              <a:buFontTx/>
              <a:buNone/>
              <a:tabLst/>
            </a:pPr>
            <a:r>
              <a:rPr lang="he-IL" dirty="0">
                <a:ea typeface="Times New Roman" pitchFamily="18" charset="0"/>
              </a:rPr>
              <a:t>ו</a:t>
            </a:r>
            <a:r>
              <a:rPr kumimoji="0" lang="he-IL" b="0" i="0" u="none" strike="noStrike" cap="none" normalizeH="0" baseline="0" dirty="0">
                <a:ln>
                  <a:noFill/>
                </a:ln>
                <a:solidFill>
                  <a:schemeClr val="tx1"/>
                </a:solidFill>
                <a:effectLst/>
                <a:latin typeface="Arial" pitchFamily="34" charset="0"/>
                <a:ea typeface="Times New Roman" pitchFamily="18" charset="0"/>
              </a:rPr>
              <a:t>תאוצתו הזוויתית היא </a:t>
            </a:r>
            <a:endParaRPr kumimoji="0" lang="he-IL" sz="2800" b="0" i="0" u="none" strike="noStrike" cap="none" normalizeH="0" baseline="0" dirty="0">
              <a:ln>
                <a:noFill/>
              </a:ln>
              <a:solidFill>
                <a:schemeClr val="tx1"/>
              </a:solidFill>
              <a:effectLst/>
              <a:latin typeface="Arial" pitchFamily="34" charset="0"/>
            </a:endParaRPr>
          </a:p>
        </p:txBody>
      </p:sp>
      <p:sp>
        <p:nvSpPr>
          <p:cNvPr id="136209" name="Rectangle 17"/>
          <p:cNvSpPr>
            <a:spLocks noChangeArrowheads="1"/>
          </p:cNvSpPr>
          <p:nvPr/>
        </p:nvSpPr>
        <p:spPr bwMode="auto">
          <a:xfrm>
            <a:off x="3088640" y="2305584"/>
            <a:ext cx="5628640" cy="1400383"/>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defTabSz="914400" rtl="1" eaLnBrk="1" fontAlgn="base" latinLnBrk="0" hangingPunct="1">
              <a:lnSpc>
                <a:spcPct val="100000"/>
              </a:lnSpc>
              <a:spcBef>
                <a:spcPct val="0"/>
              </a:spcBef>
              <a:spcAft>
                <a:spcPct val="0"/>
              </a:spcAft>
              <a:buClrTx/>
              <a:buSzTx/>
              <a:buFontTx/>
              <a:buNone/>
              <a:tabLst/>
            </a:pPr>
            <a:r>
              <a:rPr kumimoji="0" lang="he-IL" sz="2000" b="1" i="0" u="none" strike="noStrike" cap="none" normalizeH="0" baseline="0" dirty="0">
                <a:ln>
                  <a:noFill/>
                </a:ln>
                <a:solidFill>
                  <a:schemeClr val="tx1"/>
                </a:solidFill>
                <a:effectLst/>
                <a:latin typeface="Arial" pitchFamily="34" charset="0"/>
                <a:ea typeface="Times New Roman" pitchFamily="18" charset="0"/>
              </a:rPr>
              <a:t>א.</a:t>
            </a:r>
            <a:r>
              <a:rPr kumimoji="0" lang="he-IL" b="0" i="0" u="none" strike="noStrike" cap="none" normalizeH="0" baseline="0" dirty="0">
                <a:ln>
                  <a:noFill/>
                </a:ln>
                <a:solidFill>
                  <a:schemeClr val="tx1"/>
                </a:solidFill>
                <a:effectLst/>
                <a:latin typeface="Arial" pitchFamily="34" charset="0"/>
                <a:ea typeface="Times New Roman" pitchFamily="18" charset="0"/>
              </a:rPr>
              <a:t> באיזו זווית ימצא המוט לאחר </a:t>
            </a:r>
            <a:r>
              <a:rPr kumimoji="0" lang="en-US" b="0" i="0" u="none" strike="noStrike" cap="none" normalizeH="0" baseline="0" dirty="0">
                <a:ln>
                  <a:noFill/>
                </a:ln>
                <a:solidFill>
                  <a:schemeClr val="tx1"/>
                </a:solidFill>
                <a:effectLst/>
                <a:latin typeface="Arial" pitchFamily="34" charset="0"/>
                <a:ea typeface="Times New Roman" pitchFamily="18" charset="0"/>
              </a:rPr>
              <a:t>12</a:t>
            </a:r>
            <a:r>
              <a:rPr kumimoji="0" lang="he-IL" b="0" i="0" u="none" strike="noStrike" cap="none" normalizeH="0" baseline="0" dirty="0">
                <a:ln>
                  <a:noFill/>
                </a:ln>
                <a:solidFill>
                  <a:schemeClr val="tx1"/>
                </a:solidFill>
                <a:effectLst/>
                <a:latin typeface="Arial" pitchFamily="34" charset="0"/>
                <a:ea typeface="Times New Roman" pitchFamily="18" charset="0"/>
              </a:rPr>
              <a:t> שניות?</a:t>
            </a:r>
            <a:endParaRPr kumimoji="0" lang="en-US" sz="900" b="0" i="0" u="none" strike="noStrike" cap="none" normalizeH="0" baseline="0" dirty="0">
              <a:ln>
                <a:noFill/>
              </a:ln>
              <a:solidFill>
                <a:schemeClr val="tx1"/>
              </a:solidFill>
              <a:effectLst/>
              <a:latin typeface="Arial" pitchFamily="34" charset="0"/>
            </a:endParaRPr>
          </a:p>
          <a:p>
            <a:pPr marL="0" marR="0" lvl="0" indent="0" defTabSz="914400" rtl="1" eaLnBrk="0" fontAlgn="base" latinLnBrk="0" hangingPunct="0">
              <a:lnSpc>
                <a:spcPct val="100000"/>
              </a:lnSpc>
              <a:spcBef>
                <a:spcPct val="0"/>
              </a:spcBef>
              <a:spcAft>
                <a:spcPct val="0"/>
              </a:spcAft>
              <a:buClrTx/>
              <a:buSzTx/>
              <a:buFontTx/>
              <a:buNone/>
              <a:tabLst/>
            </a:pPr>
            <a:r>
              <a:rPr kumimoji="0" lang="he-IL" sz="2000" b="1" i="0" u="none" strike="noStrike" cap="none" normalizeH="0" baseline="0" dirty="0">
                <a:ln>
                  <a:noFill/>
                </a:ln>
                <a:solidFill>
                  <a:schemeClr val="tx1"/>
                </a:solidFill>
                <a:effectLst/>
                <a:latin typeface="Arial" pitchFamily="34" charset="0"/>
                <a:ea typeface="Times New Roman" pitchFamily="18" charset="0"/>
              </a:rPr>
              <a:t>ב.</a:t>
            </a:r>
            <a:r>
              <a:rPr kumimoji="0" lang="he-IL" b="0" i="0" u="none" strike="noStrike" cap="none" normalizeH="0" baseline="0" dirty="0">
                <a:ln>
                  <a:noFill/>
                </a:ln>
                <a:solidFill>
                  <a:schemeClr val="tx1"/>
                </a:solidFill>
                <a:effectLst/>
                <a:latin typeface="Arial" pitchFamily="34" charset="0"/>
                <a:ea typeface="Times New Roman" pitchFamily="18" charset="0"/>
              </a:rPr>
              <a:t> מהי הזווית ביחס לציר </a:t>
            </a:r>
            <a:r>
              <a:rPr kumimoji="0" lang="en-US" b="0" i="0" u="none" strike="noStrike" cap="none" normalizeH="0" baseline="0" dirty="0">
                <a:ln>
                  <a:noFill/>
                </a:ln>
                <a:solidFill>
                  <a:schemeClr val="tx1"/>
                </a:solidFill>
                <a:effectLst/>
                <a:latin typeface="Arial" pitchFamily="34" charset="0"/>
                <a:ea typeface="Times New Roman" pitchFamily="18" charset="0"/>
              </a:rPr>
              <a:t>x</a:t>
            </a:r>
            <a:r>
              <a:rPr kumimoji="0" lang="he-IL" b="0" i="0" u="none" strike="noStrike" cap="none" normalizeH="0" baseline="0" dirty="0">
                <a:ln>
                  <a:noFill/>
                </a:ln>
                <a:solidFill>
                  <a:schemeClr val="tx1"/>
                </a:solidFill>
                <a:effectLst/>
                <a:latin typeface="Arial" pitchFamily="34" charset="0"/>
                <a:ea typeface="Times New Roman" pitchFamily="18" charset="0"/>
              </a:rPr>
              <a:t> בה ימצא המוט לאחר 12 שניות ?</a:t>
            </a:r>
            <a:endParaRPr kumimoji="0" lang="en-US" sz="900" b="0" i="0" u="none" strike="noStrike" cap="none" normalizeH="0" baseline="0" dirty="0">
              <a:ln>
                <a:noFill/>
              </a:ln>
              <a:solidFill>
                <a:schemeClr val="tx1"/>
              </a:solidFill>
              <a:effectLst/>
              <a:latin typeface="Arial" pitchFamily="34" charset="0"/>
            </a:endParaRPr>
          </a:p>
          <a:p>
            <a:pPr marL="0" marR="0" lvl="0" indent="0" defTabSz="914400" rtl="1" eaLnBrk="0" fontAlgn="base" latinLnBrk="0" hangingPunct="0">
              <a:lnSpc>
                <a:spcPct val="100000"/>
              </a:lnSpc>
              <a:spcBef>
                <a:spcPct val="0"/>
              </a:spcBef>
              <a:spcAft>
                <a:spcPct val="0"/>
              </a:spcAft>
              <a:buClrTx/>
              <a:buSzTx/>
              <a:buFontTx/>
              <a:buNone/>
              <a:tabLst/>
            </a:pPr>
            <a:r>
              <a:rPr kumimoji="0" lang="he-IL" sz="2000" b="1" i="0" u="none" strike="noStrike" cap="none" normalizeH="0" baseline="0" dirty="0">
                <a:ln>
                  <a:noFill/>
                </a:ln>
                <a:solidFill>
                  <a:schemeClr val="tx1"/>
                </a:solidFill>
                <a:effectLst/>
                <a:latin typeface="Arial" pitchFamily="34" charset="0"/>
                <a:ea typeface="Times New Roman" pitchFamily="18" charset="0"/>
              </a:rPr>
              <a:t>ג.</a:t>
            </a:r>
            <a:r>
              <a:rPr kumimoji="0" lang="he-IL" b="0" i="0" u="none" strike="noStrike" cap="none" normalizeH="0" baseline="0" dirty="0">
                <a:ln>
                  <a:noFill/>
                </a:ln>
                <a:solidFill>
                  <a:schemeClr val="tx1"/>
                </a:solidFill>
                <a:effectLst/>
                <a:latin typeface="Arial" pitchFamily="34" charset="0"/>
                <a:ea typeface="Times New Roman" pitchFamily="18" charset="0"/>
              </a:rPr>
              <a:t> מה תהיה מהירותו הזוויתית של המוט ברגע זה?</a:t>
            </a:r>
            <a:endParaRPr kumimoji="0" lang="en-US" b="1" i="0" u="sng" strike="noStrike" cap="none" normalizeH="0" baseline="0" dirty="0">
              <a:ln>
                <a:noFill/>
              </a:ln>
              <a:solidFill>
                <a:schemeClr val="tx1"/>
              </a:solidFill>
              <a:effectLst/>
              <a:latin typeface="Times New Roman"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endParaRPr>
          </a:p>
        </p:txBody>
      </p:sp>
      <p:sp>
        <p:nvSpPr>
          <p:cNvPr id="136210" name="Rectangle 18"/>
          <p:cNvSpPr>
            <a:spLocks noChangeArrowheads="1"/>
          </p:cNvSpPr>
          <p:nvPr/>
        </p:nvSpPr>
        <p:spPr bwMode="auto">
          <a:xfrm>
            <a:off x="0" y="1774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6211" name="Rectangle 19"/>
          <p:cNvSpPr>
            <a:spLocks noChangeArrowheads="1"/>
          </p:cNvSpPr>
          <p:nvPr/>
        </p:nvSpPr>
        <p:spPr bwMode="auto">
          <a:xfrm>
            <a:off x="5888038" y="3659009"/>
            <a:ext cx="282924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defTabSz="914400" rtl="1" eaLnBrk="1" fontAlgn="base" latinLnBrk="0" hangingPunct="1">
              <a:lnSpc>
                <a:spcPct val="100000"/>
              </a:lnSpc>
              <a:spcBef>
                <a:spcPct val="0"/>
              </a:spcBef>
              <a:spcAft>
                <a:spcPct val="0"/>
              </a:spcAft>
              <a:buClrTx/>
              <a:buSzTx/>
              <a:buFontTx/>
              <a:buNone/>
              <a:tabLst/>
            </a:pPr>
            <a:r>
              <a:rPr kumimoji="0" lang="he-IL" sz="2400" b="1" i="0" u="none" strike="noStrike" cap="none" normalizeH="0" baseline="0" dirty="0">
                <a:ln>
                  <a:noFill/>
                </a:ln>
                <a:solidFill>
                  <a:schemeClr val="tx1"/>
                </a:solidFill>
                <a:effectLst/>
                <a:latin typeface="Arial" pitchFamily="34" charset="0"/>
                <a:ea typeface="Times New Roman" pitchFamily="18" charset="0"/>
              </a:rPr>
              <a:t>ב.</a:t>
            </a:r>
            <a:r>
              <a:rPr kumimoji="0" lang="he-IL" sz="2000" b="0" i="0" u="none" strike="noStrike" cap="none" normalizeH="0" baseline="0" dirty="0">
                <a:ln>
                  <a:noFill/>
                </a:ln>
                <a:solidFill>
                  <a:schemeClr val="tx1"/>
                </a:solidFill>
                <a:effectLst/>
                <a:latin typeface="Arial" pitchFamily="34" charset="0"/>
                <a:ea typeface="Times New Roman" pitchFamily="18" charset="0"/>
              </a:rPr>
              <a:t> בכל מעגל </a:t>
            </a:r>
            <a:r>
              <a:rPr kumimoji="0" lang="en-US" sz="2000" b="0" i="0" u="none" strike="noStrike" cap="none" normalizeH="0" baseline="0" dirty="0">
                <a:ln>
                  <a:noFill/>
                </a:ln>
                <a:solidFill>
                  <a:schemeClr val="tx1"/>
                </a:solidFill>
                <a:effectLst/>
                <a:latin typeface="Arial" pitchFamily="34" charset="0"/>
                <a:ea typeface="Times New Roman" pitchFamily="18" charset="0"/>
              </a:rPr>
              <a:t>2</a:t>
            </a:r>
            <a:r>
              <a:rPr kumimoji="0" lang="en-US" sz="2000" b="0" i="0" u="none" strike="noStrike" cap="none" normalizeH="0" baseline="0" dirty="0">
                <a:ln>
                  <a:noFill/>
                </a:ln>
                <a:solidFill>
                  <a:schemeClr val="tx1"/>
                </a:solidFill>
                <a:effectLst/>
                <a:latin typeface="Symbol" pitchFamily="18" charset="2"/>
                <a:ea typeface="Times New Roman" pitchFamily="18" charset="0"/>
              </a:rPr>
              <a:t>p</a:t>
            </a:r>
            <a:r>
              <a:rPr kumimoji="0" lang="he-IL" sz="2000" b="0" i="0" u="none" strike="noStrike" cap="none" normalizeH="0" baseline="0" dirty="0">
                <a:ln>
                  <a:noFill/>
                </a:ln>
                <a:solidFill>
                  <a:schemeClr val="tx1"/>
                </a:solidFill>
                <a:effectLst/>
                <a:latin typeface="Symbol" pitchFamily="18" charset="2"/>
                <a:ea typeface="Times New Roman" pitchFamily="18" charset="0"/>
              </a:rPr>
              <a:t> </a:t>
            </a:r>
            <a:r>
              <a:rPr kumimoji="0" lang="he-IL" sz="2000" b="0" i="0" u="none" strike="noStrike" cap="none" normalizeH="0" baseline="0" dirty="0" err="1">
                <a:ln>
                  <a:noFill/>
                </a:ln>
                <a:solidFill>
                  <a:schemeClr val="tx1"/>
                </a:solidFill>
                <a:effectLst/>
                <a:latin typeface="Symbol" pitchFamily="18" charset="2"/>
                <a:ea typeface="Times New Roman" pitchFamily="18" charset="0"/>
              </a:rPr>
              <a:t>רדיאנים</a:t>
            </a:r>
            <a:r>
              <a:rPr kumimoji="0" lang="he-IL" sz="2000" b="0" i="0" u="none" strike="noStrike" cap="none" normalizeH="0" baseline="0" dirty="0">
                <a:ln>
                  <a:noFill/>
                </a:ln>
                <a:solidFill>
                  <a:schemeClr val="tx1"/>
                </a:solidFill>
                <a:effectLst/>
                <a:latin typeface="Symbol" pitchFamily="18" charset="2"/>
                <a:ea typeface="Times New Roman" pitchFamily="18" charset="0"/>
              </a:rPr>
              <a:t>:</a:t>
            </a:r>
            <a:endParaRPr kumimoji="0" lang="en-US" sz="3200" b="0" i="0" u="none" strike="noStrike" cap="none" normalizeH="0" baseline="0" dirty="0">
              <a:ln>
                <a:noFill/>
              </a:ln>
              <a:solidFill>
                <a:schemeClr val="tx1"/>
              </a:solidFill>
              <a:effectLst/>
              <a:latin typeface="Arial" pitchFamily="34" charset="0"/>
            </a:endParaRPr>
          </a:p>
        </p:txBody>
      </p:sp>
      <p:sp>
        <p:nvSpPr>
          <p:cNvPr id="136212" name="Rectangle 20"/>
          <p:cNvSpPr>
            <a:spLocks noChangeArrowheads="1"/>
          </p:cNvSpPr>
          <p:nvPr/>
        </p:nvSpPr>
        <p:spPr bwMode="auto">
          <a:xfrm>
            <a:off x="0" y="3336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6213" name="Rectangle 21"/>
          <p:cNvSpPr>
            <a:spLocks noChangeArrowheads="1"/>
          </p:cNvSpPr>
          <p:nvPr/>
        </p:nvSpPr>
        <p:spPr bwMode="auto">
          <a:xfrm>
            <a:off x="2113280" y="5444113"/>
            <a:ext cx="6289040"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defTabSz="914400" rtl="1" eaLnBrk="1" fontAlgn="base" latinLnBrk="0" hangingPunct="1">
              <a:lnSpc>
                <a:spcPct val="100000"/>
              </a:lnSpc>
              <a:spcBef>
                <a:spcPct val="0"/>
              </a:spcBef>
              <a:spcAft>
                <a:spcPct val="0"/>
              </a:spcAft>
              <a:buClrTx/>
              <a:buSzTx/>
              <a:buFontTx/>
              <a:buNone/>
              <a:tabLst/>
            </a:pPr>
            <a:r>
              <a:rPr kumimoji="0" lang="he-IL" b="0" i="0" u="none" strike="noStrike" cap="none" normalizeH="0" baseline="0" dirty="0">
                <a:ln>
                  <a:noFill/>
                </a:ln>
                <a:solidFill>
                  <a:schemeClr val="tx1"/>
                </a:solidFill>
                <a:effectLst/>
                <a:latin typeface="Symbol" pitchFamily="18" charset="2"/>
                <a:ea typeface="Times New Roman" pitchFamily="18" charset="0"/>
              </a:rPr>
              <a:t>השארית היא </a:t>
            </a:r>
            <a:r>
              <a:rPr kumimoji="0" lang="en-US" b="0" i="0" u="none" strike="noStrike" cap="none" normalizeH="0" baseline="0" dirty="0">
                <a:ln>
                  <a:noFill/>
                </a:ln>
                <a:solidFill>
                  <a:schemeClr val="tx1"/>
                </a:solidFill>
                <a:effectLst/>
                <a:latin typeface="Symbol" pitchFamily="18" charset="2"/>
                <a:ea typeface="Times New Roman" pitchFamily="18" charset="0"/>
              </a:rPr>
              <a:t>0.194</a:t>
            </a:r>
            <a:r>
              <a:rPr kumimoji="0" lang="he-IL" b="0" i="0" u="none" strike="noStrike" cap="none" normalizeH="0" baseline="0" dirty="0">
                <a:ln>
                  <a:noFill/>
                </a:ln>
                <a:solidFill>
                  <a:schemeClr val="tx1"/>
                </a:solidFill>
                <a:effectLst/>
                <a:latin typeface="Symbol" pitchFamily="18" charset="2"/>
                <a:ea typeface="Times New Roman" pitchFamily="18" charset="0"/>
              </a:rPr>
              <a:t> מעגל. הזוית המתאימה לחלק מעגל זה היא:</a:t>
            </a:r>
            <a:endParaRPr kumimoji="0" lang="en-US" sz="900" b="0" i="0" u="none" strike="noStrike" cap="none" normalizeH="0" baseline="0" dirty="0">
              <a:ln>
                <a:noFill/>
              </a:ln>
              <a:solidFill>
                <a:schemeClr val="tx1"/>
              </a:solidFill>
              <a:effectLst/>
              <a:latin typeface="Arial" pitchFamily="34" charset="0"/>
            </a:endParaRPr>
          </a:p>
          <a:p>
            <a:pPr marL="0" marR="0" lvl="0" indent="457200"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endParaRPr>
          </a:p>
        </p:txBody>
      </p:sp>
      <p:sp>
        <p:nvSpPr>
          <p:cNvPr id="136215" name="Rectangle 23"/>
          <p:cNvSpPr>
            <a:spLocks noChangeArrowheads="1"/>
          </p:cNvSpPr>
          <p:nvPr/>
        </p:nvSpPr>
        <p:spPr bwMode="auto">
          <a:xfrm>
            <a:off x="0" y="403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he-IL" sz="1200" b="0" i="0" u="none" strike="noStrike" cap="none" normalizeH="0" baseline="0" dirty="0">
                <a:ln>
                  <a:noFill/>
                </a:ln>
                <a:solidFill>
                  <a:schemeClr val="tx1"/>
                </a:solidFill>
                <a:effectLst/>
                <a:latin typeface="Symbol" pitchFamily="18" charset="2"/>
                <a:ea typeface="Times New Roman" pitchFamily="18" charset="0"/>
                <a:cs typeface="David" pitchFamily="34" charset="-79"/>
              </a:rPr>
              <a:t>		</a:t>
            </a:r>
            <a:endParaRPr kumimoji="0" lang="he-IL" sz="1800" b="0" i="0" u="none" strike="noStrike" cap="none" normalizeH="0" baseline="0" dirty="0">
              <a:ln>
                <a:noFill/>
              </a:ln>
              <a:solidFill>
                <a:schemeClr val="tx1"/>
              </a:solidFill>
              <a:effectLst/>
              <a:latin typeface="Arial" pitchFamily="34" charset="0"/>
              <a:cs typeface="Arial" pitchFamily="34" charset="0"/>
            </a:endParaRPr>
          </a:p>
        </p:txBody>
      </p:sp>
      <p:sp>
        <p:nvSpPr>
          <p:cNvPr id="136217" name="Rectangle 25"/>
          <p:cNvSpPr>
            <a:spLocks noChangeArrowheads="1"/>
          </p:cNvSpPr>
          <p:nvPr/>
        </p:nvSpPr>
        <p:spPr bwMode="auto">
          <a:xfrm>
            <a:off x="0" y="4495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6218" name="Rectangle 26"/>
          <p:cNvSpPr>
            <a:spLocks noChangeArrowheads="1"/>
          </p:cNvSpPr>
          <p:nvPr/>
        </p:nvSpPr>
        <p:spPr bwMode="auto">
          <a:xfrm>
            <a:off x="0" y="5165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9" name="TextBox 28"/>
          <p:cNvSpPr txBox="1"/>
          <p:nvPr/>
        </p:nvSpPr>
        <p:spPr>
          <a:xfrm>
            <a:off x="6289040" y="3322320"/>
            <a:ext cx="2407920" cy="369332"/>
          </a:xfrm>
          <a:prstGeom prst="rect">
            <a:avLst/>
          </a:prstGeom>
          <a:noFill/>
        </p:spPr>
        <p:txBody>
          <a:bodyPr wrap="square" rtlCol="1">
            <a:spAutoFit/>
          </a:bodyPr>
          <a:lstStyle/>
          <a:p>
            <a:r>
              <a:rPr lang="he-IL" dirty="0"/>
              <a:t>פתרון:</a:t>
            </a:r>
          </a:p>
        </p:txBody>
      </p:sp>
      <p:graphicFrame>
        <p:nvGraphicFramePr>
          <p:cNvPr id="137225" name="Object 9"/>
          <p:cNvGraphicFramePr>
            <a:graphicFrameLocks noChangeAspect="1"/>
          </p:cNvGraphicFramePr>
          <p:nvPr/>
        </p:nvGraphicFramePr>
        <p:xfrm>
          <a:off x="4130675" y="4096608"/>
          <a:ext cx="1711325" cy="467138"/>
        </p:xfrm>
        <a:graphic>
          <a:graphicData uri="http://schemas.openxmlformats.org/presentationml/2006/ole">
            <mc:AlternateContent xmlns:mc="http://schemas.openxmlformats.org/markup-compatibility/2006">
              <mc:Choice xmlns:v="urn:schemas-microsoft-com:vml" Requires="v">
                <p:oleObj spid="_x0000_s115583" name="Equation" r:id="rId13" imgW="787320" imgH="215640" progId="Equation.DSMT4">
                  <p:embed/>
                </p:oleObj>
              </mc:Choice>
              <mc:Fallback>
                <p:oleObj name="Equation" r:id="rId13" imgW="787320" imgH="2156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30675" y="4096608"/>
                        <a:ext cx="1711325" cy="467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חץ ימינה 30"/>
          <p:cNvSpPr/>
          <p:nvPr/>
        </p:nvSpPr>
        <p:spPr bwMode="auto">
          <a:xfrm>
            <a:off x="3708400" y="6075680"/>
            <a:ext cx="1097280" cy="213360"/>
          </a:xfrm>
          <a:prstGeom prst="rightArrow">
            <a:avLst/>
          </a:prstGeom>
          <a:solidFill>
            <a:srgbClr val="00FF00"/>
          </a:solidFill>
          <a:ln w="9525" cap="flat" cmpd="sng" algn="ctr">
            <a:solidFill>
              <a:srgbClr val="096309"/>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26888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1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62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72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62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36213"/>
                                        </p:tgtEl>
                                        <p:attrNameLst>
                                          <p:attrName>style.visibility</p:attrName>
                                        </p:attrNameLst>
                                      </p:cBhvr>
                                      <p:to>
                                        <p:strVal val="visible"/>
                                      </p:to>
                                    </p:set>
                                    <p:anim calcmode="lin" valueType="num">
                                      <p:cBhvr>
                                        <p:cTn id="19" dur="1000" fill="hold"/>
                                        <p:tgtEl>
                                          <p:spTgt spid="136213"/>
                                        </p:tgtEl>
                                        <p:attrNameLst>
                                          <p:attrName>ppt_w</p:attrName>
                                        </p:attrNameLst>
                                      </p:cBhvr>
                                      <p:tavLst>
                                        <p:tav tm="0">
                                          <p:val>
                                            <p:strVal val="#ppt_w*0.70"/>
                                          </p:val>
                                        </p:tav>
                                        <p:tav tm="100000">
                                          <p:val>
                                            <p:strVal val="#ppt_w"/>
                                          </p:val>
                                        </p:tav>
                                      </p:tavLst>
                                    </p:anim>
                                    <p:anim calcmode="lin" valueType="num">
                                      <p:cBhvr>
                                        <p:cTn id="20" dur="1000" fill="hold"/>
                                        <p:tgtEl>
                                          <p:spTgt spid="136213"/>
                                        </p:tgtEl>
                                        <p:attrNameLst>
                                          <p:attrName>ppt_h</p:attrName>
                                        </p:attrNameLst>
                                      </p:cBhvr>
                                      <p:tavLst>
                                        <p:tav tm="0">
                                          <p:val>
                                            <p:strVal val="#ppt_h"/>
                                          </p:val>
                                        </p:tav>
                                        <p:tav tm="100000">
                                          <p:val>
                                            <p:strVal val="#ppt_h"/>
                                          </p:val>
                                        </p:tav>
                                      </p:tavLst>
                                    </p:anim>
                                    <p:animEffect transition="in" filter="fade">
                                      <p:cBhvr>
                                        <p:cTn id="21" dur="1000"/>
                                        <p:tgtEl>
                                          <p:spTgt spid="13621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3619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36195"/>
                                        </p:tgtEl>
                                        <p:attrNameLst>
                                          <p:attrName>style.visibility</p:attrName>
                                        </p:attrNameLst>
                                      </p:cBhvr>
                                      <p:to>
                                        <p:strVal val="visible"/>
                                      </p:to>
                                    </p:set>
                                    <p:animEffect transition="in" filter="wipe(left)">
                                      <p:cBhvr>
                                        <p:cTn id="34" dur="500"/>
                                        <p:tgtEl>
                                          <p:spTgt spid="136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9" grpId="0"/>
      <p:bldP spid="136200" grpId="0"/>
      <p:bldP spid="136211" grpId="0"/>
      <p:bldP spid="136213" grpId="0"/>
      <p:bldP spid="3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205" name="Object 13"/>
          <p:cNvGraphicFramePr>
            <a:graphicFrameLocks noChangeAspect="1"/>
          </p:cNvGraphicFramePr>
          <p:nvPr/>
        </p:nvGraphicFramePr>
        <p:xfrm>
          <a:off x="3007360" y="1107440"/>
          <a:ext cx="993467" cy="565786"/>
        </p:xfrm>
        <a:graphic>
          <a:graphicData uri="http://schemas.openxmlformats.org/presentationml/2006/ole">
            <mc:AlternateContent xmlns:mc="http://schemas.openxmlformats.org/markup-compatibility/2006">
              <mc:Choice xmlns:v="urn:schemas-microsoft-com:vml" Requires="v">
                <p:oleObj spid="_x0000_s116155" name="Equation" r:id="rId3" imgW="710891" imgH="406224" progId="Equation.DSMT4">
                  <p:embed/>
                </p:oleObj>
              </mc:Choice>
              <mc:Fallback>
                <p:oleObj name="Equation" r:id="rId3" imgW="710891" imgH="40622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7360" y="1107440"/>
                        <a:ext cx="993467" cy="5657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204" name="Object 12"/>
          <p:cNvGraphicFramePr>
            <a:graphicFrameLocks noChangeAspect="1"/>
          </p:cNvGraphicFramePr>
          <p:nvPr/>
        </p:nvGraphicFramePr>
        <p:xfrm>
          <a:off x="5466080" y="1612265"/>
          <a:ext cx="1219200" cy="609600"/>
        </p:xfrm>
        <a:graphic>
          <a:graphicData uri="http://schemas.openxmlformats.org/presentationml/2006/ole">
            <mc:AlternateContent xmlns:mc="http://schemas.openxmlformats.org/markup-compatibility/2006">
              <mc:Choice xmlns:v="urn:schemas-microsoft-com:vml" Requires="v">
                <p:oleObj spid="_x0000_s116156" name="Equation" r:id="rId5" imgW="914400" imgH="457200" progId="Equation.DSMT4">
                  <p:embed/>
                </p:oleObj>
              </mc:Choice>
              <mc:Fallback>
                <p:oleObj name="Equation" r:id="rId5" imgW="9144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6080" y="1612265"/>
                        <a:ext cx="1219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193" name="Object 1"/>
          <p:cNvGraphicFramePr>
            <a:graphicFrameLocks noChangeAspect="1"/>
          </p:cNvGraphicFramePr>
          <p:nvPr/>
        </p:nvGraphicFramePr>
        <p:xfrm>
          <a:off x="3606800" y="4206241"/>
          <a:ext cx="4122456" cy="1158240"/>
        </p:xfrm>
        <a:graphic>
          <a:graphicData uri="http://schemas.openxmlformats.org/presentationml/2006/ole">
            <mc:AlternateContent xmlns:mc="http://schemas.openxmlformats.org/markup-compatibility/2006">
              <mc:Choice xmlns:v="urn:schemas-microsoft-com:vml" Requires="v">
                <p:oleObj spid="_x0000_s116157" name="Equation" r:id="rId7" imgW="2387600" imgH="673100" progId="Equation.DSMT4">
                  <p:embed/>
                </p:oleObj>
              </mc:Choice>
              <mc:Fallback>
                <p:oleObj name="Equation" r:id="rId7" imgW="2387600" imgH="673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6800" y="4206241"/>
                        <a:ext cx="4122456" cy="1158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203" name="Rectangle 11"/>
          <p:cNvSpPr>
            <a:spLocks noChangeArrowheads="1"/>
          </p:cNvSpPr>
          <p:nvPr/>
        </p:nvSpPr>
        <p:spPr bwMode="auto">
          <a:xfrm>
            <a:off x="-46038" y="1317625"/>
            <a:ext cx="5394326" cy="8412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he-IL"/>
          </a:p>
        </p:txBody>
      </p:sp>
      <p:sp>
        <p:nvSpPr>
          <p:cNvPr id="136206" name="Rectangle 14"/>
          <p:cNvSpPr>
            <a:spLocks noChangeArrowheads="1"/>
          </p:cNvSpPr>
          <p:nvPr/>
        </p:nvSpPr>
        <p:spPr bwMode="auto">
          <a:xfrm>
            <a:off x="3962778" y="359958"/>
            <a:ext cx="4977645"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he-IL" sz="2400" b="1" i="0" u="sng" strike="noStrike" cap="none" normalizeH="0" baseline="0" dirty="0">
                <a:ln>
                  <a:noFill/>
                </a:ln>
                <a:solidFill>
                  <a:schemeClr val="tx1"/>
                </a:solidFill>
                <a:effectLst/>
                <a:latin typeface="Arial" pitchFamily="34" charset="0"/>
                <a:ea typeface="Times New Roman" pitchFamily="18" charset="0"/>
                <a:cs typeface="David" pitchFamily="34" charset="-79"/>
              </a:rPr>
              <a:t>דוגמא:</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a:ln>
                  <a:noFill/>
                </a:ln>
                <a:solidFill>
                  <a:schemeClr val="tx1"/>
                </a:solidFill>
                <a:effectLst/>
                <a:latin typeface="Arial" pitchFamily="34" charset="0"/>
                <a:ea typeface="Times New Roman" pitchFamily="18" charset="0"/>
                <a:cs typeface="David" pitchFamily="34" charset="-79"/>
              </a:rPr>
              <a:t>מוט מסתובב סביב ציר </a:t>
            </a:r>
            <a:r>
              <a:rPr kumimoji="0" lang="en-US" sz="2800" i="0" u="none" strike="noStrike" cap="none" normalizeH="0" baseline="0" dirty="0">
                <a:ln>
                  <a:noFill/>
                </a:ln>
                <a:solidFill>
                  <a:schemeClr val="tx1"/>
                </a:solidFill>
                <a:effectLst/>
                <a:latin typeface="Arial" pitchFamily="34" charset="0"/>
                <a:ea typeface="Times New Roman" pitchFamily="18" charset="0"/>
                <a:cs typeface="David" pitchFamily="34" charset="-79"/>
              </a:rPr>
              <a:t>o</a:t>
            </a:r>
            <a:r>
              <a:rPr kumimoji="0" lang="he-IL" sz="2000" b="0" i="0" u="none" strike="noStrike" cap="none" normalizeH="0" baseline="0" dirty="0">
                <a:ln>
                  <a:noFill/>
                </a:ln>
                <a:solidFill>
                  <a:schemeClr val="tx1"/>
                </a:solidFill>
                <a:effectLst/>
                <a:latin typeface="Arial" pitchFamily="34" charset="0"/>
                <a:ea typeface="Times New Roman" pitchFamily="18" charset="0"/>
                <a:cs typeface="David" pitchFamily="34" charset="-79"/>
              </a:rPr>
              <a:t>. </a:t>
            </a:r>
          </a:p>
          <a:p>
            <a:pPr marL="0" marR="0" lvl="0" indent="0" algn="just" defTabSz="914400" rtl="1" eaLnBrk="0" fontAlgn="base" latinLnBrk="0" hangingPunct="0">
              <a:lnSpc>
                <a:spcPct val="100000"/>
              </a:lnSpc>
              <a:spcBef>
                <a:spcPct val="0"/>
              </a:spcBef>
              <a:spcAft>
                <a:spcPct val="0"/>
              </a:spcAft>
              <a:buClrTx/>
              <a:buSzTx/>
              <a:buFontTx/>
              <a:buNone/>
              <a:tabLst/>
            </a:pPr>
            <a:r>
              <a:rPr kumimoji="0" lang="he-IL" sz="2000" b="0" i="0" u="none" strike="noStrike" cap="none" normalizeH="0" baseline="0" dirty="0">
                <a:ln>
                  <a:noFill/>
                </a:ln>
                <a:solidFill>
                  <a:schemeClr val="tx1"/>
                </a:solidFill>
                <a:effectLst/>
                <a:latin typeface="Arial" pitchFamily="34" charset="0"/>
                <a:ea typeface="Times New Roman" pitchFamily="18" charset="0"/>
                <a:cs typeface="David" pitchFamily="34" charset="-79"/>
              </a:rPr>
              <a:t>מהירותו הזוויתית כשהוא חולף את הזוית </a:t>
            </a:r>
            <a:r>
              <a:rPr kumimoji="0" lang="en-US" sz="2000" b="0" i="0" u="none" strike="noStrike" cap="none" normalizeH="0" baseline="0" dirty="0">
                <a:ln>
                  <a:noFill/>
                </a:ln>
                <a:solidFill>
                  <a:schemeClr val="tx1"/>
                </a:solidFill>
                <a:effectLst/>
                <a:latin typeface="Arial" pitchFamily="34" charset="0"/>
                <a:ea typeface="Times New Roman" pitchFamily="18" charset="0"/>
                <a:cs typeface="David" pitchFamily="34" charset="-79"/>
              </a:rPr>
              <a:t>30°</a:t>
            </a:r>
            <a:r>
              <a:rPr kumimoji="0" lang="he-IL" sz="2000" b="0" i="0" u="none" strike="noStrike" cap="none" normalizeH="0" baseline="0" dirty="0">
                <a:ln>
                  <a:noFill/>
                </a:ln>
                <a:solidFill>
                  <a:schemeClr val="tx1"/>
                </a:solidFill>
                <a:effectLst/>
                <a:latin typeface="Arial" pitchFamily="34" charset="0"/>
                <a:ea typeface="Times New Roman" pitchFamily="18" charset="0"/>
                <a:cs typeface="David" pitchFamily="34" charset="-79"/>
              </a:rPr>
              <a:t> היא </a:t>
            </a:r>
            <a:endParaRPr kumimoji="0" lang="he-IL" sz="3200" b="0" i="0" u="none" strike="noStrike" cap="none" normalizeH="0" baseline="0" dirty="0">
              <a:ln>
                <a:noFill/>
              </a:ln>
              <a:solidFill>
                <a:schemeClr val="tx1"/>
              </a:solidFill>
              <a:effectLst/>
              <a:latin typeface="Arial" pitchFamily="34" charset="0"/>
              <a:cs typeface="Arial" pitchFamily="34" charset="0"/>
            </a:endParaRPr>
          </a:p>
        </p:txBody>
      </p:sp>
      <p:sp>
        <p:nvSpPr>
          <p:cNvPr id="136207" name="Rectangle 15"/>
          <p:cNvSpPr>
            <a:spLocks noChangeArrowheads="1"/>
          </p:cNvSpPr>
          <p:nvPr/>
        </p:nvSpPr>
        <p:spPr bwMode="auto">
          <a:xfrm>
            <a:off x="6512560" y="1540203"/>
            <a:ext cx="234696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eaLnBrk="1" fontAlgn="base" latinLnBrk="0" hangingPunct="1">
              <a:lnSpc>
                <a:spcPct val="100000"/>
              </a:lnSpc>
              <a:spcBef>
                <a:spcPct val="0"/>
              </a:spcBef>
              <a:spcAft>
                <a:spcPct val="0"/>
              </a:spcAft>
              <a:buClrTx/>
              <a:buSzTx/>
              <a:buFontTx/>
              <a:buNone/>
              <a:tabLst/>
            </a:pPr>
            <a:r>
              <a:rPr lang="he-IL" dirty="0">
                <a:ea typeface="Times New Roman" pitchFamily="18" charset="0"/>
                <a:cs typeface="David" pitchFamily="34" charset="-79"/>
              </a:rPr>
              <a:t>ו</a:t>
            </a:r>
            <a:r>
              <a:rPr kumimoji="0" lang="he-IL" b="0" i="0" u="none" strike="noStrike" cap="none" normalizeH="0" baseline="0" dirty="0">
                <a:ln>
                  <a:noFill/>
                </a:ln>
                <a:solidFill>
                  <a:schemeClr val="tx1"/>
                </a:solidFill>
                <a:effectLst/>
                <a:latin typeface="Arial" pitchFamily="34" charset="0"/>
                <a:ea typeface="Times New Roman" pitchFamily="18" charset="0"/>
                <a:cs typeface="David" pitchFamily="34" charset="-79"/>
              </a:rPr>
              <a:t>תאוצתו הזוויתית היא </a:t>
            </a:r>
            <a:endParaRPr kumimoji="0" lang="he-IL" sz="2800" b="0" i="0" u="none" strike="noStrike" cap="none" normalizeH="0" baseline="0" dirty="0">
              <a:ln>
                <a:noFill/>
              </a:ln>
              <a:solidFill>
                <a:schemeClr val="tx1"/>
              </a:solidFill>
              <a:effectLst/>
              <a:latin typeface="Arial" pitchFamily="34" charset="0"/>
              <a:cs typeface="Arial" pitchFamily="34" charset="0"/>
            </a:endParaRPr>
          </a:p>
        </p:txBody>
      </p:sp>
      <p:sp>
        <p:nvSpPr>
          <p:cNvPr id="136209" name="Rectangle 17"/>
          <p:cNvSpPr>
            <a:spLocks noChangeArrowheads="1"/>
          </p:cNvSpPr>
          <p:nvPr/>
        </p:nvSpPr>
        <p:spPr bwMode="auto">
          <a:xfrm>
            <a:off x="3088640" y="2305584"/>
            <a:ext cx="5628640" cy="1400383"/>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defTabSz="914400" rtl="1" eaLnBrk="1" fontAlgn="base" latinLnBrk="0" hangingPunct="1">
              <a:lnSpc>
                <a:spcPct val="100000"/>
              </a:lnSpc>
              <a:spcBef>
                <a:spcPct val="0"/>
              </a:spcBef>
              <a:spcAft>
                <a:spcPct val="0"/>
              </a:spcAft>
              <a:buClrTx/>
              <a:buSzTx/>
              <a:buFontTx/>
              <a:buNone/>
              <a:tabLst/>
            </a:pPr>
            <a:r>
              <a:rPr kumimoji="0" lang="he-IL" sz="2000" b="1" i="0" u="none" strike="noStrike" cap="none" normalizeH="0" baseline="0" dirty="0">
                <a:ln>
                  <a:noFill/>
                </a:ln>
                <a:solidFill>
                  <a:schemeClr val="tx1"/>
                </a:solidFill>
                <a:effectLst/>
                <a:latin typeface="Arial" pitchFamily="34" charset="0"/>
                <a:ea typeface="Times New Roman" pitchFamily="18" charset="0"/>
                <a:cs typeface="David" pitchFamily="34" charset="-79"/>
              </a:rPr>
              <a:t>א.</a:t>
            </a:r>
            <a:r>
              <a:rPr kumimoji="0" lang="he-IL" b="0" i="0" u="none" strike="noStrike" cap="none" normalizeH="0" baseline="0" dirty="0">
                <a:ln>
                  <a:noFill/>
                </a:ln>
                <a:solidFill>
                  <a:schemeClr val="tx1"/>
                </a:solidFill>
                <a:effectLst/>
                <a:latin typeface="Arial" pitchFamily="34" charset="0"/>
                <a:ea typeface="Times New Roman" pitchFamily="18" charset="0"/>
                <a:cs typeface="David" pitchFamily="34" charset="-79"/>
              </a:rPr>
              <a:t> באיזו זווית ימצא המוט לאחר </a:t>
            </a:r>
            <a:r>
              <a:rPr kumimoji="0" lang="en-US" b="0" i="0" u="none" strike="noStrike" cap="none" normalizeH="0" baseline="0" dirty="0">
                <a:ln>
                  <a:noFill/>
                </a:ln>
                <a:solidFill>
                  <a:schemeClr val="tx1"/>
                </a:solidFill>
                <a:effectLst/>
                <a:latin typeface="Arial" pitchFamily="34" charset="0"/>
                <a:ea typeface="Times New Roman" pitchFamily="18" charset="0"/>
                <a:cs typeface="David" pitchFamily="34" charset="-79"/>
              </a:rPr>
              <a:t>12</a:t>
            </a:r>
            <a:r>
              <a:rPr kumimoji="0" lang="he-IL" b="0" i="0" u="none" strike="noStrike" cap="none" normalizeH="0" baseline="0" dirty="0">
                <a:ln>
                  <a:noFill/>
                </a:ln>
                <a:solidFill>
                  <a:schemeClr val="tx1"/>
                </a:solidFill>
                <a:effectLst/>
                <a:latin typeface="Arial" pitchFamily="34" charset="0"/>
                <a:ea typeface="Times New Roman" pitchFamily="18" charset="0"/>
                <a:cs typeface="David" pitchFamily="34" charset="-79"/>
              </a:rPr>
              <a:t> שניות?</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defTabSz="914400" rtl="1" eaLnBrk="0" fontAlgn="base" latinLnBrk="0" hangingPunct="0">
              <a:lnSpc>
                <a:spcPct val="100000"/>
              </a:lnSpc>
              <a:spcBef>
                <a:spcPct val="0"/>
              </a:spcBef>
              <a:spcAft>
                <a:spcPct val="0"/>
              </a:spcAft>
              <a:buClrTx/>
              <a:buSzTx/>
              <a:buFontTx/>
              <a:buNone/>
              <a:tabLst/>
            </a:pPr>
            <a:r>
              <a:rPr kumimoji="0" lang="he-IL" sz="2000" b="1" i="0" u="none" strike="noStrike" cap="none" normalizeH="0" baseline="0" dirty="0">
                <a:ln>
                  <a:noFill/>
                </a:ln>
                <a:solidFill>
                  <a:schemeClr val="tx1"/>
                </a:solidFill>
                <a:effectLst/>
                <a:latin typeface="Arial" pitchFamily="34" charset="0"/>
                <a:ea typeface="Times New Roman" pitchFamily="18" charset="0"/>
                <a:cs typeface="David" pitchFamily="34" charset="-79"/>
              </a:rPr>
              <a:t>ב.</a:t>
            </a:r>
            <a:r>
              <a:rPr kumimoji="0" lang="he-IL" b="0" i="0" u="none" strike="noStrike" cap="none" normalizeH="0" baseline="0" dirty="0">
                <a:ln>
                  <a:noFill/>
                </a:ln>
                <a:solidFill>
                  <a:schemeClr val="tx1"/>
                </a:solidFill>
                <a:effectLst/>
                <a:latin typeface="Arial" pitchFamily="34" charset="0"/>
                <a:ea typeface="Times New Roman" pitchFamily="18" charset="0"/>
                <a:cs typeface="David" pitchFamily="34" charset="-79"/>
              </a:rPr>
              <a:t> מהי הזווית ביחס לציר </a:t>
            </a:r>
            <a:r>
              <a:rPr kumimoji="0" lang="en-US" b="0" i="0" u="none" strike="noStrike" cap="none" normalizeH="0" baseline="0" dirty="0">
                <a:ln>
                  <a:noFill/>
                </a:ln>
                <a:solidFill>
                  <a:schemeClr val="tx1"/>
                </a:solidFill>
                <a:effectLst/>
                <a:latin typeface="Arial" pitchFamily="34" charset="0"/>
                <a:ea typeface="Times New Roman" pitchFamily="18" charset="0"/>
                <a:cs typeface="David" pitchFamily="34" charset="-79"/>
              </a:rPr>
              <a:t>x</a:t>
            </a:r>
            <a:r>
              <a:rPr kumimoji="0" lang="he-IL" b="0" i="0" u="none" strike="noStrike" cap="none" normalizeH="0" baseline="0" dirty="0">
                <a:ln>
                  <a:noFill/>
                </a:ln>
                <a:solidFill>
                  <a:schemeClr val="tx1"/>
                </a:solidFill>
                <a:effectLst/>
                <a:latin typeface="Arial" pitchFamily="34" charset="0"/>
                <a:ea typeface="Times New Roman" pitchFamily="18" charset="0"/>
                <a:cs typeface="David" pitchFamily="34" charset="-79"/>
              </a:rPr>
              <a:t> בה ימצא המוט לאחר 12 שניות ?</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defTabSz="914400" rtl="1" eaLnBrk="0" fontAlgn="base" latinLnBrk="0" hangingPunct="0">
              <a:lnSpc>
                <a:spcPct val="100000"/>
              </a:lnSpc>
              <a:spcBef>
                <a:spcPct val="0"/>
              </a:spcBef>
              <a:spcAft>
                <a:spcPct val="0"/>
              </a:spcAft>
              <a:buClrTx/>
              <a:buSzTx/>
              <a:buFontTx/>
              <a:buNone/>
              <a:tabLst/>
            </a:pPr>
            <a:r>
              <a:rPr kumimoji="0" lang="he-IL" sz="2000" b="1" i="0" u="none" strike="noStrike" cap="none" normalizeH="0" baseline="0" dirty="0">
                <a:ln>
                  <a:noFill/>
                </a:ln>
                <a:solidFill>
                  <a:schemeClr val="tx1"/>
                </a:solidFill>
                <a:effectLst/>
                <a:latin typeface="Arial" pitchFamily="34" charset="0"/>
                <a:ea typeface="Times New Roman" pitchFamily="18" charset="0"/>
                <a:cs typeface="David" pitchFamily="34" charset="-79"/>
              </a:rPr>
              <a:t>ג.</a:t>
            </a:r>
            <a:r>
              <a:rPr kumimoji="0" lang="he-IL" b="0" i="0" u="none" strike="noStrike" cap="none" normalizeH="0" baseline="0" dirty="0">
                <a:ln>
                  <a:noFill/>
                </a:ln>
                <a:solidFill>
                  <a:schemeClr val="tx1"/>
                </a:solidFill>
                <a:effectLst/>
                <a:latin typeface="Arial" pitchFamily="34" charset="0"/>
                <a:ea typeface="Times New Roman" pitchFamily="18" charset="0"/>
                <a:cs typeface="David" pitchFamily="34" charset="-79"/>
              </a:rPr>
              <a:t> מה תהיה מהירותו הזוויתית של המוט ברגע זה?</a:t>
            </a:r>
            <a:endParaRPr kumimoji="0" lang="en-US" b="1" i="0" u="sng" strike="noStrike" cap="none" normalizeH="0" baseline="0" dirty="0">
              <a:ln>
                <a:noFill/>
              </a:ln>
              <a:solidFill>
                <a:schemeClr val="tx1"/>
              </a:solidFill>
              <a:effectLst/>
              <a:latin typeface="Times New Roman" pitchFamily="18" charset="0"/>
              <a:cs typeface="David" pitchFamily="34" charset="-79"/>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136210" name="Rectangle 18"/>
          <p:cNvSpPr>
            <a:spLocks noChangeArrowheads="1"/>
          </p:cNvSpPr>
          <p:nvPr/>
        </p:nvSpPr>
        <p:spPr bwMode="auto">
          <a:xfrm>
            <a:off x="0" y="1774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6211" name="Rectangle 19"/>
          <p:cNvSpPr>
            <a:spLocks noChangeArrowheads="1"/>
          </p:cNvSpPr>
          <p:nvPr/>
        </p:nvSpPr>
        <p:spPr bwMode="auto">
          <a:xfrm>
            <a:off x="5994400" y="3721250"/>
            <a:ext cx="31496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defTabSz="914400" rtl="1" eaLnBrk="1" fontAlgn="base" latinLnBrk="0" hangingPunct="1">
              <a:lnSpc>
                <a:spcPct val="100000"/>
              </a:lnSpc>
              <a:spcBef>
                <a:spcPct val="0"/>
              </a:spcBef>
              <a:spcAft>
                <a:spcPct val="0"/>
              </a:spcAft>
              <a:buClrTx/>
              <a:buSzTx/>
              <a:buFontTx/>
              <a:buNone/>
              <a:tabLst/>
            </a:pPr>
            <a:r>
              <a:rPr kumimoji="0" lang="he-IL" sz="2400" b="1" i="0" u="none" strike="noStrike" cap="none" normalizeH="0" baseline="0" dirty="0">
                <a:ln>
                  <a:noFill/>
                </a:ln>
                <a:solidFill>
                  <a:schemeClr val="tx1"/>
                </a:solidFill>
                <a:effectLst/>
                <a:latin typeface="Arial" pitchFamily="34" charset="0"/>
                <a:ea typeface="Times New Roman" pitchFamily="18" charset="0"/>
                <a:cs typeface="David" pitchFamily="34" charset="-79"/>
              </a:rPr>
              <a:t>ג.</a:t>
            </a:r>
            <a:r>
              <a:rPr kumimoji="0" lang="he-IL" sz="2000" b="0" i="0" u="none" strike="noStrike" cap="none" normalizeH="0" baseline="0" dirty="0">
                <a:ln>
                  <a:noFill/>
                </a:ln>
                <a:solidFill>
                  <a:schemeClr val="tx1"/>
                </a:solidFill>
                <a:effectLst/>
                <a:latin typeface="Arial" pitchFamily="34" charset="0"/>
                <a:ea typeface="Times New Roman" pitchFamily="18" charset="0"/>
                <a:cs typeface="David" pitchFamily="34" charset="-79"/>
              </a:rPr>
              <a:t> </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457200"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136212" name="Rectangle 20"/>
          <p:cNvSpPr>
            <a:spLocks noChangeArrowheads="1"/>
          </p:cNvSpPr>
          <p:nvPr/>
        </p:nvSpPr>
        <p:spPr bwMode="auto">
          <a:xfrm>
            <a:off x="0" y="3336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6215" name="Rectangle 23"/>
          <p:cNvSpPr>
            <a:spLocks noChangeArrowheads="1"/>
          </p:cNvSpPr>
          <p:nvPr/>
        </p:nvSpPr>
        <p:spPr bwMode="auto">
          <a:xfrm>
            <a:off x="0" y="403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1" eaLnBrk="1" fontAlgn="base" latinLnBrk="0" hangingPunct="1">
              <a:lnSpc>
                <a:spcPct val="100000"/>
              </a:lnSpc>
              <a:spcBef>
                <a:spcPct val="0"/>
              </a:spcBef>
              <a:spcAft>
                <a:spcPct val="0"/>
              </a:spcAft>
              <a:buClrTx/>
              <a:buSzTx/>
              <a:buFontTx/>
              <a:buNone/>
              <a:tabLst/>
            </a:pPr>
            <a:r>
              <a:rPr kumimoji="0" lang="he-IL" sz="1200" b="0" i="0" u="none" strike="noStrike" cap="none" normalizeH="0" baseline="0">
                <a:ln>
                  <a:noFill/>
                </a:ln>
                <a:solidFill>
                  <a:schemeClr val="tx1"/>
                </a:solidFill>
                <a:effectLst/>
                <a:latin typeface="Symbol" pitchFamily="18" charset="2"/>
                <a:ea typeface="Times New Roman" pitchFamily="18" charset="0"/>
                <a:cs typeface="David" pitchFamily="34" charset="-79"/>
              </a:rPr>
              <a:t>		</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136217" name="Rectangle 25"/>
          <p:cNvSpPr>
            <a:spLocks noChangeArrowheads="1"/>
          </p:cNvSpPr>
          <p:nvPr/>
        </p:nvSpPr>
        <p:spPr bwMode="auto">
          <a:xfrm>
            <a:off x="0" y="44958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he-IL"/>
          </a:p>
        </p:txBody>
      </p:sp>
      <p:sp>
        <p:nvSpPr>
          <p:cNvPr id="136218" name="Rectangle 26"/>
          <p:cNvSpPr>
            <a:spLocks noChangeArrowheads="1"/>
          </p:cNvSpPr>
          <p:nvPr/>
        </p:nvSpPr>
        <p:spPr bwMode="auto">
          <a:xfrm>
            <a:off x="0" y="5165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9" name="TextBox 28"/>
          <p:cNvSpPr txBox="1"/>
          <p:nvPr/>
        </p:nvSpPr>
        <p:spPr>
          <a:xfrm>
            <a:off x="6289040" y="3322320"/>
            <a:ext cx="2407920" cy="369332"/>
          </a:xfrm>
          <a:prstGeom prst="rect">
            <a:avLst/>
          </a:prstGeom>
          <a:noFill/>
        </p:spPr>
        <p:txBody>
          <a:bodyPr wrap="square" rtlCol="1">
            <a:spAutoFit/>
          </a:bodyPr>
          <a:lstStyle/>
          <a:p>
            <a:r>
              <a:rPr lang="he-IL" dirty="0"/>
              <a:t>פתרון:</a:t>
            </a:r>
          </a:p>
        </p:txBody>
      </p:sp>
    </p:spTree>
    <p:extLst>
      <p:ext uri="{BB962C8B-B14F-4D97-AF65-F5344CB8AC3E}">
        <p14:creationId xmlns:p14="http://schemas.microsoft.com/office/powerpoint/2010/main" val="421770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6193"/>
                                        </p:tgtEl>
                                        <p:attrNameLst>
                                          <p:attrName>style.visibility</p:attrName>
                                        </p:attrNameLst>
                                      </p:cBhvr>
                                      <p:to>
                                        <p:strVal val="visible"/>
                                      </p:to>
                                    </p:set>
                                    <p:animEffect transition="in" filter="dissolve">
                                      <p:cBhvr>
                                        <p:cTn id="7" dur="500"/>
                                        <p:tgtEl>
                                          <p:spTgt spid="136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7391" y="2570785"/>
            <a:ext cx="4824536" cy="1938992"/>
          </a:xfrm>
          <a:prstGeom prst="rect">
            <a:avLst/>
          </a:prstGeom>
          <a:noFill/>
        </p:spPr>
        <p:txBody>
          <a:bodyPr wrap="square" rtlCol="1">
            <a:spAutoFit/>
          </a:bodyPr>
          <a:lstStyle/>
          <a:p>
            <a:r>
              <a:rPr lang="he-IL" sz="2400" b="1" dirty="0">
                <a:solidFill>
                  <a:srgbClr val="FF0000"/>
                </a:solidFill>
              </a:rPr>
              <a:t>הגוף נע אבל לא בקו ישר! </a:t>
            </a:r>
          </a:p>
          <a:p>
            <a:r>
              <a:rPr lang="he-IL" sz="2400" b="1" dirty="0">
                <a:solidFill>
                  <a:srgbClr val="FF0000"/>
                </a:solidFill>
              </a:rPr>
              <a:t>כיוון המהירות הקווית (</a:t>
            </a:r>
            <a:r>
              <a:rPr lang="he-IL" sz="2400" b="1" dirty="0" err="1">
                <a:solidFill>
                  <a:srgbClr val="FF0000"/>
                </a:solidFill>
              </a:rPr>
              <a:t>המשיקית</a:t>
            </a:r>
            <a:r>
              <a:rPr lang="he-IL" sz="2400" b="1" dirty="0">
                <a:solidFill>
                  <a:srgbClr val="FF0000"/>
                </a:solidFill>
              </a:rPr>
              <a:t>) הוא תמיד בכיוון המשיק למעגל.</a:t>
            </a:r>
          </a:p>
          <a:p>
            <a:r>
              <a:rPr lang="he-IL" sz="2400" dirty="0">
                <a:solidFill>
                  <a:srgbClr val="FF0000"/>
                </a:solidFill>
              </a:rPr>
              <a:t>ווקטור המהירות משנה רק את כיוונו ולא את גודלו. גודל המהירות נשאר קבוע</a:t>
            </a:r>
            <a:r>
              <a:rPr lang="he-IL" sz="2400" b="1" kern="0" dirty="0">
                <a:solidFill>
                  <a:srgbClr val="FF0000"/>
                </a:solidFill>
              </a:rPr>
              <a:t>!</a:t>
            </a:r>
            <a:endParaRPr lang="he-IL" sz="2400" b="1" dirty="0">
              <a:solidFill>
                <a:srgbClr val="FF0000"/>
              </a:solidFill>
            </a:endParaRPr>
          </a:p>
        </p:txBody>
      </p:sp>
      <p:grpSp>
        <p:nvGrpSpPr>
          <p:cNvPr id="11" name="קבוצה 10"/>
          <p:cNvGrpSpPr/>
          <p:nvPr/>
        </p:nvGrpSpPr>
        <p:grpSpPr>
          <a:xfrm>
            <a:off x="325127" y="1597735"/>
            <a:ext cx="3264242" cy="3496817"/>
            <a:chOff x="251520" y="1453062"/>
            <a:chExt cx="3264242" cy="3496817"/>
          </a:xfrm>
        </p:grpSpPr>
        <p:pic>
          <p:nvPicPr>
            <p:cNvPr id="2" name="Picture 2"/>
            <p:cNvPicPr>
              <a:picLocks noChangeAspect="1" noChangeArrowheads="1"/>
            </p:cNvPicPr>
            <p:nvPr/>
          </p:nvPicPr>
          <p:blipFill>
            <a:blip r:embed="rId2" cstate="print"/>
            <a:srcRect/>
            <a:stretch>
              <a:fillRect/>
            </a:stretch>
          </p:blipFill>
          <p:spPr bwMode="auto">
            <a:xfrm>
              <a:off x="467544" y="1550487"/>
              <a:ext cx="2995811" cy="3363297"/>
            </a:xfrm>
            <a:prstGeom prst="rect">
              <a:avLst/>
            </a:prstGeom>
            <a:noFill/>
            <a:ln w="9525">
              <a:noFill/>
              <a:miter lim="800000"/>
              <a:headEnd/>
              <a:tailEnd/>
            </a:ln>
          </p:spPr>
        </p:pic>
        <p:sp>
          <p:nvSpPr>
            <p:cNvPr id="5" name="TextBox 4"/>
            <p:cNvSpPr txBox="1"/>
            <p:nvPr/>
          </p:nvSpPr>
          <p:spPr>
            <a:xfrm>
              <a:off x="1835696" y="1453062"/>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sp>
          <p:nvSpPr>
            <p:cNvPr id="6" name="TextBox 5"/>
            <p:cNvSpPr txBox="1"/>
            <p:nvPr/>
          </p:nvSpPr>
          <p:spPr>
            <a:xfrm>
              <a:off x="539552" y="1980129"/>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sp>
          <p:nvSpPr>
            <p:cNvPr id="7" name="TextBox 6"/>
            <p:cNvSpPr txBox="1"/>
            <p:nvPr/>
          </p:nvSpPr>
          <p:spPr>
            <a:xfrm>
              <a:off x="251520" y="3501008"/>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sp>
          <p:nvSpPr>
            <p:cNvPr id="8" name="TextBox 7"/>
            <p:cNvSpPr txBox="1"/>
            <p:nvPr/>
          </p:nvSpPr>
          <p:spPr>
            <a:xfrm>
              <a:off x="2915816" y="3861048"/>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sp>
          <p:nvSpPr>
            <p:cNvPr id="9" name="TextBox 8"/>
            <p:cNvSpPr txBox="1"/>
            <p:nvPr/>
          </p:nvSpPr>
          <p:spPr>
            <a:xfrm>
              <a:off x="3011706" y="2348880"/>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sp>
          <p:nvSpPr>
            <p:cNvPr id="10" name="TextBox 9"/>
            <p:cNvSpPr txBox="1"/>
            <p:nvPr/>
          </p:nvSpPr>
          <p:spPr>
            <a:xfrm>
              <a:off x="1403648" y="4365104"/>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grpSp>
      <p:sp>
        <p:nvSpPr>
          <p:cNvPr id="12" name="TextBox 11"/>
          <p:cNvSpPr txBox="1"/>
          <p:nvPr/>
        </p:nvSpPr>
        <p:spPr>
          <a:xfrm>
            <a:off x="2555776" y="332656"/>
            <a:ext cx="4104456"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4" name="TextBox 3"/>
          <p:cNvSpPr txBox="1"/>
          <p:nvPr/>
        </p:nvSpPr>
        <p:spPr>
          <a:xfrm>
            <a:off x="3663978" y="1625524"/>
            <a:ext cx="4104456" cy="707886"/>
          </a:xfrm>
          <a:prstGeom prst="rect">
            <a:avLst/>
          </a:prstGeom>
        </p:spPr>
        <p:style>
          <a:lnRef idx="3">
            <a:schemeClr val="lt1"/>
          </a:lnRef>
          <a:fillRef idx="1">
            <a:schemeClr val="accent4"/>
          </a:fillRef>
          <a:effectRef idx="1">
            <a:schemeClr val="accent4"/>
          </a:effectRef>
          <a:fontRef idx="minor">
            <a:schemeClr val="lt1"/>
          </a:fontRef>
        </p:style>
        <p:txBody>
          <a:bodyPr wrap="square" rtlCol="1">
            <a:spAutoFit/>
          </a:bodyPr>
          <a:lstStyle/>
          <a:p>
            <a:r>
              <a:rPr lang="he-IL" sz="2000" b="1" dirty="0"/>
              <a:t>עד כה הכרנו הגדרות וכלים. </a:t>
            </a:r>
          </a:p>
          <a:p>
            <a:r>
              <a:rPr lang="he-IL" sz="2000" b="1" dirty="0"/>
              <a:t>עכשיו נבין את התנועה המעגלית.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קבוצה 10"/>
          <p:cNvGrpSpPr/>
          <p:nvPr/>
        </p:nvGrpSpPr>
        <p:grpSpPr>
          <a:xfrm>
            <a:off x="325127" y="1597735"/>
            <a:ext cx="3264242" cy="3496817"/>
            <a:chOff x="251520" y="1453062"/>
            <a:chExt cx="3264242" cy="3496817"/>
          </a:xfrm>
        </p:grpSpPr>
        <p:pic>
          <p:nvPicPr>
            <p:cNvPr id="2" name="Picture 2"/>
            <p:cNvPicPr>
              <a:picLocks noChangeAspect="1" noChangeArrowheads="1"/>
            </p:cNvPicPr>
            <p:nvPr/>
          </p:nvPicPr>
          <p:blipFill>
            <a:blip r:embed="rId3" cstate="print"/>
            <a:srcRect/>
            <a:stretch>
              <a:fillRect/>
            </a:stretch>
          </p:blipFill>
          <p:spPr bwMode="auto">
            <a:xfrm>
              <a:off x="467544" y="1550487"/>
              <a:ext cx="2995811" cy="3363297"/>
            </a:xfrm>
            <a:prstGeom prst="rect">
              <a:avLst/>
            </a:prstGeom>
            <a:noFill/>
            <a:ln w="9525">
              <a:noFill/>
              <a:miter lim="800000"/>
              <a:headEnd/>
              <a:tailEnd/>
            </a:ln>
          </p:spPr>
        </p:pic>
        <p:sp>
          <p:nvSpPr>
            <p:cNvPr id="5" name="TextBox 4"/>
            <p:cNvSpPr txBox="1"/>
            <p:nvPr/>
          </p:nvSpPr>
          <p:spPr>
            <a:xfrm>
              <a:off x="1835696" y="1453062"/>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sp>
          <p:nvSpPr>
            <p:cNvPr id="6" name="TextBox 5"/>
            <p:cNvSpPr txBox="1"/>
            <p:nvPr/>
          </p:nvSpPr>
          <p:spPr>
            <a:xfrm>
              <a:off x="539552" y="1980129"/>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sp>
          <p:nvSpPr>
            <p:cNvPr id="7" name="TextBox 6"/>
            <p:cNvSpPr txBox="1"/>
            <p:nvPr/>
          </p:nvSpPr>
          <p:spPr>
            <a:xfrm>
              <a:off x="251520" y="3501008"/>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sp>
          <p:nvSpPr>
            <p:cNvPr id="8" name="TextBox 7"/>
            <p:cNvSpPr txBox="1"/>
            <p:nvPr/>
          </p:nvSpPr>
          <p:spPr>
            <a:xfrm>
              <a:off x="2915816" y="3861048"/>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sp>
          <p:nvSpPr>
            <p:cNvPr id="9" name="TextBox 8"/>
            <p:cNvSpPr txBox="1"/>
            <p:nvPr/>
          </p:nvSpPr>
          <p:spPr>
            <a:xfrm>
              <a:off x="3011706" y="2348880"/>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sp>
          <p:nvSpPr>
            <p:cNvPr id="10" name="TextBox 9"/>
            <p:cNvSpPr txBox="1"/>
            <p:nvPr/>
          </p:nvSpPr>
          <p:spPr>
            <a:xfrm>
              <a:off x="1403648" y="4365104"/>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grpSp>
      <p:sp>
        <p:nvSpPr>
          <p:cNvPr id="12" name="TextBox 11"/>
          <p:cNvSpPr txBox="1"/>
          <p:nvPr/>
        </p:nvSpPr>
        <p:spPr>
          <a:xfrm>
            <a:off x="2555776" y="332656"/>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13" name="TextBox 12"/>
          <p:cNvSpPr txBox="1"/>
          <p:nvPr/>
        </p:nvSpPr>
        <p:spPr>
          <a:xfrm>
            <a:off x="3923928" y="1988821"/>
            <a:ext cx="4896544"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1">
            <a:spAutoFit/>
          </a:bodyPr>
          <a:lstStyle/>
          <a:p>
            <a:pPr algn="just"/>
            <a:r>
              <a:rPr lang="he-IL" dirty="0"/>
              <a:t>העובדה שהגוף נע לא בקו ישר נראית בברור לעין המתבונן, אך לדבר יש חשיבות רבה שכן מהעובדה הזו נובע ששקול הכוחות הפועלים עליו </a:t>
            </a:r>
            <a:r>
              <a:rPr lang="he-IL" u="sng" dirty="0"/>
              <a:t>לא שווה</a:t>
            </a:r>
            <a:r>
              <a:rPr lang="he-IL" dirty="0"/>
              <a:t> לאפס!</a:t>
            </a:r>
            <a:endParaRPr lang="en-US" dirty="0"/>
          </a:p>
          <a:p>
            <a:endParaRPr lang="he-IL" dirty="0"/>
          </a:p>
          <a:p>
            <a:endParaRPr lang="he-IL" dirty="0"/>
          </a:p>
        </p:txBody>
      </p:sp>
      <p:graphicFrame>
        <p:nvGraphicFramePr>
          <p:cNvPr id="14" name="אובייקט 13"/>
          <p:cNvGraphicFramePr>
            <a:graphicFrameLocks noChangeAspect="1"/>
          </p:cNvGraphicFramePr>
          <p:nvPr>
            <p:extLst>
              <p:ext uri="{D42A27DB-BD31-4B8C-83A1-F6EECF244321}">
                <p14:modId xmlns:p14="http://schemas.microsoft.com/office/powerpoint/2010/main" val="2022279425"/>
              </p:ext>
            </p:extLst>
          </p:nvPr>
        </p:nvGraphicFramePr>
        <p:xfrm>
          <a:off x="6199659" y="2926959"/>
          <a:ext cx="972108" cy="432048"/>
        </p:xfrm>
        <a:graphic>
          <a:graphicData uri="http://schemas.openxmlformats.org/presentationml/2006/ole">
            <mc:AlternateContent xmlns:mc="http://schemas.openxmlformats.org/markup-compatibility/2006">
              <mc:Choice xmlns:v="urn:schemas-microsoft-com:vml" Requires="v">
                <p:oleObj spid="_x0000_s100551" name="Equation" r:id="rId4" imgW="571252" imgH="253890" progId="Equation.DSMT4">
                  <p:embed/>
                </p:oleObj>
              </mc:Choice>
              <mc:Fallback>
                <p:oleObj name="Equation" r:id="rId4" imgW="571252" imgH="25389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9659" y="2926959"/>
                        <a:ext cx="972108"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1331640" y="5363108"/>
            <a:ext cx="6768752" cy="1200329"/>
          </a:xfrm>
          <a:prstGeom prst="rect">
            <a:avLst/>
          </a:prstGeom>
        </p:spPr>
        <p:style>
          <a:lnRef idx="1">
            <a:schemeClr val="dk1"/>
          </a:lnRef>
          <a:fillRef idx="2">
            <a:schemeClr val="dk1"/>
          </a:fillRef>
          <a:effectRef idx="1">
            <a:schemeClr val="dk1"/>
          </a:effectRef>
          <a:fontRef idx="minor">
            <a:schemeClr val="dk1"/>
          </a:fontRef>
        </p:style>
        <p:txBody>
          <a:bodyPr wrap="square" rtlCol="1">
            <a:spAutoFit/>
          </a:bodyPr>
          <a:lstStyle/>
          <a:p>
            <a:r>
              <a:rPr lang="he-IL" dirty="0"/>
              <a:t>תזכורת: בע"מ 132 בספר מכניקה חלק א', וגם בהמשך המצגת, יש הסבר איך מוצאים את כיוון וקטור התאוצה הממוצעת על פי הגדרה של חיסור וקטורים (הכיוון של </a:t>
            </a:r>
            <a:r>
              <a:rPr lang="en-US" dirty="0" err="1"/>
              <a:t>Δv</a:t>
            </a:r>
            <a:r>
              <a:rPr lang="he-IL" dirty="0"/>
              <a:t>), </a:t>
            </a:r>
            <a:r>
              <a:rPr lang="he-IL" b="1" dirty="0"/>
              <a:t>וכיוון התאוצה הוא ככיוון הכוח השקול</a:t>
            </a:r>
            <a:r>
              <a:rPr lang="he-IL" dirty="0"/>
              <a:t>. מקווה שאת זה אתם זוכרים תמיד.</a:t>
            </a:r>
          </a:p>
        </p:txBody>
      </p:sp>
    </p:spTree>
    <p:extLst>
      <p:ext uri="{BB962C8B-B14F-4D97-AF65-F5344CB8AC3E}">
        <p14:creationId xmlns:p14="http://schemas.microsoft.com/office/powerpoint/2010/main" val="257703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קבוצה 10"/>
          <p:cNvGrpSpPr/>
          <p:nvPr/>
        </p:nvGrpSpPr>
        <p:grpSpPr>
          <a:xfrm>
            <a:off x="323528" y="1772816"/>
            <a:ext cx="3264242" cy="3496817"/>
            <a:chOff x="251520" y="1453062"/>
            <a:chExt cx="3264242" cy="3496817"/>
          </a:xfrm>
        </p:grpSpPr>
        <p:pic>
          <p:nvPicPr>
            <p:cNvPr id="2" name="Picture 2"/>
            <p:cNvPicPr>
              <a:picLocks noChangeAspect="1" noChangeArrowheads="1"/>
            </p:cNvPicPr>
            <p:nvPr/>
          </p:nvPicPr>
          <p:blipFill>
            <a:blip r:embed="rId2" cstate="print"/>
            <a:srcRect/>
            <a:stretch>
              <a:fillRect/>
            </a:stretch>
          </p:blipFill>
          <p:spPr bwMode="auto">
            <a:xfrm>
              <a:off x="467544" y="1550487"/>
              <a:ext cx="2995811" cy="3363297"/>
            </a:xfrm>
            <a:prstGeom prst="rect">
              <a:avLst/>
            </a:prstGeom>
            <a:noFill/>
            <a:ln w="9525">
              <a:noFill/>
              <a:miter lim="800000"/>
              <a:headEnd/>
              <a:tailEnd/>
            </a:ln>
          </p:spPr>
        </p:pic>
        <p:sp>
          <p:nvSpPr>
            <p:cNvPr id="5" name="TextBox 4"/>
            <p:cNvSpPr txBox="1"/>
            <p:nvPr/>
          </p:nvSpPr>
          <p:spPr>
            <a:xfrm>
              <a:off x="1835696" y="1453062"/>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sp>
          <p:nvSpPr>
            <p:cNvPr id="6" name="TextBox 5"/>
            <p:cNvSpPr txBox="1"/>
            <p:nvPr/>
          </p:nvSpPr>
          <p:spPr>
            <a:xfrm>
              <a:off x="539552" y="1980129"/>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sp>
          <p:nvSpPr>
            <p:cNvPr id="7" name="TextBox 6"/>
            <p:cNvSpPr txBox="1"/>
            <p:nvPr/>
          </p:nvSpPr>
          <p:spPr>
            <a:xfrm>
              <a:off x="251520" y="3501008"/>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sp>
          <p:nvSpPr>
            <p:cNvPr id="8" name="TextBox 7"/>
            <p:cNvSpPr txBox="1"/>
            <p:nvPr/>
          </p:nvSpPr>
          <p:spPr>
            <a:xfrm>
              <a:off x="2915816" y="3861048"/>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sp>
          <p:nvSpPr>
            <p:cNvPr id="9" name="TextBox 8"/>
            <p:cNvSpPr txBox="1"/>
            <p:nvPr/>
          </p:nvSpPr>
          <p:spPr>
            <a:xfrm>
              <a:off x="3011706" y="2348880"/>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sp>
          <p:nvSpPr>
            <p:cNvPr id="10" name="TextBox 9"/>
            <p:cNvSpPr txBox="1"/>
            <p:nvPr/>
          </p:nvSpPr>
          <p:spPr>
            <a:xfrm>
              <a:off x="1403648" y="4365104"/>
              <a:ext cx="504056" cy="584775"/>
            </a:xfrm>
            <a:prstGeom prst="rect">
              <a:avLst/>
            </a:prstGeom>
            <a:noFill/>
          </p:spPr>
          <p:txBody>
            <a:bodyPr wrap="square" rtlCol="1">
              <a:spAutoFit/>
            </a:bodyPr>
            <a:lstStyle/>
            <a:p>
              <a:r>
                <a:rPr lang="en-US" sz="3200" b="1" dirty="0">
                  <a:solidFill>
                    <a:srgbClr val="0000FF"/>
                  </a:solidFill>
                </a:rPr>
                <a:t>v</a:t>
              </a:r>
              <a:endParaRPr lang="he-IL" sz="3200" b="1" dirty="0">
                <a:solidFill>
                  <a:srgbClr val="0000FF"/>
                </a:solidFill>
              </a:endParaRPr>
            </a:p>
          </p:txBody>
        </p:sp>
      </p:grpSp>
      <p:sp>
        <p:nvSpPr>
          <p:cNvPr id="12" name="TextBox 11"/>
          <p:cNvSpPr txBox="1"/>
          <p:nvPr/>
        </p:nvSpPr>
        <p:spPr>
          <a:xfrm>
            <a:off x="2555776" y="208628"/>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13" name="TextBox 12"/>
          <p:cNvSpPr txBox="1"/>
          <p:nvPr/>
        </p:nvSpPr>
        <p:spPr>
          <a:xfrm>
            <a:off x="3563888" y="1412776"/>
            <a:ext cx="5400600" cy="1569660"/>
          </a:xfrm>
          <a:prstGeom prst="rect">
            <a:avLst/>
          </a:prstGeom>
        </p:spPr>
        <p:style>
          <a:lnRef idx="2">
            <a:schemeClr val="accent5"/>
          </a:lnRef>
          <a:fillRef idx="1">
            <a:schemeClr val="lt1"/>
          </a:fillRef>
          <a:effectRef idx="0">
            <a:schemeClr val="accent5"/>
          </a:effectRef>
          <a:fontRef idx="minor">
            <a:schemeClr val="dk1"/>
          </a:fontRef>
        </p:style>
        <p:txBody>
          <a:bodyPr wrap="square" rtlCol="1">
            <a:spAutoFit/>
          </a:bodyPr>
          <a:lstStyle/>
          <a:p>
            <a:pPr algn="just"/>
            <a:r>
              <a:rPr lang="he-IL" sz="2400" dirty="0"/>
              <a:t>מאחר שמהירות זה וקטור, שינוי הכיוון משמעותו שינוי המהירות (גם אם גודל המהירות ללא שינוי), וכידוע: שינוי מהירות פירושו שהגוף מואץ!</a:t>
            </a:r>
          </a:p>
        </p:txBody>
      </p:sp>
      <p:sp>
        <p:nvSpPr>
          <p:cNvPr id="16" name="TextBox 15"/>
          <p:cNvSpPr txBox="1"/>
          <p:nvPr/>
        </p:nvSpPr>
        <p:spPr>
          <a:xfrm>
            <a:off x="1152639" y="5109129"/>
            <a:ext cx="6873006"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1">
            <a:spAutoFit/>
          </a:bodyPr>
          <a:lstStyle/>
          <a:p>
            <a:r>
              <a:rPr lang="he-IL" sz="2400" dirty="0"/>
              <a:t>בשפה </a:t>
            </a:r>
            <a:r>
              <a:rPr lang="he-IL" sz="2400" u="sng" dirty="0"/>
              <a:t>מדעית</a:t>
            </a:r>
            <a:r>
              <a:rPr lang="he-IL" sz="2400" dirty="0"/>
              <a:t>: תאוצה היא קצב שינוי </a:t>
            </a:r>
            <a:r>
              <a:rPr lang="he-IL" sz="2400" b="1" dirty="0"/>
              <a:t>וקטור </a:t>
            </a:r>
            <a:r>
              <a:rPr lang="he-IL" sz="2400" dirty="0"/>
              <a:t>המהירות. </a:t>
            </a:r>
          </a:p>
          <a:p>
            <a:r>
              <a:rPr lang="he-IL" sz="2400" dirty="0"/>
              <a:t>בשפת </a:t>
            </a:r>
            <a:r>
              <a:rPr lang="he-IL" sz="2400" u="sng" dirty="0"/>
              <a:t>יום-</a:t>
            </a:r>
            <a:r>
              <a:rPr lang="he-IL" sz="2400" u="sng" dirty="0" err="1"/>
              <a:t>יום</a:t>
            </a:r>
            <a:r>
              <a:rPr lang="he-IL" sz="2400" dirty="0"/>
              <a:t>: תאוצה נתפסת כקצב שינוי </a:t>
            </a:r>
            <a:r>
              <a:rPr lang="he-IL" sz="2400" b="1" dirty="0"/>
              <a:t>גודל</a:t>
            </a:r>
            <a:r>
              <a:rPr lang="he-IL" sz="2400" dirty="0"/>
              <a:t> המהירות.</a:t>
            </a:r>
          </a:p>
        </p:txBody>
      </p:sp>
      <p:sp>
        <p:nvSpPr>
          <p:cNvPr id="3" name="מלבן עם פינות אלכסוניות חתוכות 2"/>
          <p:cNvSpPr/>
          <p:nvPr/>
        </p:nvSpPr>
        <p:spPr>
          <a:xfrm>
            <a:off x="680829" y="955736"/>
            <a:ext cx="7344816" cy="4095284"/>
          </a:xfrm>
          <a:prstGeom prst="snip2DiagRect">
            <a:avLst/>
          </a:prstGeom>
        </p:spPr>
        <p:style>
          <a:lnRef idx="0">
            <a:schemeClr val="accent4"/>
          </a:lnRef>
          <a:fillRef idx="3">
            <a:schemeClr val="accent4"/>
          </a:fillRef>
          <a:effectRef idx="3">
            <a:schemeClr val="accent4"/>
          </a:effectRef>
          <a:fontRef idx="minor">
            <a:schemeClr val="lt1"/>
          </a:fontRef>
        </p:style>
        <p:txBody>
          <a:bodyPr rtlCol="1" anchor="ctr"/>
          <a:lstStyle/>
          <a:p>
            <a:pPr algn="ctr"/>
            <a:r>
              <a:rPr lang="he-IL" sz="3600" dirty="0"/>
              <a:t>שינוי וקטור המהירות יכול להתבטא בשינוי:</a:t>
            </a:r>
          </a:p>
          <a:p>
            <a:pPr algn="ctr"/>
            <a:r>
              <a:rPr lang="he-IL" sz="3600" dirty="0">
                <a:solidFill>
                  <a:srgbClr val="FF0000"/>
                </a:solidFill>
              </a:rPr>
              <a:t>גודל המהירות</a:t>
            </a:r>
          </a:p>
          <a:p>
            <a:pPr algn="ctr"/>
            <a:r>
              <a:rPr lang="he-IL" sz="3600" dirty="0"/>
              <a:t>או </a:t>
            </a:r>
          </a:p>
          <a:p>
            <a:pPr algn="ctr"/>
            <a:r>
              <a:rPr lang="he-IL" sz="3600" dirty="0">
                <a:solidFill>
                  <a:srgbClr val="FFFF00"/>
                </a:solidFill>
              </a:rPr>
              <a:t>שינוי כיוון המהירות</a:t>
            </a:r>
          </a:p>
          <a:p>
            <a:pPr algn="ctr"/>
            <a:r>
              <a:rPr lang="he-IL" sz="3600" dirty="0"/>
              <a:t>או </a:t>
            </a:r>
          </a:p>
          <a:p>
            <a:pPr algn="ctr"/>
            <a:r>
              <a:rPr lang="he-IL" sz="3600" dirty="0">
                <a:solidFill>
                  <a:srgbClr val="FF6600"/>
                </a:solidFill>
              </a:rPr>
              <a:t>בשינוי גודל וכיוון המהירות גם יחד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2000" fill="hold"/>
                                        <p:tgtEl>
                                          <p:spTgt spid="3"/>
                                        </p:tgtEl>
                                        <p:attrNameLst>
                                          <p:attrName>ppt_x</p:attrName>
                                        </p:attrNameLst>
                                      </p:cBhvr>
                                      <p:tavLst>
                                        <p:tav tm="0">
                                          <p:val>
                                            <p:strVal val="0-#ppt_w/2"/>
                                          </p:val>
                                        </p:tav>
                                        <p:tav tm="100000">
                                          <p:val>
                                            <p:strVal val="#ppt_x"/>
                                          </p:val>
                                        </p:tav>
                                      </p:tavLst>
                                    </p:anim>
                                    <p:anim calcmode="lin" valueType="num">
                                      <p:cBhvr additive="base">
                                        <p:cTn id="21"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
          <p:cNvPicPr>
            <a:picLocks noChangeAspect="1" noChangeArrowheads="1"/>
          </p:cNvPicPr>
          <p:nvPr/>
        </p:nvPicPr>
        <p:blipFill>
          <a:blip r:embed="rId2" cstate="print"/>
          <a:srcRect/>
          <a:stretch>
            <a:fillRect/>
          </a:stretch>
        </p:blipFill>
        <p:spPr bwMode="auto">
          <a:xfrm rot="1634179">
            <a:off x="3324225" y="2636912"/>
            <a:ext cx="2495550" cy="3981450"/>
          </a:xfrm>
          <a:prstGeom prst="rect">
            <a:avLst/>
          </a:prstGeom>
          <a:noFill/>
          <a:ln w="9525">
            <a:noFill/>
            <a:miter lim="800000"/>
            <a:headEnd/>
            <a:tailEnd/>
          </a:ln>
        </p:spPr>
      </p:pic>
      <p:sp>
        <p:nvSpPr>
          <p:cNvPr id="37891" name="Rectangle 2"/>
          <p:cNvSpPr>
            <a:spLocks noGrp="1" noChangeArrowheads="1"/>
          </p:cNvSpPr>
          <p:nvPr>
            <p:ph type="body" idx="1"/>
          </p:nvPr>
        </p:nvSpPr>
        <p:spPr>
          <a:xfrm>
            <a:off x="793750" y="1285950"/>
            <a:ext cx="7556500" cy="1350962"/>
          </a:xfrm>
          <a:solidFill>
            <a:srgbClr val="DEFEF1"/>
          </a:solidFill>
          <a:ln w="76200" cmpd="tri">
            <a:solidFill>
              <a:srgbClr val="FF00FF"/>
            </a:solidFill>
          </a:ln>
        </p:spPr>
        <p:txBody>
          <a:bodyPr/>
          <a:lstStyle/>
          <a:p>
            <a:pPr algn="ctr" eaLnBrk="1" hangingPunct="1">
              <a:buFontTx/>
              <a:buNone/>
            </a:pPr>
            <a:r>
              <a:rPr lang="he-IL" dirty="0"/>
              <a:t>בתנועה מעגלית קצובה ווקטור המהירות משנה רק את כיוונו ולא משנה את גודלו</a:t>
            </a:r>
            <a:endParaRPr lang="en-US" dirty="0"/>
          </a:p>
        </p:txBody>
      </p:sp>
      <p:sp>
        <p:nvSpPr>
          <p:cNvPr id="4" name="TextBox 3"/>
          <p:cNvSpPr txBox="1"/>
          <p:nvPr/>
        </p:nvSpPr>
        <p:spPr>
          <a:xfrm>
            <a:off x="899592" y="548680"/>
            <a:ext cx="734481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he-IL" sz="2400" b="1" dirty="0">
                <a:solidFill>
                  <a:srgbClr val="FF0000"/>
                </a:solidFill>
              </a:rPr>
              <a:t>ננסה להבין: מה גודל וכיוון התאוצה, כפי שמוסבר בספר</a:t>
            </a:r>
          </a:p>
        </p:txBody>
      </p:sp>
    </p:spTree>
    <p:extLst>
      <p:ext uri="{BB962C8B-B14F-4D97-AF65-F5344CB8AC3E}">
        <p14:creationId xmlns:p14="http://schemas.microsoft.com/office/powerpoint/2010/main" val="660462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sz="half" idx="1"/>
          </p:nvPr>
        </p:nvSpPr>
        <p:spPr>
          <a:xfrm>
            <a:off x="1676400" y="965200"/>
            <a:ext cx="5803900" cy="1033463"/>
          </a:xfrm>
        </p:spPr>
        <p:txBody>
          <a:bodyPr/>
          <a:lstStyle/>
          <a:p>
            <a:pPr eaLnBrk="1" hangingPunct="1">
              <a:buFontTx/>
              <a:buNone/>
            </a:pPr>
            <a:r>
              <a:rPr lang="he-IL" sz="4000" dirty="0"/>
              <a:t>כזכור, הגדרת התאוצה :</a:t>
            </a:r>
            <a:r>
              <a:rPr lang="he-IL" sz="2800" dirty="0"/>
              <a:t> </a:t>
            </a:r>
            <a:endParaRPr lang="en-US" sz="2800" dirty="0"/>
          </a:p>
        </p:txBody>
      </p:sp>
      <p:sp>
        <p:nvSpPr>
          <p:cNvPr id="1028" name="Rectangle 5"/>
          <p:cNvSpPr>
            <a:spLocks noChangeArrowheads="1"/>
          </p:cNvSpPr>
          <p:nvPr/>
        </p:nvSpPr>
        <p:spPr bwMode="auto">
          <a:xfrm>
            <a:off x="1639888" y="4800600"/>
            <a:ext cx="5472112" cy="817563"/>
          </a:xfrm>
          <a:prstGeom prst="rect">
            <a:avLst/>
          </a:prstGeom>
          <a:noFill/>
          <a:ln w="9525">
            <a:noFill/>
            <a:miter lim="800000"/>
            <a:headEnd/>
            <a:tailEnd/>
          </a:ln>
        </p:spPr>
        <p:txBody>
          <a:bodyPr/>
          <a:lstStyle/>
          <a:p>
            <a:pPr marL="342900" indent="-342900" algn="ctr">
              <a:spcBef>
                <a:spcPct val="20000"/>
              </a:spcBef>
            </a:pPr>
            <a:r>
              <a:rPr lang="he-IL" sz="3200" dirty="0"/>
              <a:t>לתאוצה יש גם  גודל וגם כיוון </a:t>
            </a:r>
            <a:endParaRPr lang="en-US" sz="3200" dirty="0"/>
          </a:p>
        </p:txBody>
      </p:sp>
      <p:graphicFrame>
        <p:nvGraphicFramePr>
          <p:cNvPr id="1026" name="Object 6"/>
          <p:cNvGraphicFramePr>
            <a:graphicFrameLocks noGrp="1" noChangeAspect="1"/>
          </p:cNvGraphicFramePr>
          <p:nvPr>
            <p:ph sz="half" idx="2"/>
          </p:nvPr>
        </p:nvGraphicFramePr>
        <p:xfrm>
          <a:off x="2032000" y="2255838"/>
          <a:ext cx="4597400" cy="2309812"/>
        </p:xfrm>
        <a:graphic>
          <a:graphicData uri="http://schemas.openxmlformats.org/presentationml/2006/ole">
            <mc:AlternateContent xmlns:mc="http://schemas.openxmlformats.org/markup-compatibility/2006">
              <mc:Choice xmlns:v="urn:schemas-microsoft-com:vml" Requires="v">
                <p:oleObj spid="_x0000_s116883" name="משוואה" r:id="rId3" imgW="1714320" imgH="672840" progId="Equation.3">
                  <p:embed/>
                </p:oleObj>
              </mc:Choice>
              <mc:Fallback>
                <p:oleObj name="משוואה" r:id="rId3" imgW="1714320" imgH="6728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2255838"/>
                        <a:ext cx="4597400" cy="2309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686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3788" y="116632"/>
            <a:ext cx="3816424" cy="830997"/>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 (גודל המהירות קבוע)</a:t>
            </a:r>
          </a:p>
        </p:txBody>
      </p:sp>
      <p:sp>
        <p:nvSpPr>
          <p:cNvPr id="6" name="TextBox 5"/>
          <p:cNvSpPr txBox="1"/>
          <p:nvPr/>
        </p:nvSpPr>
        <p:spPr>
          <a:xfrm>
            <a:off x="449796" y="1124744"/>
            <a:ext cx="8244408" cy="5616922"/>
          </a:xfrm>
          <a:prstGeom prst="rect">
            <a:avLst/>
          </a:prstGeom>
        </p:spPr>
        <p:style>
          <a:lnRef idx="2">
            <a:schemeClr val="accent6"/>
          </a:lnRef>
          <a:fillRef idx="1">
            <a:schemeClr val="lt1"/>
          </a:fillRef>
          <a:effectRef idx="0">
            <a:schemeClr val="accent6"/>
          </a:effectRef>
          <a:fontRef idx="minor">
            <a:schemeClr val="dk1"/>
          </a:fontRef>
        </p:style>
        <p:txBody>
          <a:bodyPr wrap="square" rtlCol="1">
            <a:spAutoFit/>
          </a:bodyPr>
          <a:lstStyle/>
          <a:p>
            <a:r>
              <a:rPr lang="he-IL" sz="2800" b="1" u="sng" dirty="0">
                <a:solidFill>
                  <a:srgbClr val="002060"/>
                </a:solidFill>
              </a:rPr>
              <a:t>המשך הגדרות</a:t>
            </a:r>
          </a:p>
          <a:p>
            <a:pPr algn="just">
              <a:spcBef>
                <a:spcPts val="600"/>
              </a:spcBef>
            </a:pPr>
            <a:r>
              <a:rPr lang="he-IL" sz="2800" b="1" dirty="0">
                <a:solidFill>
                  <a:srgbClr val="002060"/>
                </a:solidFill>
              </a:rPr>
              <a:t>זמן מחזור </a:t>
            </a:r>
            <a:r>
              <a:rPr lang="en-US" sz="2800" b="1" dirty="0">
                <a:solidFill>
                  <a:srgbClr val="002060"/>
                </a:solidFill>
              </a:rPr>
              <a:t>T</a:t>
            </a:r>
            <a:r>
              <a:rPr lang="he-IL" sz="2800" dirty="0">
                <a:solidFill>
                  <a:srgbClr val="002060"/>
                </a:solidFill>
              </a:rPr>
              <a:t>: הזמן הדרוש להשלמת מחזור שלם של התנועה המחזורית. בתנועה מעגלית זהו הזמן של סיבוב שלם. נמדד בשניות (</a:t>
            </a:r>
            <a:r>
              <a:rPr lang="en-US" sz="2800" dirty="0">
                <a:solidFill>
                  <a:srgbClr val="002060"/>
                </a:solidFill>
              </a:rPr>
              <a:t>s</a:t>
            </a:r>
            <a:r>
              <a:rPr lang="he-IL" sz="2800" dirty="0">
                <a:solidFill>
                  <a:srgbClr val="002060"/>
                </a:solidFill>
              </a:rPr>
              <a:t>).</a:t>
            </a:r>
          </a:p>
          <a:p>
            <a:pPr algn="just">
              <a:spcBef>
                <a:spcPts val="1200"/>
              </a:spcBef>
            </a:pPr>
            <a:endParaRPr lang="he-IL" sz="1100" dirty="0">
              <a:solidFill>
                <a:srgbClr val="002060"/>
              </a:solidFill>
            </a:endParaRPr>
          </a:p>
          <a:p>
            <a:pPr algn="just">
              <a:spcBef>
                <a:spcPts val="600"/>
              </a:spcBef>
            </a:pPr>
            <a:r>
              <a:rPr lang="he-IL" sz="2800" b="1" dirty="0">
                <a:solidFill>
                  <a:srgbClr val="002060"/>
                </a:solidFill>
              </a:rPr>
              <a:t>תדירות </a:t>
            </a:r>
            <a:r>
              <a:rPr lang="en-US" sz="2800" b="1" dirty="0">
                <a:solidFill>
                  <a:srgbClr val="002060"/>
                </a:solidFill>
              </a:rPr>
              <a:t>f</a:t>
            </a:r>
            <a:r>
              <a:rPr lang="he-IL" sz="2800" dirty="0">
                <a:solidFill>
                  <a:srgbClr val="002060"/>
                </a:solidFill>
              </a:rPr>
              <a:t>: מספר המחזורים הנעשים ביחידת זמן. בתנועה סיבובית זהו מספר הסיבובים ביחידת זמן. נמדדת ביחידות בשם הרץ (</a:t>
            </a:r>
            <a:r>
              <a:rPr lang="en-US" sz="2800" dirty="0">
                <a:solidFill>
                  <a:srgbClr val="002060"/>
                </a:solidFill>
              </a:rPr>
              <a:t>Hz</a:t>
            </a:r>
            <a:r>
              <a:rPr lang="he-IL" sz="2800" dirty="0">
                <a:solidFill>
                  <a:srgbClr val="002060"/>
                </a:solidFill>
              </a:rPr>
              <a:t>) או במספר מחזורים לשנייה (</a:t>
            </a:r>
            <a:r>
              <a:rPr lang="en-US" sz="2800" dirty="0">
                <a:solidFill>
                  <a:srgbClr val="002060"/>
                </a:solidFill>
              </a:rPr>
              <a:t>1/s</a:t>
            </a:r>
            <a:r>
              <a:rPr lang="he-IL" sz="2800" dirty="0">
                <a:solidFill>
                  <a:srgbClr val="002060"/>
                </a:solidFill>
              </a:rPr>
              <a:t>).</a:t>
            </a:r>
          </a:p>
          <a:p>
            <a:pPr algn="just">
              <a:spcBef>
                <a:spcPts val="600"/>
              </a:spcBef>
            </a:pPr>
            <a:endParaRPr lang="he-IL" sz="2800" dirty="0">
              <a:solidFill>
                <a:srgbClr val="002060"/>
              </a:solidFill>
            </a:endParaRPr>
          </a:p>
          <a:p>
            <a:pPr algn="just">
              <a:spcBef>
                <a:spcPts val="600"/>
              </a:spcBef>
            </a:pPr>
            <a:r>
              <a:rPr lang="he-IL" sz="2800" dirty="0">
                <a:solidFill>
                  <a:srgbClr val="002060"/>
                </a:solidFill>
              </a:rPr>
              <a:t>את התנועה המחזורית אפשר להגדיר על ידי הפונקציה:</a:t>
            </a:r>
          </a:p>
          <a:p>
            <a:pPr algn="just">
              <a:spcBef>
                <a:spcPts val="600"/>
              </a:spcBef>
            </a:pPr>
            <a:endParaRPr lang="he-IL" sz="2800" dirty="0">
              <a:solidFill>
                <a:srgbClr val="002060"/>
              </a:solidFill>
            </a:endParaRPr>
          </a:p>
          <a:p>
            <a:pPr algn="just">
              <a:spcBef>
                <a:spcPts val="600"/>
              </a:spcBef>
            </a:pPr>
            <a:endParaRPr lang="he-IL" sz="2800" dirty="0">
              <a:solidFill>
                <a:srgbClr val="002060"/>
              </a:solidFill>
            </a:endParaRPr>
          </a:p>
        </p:txBody>
      </p:sp>
      <p:graphicFrame>
        <p:nvGraphicFramePr>
          <p:cNvPr id="2" name="אובייקט 1">
            <a:extLst>
              <a:ext uri="{FF2B5EF4-FFF2-40B4-BE49-F238E27FC236}">
                <a16:creationId xmlns:a16="http://schemas.microsoft.com/office/drawing/2014/main" id="{E2D55665-4E44-41BB-AF9A-ACFE408326F8}"/>
              </a:ext>
            </a:extLst>
          </p:cNvPr>
          <p:cNvGraphicFramePr>
            <a:graphicFrameLocks noChangeAspect="1"/>
          </p:cNvGraphicFramePr>
          <p:nvPr>
            <p:extLst>
              <p:ext uri="{D42A27DB-BD31-4B8C-83A1-F6EECF244321}">
                <p14:modId xmlns:p14="http://schemas.microsoft.com/office/powerpoint/2010/main" val="2053876195"/>
              </p:ext>
            </p:extLst>
          </p:nvPr>
        </p:nvGraphicFramePr>
        <p:xfrm>
          <a:off x="3059832" y="5733256"/>
          <a:ext cx="1834662" cy="413445"/>
        </p:xfrm>
        <a:graphic>
          <a:graphicData uri="http://schemas.openxmlformats.org/presentationml/2006/ole">
            <mc:AlternateContent xmlns:mc="http://schemas.openxmlformats.org/markup-compatibility/2006">
              <mc:Choice xmlns:v="urn:schemas-microsoft-com:vml" Requires="v">
                <p:oleObj spid="_x0000_s131139" name="Equation" r:id="rId3" imgW="901440" imgH="203040" progId="Equation.DSMT4">
                  <p:embed/>
                </p:oleObj>
              </mc:Choice>
              <mc:Fallback>
                <p:oleObj name="Equation" r:id="rId3" imgW="901440" imgH="203040" progId="Equation.DSMT4">
                  <p:embed/>
                  <p:pic>
                    <p:nvPicPr>
                      <p:cNvPr id="0" name=""/>
                      <p:cNvPicPr/>
                      <p:nvPr/>
                    </p:nvPicPr>
                    <p:blipFill>
                      <a:blip r:embed="rId4"/>
                      <a:stretch>
                        <a:fillRect/>
                      </a:stretch>
                    </p:blipFill>
                    <p:spPr>
                      <a:xfrm>
                        <a:off x="3059832" y="5733256"/>
                        <a:ext cx="1834662" cy="41344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1000"/>
                                        <p:tgtEl>
                                          <p:spTgt spid="6">
                                            <p:bg/>
                                          </p:spTgt>
                                        </p:tgtEl>
                                      </p:cBhvr>
                                    </p:animEffect>
                                    <p:anim calcmode="lin" valueType="num">
                                      <p:cBhvr>
                                        <p:cTn id="8" dur="1000" fill="hold"/>
                                        <p:tgtEl>
                                          <p:spTgt spid="6">
                                            <p:bg/>
                                          </p:spTgt>
                                        </p:tgtEl>
                                        <p:attrNameLst>
                                          <p:attrName>ppt_x</p:attrName>
                                        </p:attrNameLst>
                                      </p:cBhvr>
                                      <p:tavLst>
                                        <p:tav tm="0">
                                          <p:val>
                                            <p:strVal val="#ppt_x"/>
                                          </p:val>
                                        </p:tav>
                                        <p:tav tm="100000">
                                          <p:val>
                                            <p:strVal val="#ppt_x"/>
                                          </p:val>
                                        </p:tav>
                                      </p:tavLst>
                                    </p:anim>
                                    <p:anim calcmode="lin" valueType="num">
                                      <p:cBhvr>
                                        <p:cTn id="9" dur="1000" fill="hold"/>
                                        <p:tgtEl>
                                          <p:spTgt spid="6">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1000"/>
                                        <p:tgtEl>
                                          <p:spTgt spid="6">
                                            <p:txEl>
                                              <p:pRg st="3" end="3"/>
                                            </p:txEl>
                                          </p:spTgt>
                                        </p:tgtEl>
                                      </p:cBhvr>
                                    </p:animEffect>
                                    <p:anim calcmode="lin" valueType="num">
                                      <p:cBhvr>
                                        <p:cTn id="2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fade">
                                      <p:cBhvr>
                                        <p:cTn id="33" dur="1000"/>
                                        <p:tgtEl>
                                          <p:spTgt spid="6">
                                            <p:txEl>
                                              <p:pRg st="5" end="5"/>
                                            </p:txEl>
                                          </p:spTgt>
                                        </p:tgtEl>
                                      </p:cBhvr>
                                    </p:animEffect>
                                    <p:anim calcmode="lin" valueType="num">
                                      <p:cBhvr>
                                        <p:cTn id="34"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1000"/>
                                        <p:tgtEl>
                                          <p:spTgt spid="2"/>
                                        </p:tgtEl>
                                      </p:cBhvr>
                                    </p:animEffect>
                                    <p:anim calcmode="lin" valueType="num">
                                      <p:cBhvr>
                                        <p:cTn id="40" dur="1000" fill="hold"/>
                                        <p:tgtEl>
                                          <p:spTgt spid="2"/>
                                        </p:tgtEl>
                                        <p:attrNameLst>
                                          <p:attrName>ppt_x</p:attrName>
                                        </p:attrNameLst>
                                      </p:cBhvr>
                                      <p:tavLst>
                                        <p:tav tm="0">
                                          <p:val>
                                            <p:strVal val="#ppt_x"/>
                                          </p:val>
                                        </p:tav>
                                        <p:tav tm="100000">
                                          <p:val>
                                            <p:strVal val="#ppt_x"/>
                                          </p:val>
                                        </p:tav>
                                      </p:tavLst>
                                    </p:anim>
                                    <p:anim calcmode="lin" valueType="num">
                                      <p:cBhvr>
                                        <p:cTn id="4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06400" y="1671638"/>
            <a:ext cx="8229600" cy="1663700"/>
          </a:xfrm>
          <a:solidFill>
            <a:srgbClr val="FFFFCC"/>
          </a:solidFill>
          <a:ln w="76200" cmpd="tri">
            <a:solidFill>
              <a:srgbClr val="3399FF"/>
            </a:solidFill>
          </a:ln>
        </p:spPr>
        <p:txBody>
          <a:bodyPr>
            <a:normAutofit fontScale="90000"/>
          </a:bodyPr>
          <a:lstStyle/>
          <a:p>
            <a:pPr eaLnBrk="1" hangingPunct="1"/>
            <a:br>
              <a:rPr lang="he-IL" sz="6000"/>
            </a:br>
            <a:r>
              <a:rPr lang="he-IL" sz="6000"/>
              <a:t>מהו כיוון התאוצה?</a:t>
            </a:r>
            <a:br>
              <a:rPr lang="he-IL" sz="6000"/>
            </a:br>
            <a:endParaRPr lang="en-US" sz="6000"/>
          </a:p>
        </p:txBody>
      </p:sp>
      <p:pic>
        <p:nvPicPr>
          <p:cNvPr id="38915" name="Picture 6" descr="http://www.stmary.ws/highschool/physics/home/notes/MotionPlane/man_rc_car_circling_lg_wht%5b1%5d.gif"/>
          <p:cNvPicPr>
            <a:picLocks noChangeAspect="1" noChangeArrowheads="1" noCrop="1"/>
          </p:cNvPicPr>
          <p:nvPr/>
        </p:nvPicPr>
        <p:blipFill>
          <a:blip r:embed="rId2" cstate="print"/>
          <a:srcRect/>
          <a:stretch>
            <a:fillRect/>
          </a:stretch>
        </p:blipFill>
        <p:spPr bwMode="auto">
          <a:xfrm>
            <a:off x="3722688" y="4210050"/>
            <a:ext cx="1238250" cy="1238250"/>
          </a:xfrm>
          <a:prstGeom prst="rect">
            <a:avLst/>
          </a:prstGeom>
          <a:noFill/>
          <a:ln w="9525">
            <a:noFill/>
            <a:miter lim="800000"/>
            <a:headEnd/>
            <a:tailEnd/>
          </a:ln>
        </p:spPr>
      </p:pic>
    </p:spTree>
    <p:extLst>
      <p:ext uri="{BB962C8B-B14F-4D97-AF65-F5344CB8AC3E}">
        <p14:creationId xmlns:p14="http://schemas.microsoft.com/office/powerpoint/2010/main" val="3297706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19"/>
          <p:cNvGrpSpPr>
            <a:grpSpLocks/>
          </p:cNvGrpSpPr>
          <p:nvPr/>
        </p:nvGrpSpPr>
        <p:grpSpPr bwMode="auto">
          <a:xfrm>
            <a:off x="1916113" y="3784600"/>
            <a:ext cx="2921000" cy="1473200"/>
            <a:chOff x="1198" y="2384"/>
            <a:chExt cx="1840" cy="928"/>
          </a:xfrm>
        </p:grpSpPr>
        <p:sp>
          <p:nvSpPr>
            <p:cNvPr id="2078" name="Line 9"/>
            <p:cNvSpPr>
              <a:spLocks noChangeShapeType="1"/>
            </p:cNvSpPr>
            <p:nvPr/>
          </p:nvSpPr>
          <p:spPr bwMode="auto">
            <a:xfrm>
              <a:off x="1198" y="2384"/>
              <a:ext cx="1840" cy="928"/>
            </a:xfrm>
            <a:prstGeom prst="line">
              <a:avLst/>
            </a:prstGeom>
            <a:noFill/>
            <a:ln w="9525">
              <a:solidFill>
                <a:schemeClr val="tx1"/>
              </a:solidFill>
              <a:round/>
              <a:headEnd/>
              <a:tailEnd type="triangle" w="med" len="med"/>
            </a:ln>
          </p:spPr>
          <p:txBody>
            <a:bodyPr/>
            <a:lstStyle/>
            <a:p>
              <a:endParaRPr lang="he-IL"/>
            </a:p>
          </p:txBody>
        </p:sp>
        <p:sp>
          <p:nvSpPr>
            <p:cNvPr id="2079" name="Text Box 14"/>
            <p:cNvSpPr txBox="1">
              <a:spLocks noChangeArrowheads="1"/>
            </p:cNvSpPr>
            <p:nvPr/>
          </p:nvSpPr>
          <p:spPr bwMode="auto">
            <a:xfrm>
              <a:off x="1650" y="2804"/>
              <a:ext cx="512" cy="231"/>
            </a:xfrm>
            <a:prstGeom prst="rect">
              <a:avLst/>
            </a:prstGeom>
            <a:noFill/>
            <a:ln w="9525">
              <a:noFill/>
              <a:miter lim="800000"/>
              <a:headEnd/>
              <a:tailEnd/>
            </a:ln>
          </p:spPr>
          <p:txBody>
            <a:bodyPr>
              <a:spAutoFit/>
            </a:bodyPr>
            <a:lstStyle/>
            <a:p>
              <a:pPr>
                <a:spcBef>
                  <a:spcPct val="50000"/>
                </a:spcBef>
              </a:pPr>
              <a:r>
                <a:rPr lang="en-US"/>
                <a:t>r</a:t>
              </a:r>
            </a:p>
          </p:txBody>
        </p:sp>
      </p:grpSp>
      <p:sp>
        <p:nvSpPr>
          <p:cNvPr id="2052" name="Oval 5"/>
          <p:cNvSpPr>
            <a:spLocks noChangeArrowheads="1"/>
          </p:cNvSpPr>
          <p:nvPr/>
        </p:nvSpPr>
        <p:spPr bwMode="auto">
          <a:xfrm>
            <a:off x="4762500" y="5194300"/>
            <a:ext cx="139700" cy="1397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53" name="Freeform 7"/>
          <p:cNvSpPr>
            <a:spLocks/>
          </p:cNvSpPr>
          <p:nvPr/>
        </p:nvSpPr>
        <p:spPr bwMode="auto">
          <a:xfrm>
            <a:off x="4116388" y="1443038"/>
            <a:ext cx="1108075" cy="4233862"/>
          </a:xfrm>
          <a:custGeom>
            <a:avLst/>
            <a:gdLst>
              <a:gd name="T0" fmla="*/ 2147483647 w 698"/>
              <a:gd name="T1" fmla="*/ 2147483647 h 2667"/>
              <a:gd name="T2" fmla="*/ 2147483647 w 698"/>
              <a:gd name="T3" fmla="*/ 2147483647 h 2667"/>
              <a:gd name="T4" fmla="*/ 2147483647 w 698"/>
              <a:gd name="T5" fmla="*/ 2147483647 h 2667"/>
              <a:gd name="T6" fmla="*/ 2147483647 w 698"/>
              <a:gd name="T7" fmla="*/ 2147483647 h 2667"/>
              <a:gd name="T8" fmla="*/ 2147483647 w 698"/>
              <a:gd name="T9" fmla="*/ 2147483647 h 2667"/>
              <a:gd name="T10" fmla="*/ 2147483647 w 698"/>
              <a:gd name="T11" fmla="*/ 2147483647 h 2667"/>
              <a:gd name="T12" fmla="*/ 2147483647 w 698"/>
              <a:gd name="T13" fmla="*/ 2147483647 h 2667"/>
              <a:gd name="T14" fmla="*/ 2147483647 w 698"/>
              <a:gd name="T15" fmla="*/ 2147483647 h 2667"/>
              <a:gd name="T16" fmla="*/ 2147483647 w 698"/>
              <a:gd name="T17" fmla="*/ 2147483647 h 2667"/>
              <a:gd name="T18" fmla="*/ 2147483647 w 698"/>
              <a:gd name="T19" fmla="*/ 2147483647 h 2667"/>
              <a:gd name="T20" fmla="*/ 2147483647 w 698"/>
              <a:gd name="T21" fmla="*/ 2147483647 h 2667"/>
              <a:gd name="T22" fmla="*/ 0 w 698"/>
              <a:gd name="T23" fmla="*/ 0 h 26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8"/>
              <a:gd name="T37" fmla="*/ 0 h 2667"/>
              <a:gd name="T38" fmla="*/ 698 w 698"/>
              <a:gd name="T39" fmla="*/ 2667 h 26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8" h="2667">
                <a:moveTo>
                  <a:pt x="325" y="2667"/>
                </a:moveTo>
                <a:cubicBezTo>
                  <a:pt x="342" y="2640"/>
                  <a:pt x="392" y="2573"/>
                  <a:pt x="428" y="2505"/>
                </a:cubicBezTo>
                <a:cubicBezTo>
                  <a:pt x="464" y="2437"/>
                  <a:pt x="508" y="2347"/>
                  <a:pt x="542" y="2261"/>
                </a:cubicBezTo>
                <a:cubicBezTo>
                  <a:pt x="576" y="2175"/>
                  <a:pt x="607" y="2087"/>
                  <a:pt x="631" y="1986"/>
                </a:cubicBezTo>
                <a:cubicBezTo>
                  <a:pt x="655" y="1885"/>
                  <a:pt x="678" y="1746"/>
                  <a:pt x="688" y="1652"/>
                </a:cubicBezTo>
                <a:cubicBezTo>
                  <a:pt x="698" y="1558"/>
                  <a:pt x="695" y="1498"/>
                  <a:pt x="692" y="1419"/>
                </a:cubicBezTo>
                <a:cubicBezTo>
                  <a:pt x="689" y="1340"/>
                  <a:pt x="685" y="1260"/>
                  <a:pt x="673" y="1176"/>
                </a:cubicBezTo>
                <a:cubicBezTo>
                  <a:pt x="661" y="1092"/>
                  <a:pt x="641" y="999"/>
                  <a:pt x="617" y="914"/>
                </a:cubicBezTo>
                <a:cubicBezTo>
                  <a:pt x="593" y="829"/>
                  <a:pt x="564" y="748"/>
                  <a:pt x="528" y="664"/>
                </a:cubicBezTo>
                <a:cubicBezTo>
                  <a:pt x="492" y="580"/>
                  <a:pt x="451" y="489"/>
                  <a:pt x="400" y="408"/>
                </a:cubicBezTo>
                <a:cubicBezTo>
                  <a:pt x="349" y="327"/>
                  <a:pt x="291" y="244"/>
                  <a:pt x="224" y="176"/>
                </a:cubicBezTo>
                <a:cubicBezTo>
                  <a:pt x="157" y="108"/>
                  <a:pt x="78" y="54"/>
                  <a:pt x="0" y="0"/>
                </a:cubicBezTo>
              </a:path>
            </a:pathLst>
          </a:custGeom>
          <a:noFill/>
          <a:ln w="9525">
            <a:solidFill>
              <a:schemeClr val="tx1"/>
            </a:solidFill>
            <a:round/>
            <a:headEnd/>
            <a:tailEnd/>
          </a:ln>
        </p:spPr>
        <p:txBody>
          <a:bodyPr/>
          <a:lstStyle/>
          <a:p>
            <a:endParaRPr lang="he-IL"/>
          </a:p>
        </p:txBody>
      </p:sp>
      <p:sp>
        <p:nvSpPr>
          <p:cNvPr id="2054" name="Oval 6"/>
          <p:cNvSpPr>
            <a:spLocks noChangeArrowheads="1"/>
          </p:cNvSpPr>
          <p:nvPr/>
        </p:nvSpPr>
        <p:spPr bwMode="auto">
          <a:xfrm>
            <a:off x="4787900" y="2222500"/>
            <a:ext cx="139700" cy="1397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6636" name="Line 12"/>
          <p:cNvSpPr>
            <a:spLocks noChangeShapeType="1"/>
          </p:cNvSpPr>
          <p:nvPr/>
        </p:nvSpPr>
        <p:spPr bwMode="auto">
          <a:xfrm flipH="1" flipV="1">
            <a:off x="4414838" y="1366838"/>
            <a:ext cx="444500" cy="914400"/>
          </a:xfrm>
          <a:prstGeom prst="line">
            <a:avLst/>
          </a:prstGeom>
          <a:noFill/>
          <a:ln w="38100">
            <a:solidFill>
              <a:srgbClr val="FD0903"/>
            </a:solidFill>
            <a:round/>
            <a:headEnd/>
            <a:tailEnd type="triangle" w="med" len="med"/>
          </a:ln>
        </p:spPr>
        <p:txBody>
          <a:bodyPr/>
          <a:lstStyle/>
          <a:p>
            <a:endParaRPr lang="he-IL"/>
          </a:p>
        </p:txBody>
      </p:sp>
      <p:sp>
        <p:nvSpPr>
          <p:cNvPr id="26637" name="Line 13"/>
          <p:cNvSpPr>
            <a:spLocks noChangeShapeType="1"/>
          </p:cNvSpPr>
          <p:nvPr/>
        </p:nvSpPr>
        <p:spPr bwMode="auto">
          <a:xfrm rot="3216466" flipH="1" flipV="1">
            <a:off x="4875213" y="4368800"/>
            <a:ext cx="444500" cy="914400"/>
          </a:xfrm>
          <a:prstGeom prst="line">
            <a:avLst/>
          </a:prstGeom>
          <a:noFill/>
          <a:ln w="38100">
            <a:solidFill>
              <a:srgbClr val="FD0903"/>
            </a:solidFill>
            <a:round/>
            <a:headEnd/>
            <a:tailEnd type="triangle" w="med" len="med"/>
          </a:ln>
        </p:spPr>
        <p:txBody>
          <a:bodyPr/>
          <a:lstStyle/>
          <a:p>
            <a:endParaRPr lang="he-IL"/>
          </a:p>
        </p:txBody>
      </p:sp>
      <p:grpSp>
        <p:nvGrpSpPr>
          <p:cNvPr id="2057" name="Group 30"/>
          <p:cNvGrpSpPr>
            <a:grpSpLocks/>
          </p:cNvGrpSpPr>
          <p:nvPr/>
        </p:nvGrpSpPr>
        <p:grpSpPr bwMode="auto">
          <a:xfrm>
            <a:off x="1917700" y="2349500"/>
            <a:ext cx="2908300" cy="1447800"/>
            <a:chOff x="1208" y="1480"/>
            <a:chExt cx="1832" cy="912"/>
          </a:xfrm>
        </p:grpSpPr>
        <p:sp>
          <p:nvSpPr>
            <p:cNvPr id="2076" name="Line 8"/>
            <p:cNvSpPr>
              <a:spLocks noChangeShapeType="1"/>
            </p:cNvSpPr>
            <p:nvPr/>
          </p:nvSpPr>
          <p:spPr bwMode="auto">
            <a:xfrm flipV="1">
              <a:off x="1208" y="1480"/>
              <a:ext cx="1832" cy="912"/>
            </a:xfrm>
            <a:prstGeom prst="line">
              <a:avLst/>
            </a:prstGeom>
            <a:noFill/>
            <a:ln w="9525">
              <a:solidFill>
                <a:schemeClr val="tx1"/>
              </a:solidFill>
              <a:round/>
              <a:headEnd/>
              <a:tailEnd type="triangle" w="med" len="med"/>
            </a:ln>
          </p:spPr>
          <p:txBody>
            <a:bodyPr/>
            <a:lstStyle/>
            <a:p>
              <a:endParaRPr lang="he-IL"/>
            </a:p>
          </p:txBody>
        </p:sp>
        <p:sp>
          <p:nvSpPr>
            <p:cNvPr id="2077" name="Text Box 15"/>
            <p:cNvSpPr txBox="1">
              <a:spLocks noChangeArrowheads="1"/>
            </p:cNvSpPr>
            <p:nvPr/>
          </p:nvSpPr>
          <p:spPr bwMode="auto">
            <a:xfrm>
              <a:off x="1768" y="1560"/>
              <a:ext cx="528" cy="231"/>
            </a:xfrm>
            <a:prstGeom prst="rect">
              <a:avLst/>
            </a:prstGeom>
            <a:noFill/>
            <a:ln w="9525">
              <a:noFill/>
              <a:miter lim="800000"/>
              <a:headEnd/>
              <a:tailEnd/>
            </a:ln>
          </p:spPr>
          <p:txBody>
            <a:bodyPr>
              <a:spAutoFit/>
            </a:bodyPr>
            <a:lstStyle/>
            <a:p>
              <a:pPr>
                <a:spcBef>
                  <a:spcPct val="50000"/>
                </a:spcBef>
              </a:pPr>
              <a:r>
                <a:rPr lang="en-US"/>
                <a:t>r</a:t>
              </a:r>
            </a:p>
          </p:txBody>
        </p:sp>
      </p:grpSp>
      <p:grpSp>
        <p:nvGrpSpPr>
          <p:cNvPr id="2058" name="Group 21"/>
          <p:cNvGrpSpPr>
            <a:grpSpLocks/>
          </p:cNvGrpSpPr>
          <p:nvPr/>
        </p:nvGrpSpPr>
        <p:grpSpPr bwMode="auto">
          <a:xfrm>
            <a:off x="4318000" y="2336800"/>
            <a:ext cx="533400" cy="2933700"/>
            <a:chOff x="2720" y="1472"/>
            <a:chExt cx="336" cy="1848"/>
          </a:xfrm>
        </p:grpSpPr>
        <p:sp>
          <p:nvSpPr>
            <p:cNvPr id="2074" name="Line 11"/>
            <p:cNvSpPr>
              <a:spLocks noChangeShapeType="1"/>
            </p:cNvSpPr>
            <p:nvPr/>
          </p:nvSpPr>
          <p:spPr bwMode="auto">
            <a:xfrm flipV="1">
              <a:off x="3056" y="1472"/>
              <a:ext cx="0" cy="1848"/>
            </a:xfrm>
            <a:prstGeom prst="line">
              <a:avLst/>
            </a:prstGeom>
            <a:noFill/>
            <a:ln w="9525">
              <a:solidFill>
                <a:schemeClr val="tx1"/>
              </a:solidFill>
              <a:round/>
              <a:headEnd/>
              <a:tailEnd type="triangle" w="med" len="med"/>
            </a:ln>
          </p:spPr>
          <p:txBody>
            <a:bodyPr/>
            <a:lstStyle/>
            <a:p>
              <a:endParaRPr lang="he-IL"/>
            </a:p>
          </p:txBody>
        </p:sp>
        <p:sp>
          <p:nvSpPr>
            <p:cNvPr id="2075" name="Text Box 16"/>
            <p:cNvSpPr txBox="1">
              <a:spLocks noChangeArrowheads="1"/>
            </p:cNvSpPr>
            <p:nvPr/>
          </p:nvSpPr>
          <p:spPr bwMode="auto">
            <a:xfrm>
              <a:off x="2720" y="1824"/>
              <a:ext cx="304" cy="231"/>
            </a:xfrm>
            <a:prstGeom prst="rect">
              <a:avLst/>
            </a:prstGeom>
            <a:noFill/>
            <a:ln w="9525">
              <a:noFill/>
              <a:miter lim="800000"/>
              <a:headEnd/>
              <a:tailEnd/>
            </a:ln>
          </p:spPr>
          <p:txBody>
            <a:bodyPr>
              <a:spAutoFit/>
            </a:bodyPr>
            <a:lstStyle/>
            <a:p>
              <a:pPr>
                <a:spcBef>
                  <a:spcPct val="50000"/>
                </a:spcBef>
              </a:pPr>
              <a:r>
                <a:rPr lang="el-GR"/>
                <a:t>Δ</a:t>
              </a:r>
              <a:r>
                <a:rPr lang="en-US"/>
                <a:t>r</a:t>
              </a:r>
              <a:endParaRPr lang="el-GR"/>
            </a:p>
          </p:txBody>
        </p:sp>
      </p:grpSp>
      <p:grpSp>
        <p:nvGrpSpPr>
          <p:cNvPr id="2059" name="Group 18"/>
          <p:cNvGrpSpPr>
            <a:grpSpLocks/>
          </p:cNvGrpSpPr>
          <p:nvPr/>
        </p:nvGrpSpPr>
        <p:grpSpPr bwMode="auto">
          <a:xfrm>
            <a:off x="1270000" y="3302000"/>
            <a:ext cx="762000" cy="546100"/>
            <a:chOff x="800" y="2088"/>
            <a:chExt cx="480" cy="344"/>
          </a:xfrm>
        </p:grpSpPr>
        <p:sp>
          <p:nvSpPr>
            <p:cNvPr id="2072" name="Oval 10"/>
            <p:cNvSpPr>
              <a:spLocks noChangeArrowheads="1"/>
            </p:cNvSpPr>
            <p:nvPr/>
          </p:nvSpPr>
          <p:spPr bwMode="auto">
            <a:xfrm>
              <a:off x="1192" y="2344"/>
              <a:ext cx="88" cy="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073" name="Text Box 17"/>
            <p:cNvSpPr txBox="1">
              <a:spLocks noChangeArrowheads="1"/>
            </p:cNvSpPr>
            <p:nvPr/>
          </p:nvSpPr>
          <p:spPr bwMode="auto">
            <a:xfrm>
              <a:off x="800" y="2088"/>
              <a:ext cx="448" cy="231"/>
            </a:xfrm>
            <a:prstGeom prst="rect">
              <a:avLst/>
            </a:prstGeom>
            <a:noFill/>
            <a:ln w="9525">
              <a:noFill/>
              <a:miter lim="800000"/>
              <a:headEnd/>
              <a:tailEnd/>
            </a:ln>
          </p:spPr>
          <p:txBody>
            <a:bodyPr>
              <a:spAutoFit/>
            </a:bodyPr>
            <a:lstStyle/>
            <a:p>
              <a:pPr>
                <a:spcBef>
                  <a:spcPct val="50000"/>
                </a:spcBef>
              </a:pPr>
              <a:r>
                <a:rPr lang="en-US"/>
                <a:t>C</a:t>
              </a:r>
            </a:p>
          </p:txBody>
        </p:sp>
      </p:grpSp>
      <p:sp>
        <p:nvSpPr>
          <p:cNvPr id="2060" name="Line 22"/>
          <p:cNvSpPr>
            <a:spLocks noChangeShapeType="1"/>
          </p:cNvSpPr>
          <p:nvPr/>
        </p:nvSpPr>
        <p:spPr bwMode="auto">
          <a:xfrm>
            <a:off x="1968500" y="3771900"/>
            <a:ext cx="5689600" cy="0"/>
          </a:xfrm>
          <a:prstGeom prst="line">
            <a:avLst/>
          </a:prstGeom>
          <a:noFill/>
          <a:ln w="28575">
            <a:solidFill>
              <a:srgbClr val="FF3399"/>
            </a:solidFill>
            <a:prstDash val="dash"/>
            <a:round/>
            <a:headEnd/>
            <a:tailEnd/>
          </a:ln>
        </p:spPr>
        <p:txBody>
          <a:bodyPr/>
          <a:lstStyle/>
          <a:p>
            <a:endParaRPr lang="he-IL"/>
          </a:p>
        </p:txBody>
      </p:sp>
      <p:grpSp>
        <p:nvGrpSpPr>
          <p:cNvPr id="2061" name="Group 25"/>
          <p:cNvGrpSpPr>
            <a:grpSpLocks/>
          </p:cNvGrpSpPr>
          <p:nvPr/>
        </p:nvGrpSpPr>
        <p:grpSpPr bwMode="auto">
          <a:xfrm>
            <a:off x="2146300" y="3416300"/>
            <a:ext cx="812800" cy="722313"/>
            <a:chOff x="1352" y="2152"/>
            <a:chExt cx="512" cy="455"/>
          </a:xfrm>
        </p:grpSpPr>
        <p:sp>
          <p:nvSpPr>
            <p:cNvPr id="2070" name="Text Box 23"/>
            <p:cNvSpPr txBox="1">
              <a:spLocks noChangeArrowheads="1"/>
            </p:cNvSpPr>
            <p:nvPr/>
          </p:nvSpPr>
          <p:spPr bwMode="auto">
            <a:xfrm>
              <a:off x="1376" y="2152"/>
              <a:ext cx="488" cy="231"/>
            </a:xfrm>
            <a:prstGeom prst="rect">
              <a:avLst/>
            </a:prstGeom>
            <a:noFill/>
            <a:ln w="9525">
              <a:noFill/>
              <a:miter lim="800000"/>
              <a:headEnd/>
              <a:tailEnd/>
            </a:ln>
          </p:spPr>
          <p:txBody>
            <a:bodyPr>
              <a:spAutoFit/>
            </a:bodyPr>
            <a:lstStyle/>
            <a:p>
              <a:pPr>
                <a:spcBef>
                  <a:spcPct val="50000"/>
                </a:spcBef>
              </a:pPr>
              <a:r>
                <a:rPr lang="el-GR"/>
                <a:t>α</a:t>
              </a:r>
              <a:r>
                <a:rPr lang="en-US"/>
                <a:t>/2</a:t>
              </a:r>
              <a:endParaRPr lang="el-GR"/>
            </a:p>
          </p:txBody>
        </p:sp>
        <p:sp>
          <p:nvSpPr>
            <p:cNvPr id="2071" name="Text Box 24"/>
            <p:cNvSpPr txBox="1">
              <a:spLocks noChangeArrowheads="1"/>
            </p:cNvSpPr>
            <p:nvPr/>
          </p:nvSpPr>
          <p:spPr bwMode="auto">
            <a:xfrm>
              <a:off x="1352" y="2376"/>
              <a:ext cx="488" cy="231"/>
            </a:xfrm>
            <a:prstGeom prst="rect">
              <a:avLst/>
            </a:prstGeom>
            <a:noFill/>
            <a:ln w="9525">
              <a:noFill/>
              <a:miter lim="800000"/>
              <a:headEnd/>
              <a:tailEnd/>
            </a:ln>
          </p:spPr>
          <p:txBody>
            <a:bodyPr>
              <a:spAutoFit/>
            </a:bodyPr>
            <a:lstStyle/>
            <a:p>
              <a:pPr>
                <a:spcBef>
                  <a:spcPct val="50000"/>
                </a:spcBef>
              </a:pPr>
              <a:r>
                <a:rPr lang="el-GR"/>
                <a:t>α</a:t>
              </a:r>
              <a:r>
                <a:rPr lang="en-US"/>
                <a:t>/2</a:t>
              </a:r>
              <a:endParaRPr lang="el-GR"/>
            </a:p>
          </p:txBody>
        </p:sp>
      </p:grpSp>
      <p:grpSp>
        <p:nvGrpSpPr>
          <p:cNvPr id="7" name="Group 28"/>
          <p:cNvGrpSpPr>
            <a:grpSpLocks/>
          </p:cNvGrpSpPr>
          <p:nvPr/>
        </p:nvGrpSpPr>
        <p:grpSpPr bwMode="auto">
          <a:xfrm>
            <a:off x="5118100" y="2527300"/>
            <a:ext cx="901700" cy="533400"/>
            <a:chOff x="4096" y="984"/>
            <a:chExt cx="568" cy="336"/>
          </a:xfrm>
        </p:grpSpPr>
        <p:sp>
          <p:nvSpPr>
            <p:cNvPr id="2068" name="Line 26"/>
            <p:cNvSpPr>
              <a:spLocks noChangeShapeType="1"/>
            </p:cNvSpPr>
            <p:nvPr/>
          </p:nvSpPr>
          <p:spPr bwMode="auto">
            <a:xfrm flipH="1">
              <a:off x="4096" y="1320"/>
              <a:ext cx="568" cy="0"/>
            </a:xfrm>
            <a:prstGeom prst="line">
              <a:avLst/>
            </a:prstGeom>
            <a:noFill/>
            <a:ln w="76200">
              <a:solidFill>
                <a:srgbClr val="0066FF"/>
              </a:solidFill>
              <a:round/>
              <a:headEnd/>
              <a:tailEnd type="triangle" w="med" len="med"/>
            </a:ln>
          </p:spPr>
          <p:txBody>
            <a:bodyPr/>
            <a:lstStyle/>
            <a:p>
              <a:endParaRPr lang="he-IL"/>
            </a:p>
          </p:txBody>
        </p:sp>
        <p:sp>
          <p:nvSpPr>
            <p:cNvPr id="2069" name="Text Box 27"/>
            <p:cNvSpPr txBox="1">
              <a:spLocks noChangeArrowheads="1"/>
            </p:cNvSpPr>
            <p:nvPr/>
          </p:nvSpPr>
          <p:spPr bwMode="auto">
            <a:xfrm>
              <a:off x="4144" y="984"/>
              <a:ext cx="448" cy="231"/>
            </a:xfrm>
            <a:prstGeom prst="rect">
              <a:avLst/>
            </a:prstGeom>
            <a:noFill/>
            <a:ln w="9525">
              <a:noFill/>
              <a:miter lim="800000"/>
              <a:headEnd/>
              <a:tailEnd/>
            </a:ln>
          </p:spPr>
          <p:txBody>
            <a:bodyPr>
              <a:spAutoFit/>
            </a:bodyPr>
            <a:lstStyle/>
            <a:p>
              <a:pPr>
                <a:spcBef>
                  <a:spcPct val="50000"/>
                </a:spcBef>
              </a:pPr>
              <a:r>
                <a:rPr lang="el-GR"/>
                <a:t>Δ</a:t>
              </a:r>
              <a:r>
                <a:rPr lang="en-US"/>
                <a:t>V</a:t>
              </a:r>
              <a:endParaRPr lang="el-GR"/>
            </a:p>
          </p:txBody>
        </p:sp>
      </p:grpSp>
      <p:sp>
        <p:nvSpPr>
          <p:cNvPr id="26655" name="Text Box 31"/>
          <p:cNvSpPr txBox="1">
            <a:spLocks noChangeArrowheads="1"/>
          </p:cNvSpPr>
          <p:nvPr/>
        </p:nvSpPr>
        <p:spPr bwMode="auto">
          <a:xfrm>
            <a:off x="377825" y="5410200"/>
            <a:ext cx="8169275" cy="523875"/>
          </a:xfrm>
          <a:prstGeom prst="rect">
            <a:avLst/>
          </a:prstGeom>
          <a:noFill/>
          <a:ln w="9525">
            <a:noFill/>
            <a:miter lim="800000"/>
            <a:headEnd/>
            <a:tailEnd/>
          </a:ln>
        </p:spPr>
        <p:txBody>
          <a:bodyPr>
            <a:spAutoFit/>
          </a:bodyPr>
          <a:lstStyle/>
          <a:p>
            <a:pPr algn="ctr">
              <a:spcBef>
                <a:spcPct val="50000"/>
              </a:spcBef>
            </a:pPr>
            <a:r>
              <a:rPr lang="he-IL" sz="2800" dirty="0"/>
              <a:t>ווקטור שינוי המהירות מכוון כלפי מרכז המעגל</a:t>
            </a:r>
            <a:endParaRPr lang="en-US" sz="2800" dirty="0"/>
          </a:p>
        </p:txBody>
      </p:sp>
      <p:sp>
        <p:nvSpPr>
          <p:cNvPr id="2064" name="Text Box 32"/>
          <p:cNvSpPr txBox="1">
            <a:spLocks noChangeArrowheads="1"/>
          </p:cNvSpPr>
          <p:nvPr/>
        </p:nvSpPr>
        <p:spPr bwMode="auto">
          <a:xfrm>
            <a:off x="5257800" y="4533900"/>
            <a:ext cx="520700" cy="366713"/>
          </a:xfrm>
          <a:prstGeom prst="rect">
            <a:avLst/>
          </a:prstGeom>
          <a:noFill/>
          <a:ln w="9525">
            <a:noFill/>
            <a:miter lim="800000"/>
            <a:headEnd/>
            <a:tailEnd/>
          </a:ln>
        </p:spPr>
        <p:txBody>
          <a:bodyPr>
            <a:spAutoFit/>
          </a:bodyPr>
          <a:lstStyle/>
          <a:p>
            <a:pPr>
              <a:spcBef>
                <a:spcPct val="50000"/>
              </a:spcBef>
            </a:pPr>
            <a:r>
              <a:rPr lang="en-US"/>
              <a:t>V</a:t>
            </a:r>
            <a:r>
              <a:rPr lang="en-US" baseline="-25000"/>
              <a:t>i</a:t>
            </a:r>
          </a:p>
        </p:txBody>
      </p:sp>
      <p:sp>
        <p:nvSpPr>
          <p:cNvPr id="2065" name="Text Box 33"/>
          <p:cNvSpPr txBox="1">
            <a:spLocks noChangeArrowheads="1"/>
          </p:cNvSpPr>
          <p:nvPr/>
        </p:nvSpPr>
        <p:spPr bwMode="auto">
          <a:xfrm>
            <a:off x="4445000" y="1536700"/>
            <a:ext cx="635000" cy="366713"/>
          </a:xfrm>
          <a:prstGeom prst="rect">
            <a:avLst/>
          </a:prstGeom>
          <a:noFill/>
          <a:ln w="9525">
            <a:noFill/>
            <a:miter lim="800000"/>
            <a:headEnd/>
            <a:tailEnd/>
          </a:ln>
        </p:spPr>
        <p:txBody>
          <a:bodyPr>
            <a:spAutoFit/>
          </a:bodyPr>
          <a:lstStyle/>
          <a:p>
            <a:pPr>
              <a:spcBef>
                <a:spcPct val="50000"/>
              </a:spcBef>
            </a:pPr>
            <a:r>
              <a:rPr lang="en-US"/>
              <a:t>V</a:t>
            </a:r>
            <a:r>
              <a:rPr lang="en-US" baseline="-25000"/>
              <a:t>f</a:t>
            </a:r>
          </a:p>
        </p:txBody>
      </p:sp>
      <p:sp>
        <p:nvSpPr>
          <p:cNvPr id="26658" name="Text Box 34"/>
          <p:cNvSpPr txBox="1">
            <a:spLocks noChangeArrowheads="1"/>
          </p:cNvSpPr>
          <p:nvPr/>
        </p:nvSpPr>
        <p:spPr bwMode="auto">
          <a:xfrm>
            <a:off x="5132388" y="1293813"/>
            <a:ext cx="4011612" cy="830262"/>
          </a:xfrm>
          <a:prstGeom prst="rect">
            <a:avLst/>
          </a:prstGeom>
          <a:noFill/>
          <a:ln w="9525">
            <a:noFill/>
            <a:miter lim="800000"/>
            <a:headEnd/>
            <a:tailEnd/>
          </a:ln>
        </p:spPr>
        <p:txBody>
          <a:bodyPr>
            <a:spAutoFit/>
          </a:bodyPr>
          <a:lstStyle/>
          <a:p>
            <a:pPr algn="ctr">
              <a:spcBef>
                <a:spcPct val="50000"/>
              </a:spcBef>
            </a:pPr>
            <a:r>
              <a:rPr lang="he-IL" sz="2400"/>
              <a:t>נבצע חיסור ווקטורי בין ווקטורי המהירויות</a:t>
            </a:r>
            <a:endParaRPr lang="en-US" sz="2400"/>
          </a:p>
        </p:txBody>
      </p:sp>
      <p:graphicFrame>
        <p:nvGraphicFramePr>
          <p:cNvPr id="2050" name="Object 6"/>
          <p:cNvGraphicFramePr>
            <a:graphicFrameLocks noChangeAspect="1"/>
          </p:cNvGraphicFramePr>
          <p:nvPr/>
        </p:nvGraphicFramePr>
        <p:xfrm>
          <a:off x="449263" y="466725"/>
          <a:ext cx="2884487" cy="1449388"/>
        </p:xfrm>
        <a:graphic>
          <a:graphicData uri="http://schemas.openxmlformats.org/presentationml/2006/ole">
            <mc:AlternateContent xmlns:mc="http://schemas.openxmlformats.org/markup-compatibility/2006">
              <mc:Choice xmlns:v="urn:schemas-microsoft-com:vml" Requires="v">
                <p:oleObj spid="_x0000_s117907" name="משוואה" r:id="rId3" imgW="1714320" imgH="672840" progId="Equation.3">
                  <p:embed/>
                </p:oleObj>
              </mc:Choice>
              <mc:Fallback>
                <p:oleObj name="משוואה" r:id="rId3" imgW="1714320" imgH="6728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263" y="466725"/>
                        <a:ext cx="2884487" cy="1449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Text Box 31"/>
          <p:cNvSpPr txBox="1">
            <a:spLocks noChangeArrowheads="1"/>
          </p:cNvSpPr>
          <p:nvPr/>
        </p:nvSpPr>
        <p:spPr bwMode="auto">
          <a:xfrm>
            <a:off x="1131888" y="6027738"/>
            <a:ext cx="6696075" cy="522287"/>
          </a:xfrm>
          <a:prstGeom prst="rect">
            <a:avLst/>
          </a:prstGeom>
          <a:noFill/>
          <a:ln w="9525">
            <a:noFill/>
            <a:miter lim="800000"/>
            <a:headEnd/>
            <a:tailEnd/>
          </a:ln>
        </p:spPr>
        <p:txBody>
          <a:bodyPr>
            <a:spAutoFit/>
          </a:bodyPr>
          <a:lstStyle/>
          <a:p>
            <a:pPr algn="ctr">
              <a:spcBef>
                <a:spcPct val="50000"/>
              </a:spcBef>
            </a:pPr>
            <a:r>
              <a:rPr lang="he-IL" sz="2800" dirty="0"/>
              <a:t>כיוון ווקטור התאוצה ככיוון ווקטור שינוי המהירות</a:t>
            </a:r>
            <a:endParaRPr lang="en-US" sz="2800" dirty="0"/>
          </a:p>
        </p:txBody>
      </p:sp>
    </p:spTree>
    <p:extLst>
      <p:ext uri="{BB962C8B-B14F-4D97-AF65-F5344CB8AC3E}">
        <p14:creationId xmlns:p14="http://schemas.microsoft.com/office/powerpoint/2010/main" val="111183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6" presetClass="path" presetSubtype="0" accel="50000" decel="50000" fill="hold" grpId="0" nodeType="clickEffect">
                                  <p:stCondLst>
                                    <p:cond delay="0"/>
                                  </p:stCondLst>
                                  <p:childTnLst>
                                    <p:animMotion origin="layout" path="M -0.03056 0.06852 L 0.07916 -0.19074 " pathEditMode="relative" rAng="0" ptsTypes="AA">
                                      <p:cBhvr>
                                        <p:cTn id="10" dur="2000" fill="hold"/>
                                        <p:tgtEl>
                                          <p:spTgt spid="26637"/>
                                        </p:tgtEl>
                                        <p:attrNameLst>
                                          <p:attrName>ppt_x</p:attrName>
                                          <p:attrName>ppt_y</p:attrName>
                                        </p:attrNameLst>
                                      </p:cBhvr>
                                      <p:rCtr x="5500" y="-13000"/>
                                    </p:animMotion>
                                  </p:childTnLst>
                                </p:cTn>
                              </p:par>
                              <p:par>
                                <p:cTn id="11" presetID="49" presetClass="path" presetSubtype="0" accel="50000" decel="50000" fill="hold" grpId="0" nodeType="withEffect">
                                  <p:stCondLst>
                                    <p:cond delay="0"/>
                                  </p:stCondLst>
                                  <p:childTnLst>
                                    <p:animMotion origin="layout" path="M 1.94444E-6 -2.22222E-6 L 0.07916 0.24445 " pathEditMode="relative" rAng="0" ptsTypes="AA">
                                      <p:cBhvr>
                                        <p:cTn id="12" dur="2000" fill="hold"/>
                                        <p:tgtEl>
                                          <p:spTgt spid="26636"/>
                                        </p:tgtEl>
                                        <p:attrNameLst>
                                          <p:attrName>ppt_x</p:attrName>
                                          <p:attrName>ppt_y</p:attrName>
                                        </p:attrNameLst>
                                      </p:cBhvr>
                                      <p:rCtr x="4000" y="12200"/>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250"/>
                                  </p:stCondLst>
                                  <p:childTnLst>
                                    <p:set>
                                      <p:cBhvr>
                                        <p:cTn id="16" dur="1" fill="hold">
                                          <p:stCondLst>
                                            <p:cond delay="1999"/>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4.16667E-6 -4.44444E-6 L -0.08056 0.10555 " pathEditMode="relative" rAng="0" ptsTypes="AA">
                                      <p:cBhvr>
                                        <p:cTn id="20" dur="2000" fill="hold"/>
                                        <p:tgtEl>
                                          <p:spTgt spid="7"/>
                                        </p:tgtEl>
                                        <p:attrNameLst>
                                          <p:attrName>ppt_x</p:attrName>
                                          <p:attrName>ppt_y</p:attrName>
                                        </p:attrNameLst>
                                      </p:cBhvr>
                                      <p:rCtr x="-4028" y="5301"/>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6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6" grpId="0" animBg="1"/>
      <p:bldP spid="26637" grpId="0" animBg="1"/>
      <p:bldP spid="26655" grpId="0"/>
      <p:bldP spid="26658" grpId="0"/>
      <p:bldP spid="3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04900" y="2636838"/>
            <a:ext cx="7175500" cy="1143000"/>
          </a:xfrm>
          <a:solidFill>
            <a:srgbClr val="CCFF99"/>
          </a:solidFill>
          <a:ln w="76200" cmpd="tri">
            <a:solidFill>
              <a:schemeClr val="accent2"/>
            </a:solidFill>
          </a:ln>
        </p:spPr>
        <p:txBody>
          <a:bodyPr/>
          <a:lstStyle/>
          <a:p>
            <a:pPr eaLnBrk="1" hangingPunct="1"/>
            <a:r>
              <a:rPr lang="he-IL" sz="5400"/>
              <a:t>חישוב גודל התאוצה</a:t>
            </a:r>
            <a:endParaRPr lang="en-US" sz="5400"/>
          </a:p>
        </p:txBody>
      </p:sp>
    </p:spTree>
    <p:extLst>
      <p:ext uri="{BB962C8B-B14F-4D97-AF65-F5344CB8AC3E}">
        <p14:creationId xmlns:p14="http://schemas.microsoft.com/office/powerpoint/2010/main" val="1809850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10"/>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graphicFrame>
        <p:nvGraphicFramePr>
          <p:cNvPr id="27657" name="Object 9"/>
          <p:cNvGraphicFramePr>
            <a:graphicFrameLocks noChangeAspect="1"/>
          </p:cNvGraphicFramePr>
          <p:nvPr/>
        </p:nvGraphicFramePr>
        <p:xfrm>
          <a:off x="401638" y="331788"/>
          <a:ext cx="2052637" cy="1398587"/>
        </p:xfrm>
        <a:graphic>
          <a:graphicData uri="http://schemas.openxmlformats.org/presentationml/2006/ole">
            <mc:AlternateContent xmlns:mc="http://schemas.openxmlformats.org/markup-compatibility/2006">
              <mc:Choice xmlns:v="urn:schemas-microsoft-com:vml" Requires="v">
                <p:oleObj spid="_x0000_s119362" r:id="rId3" imgW="660113" imgH="444307" progId="Equation.3">
                  <p:embed/>
                </p:oleObj>
              </mc:Choice>
              <mc:Fallback>
                <p:oleObj r:id="rId3" imgW="660113"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38" y="331788"/>
                        <a:ext cx="2052637" cy="1398587"/>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3078" name="Rectangle 12"/>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graphicFrame>
        <p:nvGraphicFramePr>
          <p:cNvPr id="27659" name="Object 11"/>
          <p:cNvGraphicFramePr>
            <a:graphicFrameLocks noChangeAspect="1"/>
          </p:cNvGraphicFramePr>
          <p:nvPr/>
        </p:nvGraphicFramePr>
        <p:xfrm>
          <a:off x="333147" y="1987383"/>
          <a:ext cx="2206851" cy="1249983"/>
        </p:xfrm>
        <a:graphic>
          <a:graphicData uri="http://schemas.openxmlformats.org/presentationml/2006/ole">
            <mc:AlternateContent xmlns:mc="http://schemas.openxmlformats.org/markup-compatibility/2006">
              <mc:Choice xmlns:v="urn:schemas-microsoft-com:vml" Requires="v">
                <p:oleObj spid="_x0000_s119363" name="Equation" r:id="rId5" imgW="799920" imgH="444240" progId="Equation.DSMT4">
                  <p:embed/>
                </p:oleObj>
              </mc:Choice>
              <mc:Fallback>
                <p:oleObj name="Equation" r:id="rId5" imgW="79992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147" y="1987383"/>
                        <a:ext cx="2206851" cy="1249983"/>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3079" name="Rectangle 14"/>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graphicFrame>
        <p:nvGraphicFramePr>
          <p:cNvPr id="27661" name="Object 13"/>
          <p:cNvGraphicFramePr>
            <a:graphicFrameLocks noChangeAspect="1"/>
          </p:cNvGraphicFramePr>
          <p:nvPr/>
        </p:nvGraphicFramePr>
        <p:xfrm>
          <a:off x="262617" y="5434692"/>
          <a:ext cx="2287588" cy="1220788"/>
        </p:xfrm>
        <a:graphic>
          <a:graphicData uri="http://schemas.openxmlformats.org/presentationml/2006/ole">
            <mc:AlternateContent xmlns:mc="http://schemas.openxmlformats.org/markup-compatibility/2006">
              <mc:Choice xmlns:v="urn:schemas-microsoft-com:vml" Requires="v">
                <p:oleObj spid="_x0000_s119364" r:id="rId7" imgW="850531" imgH="444307" progId="Equation.3">
                  <p:embed/>
                </p:oleObj>
              </mc:Choice>
              <mc:Fallback>
                <p:oleObj r:id="rId7" imgW="850531" imgH="4443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617" y="5434692"/>
                        <a:ext cx="2287588" cy="1220788"/>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3080" name="Rectangle 16"/>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sp>
        <p:nvSpPr>
          <p:cNvPr id="3081" name="Rectangle 18"/>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sp>
        <p:nvSpPr>
          <p:cNvPr id="27673" name="Line 25"/>
          <p:cNvSpPr>
            <a:spLocks noChangeShapeType="1"/>
          </p:cNvSpPr>
          <p:nvPr/>
        </p:nvSpPr>
        <p:spPr bwMode="auto">
          <a:xfrm flipH="1" flipV="1">
            <a:off x="7353300" y="1452563"/>
            <a:ext cx="444500" cy="914400"/>
          </a:xfrm>
          <a:prstGeom prst="line">
            <a:avLst/>
          </a:prstGeom>
          <a:noFill/>
          <a:ln w="38100">
            <a:solidFill>
              <a:srgbClr val="FD0903"/>
            </a:solidFill>
            <a:round/>
            <a:headEnd/>
            <a:tailEnd type="triangle" w="med" len="med"/>
          </a:ln>
        </p:spPr>
        <p:txBody>
          <a:bodyPr/>
          <a:lstStyle/>
          <a:p>
            <a:endParaRPr lang="he-IL"/>
          </a:p>
        </p:txBody>
      </p:sp>
      <p:sp>
        <p:nvSpPr>
          <p:cNvPr id="27674" name="Line 26"/>
          <p:cNvSpPr>
            <a:spLocks noChangeShapeType="1"/>
          </p:cNvSpPr>
          <p:nvPr/>
        </p:nvSpPr>
        <p:spPr bwMode="auto">
          <a:xfrm rot="3216466" flipH="1" flipV="1">
            <a:off x="7799388" y="1449388"/>
            <a:ext cx="444500" cy="914400"/>
          </a:xfrm>
          <a:prstGeom prst="line">
            <a:avLst/>
          </a:prstGeom>
          <a:noFill/>
          <a:ln w="38100">
            <a:solidFill>
              <a:srgbClr val="FD0903"/>
            </a:solidFill>
            <a:round/>
            <a:headEnd/>
            <a:tailEnd type="triangle" w="med" len="med"/>
          </a:ln>
        </p:spPr>
        <p:txBody>
          <a:bodyPr/>
          <a:lstStyle/>
          <a:p>
            <a:endParaRPr lang="he-IL"/>
          </a:p>
        </p:txBody>
      </p:sp>
      <p:grpSp>
        <p:nvGrpSpPr>
          <p:cNvPr id="2" name="Group 37"/>
          <p:cNvGrpSpPr>
            <a:grpSpLocks/>
          </p:cNvGrpSpPr>
          <p:nvPr/>
        </p:nvGrpSpPr>
        <p:grpSpPr bwMode="auto">
          <a:xfrm>
            <a:off x="7356475" y="914400"/>
            <a:ext cx="901700" cy="533400"/>
            <a:chOff x="4096" y="984"/>
            <a:chExt cx="568" cy="336"/>
          </a:xfrm>
        </p:grpSpPr>
        <p:sp>
          <p:nvSpPr>
            <p:cNvPr id="3116" name="Line 38"/>
            <p:cNvSpPr>
              <a:spLocks noChangeShapeType="1"/>
            </p:cNvSpPr>
            <p:nvPr/>
          </p:nvSpPr>
          <p:spPr bwMode="auto">
            <a:xfrm flipH="1">
              <a:off x="4096" y="1320"/>
              <a:ext cx="568" cy="0"/>
            </a:xfrm>
            <a:prstGeom prst="line">
              <a:avLst/>
            </a:prstGeom>
            <a:noFill/>
            <a:ln w="38100">
              <a:solidFill>
                <a:srgbClr val="FD0903"/>
              </a:solidFill>
              <a:round/>
              <a:headEnd/>
              <a:tailEnd type="triangle" w="med" len="med"/>
            </a:ln>
          </p:spPr>
          <p:txBody>
            <a:bodyPr/>
            <a:lstStyle/>
            <a:p>
              <a:endParaRPr lang="he-IL"/>
            </a:p>
          </p:txBody>
        </p:sp>
        <p:sp>
          <p:nvSpPr>
            <p:cNvPr id="3117" name="Text Box 39"/>
            <p:cNvSpPr txBox="1">
              <a:spLocks noChangeArrowheads="1"/>
            </p:cNvSpPr>
            <p:nvPr/>
          </p:nvSpPr>
          <p:spPr bwMode="auto">
            <a:xfrm>
              <a:off x="4144" y="984"/>
              <a:ext cx="448" cy="231"/>
            </a:xfrm>
            <a:prstGeom prst="rect">
              <a:avLst/>
            </a:prstGeom>
            <a:noFill/>
            <a:ln w="9525">
              <a:noFill/>
              <a:miter lim="800000"/>
              <a:headEnd/>
              <a:tailEnd/>
            </a:ln>
          </p:spPr>
          <p:txBody>
            <a:bodyPr>
              <a:spAutoFit/>
            </a:bodyPr>
            <a:lstStyle/>
            <a:p>
              <a:pPr>
                <a:spcBef>
                  <a:spcPct val="50000"/>
                </a:spcBef>
              </a:pPr>
              <a:r>
                <a:rPr lang="el-GR"/>
                <a:t>Δ</a:t>
              </a:r>
              <a:r>
                <a:rPr lang="en-US"/>
                <a:t>V</a:t>
              </a:r>
              <a:endParaRPr lang="el-GR"/>
            </a:p>
          </p:txBody>
        </p:sp>
      </p:grpSp>
      <p:grpSp>
        <p:nvGrpSpPr>
          <p:cNvPr id="3" name="Group 54"/>
          <p:cNvGrpSpPr>
            <a:grpSpLocks/>
          </p:cNvGrpSpPr>
          <p:nvPr/>
        </p:nvGrpSpPr>
        <p:grpSpPr bwMode="auto">
          <a:xfrm>
            <a:off x="3402013" y="849313"/>
            <a:ext cx="5741987" cy="4332287"/>
            <a:chOff x="2143" y="535"/>
            <a:chExt cx="3617" cy="2729"/>
          </a:xfrm>
        </p:grpSpPr>
        <p:sp>
          <p:nvSpPr>
            <p:cNvPr id="3097" name="Line 33"/>
            <p:cNvSpPr>
              <a:spLocks noChangeShapeType="1"/>
            </p:cNvSpPr>
            <p:nvPr/>
          </p:nvSpPr>
          <p:spPr bwMode="auto">
            <a:xfrm>
              <a:off x="2176" y="2064"/>
              <a:ext cx="3584" cy="0"/>
            </a:xfrm>
            <a:prstGeom prst="line">
              <a:avLst/>
            </a:prstGeom>
            <a:noFill/>
            <a:ln w="28575">
              <a:solidFill>
                <a:srgbClr val="FF3399"/>
              </a:solidFill>
              <a:prstDash val="dash"/>
              <a:round/>
              <a:headEnd/>
              <a:tailEnd/>
            </a:ln>
          </p:spPr>
          <p:txBody>
            <a:bodyPr/>
            <a:lstStyle/>
            <a:p>
              <a:endParaRPr lang="he-IL"/>
            </a:p>
          </p:txBody>
        </p:sp>
        <p:grpSp>
          <p:nvGrpSpPr>
            <p:cNvPr id="3098" name="Group 53"/>
            <p:cNvGrpSpPr>
              <a:grpSpLocks/>
            </p:cNvGrpSpPr>
            <p:nvPr/>
          </p:nvGrpSpPr>
          <p:grpSpPr bwMode="auto">
            <a:xfrm>
              <a:off x="2143" y="535"/>
              <a:ext cx="2315" cy="2729"/>
              <a:chOff x="2143" y="535"/>
              <a:chExt cx="2315" cy="2729"/>
            </a:xfrm>
          </p:grpSpPr>
          <p:grpSp>
            <p:nvGrpSpPr>
              <p:cNvPr id="3099" name="Group 30"/>
              <p:cNvGrpSpPr>
                <a:grpSpLocks/>
              </p:cNvGrpSpPr>
              <p:nvPr/>
            </p:nvGrpSpPr>
            <p:grpSpPr bwMode="auto">
              <a:xfrm>
                <a:off x="3656" y="1160"/>
                <a:ext cx="336" cy="1848"/>
                <a:chOff x="2720" y="1472"/>
                <a:chExt cx="336" cy="1848"/>
              </a:xfrm>
            </p:grpSpPr>
            <p:sp>
              <p:nvSpPr>
                <p:cNvPr id="3114" name="Line 31"/>
                <p:cNvSpPr>
                  <a:spLocks noChangeShapeType="1"/>
                </p:cNvSpPr>
                <p:nvPr/>
              </p:nvSpPr>
              <p:spPr bwMode="auto">
                <a:xfrm flipV="1">
                  <a:off x="3056" y="1472"/>
                  <a:ext cx="0" cy="1848"/>
                </a:xfrm>
                <a:prstGeom prst="line">
                  <a:avLst/>
                </a:prstGeom>
                <a:noFill/>
                <a:ln w="9525">
                  <a:solidFill>
                    <a:schemeClr val="tx1"/>
                  </a:solidFill>
                  <a:round/>
                  <a:headEnd/>
                  <a:tailEnd type="triangle" w="med" len="med"/>
                </a:ln>
              </p:spPr>
              <p:txBody>
                <a:bodyPr/>
                <a:lstStyle/>
                <a:p>
                  <a:endParaRPr lang="he-IL"/>
                </a:p>
              </p:txBody>
            </p:sp>
            <p:sp>
              <p:nvSpPr>
                <p:cNvPr id="3115" name="Text Box 32"/>
                <p:cNvSpPr txBox="1">
                  <a:spLocks noChangeArrowheads="1"/>
                </p:cNvSpPr>
                <p:nvPr/>
              </p:nvSpPr>
              <p:spPr bwMode="auto">
                <a:xfrm>
                  <a:off x="2720" y="1824"/>
                  <a:ext cx="304" cy="231"/>
                </a:xfrm>
                <a:prstGeom prst="rect">
                  <a:avLst/>
                </a:prstGeom>
                <a:noFill/>
                <a:ln w="9525">
                  <a:noFill/>
                  <a:miter lim="800000"/>
                  <a:headEnd/>
                  <a:tailEnd/>
                </a:ln>
              </p:spPr>
              <p:txBody>
                <a:bodyPr>
                  <a:spAutoFit/>
                </a:bodyPr>
                <a:lstStyle/>
                <a:p>
                  <a:pPr>
                    <a:spcBef>
                      <a:spcPct val="50000"/>
                    </a:spcBef>
                  </a:pPr>
                  <a:r>
                    <a:rPr lang="el-GR"/>
                    <a:t>Δ</a:t>
                  </a:r>
                  <a:r>
                    <a:rPr lang="en-US"/>
                    <a:t>r</a:t>
                  </a:r>
                  <a:endParaRPr lang="el-GR"/>
                </a:p>
              </p:txBody>
            </p:sp>
          </p:grpSp>
          <p:sp>
            <p:nvSpPr>
              <p:cNvPr id="3100" name="Line 41"/>
              <p:cNvSpPr>
                <a:spLocks noChangeShapeType="1"/>
              </p:cNvSpPr>
              <p:nvPr/>
            </p:nvSpPr>
            <p:spPr bwMode="auto">
              <a:xfrm rot="3216466" flipH="1" flipV="1">
                <a:off x="4030" y="2408"/>
                <a:ext cx="280" cy="576"/>
              </a:xfrm>
              <a:prstGeom prst="line">
                <a:avLst/>
              </a:prstGeom>
              <a:noFill/>
              <a:ln w="38100">
                <a:solidFill>
                  <a:srgbClr val="FD0903"/>
                </a:solidFill>
                <a:round/>
                <a:headEnd/>
                <a:tailEnd type="triangle" w="med" len="med"/>
              </a:ln>
            </p:spPr>
            <p:txBody>
              <a:bodyPr/>
              <a:lstStyle/>
              <a:p>
                <a:endParaRPr lang="he-IL"/>
              </a:p>
            </p:txBody>
          </p:sp>
          <p:grpSp>
            <p:nvGrpSpPr>
              <p:cNvPr id="3101" name="Group 52"/>
              <p:cNvGrpSpPr>
                <a:grpSpLocks/>
              </p:cNvGrpSpPr>
              <p:nvPr/>
            </p:nvGrpSpPr>
            <p:grpSpPr bwMode="auto">
              <a:xfrm>
                <a:off x="2143" y="535"/>
                <a:ext cx="2203" cy="2729"/>
                <a:chOff x="2143" y="535"/>
                <a:chExt cx="2203" cy="2729"/>
              </a:xfrm>
            </p:grpSpPr>
            <p:grpSp>
              <p:nvGrpSpPr>
                <p:cNvPr id="3102" name="Group 19"/>
                <p:cNvGrpSpPr>
                  <a:grpSpLocks/>
                </p:cNvGrpSpPr>
                <p:nvPr/>
              </p:nvGrpSpPr>
              <p:grpSpPr bwMode="auto">
                <a:xfrm>
                  <a:off x="2143" y="2072"/>
                  <a:ext cx="1840" cy="928"/>
                  <a:chOff x="1198" y="2384"/>
                  <a:chExt cx="1840" cy="928"/>
                </a:xfrm>
              </p:grpSpPr>
              <p:sp>
                <p:nvSpPr>
                  <p:cNvPr id="3112" name="Line 20"/>
                  <p:cNvSpPr>
                    <a:spLocks noChangeShapeType="1"/>
                  </p:cNvSpPr>
                  <p:nvPr/>
                </p:nvSpPr>
                <p:spPr bwMode="auto">
                  <a:xfrm>
                    <a:off x="1198" y="2384"/>
                    <a:ext cx="1840" cy="928"/>
                  </a:xfrm>
                  <a:prstGeom prst="line">
                    <a:avLst/>
                  </a:prstGeom>
                  <a:noFill/>
                  <a:ln w="9525">
                    <a:solidFill>
                      <a:schemeClr val="tx1"/>
                    </a:solidFill>
                    <a:round/>
                    <a:headEnd/>
                    <a:tailEnd type="triangle" w="med" len="med"/>
                  </a:ln>
                </p:spPr>
                <p:txBody>
                  <a:bodyPr/>
                  <a:lstStyle/>
                  <a:p>
                    <a:endParaRPr lang="he-IL"/>
                  </a:p>
                </p:txBody>
              </p:sp>
              <p:sp>
                <p:nvSpPr>
                  <p:cNvPr id="3113" name="Text Box 21"/>
                  <p:cNvSpPr txBox="1">
                    <a:spLocks noChangeArrowheads="1"/>
                  </p:cNvSpPr>
                  <p:nvPr/>
                </p:nvSpPr>
                <p:spPr bwMode="auto">
                  <a:xfrm>
                    <a:off x="1650" y="2804"/>
                    <a:ext cx="512" cy="231"/>
                  </a:xfrm>
                  <a:prstGeom prst="rect">
                    <a:avLst/>
                  </a:prstGeom>
                  <a:noFill/>
                  <a:ln w="9525">
                    <a:noFill/>
                    <a:miter lim="800000"/>
                    <a:headEnd/>
                    <a:tailEnd/>
                  </a:ln>
                </p:spPr>
                <p:txBody>
                  <a:bodyPr>
                    <a:spAutoFit/>
                  </a:bodyPr>
                  <a:lstStyle/>
                  <a:p>
                    <a:pPr>
                      <a:spcBef>
                        <a:spcPct val="50000"/>
                      </a:spcBef>
                    </a:pPr>
                    <a:r>
                      <a:rPr lang="en-US"/>
                      <a:t>r</a:t>
                    </a:r>
                  </a:p>
                </p:txBody>
              </p:sp>
            </p:grpSp>
            <p:sp>
              <p:nvSpPr>
                <p:cNvPr id="3103" name="Freeform 23"/>
                <p:cNvSpPr>
                  <a:spLocks/>
                </p:cNvSpPr>
                <p:nvPr/>
              </p:nvSpPr>
              <p:spPr bwMode="auto">
                <a:xfrm>
                  <a:off x="3529" y="597"/>
                  <a:ext cx="698" cy="2667"/>
                </a:xfrm>
                <a:custGeom>
                  <a:avLst/>
                  <a:gdLst>
                    <a:gd name="T0" fmla="*/ 325 w 698"/>
                    <a:gd name="T1" fmla="*/ 2667 h 2667"/>
                    <a:gd name="T2" fmla="*/ 428 w 698"/>
                    <a:gd name="T3" fmla="*/ 2505 h 2667"/>
                    <a:gd name="T4" fmla="*/ 542 w 698"/>
                    <a:gd name="T5" fmla="*/ 2261 h 2667"/>
                    <a:gd name="T6" fmla="*/ 631 w 698"/>
                    <a:gd name="T7" fmla="*/ 1986 h 2667"/>
                    <a:gd name="T8" fmla="*/ 688 w 698"/>
                    <a:gd name="T9" fmla="*/ 1652 h 2667"/>
                    <a:gd name="T10" fmla="*/ 692 w 698"/>
                    <a:gd name="T11" fmla="*/ 1419 h 2667"/>
                    <a:gd name="T12" fmla="*/ 673 w 698"/>
                    <a:gd name="T13" fmla="*/ 1176 h 2667"/>
                    <a:gd name="T14" fmla="*/ 617 w 698"/>
                    <a:gd name="T15" fmla="*/ 914 h 2667"/>
                    <a:gd name="T16" fmla="*/ 528 w 698"/>
                    <a:gd name="T17" fmla="*/ 664 h 2667"/>
                    <a:gd name="T18" fmla="*/ 400 w 698"/>
                    <a:gd name="T19" fmla="*/ 408 h 2667"/>
                    <a:gd name="T20" fmla="*/ 224 w 698"/>
                    <a:gd name="T21" fmla="*/ 176 h 2667"/>
                    <a:gd name="T22" fmla="*/ 0 w 698"/>
                    <a:gd name="T23" fmla="*/ 0 h 266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8"/>
                    <a:gd name="T37" fmla="*/ 0 h 2667"/>
                    <a:gd name="T38" fmla="*/ 698 w 698"/>
                    <a:gd name="T39" fmla="*/ 2667 h 266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8" h="2667">
                      <a:moveTo>
                        <a:pt x="325" y="2667"/>
                      </a:moveTo>
                      <a:cubicBezTo>
                        <a:pt x="342" y="2640"/>
                        <a:pt x="392" y="2573"/>
                        <a:pt x="428" y="2505"/>
                      </a:cubicBezTo>
                      <a:cubicBezTo>
                        <a:pt x="464" y="2437"/>
                        <a:pt x="508" y="2347"/>
                        <a:pt x="542" y="2261"/>
                      </a:cubicBezTo>
                      <a:cubicBezTo>
                        <a:pt x="576" y="2175"/>
                        <a:pt x="607" y="2087"/>
                        <a:pt x="631" y="1986"/>
                      </a:cubicBezTo>
                      <a:cubicBezTo>
                        <a:pt x="655" y="1885"/>
                        <a:pt x="678" y="1746"/>
                        <a:pt x="688" y="1652"/>
                      </a:cubicBezTo>
                      <a:cubicBezTo>
                        <a:pt x="698" y="1558"/>
                        <a:pt x="695" y="1498"/>
                        <a:pt x="692" y="1419"/>
                      </a:cubicBezTo>
                      <a:cubicBezTo>
                        <a:pt x="689" y="1340"/>
                        <a:pt x="685" y="1260"/>
                        <a:pt x="673" y="1176"/>
                      </a:cubicBezTo>
                      <a:cubicBezTo>
                        <a:pt x="661" y="1092"/>
                        <a:pt x="641" y="999"/>
                        <a:pt x="617" y="914"/>
                      </a:cubicBezTo>
                      <a:cubicBezTo>
                        <a:pt x="593" y="829"/>
                        <a:pt x="564" y="748"/>
                        <a:pt x="528" y="664"/>
                      </a:cubicBezTo>
                      <a:cubicBezTo>
                        <a:pt x="492" y="580"/>
                        <a:pt x="451" y="489"/>
                        <a:pt x="400" y="408"/>
                      </a:cubicBezTo>
                      <a:cubicBezTo>
                        <a:pt x="349" y="327"/>
                        <a:pt x="291" y="244"/>
                        <a:pt x="224" y="176"/>
                      </a:cubicBezTo>
                      <a:cubicBezTo>
                        <a:pt x="157" y="108"/>
                        <a:pt x="78" y="54"/>
                        <a:pt x="0" y="0"/>
                      </a:cubicBezTo>
                    </a:path>
                  </a:pathLst>
                </a:custGeom>
                <a:noFill/>
                <a:ln w="9525">
                  <a:solidFill>
                    <a:schemeClr val="tx1"/>
                  </a:solidFill>
                  <a:round/>
                  <a:headEnd/>
                  <a:tailEnd/>
                </a:ln>
              </p:spPr>
              <p:txBody>
                <a:bodyPr/>
                <a:lstStyle/>
                <a:p>
                  <a:endParaRPr lang="he-IL"/>
                </a:p>
              </p:txBody>
            </p:sp>
            <p:grpSp>
              <p:nvGrpSpPr>
                <p:cNvPr id="3104" name="Group 27"/>
                <p:cNvGrpSpPr>
                  <a:grpSpLocks/>
                </p:cNvGrpSpPr>
                <p:nvPr/>
              </p:nvGrpSpPr>
              <p:grpSpPr bwMode="auto">
                <a:xfrm>
                  <a:off x="2144" y="1168"/>
                  <a:ext cx="1832" cy="912"/>
                  <a:chOff x="1208" y="1480"/>
                  <a:chExt cx="1832" cy="912"/>
                </a:xfrm>
              </p:grpSpPr>
              <p:sp>
                <p:nvSpPr>
                  <p:cNvPr id="3110" name="Line 28"/>
                  <p:cNvSpPr>
                    <a:spLocks noChangeShapeType="1"/>
                  </p:cNvSpPr>
                  <p:nvPr/>
                </p:nvSpPr>
                <p:spPr bwMode="auto">
                  <a:xfrm flipV="1">
                    <a:off x="1208" y="1480"/>
                    <a:ext cx="1832" cy="912"/>
                  </a:xfrm>
                  <a:prstGeom prst="line">
                    <a:avLst/>
                  </a:prstGeom>
                  <a:noFill/>
                  <a:ln w="9525">
                    <a:solidFill>
                      <a:schemeClr val="tx1"/>
                    </a:solidFill>
                    <a:round/>
                    <a:headEnd/>
                    <a:tailEnd type="triangle" w="med" len="med"/>
                  </a:ln>
                </p:spPr>
                <p:txBody>
                  <a:bodyPr/>
                  <a:lstStyle/>
                  <a:p>
                    <a:endParaRPr lang="he-IL"/>
                  </a:p>
                </p:txBody>
              </p:sp>
              <p:sp>
                <p:nvSpPr>
                  <p:cNvPr id="3111" name="Text Box 29"/>
                  <p:cNvSpPr txBox="1">
                    <a:spLocks noChangeArrowheads="1"/>
                  </p:cNvSpPr>
                  <p:nvPr/>
                </p:nvSpPr>
                <p:spPr bwMode="auto">
                  <a:xfrm>
                    <a:off x="1768" y="1560"/>
                    <a:ext cx="528" cy="231"/>
                  </a:xfrm>
                  <a:prstGeom prst="rect">
                    <a:avLst/>
                  </a:prstGeom>
                  <a:noFill/>
                  <a:ln w="9525">
                    <a:noFill/>
                    <a:miter lim="800000"/>
                    <a:headEnd/>
                    <a:tailEnd/>
                  </a:ln>
                </p:spPr>
                <p:txBody>
                  <a:bodyPr>
                    <a:spAutoFit/>
                  </a:bodyPr>
                  <a:lstStyle/>
                  <a:p>
                    <a:pPr>
                      <a:spcBef>
                        <a:spcPct val="50000"/>
                      </a:spcBef>
                    </a:pPr>
                    <a:r>
                      <a:rPr lang="en-US"/>
                      <a:t>r</a:t>
                    </a:r>
                  </a:p>
                </p:txBody>
              </p:sp>
            </p:grpSp>
            <p:sp>
              <p:nvSpPr>
                <p:cNvPr id="3105" name="Text Box 35"/>
                <p:cNvSpPr txBox="1">
                  <a:spLocks noChangeArrowheads="1"/>
                </p:cNvSpPr>
                <p:nvPr/>
              </p:nvSpPr>
              <p:spPr bwMode="auto">
                <a:xfrm>
                  <a:off x="2312" y="1840"/>
                  <a:ext cx="488" cy="231"/>
                </a:xfrm>
                <a:prstGeom prst="rect">
                  <a:avLst/>
                </a:prstGeom>
                <a:noFill/>
                <a:ln w="9525">
                  <a:noFill/>
                  <a:miter lim="800000"/>
                  <a:headEnd/>
                  <a:tailEnd/>
                </a:ln>
              </p:spPr>
              <p:txBody>
                <a:bodyPr>
                  <a:spAutoFit/>
                </a:bodyPr>
                <a:lstStyle/>
                <a:p>
                  <a:pPr>
                    <a:spcBef>
                      <a:spcPct val="50000"/>
                    </a:spcBef>
                  </a:pPr>
                  <a:r>
                    <a:rPr lang="el-GR"/>
                    <a:t>α</a:t>
                  </a:r>
                  <a:r>
                    <a:rPr lang="en-US"/>
                    <a:t>/2</a:t>
                  </a:r>
                  <a:endParaRPr lang="el-GR"/>
                </a:p>
              </p:txBody>
            </p:sp>
            <p:sp>
              <p:nvSpPr>
                <p:cNvPr id="3106" name="Text Box 36"/>
                <p:cNvSpPr txBox="1">
                  <a:spLocks noChangeArrowheads="1"/>
                </p:cNvSpPr>
                <p:nvPr/>
              </p:nvSpPr>
              <p:spPr bwMode="auto">
                <a:xfrm>
                  <a:off x="2288" y="2064"/>
                  <a:ext cx="488" cy="231"/>
                </a:xfrm>
                <a:prstGeom prst="rect">
                  <a:avLst/>
                </a:prstGeom>
                <a:noFill/>
                <a:ln w="9525">
                  <a:noFill/>
                  <a:miter lim="800000"/>
                  <a:headEnd/>
                  <a:tailEnd/>
                </a:ln>
              </p:spPr>
              <p:txBody>
                <a:bodyPr>
                  <a:spAutoFit/>
                </a:bodyPr>
                <a:lstStyle/>
                <a:p>
                  <a:pPr>
                    <a:spcBef>
                      <a:spcPct val="50000"/>
                    </a:spcBef>
                  </a:pPr>
                  <a:r>
                    <a:rPr lang="el-GR"/>
                    <a:t>α</a:t>
                  </a:r>
                  <a:r>
                    <a:rPr lang="en-US"/>
                    <a:t>/2</a:t>
                  </a:r>
                  <a:endParaRPr lang="el-GR"/>
                </a:p>
              </p:txBody>
            </p:sp>
            <p:sp>
              <p:nvSpPr>
                <p:cNvPr id="3107" name="Line 40"/>
                <p:cNvSpPr>
                  <a:spLocks noChangeShapeType="1"/>
                </p:cNvSpPr>
                <p:nvPr/>
              </p:nvSpPr>
              <p:spPr bwMode="auto">
                <a:xfrm flipH="1" flipV="1">
                  <a:off x="3713" y="535"/>
                  <a:ext cx="280" cy="576"/>
                </a:xfrm>
                <a:prstGeom prst="line">
                  <a:avLst/>
                </a:prstGeom>
                <a:noFill/>
                <a:ln w="38100">
                  <a:solidFill>
                    <a:srgbClr val="FD0903"/>
                  </a:solidFill>
                  <a:round/>
                  <a:headEnd/>
                  <a:tailEnd type="triangle" w="med" len="med"/>
                </a:ln>
              </p:spPr>
              <p:txBody>
                <a:bodyPr/>
                <a:lstStyle/>
                <a:p>
                  <a:endParaRPr lang="he-IL"/>
                </a:p>
              </p:txBody>
            </p:sp>
            <p:sp>
              <p:nvSpPr>
                <p:cNvPr id="3108" name="Text Box 42"/>
                <p:cNvSpPr txBox="1">
                  <a:spLocks noChangeArrowheads="1"/>
                </p:cNvSpPr>
                <p:nvPr/>
              </p:nvSpPr>
              <p:spPr bwMode="auto">
                <a:xfrm>
                  <a:off x="3757" y="639"/>
                  <a:ext cx="311" cy="231"/>
                </a:xfrm>
                <a:prstGeom prst="rect">
                  <a:avLst/>
                </a:prstGeom>
                <a:noFill/>
                <a:ln w="9525">
                  <a:noFill/>
                  <a:miter lim="800000"/>
                  <a:headEnd/>
                  <a:tailEnd/>
                </a:ln>
              </p:spPr>
              <p:txBody>
                <a:bodyPr>
                  <a:spAutoFit/>
                </a:bodyPr>
                <a:lstStyle/>
                <a:p>
                  <a:pPr>
                    <a:spcBef>
                      <a:spcPct val="50000"/>
                    </a:spcBef>
                  </a:pPr>
                  <a:r>
                    <a:rPr lang="en-US">
                      <a:solidFill>
                        <a:srgbClr val="FD0903"/>
                      </a:solidFill>
                    </a:rPr>
                    <a:t>V</a:t>
                  </a:r>
                </a:p>
              </p:txBody>
            </p:sp>
            <p:sp>
              <p:nvSpPr>
                <p:cNvPr id="3109" name="Text Box 43"/>
                <p:cNvSpPr txBox="1">
                  <a:spLocks noChangeArrowheads="1"/>
                </p:cNvSpPr>
                <p:nvPr/>
              </p:nvSpPr>
              <p:spPr bwMode="auto">
                <a:xfrm>
                  <a:off x="4035" y="2701"/>
                  <a:ext cx="311" cy="231"/>
                </a:xfrm>
                <a:prstGeom prst="rect">
                  <a:avLst/>
                </a:prstGeom>
                <a:noFill/>
                <a:ln w="9525">
                  <a:noFill/>
                  <a:miter lim="800000"/>
                  <a:headEnd/>
                  <a:tailEnd/>
                </a:ln>
              </p:spPr>
              <p:txBody>
                <a:bodyPr>
                  <a:spAutoFit/>
                </a:bodyPr>
                <a:lstStyle/>
                <a:p>
                  <a:pPr>
                    <a:spcBef>
                      <a:spcPct val="50000"/>
                    </a:spcBef>
                  </a:pPr>
                  <a:r>
                    <a:rPr lang="en-US">
                      <a:solidFill>
                        <a:srgbClr val="FD0903"/>
                      </a:solidFill>
                    </a:rPr>
                    <a:t>V</a:t>
                  </a:r>
                </a:p>
              </p:txBody>
            </p:sp>
          </p:grpSp>
        </p:grpSp>
      </p:grpSp>
      <p:sp>
        <p:nvSpPr>
          <p:cNvPr id="27692" name="Text Box 44"/>
          <p:cNvSpPr txBox="1">
            <a:spLocks noChangeArrowheads="1"/>
          </p:cNvSpPr>
          <p:nvPr/>
        </p:nvSpPr>
        <p:spPr bwMode="auto">
          <a:xfrm>
            <a:off x="7008813" y="1841500"/>
            <a:ext cx="493712" cy="366713"/>
          </a:xfrm>
          <a:prstGeom prst="rect">
            <a:avLst/>
          </a:prstGeom>
          <a:noFill/>
          <a:ln w="9525">
            <a:noFill/>
            <a:miter lim="800000"/>
            <a:headEnd/>
            <a:tailEnd/>
          </a:ln>
        </p:spPr>
        <p:txBody>
          <a:bodyPr>
            <a:spAutoFit/>
          </a:bodyPr>
          <a:lstStyle/>
          <a:p>
            <a:pPr>
              <a:spcBef>
                <a:spcPct val="50000"/>
              </a:spcBef>
            </a:pPr>
            <a:r>
              <a:rPr lang="en-US">
                <a:solidFill>
                  <a:srgbClr val="FD0903"/>
                </a:solidFill>
              </a:rPr>
              <a:t>V</a:t>
            </a:r>
          </a:p>
        </p:txBody>
      </p:sp>
      <p:sp>
        <p:nvSpPr>
          <p:cNvPr id="27693" name="Text Box 45"/>
          <p:cNvSpPr txBox="1">
            <a:spLocks noChangeArrowheads="1"/>
          </p:cNvSpPr>
          <p:nvPr/>
        </p:nvSpPr>
        <p:spPr bwMode="auto">
          <a:xfrm>
            <a:off x="7986713" y="1849438"/>
            <a:ext cx="493712" cy="366712"/>
          </a:xfrm>
          <a:prstGeom prst="rect">
            <a:avLst/>
          </a:prstGeom>
          <a:noFill/>
          <a:ln w="9525">
            <a:noFill/>
            <a:miter lim="800000"/>
            <a:headEnd/>
            <a:tailEnd/>
          </a:ln>
        </p:spPr>
        <p:txBody>
          <a:bodyPr>
            <a:spAutoFit/>
          </a:bodyPr>
          <a:lstStyle/>
          <a:p>
            <a:pPr>
              <a:spcBef>
                <a:spcPct val="50000"/>
              </a:spcBef>
            </a:pPr>
            <a:r>
              <a:rPr lang="en-US">
                <a:solidFill>
                  <a:srgbClr val="FD0903"/>
                </a:solidFill>
              </a:rPr>
              <a:t>V</a:t>
            </a:r>
          </a:p>
        </p:txBody>
      </p:sp>
      <p:sp>
        <p:nvSpPr>
          <p:cNvPr id="27694" name="Line 46"/>
          <p:cNvSpPr>
            <a:spLocks noChangeShapeType="1"/>
          </p:cNvSpPr>
          <p:nvPr/>
        </p:nvSpPr>
        <p:spPr bwMode="auto">
          <a:xfrm>
            <a:off x="6311900" y="1727200"/>
            <a:ext cx="1133475" cy="2249488"/>
          </a:xfrm>
          <a:prstGeom prst="line">
            <a:avLst/>
          </a:prstGeom>
          <a:noFill/>
          <a:ln w="9525">
            <a:solidFill>
              <a:schemeClr val="tx1"/>
            </a:solidFill>
            <a:round/>
            <a:headEnd/>
            <a:tailEnd/>
          </a:ln>
        </p:spPr>
        <p:txBody>
          <a:bodyPr/>
          <a:lstStyle/>
          <a:p>
            <a:endParaRPr lang="he-IL"/>
          </a:p>
        </p:txBody>
      </p:sp>
      <p:sp>
        <p:nvSpPr>
          <p:cNvPr id="27695" name="Line 47"/>
          <p:cNvSpPr>
            <a:spLocks noChangeShapeType="1"/>
          </p:cNvSpPr>
          <p:nvPr/>
        </p:nvSpPr>
        <p:spPr bwMode="auto">
          <a:xfrm flipV="1">
            <a:off x="6416675" y="2554288"/>
            <a:ext cx="1089025" cy="2074862"/>
          </a:xfrm>
          <a:prstGeom prst="line">
            <a:avLst/>
          </a:prstGeom>
          <a:noFill/>
          <a:ln w="9525">
            <a:solidFill>
              <a:schemeClr val="tx1"/>
            </a:solidFill>
            <a:round/>
            <a:headEnd/>
            <a:tailEnd/>
          </a:ln>
        </p:spPr>
        <p:txBody>
          <a:bodyPr/>
          <a:lstStyle/>
          <a:p>
            <a:endParaRPr lang="he-IL"/>
          </a:p>
        </p:txBody>
      </p:sp>
      <p:sp>
        <p:nvSpPr>
          <p:cNvPr id="27696" name="Text Box 48"/>
          <p:cNvSpPr txBox="1">
            <a:spLocks noChangeArrowheads="1"/>
          </p:cNvSpPr>
          <p:nvPr/>
        </p:nvSpPr>
        <p:spPr bwMode="auto">
          <a:xfrm>
            <a:off x="6056313" y="2276475"/>
            <a:ext cx="673100" cy="366713"/>
          </a:xfrm>
          <a:prstGeom prst="rect">
            <a:avLst/>
          </a:prstGeom>
          <a:noFill/>
          <a:ln w="9525">
            <a:noFill/>
            <a:miter lim="800000"/>
            <a:headEnd/>
            <a:tailEnd/>
          </a:ln>
        </p:spPr>
        <p:txBody>
          <a:bodyPr>
            <a:spAutoFit/>
          </a:bodyPr>
          <a:lstStyle/>
          <a:p>
            <a:pPr>
              <a:spcBef>
                <a:spcPct val="50000"/>
              </a:spcBef>
            </a:pPr>
            <a:r>
              <a:rPr lang="el-GR"/>
              <a:t>α</a:t>
            </a:r>
            <a:r>
              <a:rPr lang="en-US"/>
              <a:t>/2</a:t>
            </a:r>
            <a:endParaRPr lang="el-GR"/>
          </a:p>
        </p:txBody>
      </p:sp>
      <p:sp>
        <p:nvSpPr>
          <p:cNvPr id="27697" name="Text Box 49"/>
          <p:cNvSpPr txBox="1">
            <a:spLocks noChangeArrowheads="1"/>
          </p:cNvSpPr>
          <p:nvPr/>
        </p:nvSpPr>
        <p:spPr bwMode="auto">
          <a:xfrm>
            <a:off x="6091238" y="3910013"/>
            <a:ext cx="673100" cy="366712"/>
          </a:xfrm>
          <a:prstGeom prst="rect">
            <a:avLst/>
          </a:prstGeom>
          <a:noFill/>
          <a:ln w="9525">
            <a:noFill/>
            <a:miter lim="800000"/>
            <a:headEnd/>
            <a:tailEnd/>
          </a:ln>
        </p:spPr>
        <p:txBody>
          <a:bodyPr>
            <a:spAutoFit/>
          </a:bodyPr>
          <a:lstStyle/>
          <a:p>
            <a:pPr>
              <a:spcBef>
                <a:spcPct val="50000"/>
              </a:spcBef>
            </a:pPr>
            <a:r>
              <a:rPr lang="el-GR"/>
              <a:t>α</a:t>
            </a:r>
            <a:r>
              <a:rPr lang="en-US"/>
              <a:t>/2</a:t>
            </a:r>
            <a:endParaRPr lang="el-GR"/>
          </a:p>
        </p:txBody>
      </p:sp>
      <p:sp>
        <p:nvSpPr>
          <p:cNvPr id="27698" name="Text Box 50"/>
          <p:cNvSpPr txBox="1">
            <a:spLocks noChangeArrowheads="1"/>
          </p:cNvSpPr>
          <p:nvPr/>
        </p:nvSpPr>
        <p:spPr bwMode="auto">
          <a:xfrm>
            <a:off x="6765925" y="2741613"/>
            <a:ext cx="527050" cy="366712"/>
          </a:xfrm>
          <a:prstGeom prst="rect">
            <a:avLst/>
          </a:prstGeom>
          <a:noFill/>
          <a:ln w="9525">
            <a:noFill/>
            <a:miter lim="800000"/>
            <a:headEnd/>
            <a:tailEnd/>
          </a:ln>
        </p:spPr>
        <p:txBody>
          <a:bodyPr>
            <a:spAutoFit/>
          </a:bodyPr>
          <a:lstStyle/>
          <a:p>
            <a:pPr>
              <a:spcBef>
                <a:spcPct val="50000"/>
              </a:spcBef>
            </a:pPr>
            <a:r>
              <a:rPr lang="el-GR"/>
              <a:t>α</a:t>
            </a:r>
          </a:p>
        </p:txBody>
      </p:sp>
      <p:sp>
        <p:nvSpPr>
          <p:cNvPr id="27699" name="Text Box 51"/>
          <p:cNvSpPr txBox="1">
            <a:spLocks noChangeArrowheads="1"/>
          </p:cNvSpPr>
          <p:nvPr/>
        </p:nvSpPr>
        <p:spPr bwMode="auto">
          <a:xfrm>
            <a:off x="7370763" y="1862138"/>
            <a:ext cx="527050" cy="366712"/>
          </a:xfrm>
          <a:prstGeom prst="rect">
            <a:avLst/>
          </a:prstGeom>
          <a:noFill/>
          <a:ln w="9525">
            <a:noFill/>
            <a:miter lim="800000"/>
            <a:headEnd/>
            <a:tailEnd/>
          </a:ln>
        </p:spPr>
        <p:txBody>
          <a:bodyPr>
            <a:spAutoFit/>
          </a:bodyPr>
          <a:lstStyle/>
          <a:p>
            <a:pPr>
              <a:spcBef>
                <a:spcPct val="50000"/>
              </a:spcBef>
            </a:pPr>
            <a:r>
              <a:rPr lang="el-GR"/>
              <a:t>α</a:t>
            </a:r>
          </a:p>
        </p:txBody>
      </p:sp>
      <p:sp>
        <p:nvSpPr>
          <p:cNvPr id="27703" name="AutoShape 55"/>
          <p:cNvSpPr>
            <a:spLocks noChangeArrowheads="1"/>
          </p:cNvSpPr>
          <p:nvPr/>
        </p:nvSpPr>
        <p:spPr bwMode="auto">
          <a:xfrm rot="-5400000">
            <a:off x="3467100" y="1873250"/>
            <a:ext cx="2846388" cy="2859088"/>
          </a:xfrm>
          <a:prstGeom prst="flowChartExtract">
            <a:avLst/>
          </a:prstGeom>
          <a:solidFill>
            <a:srgbClr val="BBE0E3">
              <a:alpha val="61176"/>
            </a:srgbClr>
          </a:solidFill>
          <a:ln w="9525">
            <a:solidFill>
              <a:schemeClr val="tx1"/>
            </a:solidFill>
            <a:miter lim="800000"/>
            <a:headEnd/>
            <a:tailEnd/>
          </a:ln>
        </p:spPr>
        <p:txBody>
          <a:bodyPr wrap="none" anchor="ctr"/>
          <a:lstStyle/>
          <a:p>
            <a:endParaRPr lang="en-US"/>
          </a:p>
        </p:txBody>
      </p:sp>
      <p:sp>
        <p:nvSpPr>
          <p:cNvPr id="27704" name="AutoShape 56"/>
          <p:cNvSpPr>
            <a:spLocks noChangeArrowheads="1"/>
          </p:cNvSpPr>
          <p:nvPr/>
        </p:nvSpPr>
        <p:spPr bwMode="auto">
          <a:xfrm rot="10800000">
            <a:off x="7359650" y="1450975"/>
            <a:ext cx="855663" cy="871538"/>
          </a:xfrm>
          <a:prstGeom prst="triangle">
            <a:avLst>
              <a:gd name="adj" fmla="val 50000"/>
            </a:avLst>
          </a:prstGeom>
          <a:solidFill>
            <a:srgbClr val="BBE0E3">
              <a:alpha val="56862"/>
            </a:srgbClr>
          </a:solidFill>
          <a:ln w="9525">
            <a:solidFill>
              <a:schemeClr val="tx1"/>
            </a:solidFill>
            <a:miter lim="800000"/>
            <a:headEnd/>
            <a:tailEnd/>
          </a:ln>
        </p:spPr>
        <p:txBody>
          <a:bodyPr wrap="none" anchor="ctr"/>
          <a:lstStyle/>
          <a:p>
            <a:endParaRPr lang="en-US"/>
          </a:p>
        </p:txBody>
      </p:sp>
      <p:sp>
        <p:nvSpPr>
          <p:cNvPr id="47" name="Text Box 34"/>
          <p:cNvSpPr txBox="1">
            <a:spLocks noChangeArrowheads="1"/>
          </p:cNvSpPr>
          <p:nvPr/>
        </p:nvSpPr>
        <p:spPr bwMode="auto">
          <a:xfrm>
            <a:off x="2621870" y="538843"/>
            <a:ext cx="3212873" cy="461963"/>
          </a:xfrm>
          <a:prstGeom prst="rect">
            <a:avLst/>
          </a:prstGeom>
          <a:noFill/>
          <a:ln w="9525">
            <a:noFill/>
            <a:miter lim="800000"/>
            <a:headEnd/>
            <a:tailEnd/>
          </a:ln>
        </p:spPr>
        <p:txBody>
          <a:bodyPr wrap="square">
            <a:spAutoFit/>
          </a:bodyPr>
          <a:lstStyle/>
          <a:p>
            <a:pPr algn="ctr">
              <a:spcBef>
                <a:spcPct val="50000"/>
              </a:spcBef>
            </a:pPr>
            <a:r>
              <a:rPr lang="he-IL" sz="2400" dirty="0"/>
              <a:t>מדמיון משולשים</a:t>
            </a:r>
            <a:endParaRPr lang="en-US" sz="2400" dirty="0"/>
          </a:p>
        </p:txBody>
      </p:sp>
      <p:graphicFrame>
        <p:nvGraphicFramePr>
          <p:cNvPr id="4" name="Object 11"/>
          <p:cNvGraphicFramePr>
            <a:graphicFrameLocks noChangeAspect="1"/>
          </p:cNvGraphicFramePr>
          <p:nvPr/>
        </p:nvGraphicFramePr>
        <p:xfrm>
          <a:off x="420234" y="3906612"/>
          <a:ext cx="1852612" cy="1049338"/>
        </p:xfrm>
        <a:graphic>
          <a:graphicData uri="http://schemas.openxmlformats.org/presentationml/2006/ole">
            <mc:AlternateContent xmlns:mc="http://schemas.openxmlformats.org/markup-compatibility/2006">
              <mc:Choice xmlns:v="urn:schemas-microsoft-com:vml" Requires="v">
                <p:oleObj spid="_x0000_s119365" name="Equation" r:id="rId9" imgW="799920" imgH="444240" progId="Equation.DSMT4">
                  <p:embed/>
                </p:oleObj>
              </mc:Choice>
              <mc:Fallback>
                <p:oleObj name="Equation" r:id="rId9" imgW="799920" imgH="4442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234" y="3906612"/>
                        <a:ext cx="1852612" cy="1049338"/>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48" name="חץ למטה 47"/>
          <p:cNvSpPr/>
          <p:nvPr/>
        </p:nvSpPr>
        <p:spPr bwMode="auto">
          <a:xfrm>
            <a:off x="1233715" y="1523999"/>
            <a:ext cx="348343" cy="841829"/>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sp>
        <p:nvSpPr>
          <p:cNvPr id="49" name="חץ למטה 48"/>
          <p:cNvSpPr/>
          <p:nvPr/>
        </p:nvSpPr>
        <p:spPr bwMode="auto">
          <a:xfrm>
            <a:off x="1284515" y="3084284"/>
            <a:ext cx="348343" cy="841829"/>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sp>
        <p:nvSpPr>
          <p:cNvPr id="50" name="Text Box 34"/>
          <p:cNvSpPr txBox="1">
            <a:spLocks noChangeArrowheads="1"/>
          </p:cNvSpPr>
          <p:nvPr/>
        </p:nvSpPr>
        <p:spPr bwMode="auto">
          <a:xfrm>
            <a:off x="899887" y="4900386"/>
            <a:ext cx="5421539" cy="461665"/>
          </a:xfrm>
          <a:prstGeom prst="rect">
            <a:avLst/>
          </a:prstGeom>
          <a:noFill/>
          <a:ln w="9525">
            <a:noFill/>
            <a:miter lim="800000"/>
            <a:headEnd/>
            <a:tailEnd/>
          </a:ln>
        </p:spPr>
        <p:txBody>
          <a:bodyPr wrap="square">
            <a:spAutoFit/>
          </a:bodyPr>
          <a:lstStyle/>
          <a:p>
            <a:pPr algn="ctr">
              <a:spcBef>
                <a:spcPct val="50000"/>
              </a:spcBef>
            </a:pPr>
            <a:r>
              <a:rPr lang="he-IL" sz="2400" dirty="0"/>
              <a:t>נחלק בזמן את שני אגפי המשוואה</a:t>
            </a:r>
            <a:endParaRPr lang="en-US" sz="2400" dirty="0"/>
          </a:p>
        </p:txBody>
      </p:sp>
      <p:sp>
        <p:nvSpPr>
          <p:cNvPr id="51" name="חץ למטה 50"/>
          <p:cNvSpPr/>
          <p:nvPr/>
        </p:nvSpPr>
        <p:spPr bwMode="auto">
          <a:xfrm>
            <a:off x="435430" y="4949372"/>
            <a:ext cx="391885" cy="420913"/>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57474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769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2769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27696"/>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2769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27698"/>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276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74"/>
                                        </p:tgtEl>
                                        <p:attrNameLst>
                                          <p:attrName>style.visibility</p:attrName>
                                        </p:attrNameLst>
                                      </p:cBhvr>
                                      <p:to>
                                        <p:strVal val="visible"/>
                                      </p:to>
                                    </p:set>
                                  </p:childTnLst>
                                </p:cTn>
                              </p:par>
                            </p:childTnLst>
                          </p:cTn>
                        </p:par>
                        <p:par>
                          <p:cTn id="27" fill="hold">
                            <p:stCondLst>
                              <p:cond delay="3000"/>
                            </p:stCondLst>
                            <p:childTnLst>
                              <p:par>
                                <p:cTn id="28" presetID="1" presetClass="entr" presetSubtype="0" fill="hold" grpId="1" nodeType="afterEffect">
                                  <p:stCondLst>
                                    <p:cond delay="500"/>
                                  </p:stCondLst>
                                  <p:childTnLst>
                                    <p:set>
                                      <p:cBhvr>
                                        <p:cTn id="29" dur="1" fill="hold">
                                          <p:stCondLst>
                                            <p:cond delay="0"/>
                                          </p:stCondLst>
                                        </p:cTn>
                                        <p:tgtEl>
                                          <p:spTgt spid="27693"/>
                                        </p:tgtEl>
                                        <p:attrNameLst>
                                          <p:attrName>style.visibility</p:attrName>
                                        </p:attrNameLst>
                                      </p:cBhvr>
                                      <p:to>
                                        <p:strVal val="visible"/>
                                      </p:to>
                                    </p:set>
                                  </p:childTnLst>
                                </p:cTn>
                              </p:par>
                              <p:par>
                                <p:cTn id="30" presetID="1" presetClass="entr" presetSubtype="0" fill="hold" grpId="1" nodeType="withEffect">
                                  <p:stCondLst>
                                    <p:cond delay="0"/>
                                  </p:stCondLst>
                                  <p:childTnLst>
                                    <p:set>
                                      <p:cBhvr>
                                        <p:cTn id="31" dur="1" fill="hold">
                                          <p:stCondLst>
                                            <p:cond delay="0"/>
                                          </p:stCondLst>
                                        </p:cTn>
                                        <p:tgtEl>
                                          <p:spTgt spid="2767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767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7692"/>
                                        </p:tgtEl>
                                        <p:attrNameLst>
                                          <p:attrName>style.visibility</p:attrName>
                                        </p:attrNameLst>
                                      </p:cBhvr>
                                      <p:to>
                                        <p:strVal val="visible"/>
                                      </p:to>
                                    </p:set>
                                  </p:childTnLst>
                                </p:cTn>
                              </p:par>
                            </p:childTnLst>
                          </p:cTn>
                        </p:par>
                        <p:par>
                          <p:cTn id="36" fill="hold">
                            <p:stCondLst>
                              <p:cond delay="3500"/>
                            </p:stCondLst>
                            <p:childTnLst>
                              <p:par>
                                <p:cTn id="37" presetID="1" presetClass="entr" presetSubtype="0"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par>
                          <p:cTn id="39" fill="hold">
                            <p:stCondLst>
                              <p:cond delay="3500"/>
                            </p:stCondLst>
                            <p:childTnLst>
                              <p:par>
                                <p:cTn id="40" presetID="1" presetClass="entr" presetSubtype="0" fill="hold" grpId="0" nodeType="afterEffect">
                                  <p:stCondLst>
                                    <p:cond delay="0"/>
                                  </p:stCondLst>
                                  <p:childTnLst>
                                    <p:set>
                                      <p:cBhvr>
                                        <p:cTn id="41" dur="1" fill="hold">
                                          <p:stCondLst>
                                            <p:cond delay="0"/>
                                          </p:stCondLst>
                                        </p:cTn>
                                        <p:tgtEl>
                                          <p:spTgt spid="2769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7704"/>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2770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2765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up)">
                                      <p:cBhvr>
                                        <p:cTn id="60" dur="500"/>
                                        <p:tgtEl>
                                          <p:spTgt spid="48"/>
                                        </p:tgtEl>
                                      </p:cBhvr>
                                    </p:animEffec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0"/>
                                          </p:stCondLst>
                                        </p:cTn>
                                        <p:tgtEl>
                                          <p:spTgt spid="2765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up)">
                                      <p:cBhvr>
                                        <p:cTn id="68" dur="500"/>
                                        <p:tgtEl>
                                          <p:spTgt spid="49"/>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5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wipe(up)">
                                      <p:cBhvr>
                                        <p:cTn id="80" dur="500"/>
                                        <p:tgtEl>
                                          <p:spTgt spid="51"/>
                                        </p:tgtEl>
                                      </p:cBhvr>
                                    </p:animEffect>
                                  </p:childTnLst>
                                </p:cTn>
                              </p:par>
                            </p:childTnLst>
                          </p:cTn>
                        </p:par>
                        <p:par>
                          <p:cTn id="81" fill="hold">
                            <p:stCondLst>
                              <p:cond delay="500"/>
                            </p:stCondLst>
                            <p:childTnLst>
                              <p:par>
                                <p:cTn id="82" presetID="1" presetClass="entr" presetSubtype="0" fill="hold" nodeType="afterEffect">
                                  <p:stCondLst>
                                    <p:cond delay="0"/>
                                  </p:stCondLst>
                                  <p:childTnLst>
                                    <p:set>
                                      <p:cBhvr>
                                        <p:cTn id="83" dur="1" fill="hold">
                                          <p:stCondLst>
                                            <p:cond delay="0"/>
                                          </p:stCondLst>
                                        </p:cTn>
                                        <p:tgtEl>
                                          <p:spTgt spid="27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3" grpId="0" animBg="1"/>
      <p:bldP spid="27674" grpId="0" animBg="1"/>
      <p:bldP spid="27674" grpId="1" animBg="1"/>
      <p:bldP spid="27692" grpId="0"/>
      <p:bldP spid="27693" grpId="0"/>
      <p:bldP spid="27693" grpId="1"/>
      <p:bldP spid="27694" grpId="0" animBg="1"/>
      <p:bldP spid="27695" grpId="0" animBg="1"/>
      <p:bldP spid="27696" grpId="0"/>
      <p:bldP spid="27697" grpId="0"/>
      <p:bldP spid="27698" grpId="0"/>
      <p:bldP spid="27699" grpId="0"/>
      <p:bldP spid="27703" grpId="0" animBg="1"/>
      <p:bldP spid="27704" grpId="0" animBg="1"/>
      <p:bldP spid="47" grpId="0"/>
      <p:bldP spid="48" grpId="0" animBg="1"/>
      <p:bldP spid="49" grpId="0" animBg="1"/>
      <p:bldP spid="50" grpId="0"/>
      <p:bldP spid="5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0"/>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sp>
        <p:nvSpPr>
          <p:cNvPr id="4102" name="Rectangle 12"/>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sp>
        <p:nvSpPr>
          <p:cNvPr id="4103" name="Rectangle 14"/>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graphicFrame>
        <p:nvGraphicFramePr>
          <p:cNvPr id="27661" name="Object 13"/>
          <p:cNvGraphicFramePr>
            <a:graphicFrameLocks noChangeAspect="1"/>
          </p:cNvGraphicFramePr>
          <p:nvPr/>
        </p:nvGraphicFramePr>
        <p:xfrm>
          <a:off x="2913063" y="735013"/>
          <a:ext cx="2765425" cy="1360487"/>
        </p:xfrm>
        <a:graphic>
          <a:graphicData uri="http://schemas.openxmlformats.org/presentationml/2006/ole">
            <mc:AlternateContent xmlns:mc="http://schemas.openxmlformats.org/markup-compatibility/2006">
              <mc:Choice xmlns:v="urn:schemas-microsoft-com:vml" Requires="v">
                <p:oleObj spid="_x0000_s120242" name="Equation" r:id="rId3" imgW="1028520" imgH="495000" progId="Equation.DSMT4">
                  <p:embed/>
                </p:oleObj>
              </mc:Choice>
              <mc:Fallback>
                <p:oleObj name="Equation" r:id="rId3" imgW="1028520" imgH="495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3063" y="735013"/>
                        <a:ext cx="2765425" cy="1360487"/>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4104" name="Rectangle 16"/>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graphicFrame>
        <p:nvGraphicFramePr>
          <p:cNvPr id="27663" name="Object 15"/>
          <p:cNvGraphicFramePr>
            <a:graphicFrameLocks noChangeAspect="1"/>
          </p:cNvGraphicFramePr>
          <p:nvPr/>
        </p:nvGraphicFramePr>
        <p:xfrm>
          <a:off x="3452813" y="3127375"/>
          <a:ext cx="1624012" cy="1254125"/>
        </p:xfrm>
        <a:graphic>
          <a:graphicData uri="http://schemas.openxmlformats.org/presentationml/2006/ole">
            <mc:AlternateContent xmlns:mc="http://schemas.openxmlformats.org/markup-compatibility/2006">
              <mc:Choice xmlns:v="urn:schemas-microsoft-com:vml" Requires="v">
                <p:oleObj spid="_x0000_s120243" name="Equation" r:id="rId5" imgW="596880" imgH="444240" progId="Equation.DSMT4">
                  <p:embed/>
                </p:oleObj>
              </mc:Choice>
              <mc:Fallback>
                <p:oleObj name="Equation" r:id="rId5" imgW="596880" imgH="4442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2813" y="3127375"/>
                        <a:ext cx="1624012" cy="1254125"/>
                      </a:xfrm>
                      <a:prstGeom prst="rect">
                        <a:avLst/>
                      </a:prstGeom>
                      <a:solidFill>
                        <a:srgbClr val="FFFF00"/>
                      </a:solidFill>
                      <a:ln w="38100" cmpd="dbl">
                        <a:solidFill>
                          <a:srgbClr val="FF0000"/>
                        </a:solidFill>
                        <a:miter lim="800000"/>
                        <a:headEnd/>
                        <a:tailEnd/>
                      </a:ln>
                    </p:spPr>
                  </p:pic>
                </p:oleObj>
              </mc:Fallback>
            </mc:AlternateContent>
          </a:graphicData>
        </a:graphic>
      </p:graphicFrame>
      <p:sp>
        <p:nvSpPr>
          <p:cNvPr id="4105" name="Rectangle 18"/>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en-US"/>
          </a:p>
        </p:txBody>
      </p:sp>
      <p:graphicFrame>
        <p:nvGraphicFramePr>
          <p:cNvPr id="27665" name="Object 17"/>
          <p:cNvGraphicFramePr>
            <a:graphicFrameLocks noChangeAspect="1"/>
          </p:cNvGraphicFramePr>
          <p:nvPr>
            <p:extLst>
              <p:ext uri="{D42A27DB-BD31-4B8C-83A1-F6EECF244321}">
                <p14:modId xmlns:p14="http://schemas.microsoft.com/office/powerpoint/2010/main" val="3264947908"/>
              </p:ext>
            </p:extLst>
          </p:nvPr>
        </p:nvGraphicFramePr>
        <p:xfrm>
          <a:off x="3259931" y="4776335"/>
          <a:ext cx="2071687" cy="1782762"/>
        </p:xfrm>
        <a:graphic>
          <a:graphicData uri="http://schemas.openxmlformats.org/presentationml/2006/ole">
            <mc:AlternateContent xmlns:mc="http://schemas.openxmlformats.org/markup-compatibility/2006">
              <mc:Choice xmlns:v="urn:schemas-microsoft-com:vml" Requires="v">
                <p:oleObj spid="_x0000_s120244" r:id="rId7" imgW="545863" imgH="457002" progId="Equation.3">
                  <p:embed/>
                </p:oleObj>
              </mc:Choice>
              <mc:Fallback>
                <p:oleObj r:id="rId7" imgW="545863" imgH="45700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9931" y="4776335"/>
                        <a:ext cx="2071687" cy="1782762"/>
                      </a:xfrm>
                      <a:prstGeom prst="rect">
                        <a:avLst/>
                      </a:prstGeom>
                      <a:solidFill>
                        <a:srgbClr val="FFFF00"/>
                      </a:solidFill>
                      <a:ln w="38100">
                        <a:solidFill>
                          <a:srgbClr val="FF00FF"/>
                        </a:solidFill>
                        <a:prstDash val="lgDash"/>
                        <a:miter lim="800000"/>
                        <a:headEnd/>
                        <a:tailEnd/>
                      </a:ln>
                    </p:spPr>
                  </p:pic>
                </p:oleObj>
              </mc:Fallback>
            </mc:AlternateContent>
          </a:graphicData>
        </a:graphic>
      </p:graphicFrame>
      <p:sp>
        <p:nvSpPr>
          <p:cNvPr id="48" name="הסבר מלבני 47"/>
          <p:cNvSpPr/>
          <p:nvPr/>
        </p:nvSpPr>
        <p:spPr bwMode="auto">
          <a:xfrm>
            <a:off x="0" y="265651"/>
            <a:ext cx="2380343" cy="566057"/>
          </a:xfrm>
          <a:prstGeom prst="wedgeRectCallout">
            <a:avLst>
              <a:gd name="adj1" fmla="val 77968"/>
              <a:gd name="adj2" fmla="val 75785"/>
            </a:avLst>
          </a:prstGeom>
          <a:solidFill>
            <a:srgbClr val="FFFF00"/>
          </a:solidFill>
          <a:ln w="9525" cap="flat" cmpd="sng" algn="ctr">
            <a:solidFill>
              <a:schemeClr val="tx1"/>
            </a:solidFill>
            <a:prstDash val="solid"/>
            <a:round/>
            <a:headEnd type="none" w="med" len="med"/>
            <a:tailEnd type="none" w="med" len="med"/>
          </a:ln>
          <a:effectLst>
            <a:innerShdw blurRad="63500" dist="50800" dir="18900000">
              <a:prstClr val="black">
                <a:alpha val="50000"/>
              </a:prstClr>
            </a:innerShdw>
          </a:effectLst>
        </p:spPr>
        <p:txBody>
          <a:bodyPr rtlCol="1"/>
          <a:lstStyle/>
          <a:p>
            <a:pPr algn="ctr">
              <a:defRPr/>
            </a:pPr>
            <a:r>
              <a:rPr lang="he-IL" sz="2800" dirty="0">
                <a:latin typeface="Arial" charset="0"/>
                <a:cs typeface="Arial" charset="0"/>
              </a:rPr>
              <a:t>הגדרת התאוצה</a:t>
            </a:r>
          </a:p>
        </p:txBody>
      </p:sp>
      <p:sp>
        <p:nvSpPr>
          <p:cNvPr id="49" name="הסבר מלבני 48"/>
          <p:cNvSpPr/>
          <p:nvPr/>
        </p:nvSpPr>
        <p:spPr bwMode="auto">
          <a:xfrm>
            <a:off x="6422572" y="451984"/>
            <a:ext cx="2721428" cy="566057"/>
          </a:xfrm>
          <a:prstGeom prst="wedgeRectCallout">
            <a:avLst>
              <a:gd name="adj1" fmla="val -86187"/>
              <a:gd name="adj2" fmla="val 73309"/>
            </a:avLst>
          </a:prstGeom>
          <a:solidFill>
            <a:srgbClr val="FFFF00"/>
          </a:solidFill>
          <a:ln w="9525" cap="flat" cmpd="sng" algn="ctr">
            <a:solidFill>
              <a:schemeClr val="tx1"/>
            </a:solidFill>
            <a:prstDash val="solid"/>
            <a:round/>
            <a:headEnd type="none" w="med" len="med"/>
            <a:tailEnd type="none" w="med" len="med"/>
          </a:ln>
          <a:effectLst>
            <a:innerShdw blurRad="63500" dist="50800" dir="18900000">
              <a:prstClr val="black">
                <a:alpha val="50000"/>
              </a:prstClr>
            </a:innerShdw>
          </a:effectLst>
        </p:spPr>
        <p:txBody>
          <a:bodyPr rtlCol="1"/>
          <a:lstStyle/>
          <a:p>
            <a:pPr algn="ctr">
              <a:defRPr/>
            </a:pPr>
            <a:r>
              <a:rPr lang="he-IL" sz="2800" dirty="0">
                <a:latin typeface="Arial" charset="0"/>
                <a:cs typeface="Arial" charset="0"/>
              </a:rPr>
              <a:t>הגדרת המהירות</a:t>
            </a:r>
          </a:p>
        </p:txBody>
      </p:sp>
      <p:cxnSp>
        <p:nvCxnSpPr>
          <p:cNvPr id="51" name="מחבר חץ ישר 50"/>
          <p:cNvCxnSpPr/>
          <p:nvPr/>
        </p:nvCxnSpPr>
        <p:spPr bwMode="auto">
          <a:xfrm rot="16200000" flipH="1">
            <a:off x="2859881" y="2670970"/>
            <a:ext cx="1304925" cy="347662"/>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52" name="מחבר חץ ישר 51"/>
          <p:cNvCxnSpPr/>
          <p:nvPr/>
        </p:nvCxnSpPr>
        <p:spPr bwMode="auto">
          <a:xfrm rot="5400000">
            <a:off x="4194176" y="2757487"/>
            <a:ext cx="1452562" cy="87313"/>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87633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1000"/>
                                        <p:tgtEl>
                                          <p:spTgt spid="49"/>
                                        </p:tgtEl>
                                      </p:cBhvr>
                                    </p:animEffect>
                                    <p:anim calcmode="lin" valueType="num">
                                      <p:cBhvr>
                                        <p:cTn id="15" dur="1000" fill="hold"/>
                                        <p:tgtEl>
                                          <p:spTgt spid="49"/>
                                        </p:tgtEl>
                                        <p:attrNameLst>
                                          <p:attrName>ppt_x</p:attrName>
                                        </p:attrNameLst>
                                      </p:cBhvr>
                                      <p:tavLst>
                                        <p:tav tm="0">
                                          <p:val>
                                            <p:strVal val="#ppt_x"/>
                                          </p:val>
                                        </p:tav>
                                        <p:tav tm="100000">
                                          <p:val>
                                            <p:strVal val="#ppt_x"/>
                                          </p:val>
                                        </p:tav>
                                      </p:tavLst>
                                    </p:anim>
                                    <p:anim calcmode="lin" valueType="num">
                                      <p:cBhvr>
                                        <p:cTn id="1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663"/>
                                        </p:tgtEl>
                                        <p:attrNameLst>
                                          <p:attrName>style.visibility</p:attrName>
                                        </p:attrNameLst>
                                      </p:cBhvr>
                                      <p:to>
                                        <p:strVal val="visible"/>
                                      </p:to>
                                    </p:set>
                                  </p:childTnLst>
                                </p:cTn>
                              </p:par>
                              <p:par>
                                <p:cTn id="21" presetID="22" presetClass="entr" presetSubtype="1"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wipe(up)">
                                      <p:cBhvr>
                                        <p:cTn id="23" dur="500"/>
                                        <p:tgtEl>
                                          <p:spTgt spid="51"/>
                                        </p:tgtEl>
                                      </p:cBhvr>
                                    </p:animEffect>
                                  </p:childTnLst>
                                </p:cTn>
                              </p:par>
                              <p:par>
                                <p:cTn id="24" presetID="22" presetClass="entr" presetSubtype="1" fill="hold"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ipe(up)">
                                      <p:cBhvr>
                                        <p:cTn id="26" dur="5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65"/>
                                        </p:tgtEl>
                                        <p:attrNameLst>
                                          <p:attrName>style.visibility</p:attrName>
                                        </p:attrNameLst>
                                      </p:cBhvr>
                                      <p:to>
                                        <p:strVal val="visible"/>
                                      </p:to>
                                    </p:set>
                                  </p:childTnLst>
                                </p:cTn>
                              </p:par>
                            </p:childTnLst>
                          </p:cTn>
                        </p:par>
                        <p:par>
                          <p:cTn id="31" fill="hold">
                            <p:stCondLst>
                              <p:cond delay="0"/>
                            </p:stCondLst>
                            <p:childTnLst>
                              <p:par>
                                <p:cTn id="32" presetID="6" presetClass="emph" presetSubtype="0" autoRev="1" fill="hold" nodeType="afterEffect">
                                  <p:stCondLst>
                                    <p:cond delay="0"/>
                                  </p:stCondLst>
                                  <p:childTnLst>
                                    <p:animScale>
                                      <p:cBhvr>
                                        <p:cTn id="33" dur="2000" fill="hold"/>
                                        <p:tgtEl>
                                          <p:spTgt spid="2766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1960" y="1340768"/>
            <a:ext cx="4536504"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1">
            <a:spAutoFit/>
          </a:bodyPr>
          <a:lstStyle/>
          <a:p>
            <a:r>
              <a:rPr lang="he-IL" sz="2000" b="1" dirty="0">
                <a:solidFill>
                  <a:srgbClr val="00FFFF"/>
                </a:solidFill>
              </a:rPr>
              <a:t>התאוצה  בתנועה מעגלית במהירות קצובה</a:t>
            </a:r>
          </a:p>
        </p:txBody>
      </p:sp>
      <p:sp>
        <p:nvSpPr>
          <p:cNvPr id="5" name="TextBox 4"/>
          <p:cNvSpPr txBox="1"/>
          <p:nvPr/>
        </p:nvSpPr>
        <p:spPr>
          <a:xfrm>
            <a:off x="2705247" y="1869422"/>
            <a:ext cx="610950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1">
            <a:spAutoFit/>
          </a:bodyPr>
          <a:lstStyle/>
          <a:p>
            <a:r>
              <a:rPr lang="he-IL" sz="2400" b="1" dirty="0">
                <a:solidFill>
                  <a:srgbClr val="FF0000"/>
                </a:solidFill>
              </a:rPr>
              <a:t>ננסה להבין: מה גודל וכיוון התאוצה בגישה שונה</a:t>
            </a:r>
          </a:p>
        </p:txBody>
      </p:sp>
      <p:sp>
        <p:nvSpPr>
          <p:cNvPr id="22" name="TextBox 21"/>
          <p:cNvSpPr txBox="1"/>
          <p:nvPr/>
        </p:nvSpPr>
        <p:spPr>
          <a:xfrm>
            <a:off x="2555776" y="332656"/>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43" name="TextBox 42"/>
          <p:cNvSpPr txBox="1"/>
          <p:nvPr/>
        </p:nvSpPr>
        <p:spPr>
          <a:xfrm>
            <a:off x="3347864" y="2348880"/>
            <a:ext cx="5688632" cy="2585323"/>
          </a:xfrm>
          <a:prstGeom prst="rect">
            <a:avLst/>
          </a:prstGeom>
          <a:noFill/>
        </p:spPr>
        <p:txBody>
          <a:bodyPr wrap="square" rtlCol="1">
            <a:spAutoFit/>
          </a:bodyPr>
          <a:lstStyle/>
          <a:p>
            <a:r>
              <a:rPr lang="he-IL" dirty="0"/>
              <a:t>נתייחס לגוף נקודתי הנע בתנועה מעגלית קצובה במהירות </a:t>
            </a:r>
            <a:r>
              <a:rPr lang="en-US" dirty="0"/>
              <a:t>v</a:t>
            </a:r>
            <a:r>
              <a:rPr lang="he-IL" dirty="0"/>
              <a:t>. </a:t>
            </a:r>
            <a:endParaRPr lang="en-US" dirty="0"/>
          </a:p>
          <a:p>
            <a:r>
              <a:rPr lang="he-IL" dirty="0"/>
              <a:t>רדיוס המסלול  </a:t>
            </a:r>
            <a:r>
              <a:rPr lang="en-US" dirty="0"/>
              <a:t>r</a:t>
            </a:r>
            <a:r>
              <a:rPr lang="he-IL" dirty="0"/>
              <a:t>. </a:t>
            </a:r>
          </a:p>
          <a:p>
            <a:r>
              <a:rPr lang="he-IL" dirty="0"/>
              <a:t>הזמן הדרוש להשלמת סיבוב אחד הוא: </a:t>
            </a:r>
          </a:p>
          <a:p>
            <a:endParaRPr lang="he-IL" dirty="0"/>
          </a:p>
          <a:p>
            <a:r>
              <a:rPr lang="he-IL" dirty="0"/>
              <a:t>לכן הזמן הדרוש להעתק זוויתי של </a:t>
            </a:r>
            <a:r>
              <a:rPr lang="en-US" dirty="0">
                <a:sym typeface="Symbol"/>
              </a:rPr>
              <a:t>°</a:t>
            </a:r>
            <a:r>
              <a:rPr lang="he-IL" dirty="0"/>
              <a:t> הוא:</a:t>
            </a:r>
            <a:endParaRPr lang="en-US" dirty="0"/>
          </a:p>
          <a:p>
            <a:r>
              <a:rPr lang="he-IL" dirty="0"/>
              <a:t>(</a:t>
            </a:r>
            <a:r>
              <a:rPr lang="en-US" dirty="0">
                <a:sym typeface="Symbol"/>
              </a:rPr>
              <a:t></a:t>
            </a:r>
            <a:r>
              <a:rPr lang="he-IL" dirty="0"/>
              <a:t> במעלות). </a:t>
            </a:r>
          </a:p>
          <a:p>
            <a:endParaRPr lang="en-US" dirty="0"/>
          </a:p>
          <a:p>
            <a:r>
              <a:rPr lang="he-IL" dirty="0"/>
              <a:t>נסמן שתי נקודות במסלולו של הגוף שהמרחק הזוויתי </a:t>
            </a:r>
            <a:endParaRPr lang="en-US" dirty="0"/>
          </a:p>
          <a:p>
            <a:r>
              <a:rPr lang="he-IL" dirty="0"/>
              <a:t>ביניהן הוא 90</a:t>
            </a:r>
            <a:r>
              <a:rPr lang="he-IL" baseline="30000" dirty="0"/>
              <a:t>0</a:t>
            </a:r>
            <a:r>
              <a:rPr lang="he-IL" dirty="0"/>
              <a:t> =</a:t>
            </a:r>
            <a:r>
              <a:rPr lang="en-US" dirty="0">
                <a:sym typeface="Symbol"/>
              </a:rPr>
              <a:t></a:t>
            </a:r>
            <a:r>
              <a:rPr lang="he-IL" dirty="0"/>
              <a:t> והן סימטריות ביחס לציר </a:t>
            </a:r>
            <a:r>
              <a:rPr lang="en-US" dirty="0"/>
              <a:t>y</a:t>
            </a:r>
            <a:r>
              <a:rPr lang="he-IL" dirty="0"/>
              <a:t> (ראה תרשים). </a:t>
            </a:r>
            <a:endParaRPr lang="en-US" dirty="0"/>
          </a:p>
        </p:txBody>
      </p:sp>
      <p:sp>
        <p:nvSpPr>
          <p:cNvPr id="44" name="TextBox 43"/>
          <p:cNvSpPr txBox="1"/>
          <p:nvPr/>
        </p:nvSpPr>
        <p:spPr>
          <a:xfrm>
            <a:off x="840751" y="5127972"/>
            <a:ext cx="7416824" cy="1477328"/>
          </a:xfrm>
          <a:prstGeom prst="rect">
            <a:avLst/>
          </a:prstGeom>
          <a:noFill/>
        </p:spPr>
        <p:txBody>
          <a:bodyPr wrap="square" rtlCol="1">
            <a:spAutoFit/>
          </a:bodyPr>
          <a:lstStyle/>
          <a:p>
            <a:r>
              <a:rPr lang="he-IL" dirty="0"/>
              <a:t>בכל נקודה יש למהירות שני רכיבים:</a:t>
            </a:r>
          </a:p>
          <a:p>
            <a:r>
              <a:rPr lang="he-IL" dirty="0"/>
              <a:t>בנקודה 1:    </a:t>
            </a:r>
          </a:p>
          <a:p>
            <a:r>
              <a:rPr lang="he-IL" dirty="0"/>
              <a:t>                                                                </a:t>
            </a:r>
            <a:endParaRPr lang="en-US" dirty="0"/>
          </a:p>
          <a:p>
            <a:r>
              <a:rPr lang="he-IL" dirty="0"/>
              <a:t>בנקודה 2:                </a:t>
            </a:r>
            <a:endParaRPr lang="en-US" dirty="0"/>
          </a:p>
          <a:p>
            <a:endParaRPr lang="he-IL" dirty="0"/>
          </a:p>
        </p:txBody>
      </p:sp>
      <p:graphicFrame>
        <p:nvGraphicFramePr>
          <p:cNvPr id="45" name="אובייקט 44"/>
          <p:cNvGraphicFramePr>
            <a:graphicFrameLocks noChangeAspect="1"/>
          </p:cNvGraphicFramePr>
          <p:nvPr>
            <p:extLst>
              <p:ext uri="{D42A27DB-BD31-4B8C-83A1-F6EECF244321}">
                <p14:modId xmlns:p14="http://schemas.microsoft.com/office/powerpoint/2010/main" val="1567933709"/>
              </p:ext>
            </p:extLst>
          </p:nvPr>
        </p:nvGraphicFramePr>
        <p:xfrm>
          <a:off x="4359312" y="2855650"/>
          <a:ext cx="933450" cy="482600"/>
        </p:xfrm>
        <a:graphic>
          <a:graphicData uri="http://schemas.openxmlformats.org/presentationml/2006/ole">
            <mc:AlternateContent xmlns:mc="http://schemas.openxmlformats.org/markup-compatibility/2006">
              <mc:Choice xmlns:v="urn:schemas-microsoft-com:vml" Requires="v">
                <p:oleObj spid="_x0000_s134440" name="Equation" r:id="rId3" imgW="761760" imgH="393480" progId="Equation.DSMT4">
                  <p:embed/>
                </p:oleObj>
              </mc:Choice>
              <mc:Fallback>
                <p:oleObj name="Equation" r:id="rId3" imgW="761760" imgH="393480" progId="Equation.DSMT4">
                  <p:embed/>
                  <p:pic>
                    <p:nvPicPr>
                      <p:cNvPr id="0" name="Picture 52"/>
                      <p:cNvPicPr>
                        <a:picLocks noChangeAspect="1" noChangeArrowheads="1"/>
                      </p:cNvPicPr>
                      <p:nvPr/>
                    </p:nvPicPr>
                    <p:blipFill>
                      <a:blip r:embed="rId4"/>
                      <a:srcRect/>
                      <a:stretch>
                        <a:fillRect/>
                      </a:stretch>
                    </p:blipFill>
                    <p:spPr bwMode="auto">
                      <a:xfrm>
                        <a:off x="4359312" y="2855650"/>
                        <a:ext cx="9334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3" name="Object 25"/>
          <p:cNvGraphicFramePr>
            <a:graphicFrameLocks noChangeAspect="1"/>
          </p:cNvGraphicFramePr>
          <p:nvPr>
            <p:extLst>
              <p:ext uri="{D42A27DB-BD31-4B8C-83A1-F6EECF244321}">
                <p14:modId xmlns:p14="http://schemas.microsoft.com/office/powerpoint/2010/main" val="1100223190"/>
              </p:ext>
            </p:extLst>
          </p:nvPr>
        </p:nvGraphicFramePr>
        <p:xfrm>
          <a:off x="3917950" y="3463925"/>
          <a:ext cx="1092200" cy="465138"/>
        </p:xfrm>
        <a:graphic>
          <a:graphicData uri="http://schemas.openxmlformats.org/presentationml/2006/ole">
            <mc:AlternateContent xmlns:mc="http://schemas.openxmlformats.org/markup-compatibility/2006">
              <mc:Choice xmlns:v="urn:schemas-microsoft-com:vml" Requires="v">
                <p:oleObj spid="_x0000_s134441" name="Equation" r:id="rId5" imgW="927000" imgH="393480" progId="Equation.DSMT4">
                  <p:embed/>
                </p:oleObj>
              </mc:Choice>
              <mc:Fallback>
                <p:oleObj name="Equation" r:id="rId5" imgW="927000" imgH="393480" progId="Equation.DSMT4">
                  <p:embed/>
                  <p:pic>
                    <p:nvPicPr>
                      <p:cNvPr id="0" name="Picture 53"/>
                      <p:cNvPicPr>
                        <a:picLocks noChangeAspect="1" noChangeArrowheads="1"/>
                      </p:cNvPicPr>
                      <p:nvPr/>
                    </p:nvPicPr>
                    <p:blipFill>
                      <a:blip r:embed="rId6"/>
                      <a:srcRect/>
                      <a:stretch>
                        <a:fillRect/>
                      </a:stretch>
                    </p:blipFill>
                    <p:spPr bwMode="auto">
                      <a:xfrm>
                        <a:off x="3917950" y="3463925"/>
                        <a:ext cx="10922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אובייקט 46"/>
          <p:cNvGraphicFramePr>
            <a:graphicFrameLocks noChangeAspect="1"/>
          </p:cNvGraphicFramePr>
          <p:nvPr>
            <p:extLst>
              <p:ext uri="{D42A27DB-BD31-4B8C-83A1-F6EECF244321}">
                <p14:modId xmlns:p14="http://schemas.microsoft.com/office/powerpoint/2010/main" val="1589172068"/>
              </p:ext>
            </p:extLst>
          </p:nvPr>
        </p:nvGraphicFramePr>
        <p:xfrm>
          <a:off x="5572422" y="5415237"/>
          <a:ext cx="1152128" cy="360040"/>
        </p:xfrm>
        <a:graphic>
          <a:graphicData uri="http://schemas.openxmlformats.org/presentationml/2006/ole">
            <mc:AlternateContent xmlns:mc="http://schemas.openxmlformats.org/markup-compatibility/2006">
              <mc:Choice xmlns:v="urn:schemas-microsoft-com:vml" Requires="v">
                <p:oleObj spid="_x0000_s134442" name="Equation" r:id="rId7" imgW="812447" imgH="253890" progId="Equation.DSMT4">
                  <p:embed/>
                </p:oleObj>
              </mc:Choice>
              <mc:Fallback>
                <p:oleObj name="Equation" r:id="rId7" imgW="812447" imgH="253890" progId="Equation.DSMT4">
                  <p:embed/>
                  <p:pic>
                    <p:nvPicPr>
                      <p:cNvPr id="0" name="Picture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2422" y="5415237"/>
                        <a:ext cx="1152128"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5" name="Object 27"/>
          <p:cNvGraphicFramePr>
            <a:graphicFrameLocks noChangeAspect="1"/>
          </p:cNvGraphicFramePr>
          <p:nvPr>
            <p:extLst>
              <p:ext uri="{D42A27DB-BD31-4B8C-83A1-F6EECF244321}">
                <p14:modId xmlns:p14="http://schemas.microsoft.com/office/powerpoint/2010/main" val="1951101279"/>
              </p:ext>
            </p:extLst>
          </p:nvPr>
        </p:nvGraphicFramePr>
        <p:xfrm>
          <a:off x="3765587" y="5469330"/>
          <a:ext cx="1187450" cy="342900"/>
        </p:xfrm>
        <a:graphic>
          <a:graphicData uri="http://schemas.openxmlformats.org/presentationml/2006/ole">
            <mc:AlternateContent xmlns:mc="http://schemas.openxmlformats.org/markup-compatibility/2006">
              <mc:Choice xmlns:v="urn:schemas-microsoft-com:vml" Requires="v">
                <p:oleObj spid="_x0000_s134443" name="Equation" r:id="rId9" imgW="838200" imgH="241300" progId="Equation.DSMT4">
                  <p:embed/>
                </p:oleObj>
              </mc:Choice>
              <mc:Fallback>
                <p:oleObj name="Equation" r:id="rId9" imgW="838200" imgH="241300" progId="Equation.DSMT4">
                  <p:embed/>
                  <p:pic>
                    <p:nvPicPr>
                      <p:cNvPr id="0" name="Picture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65587" y="5469330"/>
                        <a:ext cx="118745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6" name="Object 28"/>
          <p:cNvGraphicFramePr>
            <a:graphicFrameLocks noChangeAspect="1"/>
          </p:cNvGraphicFramePr>
          <p:nvPr>
            <p:extLst>
              <p:ext uri="{D42A27DB-BD31-4B8C-83A1-F6EECF244321}">
                <p14:modId xmlns:p14="http://schemas.microsoft.com/office/powerpoint/2010/main" val="385621198"/>
              </p:ext>
            </p:extLst>
          </p:nvPr>
        </p:nvGraphicFramePr>
        <p:xfrm>
          <a:off x="5624649" y="5987990"/>
          <a:ext cx="1135062" cy="319088"/>
        </p:xfrm>
        <a:graphic>
          <a:graphicData uri="http://schemas.openxmlformats.org/presentationml/2006/ole">
            <mc:AlternateContent xmlns:mc="http://schemas.openxmlformats.org/markup-compatibility/2006">
              <mc:Choice xmlns:v="urn:schemas-microsoft-com:vml" Requires="v">
                <p:oleObj spid="_x0000_s134444" name="Equation" r:id="rId11" imgW="901309" imgH="253890" progId="Equation.DSMT4">
                  <p:embed/>
                </p:oleObj>
              </mc:Choice>
              <mc:Fallback>
                <p:oleObj name="Equation" r:id="rId11" imgW="901309" imgH="253890" progId="Equation.DSMT4">
                  <p:embed/>
                  <p:pic>
                    <p:nvPicPr>
                      <p:cNvPr id="0" name="Picture 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24649" y="5987990"/>
                        <a:ext cx="1135062"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77" name="Object 29"/>
          <p:cNvGraphicFramePr>
            <a:graphicFrameLocks noChangeAspect="1"/>
          </p:cNvGraphicFramePr>
          <p:nvPr>
            <p:extLst>
              <p:ext uri="{D42A27DB-BD31-4B8C-83A1-F6EECF244321}">
                <p14:modId xmlns:p14="http://schemas.microsoft.com/office/powerpoint/2010/main" val="3630291635"/>
              </p:ext>
            </p:extLst>
          </p:nvPr>
        </p:nvGraphicFramePr>
        <p:xfrm>
          <a:off x="3806118" y="5987990"/>
          <a:ext cx="1194701" cy="361453"/>
        </p:xfrm>
        <a:graphic>
          <a:graphicData uri="http://schemas.openxmlformats.org/presentationml/2006/ole">
            <mc:AlternateContent xmlns:mc="http://schemas.openxmlformats.org/markup-compatibility/2006">
              <mc:Choice xmlns:v="urn:schemas-microsoft-com:vml" Requires="v">
                <p:oleObj spid="_x0000_s134445" name="Equation" r:id="rId13" imgW="838200" imgH="241300" progId="Equation.DSMT4">
                  <p:embed/>
                </p:oleObj>
              </mc:Choice>
              <mc:Fallback>
                <p:oleObj name="Equation" r:id="rId13" imgW="838200" imgH="241300" progId="Equation.DSMT4">
                  <p:embed/>
                  <p:pic>
                    <p:nvPicPr>
                      <p:cNvPr id="0" name="Picture 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06118" y="5987990"/>
                        <a:ext cx="1194701" cy="36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Oval 5"/>
          <p:cNvSpPr>
            <a:spLocks noChangeArrowheads="1"/>
          </p:cNvSpPr>
          <p:nvPr/>
        </p:nvSpPr>
        <p:spPr bwMode="auto">
          <a:xfrm>
            <a:off x="581946" y="2379391"/>
            <a:ext cx="2123281" cy="240334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54" name="Line 6"/>
          <p:cNvSpPr>
            <a:spLocks noChangeShapeType="1"/>
          </p:cNvSpPr>
          <p:nvPr/>
        </p:nvSpPr>
        <p:spPr bwMode="auto">
          <a:xfrm>
            <a:off x="1616605" y="2153662"/>
            <a:ext cx="0" cy="286808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55" name="Line 7"/>
          <p:cNvSpPr>
            <a:spLocks noChangeShapeType="1"/>
          </p:cNvSpPr>
          <p:nvPr/>
        </p:nvSpPr>
        <p:spPr bwMode="auto">
          <a:xfrm>
            <a:off x="405983" y="3587704"/>
            <a:ext cx="251039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56" name="Line 8"/>
          <p:cNvSpPr>
            <a:spLocks noChangeShapeType="1"/>
          </p:cNvSpPr>
          <p:nvPr/>
        </p:nvSpPr>
        <p:spPr bwMode="auto">
          <a:xfrm flipH="1" flipV="1">
            <a:off x="875216" y="2764458"/>
            <a:ext cx="739043" cy="836525"/>
          </a:xfrm>
          <a:prstGeom prst="lin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he-IL"/>
          </a:p>
        </p:txBody>
      </p:sp>
      <p:sp>
        <p:nvSpPr>
          <p:cNvPr id="2057" name="Line 9"/>
          <p:cNvSpPr>
            <a:spLocks noChangeShapeType="1"/>
          </p:cNvSpPr>
          <p:nvPr/>
        </p:nvSpPr>
        <p:spPr bwMode="auto">
          <a:xfrm rot="424462" flipV="1">
            <a:off x="1684644" y="2777736"/>
            <a:ext cx="762504" cy="863081"/>
          </a:xfrm>
          <a:prstGeom prst="lin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he-IL"/>
          </a:p>
        </p:txBody>
      </p:sp>
      <p:grpSp>
        <p:nvGrpSpPr>
          <p:cNvPr id="2058" name="Group 10"/>
          <p:cNvGrpSpPr>
            <a:grpSpLocks/>
          </p:cNvGrpSpPr>
          <p:nvPr/>
        </p:nvGrpSpPr>
        <p:grpSpPr bwMode="auto">
          <a:xfrm>
            <a:off x="764947" y="2478534"/>
            <a:ext cx="250258" cy="378870"/>
            <a:chOff x="2364" y="4087"/>
            <a:chExt cx="320" cy="428"/>
          </a:xfrm>
        </p:grpSpPr>
        <p:sp>
          <p:nvSpPr>
            <p:cNvPr id="2059" name="Oval 11"/>
            <p:cNvSpPr>
              <a:spLocks noChangeArrowheads="1"/>
            </p:cNvSpPr>
            <p:nvPr/>
          </p:nvSpPr>
          <p:spPr bwMode="auto">
            <a:xfrm>
              <a:off x="2385" y="4290"/>
              <a:ext cx="225" cy="2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60" name="Text Box 12"/>
            <p:cNvSpPr txBox="1">
              <a:spLocks noChangeArrowheads="1"/>
            </p:cNvSpPr>
            <p:nvPr/>
          </p:nvSpPr>
          <p:spPr bwMode="auto">
            <a:xfrm>
              <a:off x="2364" y="4087"/>
              <a:ext cx="320" cy="1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Arial" pitchFamily="34" charset="0"/>
                  <a:ea typeface="Arial" pitchFamily="34" charset="0"/>
                  <a:cs typeface="Arial" pitchFamily="34" charset="0"/>
                </a:rPr>
                <a:t> </a:t>
              </a:r>
              <a:r>
                <a:rPr kumimoji="0" lang="en-US" sz="1000" b="0" i="0" u="none" strike="noStrike" cap="none" normalizeH="0" baseline="0" dirty="0">
                  <a:ln>
                    <a:noFill/>
                  </a:ln>
                  <a:solidFill>
                    <a:schemeClr val="tx1"/>
                  </a:solidFill>
                  <a:effectLst/>
                  <a:latin typeface="Arial" pitchFamily="34" charset="0"/>
                  <a:ea typeface="Arial" pitchFamily="34" charset="0"/>
                  <a:cs typeface="Arial" pitchFamily="34" charset="0"/>
                </a:rPr>
                <a:t>1</a:t>
              </a:r>
              <a:endParaRPr kumimoji="0" lang="he-IL" sz="18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2061" name="Group 13"/>
          <p:cNvGrpSpPr>
            <a:grpSpLocks/>
          </p:cNvGrpSpPr>
          <p:nvPr/>
        </p:nvGrpSpPr>
        <p:grpSpPr bwMode="auto">
          <a:xfrm>
            <a:off x="2352520" y="2689215"/>
            <a:ext cx="293271" cy="305398"/>
            <a:chOff x="2684" y="4850"/>
            <a:chExt cx="375" cy="345"/>
          </a:xfrm>
        </p:grpSpPr>
        <p:sp>
          <p:nvSpPr>
            <p:cNvPr id="2062" name="Oval 14"/>
            <p:cNvSpPr>
              <a:spLocks noChangeArrowheads="1"/>
            </p:cNvSpPr>
            <p:nvPr/>
          </p:nvSpPr>
          <p:spPr bwMode="auto">
            <a:xfrm>
              <a:off x="2760" y="4905"/>
              <a:ext cx="225" cy="2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63" name="Text Box 15"/>
            <p:cNvSpPr txBox="1">
              <a:spLocks noChangeArrowheads="1"/>
            </p:cNvSpPr>
            <p:nvPr/>
          </p:nvSpPr>
          <p:spPr bwMode="auto">
            <a:xfrm>
              <a:off x="2684" y="4850"/>
              <a:ext cx="375" cy="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a:ln>
                    <a:noFill/>
                  </a:ln>
                  <a:solidFill>
                    <a:schemeClr val="tx1"/>
                  </a:solidFill>
                  <a:effectLst/>
                  <a:latin typeface="Arial" pitchFamily="34" charset="0"/>
                  <a:ea typeface="Arial" pitchFamily="34" charset="0"/>
                  <a:cs typeface="Arial" pitchFamily="34" charset="0"/>
                </a:rPr>
                <a:t>2</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grpSp>
      <p:sp>
        <p:nvSpPr>
          <p:cNvPr id="2064" name="Line 16"/>
          <p:cNvSpPr>
            <a:spLocks noChangeShapeType="1"/>
          </p:cNvSpPr>
          <p:nvPr/>
        </p:nvSpPr>
        <p:spPr bwMode="auto">
          <a:xfrm flipV="1">
            <a:off x="933871" y="2193497"/>
            <a:ext cx="516157" cy="491292"/>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2065" name="Line 17"/>
          <p:cNvSpPr>
            <a:spLocks noChangeShapeType="1"/>
          </p:cNvSpPr>
          <p:nvPr/>
        </p:nvSpPr>
        <p:spPr bwMode="auto">
          <a:xfrm rot="5774007" flipV="1">
            <a:off x="2470562" y="2975052"/>
            <a:ext cx="518720" cy="429367"/>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2066" name="Text Box 18"/>
          <p:cNvSpPr txBox="1">
            <a:spLocks noChangeArrowheads="1"/>
          </p:cNvSpPr>
          <p:nvPr/>
        </p:nvSpPr>
        <p:spPr bwMode="auto">
          <a:xfrm>
            <a:off x="1062128" y="3313289"/>
            <a:ext cx="516157" cy="3585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Arial" pitchFamily="34" charset="0"/>
                <a:ea typeface="Arial" pitchFamily="34" charset="0"/>
                <a:cs typeface="Arial" pitchFamily="34" charset="0"/>
              </a:rPr>
              <a:t>45</a:t>
            </a:r>
            <a:r>
              <a:rPr kumimoji="0" lang="en-US" sz="1100" b="0" i="0" u="none" strike="noStrike" cap="none" normalizeH="0" baseline="30000">
                <a:ln>
                  <a:noFill/>
                </a:ln>
                <a:solidFill>
                  <a:schemeClr val="tx1"/>
                </a:solidFill>
                <a:effectLst/>
                <a:latin typeface="Arial" pitchFamily="34" charset="0"/>
                <a:ea typeface="Arial" pitchFamily="34" charset="0"/>
                <a:cs typeface="Arial" pitchFamily="34" charset="0"/>
              </a:rPr>
              <a:t>0</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067" name="Text Box 19"/>
          <p:cNvSpPr txBox="1">
            <a:spLocks noChangeArrowheads="1"/>
          </p:cNvSpPr>
          <p:nvPr/>
        </p:nvSpPr>
        <p:spPr bwMode="auto">
          <a:xfrm>
            <a:off x="1660400" y="3300010"/>
            <a:ext cx="504426" cy="385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Arial" pitchFamily="34" charset="0"/>
                <a:ea typeface="Arial" pitchFamily="34" charset="0"/>
                <a:cs typeface="Arial" pitchFamily="34" charset="0"/>
              </a:rPr>
              <a:t>45</a:t>
            </a:r>
            <a:r>
              <a:rPr kumimoji="0" lang="en-US" sz="1100" b="0" i="0" u="none" strike="noStrike" cap="none" normalizeH="0" baseline="30000">
                <a:ln>
                  <a:noFill/>
                </a:ln>
                <a:solidFill>
                  <a:schemeClr val="tx1"/>
                </a:solidFill>
                <a:effectLst/>
                <a:latin typeface="Arial" pitchFamily="34" charset="0"/>
                <a:ea typeface="Arial" pitchFamily="34" charset="0"/>
                <a:cs typeface="Arial" pitchFamily="34" charset="0"/>
              </a:rPr>
              <a:t>0</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068" name="Text Box 20"/>
          <p:cNvSpPr txBox="1">
            <a:spLocks noChangeArrowheads="1"/>
          </p:cNvSpPr>
          <p:nvPr/>
        </p:nvSpPr>
        <p:spPr bwMode="auto">
          <a:xfrm>
            <a:off x="1509464" y="3019398"/>
            <a:ext cx="492695" cy="3585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Arial" pitchFamily="34" charset="0"/>
                <a:ea typeface="Arial" pitchFamily="34" charset="0"/>
                <a:cs typeface="Arial" pitchFamily="34" charset="0"/>
              </a:rPr>
              <a:t>90</a:t>
            </a:r>
            <a:r>
              <a:rPr kumimoji="0" lang="en-US" sz="1100" b="0" i="0" u="none" strike="noStrike" cap="none" normalizeH="0" baseline="30000" dirty="0">
                <a:ln>
                  <a:noFill/>
                </a:ln>
                <a:solidFill>
                  <a:schemeClr val="tx1"/>
                </a:solidFill>
                <a:effectLst/>
                <a:latin typeface="Arial" pitchFamily="34" charset="0"/>
                <a:ea typeface="Arial" pitchFamily="34" charset="0"/>
                <a:cs typeface="Arial" pitchFamily="34" charset="0"/>
              </a:rPr>
              <a:t>0</a:t>
            </a:r>
            <a:endParaRPr kumimoji="0" lang="he-IL" sz="1800" b="0" i="0" u="none" strike="noStrike" cap="none" normalizeH="0" baseline="0" dirty="0">
              <a:ln>
                <a:noFill/>
              </a:ln>
              <a:solidFill>
                <a:schemeClr val="tx1"/>
              </a:solidFill>
              <a:effectLst/>
              <a:latin typeface="Arial" pitchFamily="34" charset="0"/>
              <a:cs typeface="Arial" pitchFamily="34" charset="0"/>
            </a:endParaRPr>
          </a:p>
        </p:txBody>
      </p:sp>
      <p:sp>
        <p:nvSpPr>
          <p:cNvPr id="2069" name="Arc 21"/>
          <p:cNvSpPr>
            <a:spLocks/>
          </p:cNvSpPr>
          <p:nvPr/>
        </p:nvSpPr>
        <p:spPr bwMode="auto">
          <a:xfrm rot="19044157">
            <a:off x="1204462" y="3140672"/>
            <a:ext cx="832889" cy="828558"/>
          </a:xfrm>
          <a:custGeom>
            <a:avLst/>
            <a:gdLst>
              <a:gd name="G0" fmla="+- 10378 0 0"/>
              <a:gd name="G1" fmla="+- 21600 0 0"/>
              <a:gd name="G2" fmla="+- 21600 0 0"/>
              <a:gd name="T0" fmla="*/ 0 w 31978"/>
              <a:gd name="T1" fmla="*/ 2656 h 27573"/>
              <a:gd name="T2" fmla="*/ 31136 w 31978"/>
              <a:gd name="T3" fmla="*/ 27573 h 27573"/>
              <a:gd name="T4" fmla="*/ 10378 w 31978"/>
              <a:gd name="T5" fmla="*/ 21600 h 27573"/>
            </a:gdLst>
            <a:ahLst/>
            <a:cxnLst>
              <a:cxn ang="0">
                <a:pos x="T0" y="T1"/>
              </a:cxn>
              <a:cxn ang="0">
                <a:pos x="T2" y="T3"/>
              </a:cxn>
              <a:cxn ang="0">
                <a:pos x="T4" y="T5"/>
              </a:cxn>
            </a:cxnLst>
            <a:rect l="0" t="0" r="r" b="b"/>
            <a:pathLst>
              <a:path w="31978" h="27573" fill="none" extrusionOk="0">
                <a:moveTo>
                  <a:pt x="0" y="2656"/>
                </a:moveTo>
                <a:cubicBezTo>
                  <a:pt x="3181" y="913"/>
                  <a:pt x="6750" y="-1"/>
                  <a:pt x="10378" y="0"/>
                </a:cubicBezTo>
                <a:cubicBezTo>
                  <a:pt x="22307" y="0"/>
                  <a:pt x="31978" y="9670"/>
                  <a:pt x="31978" y="21600"/>
                </a:cubicBezTo>
                <a:cubicBezTo>
                  <a:pt x="31978" y="23620"/>
                  <a:pt x="31694" y="25631"/>
                  <a:pt x="31135" y="27572"/>
                </a:cubicBezTo>
              </a:path>
              <a:path w="31978" h="27573" stroke="0" extrusionOk="0">
                <a:moveTo>
                  <a:pt x="0" y="2656"/>
                </a:moveTo>
                <a:cubicBezTo>
                  <a:pt x="3181" y="913"/>
                  <a:pt x="6750" y="-1"/>
                  <a:pt x="10378" y="0"/>
                </a:cubicBezTo>
                <a:cubicBezTo>
                  <a:pt x="22307" y="0"/>
                  <a:pt x="31978" y="9670"/>
                  <a:pt x="31978" y="21600"/>
                </a:cubicBezTo>
                <a:cubicBezTo>
                  <a:pt x="31978" y="23620"/>
                  <a:pt x="31694" y="25631"/>
                  <a:pt x="31135" y="27572"/>
                </a:cubicBezTo>
                <a:lnTo>
                  <a:pt x="10378"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70" name="Text Box 22"/>
          <p:cNvSpPr txBox="1">
            <a:spLocks noChangeArrowheads="1"/>
          </p:cNvSpPr>
          <p:nvPr/>
        </p:nvSpPr>
        <p:spPr bwMode="auto">
          <a:xfrm>
            <a:off x="2845997" y="3377909"/>
            <a:ext cx="410579" cy="385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ea typeface="Arial" pitchFamily="34" charset="0"/>
                <a:cs typeface="Arial" pitchFamily="34" charset="0"/>
              </a:rPr>
              <a:t>x</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071" name="Text Box 23"/>
          <p:cNvSpPr txBox="1">
            <a:spLocks noChangeArrowheads="1"/>
          </p:cNvSpPr>
          <p:nvPr/>
        </p:nvSpPr>
        <p:spPr bwMode="auto">
          <a:xfrm>
            <a:off x="1472707" y="1799577"/>
            <a:ext cx="340194" cy="4249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ea typeface="Arial" pitchFamily="34" charset="0"/>
                <a:cs typeface="Arial" pitchFamily="34" charset="0"/>
              </a:rPr>
              <a:t>y</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cxnSp>
        <p:nvCxnSpPr>
          <p:cNvPr id="8" name="מחבר ישר 7"/>
          <p:cNvCxnSpPr>
            <a:stCxn id="2056" idx="0"/>
            <a:endCxn id="2053" idx="3"/>
          </p:cNvCxnSpPr>
          <p:nvPr/>
        </p:nvCxnSpPr>
        <p:spPr>
          <a:xfrm flipH="1">
            <a:off x="892893" y="3600981"/>
            <a:ext cx="721366" cy="82979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97443" y="3888675"/>
            <a:ext cx="319705" cy="387003"/>
          </a:xfrm>
          <a:prstGeom prst="rect">
            <a:avLst/>
          </a:prstGeom>
          <a:noFill/>
        </p:spPr>
        <p:txBody>
          <a:bodyPr wrap="square" rtlCol="1">
            <a:spAutoFit/>
          </a:bodyPr>
          <a:lstStyle/>
          <a:p>
            <a:r>
              <a:rPr lang="en-US" dirty="0"/>
              <a:t>r</a:t>
            </a:r>
            <a:endParaRPr lang="he-IL" dirty="0"/>
          </a:p>
        </p:txBody>
      </p:sp>
      <p:cxnSp>
        <p:nvCxnSpPr>
          <p:cNvPr id="4" name="מחבר חץ ישר 3"/>
          <p:cNvCxnSpPr/>
          <p:nvPr/>
        </p:nvCxnSpPr>
        <p:spPr>
          <a:xfrm>
            <a:off x="875216" y="2764458"/>
            <a:ext cx="57481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מחבר חץ ישר 9"/>
          <p:cNvCxnSpPr>
            <a:stCxn id="2060" idx="2"/>
          </p:cNvCxnSpPr>
          <p:nvPr/>
        </p:nvCxnSpPr>
        <p:spPr>
          <a:xfrm flipV="1">
            <a:off x="890076" y="2224478"/>
            <a:ext cx="2817" cy="4045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a:off x="2555776" y="2855650"/>
            <a:ext cx="37430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p:cNvCxnSpPr/>
          <p:nvPr/>
        </p:nvCxnSpPr>
        <p:spPr>
          <a:xfrm flipH="1">
            <a:off x="2497394" y="2948893"/>
            <a:ext cx="1762" cy="5418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מלבן: פינות אלכסוניות חתוכות 2">
            <a:extLst>
              <a:ext uri="{FF2B5EF4-FFF2-40B4-BE49-F238E27FC236}">
                <a16:creationId xmlns:a16="http://schemas.microsoft.com/office/drawing/2014/main" id="{5275A3C9-6101-4403-8A96-D133F6120D27}"/>
              </a:ext>
            </a:extLst>
          </p:cNvPr>
          <p:cNvSpPr/>
          <p:nvPr/>
        </p:nvSpPr>
        <p:spPr>
          <a:xfrm rot="20082135">
            <a:off x="410696" y="262206"/>
            <a:ext cx="1558222" cy="749627"/>
          </a:xfrm>
          <a:prstGeom prst="snip2Diag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he-IL" b="1" dirty="0">
                <a:ln w="9525">
                  <a:solidFill>
                    <a:schemeClr val="bg1"/>
                  </a:solidFill>
                  <a:prstDash val="solid"/>
                </a:ln>
                <a:solidFill>
                  <a:schemeClr val="tx1"/>
                </a:solidFill>
                <a:effectLst>
                  <a:outerShdw blurRad="12700" dist="38100" dir="2700000" algn="tl" rotWithShape="0">
                    <a:schemeClr val="bg1">
                      <a:lumMod val="50000"/>
                    </a:schemeClr>
                  </a:outerShdw>
                </a:effectLst>
              </a:rPr>
              <a:t>אותו דבר בגישה אחרת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1000"/>
                                        <p:tgtEl>
                                          <p:spTgt spid="43">
                                            <p:txEl>
                                              <p:pRg st="0" end="0"/>
                                            </p:txEl>
                                          </p:spTgt>
                                        </p:tgtEl>
                                      </p:cBhvr>
                                    </p:animEffect>
                                    <p:anim calcmode="lin" valueType="num">
                                      <p:cBhvr>
                                        <p:cTn id="8"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
                                            <p:txEl>
                                              <p:pRg st="1" end="1"/>
                                            </p:txEl>
                                          </p:spTgt>
                                        </p:tgtEl>
                                        <p:attrNameLst>
                                          <p:attrName>style.visibility</p:attrName>
                                        </p:attrNameLst>
                                      </p:cBhvr>
                                      <p:to>
                                        <p:strVal val="visible"/>
                                      </p:to>
                                    </p:set>
                                    <p:animEffect transition="in" filter="fade">
                                      <p:cBhvr>
                                        <p:cTn id="14" dur="1000"/>
                                        <p:tgtEl>
                                          <p:spTgt spid="43">
                                            <p:txEl>
                                              <p:pRg st="1" end="1"/>
                                            </p:txEl>
                                          </p:spTgt>
                                        </p:tgtEl>
                                      </p:cBhvr>
                                    </p:animEffect>
                                    <p:anim calcmode="lin" valueType="num">
                                      <p:cBhvr>
                                        <p:cTn id="15" dur="1000" fill="hold"/>
                                        <p:tgtEl>
                                          <p:spTgt spid="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3">
                                            <p:txEl>
                                              <p:pRg st="2" end="2"/>
                                            </p:txEl>
                                          </p:spTgt>
                                        </p:tgtEl>
                                        <p:attrNameLst>
                                          <p:attrName>style.visibility</p:attrName>
                                        </p:attrNameLst>
                                      </p:cBhvr>
                                      <p:to>
                                        <p:strVal val="visible"/>
                                      </p:to>
                                    </p:set>
                                    <p:animEffect transition="in" filter="fade">
                                      <p:cBhvr>
                                        <p:cTn id="21" dur="1000"/>
                                        <p:tgtEl>
                                          <p:spTgt spid="43">
                                            <p:txEl>
                                              <p:pRg st="2" end="2"/>
                                            </p:txEl>
                                          </p:spTgt>
                                        </p:tgtEl>
                                      </p:cBhvr>
                                    </p:animEffect>
                                    <p:anim calcmode="lin" valueType="num">
                                      <p:cBhvr>
                                        <p:cTn id="22" dur="1000" fill="hold"/>
                                        <p:tgtEl>
                                          <p:spTgt spid="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1000"/>
                                        <p:tgtEl>
                                          <p:spTgt spid="45"/>
                                        </p:tgtEl>
                                      </p:cBhvr>
                                    </p:animEffect>
                                    <p:anim calcmode="lin" valueType="num">
                                      <p:cBhvr>
                                        <p:cTn id="29" dur="1000" fill="hold"/>
                                        <p:tgtEl>
                                          <p:spTgt spid="45"/>
                                        </p:tgtEl>
                                        <p:attrNameLst>
                                          <p:attrName>ppt_x</p:attrName>
                                        </p:attrNameLst>
                                      </p:cBhvr>
                                      <p:tavLst>
                                        <p:tav tm="0">
                                          <p:val>
                                            <p:strVal val="#ppt_x"/>
                                          </p:val>
                                        </p:tav>
                                        <p:tav tm="100000">
                                          <p:val>
                                            <p:strVal val="#ppt_x"/>
                                          </p:val>
                                        </p:tav>
                                      </p:tavLst>
                                    </p:anim>
                                    <p:anim calcmode="lin" valueType="num">
                                      <p:cBhvr>
                                        <p:cTn id="3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3">
                                            <p:txEl>
                                              <p:pRg st="4" end="4"/>
                                            </p:txEl>
                                          </p:spTgt>
                                        </p:tgtEl>
                                        <p:attrNameLst>
                                          <p:attrName>style.visibility</p:attrName>
                                        </p:attrNameLst>
                                      </p:cBhvr>
                                      <p:to>
                                        <p:strVal val="visible"/>
                                      </p:to>
                                    </p:set>
                                    <p:animEffect transition="in" filter="fade">
                                      <p:cBhvr>
                                        <p:cTn id="35" dur="1000"/>
                                        <p:tgtEl>
                                          <p:spTgt spid="43">
                                            <p:txEl>
                                              <p:pRg st="4" end="4"/>
                                            </p:txEl>
                                          </p:spTgt>
                                        </p:tgtEl>
                                      </p:cBhvr>
                                    </p:animEffect>
                                    <p:anim calcmode="lin" valueType="num">
                                      <p:cBhvr>
                                        <p:cTn id="36" dur="1000" fill="hold"/>
                                        <p:tgtEl>
                                          <p:spTgt spid="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3">
                                            <p:txEl>
                                              <p:pRg st="5" end="5"/>
                                            </p:txEl>
                                          </p:spTgt>
                                        </p:tgtEl>
                                        <p:attrNameLst>
                                          <p:attrName>style.visibility</p:attrName>
                                        </p:attrNameLst>
                                      </p:cBhvr>
                                      <p:to>
                                        <p:strVal val="visible"/>
                                      </p:to>
                                    </p:set>
                                    <p:animEffect transition="in" filter="fade">
                                      <p:cBhvr>
                                        <p:cTn id="42" dur="1000"/>
                                        <p:tgtEl>
                                          <p:spTgt spid="43">
                                            <p:txEl>
                                              <p:pRg st="5" end="5"/>
                                            </p:txEl>
                                          </p:spTgt>
                                        </p:tgtEl>
                                      </p:cBhvr>
                                    </p:animEffect>
                                    <p:anim calcmode="lin" valueType="num">
                                      <p:cBhvr>
                                        <p:cTn id="43" dur="1000" fill="hold"/>
                                        <p:tgtEl>
                                          <p:spTgt spid="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073"/>
                                        </p:tgtEl>
                                        <p:attrNameLst>
                                          <p:attrName>style.visibility</p:attrName>
                                        </p:attrNameLst>
                                      </p:cBhvr>
                                      <p:to>
                                        <p:strVal val="visible"/>
                                      </p:to>
                                    </p:set>
                                    <p:animEffect transition="in" filter="fade">
                                      <p:cBhvr>
                                        <p:cTn id="49" dur="1000"/>
                                        <p:tgtEl>
                                          <p:spTgt spid="2073"/>
                                        </p:tgtEl>
                                      </p:cBhvr>
                                    </p:animEffect>
                                    <p:anim calcmode="lin" valueType="num">
                                      <p:cBhvr>
                                        <p:cTn id="50" dur="1000" fill="hold"/>
                                        <p:tgtEl>
                                          <p:spTgt spid="2073"/>
                                        </p:tgtEl>
                                        <p:attrNameLst>
                                          <p:attrName>ppt_x</p:attrName>
                                        </p:attrNameLst>
                                      </p:cBhvr>
                                      <p:tavLst>
                                        <p:tav tm="0">
                                          <p:val>
                                            <p:strVal val="#ppt_x"/>
                                          </p:val>
                                        </p:tav>
                                        <p:tav tm="100000">
                                          <p:val>
                                            <p:strVal val="#ppt_x"/>
                                          </p:val>
                                        </p:tav>
                                      </p:tavLst>
                                    </p:anim>
                                    <p:anim calcmode="lin" valueType="num">
                                      <p:cBhvr>
                                        <p:cTn id="51" dur="1000" fill="hold"/>
                                        <p:tgtEl>
                                          <p:spTgt spid="207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3">
                                            <p:txEl>
                                              <p:pRg st="7" end="7"/>
                                            </p:txEl>
                                          </p:spTgt>
                                        </p:tgtEl>
                                        <p:attrNameLst>
                                          <p:attrName>style.visibility</p:attrName>
                                        </p:attrNameLst>
                                      </p:cBhvr>
                                      <p:to>
                                        <p:strVal val="visible"/>
                                      </p:to>
                                    </p:set>
                                    <p:animEffect transition="in" filter="fade">
                                      <p:cBhvr>
                                        <p:cTn id="56" dur="1000"/>
                                        <p:tgtEl>
                                          <p:spTgt spid="43">
                                            <p:txEl>
                                              <p:pRg st="7" end="7"/>
                                            </p:txEl>
                                          </p:spTgt>
                                        </p:tgtEl>
                                      </p:cBhvr>
                                    </p:animEffect>
                                    <p:anim calcmode="lin" valueType="num">
                                      <p:cBhvr>
                                        <p:cTn id="57" dur="1000" fill="hold"/>
                                        <p:tgtEl>
                                          <p:spTgt spid="4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3">
                                            <p:txEl>
                                              <p:pRg st="8" end="8"/>
                                            </p:txEl>
                                          </p:spTgt>
                                        </p:tgtEl>
                                        <p:attrNameLst>
                                          <p:attrName>style.visibility</p:attrName>
                                        </p:attrNameLst>
                                      </p:cBhvr>
                                      <p:to>
                                        <p:strVal val="visible"/>
                                      </p:to>
                                    </p:set>
                                    <p:animEffect transition="in" filter="fade">
                                      <p:cBhvr>
                                        <p:cTn id="63" dur="1000"/>
                                        <p:tgtEl>
                                          <p:spTgt spid="43">
                                            <p:txEl>
                                              <p:pRg st="8" end="8"/>
                                            </p:txEl>
                                          </p:spTgt>
                                        </p:tgtEl>
                                      </p:cBhvr>
                                    </p:animEffect>
                                    <p:anim calcmode="lin" valueType="num">
                                      <p:cBhvr>
                                        <p:cTn id="64" dur="1000" fill="hold"/>
                                        <p:tgtEl>
                                          <p:spTgt spid="4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058"/>
                                        </p:tgtEl>
                                        <p:attrNameLst>
                                          <p:attrName>style.visibility</p:attrName>
                                        </p:attrNameLst>
                                      </p:cBhvr>
                                      <p:to>
                                        <p:strVal val="visible"/>
                                      </p:to>
                                    </p:set>
                                    <p:animEffect transition="in" filter="fade">
                                      <p:cBhvr>
                                        <p:cTn id="70" dur="1000"/>
                                        <p:tgtEl>
                                          <p:spTgt spid="2058"/>
                                        </p:tgtEl>
                                      </p:cBhvr>
                                    </p:animEffect>
                                    <p:anim calcmode="lin" valueType="num">
                                      <p:cBhvr>
                                        <p:cTn id="71" dur="1000" fill="hold"/>
                                        <p:tgtEl>
                                          <p:spTgt spid="2058"/>
                                        </p:tgtEl>
                                        <p:attrNameLst>
                                          <p:attrName>ppt_x</p:attrName>
                                        </p:attrNameLst>
                                      </p:cBhvr>
                                      <p:tavLst>
                                        <p:tav tm="0">
                                          <p:val>
                                            <p:strVal val="#ppt_x"/>
                                          </p:val>
                                        </p:tav>
                                        <p:tav tm="100000">
                                          <p:val>
                                            <p:strVal val="#ppt_x"/>
                                          </p:val>
                                        </p:tav>
                                      </p:tavLst>
                                    </p:anim>
                                    <p:anim calcmode="lin" valueType="num">
                                      <p:cBhvr>
                                        <p:cTn id="72" dur="1000" fill="hold"/>
                                        <p:tgtEl>
                                          <p:spTgt spid="2058"/>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064"/>
                                        </p:tgtEl>
                                        <p:attrNameLst>
                                          <p:attrName>style.visibility</p:attrName>
                                        </p:attrNameLst>
                                      </p:cBhvr>
                                      <p:to>
                                        <p:strVal val="visible"/>
                                      </p:to>
                                    </p:set>
                                    <p:animEffect transition="in" filter="fade">
                                      <p:cBhvr>
                                        <p:cTn id="75" dur="1000"/>
                                        <p:tgtEl>
                                          <p:spTgt spid="2064"/>
                                        </p:tgtEl>
                                      </p:cBhvr>
                                    </p:animEffect>
                                    <p:anim calcmode="lin" valueType="num">
                                      <p:cBhvr>
                                        <p:cTn id="76" dur="1000" fill="hold"/>
                                        <p:tgtEl>
                                          <p:spTgt spid="2064"/>
                                        </p:tgtEl>
                                        <p:attrNameLst>
                                          <p:attrName>ppt_x</p:attrName>
                                        </p:attrNameLst>
                                      </p:cBhvr>
                                      <p:tavLst>
                                        <p:tav tm="0">
                                          <p:val>
                                            <p:strVal val="#ppt_x"/>
                                          </p:val>
                                        </p:tav>
                                        <p:tav tm="100000">
                                          <p:val>
                                            <p:strVal val="#ppt_x"/>
                                          </p:val>
                                        </p:tav>
                                      </p:tavLst>
                                    </p:anim>
                                    <p:anim calcmode="lin" valueType="num">
                                      <p:cBhvr>
                                        <p:cTn id="77" dur="1000" fill="hold"/>
                                        <p:tgtEl>
                                          <p:spTgt spid="2064"/>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2061"/>
                                        </p:tgtEl>
                                        <p:attrNameLst>
                                          <p:attrName>style.visibility</p:attrName>
                                        </p:attrNameLst>
                                      </p:cBhvr>
                                      <p:to>
                                        <p:strVal val="visible"/>
                                      </p:to>
                                    </p:set>
                                    <p:animEffect transition="in" filter="fade">
                                      <p:cBhvr>
                                        <p:cTn id="80" dur="1000"/>
                                        <p:tgtEl>
                                          <p:spTgt spid="2061"/>
                                        </p:tgtEl>
                                      </p:cBhvr>
                                    </p:animEffect>
                                    <p:anim calcmode="lin" valueType="num">
                                      <p:cBhvr>
                                        <p:cTn id="81" dur="1000" fill="hold"/>
                                        <p:tgtEl>
                                          <p:spTgt spid="2061"/>
                                        </p:tgtEl>
                                        <p:attrNameLst>
                                          <p:attrName>ppt_x</p:attrName>
                                        </p:attrNameLst>
                                      </p:cBhvr>
                                      <p:tavLst>
                                        <p:tav tm="0">
                                          <p:val>
                                            <p:strVal val="#ppt_x"/>
                                          </p:val>
                                        </p:tav>
                                        <p:tav tm="100000">
                                          <p:val>
                                            <p:strVal val="#ppt_x"/>
                                          </p:val>
                                        </p:tav>
                                      </p:tavLst>
                                    </p:anim>
                                    <p:anim calcmode="lin" valueType="num">
                                      <p:cBhvr>
                                        <p:cTn id="82" dur="1000" fill="hold"/>
                                        <p:tgtEl>
                                          <p:spTgt spid="2061"/>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065"/>
                                        </p:tgtEl>
                                        <p:attrNameLst>
                                          <p:attrName>style.visibility</p:attrName>
                                        </p:attrNameLst>
                                      </p:cBhvr>
                                      <p:to>
                                        <p:strVal val="visible"/>
                                      </p:to>
                                    </p:set>
                                    <p:animEffect transition="in" filter="fade">
                                      <p:cBhvr>
                                        <p:cTn id="85" dur="1000"/>
                                        <p:tgtEl>
                                          <p:spTgt spid="2065"/>
                                        </p:tgtEl>
                                      </p:cBhvr>
                                    </p:animEffect>
                                    <p:anim calcmode="lin" valueType="num">
                                      <p:cBhvr>
                                        <p:cTn id="86" dur="1000" fill="hold"/>
                                        <p:tgtEl>
                                          <p:spTgt spid="2065"/>
                                        </p:tgtEl>
                                        <p:attrNameLst>
                                          <p:attrName>ppt_x</p:attrName>
                                        </p:attrNameLst>
                                      </p:cBhvr>
                                      <p:tavLst>
                                        <p:tav tm="0">
                                          <p:val>
                                            <p:strVal val="#ppt_x"/>
                                          </p:val>
                                        </p:tav>
                                        <p:tav tm="100000">
                                          <p:val>
                                            <p:strVal val="#ppt_x"/>
                                          </p:val>
                                        </p:tav>
                                      </p:tavLst>
                                    </p:anim>
                                    <p:anim calcmode="lin" valueType="num">
                                      <p:cBhvr>
                                        <p:cTn id="87" dur="1000" fill="hold"/>
                                        <p:tgtEl>
                                          <p:spTgt spid="2065"/>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44">
                                            <p:txEl>
                                              <p:pRg st="0" end="0"/>
                                            </p:txEl>
                                          </p:spTgt>
                                        </p:tgtEl>
                                        <p:attrNameLst>
                                          <p:attrName>style.visibility</p:attrName>
                                        </p:attrNameLst>
                                      </p:cBhvr>
                                      <p:to>
                                        <p:strVal val="visible"/>
                                      </p:to>
                                    </p:set>
                                    <p:animEffect transition="in" filter="fade">
                                      <p:cBhvr>
                                        <p:cTn id="92" dur="1000"/>
                                        <p:tgtEl>
                                          <p:spTgt spid="44">
                                            <p:txEl>
                                              <p:pRg st="0" end="0"/>
                                            </p:txEl>
                                          </p:spTgt>
                                        </p:tgtEl>
                                      </p:cBhvr>
                                    </p:animEffect>
                                    <p:anim calcmode="lin" valueType="num">
                                      <p:cBhvr>
                                        <p:cTn id="93"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94"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44">
                                            <p:txEl>
                                              <p:pRg st="1" end="1"/>
                                            </p:txEl>
                                          </p:spTgt>
                                        </p:tgtEl>
                                        <p:attrNameLst>
                                          <p:attrName>style.visibility</p:attrName>
                                        </p:attrNameLst>
                                      </p:cBhvr>
                                      <p:to>
                                        <p:strVal val="visible"/>
                                      </p:to>
                                    </p:set>
                                    <p:animEffect transition="in" filter="fade">
                                      <p:cBhvr>
                                        <p:cTn id="99" dur="1000"/>
                                        <p:tgtEl>
                                          <p:spTgt spid="44">
                                            <p:txEl>
                                              <p:pRg st="1" end="1"/>
                                            </p:txEl>
                                          </p:spTgt>
                                        </p:tgtEl>
                                      </p:cBhvr>
                                    </p:animEffect>
                                    <p:anim calcmode="lin" valueType="num">
                                      <p:cBhvr>
                                        <p:cTn id="100" dur="1000" fill="hold"/>
                                        <p:tgtEl>
                                          <p:spTgt spid="44">
                                            <p:txEl>
                                              <p:pRg st="1" end="1"/>
                                            </p:txEl>
                                          </p:spTgt>
                                        </p:tgtEl>
                                        <p:attrNameLst>
                                          <p:attrName>ppt_x</p:attrName>
                                        </p:attrNameLst>
                                      </p:cBhvr>
                                      <p:tavLst>
                                        <p:tav tm="0">
                                          <p:val>
                                            <p:strVal val="#ppt_x"/>
                                          </p:val>
                                        </p:tav>
                                        <p:tav tm="100000">
                                          <p:val>
                                            <p:strVal val="#ppt_x"/>
                                          </p:val>
                                        </p:tav>
                                      </p:tavLst>
                                    </p:anim>
                                    <p:anim calcmode="lin" valueType="num">
                                      <p:cBhvr>
                                        <p:cTn id="101" dur="1000" fill="hold"/>
                                        <p:tgtEl>
                                          <p:spTgt spid="4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44">
                                            <p:txEl>
                                              <p:pRg st="2" end="2"/>
                                            </p:txEl>
                                          </p:spTgt>
                                        </p:tgtEl>
                                        <p:attrNameLst>
                                          <p:attrName>style.visibility</p:attrName>
                                        </p:attrNameLst>
                                      </p:cBhvr>
                                      <p:to>
                                        <p:strVal val="visible"/>
                                      </p:to>
                                    </p:set>
                                    <p:animEffect transition="in" filter="fade">
                                      <p:cBhvr>
                                        <p:cTn id="106" dur="1000"/>
                                        <p:tgtEl>
                                          <p:spTgt spid="44">
                                            <p:txEl>
                                              <p:pRg st="2" end="2"/>
                                            </p:txEl>
                                          </p:spTgt>
                                        </p:tgtEl>
                                      </p:cBhvr>
                                    </p:animEffect>
                                    <p:anim calcmode="lin" valueType="num">
                                      <p:cBhvr>
                                        <p:cTn id="107" dur="1000" fill="hold"/>
                                        <p:tgtEl>
                                          <p:spTgt spid="44">
                                            <p:txEl>
                                              <p:pRg st="2" end="2"/>
                                            </p:txEl>
                                          </p:spTgt>
                                        </p:tgtEl>
                                        <p:attrNameLst>
                                          <p:attrName>ppt_x</p:attrName>
                                        </p:attrNameLst>
                                      </p:cBhvr>
                                      <p:tavLst>
                                        <p:tav tm="0">
                                          <p:val>
                                            <p:strVal val="#ppt_x"/>
                                          </p:val>
                                        </p:tav>
                                        <p:tav tm="100000">
                                          <p:val>
                                            <p:strVal val="#ppt_x"/>
                                          </p:val>
                                        </p:tav>
                                      </p:tavLst>
                                    </p:anim>
                                    <p:anim calcmode="lin" valueType="num">
                                      <p:cBhvr>
                                        <p:cTn id="108" dur="1000" fill="hold"/>
                                        <p:tgtEl>
                                          <p:spTgt spid="4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2075"/>
                                        </p:tgtEl>
                                        <p:attrNameLst>
                                          <p:attrName>style.visibility</p:attrName>
                                        </p:attrNameLst>
                                      </p:cBhvr>
                                      <p:to>
                                        <p:strVal val="visible"/>
                                      </p:to>
                                    </p:set>
                                    <p:animEffect transition="in" filter="fade">
                                      <p:cBhvr>
                                        <p:cTn id="113" dur="1000"/>
                                        <p:tgtEl>
                                          <p:spTgt spid="2075"/>
                                        </p:tgtEl>
                                      </p:cBhvr>
                                    </p:animEffect>
                                    <p:anim calcmode="lin" valueType="num">
                                      <p:cBhvr>
                                        <p:cTn id="114" dur="1000" fill="hold"/>
                                        <p:tgtEl>
                                          <p:spTgt spid="2075"/>
                                        </p:tgtEl>
                                        <p:attrNameLst>
                                          <p:attrName>ppt_x</p:attrName>
                                        </p:attrNameLst>
                                      </p:cBhvr>
                                      <p:tavLst>
                                        <p:tav tm="0">
                                          <p:val>
                                            <p:strVal val="#ppt_x"/>
                                          </p:val>
                                        </p:tav>
                                        <p:tav tm="100000">
                                          <p:val>
                                            <p:strVal val="#ppt_x"/>
                                          </p:val>
                                        </p:tav>
                                      </p:tavLst>
                                    </p:anim>
                                    <p:anim calcmode="lin" valueType="num">
                                      <p:cBhvr>
                                        <p:cTn id="115" dur="1000" fill="hold"/>
                                        <p:tgtEl>
                                          <p:spTgt spid="2075"/>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nodeType="clickEffect">
                                  <p:stCondLst>
                                    <p:cond delay="0"/>
                                  </p:stCondLst>
                                  <p:childTnLst>
                                    <p:set>
                                      <p:cBhvr>
                                        <p:cTn id="119" dur="1" fill="hold">
                                          <p:stCondLst>
                                            <p:cond delay="0"/>
                                          </p:stCondLst>
                                        </p:cTn>
                                        <p:tgtEl>
                                          <p:spTgt spid="4"/>
                                        </p:tgtEl>
                                        <p:attrNameLst>
                                          <p:attrName>style.visibility</p:attrName>
                                        </p:attrNameLst>
                                      </p:cBhvr>
                                      <p:to>
                                        <p:strVal val="visible"/>
                                      </p:to>
                                    </p:set>
                                    <p:animEffect transition="in" filter="fade">
                                      <p:cBhvr>
                                        <p:cTn id="120" dur="1000"/>
                                        <p:tgtEl>
                                          <p:spTgt spid="4"/>
                                        </p:tgtEl>
                                      </p:cBhvr>
                                    </p:animEffect>
                                    <p:anim calcmode="lin" valueType="num">
                                      <p:cBhvr>
                                        <p:cTn id="121" dur="1000" fill="hold"/>
                                        <p:tgtEl>
                                          <p:spTgt spid="4"/>
                                        </p:tgtEl>
                                        <p:attrNameLst>
                                          <p:attrName>ppt_x</p:attrName>
                                        </p:attrNameLst>
                                      </p:cBhvr>
                                      <p:tavLst>
                                        <p:tav tm="0">
                                          <p:val>
                                            <p:strVal val="#ppt_x"/>
                                          </p:val>
                                        </p:tav>
                                        <p:tav tm="100000">
                                          <p:val>
                                            <p:strVal val="#ppt_x"/>
                                          </p:val>
                                        </p:tav>
                                      </p:tavLst>
                                    </p:anim>
                                    <p:anim calcmode="lin" valueType="num">
                                      <p:cBhvr>
                                        <p:cTn id="1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nodeType="click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fade">
                                      <p:cBhvr>
                                        <p:cTn id="127" dur="1000"/>
                                        <p:tgtEl>
                                          <p:spTgt spid="47"/>
                                        </p:tgtEl>
                                      </p:cBhvr>
                                    </p:animEffect>
                                    <p:anim calcmode="lin" valueType="num">
                                      <p:cBhvr>
                                        <p:cTn id="128" dur="1000" fill="hold"/>
                                        <p:tgtEl>
                                          <p:spTgt spid="47"/>
                                        </p:tgtEl>
                                        <p:attrNameLst>
                                          <p:attrName>ppt_x</p:attrName>
                                        </p:attrNameLst>
                                      </p:cBhvr>
                                      <p:tavLst>
                                        <p:tav tm="0">
                                          <p:val>
                                            <p:strVal val="#ppt_x"/>
                                          </p:val>
                                        </p:tav>
                                        <p:tav tm="100000">
                                          <p:val>
                                            <p:strVal val="#ppt_x"/>
                                          </p:val>
                                        </p:tav>
                                      </p:tavLst>
                                    </p:anim>
                                    <p:anim calcmode="lin" valueType="num">
                                      <p:cBhvr>
                                        <p:cTn id="12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nodeType="clickEffect">
                                  <p:stCondLst>
                                    <p:cond delay="0"/>
                                  </p:stCondLst>
                                  <p:childTnLst>
                                    <p:set>
                                      <p:cBhvr>
                                        <p:cTn id="133" dur="1" fill="hold">
                                          <p:stCondLst>
                                            <p:cond delay="0"/>
                                          </p:stCondLst>
                                        </p:cTn>
                                        <p:tgtEl>
                                          <p:spTgt spid="10"/>
                                        </p:tgtEl>
                                        <p:attrNameLst>
                                          <p:attrName>style.visibility</p:attrName>
                                        </p:attrNameLst>
                                      </p:cBhvr>
                                      <p:to>
                                        <p:strVal val="visible"/>
                                      </p:to>
                                    </p:set>
                                    <p:animEffect transition="in" filter="fade">
                                      <p:cBhvr>
                                        <p:cTn id="134" dur="1000"/>
                                        <p:tgtEl>
                                          <p:spTgt spid="10"/>
                                        </p:tgtEl>
                                      </p:cBhvr>
                                    </p:animEffect>
                                    <p:anim calcmode="lin" valueType="num">
                                      <p:cBhvr>
                                        <p:cTn id="135" dur="1000" fill="hold"/>
                                        <p:tgtEl>
                                          <p:spTgt spid="10"/>
                                        </p:tgtEl>
                                        <p:attrNameLst>
                                          <p:attrName>ppt_x</p:attrName>
                                        </p:attrNameLst>
                                      </p:cBhvr>
                                      <p:tavLst>
                                        <p:tav tm="0">
                                          <p:val>
                                            <p:strVal val="#ppt_x"/>
                                          </p:val>
                                        </p:tav>
                                        <p:tav tm="100000">
                                          <p:val>
                                            <p:strVal val="#ppt_x"/>
                                          </p:val>
                                        </p:tav>
                                      </p:tavLst>
                                    </p:anim>
                                    <p:anim calcmode="lin" valueType="num">
                                      <p:cBhvr>
                                        <p:cTn id="1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44">
                                            <p:txEl>
                                              <p:pRg st="3" end="3"/>
                                            </p:txEl>
                                          </p:spTgt>
                                        </p:tgtEl>
                                        <p:attrNameLst>
                                          <p:attrName>style.visibility</p:attrName>
                                        </p:attrNameLst>
                                      </p:cBhvr>
                                      <p:to>
                                        <p:strVal val="visible"/>
                                      </p:to>
                                    </p:set>
                                    <p:animEffect transition="in" filter="fade">
                                      <p:cBhvr>
                                        <p:cTn id="141" dur="1000"/>
                                        <p:tgtEl>
                                          <p:spTgt spid="44">
                                            <p:txEl>
                                              <p:pRg st="3" end="3"/>
                                            </p:txEl>
                                          </p:spTgt>
                                        </p:tgtEl>
                                      </p:cBhvr>
                                    </p:animEffect>
                                    <p:anim calcmode="lin" valueType="num">
                                      <p:cBhvr>
                                        <p:cTn id="142" dur="1000" fill="hold"/>
                                        <p:tgtEl>
                                          <p:spTgt spid="44">
                                            <p:txEl>
                                              <p:pRg st="3" end="3"/>
                                            </p:txEl>
                                          </p:spTgt>
                                        </p:tgtEl>
                                        <p:attrNameLst>
                                          <p:attrName>ppt_x</p:attrName>
                                        </p:attrNameLst>
                                      </p:cBhvr>
                                      <p:tavLst>
                                        <p:tav tm="0">
                                          <p:val>
                                            <p:strVal val="#ppt_x"/>
                                          </p:val>
                                        </p:tav>
                                        <p:tav tm="100000">
                                          <p:val>
                                            <p:strVal val="#ppt_x"/>
                                          </p:val>
                                        </p:tav>
                                      </p:tavLst>
                                    </p:anim>
                                    <p:anim calcmode="lin" valueType="num">
                                      <p:cBhvr>
                                        <p:cTn id="143" dur="1000" fill="hold"/>
                                        <p:tgtEl>
                                          <p:spTgt spid="4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nodeType="clickEffect">
                                  <p:stCondLst>
                                    <p:cond delay="0"/>
                                  </p:stCondLst>
                                  <p:childTnLst>
                                    <p:set>
                                      <p:cBhvr>
                                        <p:cTn id="147" dur="1" fill="hold">
                                          <p:stCondLst>
                                            <p:cond delay="0"/>
                                          </p:stCondLst>
                                        </p:cTn>
                                        <p:tgtEl>
                                          <p:spTgt spid="2077"/>
                                        </p:tgtEl>
                                        <p:attrNameLst>
                                          <p:attrName>style.visibility</p:attrName>
                                        </p:attrNameLst>
                                      </p:cBhvr>
                                      <p:to>
                                        <p:strVal val="visible"/>
                                      </p:to>
                                    </p:set>
                                    <p:animEffect transition="in" filter="fade">
                                      <p:cBhvr>
                                        <p:cTn id="148" dur="1000"/>
                                        <p:tgtEl>
                                          <p:spTgt spid="2077"/>
                                        </p:tgtEl>
                                      </p:cBhvr>
                                    </p:animEffect>
                                    <p:anim calcmode="lin" valueType="num">
                                      <p:cBhvr>
                                        <p:cTn id="149" dur="1000" fill="hold"/>
                                        <p:tgtEl>
                                          <p:spTgt spid="2077"/>
                                        </p:tgtEl>
                                        <p:attrNameLst>
                                          <p:attrName>ppt_x</p:attrName>
                                        </p:attrNameLst>
                                      </p:cBhvr>
                                      <p:tavLst>
                                        <p:tav tm="0">
                                          <p:val>
                                            <p:strVal val="#ppt_x"/>
                                          </p:val>
                                        </p:tav>
                                        <p:tav tm="100000">
                                          <p:val>
                                            <p:strVal val="#ppt_x"/>
                                          </p:val>
                                        </p:tav>
                                      </p:tavLst>
                                    </p:anim>
                                    <p:anim calcmode="lin" valueType="num">
                                      <p:cBhvr>
                                        <p:cTn id="150" dur="1000" fill="hold"/>
                                        <p:tgtEl>
                                          <p:spTgt spid="2077"/>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nodeType="clickEffect">
                                  <p:stCondLst>
                                    <p:cond delay="0"/>
                                  </p:stCondLst>
                                  <p:childTnLst>
                                    <p:set>
                                      <p:cBhvr>
                                        <p:cTn id="154" dur="1" fill="hold">
                                          <p:stCondLst>
                                            <p:cond delay="0"/>
                                          </p:stCondLst>
                                        </p:cTn>
                                        <p:tgtEl>
                                          <p:spTgt spid="15"/>
                                        </p:tgtEl>
                                        <p:attrNameLst>
                                          <p:attrName>style.visibility</p:attrName>
                                        </p:attrNameLst>
                                      </p:cBhvr>
                                      <p:to>
                                        <p:strVal val="visible"/>
                                      </p:to>
                                    </p:set>
                                    <p:animEffect transition="in" filter="fade">
                                      <p:cBhvr>
                                        <p:cTn id="155" dur="1000"/>
                                        <p:tgtEl>
                                          <p:spTgt spid="15"/>
                                        </p:tgtEl>
                                      </p:cBhvr>
                                    </p:animEffect>
                                    <p:anim calcmode="lin" valueType="num">
                                      <p:cBhvr>
                                        <p:cTn id="156" dur="1000" fill="hold"/>
                                        <p:tgtEl>
                                          <p:spTgt spid="15"/>
                                        </p:tgtEl>
                                        <p:attrNameLst>
                                          <p:attrName>ppt_x</p:attrName>
                                        </p:attrNameLst>
                                      </p:cBhvr>
                                      <p:tavLst>
                                        <p:tav tm="0">
                                          <p:val>
                                            <p:strVal val="#ppt_x"/>
                                          </p:val>
                                        </p:tav>
                                        <p:tav tm="100000">
                                          <p:val>
                                            <p:strVal val="#ppt_x"/>
                                          </p:val>
                                        </p:tav>
                                      </p:tavLst>
                                    </p:anim>
                                    <p:anim calcmode="lin" valueType="num">
                                      <p:cBhvr>
                                        <p:cTn id="15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2" presetClass="entr" presetSubtype="0" fill="hold" nodeType="clickEffect">
                                  <p:stCondLst>
                                    <p:cond delay="0"/>
                                  </p:stCondLst>
                                  <p:childTnLst>
                                    <p:set>
                                      <p:cBhvr>
                                        <p:cTn id="161" dur="1" fill="hold">
                                          <p:stCondLst>
                                            <p:cond delay="0"/>
                                          </p:stCondLst>
                                        </p:cTn>
                                        <p:tgtEl>
                                          <p:spTgt spid="2076"/>
                                        </p:tgtEl>
                                        <p:attrNameLst>
                                          <p:attrName>style.visibility</p:attrName>
                                        </p:attrNameLst>
                                      </p:cBhvr>
                                      <p:to>
                                        <p:strVal val="visible"/>
                                      </p:to>
                                    </p:set>
                                    <p:animEffect transition="in" filter="fade">
                                      <p:cBhvr>
                                        <p:cTn id="162" dur="1000"/>
                                        <p:tgtEl>
                                          <p:spTgt spid="2076"/>
                                        </p:tgtEl>
                                      </p:cBhvr>
                                    </p:animEffect>
                                    <p:anim calcmode="lin" valueType="num">
                                      <p:cBhvr>
                                        <p:cTn id="163" dur="1000" fill="hold"/>
                                        <p:tgtEl>
                                          <p:spTgt spid="2076"/>
                                        </p:tgtEl>
                                        <p:attrNameLst>
                                          <p:attrName>ppt_x</p:attrName>
                                        </p:attrNameLst>
                                      </p:cBhvr>
                                      <p:tavLst>
                                        <p:tav tm="0">
                                          <p:val>
                                            <p:strVal val="#ppt_x"/>
                                          </p:val>
                                        </p:tav>
                                        <p:tav tm="100000">
                                          <p:val>
                                            <p:strVal val="#ppt_x"/>
                                          </p:val>
                                        </p:tav>
                                      </p:tavLst>
                                    </p:anim>
                                    <p:anim calcmode="lin" valueType="num">
                                      <p:cBhvr>
                                        <p:cTn id="164" dur="1000" fill="hold"/>
                                        <p:tgtEl>
                                          <p:spTgt spid="2076"/>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nodeType="clickEffect">
                                  <p:stCondLst>
                                    <p:cond delay="0"/>
                                  </p:stCondLst>
                                  <p:childTnLst>
                                    <p:set>
                                      <p:cBhvr>
                                        <p:cTn id="168" dur="1" fill="hold">
                                          <p:stCondLst>
                                            <p:cond delay="0"/>
                                          </p:stCondLst>
                                        </p:cTn>
                                        <p:tgtEl>
                                          <p:spTgt spid="17"/>
                                        </p:tgtEl>
                                        <p:attrNameLst>
                                          <p:attrName>style.visibility</p:attrName>
                                        </p:attrNameLst>
                                      </p:cBhvr>
                                      <p:to>
                                        <p:strVal val="visible"/>
                                      </p:to>
                                    </p:set>
                                    <p:animEffect transition="in" filter="fade">
                                      <p:cBhvr>
                                        <p:cTn id="169" dur="1000"/>
                                        <p:tgtEl>
                                          <p:spTgt spid="17"/>
                                        </p:tgtEl>
                                      </p:cBhvr>
                                    </p:animEffect>
                                    <p:anim calcmode="lin" valueType="num">
                                      <p:cBhvr>
                                        <p:cTn id="170" dur="1000" fill="hold"/>
                                        <p:tgtEl>
                                          <p:spTgt spid="17"/>
                                        </p:tgtEl>
                                        <p:attrNameLst>
                                          <p:attrName>ppt_x</p:attrName>
                                        </p:attrNameLst>
                                      </p:cBhvr>
                                      <p:tavLst>
                                        <p:tav tm="0">
                                          <p:val>
                                            <p:strVal val="#ppt_x"/>
                                          </p:val>
                                        </p:tav>
                                        <p:tav tm="100000">
                                          <p:val>
                                            <p:strVal val="#ppt_x"/>
                                          </p:val>
                                        </p:tav>
                                      </p:tavLst>
                                    </p:anim>
                                    <p:anim calcmode="lin" valueType="num">
                                      <p:cBhvr>
                                        <p:cTn id="17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uiExpand="1" build="p"/>
      <p:bldP spid="44" grpId="0" uiExpand="1" build="p"/>
      <p:bldP spid="2064" grpId="0" animBg="1"/>
      <p:bldP spid="206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1960" y="1340768"/>
            <a:ext cx="4536504"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1">
            <a:spAutoFit/>
          </a:bodyPr>
          <a:lstStyle/>
          <a:p>
            <a:r>
              <a:rPr lang="he-IL" sz="2000" b="1" dirty="0">
                <a:solidFill>
                  <a:srgbClr val="00FFFF"/>
                </a:solidFill>
              </a:rPr>
              <a:t>התאוצה  בתנועה מעגלית במהירות קצובה</a:t>
            </a:r>
          </a:p>
        </p:txBody>
      </p:sp>
      <p:sp>
        <p:nvSpPr>
          <p:cNvPr id="22" name="TextBox 21"/>
          <p:cNvSpPr txBox="1"/>
          <p:nvPr/>
        </p:nvSpPr>
        <p:spPr>
          <a:xfrm>
            <a:off x="2555775" y="332656"/>
            <a:ext cx="4087607"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grpSp>
        <p:nvGrpSpPr>
          <p:cNvPr id="7" name="Group 3"/>
          <p:cNvGrpSpPr>
            <a:grpSpLocks/>
          </p:cNvGrpSpPr>
          <p:nvPr/>
        </p:nvGrpSpPr>
        <p:grpSpPr bwMode="auto">
          <a:xfrm>
            <a:off x="231053" y="900197"/>
            <a:ext cx="2859038" cy="3075037"/>
            <a:chOff x="1605" y="2582"/>
            <a:chExt cx="3645" cy="3640"/>
          </a:xfrm>
        </p:grpSpPr>
        <p:grpSp>
          <p:nvGrpSpPr>
            <p:cNvPr id="2052" name="Group 4"/>
            <p:cNvGrpSpPr>
              <a:grpSpLocks/>
            </p:cNvGrpSpPr>
            <p:nvPr/>
          </p:nvGrpSpPr>
          <p:grpSpPr bwMode="auto">
            <a:xfrm>
              <a:off x="1605" y="2982"/>
              <a:ext cx="3247" cy="3240"/>
              <a:chOff x="1605" y="2430"/>
              <a:chExt cx="3247" cy="3240"/>
            </a:xfrm>
          </p:grpSpPr>
          <p:sp>
            <p:nvSpPr>
              <p:cNvPr id="2053" name="Oval 5"/>
              <p:cNvSpPr>
                <a:spLocks noChangeArrowheads="1"/>
              </p:cNvSpPr>
              <p:nvPr/>
            </p:nvSpPr>
            <p:spPr bwMode="auto">
              <a:xfrm>
                <a:off x="1830" y="2685"/>
                <a:ext cx="2715" cy="271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54" name="Line 6"/>
              <p:cNvSpPr>
                <a:spLocks noChangeShapeType="1"/>
              </p:cNvSpPr>
              <p:nvPr/>
            </p:nvSpPr>
            <p:spPr bwMode="auto">
              <a:xfrm>
                <a:off x="3153" y="2430"/>
                <a:ext cx="0" cy="32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55" name="Line 7"/>
              <p:cNvSpPr>
                <a:spLocks noChangeShapeType="1"/>
              </p:cNvSpPr>
              <p:nvPr/>
            </p:nvSpPr>
            <p:spPr bwMode="auto">
              <a:xfrm>
                <a:off x="1605" y="4050"/>
                <a:ext cx="321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56" name="Line 8"/>
              <p:cNvSpPr>
                <a:spLocks noChangeShapeType="1"/>
              </p:cNvSpPr>
              <p:nvPr/>
            </p:nvSpPr>
            <p:spPr bwMode="auto">
              <a:xfrm flipH="1" flipV="1">
                <a:off x="2205" y="3120"/>
                <a:ext cx="945" cy="945"/>
              </a:xfrm>
              <a:prstGeom prst="lin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he-IL"/>
              </a:p>
            </p:txBody>
          </p:sp>
          <p:sp>
            <p:nvSpPr>
              <p:cNvPr id="2057" name="Line 9"/>
              <p:cNvSpPr>
                <a:spLocks noChangeShapeType="1"/>
              </p:cNvSpPr>
              <p:nvPr/>
            </p:nvSpPr>
            <p:spPr bwMode="auto">
              <a:xfrm rot="424462" flipV="1">
                <a:off x="3240" y="3135"/>
                <a:ext cx="975" cy="975"/>
              </a:xfrm>
              <a:prstGeom prst="lin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he-IL"/>
              </a:p>
            </p:txBody>
          </p:sp>
          <p:grpSp>
            <p:nvGrpSpPr>
              <p:cNvPr id="2058" name="Group 10"/>
              <p:cNvGrpSpPr>
                <a:grpSpLocks/>
              </p:cNvGrpSpPr>
              <p:nvPr/>
            </p:nvGrpSpPr>
            <p:grpSpPr bwMode="auto">
              <a:xfrm>
                <a:off x="2064" y="2797"/>
                <a:ext cx="320" cy="428"/>
                <a:chOff x="2364" y="4087"/>
                <a:chExt cx="320" cy="428"/>
              </a:xfrm>
            </p:grpSpPr>
            <p:sp>
              <p:nvSpPr>
                <p:cNvPr id="2059" name="Oval 11"/>
                <p:cNvSpPr>
                  <a:spLocks noChangeArrowheads="1"/>
                </p:cNvSpPr>
                <p:nvPr/>
              </p:nvSpPr>
              <p:spPr bwMode="auto">
                <a:xfrm>
                  <a:off x="2385" y="4290"/>
                  <a:ext cx="225" cy="2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60" name="Text Box 12"/>
                <p:cNvSpPr txBox="1">
                  <a:spLocks noChangeArrowheads="1"/>
                </p:cNvSpPr>
                <p:nvPr/>
              </p:nvSpPr>
              <p:spPr bwMode="auto">
                <a:xfrm>
                  <a:off x="2364" y="4087"/>
                  <a:ext cx="320" cy="1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Arial" pitchFamily="34" charset="0"/>
                      <a:ea typeface="Arial" pitchFamily="34" charset="0"/>
                      <a:cs typeface="Arial" pitchFamily="34" charset="0"/>
                    </a:rPr>
                    <a:t> </a:t>
                  </a:r>
                  <a:r>
                    <a:rPr kumimoji="0" lang="en-US" sz="1000" b="0" i="0" u="none" strike="noStrike" cap="none" normalizeH="0" baseline="0" dirty="0">
                      <a:ln>
                        <a:noFill/>
                      </a:ln>
                      <a:solidFill>
                        <a:schemeClr val="tx1"/>
                      </a:solidFill>
                      <a:effectLst/>
                      <a:latin typeface="Arial" pitchFamily="34" charset="0"/>
                      <a:ea typeface="Arial" pitchFamily="34" charset="0"/>
                      <a:cs typeface="Arial" pitchFamily="34" charset="0"/>
                    </a:rPr>
                    <a:t>1</a:t>
                  </a:r>
                  <a:endParaRPr kumimoji="0" lang="he-IL" sz="18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2061" name="Group 13"/>
              <p:cNvGrpSpPr>
                <a:grpSpLocks/>
              </p:cNvGrpSpPr>
              <p:nvPr/>
            </p:nvGrpSpPr>
            <p:grpSpPr bwMode="auto">
              <a:xfrm>
                <a:off x="4094" y="3035"/>
                <a:ext cx="375" cy="345"/>
                <a:chOff x="2684" y="4850"/>
                <a:chExt cx="375" cy="345"/>
              </a:xfrm>
            </p:grpSpPr>
            <p:sp>
              <p:nvSpPr>
                <p:cNvPr id="2062" name="Oval 14"/>
                <p:cNvSpPr>
                  <a:spLocks noChangeArrowheads="1"/>
                </p:cNvSpPr>
                <p:nvPr/>
              </p:nvSpPr>
              <p:spPr bwMode="auto">
                <a:xfrm>
                  <a:off x="2760" y="4905"/>
                  <a:ext cx="225" cy="2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63" name="Text Box 15"/>
                <p:cNvSpPr txBox="1">
                  <a:spLocks noChangeArrowheads="1"/>
                </p:cNvSpPr>
                <p:nvPr/>
              </p:nvSpPr>
              <p:spPr bwMode="auto">
                <a:xfrm>
                  <a:off x="2684" y="4850"/>
                  <a:ext cx="375" cy="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a:ln>
                        <a:noFill/>
                      </a:ln>
                      <a:solidFill>
                        <a:schemeClr val="tx1"/>
                      </a:solidFill>
                      <a:effectLst/>
                      <a:latin typeface="Arial" pitchFamily="34" charset="0"/>
                      <a:ea typeface="Arial" pitchFamily="34" charset="0"/>
                      <a:cs typeface="Arial" pitchFamily="34" charset="0"/>
                    </a:rPr>
                    <a:t>2</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grpSp>
          <p:sp>
            <p:nvSpPr>
              <p:cNvPr id="2064" name="Line 16"/>
              <p:cNvSpPr>
                <a:spLocks noChangeShapeType="1"/>
              </p:cNvSpPr>
              <p:nvPr/>
            </p:nvSpPr>
            <p:spPr bwMode="auto">
              <a:xfrm flipV="1">
                <a:off x="2280" y="2475"/>
                <a:ext cx="660" cy="555"/>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2065" name="Line 17"/>
              <p:cNvSpPr>
                <a:spLocks noChangeShapeType="1"/>
              </p:cNvSpPr>
              <p:nvPr/>
            </p:nvSpPr>
            <p:spPr bwMode="auto">
              <a:xfrm rot="5774007" flipV="1">
                <a:off x="4245" y="3360"/>
                <a:ext cx="660" cy="555"/>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2066" name="Text Box 18"/>
              <p:cNvSpPr txBox="1">
                <a:spLocks noChangeArrowheads="1"/>
              </p:cNvSpPr>
              <p:nvPr/>
            </p:nvSpPr>
            <p:spPr bwMode="auto">
              <a:xfrm>
                <a:off x="2444" y="3740"/>
                <a:ext cx="66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Arial" pitchFamily="34" charset="0"/>
                    <a:ea typeface="Arial" pitchFamily="34" charset="0"/>
                    <a:cs typeface="Arial" pitchFamily="34" charset="0"/>
                  </a:rPr>
                  <a:t>45</a:t>
                </a:r>
                <a:r>
                  <a:rPr kumimoji="0" lang="en-US" sz="1100" b="0" i="0" u="none" strike="noStrike" cap="none" normalizeH="0" baseline="30000">
                    <a:ln>
                      <a:noFill/>
                    </a:ln>
                    <a:solidFill>
                      <a:schemeClr val="tx1"/>
                    </a:solidFill>
                    <a:effectLst/>
                    <a:latin typeface="Arial" pitchFamily="34" charset="0"/>
                    <a:ea typeface="Arial" pitchFamily="34" charset="0"/>
                    <a:cs typeface="Arial" pitchFamily="34" charset="0"/>
                  </a:rPr>
                  <a:t>0</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067" name="Text Box 19"/>
              <p:cNvSpPr txBox="1">
                <a:spLocks noChangeArrowheads="1"/>
              </p:cNvSpPr>
              <p:nvPr/>
            </p:nvSpPr>
            <p:spPr bwMode="auto">
              <a:xfrm>
                <a:off x="3209" y="3725"/>
                <a:ext cx="645" cy="4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Arial" pitchFamily="34" charset="0"/>
                    <a:ea typeface="Arial" pitchFamily="34" charset="0"/>
                    <a:cs typeface="Arial" pitchFamily="34" charset="0"/>
                  </a:rPr>
                  <a:t>45</a:t>
                </a:r>
                <a:r>
                  <a:rPr kumimoji="0" lang="en-US" sz="1100" b="0" i="0" u="none" strike="noStrike" cap="none" normalizeH="0" baseline="30000">
                    <a:ln>
                      <a:noFill/>
                    </a:ln>
                    <a:solidFill>
                      <a:schemeClr val="tx1"/>
                    </a:solidFill>
                    <a:effectLst/>
                    <a:latin typeface="Arial" pitchFamily="34" charset="0"/>
                    <a:ea typeface="Arial" pitchFamily="34" charset="0"/>
                    <a:cs typeface="Arial" pitchFamily="34" charset="0"/>
                  </a:rPr>
                  <a:t>0</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068" name="Text Box 20"/>
              <p:cNvSpPr txBox="1">
                <a:spLocks noChangeArrowheads="1"/>
              </p:cNvSpPr>
              <p:nvPr/>
            </p:nvSpPr>
            <p:spPr bwMode="auto">
              <a:xfrm>
                <a:off x="3016" y="3408"/>
                <a:ext cx="63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Arial" pitchFamily="34" charset="0"/>
                    <a:ea typeface="Arial" pitchFamily="34" charset="0"/>
                    <a:cs typeface="Arial" pitchFamily="34" charset="0"/>
                  </a:rPr>
                  <a:t>90</a:t>
                </a:r>
                <a:r>
                  <a:rPr kumimoji="0" lang="en-US" sz="1100" b="0" i="0" u="none" strike="noStrike" cap="none" normalizeH="0" baseline="30000" dirty="0">
                    <a:ln>
                      <a:noFill/>
                    </a:ln>
                    <a:solidFill>
                      <a:schemeClr val="tx1"/>
                    </a:solidFill>
                    <a:effectLst/>
                    <a:latin typeface="Arial" pitchFamily="34" charset="0"/>
                    <a:ea typeface="Arial" pitchFamily="34" charset="0"/>
                    <a:cs typeface="Arial" pitchFamily="34" charset="0"/>
                  </a:rPr>
                  <a:t>0</a:t>
                </a:r>
                <a:endParaRPr kumimoji="0" lang="he-IL" sz="1800" b="0" i="0" u="none" strike="noStrike" cap="none" normalizeH="0" baseline="0" dirty="0">
                  <a:ln>
                    <a:noFill/>
                  </a:ln>
                  <a:solidFill>
                    <a:schemeClr val="tx1"/>
                  </a:solidFill>
                  <a:effectLst/>
                  <a:latin typeface="Arial" pitchFamily="34" charset="0"/>
                  <a:cs typeface="Arial" pitchFamily="34" charset="0"/>
                </a:endParaRPr>
              </a:p>
            </p:txBody>
          </p:sp>
          <p:sp>
            <p:nvSpPr>
              <p:cNvPr id="2069" name="Arc 21"/>
              <p:cNvSpPr>
                <a:spLocks/>
              </p:cNvSpPr>
              <p:nvPr/>
            </p:nvSpPr>
            <p:spPr bwMode="auto">
              <a:xfrm rot="18891374">
                <a:off x="2688" y="3496"/>
                <a:ext cx="941" cy="1059"/>
              </a:xfrm>
              <a:custGeom>
                <a:avLst/>
                <a:gdLst>
                  <a:gd name="G0" fmla="+- 10378 0 0"/>
                  <a:gd name="G1" fmla="+- 21600 0 0"/>
                  <a:gd name="G2" fmla="+- 21600 0 0"/>
                  <a:gd name="T0" fmla="*/ 0 w 31978"/>
                  <a:gd name="T1" fmla="*/ 2656 h 27573"/>
                  <a:gd name="T2" fmla="*/ 31136 w 31978"/>
                  <a:gd name="T3" fmla="*/ 27573 h 27573"/>
                  <a:gd name="T4" fmla="*/ 10378 w 31978"/>
                  <a:gd name="T5" fmla="*/ 21600 h 27573"/>
                </a:gdLst>
                <a:ahLst/>
                <a:cxnLst>
                  <a:cxn ang="0">
                    <a:pos x="T0" y="T1"/>
                  </a:cxn>
                  <a:cxn ang="0">
                    <a:pos x="T2" y="T3"/>
                  </a:cxn>
                  <a:cxn ang="0">
                    <a:pos x="T4" y="T5"/>
                  </a:cxn>
                </a:cxnLst>
                <a:rect l="0" t="0" r="r" b="b"/>
                <a:pathLst>
                  <a:path w="31978" h="27573" fill="none" extrusionOk="0">
                    <a:moveTo>
                      <a:pt x="0" y="2656"/>
                    </a:moveTo>
                    <a:cubicBezTo>
                      <a:pt x="3181" y="913"/>
                      <a:pt x="6750" y="-1"/>
                      <a:pt x="10378" y="0"/>
                    </a:cubicBezTo>
                    <a:cubicBezTo>
                      <a:pt x="22307" y="0"/>
                      <a:pt x="31978" y="9670"/>
                      <a:pt x="31978" y="21600"/>
                    </a:cubicBezTo>
                    <a:cubicBezTo>
                      <a:pt x="31978" y="23620"/>
                      <a:pt x="31694" y="25631"/>
                      <a:pt x="31135" y="27572"/>
                    </a:cubicBezTo>
                  </a:path>
                  <a:path w="31978" h="27573" stroke="0" extrusionOk="0">
                    <a:moveTo>
                      <a:pt x="0" y="2656"/>
                    </a:moveTo>
                    <a:cubicBezTo>
                      <a:pt x="3181" y="913"/>
                      <a:pt x="6750" y="-1"/>
                      <a:pt x="10378" y="0"/>
                    </a:cubicBezTo>
                    <a:cubicBezTo>
                      <a:pt x="22307" y="0"/>
                      <a:pt x="31978" y="9670"/>
                      <a:pt x="31978" y="21600"/>
                    </a:cubicBezTo>
                    <a:cubicBezTo>
                      <a:pt x="31978" y="23620"/>
                      <a:pt x="31694" y="25631"/>
                      <a:pt x="31135" y="27572"/>
                    </a:cubicBezTo>
                    <a:lnTo>
                      <a:pt x="10378"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grpSp>
        <p:sp>
          <p:nvSpPr>
            <p:cNvPr id="2070" name="Text Box 22"/>
            <p:cNvSpPr txBox="1">
              <a:spLocks noChangeArrowheads="1"/>
            </p:cNvSpPr>
            <p:nvPr/>
          </p:nvSpPr>
          <p:spPr bwMode="auto">
            <a:xfrm>
              <a:off x="4725" y="4365"/>
              <a:ext cx="525" cy="4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ea typeface="Arial" pitchFamily="34" charset="0"/>
                  <a:cs typeface="Arial" pitchFamily="34" charset="0"/>
                </a:rPr>
                <a:t>x</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071" name="Text Box 23"/>
            <p:cNvSpPr txBox="1">
              <a:spLocks noChangeArrowheads="1"/>
            </p:cNvSpPr>
            <p:nvPr/>
          </p:nvSpPr>
          <p:spPr bwMode="auto">
            <a:xfrm>
              <a:off x="2969" y="2582"/>
              <a:ext cx="435" cy="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ea typeface="Arial" pitchFamily="34" charset="0"/>
                  <a:cs typeface="Arial" pitchFamily="34" charset="0"/>
                </a:rPr>
                <a:t>y</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grpSp>
      <p:sp>
        <p:nvSpPr>
          <p:cNvPr id="44" name="TextBox 43"/>
          <p:cNvSpPr txBox="1"/>
          <p:nvPr/>
        </p:nvSpPr>
        <p:spPr>
          <a:xfrm>
            <a:off x="3244431" y="2097212"/>
            <a:ext cx="5760640" cy="4247317"/>
          </a:xfrm>
          <a:prstGeom prst="rect">
            <a:avLst/>
          </a:prstGeom>
          <a:noFill/>
        </p:spPr>
        <p:txBody>
          <a:bodyPr wrap="square" rtlCol="1">
            <a:spAutoFit/>
          </a:bodyPr>
          <a:lstStyle/>
          <a:p>
            <a:r>
              <a:rPr lang="he-IL" dirty="0"/>
              <a:t>בנקודה 1:                                                                    </a:t>
            </a:r>
            <a:endParaRPr lang="en-US" dirty="0"/>
          </a:p>
          <a:p>
            <a:r>
              <a:rPr lang="he-IL" dirty="0"/>
              <a:t>בנקודה 2:                              </a:t>
            </a:r>
            <a:endParaRPr lang="en-US" dirty="0"/>
          </a:p>
          <a:p>
            <a:endParaRPr lang="he-IL" dirty="0"/>
          </a:p>
          <a:p>
            <a:endParaRPr lang="he-IL" dirty="0"/>
          </a:p>
          <a:p>
            <a:r>
              <a:rPr lang="he-IL" dirty="0"/>
              <a:t>ומכאן:                                        </a:t>
            </a:r>
            <a:endParaRPr lang="en-US" dirty="0"/>
          </a:p>
          <a:p>
            <a:endParaRPr lang="he-IL" dirty="0"/>
          </a:p>
          <a:p>
            <a:endParaRPr lang="he-IL" dirty="0"/>
          </a:p>
          <a:p>
            <a:endParaRPr lang="he-IL" dirty="0"/>
          </a:p>
          <a:p>
            <a:endParaRPr lang="he-IL" dirty="0"/>
          </a:p>
          <a:p>
            <a:endParaRPr lang="he-IL" dirty="0"/>
          </a:p>
          <a:p>
            <a:endParaRPr lang="he-IL" dirty="0"/>
          </a:p>
          <a:p>
            <a:endParaRPr lang="he-IL" dirty="0"/>
          </a:p>
          <a:p>
            <a:endParaRPr lang="he-IL" dirty="0"/>
          </a:p>
          <a:p>
            <a:r>
              <a:rPr lang="he-IL" dirty="0"/>
              <a:t>זהו קירוב לנוסחת התאוצה הצנטריפטלית, שהתקבל מחישוב התאוצה הממוצעת על פני חלק ניכר מהמסלול המעגלי. </a:t>
            </a:r>
          </a:p>
        </p:txBody>
      </p:sp>
      <p:graphicFrame>
        <p:nvGraphicFramePr>
          <p:cNvPr id="47" name="אובייקט 46"/>
          <p:cNvGraphicFramePr>
            <a:graphicFrameLocks noChangeAspect="1"/>
          </p:cNvGraphicFramePr>
          <p:nvPr>
            <p:extLst>
              <p:ext uri="{D42A27DB-BD31-4B8C-83A1-F6EECF244321}">
                <p14:modId xmlns:p14="http://schemas.microsoft.com/office/powerpoint/2010/main" val="3965912166"/>
              </p:ext>
            </p:extLst>
          </p:nvPr>
        </p:nvGraphicFramePr>
        <p:xfrm>
          <a:off x="6643383" y="2116458"/>
          <a:ext cx="1152128" cy="360040"/>
        </p:xfrm>
        <a:graphic>
          <a:graphicData uri="http://schemas.openxmlformats.org/presentationml/2006/ole">
            <mc:AlternateContent xmlns:mc="http://schemas.openxmlformats.org/markup-compatibility/2006">
              <mc:Choice xmlns:v="urn:schemas-microsoft-com:vml" Requires="v">
                <p:oleObj spid="_x0000_s102360" name="Equation" r:id="rId3" imgW="812447" imgH="253890" progId="Equation.DSMT4">
                  <p:embed/>
                </p:oleObj>
              </mc:Choice>
              <mc:Fallback>
                <p:oleObj name="Equation" r:id="rId3" imgW="812447" imgH="25389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383" y="2116458"/>
                        <a:ext cx="1152128"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5" name="Object 27"/>
          <p:cNvGraphicFramePr>
            <a:graphicFrameLocks noChangeAspect="1"/>
          </p:cNvGraphicFramePr>
          <p:nvPr>
            <p:extLst>
              <p:ext uri="{D42A27DB-BD31-4B8C-83A1-F6EECF244321}">
                <p14:modId xmlns:p14="http://schemas.microsoft.com/office/powerpoint/2010/main" val="2473021710"/>
              </p:ext>
            </p:extLst>
          </p:nvPr>
        </p:nvGraphicFramePr>
        <p:xfrm>
          <a:off x="5148064" y="2094816"/>
          <a:ext cx="1187450" cy="342900"/>
        </p:xfrm>
        <a:graphic>
          <a:graphicData uri="http://schemas.openxmlformats.org/presentationml/2006/ole">
            <mc:AlternateContent xmlns:mc="http://schemas.openxmlformats.org/markup-compatibility/2006">
              <mc:Choice xmlns:v="urn:schemas-microsoft-com:vml" Requires="v">
                <p:oleObj spid="_x0000_s102361" name="Equation" r:id="rId5" imgW="838200" imgH="241300" progId="Equation.DSMT4">
                  <p:embed/>
                </p:oleObj>
              </mc:Choice>
              <mc:Fallback>
                <p:oleObj name="Equation" r:id="rId5" imgW="8382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2094816"/>
                        <a:ext cx="118745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6" name="Object 28"/>
          <p:cNvGraphicFramePr>
            <a:graphicFrameLocks noChangeAspect="1"/>
          </p:cNvGraphicFramePr>
          <p:nvPr>
            <p:extLst>
              <p:ext uri="{D42A27DB-BD31-4B8C-83A1-F6EECF244321}">
                <p14:modId xmlns:p14="http://schemas.microsoft.com/office/powerpoint/2010/main" val="2601106790"/>
              </p:ext>
            </p:extLst>
          </p:nvPr>
        </p:nvGraphicFramePr>
        <p:xfrm>
          <a:off x="6643383" y="2476498"/>
          <a:ext cx="1135062" cy="319088"/>
        </p:xfrm>
        <a:graphic>
          <a:graphicData uri="http://schemas.openxmlformats.org/presentationml/2006/ole">
            <mc:AlternateContent xmlns:mc="http://schemas.openxmlformats.org/markup-compatibility/2006">
              <mc:Choice xmlns:v="urn:schemas-microsoft-com:vml" Requires="v">
                <p:oleObj spid="_x0000_s102362" name="Equation" r:id="rId7" imgW="901309" imgH="253890" progId="Equation.DSMT4">
                  <p:embed/>
                </p:oleObj>
              </mc:Choice>
              <mc:Fallback>
                <p:oleObj name="Equation" r:id="rId7" imgW="901309" imgH="25389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3383" y="2476498"/>
                        <a:ext cx="1135062"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77" name="Object 29"/>
          <p:cNvGraphicFramePr>
            <a:graphicFrameLocks noChangeAspect="1"/>
          </p:cNvGraphicFramePr>
          <p:nvPr>
            <p:extLst>
              <p:ext uri="{D42A27DB-BD31-4B8C-83A1-F6EECF244321}">
                <p14:modId xmlns:p14="http://schemas.microsoft.com/office/powerpoint/2010/main" val="2396449110"/>
              </p:ext>
            </p:extLst>
          </p:nvPr>
        </p:nvGraphicFramePr>
        <p:xfrm>
          <a:off x="5136463" y="2476498"/>
          <a:ext cx="1198240" cy="344948"/>
        </p:xfrm>
        <a:graphic>
          <a:graphicData uri="http://schemas.openxmlformats.org/presentationml/2006/ole">
            <mc:AlternateContent xmlns:mc="http://schemas.openxmlformats.org/markup-compatibility/2006">
              <mc:Choice xmlns:v="urn:schemas-microsoft-com:vml" Requires="v">
                <p:oleObj spid="_x0000_s102363" name="Equation" r:id="rId9" imgW="838200" imgH="241300" progId="Equation.DSMT4">
                  <p:embed/>
                </p:oleObj>
              </mc:Choice>
              <mc:Fallback>
                <p:oleObj name="Equation" r:id="rId9" imgW="838200" imgH="2413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6463" y="2476498"/>
                        <a:ext cx="1198240" cy="344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78" name="Object 30"/>
          <p:cNvGraphicFramePr>
            <a:graphicFrameLocks noChangeAspect="1"/>
          </p:cNvGraphicFramePr>
          <p:nvPr>
            <p:extLst>
              <p:ext uri="{D42A27DB-BD31-4B8C-83A1-F6EECF244321}">
                <p14:modId xmlns:p14="http://schemas.microsoft.com/office/powerpoint/2010/main" val="2504427442"/>
              </p:ext>
            </p:extLst>
          </p:nvPr>
        </p:nvGraphicFramePr>
        <p:xfrm>
          <a:off x="2055214" y="3319519"/>
          <a:ext cx="6816725" cy="2189163"/>
        </p:xfrm>
        <a:graphic>
          <a:graphicData uri="http://schemas.openxmlformats.org/presentationml/2006/ole">
            <mc:AlternateContent xmlns:mc="http://schemas.openxmlformats.org/markup-compatibility/2006">
              <mc:Choice xmlns:v="urn:schemas-microsoft-com:vml" Requires="v">
                <p:oleObj spid="_x0000_s102364" name="Equation" r:id="rId11" imgW="4483080" imgH="1447560" progId="Equation.DSMT4">
                  <p:embed/>
                </p:oleObj>
              </mc:Choice>
              <mc:Fallback>
                <p:oleObj name="Equation" r:id="rId11" imgW="4483080" imgH="1447560" progId="Equation.DSMT4">
                  <p:embed/>
                  <p:pic>
                    <p:nvPicPr>
                      <p:cNvPr id="0" name=""/>
                      <p:cNvPicPr>
                        <a:picLocks noChangeAspect="1" noChangeArrowheads="1"/>
                      </p:cNvPicPr>
                      <p:nvPr/>
                    </p:nvPicPr>
                    <p:blipFill>
                      <a:blip r:embed="rId12"/>
                      <a:srcRect/>
                      <a:stretch>
                        <a:fillRect/>
                      </a:stretch>
                    </p:blipFill>
                    <p:spPr bwMode="auto">
                      <a:xfrm>
                        <a:off x="2055214" y="3319519"/>
                        <a:ext cx="6816725" cy="2189163"/>
                      </a:xfrm>
                      <a:prstGeom prst="rect">
                        <a:avLst/>
                      </a:prstGeom>
                      <a:noFill/>
                      <a:ln>
                        <a:noFill/>
                      </a:ln>
                      <a:effectLst/>
                      <a:extLst/>
                    </p:spPr>
                  </p:pic>
                </p:oleObj>
              </mc:Fallback>
            </mc:AlternateContent>
          </a:graphicData>
        </a:graphic>
      </p:graphicFrame>
      <p:cxnSp>
        <p:nvCxnSpPr>
          <p:cNvPr id="8" name="מחבר ישר 7"/>
          <p:cNvCxnSpPr>
            <a:stCxn id="2056" idx="0"/>
            <a:endCxn id="2053" idx="3"/>
          </p:cNvCxnSpPr>
          <p:nvPr/>
        </p:nvCxnSpPr>
        <p:spPr>
          <a:xfrm flipH="1">
            <a:off x="719406" y="2619345"/>
            <a:ext cx="723503" cy="79190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8452" y="3262465"/>
            <a:ext cx="320652" cy="369332"/>
          </a:xfrm>
          <a:prstGeom prst="rect">
            <a:avLst/>
          </a:prstGeom>
          <a:noFill/>
        </p:spPr>
        <p:txBody>
          <a:bodyPr wrap="square" rtlCol="1">
            <a:spAutoFit/>
          </a:bodyPr>
          <a:lstStyle/>
          <a:p>
            <a:r>
              <a:rPr lang="en-US" dirty="0"/>
              <a:t>r</a:t>
            </a:r>
            <a:endParaRPr lang="he-IL" dirty="0"/>
          </a:p>
        </p:txBody>
      </p:sp>
      <p:sp>
        <p:nvSpPr>
          <p:cNvPr id="33" name="מלבן: פינות אלכסוניות חתוכות 32">
            <a:extLst>
              <a:ext uri="{FF2B5EF4-FFF2-40B4-BE49-F238E27FC236}">
                <a16:creationId xmlns:a16="http://schemas.microsoft.com/office/drawing/2014/main" id="{3FD56C6A-6109-4836-A886-5754DA7CFD66}"/>
              </a:ext>
            </a:extLst>
          </p:cNvPr>
          <p:cNvSpPr/>
          <p:nvPr/>
        </p:nvSpPr>
        <p:spPr>
          <a:xfrm rot="20082135">
            <a:off x="410696" y="262206"/>
            <a:ext cx="1558222" cy="749627"/>
          </a:xfrm>
          <a:prstGeom prst="snip2Diag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he-IL" b="1" dirty="0">
                <a:ln w="9525">
                  <a:solidFill>
                    <a:schemeClr val="bg1"/>
                  </a:solidFill>
                  <a:prstDash val="solid"/>
                </a:ln>
                <a:solidFill>
                  <a:schemeClr val="tx1"/>
                </a:solidFill>
                <a:effectLst>
                  <a:outerShdw blurRad="12700" dist="38100" dir="2700000" algn="tl" rotWithShape="0">
                    <a:schemeClr val="bg1">
                      <a:lumMod val="50000"/>
                    </a:schemeClr>
                  </a:outerShdw>
                </a:effectLst>
              </a:rPr>
              <a:t>אותו דבר בגישה אחרת</a:t>
            </a:r>
          </a:p>
        </p:txBody>
      </p:sp>
    </p:spTree>
    <p:extLst>
      <p:ext uri="{BB962C8B-B14F-4D97-AF65-F5344CB8AC3E}">
        <p14:creationId xmlns:p14="http://schemas.microsoft.com/office/powerpoint/2010/main" val="10833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1000"/>
                                        <p:tgtEl>
                                          <p:spTgt spid="44">
                                            <p:txEl>
                                              <p:pRg st="0" end="0"/>
                                            </p:txEl>
                                          </p:spTgt>
                                        </p:tgtEl>
                                      </p:cBhvr>
                                    </p:animEffect>
                                    <p:anim calcmode="lin" valueType="num">
                                      <p:cBhvr>
                                        <p:cTn id="8"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1000"/>
                                        <p:tgtEl>
                                          <p:spTgt spid="47"/>
                                        </p:tgtEl>
                                      </p:cBhvr>
                                    </p:animEffect>
                                    <p:anim calcmode="lin" valueType="num">
                                      <p:cBhvr>
                                        <p:cTn id="14" dur="1000" fill="hold"/>
                                        <p:tgtEl>
                                          <p:spTgt spid="47"/>
                                        </p:tgtEl>
                                        <p:attrNameLst>
                                          <p:attrName>ppt_x</p:attrName>
                                        </p:attrNameLst>
                                      </p:cBhvr>
                                      <p:tavLst>
                                        <p:tav tm="0">
                                          <p:val>
                                            <p:strVal val="#ppt_x"/>
                                          </p:val>
                                        </p:tav>
                                        <p:tav tm="100000">
                                          <p:val>
                                            <p:strVal val="#ppt_x"/>
                                          </p:val>
                                        </p:tav>
                                      </p:tavLst>
                                    </p:anim>
                                    <p:anim calcmode="lin" valueType="num">
                                      <p:cBhvr>
                                        <p:cTn id="15" dur="1000" fill="hold"/>
                                        <p:tgtEl>
                                          <p:spTgt spid="4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075"/>
                                        </p:tgtEl>
                                        <p:attrNameLst>
                                          <p:attrName>style.visibility</p:attrName>
                                        </p:attrNameLst>
                                      </p:cBhvr>
                                      <p:to>
                                        <p:strVal val="visible"/>
                                      </p:to>
                                    </p:set>
                                    <p:animEffect transition="in" filter="fade">
                                      <p:cBhvr>
                                        <p:cTn id="19" dur="1000"/>
                                        <p:tgtEl>
                                          <p:spTgt spid="2075"/>
                                        </p:tgtEl>
                                      </p:cBhvr>
                                    </p:animEffect>
                                    <p:anim calcmode="lin" valueType="num">
                                      <p:cBhvr>
                                        <p:cTn id="20" dur="1000" fill="hold"/>
                                        <p:tgtEl>
                                          <p:spTgt spid="2075"/>
                                        </p:tgtEl>
                                        <p:attrNameLst>
                                          <p:attrName>ppt_x</p:attrName>
                                        </p:attrNameLst>
                                      </p:cBhvr>
                                      <p:tavLst>
                                        <p:tav tm="0">
                                          <p:val>
                                            <p:strVal val="#ppt_x"/>
                                          </p:val>
                                        </p:tav>
                                        <p:tav tm="100000">
                                          <p:val>
                                            <p:strVal val="#ppt_x"/>
                                          </p:val>
                                        </p:tav>
                                      </p:tavLst>
                                    </p:anim>
                                    <p:anim calcmode="lin" valueType="num">
                                      <p:cBhvr>
                                        <p:cTn id="21" dur="1000" fill="hold"/>
                                        <p:tgtEl>
                                          <p:spTgt spid="2075"/>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4">
                                            <p:txEl>
                                              <p:pRg st="1" end="1"/>
                                            </p:txEl>
                                          </p:spTgt>
                                        </p:tgtEl>
                                        <p:attrNameLst>
                                          <p:attrName>style.visibility</p:attrName>
                                        </p:attrNameLst>
                                      </p:cBhvr>
                                      <p:to>
                                        <p:strVal val="visible"/>
                                      </p:to>
                                    </p:set>
                                    <p:animEffect transition="in" filter="fade">
                                      <p:cBhvr>
                                        <p:cTn id="25" dur="1000"/>
                                        <p:tgtEl>
                                          <p:spTgt spid="44">
                                            <p:txEl>
                                              <p:pRg st="1" end="1"/>
                                            </p:txEl>
                                          </p:spTgt>
                                        </p:tgtEl>
                                      </p:cBhvr>
                                    </p:animEffect>
                                    <p:anim calcmode="lin" valueType="num">
                                      <p:cBhvr>
                                        <p:cTn id="26" dur="1000" fill="hold"/>
                                        <p:tgtEl>
                                          <p:spTgt spid="44">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44">
                                            <p:txEl>
                                              <p:pRg st="1" end="1"/>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2076"/>
                                        </p:tgtEl>
                                        <p:attrNameLst>
                                          <p:attrName>style.visibility</p:attrName>
                                        </p:attrNameLst>
                                      </p:cBhvr>
                                      <p:to>
                                        <p:strVal val="visible"/>
                                      </p:to>
                                    </p:set>
                                    <p:animEffect transition="in" filter="fade">
                                      <p:cBhvr>
                                        <p:cTn id="31" dur="1000"/>
                                        <p:tgtEl>
                                          <p:spTgt spid="2076"/>
                                        </p:tgtEl>
                                      </p:cBhvr>
                                    </p:animEffect>
                                    <p:anim calcmode="lin" valueType="num">
                                      <p:cBhvr>
                                        <p:cTn id="32" dur="1000" fill="hold"/>
                                        <p:tgtEl>
                                          <p:spTgt spid="2076"/>
                                        </p:tgtEl>
                                        <p:attrNameLst>
                                          <p:attrName>ppt_x</p:attrName>
                                        </p:attrNameLst>
                                      </p:cBhvr>
                                      <p:tavLst>
                                        <p:tav tm="0">
                                          <p:val>
                                            <p:strVal val="#ppt_x"/>
                                          </p:val>
                                        </p:tav>
                                        <p:tav tm="100000">
                                          <p:val>
                                            <p:strVal val="#ppt_x"/>
                                          </p:val>
                                        </p:tav>
                                      </p:tavLst>
                                    </p:anim>
                                    <p:anim calcmode="lin" valueType="num">
                                      <p:cBhvr>
                                        <p:cTn id="33" dur="1000" fill="hold"/>
                                        <p:tgtEl>
                                          <p:spTgt spid="2076"/>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2077"/>
                                        </p:tgtEl>
                                        <p:attrNameLst>
                                          <p:attrName>style.visibility</p:attrName>
                                        </p:attrNameLst>
                                      </p:cBhvr>
                                      <p:to>
                                        <p:strVal val="visible"/>
                                      </p:to>
                                    </p:set>
                                    <p:animEffect transition="in" filter="fade">
                                      <p:cBhvr>
                                        <p:cTn id="37" dur="1000"/>
                                        <p:tgtEl>
                                          <p:spTgt spid="2077"/>
                                        </p:tgtEl>
                                      </p:cBhvr>
                                    </p:animEffect>
                                    <p:anim calcmode="lin" valueType="num">
                                      <p:cBhvr>
                                        <p:cTn id="38" dur="1000" fill="hold"/>
                                        <p:tgtEl>
                                          <p:spTgt spid="2077"/>
                                        </p:tgtEl>
                                        <p:attrNameLst>
                                          <p:attrName>ppt_x</p:attrName>
                                        </p:attrNameLst>
                                      </p:cBhvr>
                                      <p:tavLst>
                                        <p:tav tm="0">
                                          <p:val>
                                            <p:strVal val="#ppt_x"/>
                                          </p:val>
                                        </p:tav>
                                        <p:tav tm="100000">
                                          <p:val>
                                            <p:strVal val="#ppt_x"/>
                                          </p:val>
                                        </p:tav>
                                      </p:tavLst>
                                    </p:anim>
                                    <p:anim calcmode="lin" valueType="num">
                                      <p:cBhvr>
                                        <p:cTn id="39" dur="1000" fill="hold"/>
                                        <p:tgtEl>
                                          <p:spTgt spid="207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4">
                                            <p:txEl>
                                              <p:pRg st="4" end="4"/>
                                            </p:txEl>
                                          </p:spTgt>
                                        </p:tgtEl>
                                        <p:attrNameLst>
                                          <p:attrName>style.visibility</p:attrName>
                                        </p:attrNameLst>
                                      </p:cBhvr>
                                      <p:to>
                                        <p:strVal val="visible"/>
                                      </p:to>
                                    </p:set>
                                    <p:animEffect transition="in" filter="fade">
                                      <p:cBhvr>
                                        <p:cTn id="44" dur="1000"/>
                                        <p:tgtEl>
                                          <p:spTgt spid="44">
                                            <p:txEl>
                                              <p:pRg st="4" end="4"/>
                                            </p:txEl>
                                          </p:spTgt>
                                        </p:tgtEl>
                                      </p:cBhvr>
                                    </p:animEffect>
                                    <p:anim calcmode="lin" valueType="num">
                                      <p:cBhvr>
                                        <p:cTn id="45" dur="1000" fill="hold"/>
                                        <p:tgtEl>
                                          <p:spTgt spid="44">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4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2078"/>
                                        </p:tgtEl>
                                        <p:attrNameLst>
                                          <p:attrName>style.visibility</p:attrName>
                                        </p:attrNameLst>
                                      </p:cBhvr>
                                      <p:to>
                                        <p:strVal val="visible"/>
                                      </p:to>
                                    </p:set>
                                    <p:animEffect transition="in" filter="fade">
                                      <p:cBhvr>
                                        <p:cTn id="51" dur="1000"/>
                                        <p:tgtEl>
                                          <p:spTgt spid="2078"/>
                                        </p:tgtEl>
                                      </p:cBhvr>
                                    </p:animEffect>
                                    <p:anim calcmode="lin" valueType="num">
                                      <p:cBhvr>
                                        <p:cTn id="52" dur="1000" fill="hold"/>
                                        <p:tgtEl>
                                          <p:spTgt spid="2078"/>
                                        </p:tgtEl>
                                        <p:attrNameLst>
                                          <p:attrName>ppt_x</p:attrName>
                                        </p:attrNameLst>
                                      </p:cBhvr>
                                      <p:tavLst>
                                        <p:tav tm="0">
                                          <p:val>
                                            <p:strVal val="#ppt_x"/>
                                          </p:val>
                                        </p:tav>
                                        <p:tav tm="100000">
                                          <p:val>
                                            <p:strVal val="#ppt_x"/>
                                          </p:val>
                                        </p:tav>
                                      </p:tavLst>
                                    </p:anim>
                                    <p:anim calcmode="lin" valueType="num">
                                      <p:cBhvr>
                                        <p:cTn id="53" dur="1000" fill="hold"/>
                                        <p:tgtEl>
                                          <p:spTgt spid="207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4">
                                            <p:txEl>
                                              <p:pRg st="13" end="13"/>
                                            </p:txEl>
                                          </p:spTgt>
                                        </p:tgtEl>
                                        <p:attrNameLst>
                                          <p:attrName>style.visibility</p:attrName>
                                        </p:attrNameLst>
                                      </p:cBhvr>
                                      <p:to>
                                        <p:strVal val="visible"/>
                                      </p:to>
                                    </p:set>
                                    <p:animEffect transition="in" filter="fade">
                                      <p:cBhvr>
                                        <p:cTn id="58" dur="1000"/>
                                        <p:tgtEl>
                                          <p:spTgt spid="44">
                                            <p:txEl>
                                              <p:pRg st="13" end="13"/>
                                            </p:txEl>
                                          </p:spTgt>
                                        </p:tgtEl>
                                      </p:cBhvr>
                                    </p:animEffect>
                                    <p:anim calcmode="lin" valueType="num">
                                      <p:cBhvr>
                                        <p:cTn id="59" dur="1000" fill="hold"/>
                                        <p:tgtEl>
                                          <p:spTgt spid="44">
                                            <p:txEl>
                                              <p:pRg st="13" end="13"/>
                                            </p:txEl>
                                          </p:spTgt>
                                        </p:tgtEl>
                                        <p:attrNameLst>
                                          <p:attrName>ppt_x</p:attrName>
                                        </p:attrNameLst>
                                      </p:cBhvr>
                                      <p:tavLst>
                                        <p:tav tm="0">
                                          <p:val>
                                            <p:strVal val="#ppt_x"/>
                                          </p:val>
                                        </p:tav>
                                        <p:tav tm="100000">
                                          <p:val>
                                            <p:strVal val="#ppt_x"/>
                                          </p:val>
                                        </p:tav>
                                      </p:tavLst>
                                    </p:anim>
                                    <p:anim calcmode="lin" valueType="num">
                                      <p:cBhvr>
                                        <p:cTn id="60" dur="1000" fill="hold"/>
                                        <p:tgtEl>
                                          <p:spTgt spid="4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55976" y="1268760"/>
            <a:ext cx="4536504"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1">
            <a:spAutoFit/>
          </a:bodyPr>
          <a:lstStyle/>
          <a:p>
            <a:r>
              <a:rPr lang="he-IL" sz="2000" b="1" dirty="0">
                <a:solidFill>
                  <a:srgbClr val="00FFFF"/>
                </a:solidFill>
              </a:rPr>
              <a:t>התאוצה  בתנועה מעגלית במהירות קצובה</a:t>
            </a:r>
          </a:p>
        </p:txBody>
      </p:sp>
      <p:sp>
        <p:nvSpPr>
          <p:cNvPr id="5" name="TextBox 4"/>
          <p:cNvSpPr txBox="1"/>
          <p:nvPr/>
        </p:nvSpPr>
        <p:spPr>
          <a:xfrm>
            <a:off x="6300192" y="1772816"/>
            <a:ext cx="2555776" cy="461665"/>
          </a:xfrm>
          <a:prstGeom prst="rect">
            <a:avLst/>
          </a:prstGeom>
          <a:noFill/>
        </p:spPr>
        <p:txBody>
          <a:bodyPr wrap="square" rtlCol="1">
            <a:spAutoFit/>
          </a:bodyPr>
          <a:lstStyle/>
          <a:p>
            <a:r>
              <a:rPr lang="he-IL" sz="2400" b="1" dirty="0">
                <a:solidFill>
                  <a:srgbClr val="FF0000"/>
                </a:solidFill>
              </a:rPr>
              <a:t>גודל וכיוון התאוצה</a:t>
            </a:r>
          </a:p>
        </p:txBody>
      </p:sp>
      <p:sp>
        <p:nvSpPr>
          <p:cNvPr id="22" name="TextBox 21"/>
          <p:cNvSpPr txBox="1"/>
          <p:nvPr/>
        </p:nvSpPr>
        <p:spPr>
          <a:xfrm>
            <a:off x="2555776" y="332656"/>
            <a:ext cx="3988122"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grpSp>
        <p:nvGrpSpPr>
          <p:cNvPr id="3" name="Group 3"/>
          <p:cNvGrpSpPr>
            <a:grpSpLocks/>
          </p:cNvGrpSpPr>
          <p:nvPr/>
        </p:nvGrpSpPr>
        <p:grpSpPr bwMode="auto">
          <a:xfrm>
            <a:off x="395536" y="1268760"/>
            <a:ext cx="2859038" cy="3075037"/>
            <a:chOff x="1605" y="2582"/>
            <a:chExt cx="3645" cy="3640"/>
          </a:xfrm>
        </p:grpSpPr>
        <p:grpSp>
          <p:nvGrpSpPr>
            <p:cNvPr id="4" name="Group 4"/>
            <p:cNvGrpSpPr>
              <a:grpSpLocks/>
            </p:cNvGrpSpPr>
            <p:nvPr/>
          </p:nvGrpSpPr>
          <p:grpSpPr bwMode="auto">
            <a:xfrm>
              <a:off x="1605" y="2982"/>
              <a:ext cx="3247" cy="3240"/>
              <a:chOff x="1605" y="2430"/>
              <a:chExt cx="3247" cy="3240"/>
            </a:xfrm>
          </p:grpSpPr>
          <p:sp>
            <p:nvSpPr>
              <p:cNvPr id="2053" name="Oval 5"/>
              <p:cNvSpPr>
                <a:spLocks noChangeArrowheads="1"/>
              </p:cNvSpPr>
              <p:nvPr/>
            </p:nvSpPr>
            <p:spPr bwMode="auto">
              <a:xfrm>
                <a:off x="1830" y="2685"/>
                <a:ext cx="2715" cy="271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54" name="Line 6"/>
              <p:cNvSpPr>
                <a:spLocks noChangeShapeType="1"/>
              </p:cNvSpPr>
              <p:nvPr/>
            </p:nvSpPr>
            <p:spPr bwMode="auto">
              <a:xfrm>
                <a:off x="3165" y="2430"/>
                <a:ext cx="0" cy="32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55" name="Line 7"/>
              <p:cNvSpPr>
                <a:spLocks noChangeShapeType="1"/>
              </p:cNvSpPr>
              <p:nvPr/>
            </p:nvSpPr>
            <p:spPr bwMode="auto">
              <a:xfrm>
                <a:off x="1605" y="4050"/>
                <a:ext cx="321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56" name="Line 8"/>
              <p:cNvSpPr>
                <a:spLocks noChangeShapeType="1"/>
              </p:cNvSpPr>
              <p:nvPr/>
            </p:nvSpPr>
            <p:spPr bwMode="auto">
              <a:xfrm flipH="1" flipV="1">
                <a:off x="2205" y="3120"/>
                <a:ext cx="945" cy="945"/>
              </a:xfrm>
              <a:prstGeom prst="lin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he-IL"/>
              </a:p>
            </p:txBody>
          </p:sp>
          <p:sp>
            <p:nvSpPr>
              <p:cNvPr id="2057" name="Line 9"/>
              <p:cNvSpPr>
                <a:spLocks noChangeShapeType="1"/>
              </p:cNvSpPr>
              <p:nvPr/>
            </p:nvSpPr>
            <p:spPr bwMode="auto">
              <a:xfrm rot="424462" flipV="1">
                <a:off x="3240" y="3135"/>
                <a:ext cx="975" cy="975"/>
              </a:xfrm>
              <a:prstGeom prst="lin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he-IL"/>
              </a:p>
            </p:txBody>
          </p:sp>
          <p:grpSp>
            <p:nvGrpSpPr>
              <p:cNvPr id="6" name="Group 10"/>
              <p:cNvGrpSpPr>
                <a:grpSpLocks/>
              </p:cNvGrpSpPr>
              <p:nvPr/>
            </p:nvGrpSpPr>
            <p:grpSpPr bwMode="auto">
              <a:xfrm>
                <a:off x="2064" y="2797"/>
                <a:ext cx="320" cy="428"/>
                <a:chOff x="2364" y="4087"/>
                <a:chExt cx="320" cy="428"/>
              </a:xfrm>
            </p:grpSpPr>
            <p:sp>
              <p:nvSpPr>
                <p:cNvPr id="2059" name="Oval 11"/>
                <p:cNvSpPr>
                  <a:spLocks noChangeArrowheads="1"/>
                </p:cNvSpPr>
                <p:nvPr/>
              </p:nvSpPr>
              <p:spPr bwMode="auto">
                <a:xfrm>
                  <a:off x="2385" y="4290"/>
                  <a:ext cx="225" cy="2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60" name="Text Box 12"/>
                <p:cNvSpPr txBox="1">
                  <a:spLocks noChangeArrowheads="1"/>
                </p:cNvSpPr>
                <p:nvPr/>
              </p:nvSpPr>
              <p:spPr bwMode="auto">
                <a:xfrm>
                  <a:off x="2364" y="4087"/>
                  <a:ext cx="320" cy="1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Arial" pitchFamily="34" charset="0"/>
                      <a:ea typeface="Arial" pitchFamily="34" charset="0"/>
                      <a:cs typeface="Arial" pitchFamily="34" charset="0"/>
                    </a:rPr>
                    <a:t> </a:t>
                  </a:r>
                  <a:r>
                    <a:rPr kumimoji="0" lang="en-US" sz="1000" b="0" i="0" u="none" strike="noStrike" cap="none" normalizeH="0" baseline="0" dirty="0">
                      <a:ln>
                        <a:noFill/>
                      </a:ln>
                      <a:solidFill>
                        <a:schemeClr val="tx1"/>
                      </a:solidFill>
                      <a:effectLst/>
                      <a:latin typeface="Arial" pitchFamily="34" charset="0"/>
                      <a:ea typeface="Arial" pitchFamily="34" charset="0"/>
                      <a:cs typeface="Arial" pitchFamily="34" charset="0"/>
                    </a:rPr>
                    <a:t>1</a:t>
                  </a:r>
                  <a:endParaRPr kumimoji="0" lang="he-IL" sz="18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7" name="Group 13"/>
              <p:cNvGrpSpPr>
                <a:grpSpLocks/>
              </p:cNvGrpSpPr>
              <p:nvPr/>
            </p:nvGrpSpPr>
            <p:grpSpPr bwMode="auto">
              <a:xfrm>
                <a:off x="4094" y="3035"/>
                <a:ext cx="375" cy="345"/>
                <a:chOff x="2684" y="4850"/>
                <a:chExt cx="375" cy="345"/>
              </a:xfrm>
            </p:grpSpPr>
            <p:sp>
              <p:nvSpPr>
                <p:cNvPr id="2062" name="Oval 14"/>
                <p:cNvSpPr>
                  <a:spLocks noChangeArrowheads="1"/>
                </p:cNvSpPr>
                <p:nvPr/>
              </p:nvSpPr>
              <p:spPr bwMode="auto">
                <a:xfrm>
                  <a:off x="2760" y="4905"/>
                  <a:ext cx="225" cy="2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63" name="Text Box 15"/>
                <p:cNvSpPr txBox="1">
                  <a:spLocks noChangeArrowheads="1"/>
                </p:cNvSpPr>
                <p:nvPr/>
              </p:nvSpPr>
              <p:spPr bwMode="auto">
                <a:xfrm>
                  <a:off x="2684" y="4850"/>
                  <a:ext cx="375" cy="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a:ln>
                        <a:noFill/>
                      </a:ln>
                      <a:solidFill>
                        <a:schemeClr val="tx1"/>
                      </a:solidFill>
                      <a:effectLst/>
                      <a:latin typeface="Arial" pitchFamily="34" charset="0"/>
                      <a:ea typeface="Arial" pitchFamily="34" charset="0"/>
                      <a:cs typeface="Arial" pitchFamily="34" charset="0"/>
                    </a:rPr>
                    <a:t>2</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grpSp>
          <p:sp>
            <p:nvSpPr>
              <p:cNvPr id="2064" name="Line 16"/>
              <p:cNvSpPr>
                <a:spLocks noChangeShapeType="1"/>
              </p:cNvSpPr>
              <p:nvPr/>
            </p:nvSpPr>
            <p:spPr bwMode="auto">
              <a:xfrm flipV="1">
                <a:off x="2280" y="2475"/>
                <a:ext cx="660" cy="555"/>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2065" name="Line 17"/>
              <p:cNvSpPr>
                <a:spLocks noChangeShapeType="1"/>
              </p:cNvSpPr>
              <p:nvPr/>
            </p:nvSpPr>
            <p:spPr bwMode="auto">
              <a:xfrm rot="5774007" flipV="1">
                <a:off x="4245" y="3360"/>
                <a:ext cx="660" cy="555"/>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2066" name="Text Box 18"/>
              <p:cNvSpPr txBox="1">
                <a:spLocks noChangeArrowheads="1"/>
              </p:cNvSpPr>
              <p:nvPr/>
            </p:nvSpPr>
            <p:spPr bwMode="auto">
              <a:xfrm>
                <a:off x="2444" y="3740"/>
                <a:ext cx="66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Arial" pitchFamily="34" charset="0"/>
                    <a:ea typeface="Arial" pitchFamily="34" charset="0"/>
                    <a:cs typeface="Arial" pitchFamily="34" charset="0"/>
                  </a:rPr>
                  <a:t>45</a:t>
                </a:r>
                <a:r>
                  <a:rPr kumimoji="0" lang="en-US" sz="1100" b="0" i="0" u="none" strike="noStrike" cap="none" normalizeH="0" baseline="30000">
                    <a:ln>
                      <a:noFill/>
                    </a:ln>
                    <a:solidFill>
                      <a:schemeClr val="tx1"/>
                    </a:solidFill>
                    <a:effectLst/>
                    <a:latin typeface="Arial" pitchFamily="34" charset="0"/>
                    <a:ea typeface="Arial" pitchFamily="34" charset="0"/>
                    <a:cs typeface="Arial" pitchFamily="34" charset="0"/>
                  </a:rPr>
                  <a:t>0</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067" name="Text Box 19"/>
              <p:cNvSpPr txBox="1">
                <a:spLocks noChangeArrowheads="1"/>
              </p:cNvSpPr>
              <p:nvPr/>
            </p:nvSpPr>
            <p:spPr bwMode="auto">
              <a:xfrm>
                <a:off x="3209" y="3725"/>
                <a:ext cx="645" cy="4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Arial" pitchFamily="34" charset="0"/>
                    <a:ea typeface="Arial" pitchFamily="34" charset="0"/>
                    <a:cs typeface="Arial" pitchFamily="34" charset="0"/>
                  </a:rPr>
                  <a:t>45</a:t>
                </a:r>
                <a:r>
                  <a:rPr kumimoji="0" lang="en-US" sz="1100" b="0" i="0" u="none" strike="noStrike" cap="none" normalizeH="0" baseline="30000">
                    <a:ln>
                      <a:noFill/>
                    </a:ln>
                    <a:solidFill>
                      <a:schemeClr val="tx1"/>
                    </a:solidFill>
                    <a:effectLst/>
                    <a:latin typeface="Arial" pitchFamily="34" charset="0"/>
                    <a:ea typeface="Arial" pitchFamily="34" charset="0"/>
                    <a:cs typeface="Arial" pitchFamily="34" charset="0"/>
                  </a:rPr>
                  <a:t>0</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068" name="Text Box 20"/>
              <p:cNvSpPr txBox="1">
                <a:spLocks noChangeArrowheads="1"/>
              </p:cNvSpPr>
              <p:nvPr/>
            </p:nvSpPr>
            <p:spPr bwMode="auto">
              <a:xfrm>
                <a:off x="2910" y="3495"/>
                <a:ext cx="63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Arial" pitchFamily="34" charset="0"/>
                    <a:ea typeface="Arial" pitchFamily="34" charset="0"/>
                    <a:cs typeface="Arial" pitchFamily="34" charset="0"/>
                  </a:rPr>
                  <a:t>90</a:t>
                </a:r>
                <a:r>
                  <a:rPr kumimoji="0" lang="en-US" sz="1100" b="0" i="0" u="none" strike="noStrike" cap="none" normalizeH="0" baseline="30000">
                    <a:ln>
                      <a:noFill/>
                    </a:ln>
                    <a:solidFill>
                      <a:schemeClr val="tx1"/>
                    </a:solidFill>
                    <a:effectLst/>
                    <a:latin typeface="Arial" pitchFamily="34" charset="0"/>
                    <a:ea typeface="Arial" pitchFamily="34" charset="0"/>
                    <a:cs typeface="Arial" pitchFamily="34" charset="0"/>
                  </a:rPr>
                  <a:t>0</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069" name="Arc 21"/>
              <p:cNvSpPr>
                <a:spLocks/>
              </p:cNvSpPr>
              <p:nvPr/>
            </p:nvSpPr>
            <p:spPr bwMode="auto">
              <a:xfrm rot="19002875">
                <a:off x="2608" y="3448"/>
                <a:ext cx="1208" cy="1172"/>
              </a:xfrm>
              <a:custGeom>
                <a:avLst/>
                <a:gdLst>
                  <a:gd name="G0" fmla="+- 10378 0 0"/>
                  <a:gd name="G1" fmla="+- 21600 0 0"/>
                  <a:gd name="G2" fmla="+- 21600 0 0"/>
                  <a:gd name="T0" fmla="*/ 0 w 31978"/>
                  <a:gd name="T1" fmla="*/ 2656 h 27573"/>
                  <a:gd name="T2" fmla="*/ 31136 w 31978"/>
                  <a:gd name="T3" fmla="*/ 27573 h 27573"/>
                  <a:gd name="T4" fmla="*/ 10378 w 31978"/>
                  <a:gd name="T5" fmla="*/ 21600 h 27573"/>
                </a:gdLst>
                <a:ahLst/>
                <a:cxnLst>
                  <a:cxn ang="0">
                    <a:pos x="T0" y="T1"/>
                  </a:cxn>
                  <a:cxn ang="0">
                    <a:pos x="T2" y="T3"/>
                  </a:cxn>
                  <a:cxn ang="0">
                    <a:pos x="T4" y="T5"/>
                  </a:cxn>
                </a:cxnLst>
                <a:rect l="0" t="0" r="r" b="b"/>
                <a:pathLst>
                  <a:path w="31978" h="27573" fill="none" extrusionOk="0">
                    <a:moveTo>
                      <a:pt x="0" y="2656"/>
                    </a:moveTo>
                    <a:cubicBezTo>
                      <a:pt x="3181" y="913"/>
                      <a:pt x="6750" y="-1"/>
                      <a:pt x="10378" y="0"/>
                    </a:cubicBezTo>
                    <a:cubicBezTo>
                      <a:pt x="22307" y="0"/>
                      <a:pt x="31978" y="9670"/>
                      <a:pt x="31978" y="21600"/>
                    </a:cubicBezTo>
                    <a:cubicBezTo>
                      <a:pt x="31978" y="23620"/>
                      <a:pt x="31694" y="25631"/>
                      <a:pt x="31135" y="27572"/>
                    </a:cubicBezTo>
                  </a:path>
                  <a:path w="31978" h="27573" stroke="0" extrusionOk="0">
                    <a:moveTo>
                      <a:pt x="0" y="2656"/>
                    </a:moveTo>
                    <a:cubicBezTo>
                      <a:pt x="3181" y="913"/>
                      <a:pt x="6750" y="-1"/>
                      <a:pt x="10378" y="0"/>
                    </a:cubicBezTo>
                    <a:cubicBezTo>
                      <a:pt x="22307" y="0"/>
                      <a:pt x="31978" y="9670"/>
                      <a:pt x="31978" y="21600"/>
                    </a:cubicBezTo>
                    <a:cubicBezTo>
                      <a:pt x="31978" y="23620"/>
                      <a:pt x="31694" y="25631"/>
                      <a:pt x="31135" y="27572"/>
                    </a:cubicBezTo>
                    <a:lnTo>
                      <a:pt x="10378"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grpSp>
        <p:sp>
          <p:nvSpPr>
            <p:cNvPr id="2070" name="Text Box 22"/>
            <p:cNvSpPr txBox="1">
              <a:spLocks noChangeArrowheads="1"/>
            </p:cNvSpPr>
            <p:nvPr/>
          </p:nvSpPr>
          <p:spPr bwMode="auto">
            <a:xfrm>
              <a:off x="4725" y="4365"/>
              <a:ext cx="525" cy="4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ea typeface="Arial" pitchFamily="34" charset="0"/>
                  <a:cs typeface="Arial" pitchFamily="34" charset="0"/>
                </a:rPr>
                <a:t>x</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071" name="Text Box 23"/>
            <p:cNvSpPr txBox="1">
              <a:spLocks noChangeArrowheads="1"/>
            </p:cNvSpPr>
            <p:nvPr/>
          </p:nvSpPr>
          <p:spPr bwMode="auto">
            <a:xfrm>
              <a:off x="2969" y="2582"/>
              <a:ext cx="435" cy="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ea typeface="Arial" pitchFamily="34" charset="0"/>
                  <a:cs typeface="Arial" pitchFamily="34" charset="0"/>
                </a:rPr>
                <a:t>y</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grpSp>
      <p:sp>
        <p:nvSpPr>
          <p:cNvPr id="43" name="TextBox 42"/>
          <p:cNvSpPr txBox="1"/>
          <p:nvPr/>
        </p:nvSpPr>
        <p:spPr>
          <a:xfrm>
            <a:off x="3347864" y="2204864"/>
            <a:ext cx="5688632" cy="646331"/>
          </a:xfrm>
          <a:prstGeom prst="rect">
            <a:avLst/>
          </a:prstGeom>
          <a:noFill/>
        </p:spPr>
        <p:txBody>
          <a:bodyPr wrap="square" rtlCol="1">
            <a:spAutoFit/>
          </a:bodyPr>
          <a:lstStyle/>
          <a:p>
            <a:r>
              <a:rPr lang="he-IL" dirty="0"/>
              <a:t>נראה מה נקבל כאשר נקטין את המרחק הזוויתי שבין שתי הנקודות. נבדוק במקרה של 60</a:t>
            </a:r>
            <a:r>
              <a:rPr lang="he-IL" baseline="30000" dirty="0"/>
              <a:t>0</a:t>
            </a:r>
            <a:r>
              <a:rPr lang="he-IL" dirty="0"/>
              <a:t>, </a:t>
            </a:r>
            <a:r>
              <a:rPr lang="he-IL" dirty="0" err="1"/>
              <a:t>של</a:t>
            </a:r>
            <a:r>
              <a:rPr lang="he-IL" dirty="0"/>
              <a:t> 30</a:t>
            </a:r>
            <a:r>
              <a:rPr lang="he-IL" baseline="30000" dirty="0"/>
              <a:t>0</a:t>
            </a:r>
            <a:r>
              <a:rPr lang="he-IL" dirty="0"/>
              <a:t> ושל 10</a:t>
            </a:r>
            <a:r>
              <a:rPr lang="he-IL" baseline="30000" dirty="0"/>
              <a:t>0.</a:t>
            </a:r>
            <a:endParaRPr lang="en-US" baseline="30000" dirty="0"/>
          </a:p>
        </p:txBody>
      </p:sp>
      <p:sp>
        <p:nvSpPr>
          <p:cNvPr id="44" name="TextBox 43"/>
          <p:cNvSpPr txBox="1"/>
          <p:nvPr/>
        </p:nvSpPr>
        <p:spPr>
          <a:xfrm>
            <a:off x="395536" y="2924944"/>
            <a:ext cx="8748464" cy="3970318"/>
          </a:xfrm>
          <a:prstGeom prst="rect">
            <a:avLst/>
          </a:prstGeom>
          <a:noFill/>
        </p:spPr>
        <p:txBody>
          <a:bodyPr wrap="square" rtlCol="1">
            <a:spAutoFit/>
          </a:bodyPr>
          <a:lstStyle/>
          <a:p>
            <a:r>
              <a:rPr lang="he-IL" dirty="0"/>
              <a:t>בכל נקודה יש למהירות שני רכיבים:</a:t>
            </a:r>
          </a:p>
          <a:p>
            <a:r>
              <a:rPr lang="he-IL" dirty="0"/>
              <a:t>בנקודה 1:                                                                    </a:t>
            </a:r>
            <a:endParaRPr lang="en-US" dirty="0"/>
          </a:p>
          <a:p>
            <a:r>
              <a:rPr lang="he-IL" dirty="0"/>
              <a:t>בנקודה 2:                              </a:t>
            </a:r>
            <a:endParaRPr lang="en-US" dirty="0"/>
          </a:p>
          <a:p>
            <a:r>
              <a:rPr lang="he-IL" dirty="0"/>
              <a:t>ומכאן:                                        </a:t>
            </a:r>
            <a:endParaRPr lang="en-US" dirty="0"/>
          </a:p>
          <a:p>
            <a:endParaRPr lang="he-IL" dirty="0"/>
          </a:p>
          <a:p>
            <a:endParaRPr lang="he-IL" dirty="0"/>
          </a:p>
          <a:p>
            <a:endParaRPr lang="he-IL" dirty="0"/>
          </a:p>
          <a:p>
            <a:endParaRPr lang="he-IL" dirty="0"/>
          </a:p>
          <a:p>
            <a:endParaRPr lang="he-IL" dirty="0"/>
          </a:p>
          <a:p>
            <a:endParaRPr lang="he-IL" dirty="0"/>
          </a:p>
          <a:p>
            <a:endParaRPr lang="he-IL" dirty="0"/>
          </a:p>
          <a:p>
            <a:endParaRPr lang="he-IL" dirty="0"/>
          </a:p>
          <a:p>
            <a:r>
              <a:rPr lang="he-IL" dirty="0"/>
              <a:t>אנו רואים כי המקדם של         שואף לגודל [</a:t>
            </a:r>
            <a:r>
              <a:rPr lang="en-US" dirty="0"/>
              <a:t>-1</a:t>
            </a:r>
            <a:r>
              <a:rPr lang="he-IL" dirty="0"/>
              <a:t>] ככל שניקח זווית קטנה יותר. </a:t>
            </a:r>
          </a:p>
          <a:p>
            <a:r>
              <a:rPr lang="he-IL" dirty="0"/>
              <a:t>משמעות המינוס: כיוון התאוצה (אל מרכז המעגל).</a:t>
            </a:r>
          </a:p>
        </p:txBody>
      </p:sp>
      <p:graphicFrame>
        <p:nvGraphicFramePr>
          <p:cNvPr id="47" name="אובייקט 46"/>
          <p:cNvGraphicFramePr>
            <a:graphicFrameLocks noChangeAspect="1"/>
          </p:cNvGraphicFramePr>
          <p:nvPr/>
        </p:nvGraphicFramePr>
        <p:xfrm>
          <a:off x="6804248" y="3285108"/>
          <a:ext cx="1009650" cy="342900"/>
        </p:xfrm>
        <a:graphic>
          <a:graphicData uri="http://schemas.openxmlformats.org/presentationml/2006/ole">
            <mc:AlternateContent xmlns:mc="http://schemas.openxmlformats.org/markup-compatibility/2006">
              <mc:Choice xmlns:v="urn:schemas-microsoft-com:vml" Requires="v">
                <p:oleObj spid="_x0000_s125792" name="Equation" r:id="rId3" imgW="711000" imgH="241200" progId="Equation.DSMT4">
                  <p:embed/>
                </p:oleObj>
              </mc:Choice>
              <mc:Fallback>
                <p:oleObj name="Equation" r:id="rId3" imgW="711000" imgH="241200" progId="Equation.DSMT4">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3285108"/>
                        <a:ext cx="100965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5" name="Object 27"/>
          <p:cNvGraphicFramePr>
            <a:graphicFrameLocks noChangeAspect="1"/>
          </p:cNvGraphicFramePr>
          <p:nvPr/>
        </p:nvGraphicFramePr>
        <p:xfrm>
          <a:off x="5518373" y="3285108"/>
          <a:ext cx="1025525" cy="325437"/>
        </p:xfrm>
        <a:graphic>
          <a:graphicData uri="http://schemas.openxmlformats.org/presentationml/2006/ole">
            <mc:AlternateContent xmlns:mc="http://schemas.openxmlformats.org/markup-compatibility/2006">
              <mc:Choice xmlns:v="urn:schemas-microsoft-com:vml" Requires="v">
                <p:oleObj spid="_x0000_s125793" name="Equation" r:id="rId5" imgW="723600" imgH="228600" progId="Equation.DSMT4">
                  <p:embed/>
                </p:oleObj>
              </mc:Choice>
              <mc:Fallback>
                <p:oleObj name="Equation" r:id="rId5" imgW="723600" imgH="228600" progId="Equation.DSMT4">
                  <p:embed/>
                  <p:pic>
                    <p:nvPicPr>
                      <p:cNvPr id="0"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8373" y="3285108"/>
                        <a:ext cx="1025525"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6" name="Object 28"/>
          <p:cNvGraphicFramePr>
            <a:graphicFrameLocks noChangeAspect="1"/>
          </p:cNvGraphicFramePr>
          <p:nvPr/>
        </p:nvGraphicFramePr>
        <p:xfrm>
          <a:off x="6804248" y="3501008"/>
          <a:ext cx="990600" cy="303212"/>
        </p:xfrm>
        <a:graphic>
          <a:graphicData uri="http://schemas.openxmlformats.org/presentationml/2006/ole">
            <mc:AlternateContent xmlns:mc="http://schemas.openxmlformats.org/markup-compatibility/2006">
              <mc:Choice xmlns:v="urn:schemas-microsoft-com:vml" Requires="v">
                <p:oleObj spid="_x0000_s125794" name="Equation" r:id="rId7" imgW="787320" imgH="241200" progId="Equation.DSMT4">
                  <p:embed/>
                </p:oleObj>
              </mc:Choice>
              <mc:Fallback>
                <p:oleObj name="Equation" r:id="rId7" imgW="787320" imgH="241200" progId="Equation.DSMT4">
                  <p:embed/>
                  <p:pic>
                    <p:nvPicPr>
                      <p:cNvPr id="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248" y="3501008"/>
                        <a:ext cx="990600"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77" name="Object 29"/>
          <p:cNvGraphicFramePr>
            <a:graphicFrameLocks noChangeAspect="1"/>
          </p:cNvGraphicFramePr>
          <p:nvPr/>
        </p:nvGraphicFramePr>
        <p:xfrm>
          <a:off x="5580112" y="3501008"/>
          <a:ext cx="1035050" cy="327025"/>
        </p:xfrm>
        <a:graphic>
          <a:graphicData uri="http://schemas.openxmlformats.org/presentationml/2006/ole">
            <mc:AlternateContent xmlns:mc="http://schemas.openxmlformats.org/markup-compatibility/2006">
              <mc:Choice xmlns:v="urn:schemas-microsoft-com:vml" Requires="v">
                <p:oleObj spid="_x0000_s125795" name="Equation" r:id="rId9" imgW="723600" imgH="228600" progId="Equation.DSMT4">
                  <p:embed/>
                </p:oleObj>
              </mc:Choice>
              <mc:Fallback>
                <p:oleObj name="Equation" r:id="rId9" imgW="723600" imgH="228600" progId="Equation.DSMT4">
                  <p:embed/>
                  <p:pic>
                    <p:nvPicPr>
                      <p:cNvPr id="0" name="Object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112" y="3501008"/>
                        <a:ext cx="103505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78" name="Object 30"/>
          <p:cNvGraphicFramePr>
            <a:graphicFrameLocks noChangeAspect="1"/>
          </p:cNvGraphicFramePr>
          <p:nvPr>
            <p:extLst>
              <p:ext uri="{D42A27DB-BD31-4B8C-83A1-F6EECF244321}">
                <p14:modId xmlns:p14="http://schemas.microsoft.com/office/powerpoint/2010/main" val="947177558"/>
              </p:ext>
            </p:extLst>
          </p:nvPr>
        </p:nvGraphicFramePr>
        <p:xfrm>
          <a:off x="2886456" y="3682554"/>
          <a:ext cx="5586032" cy="1287910"/>
        </p:xfrm>
        <a:graphic>
          <a:graphicData uri="http://schemas.openxmlformats.org/presentationml/2006/ole">
            <mc:AlternateContent xmlns:mc="http://schemas.openxmlformats.org/markup-compatibility/2006">
              <mc:Choice xmlns:v="urn:schemas-microsoft-com:vml" Requires="v">
                <p:oleObj spid="_x0000_s125796" name="Equation" r:id="rId11" imgW="4394160" imgH="1015920" progId="Equation.DSMT4">
                  <p:embed/>
                </p:oleObj>
              </mc:Choice>
              <mc:Fallback>
                <p:oleObj name="Equation" r:id="rId11" imgW="4394160" imgH="1015920" progId="Equation.DSMT4">
                  <p:embed/>
                  <p:pic>
                    <p:nvPicPr>
                      <p:cNvPr id="0" name="Object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6456" y="3682554"/>
                        <a:ext cx="5586032" cy="1287910"/>
                      </a:xfrm>
                      <a:prstGeom prst="rect">
                        <a:avLst/>
                      </a:prstGeom>
                      <a:noFill/>
                      <a:ln>
                        <a:noFill/>
                      </a:ln>
                      <a:effectLst/>
                      <a:extLst/>
                    </p:spPr>
                  </p:pic>
                </p:oleObj>
              </mc:Fallback>
            </mc:AlternateContent>
          </a:graphicData>
        </a:graphic>
      </p:graphicFrame>
      <p:graphicFrame>
        <p:nvGraphicFramePr>
          <p:cNvPr id="35" name="טבלה 34"/>
          <p:cNvGraphicFramePr>
            <a:graphicFrameLocks noGrp="1"/>
          </p:cNvGraphicFramePr>
          <p:nvPr/>
        </p:nvGraphicFramePr>
        <p:xfrm>
          <a:off x="1979712" y="5085184"/>
          <a:ext cx="6096000" cy="1112520"/>
        </p:xfrm>
        <a:graphic>
          <a:graphicData uri="http://schemas.openxmlformats.org/drawingml/2006/table">
            <a:tbl>
              <a:tblPr rtl="1"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rtl="1"/>
                      <a:endParaRPr lang="he-IL" dirty="0"/>
                    </a:p>
                  </a:txBody>
                  <a:tcPr/>
                </a:tc>
                <a:tc>
                  <a:txBody>
                    <a:bodyPr/>
                    <a:lstStyle/>
                    <a:p>
                      <a:pPr algn="ctr" rtl="1"/>
                      <a:r>
                        <a:rPr lang="he-IL" dirty="0"/>
                        <a:t>10</a:t>
                      </a:r>
                      <a:r>
                        <a:rPr lang="he-IL" baseline="30000" dirty="0"/>
                        <a:t>0</a:t>
                      </a:r>
                    </a:p>
                  </a:txBody>
                  <a:tcPr/>
                </a:tc>
                <a:tc>
                  <a:txBody>
                    <a:bodyPr/>
                    <a:lstStyle/>
                    <a:p>
                      <a:pPr algn="ctr" rtl="1"/>
                      <a:r>
                        <a:rPr lang="he-IL" dirty="0"/>
                        <a:t>30</a:t>
                      </a:r>
                      <a:r>
                        <a:rPr lang="he-IL" baseline="30000" dirty="0"/>
                        <a:t>0</a:t>
                      </a:r>
                      <a:endParaRPr lang="he-IL" dirty="0"/>
                    </a:p>
                  </a:txBody>
                  <a:tcPr/>
                </a:tc>
                <a:tc>
                  <a:txBody>
                    <a:bodyPr/>
                    <a:lstStyle/>
                    <a:p>
                      <a:pPr algn="ctr" rtl="1"/>
                      <a:r>
                        <a:rPr lang="he-IL" dirty="0"/>
                        <a:t>60</a:t>
                      </a:r>
                      <a:r>
                        <a:rPr lang="he-IL" baseline="30000" dirty="0"/>
                        <a:t>0</a:t>
                      </a:r>
                      <a:endParaRPr lang="he-IL" dirty="0"/>
                    </a:p>
                  </a:txBody>
                  <a:tcPr/>
                </a:tc>
                <a:tc>
                  <a:txBody>
                    <a:bodyPr/>
                    <a:lstStyle/>
                    <a:p>
                      <a:pPr algn="ctr" rtl="1"/>
                      <a:r>
                        <a:rPr lang="he-IL" dirty="0"/>
                        <a:t>90</a:t>
                      </a:r>
                      <a:r>
                        <a:rPr lang="he-IL" baseline="30000" dirty="0"/>
                        <a:t>0</a:t>
                      </a:r>
                      <a:endParaRPr lang="he-IL" dirty="0"/>
                    </a:p>
                  </a:txBody>
                  <a:tcPr/>
                </a:tc>
                <a:extLst>
                  <a:ext uri="{0D108BD9-81ED-4DB2-BD59-A6C34878D82A}">
                    <a16:rowId xmlns:a16="http://schemas.microsoft.com/office/drawing/2014/main" val="10000"/>
                  </a:ext>
                </a:extLst>
              </a:tr>
              <a:tr h="370840">
                <a:tc>
                  <a:txBody>
                    <a:bodyPr/>
                    <a:lstStyle/>
                    <a:p>
                      <a:pPr rtl="1"/>
                      <a:endParaRPr lang="he-IL" dirty="0"/>
                    </a:p>
                  </a:txBody>
                  <a:tcPr/>
                </a:tc>
                <a:tc>
                  <a:txBody>
                    <a:bodyPr/>
                    <a:lstStyle/>
                    <a:p>
                      <a:pPr algn="ctr" rtl="1"/>
                      <a:r>
                        <a:rPr lang="he-IL" dirty="0"/>
                        <a:t>5</a:t>
                      </a:r>
                      <a:r>
                        <a:rPr lang="he-IL" baseline="30000" dirty="0"/>
                        <a:t>0</a:t>
                      </a:r>
                      <a:endParaRPr lang="he-IL" dirty="0"/>
                    </a:p>
                  </a:txBody>
                  <a:tcPr/>
                </a:tc>
                <a:tc>
                  <a:txBody>
                    <a:bodyPr/>
                    <a:lstStyle/>
                    <a:p>
                      <a:pPr algn="ctr" rtl="1"/>
                      <a:r>
                        <a:rPr lang="he-IL" dirty="0"/>
                        <a:t>15</a:t>
                      </a:r>
                      <a:r>
                        <a:rPr lang="he-IL" baseline="30000" dirty="0"/>
                        <a:t>0</a:t>
                      </a:r>
                      <a:endParaRPr lang="he-IL" dirty="0"/>
                    </a:p>
                  </a:txBody>
                  <a:tcPr/>
                </a:tc>
                <a:tc>
                  <a:txBody>
                    <a:bodyPr/>
                    <a:lstStyle/>
                    <a:p>
                      <a:pPr algn="ctr" rtl="1"/>
                      <a:r>
                        <a:rPr lang="he-IL" dirty="0"/>
                        <a:t>30</a:t>
                      </a:r>
                      <a:r>
                        <a:rPr lang="he-IL" baseline="30000" dirty="0"/>
                        <a:t>0</a:t>
                      </a:r>
                      <a:endParaRPr lang="he-IL" dirty="0"/>
                    </a:p>
                  </a:txBody>
                  <a:tcPr/>
                </a:tc>
                <a:tc>
                  <a:txBody>
                    <a:bodyPr/>
                    <a:lstStyle/>
                    <a:p>
                      <a:pPr algn="ctr" rtl="1"/>
                      <a:r>
                        <a:rPr lang="he-IL" dirty="0"/>
                        <a:t>45</a:t>
                      </a:r>
                      <a:r>
                        <a:rPr lang="he-IL" baseline="30000" dirty="0"/>
                        <a:t>0</a:t>
                      </a:r>
                      <a:endParaRPr lang="he-IL" dirty="0"/>
                    </a:p>
                  </a:txBody>
                  <a:tcPr/>
                </a:tc>
                <a:extLst>
                  <a:ext uri="{0D108BD9-81ED-4DB2-BD59-A6C34878D82A}">
                    <a16:rowId xmlns:a16="http://schemas.microsoft.com/office/drawing/2014/main" val="10001"/>
                  </a:ext>
                </a:extLst>
              </a:tr>
              <a:tr h="370840">
                <a:tc>
                  <a:txBody>
                    <a:bodyPr/>
                    <a:lstStyle/>
                    <a:p>
                      <a:pPr rtl="1"/>
                      <a:endParaRPr lang="he-IL" dirty="0"/>
                    </a:p>
                  </a:txBody>
                  <a:tcPr/>
                </a:tc>
                <a:tc>
                  <a:txBody>
                    <a:bodyPr/>
                    <a:lstStyle/>
                    <a:p>
                      <a:pPr algn="ctr" rtl="0"/>
                      <a:r>
                        <a:rPr lang="en-US" dirty="0"/>
                        <a:t>-0.999</a:t>
                      </a:r>
                      <a:endParaRPr lang="he-IL" dirty="0"/>
                    </a:p>
                  </a:txBody>
                  <a:tcPr/>
                </a:tc>
                <a:tc>
                  <a:txBody>
                    <a:bodyPr/>
                    <a:lstStyle/>
                    <a:p>
                      <a:pPr algn="ctr" rtl="0"/>
                      <a:r>
                        <a:rPr lang="en-US" dirty="0"/>
                        <a:t>-0.99</a:t>
                      </a:r>
                      <a:endParaRPr lang="he-IL" dirty="0"/>
                    </a:p>
                  </a:txBody>
                  <a:tcPr/>
                </a:tc>
                <a:tc>
                  <a:txBody>
                    <a:bodyPr/>
                    <a:lstStyle/>
                    <a:p>
                      <a:pPr algn="ctr" rtl="0"/>
                      <a:r>
                        <a:rPr lang="en-US" dirty="0"/>
                        <a:t>-0.955</a:t>
                      </a:r>
                      <a:endParaRPr lang="he-IL" dirty="0"/>
                    </a:p>
                  </a:txBody>
                  <a:tcPr/>
                </a:tc>
                <a:tc>
                  <a:txBody>
                    <a:bodyPr/>
                    <a:lstStyle/>
                    <a:p>
                      <a:pPr algn="ctr" rtl="0"/>
                      <a:r>
                        <a:rPr lang="en-US" dirty="0"/>
                        <a:t>-0.9</a:t>
                      </a:r>
                      <a:endParaRPr lang="he-IL" dirty="0"/>
                    </a:p>
                  </a:txBody>
                  <a:tcPr/>
                </a:tc>
                <a:extLst>
                  <a:ext uri="{0D108BD9-81ED-4DB2-BD59-A6C34878D82A}">
                    <a16:rowId xmlns:a16="http://schemas.microsoft.com/office/drawing/2014/main" val="10002"/>
                  </a:ext>
                </a:extLst>
              </a:tr>
            </a:tbl>
          </a:graphicData>
        </a:graphic>
      </p:graphicFrame>
      <p:graphicFrame>
        <p:nvGraphicFramePr>
          <p:cNvPr id="99340" name="Object 55"/>
          <p:cNvGraphicFramePr>
            <a:graphicFrameLocks noChangeAspect="1"/>
          </p:cNvGraphicFramePr>
          <p:nvPr/>
        </p:nvGraphicFramePr>
        <p:xfrm>
          <a:off x="7452320" y="5445224"/>
          <a:ext cx="271462" cy="346075"/>
        </p:xfrm>
        <a:graphic>
          <a:graphicData uri="http://schemas.openxmlformats.org/presentationml/2006/ole">
            <mc:AlternateContent xmlns:mc="http://schemas.openxmlformats.org/markup-compatibility/2006">
              <mc:Choice xmlns:v="urn:schemas-microsoft-com:vml" Requires="v">
                <p:oleObj spid="_x0000_s125797" name="Equation" r:id="rId13" imgW="241200" imgH="304560" progId="Equation.DSMT4">
                  <p:embed/>
                </p:oleObj>
              </mc:Choice>
              <mc:Fallback>
                <p:oleObj name="Equation" r:id="rId13" imgW="241200" imgH="304560" progId="Equation.DSMT4">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52320" y="5445224"/>
                        <a:ext cx="271462"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41" name="Object 58"/>
          <p:cNvGraphicFramePr>
            <a:graphicFrameLocks noChangeAspect="1"/>
          </p:cNvGraphicFramePr>
          <p:nvPr/>
        </p:nvGraphicFramePr>
        <p:xfrm>
          <a:off x="7092280" y="5805264"/>
          <a:ext cx="797942" cy="391690"/>
        </p:xfrm>
        <a:graphic>
          <a:graphicData uri="http://schemas.openxmlformats.org/presentationml/2006/ole">
            <mc:AlternateContent xmlns:mc="http://schemas.openxmlformats.org/markup-compatibility/2006">
              <mc:Choice xmlns:v="urn:schemas-microsoft-com:vml" Requires="v">
                <p:oleObj spid="_x0000_s125798" name="Equation" r:id="rId15" imgW="977760" imgH="482400" progId="Equation.DSMT4">
                  <p:embed/>
                </p:oleObj>
              </mc:Choice>
              <mc:Fallback>
                <p:oleObj name="Equation" r:id="rId15" imgW="977760" imgH="482400" progId="Equation.DSMT4">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92280" y="5805264"/>
                        <a:ext cx="797942" cy="39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42" name="Object 14"/>
          <p:cNvGraphicFramePr>
            <a:graphicFrameLocks noChangeAspect="1"/>
          </p:cNvGraphicFramePr>
          <p:nvPr/>
        </p:nvGraphicFramePr>
        <p:xfrm>
          <a:off x="7452320" y="5157192"/>
          <a:ext cx="271463" cy="201613"/>
        </p:xfrm>
        <a:graphic>
          <a:graphicData uri="http://schemas.openxmlformats.org/presentationml/2006/ole">
            <mc:AlternateContent xmlns:mc="http://schemas.openxmlformats.org/markup-compatibility/2006">
              <mc:Choice xmlns:v="urn:schemas-microsoft-com:vml" Requires="v">
                <p:oleObj spid="_x0000_s125799" name="Equation" r:id="rId17" imgW="241200" imgH="177480" progId="Equation.DSMT4">
                  <p:embed/>
                </p:oleObj>
              </mc:Choice>
              <mc:Fallback>
                <p:oleObj name="Equation" r:id="rId17" imgW="241200" imgH="177480" progId="Equation.DSMT4">
                  <p:embed/>
                  <p:pic>
                    <p:nvPicPr>
                      <p:cNvPr id="0" name="Picture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52320" y="5157192"/>
                        <a:ext cx="271463" cy="201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43" name="Object 57"/>
          <p:cNvGraphicFramePr>
            <a:graphicFrameLocks noChangeAspect="1"/>
          </p:cNvGraphicFramePr>
          <p:nvPr/>
        </p:nvGraphicFramePr>
        <p:xfrm>
          <a:off x="6444208" y="6165304"/>
          <a:ext cx="434975" cy="454025"/>
        </p:xfrm>
        <a:graphic>
          <a:graphicData uri="http://schemas.openxmlformats.org/presentationml/2006/ole">
            <mc:AlternateContent xmlns:mc="http://schemas.openxmlformats.org/markup-compatibility/2006">
              <mc:Choice xmlns:v="urn:schemas-microsoft-com:vml" Requires="v">
                <p:oleObj spid="_x0000_s125800" name="Equation" r:id="rId19" imgW="304560" imgH="317160" progId="Equation.DSMT4">
                  <p:embed/>
                </p:oleObj>
              </mc:Choice>
              <mc:Fallback>
                <p:oleObj name="Equation" r:id="rId19" imgW="304560" imgH="317160" progId="Equation.DSMT4">
                  <p:embed/>
                  <p:pic>
                    <p:nvPicPr>
                      <p:cNvPr id="0" name="Picture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44208" y="6165304"/>
                        <a:ext cx="4349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9" name="מחבר חץ ישר 8"/>
          <p:cNvCxnSpPr/>
          <p:nvPr/>
        </p:nvCxnSpPr>
        <p:spPr>
          <a:xfrm>
            <a:off x="2340317" y="5445224"/>
            <a:ext cx="39598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מלבן: פינות אלכסוניות חתוכות 38">
            <a:extLst>
              <a:ext uri="{FF2B5EF4-FFF2-40B4-BE49-F238E27FC236}">
                <a16:creationId xmlns:a16="http://schemas.microsoft.com/office/drawing/2014/main" id="{9E0DB4D0-72BB-43E3-8434-813400D6C254}"/>
              </a:ext>
            </a:extLst>
          </p:cNvPr>
          <p:cNvSpPr/>
          <p:nvPr/>
        </p:nvSpPr>
        <p:spPr>
          <a:xfrm rot="20082135">
            <a:off x="410696" y="262206"/>
            <a:ext cx="1558222" cy="749627"/>
          </a:xfrm>
          <a:prstGeom prst="snip2Diag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he-IL" b="1" dirty="0">
                <a:ln w="9525">
                  <a:solidFill>
                    <a:schemeClr val="bg1"/>
                  </a:solidFill>
                  <a:prstDash val="solid"/>
                </a:ln>
                <a:solidFill>
                  <a:schemeClr val="tx1"/>
                </a:solidFill>
                <a:effectLst>
                  <a:outerShdw blurRad="12700" dist="38100" dir="2700000" algn="tl" rotWithShape="0">
                    <a:schemeClr val="bg1">
                      <a:lumMod val="50000"/>
                    </a:schemeClr>
                  </a:outerShdw>
                </a:effectLst>
              </a:rPr>
              <a:t>אותו דבר בגישה אחרת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4">
                                            <p:txEl>
                                              <p:pRg st="0" end="0"/>
                                            </p:txEl>
                                          </p:spTgt>
                                        </p:tgtEl>
                                        <p:attrNameLst>
                                          <p:attrName>style.visibility</p:attrName>
                                        </p:attrNameLst>
                                      </p:cBhvr>
                                      <p:to>
                                        <p:strVal val="visible"/>
                                      </p:to>
                                    </p:set>
                                    <p:animEffect transition="in" filter="fade">
                                      <p:cBhvr>
                                        <p:cTn id="14" dur="1000"/>
                                        <p:tgtEl>
                                          <p:spTgt spid="44">
                                            <p:txEl>
                                              <p:pRg st="0" end="0"/>
                                            </p:txEl>
                                          </p:spTgt>
                                        </p:tgtEl>
                                      </p:cBhvr>
                                    </p:animEffect>
                                    <p:anim calcmode="lin" valueType="num">
                                      <p:cBhvr>
                                        <p:cTn id="15"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44">
                                            <p:txEl>
                                              <p:pRg st="1" end="1"/>
                                            </p:txEl>
                                          </p:spTgt>
                                        </p:tgtEl>
                                        <p:attrNameLst>
                                          <p:attrName>style.visibility</p:attrName>
                                        </p:attrNameLst>
                                      </p:cBhvr>
                                      <p:to>
                                        <p:strVal val="visible"/>
                                      </p:to>
                                    </p:set>
                                    <p:animEffect transition="in" filter="fade">
                                      <p:cBhvr>
                                        <p:cTn id="20" dur="1000"/>
                                        <p:tgtEl>
                                          <p:spTgt spid="44">
                                            <p:txEl>
                                              <p:pRg st="1" end="1"/>
                                            </p:txEl>
                                          </p:spTgt>
                                        </p:tgtEl>
                                      </p:cBhvr>
                                    </p:animEffect>
                                    <p:anim calcmode="lin" valueType="num">
                                      <p:cBhvr>
                                        <p:cTn id="21" dur="1000" fill="hold"/>
                                        <p:tgtEl>
                                          <p:spTgt spid="4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4">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4">
                                            <p:txEl>
                                              <p:pRg st="2" end="2"/>
                                            </p:txEl>
                                          </p:spTgt>
                                        </p:tgtEl>
                                        <p:attrNameLst>
                                          <p:attrName>style.visibility</p:attrName>
                                        </p:attrNameLst>
                                      </p:cBhvr>
                                      <p:to>
                                        <p:strVal val="visible"/>
                                      </p:to>
                                    </p:set>
                                    <p:animEffect transition="in" filter="fade">
                                      <p:cBhvr>
                                        <p:cTn id="25" dur="1000"/>
                                        <p:tgtEl>
                                          <p:spTgt spid="44">
                                            <p:txEl>
                                              <p:pRg st="2" end="2"/>
                                            </p:txEl>
                                          </p:spTgt>
                                        </p:tgtEl>
                                      </p:cBhvr>
                                    </p:animEffect>
                                    <p:anim calcmode="lin" valueType="num">
                                      <p:cBhvr>
                                        <p:cTn id="26" dur="1000" fill="hold"/>
                                        <p:tgtEl>
                                          <p:spTgt spid="44">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44">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1000"/>
                                        <p:tgtEl>
                                          <p:spTgt spid="47"/>
                                        </p:tgtEl>
                                      </p:cBhvr>
                                    </p:animEffect>
                                    <p:anim calcmode="lin" valueType="num">
                                      <p:cBhvr>
                                        <p:cTn id="31" dur="1000" fill="hold"/>
                                        <p:tgtEl>
                                          <p:spTgt spid="47"/>
                                        </p:tgtEl>
                                        <p:attrNameLst>
                                          <p:attrName>ppt_x</p:attrName>
                                        </p:attrNameLst>
                                      </p:cBhvr>
                                      <p:tavLst>
                                        <p:tav tm="0">
                                          <p:val>
                                            <p:strVal val="#ppt_x"/>
                                          </p:val>
                                        </p:tav>
                                        <p:tav tm="100000">
                                          <p:val>
                                            <p:strVal val="#ppt_x"/>
                                          </p:val>
                                        </p:tav>
                                      </p:tavLst>
                                    </p:anim>
                                    <p:anim calcmode="lin" valueType="num">
                                      <p:cBhvr>
                                        <p:cTn id="32" dur="1000" fill="hold"/>
                                        <p:tgtEl>
                                          <p:spTgt spid="47"/>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076"/>
                                        </p:tgtEl>
                                        <p:attrNameLst>
                                          <p:attrName>style.visibility</p:attrName>
                                        </p:attrNameLst>
                                      </p:cBhvr>
                                      <p:to>
                                        <p:strVal val="visible"/>
                                      </p:to>
                                    </p:set>
                                    <p:animEffect transition="in" filter="fade">
                                      <p:cBhvr>
                                        <p:cTn id="35" dur="1000"/>
                                        <p:tgtEl>
                                          <p:spTgt spid="2076"/>
                                        </p:tgtEl>
                                      </p:cBhvr>
                                    </p:animEffect>
                                    <p:anim calcmode="lin" valueType="num">
                                      <p:cBhvr>
                                        <p:cTn id="36" dur="1000" fill="hold"/>
                                        <p:tgtEl>
                                          <p:spTgt spid="2076"/>
                                        </p:tgtEl>
                                        <p:attrNameLst>
                                          <p:attrName>ppt_x</p:attrName>
                                        </p:attrNameLst>
                                      </p:cBhvr>
                                      <p:tavLst>
                                        <p:tav tm="0">
                                          <p:val>
                                            <p:strVal val="#ppt_x"/>
                                          </p:val>
                                        </p:tav>
                                        <p:tav tm="100000">
                                          <p:val>
                                            <p:strVal val="#ppt_x"/>
                                          </p:val>
                                        </p:tav>
                                      </p:tavLst>
                                    </p:anim>
                                    <p:anim calcmode="lin" valueType="num">
                                      <p:cBhvr>
                                        <p:cTn id="37" dur="1000" fill="hold"/>
                                        <p:tgtEl>
                                          <p:spTgt spid="2076"/>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075"/>
                                        </p:tgtEl>
                                        <p:attrNameLst>
                                          <p:attrName>style.visibility</p:attrName>
                                        </p:attrNameLst>
                                      </p:cBhvr>
                                      <p:to>
                                        <p:strVal val="visible"/>
                                      </p:to>
                                    </p:set>
                                    <p:animEffect transition="in" filter="fade">
                                      <p:cBhvr>
                                        <p:cTn id="40" dur="1000"/>
                                        <p:tgtEl>
                                          <p:spTgt spid="2075"/>
                                        </p:tgtEl>
                                      </p:cBhvr>
                                    </p:animEffect>
                                    <p:anim calcmode="lin" valueType="num">
                                      <p:cBhvr>
                                        <p:cTn id="41" dur="1000" fill="hold"/>
                                        <p:tgtEl>
                                          <p:spTgt spid="2075"/>
                                        </p:tgtEl>
                                        <p:attrNameLst>
                                          <p:attrName>ppt_x</p:attrName>
                                        </p:attrNameLst>
                                      </p:cBhvr>
                                      <p:tavLst>
                                        <p:tav tm="0">
                                          <p:val>
                                            <p:strVal val="#ppt_x"/>
                                          </p:val>
                                        </p:tav>
                                        <p:tav tm="100000">
                                          <p:val>
                                            <p:strVal val="#ppt_x"/>
                                          </p:val>
                                        </p:tav>
                                      </p:tavLst>
                                    </p:anim>
                                    <p:anim calcmode="lin" valueType="num">
                                      <p:cBhvr>
                                        <p:cTn id="42" dur="1000" fill="hold"/>
                                        <p:tgtEl>
                                          <p:spTgt spid="2075"/>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2077"/>
                                        </p:tgtEl>
                                        <p:attrNameLst>
                                          <p:attrName>style.visibility</p:attrName>
                                        </p:attrNameLst>
                                      </p:cBhvr>
                                      <p:to>
                                        <p:strVal val="visible"/>
                                      </p:to>
                                    </p:set>
                                    <p:animEffect transition="in" filter="fade">
                                      <p:cBhvr>
                                        <p:cTn id="45" dur="1000"/>
                                        <p:tgtEl>
                                          <p:spTgt spid="2077"/>
                                        </p:tgtEl>
                                      </p:cBhvr>
                                    </p:animEffect>
                                    <p:anim calcmode="lin" valueType="num">
                                      <p:cBhvr>
                                        <p:cTn id="46" dur="1000" fill="hold"/>
                                        <p:tgtEl>
                                          <p:spTgt spid="2077"/>
                                        </p:tgtEl>
                                        <p:attrNameLst>
                                          <p:attrName>ppt_x</p:attrName>
                                        </p:attrNameLst>
                                      </p:cBhvr>
                                      <p:tavLst>
                                        <p:tav tm="0">
                                          <p:val>
                                            <p:strVal val="#ppt_x"/>
                                          </p:val>
                                        </p:tav>
                                        <p:tav tm="100000">
                                          <p:val>
                                            <p:strVal val="#ppt_x"/>
                                          </p:val>
                                        </p:tav>
                                      </p:tavLst>
                                    </p:anim>
                                    <p:anim calcmode="lin" valueType="num">
                                      <p:cBhvr>
                                        <p:cTn id="47" dur="1000" fill="hold"/>
                                        <p:tgtEl>
                                          <p:spTgt spid="207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44">
                                            <p:txEl>
                                              <p:pRg st="3" end="3"/>
                                            </p:txEl>
                                          </p:spTgt>
                                        </p:tgtEl>
                                        <p:attrNameLst>
                                          <p:attrName>style.visibility</p:attrName>
                                        </p:attrNameLst>
                                      </p:cBhvr>
                                      <p:to>
                                        <p:strVal val="visible"/>
                                      </p:to>
                                    </p:set>
                                    <p:animEffect transition="in" filter="fade">
                                      <p:cBhvr>
                                        <p:cTn id="52" dur="1000"/>
                                        <p:tgtEl>
                                          <p:spTgt spid="44">
                                            <p:txEl>
                                              <p:pRg st="3" end="3"/>
                                            </p:txEl>
                                          </p:spTgt>
                                        </p:tgtEl>
                                      </p:cBhvr>
                                    </p:animEffect>
                                    <p:anim calcmode="lin" valueType="num">
                                      <p:cBhvr>
                                        <p:cTn id="53" dur="1000" fill="hold"/>
                                        <p:tgtEl>
                                          <p:spTgt spid="44">
                                            <p:txEl>
                                              <p:pRg st="3" end="3"/>
                                            </p:txEl>
                                          </p:spTgt>
                                        </p:tgtEl>
                                        <p:attrNameLst>
                                          <p:attrName>ppt_x</p:attrName>
                                        </p:attrNameLst>
                                      </p:cBhvr>
                                      <p:tavLst>
                                        <p:tav tm="0">
                                          <p:val>
                                            <p:strVal val="#ppt_x"/>
                                          </p:val>
                                        </p:tav>
                                        <p:tav tm="100000">
                                          <p:val>
                                            <p:strVal val="#ppt_x"/>
                                          </p:val>
                                        </p:tav>
                                      </p:tavLst>
                                    </p:anim>
                                    <p:anim calcmode="lin" valueType="num">
                                      <p:cBhvr>
                                        <p:cTn id="54" dur="1000" fill="hold"/>
                                        <p:tgtEl>
                                          <p:spTgt spid="4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078"/>
                                        </p:tgtEl>
                                        <p:attrNameLst>
                                          <p:attrName>style.visibility</p:attrName>
                                        </p:attrNameLst>
                                      </p:cBhvr>
                                      <p:to>
                                        <p:strVal val="visible"/>
                                      </p:to>
                                    </p:set>
                                    <p:animEffect transition="in" filter="fade">
                                      <p:cBhvr>
                                        <p:cTn id="59" dur="1000"/>
                                        <p:tgtEl>
                                          <p:spTgt spid="2078"/>
                                        </p:tgtEl>
                                      </p:cBhvr>
                                    </p:animEffect>
                                    <p:anim calcmode="lin" valueType="num">
                                      <p:cBhvr>
                                        <p:cTn id="60" dur="1000" fill="hold"/>
                                        <p:tgtEl>
                                          <p:spTgt spid="2078"/>
                                        </p:tgtEl>
                                        <p:attrNameLst>
                                          <p:attrName>ppt_x</p:attrName>
                                        </p:attrNameLst>
                                      </p:cBhvr>
                                      <p:tavLst>
                                        <p:tav tm="0">
                                          <p:val>
                                            <p:strVal val="#ppt_x"/>
                                          </p:val>
                                        </p:tav>
                                        <p:tav tm="100000">
                                          <p:val>
                                            <p:strVal val="#ppt_x"/>
                                          </p:val>
                                        </p:tav>
                                      </p:tavLst>
                                    </p:anim>
                                    <p:anim calcmode="lin" valueType="num">
                                      <p:cBhvr>
                                        <p:cTn id="61" dur="1000" fill="hold"/>
                                        <p:tgtEl>
                                          <p:spTgt spid="207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1000"/>
                                        <p:tgtEl>
                                          <p:spTgt spid="35"/>
                                        </p:tgtEl>
                                      </p:cBhvr>
                                    </p:animEffect>
                                    <p:anim calcmode="lin" valueType="num">
                                      <p:cBhvr>
                                        <p:cTn id="67" dur="1000" fill="hold"/>
                                        <p:tgtEl>
                                          <p:spTgt spid="35"/>
                                        </p:tgtEl>
                                        <p:attrNameLst>
                                          <p:attrName>ppt_x</p:attrName>
                                        </p:attrNameLst>
                                      </p:cBhvr>
                                      <p:tavLst>
                                        <p:tav tm="0">
                                          <p:val>
                                            <p:strVal val="#ppt_x"/>
                                          </p:val>
                                        </p:tav>
                                        <p:tav tm="100000">
                                          <p:val>
                                            <p:strVal val="#ppt_x"/>
                                          </p:val>
                                        </p:tav>
                                      </p:tavLst>
                                    </p:anim>
                                    <p:anim calcmode="lin" valueType="num">
                                      <p:cBhvr>
                                        <p:cTn id="68" dur="1000" fill="hold"/>
                                        <p:tgtEl>
                                          <p:spTgt spid="35"/>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99342"/>
                                        </p:tgtEl>
                                        <p:attrNameLst>
                                          <p:attrName>style.visibility</p:attrName>
                                        </p:attrNameLst>
                                      </p:cBhvr>
                                      <p:to>
                                        <p:strVal val="visible"/>
                                      </p:to>
                                    </p:set>
                                    <p:animEffect transition="in" filter="fade">
                                      <p:cBhvr>
                                        <p:cTn id="71" dur="1000"/>
                                        <p:tgtEl>
                                          <p:spTgt spid="99342"/>
                                        </p:tgtEl>
                                      </p:cBhvr>
                                    </p:animEffect>
                                    <p:anim calcmode="lin" valueType="num">
                                      <p:cBhvr>
                                        <p:cTn id="72" dur="1000" fill="hold"/>
                                        <p:tgtEl>
                                          <p:spTgt spid="99342"/>
                                        </p:tgtEl>
                                        <p:attrNameLst>
                                          <p:attrName>ppt_x</p:attrName>
                                        </p:attrNameLst>
                                      </p:cBhvr>
                                      <p:tavLst>
                                        <p:tav tm="0">
                                          <p:val>
                                            <p:strVal val="#ppt_x"/>
                                          </p:val>
                                        </p:tav>
                                        <p:tav tm="100000">
                                          <p:val>
                                            <p:strVal val="#ppt_x"/>
                                          </p:val>
                                        </p:tav>
                                      </p:tavLst>
                                    </p:anim>
                                    <p:anim calcmode="lin" valueType="num">
                                      <p:cBhvr>
                                        <p:cTn id="73" dur="1000" fill="hold"/>
                                        <p:tgtEl>
                                          <p:spTgt spid="99342"/>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99340"/>
                                        </p:tgtEl>
                                        <p:attrNameLst>
                                          <p:attrName>style.visibility</p:attrName>
                                        </p:attrNameLst>
                                      </p:cBhvr>
                                      <p:to>
                                        <p:strVal val="visible"/>
                                      </p:to>
                                    </p:set>
                                    <p:animEffect transition="in" filter="fade">
                                      <p:cBhvr>
                                        <p:cTn id="76" dur="1000"/>
                                        <p:tgtEl>
                                          <p:spTgt spid="99340"/>
                                        </p:tgtEl>
                                      </p:cBhvr>
                                    </p:animEffect>
                                    <p:anim calcmode="lin" valueType="num">
                                      <p:cBhvr>
                                        <p:cTn id="77" dur="1000" fill="hold"/>
                                        <p:tgtEl>
                                          <p:spTgt spid="99340"/>
                                        </p:tgtEl>
                                        <p:attrNameLst>
                                          <p:attrName>ppt_x</p:attrName>
                                        </p:attrNameLst>
                                      </p:cBhvr>
                                      <p:tavLst>
                                        <p:tav tm="0">
                                          <p:val>
                                            <p:strVal val="#ppt_x"/>
                                          </p:val>
                                        </p:tav>
                                        <p:tav tm="100000">
                                          <p:val>
                                            <p:strVal val="#ppt_x"/>
                                          </p:val>
                                        </p:tav>
                                      </p:tavLst>
                                    </p:anim>
                                    <p:anim calcmode="lin" valueType="num">
                                      <p:cBhvr>
                                        <p:cTn id="78" dur="1000" fill="hold"/>
                                        <p:tgtEl>
                                          <p:spTgt spid="99340"/>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99341"/>
                                        </p:tgtEl>
                                        <p:attrNameLst>
                                          <p:attrName>style.visibility</p:attrName>
                                        </p:attrNameLst>
                                      </p:cBhvr>
                                      <p:to>
                                        <p:strVal val="visible"/>
                                      </p:to>
                                    </p:set>
                                    <p:animEffect transition="in" filter="fade">
                                      <p:cBhvr>
                                        <p:cTn id="81" dur="1000"/>
                                        <p:tgtEl>
                                          <p:spTgt spid="99341"/>
                                        </p:tgtEl>
                                      </p:cBhvr>
                                    </p:animEffect>
                                    <p:anim calcmode="lin" valueType="num">
                                      <p:cBhvr>
                                        <p:cTn id="82" dur="1000" fill="hold"/>
                                        <p:tgtEl>
                                          <p:spTgt spid="99341"/>
                                        </p:tgtEl>
                                        <p:attrNameLst>
                                          <p:attrName>ppt_x</p:attrName>
                                        </p:attrNameLst>
                                      </p:cBhvr>
                                      <p:tavLst>
                                        <p:tav tm="0">
                                          <p:val>
                                            <p:strVal val="#ppt_x"/>
                                          </p:val>
                                        </p:tav>
                                        <p:tav tm="100000">
                                          <p:val>
                                            <p:strVal val="#ppt_x"/>
                                          </p:val>
                                        </p:tav>
                                      </p:tavLst>
                                    </p:anim>
                                    <p:anim calcmode="lin" valueType="num">
                                      <p:cBhvr>
                                        <p:cTn id="83" dur="1000" fill="hold"/>
                                        <p:tgtEl>
                                          <p:spTgt spid="99341"/>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fade">
                                      <p:cBhvr>
                                        <p:cTn id="86" dur="1000"/>
                                        <p:tgtEl>
                                          <p:spTgt spid="9"/>
                                        </p:tgtEl>
                                      </p:cBhvr>
                                    </p:animEffect>
                                    <p:anim calcmode="lin" valueType="num">
                                      <p:cBhvr>
                                        <p:cTn id="87" dur="1000" fill="hold"/>
                                        <p:tgtEl>
                                          <p:spTgt spid="9"/>
                                        </p:tgtEl>
                                        <p:attrNameLst>
                                          <p:attrName>ppt_x</p:attrName>
                                        </p:attrNameLst>
                                      </p:cBhvr>
                                      <p:tavLst>
                                        <p:tav tm="0">
                                          <p:val>
                                            <p:strVal val="#ppt_x"/>
                                          </p:val>
                                        </p:tav>
                                        <p:tav tm="100000">
                                          <p:val>
                                            <p:strVal val="#ppt_x"/>
                                          </p:val>
                                        </p:tav>
                                      </p:tavLst>
                                    </p:anim>
                                    <p:anim calcmode="lin" valueType="num">
                                      <p:cBhvr>
                                        <p:cTn id="8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44">
                                            <p:txEl>
                                              <p:pRg st="12" end="12"/>
                                            </p:txEl>
                                          </p:spTgt>
                                        </p:tgtEl>
                                        <p:attrNameLst>
                                          <p:attrName>style.visibility</p:attrName>
                                        </p:attrNameLst>
                                      </p:cBhvr>
                                      <p:to>
                                        <p:strVal val="visible"/>
                                      </p:to>
                                    </p:set>
                                    <p:animEffect transition="in" filter="fade">
                                      <p:cBhvr>
                                        <p:cTn id="93" dur="1000"/>
                                        <p:tgtEl>
                                          <p:spTgt spid="44">
                                            <p:txEl>
                                              <p:pRg st="12" end="12"/>
                                            </p:txEl>
                                          </p:spTgt>
                                        </p:tgtEl>
                                      </p:cBhvr>
                                    </p:animEffect>
                                    <p:anim calcmode="lin" valueType="num">
                                      <p:cBhvr>
                                        <p:cTn id="94" dur="1000" fill="hold"/>
                                        <p:tgtEl>
                                          <p:spTgt spid="44">
                                            <p:txEl>
                                              <p:pRg st="12" end="12"/>
                                            </p:txEl>
                                          </p:spTgt>
                                        </p:tgtEl>
                                        <p:attrNameLst>
                                          <p:attrName>ppt_x</p:attrName>
                                        </p:attrNameLst>
                                      </p:cBhvr>
                                      <p:tavLst>
                                        <p:tav tm="0">
                                          <p:val>
                                            <p:strVal val="#ppt_x"/>
                                          </p:val>
                                        </p:tav>
                                        <p:tav tm="100000">
                                          <p:val>
                                            <p:strVal val="#ppt_x"/>
                                          </p:val>
                                        </p:tav>
                                      </p:tavLst>
                                    </p:anim>
                                    <p:anim calcmode="lin" valueType="num">
                                      <p:cBhvr>
                                        <p:cTn id="95" dur="1000" fill="hold"/>
                                        <p:tgtEl>
                                          <p:spTgt spid="44">
                                            <p:txEl>
                                              <p:pRg st="12" end="12"/>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99343"/>
                                        </p:tgtEl>
                                        <p:attrNameLst>
                                          <p:attrName>style.visibility</p:attrName>
                                        </p:attrNameLst>
                                      </p:cBhvr>
                                      <p:to>
                                        <p:strVal val="visible"/>
                                      </p:to>
                                    </p:set>
                                    <p:animEffect transition="in" filter="fade">
                                      <p:cBhvr>
                                        <p:cTn id="98" dur="1000"/>
                                        <p:tgtEl>
                                          <p:spTgt spid="99343"/>
                                        </p:tgtEl>
                                      </p:cBhvr>
                                    </p:animEffect>
                                    <p:anim calcmode="lin" valueType="num">
                                      <p:cBhvr>
                                        <p:cTn id="99" dur="1000" fill="hold"/>
                                        <p:tgtEl>
                                          <p:spTgt spid="99343"/>
                                        </p:tgtEl>
                                        <p:attrNameLst>
                                          <p:attrName>ppt_x</p:attrName>
                                        </p:attrNameLst>
                                      </p:cBhvr>
                                      <p:tavLst>
                                        <p:tav tm="0">
                                          <p:val>
                                            <p:strVal val="#ppt_x"/>
                                          </p:val>
                                        </p:tav>
                                        <p:tav tm="100000">
                                          <p:val>
                                            <p:strVal val="#ppt_x"/>
                                          </p:val>
                                        </p:tav>
                                      </p:tavLst>
                                    </p:anim>
                                    <p:anim calcmode="lin" valueType="num">
                                      <p:cBhvr>
                                        <p:cTn id="100" dur="1000" fill="hold"/>
                                        <p:tgtEl>
                                          <p:spTgt spid="99343"/>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44">
                                            <p:txEl>
                                              <p:pRg st="13" end="13"/>
                                            </p:txEl>
                                          </p:spTgt>
                                        </p:tgtEl>
                                        <p:attrNameLst>
                                          <p:attrName>style.visibility</p:attrName>
                                        </p:attrNameLst>
                                      </p:cBhvr>
                                      <p:to>
                                        <p:strVal val="visible"/>
                                      </p:to>
                                    </p:set>
                                    <p:animEffect transition="in" filter="fade">
                                      <p:cBhvr>
                                        <p:cTn id="105" dur="1000"/>
                                        <p:tgtEl>
                                          <p:spTgt spid="44">
                                            <p:txEl>
                                              <p:pRg st="13" end="13"/>
                                            </p:txEl>
                                          </p:spTgt>
                                        </p:tgtEl>
                                      </p:cBhvr>
                                    </p:animEffect>
                                    <p:anim calcmode="lin" valueType="num">
                                      <p:cBhvr>
                                        <p:cTn id="106" dur="1000" fill="hold"/>
                                        <p:tgtEl>
                                          <p:spTgt spid="44">
                                            <p:txEl>
                                              <p:pRg st="13" end="13"/>
                                            </p:txEl>
                                          </p:spTgt>
                                        </p:tgtEl>
                                        <p:attrNameLst>
                                          <p:attrName>ppt_x</p:attrName>
                                        </p:attrNameLst>
                                      </p:cBhvr>
                                      <p:tavLst>
                                        <p:tav tm="0">
                                          <p:val>
                                            <p:strVal val="#ppt_x"/>
                                          </p:val>
                                        </p:tav>
                                        <p:tav tm="100000">
                                          <p:val>
                                            <p:strVal val="#ppt_x"/>
                                          </p:val>
                                        </p:tav>
                                      </p:tavLst>
                                    </p:anim>
                                    <p:anim calcmode="lin" valueType="num">
                                      <p:cBhvr>
                                        <p:cTn id="107" dur="1000" fill="hold"/>
                                        <p:tgtEl>
                                          <p:spTgt spid="4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1960" y="1340768"/>
            <a:ext cx="4536504"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1">
            <a:spAutoFit/>
          </a:bodyPr>
          <a:lstStyle/>
          <a:p>
            <a:r>
              <a:rPr lang="he-IL" sz="2000" b="1" dirty="0">
                <a:solidFill>
                  <a:srgbClr val="00FFFF"/>
                </a:solidFill>
              </a:rPr>
              <a:t>התאוצה  בתנועה מעגלית במהירות קצובה</a:t>
            </a:r>
          </a:p>
        </p:txBody>
      </p:sp>
      <p:sp>
        <p:nvSpPr>
          <p:cNvPr id="5" name="TextBox 4"/>
          <p:cNvSpPr txBox="1"/>
          <p:nvPr/>
        </p:nvSpPr>
        <p:spPr>
          <a:xfrm>
            <a:off x="6300192" y="1844824"/>
            <a:ext cx="2555776" cy="461665"/>
          </a:xfrm>
          <a:prstGeom prst="rect">
            <a:avLst/>
          </a:prstGeom>
          <a:noFill/>
        </p:spPr>
        <p:txBody>
          <a:bodyPr wrap="square" rtlCol="1">
            <a:spAutoFit/>
          </a:bodyPr>
          <a:lstStyle/>
          <a:p>
            <a:r>
              <a:rPr lang="he-IL" sz="2400" b="1" dirty="0">
                <a:solidFill>
                  <a:srgbClr val="FF0000"/>
                </a:solidFill>
              </a:rPr>
              <a:t>גודל וכיוון התאוצה</a:t>
            </a:r>
          </a:p>
        </p:txBody>
      </p:sp>
      <p:sp>
        <p:nvSpPr>
          <p:cNvPr id="22" name="TextBox 21"/>
          <p:cNvSpPr txBox="1"/>
          <p:nvPr/>
        </p:nvSpPr>
        <p:spPr>
          <a:xfrm>
            <a:off x="2555776" y="332656"/>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grpSp>
        <p:nvGrpSpPr>
          <p:cNvPr id="3" name="Group 3"/>
          <p:cNvGrpSpPr>
            <a:grpSpLocks/>
          </p:cNvGrpSpPr>
          <p:nvPr/>
        </p:nvGrpSpPr>
        <p:grpSpPr bwMode="auto">
          <a:xfrm>
            <a:off x="179577" y="1138586"/>
            <a:ext cx="2859038" cy="3075037"/>
            <a:chOff x="1605" y="2582"/>
            <a:chExt cx="3645" cy="3640"/>
          </a:xfrm>
        </p:grpSpPr>
        <p:grpSp>
          <p:nvGrpSpPr>
            <p:cNvPr id="4" name="Group 4"/>
            <p:cNvGrpSpPr>
              <a:grpSpLocks/>
            </p:cNvGrpSpPr>
            <p:nvPr/>
          </p:nvGrpSpPr>
          <p:grpSpPr bwMode="auto">
            <a:xfrm>
              <a:off x="1605" y="2982"/>
              <a:ext cx="3247" cy="3240"/>
              <a:chOff x="1605" y="2430"/>
              <a:chExt cx="3247" cy="3240"/>
            </a:xfrm>
          </p:grpSpPr>
          <p:sp>
            <p:nvSpPr>
              <p:cNvPr id="2053" name="Oval 5"/>
              <p:cNvSpPr>
                <a:spLocks noChangeArrowheads="1"/>
              </p:cNvSpPr>
              <p:nvPr/>
            </p:nvSpPr>
            <p:spPr bwMode="auto">
              <a:xfrm>
                <a:off x="1830" y="2685"/>
                <a:ext cx="2715" cy="271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54" name="Line 6"/>
              <p:cNvSpPr>
                <a:spLocks noChangeShapeType="1"/>
              </p:cNvSpPr>
              <p:nvPr/>
            </p:nvSpPr>
            <p:spPr bwMode="auto">
              <a:xfrm>
                <a:off x="3165" y="2430"/>
                <a:ext cx="0" cy="32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55" name="Line 7"/>
              <p:cNvSpPr>
                <a:spLocks noChangeShapeType="1"/>
              </p:cNvSpPr>
              <p:nvPr/>
            </p:nvSpPr>
            <p:spPr bwMode="auto">
              <a:xfrm>
                <a:off x="1605" y="4050"/>
                <a:ext cx="321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56" name="Line 8"/>
              <p:cNvSpPr>
                <a:spLocks noChangeShapeType="1"/>
              </p:cNvSpPr>
              <p:nvPr/>
            </p:nvSpPr>
            <p:spPr bwMode="auto">
              <a:xfrm flipH="1" flipV="1">
                <a:off x="2205" y="3120"/>
                <a:ext cx="945" cy="945"/>
              </a:xfrm>
              <a:prstGeom prst="lin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he-IL"/>
              </a:p>
            </p:txBody>
          </p:sp>
          <p:sp>
            <p:nvSpPr>
              <p:cNvPr id="2057" name="Line 9"/>
              <p:cNvSpPr>
                <a:spLocks noChangeShapeType="1"/>
              </p:cNvSpPr>
              <p:nvPr/>
            </p:nvSpPr>
            <p:spPr bwMode="auto">
              <a:xfrm rot="424462" flipV="1">
                <a:off x="3240" y="3135"/>
                <a:ext cx="975" cy="975"/>
              </a:xfrm>
              <a:prstGeom prst="lin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he-IL"/>
              </a:p>
            </p:txBody>
          </p:sp>
          <p:grpSp>
            <p:nvGrpSpPr>
              <p:cNvPr id="6" name="Group 10"/>
              <p:cNvGrpSpPr>
                <a:grpSpLocks/>
              </p:cNvGrpSpPr>
              <p:nvPr/>
            </p:nvGrpSpPr>
            <p:grpSpPr bwMode="auto">
              <a:xfrm>
                <a:off x="2064" y="2797"/>
                <a:ext cx="320" cy="428"/>
                <a:chOff x="2364" y="4087"/>
                <a:chExt cx="320" cy="428"/>
              </a:xfrm>
            </p:grpSpPr>
            <p:sp>
              <p:nvSpPr>
                <p:cNvPr id="2059" name="Oval 11"/>
                <p:cNvSpPr>
                  <a:spLocks noChangeArrowheads="1"/>
                </p:cNvSpPr>
                <p:nvPr/>
              </p:nvSpPr>
              <p:spPr bwMode="auto">
                <a:xfrm>
                  <a:off x="2385" y="4290"/>
                  <a:ext cx="225" cy="2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60" name="Text Box 12"/>
                <p:cNvSpPr txBox="1">
                  <a:spLocks noChangeArrowheads="1"/>
                </p:cNvSpPr>
                <p:nvPr/>
              </p:nvSpPr>
              <p:spPr bwMode="auto">
                <a:xfrm>
                  <a:off x="2364" y="4087"/>
                  <a:ext cx="320" cy="1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Arial" pitchFamily="34" charset="0"/>
                      <a:ea typeface="Arial" pitchFamily="34" charset="0"/>
                      <a:cs typeface="Arial" pitchFamily="34" charset="0"/>
                    </a:rPr>
                    <a:t> </a:t>
                  </a:r>
                  <a:r>
                    <a:rPr kumimoji="0" lang="en-US" sz="1000" b="0" i="0" u="none" strike="noStrike" cap="none" normalizeH="0" baseline="0" dirty="0">
                      <a:ln>
                        <a:noFill/>
                      </a:ln>
                      <a:solidFill>
                        <a:schemeClr val="tx1"/>
                      </a:solidFill>
                      <a:effectLst/>
                      <a:latin typeface="Arial" pitchFamily="34" charset="0"/>
                      <a:ea typeface="Arial" pitchFamily="34" charset="0"/>
                      <a:cs typeface="Arial" pitchFamily="34" charset="0"/>
                    </a:rPr>
                    <a:t>1</a:t>
                  </a:r>
                  <a:endParaRPr kumimoji="0" lang="he-IL" sz="18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7" name="Group 13"/>
              <p:cNvGrpSpPr>
                <a:grpSpLocks/>
              </p:cNvGrpSpPr>
              <p:nvPr/>
            </p:nvGrpSpPr>
            <p:grpSpPr bwMode="auto">
              <a:xfrm>
                <a:off x="4094" y="3035"/>
                <a:ext cx="375" cy="345"/>
                <a:chOff x="2684" y="4850"/>
                <a:chExt cx="375" cy="345"/>
              </a:xfrm>
            </p:grpSpPr>
            <p:sp>
              <p:nvSpPr>
                <p:cNvPr id="2062" name="Oval 14"/>
                <p:cNvSpPr>
                  <a:spLocks noChangeArrowheads="1"/>
                </p:cNvSpPr>
                <p:nvPr/>
              </p:nvSpPr>
              <p:spPr bwMode="auto">
                <a:xfrm>
                  <a:off x="2760" y="4905"/>
                  <a:ext cx="225" cy="2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sp>
              <p:nvSpPr>
                <p:cNvPr id="2063" name="Text Box 15"/>
                <p:cNvSpPr txBox="1">
                  <a:spLocks noChangeArrowheads="1"/>
                </p:cNvSpPr>
                <p:nvPr/>
              </p:nvSpPr>
              <p:spPr bwMode="auto">
                <a:xfrm>
                  <a:off x="2684" y="4850"/>
                  <a:ext cx="375" cy="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a:ln>
                        <a:noFill/>
                      </a:ln>
                      <a:solidFill>
                        <a:schemeClr val="tx1"/>
                      </a:solidFill>
                      <a:effectLst/>
                      <a:latin typeface="Arial" pitchFamily="34" charset="0"/>
                      <a:ea typeface="Arial" pitchFamily="34" charset="0"/>
                      <a:cs typeface="Arial" pitchFamily="34" charset="0"/>
                    </a:rPr>
                    <a:t>2</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grpSp>
          <p:sp>
            <p:nvSpPr>
              <p:cNvPr id="2064" name="Line 16"/>
              <p:cNvSpPr>
                <a:spLocks noChangeShapeType="1"/>
              </p:cNvSpPr>
              <p:nvPr/>
            </p:nvSpPr>
            <p:spPr bwMode="auto">
              <a:xfrm flipV="1">
                <a:off x="2280" y="2475"/>
                <a:ext cx="660" cy="555"/>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2065" name="Line 17"/>
              <p:cNvSpPr>
                <a:spLocks noChangeShapeType="1"/>
              </p:cNvSpPr>
              <p:nvPr/>
            </p:nvSpPr>
            <p:spPr bwMode="auto">
              <a:xfrm rot="5774007" flipV="1">
                <a:off x="4245" y="3360"/>
                <a:ext cx="660" cy="555"/>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he-IL"/>
              </a:p>
            </p:txBody>
          </p:sp>
          <p:sp>
            <p:nvSpPr>
              <p:cNvPr id="2066" name="Text Box 18"/>
              <p:cNvSpPr txBox="1">
                <a:spLocks noChangeArrowheads="1"/>
              </p:cNvSpPr>
              <p:nvPr/>
            </p:nvSpPr>
            <p:spPr bwMode="auto">
              <a:xfrm>
                <a:off x="2444" y="3740"/>
                <a:ext cx="66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Arial" pitchFamily="34" charset="0"/>
                    <a:ea typeface="Arial" pitchFamily="34" charset="0"/>
                    <a:cs typeface="Arial" pitchFamily="34" charset="0"/>
                  </a:rPr>
                  <a:t>45</a:t>
                </a:r>
                <a:r>
                  <a:rPr kumimoji="0" lang="en-US" sz="1100" b="0" i="0" u="none" strike="noStrike" cap="none" normalizeH="0" baseline="30000">
                    <a:ln>
                      <a:noFill/>
                    </a:ln>
                    <a:solidFill>
                      <a:schemeClr val="tx1"/>
                    </a:solidFill>
                    <a:effectLst/>
                    <a:latin typeface="Arial" pitchFamily="34" charset="0"/>
                    <a:ea typeface="Arial" pitchFamily="34" charset="0"/>
                    <a:cs typeface="Arial" pitchFamily="34" charset="0"/>
                  </a:rPr>
                  <a:t>0</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067" name="Text Box 19"/>
              <p:cNvSpPr txBox="1">
                <a:spLocks noChangeArrowheads="1"/>
              </p:cNvSpPr>
              <p:nvPr/>
            </p:nvSpPr>
            <p:spPr bwMode="auto">
              <a:xfrm>
                <a:off x="3209" y="3725"/>
                <a:ext cx="645" cy="4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Arial" pitchFamily="34" charset="0"/>
                    <a:ea typeface="Arial" pitchFamily="34" charset="0"/>
                    <a:cs typeface="Arial" pitchFamily="34" charset="0"/>
                  </a:rPr>
                  <a:t>45</a:t>
                </a:r>
                <a:r>
                  <a:rPr kumimoji="0" lang="en-US" sz="1100" b="0" i="0" u="none" strike="noStrike" cap="none" normalizeH="0" baseline="30000">
                    <a:ln>
                      <a:noFill/>
                    </a:ln>
                    <a:solidFill>
                      <a:schemeClr val="tx1"/>
                    </a:solidFill>
                    <a:effectLst/>
                    <a:latin typeface="Arial" pitchFamily="34" charset="0"/>
                    <a:ea typeface="Arial" pitchFamily="34" charset="0"/>
                    <a:cs typeface="Arial" pitchFamily="34" charset="0"/>
                  </a:rPr>
                  <a:t>0</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068" name="Text Box 20"/>
              <p:cNvSpPr txBox="1">
                <a:spLocks noChangeArrowheads="1"/>
              </p:cNvSpPr>
              <p:nvPr/>
            </p:nvSpPr>
            <p:spPr bwMode="auto">
              <a:xfrm>
                <a:off x="2910" y="3495"/>
                <a:ext cx="630" cy="4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dirty="0">
                    <a:ln>
                      <a:noFill/>
                    </a:ln>
                    <a:solidFill>
                      <a:schemeClr val="tx1"/>
                    </a:solidFill>
                    <a:effectLst/>
                    <a:latin typeface="Arial" pitchFamily="34" charset="0"/>
                    <a:ea typeface="Arial" pitchFamily="34" charset="0"/>
                    <a:cs typeface="Arial" pitchFamily="34" charset="0"/>
                  </a:rPr>
                  <a:t>90</a:t>
                </a:r>
                <a:r>
                  <a:rPr kumimoji="0" lang="en-US" sz="1100" b="0" i="0" u="none" strike="noStrike" cap="none" normalizeH="0" baseline="30000" dirty="0">
                    <a:ln>
                      <a:noFill/>
                    </a:ln>
                    <a:solidFill>
                      <a:schemeClr val="tx1"/>
                    </a:solidFill>
                    <a:effectLst/>
                    <a:latin typeface="Arial" pitchFamily="34" charset="0"/>
                    <a:ea typeface="Arial" pitchFamily="34" charset="0"/>
                    <a:cs typeface="Arial" pitchFamily="34" charset="0"/>
                  </a:rPr>
                  <a:t>0</a:t>
                </a:r>
                <a:endParaRPr kumimoji="0" lang="he-IL" sz="1800" b="0" i="0" u="none" strike="noStrike" cap="none" normalizeH="0" baseline="0" dirty="0">
                  <a:ln>
                    <a:noFill/>
                  </a:ln>
                  <a:solidFill>
                    <a:schemeClr val="tx1"/>
                  </a:solidFill>
                  <a:effectLst/>
                  <a:latin typeface="Arial" pitchFamily="34" charset="0"/>
                  <a:cs typeface="Arial" pitchFamily="34" charset="0"/>
                </a:endParaRPr>
              </a:p>
            </p:txBody>
          </p:sp>
          <p:sp>
            <p:nvSpPr>
              <p:cNvPr id="2069" name="Arc 21"/>
              <p:cNvSpPr>
                <a:spLocks/>
              </p:cNvSpPr>
              <p:nvPr/>
            </p:nvSpPr>
            <p:spPr bwMode="auto">
              <a:xfrm rot="19002875">
                <a:off x="2608" y="3448"/>
                <a:ext cx="1208" cy="1172"/>
              </a:xfrm>
              <a:custGeom>
                <a:avLst/>
                <a:gdLst>
                  <a:gd name="G0" fmla="+- 10378 0 0"/>
                  <a:gd name="G1" fmla="+- 21600 0 0"/>
                  <a:gd name="G2" fmla="+- 21600 0 0"/>
                  <a:gd name="T0" fmla="*/ 0 w 31978"/>
                  <a:gd name="T1" fmla="*/ 2656 h 27573"/>
                  <a:gd name="T2" fmla="*/ 31136 w 31978"/>
                  <a:gd name="T3" fmla="*/ 27573 h 27573"/>
                  <a:gd name="T4" fmla="*/ 10378 w 31978"/>
                  <a:gd name="T5" fmla="*/ 21600 h 27573"/>
                </a:gdLst>
                <a:ahLst/>
                <a:cxnLst>
                  <a:cxn ang="0">
                    <a:pos x="T0" y="T1"/>
                  </a:cxn>
                  <a:cxn ang="0">
                    <a:pos x="T2" y="T3"/>
                  </a:cxn>
                  <a:cxn ang="0">
                    <a:pos x="T4" y="T5"/>
                  </a:cxn>
                </a:cxnLst>
                <a:rect l="0" t="0" r="r" b="b"/>
                <a:pathLst>
                  <a:path w="31978" h="27573" fill="none" extrusionOk="0">
                    <a:moveTo>
                      <a:pt x="0" y="2656"/>
                    </a:moveTo>
                    <a:cubicBezTo>
                      <a:pt x="3181" y="913"/>
                      <a:pt x="6750" y="-1"/>
                      <a:pt x="10378" y="0"/>
                    </a:cubicBezTo>
                    <a:cubicBezTo>
                      <a:pt x="22307" y="0"/>
                      <a:pt x="31978" y="9670"/>
                      <a:pt x="31978" y="21600"/>
                    </a:cubicBezTo>
                    <a:cubicBezTo>
                      <a:pt x="31978" y="23620"/>
                      <a:pt x="31694" y="25631"/>
                      <a:pt x="31135" y="27572"/>
                    </a:cubicBezTo>
                  </a:path>
                  <a:path w="31978" h="27573" stroke="0" extrusionOk="0">
                    <a:moveTo>
                      <a:pt x="0" y="2656"/>
                    </a:moveTo>
                    <a:cubicBezTo>
                      <a:pt x="3181" y="913"/>
                      <a:pt x="6750" y="-1"/>
                      <a:pt x="10378" y="0"/>
                    </a:cubicBezTo>
                    <a:cubicBezTo>
                      <a:pt x="22307" y="0"/>
                      <a:pt x="31978" y="9670"/>
                      <a:pt x="31978" y="21600"/>
                    </a:cubicBezTo>
                    <a:cubicBezTo>
                      <a:pt x="31978" y="23620"/>
                      <a:pt x="31694" y="25631"/>
                      <a:pt x="31135" y="27572"/>
                    </a:cubicBezTo>
                    <a:lnTo>
                      <a:pt x="10378"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he-IL"/>
              </a:p>
            </p:txBody>
          </p:sp>
        </p:grpSp>
        <p:sp>
          <p:nvSpPr>
            <p:cNvPr id="2070" name="Text Box 22"/>
            <p:cNvSpPr txBox="1">
              <a:spLocks noChangeArrowheads="1"/>
            </p:cNvSpPr>
            <p:nvPr/>
          </p:nvSpPr>
          <p:spPr bwMode="auto">
            <a:xfrm>
              <a:off x="4725" y="4365"/>
              <a:ext cx="525" cy="4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ea typeface="Arial" pitchFamily="34" charset="0"/>
                  <a:cs typeface="Arial" pitchFamily="34" charset="0"/>
                </a:rPr>
                <a:t>x</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sp>
          <p:nvSpPr>
            <p:cNvPr id="2071" name="Text Box 23"/>
            <p:cNvSpPr txBox="1">
              <a:spLocks noChangeArrowheads="1"/>
            </p:cNvSpPr>
            <p:nvPr/>
          </p:nvSpPr>
          <p:spPr bwMode="auto">
            <a:xfrm>
              <a:off x="2969" y="2582"/>
              <a:ext cx="435" cy="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1"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a:ln>
                    <a:noFill/>
                  </a:ln>
                  <a:solidFill>
                    <a:schemeClr val="tx1"/>
                  </a:solidFill>
                  <a:effectLst/>
                  <a:latin typeface="Calibri" pitchFamily="34" charset="0"/>
                  <a:ea typeface="Arial" pitchFamily="34" charset="0"/>
                  <a:cs typeface="Arial" pitchFamily="34" charset="0"/>
                </a:rPr>
                <a:t>y</a:t>
              </a:r>
              <a:endParaRPr kumimoji="0" lang="he-IL" sz="1800" b="0" i="0" u="none" strike="noStrike" cap="none" normalizeH="0" baseline="0">
                <a:ln>
                  <a:noFill/>
                </a:ln>
                <a:solidFill>
                  <a:schemeClr val="tx1"/>
                </a:solidFill>
                <a:effectLst/>
                <a:latin typeface="Arial" pitchFamily="34" charset="0"/>
                <a:cs typeface="Arial" pitchFamily="34" charset="0"/>
              </a:endParaRPr>
            </a:p>
          </p:txBody>
        </p:sp>
      </p:grpSp>
      <p:grpSp>
        <p:nvGrpSpPr>
          <p:cNvPr id="33" name="קבוצה 32"/>
          <p:cNvGrpSpPr/>
          <p:nvPr/>
        </p:nvGrpSpPr>
        <p:grpSpPr>
          <a:xfrm>
            <a:off x="3240415" y="2419616"/>
            <a:ext cx="5472608" cy="1440726"/>
            <a:chOff x="3275856" y="2420888"/>
            <a:chExt cx="5472608" cy="1440726"/>
          </a:xfrm>
        </p:grpSpPr>
        <p:sp>
          <p:nvSpPr>
            <p:cNvPr id="44" name="TextBox 43"/>
            <p:cNvSpPr txBox="1"/>
            <p:nvPr/>
          </p:nvSpPr>
          <p:spPr>
            <a:xfrm>
              <a:off x="3275856" y="2420888"/>
              <a:ext cx="5472608" cy="1200329"/>
            </a:xfrm>
            <a:prstGeom prst="rect">
              <a:avLst/>
            </a:prstGeom>
            <a:noFill/>
          </p:spPr>
          <p:txBody>
            <a:bodyPr wrap="square" rtlCol="1">
              <a:spAutoFit/>
            </a:bodyPr>
            <a:lstStyle/>
            <a:p>
              <a:r>
                <a:rPr lang="he-IL"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sym typeface="Symbol"/>
                </a:rPr>
                <a:t>התאוצה הרגעית </a:t>
              </a:r>
            </a:p>
            <a:p>
              <a:r>
                <a:rPr lang="he-IL" dirty="0"/>
                <a:t>מצאנו כי בנקודת החיתוך של המסלול עם ציר </a:t>
              </a:r>
              <a:r>
                <a:rPr lang="en-US" dirty="0"/>
                <a:t>y </a:t>
              </a:r>
              <a:r>
                <a:rPr lang="he-IL" dirty="0"/>
                <a:t> היא</a:t>
              </a:r>
              <a:endParaRPr lang="he-IL" dirty="0">
                <a:sym typeface="Symbol"/>
              </a:endParaRPr>
            </a:p>
            <a:p>
              <a:endParaRPr lang="he-IL" dirty="0">
                <a:sym typeface="Symbol"/>
              </a:endParaRPr>
            </a:p>
            <a:p>
              <a:endParaRPr lang="he-IL" dirty="0">
                <a:sym typeface="Symbol"/>
              </a:endParaRPr>
            </a:p>
          </p:txBody>
        </p:sp>
        <p:graphicFrame>
          <p:nvGraphicFramePr>
            <p:cNvPr id="21513" name="Object 30"/>
            <p:cNvGraphicFramePr>
              <a:graphicFrameLocks noChangeAspect="1"/>
            </p:cNvGraphicFramePr>
            <p:nvPr>
              <p:extLst>
                <p:ext uri="{D42A27DB-BD31-4B8C-83A1-F6EECF244321}">
                  <p14:modId xmlns:p14="http://schemas.microsoft.com/office/powerpoint/2010/main" val="955352707"/>
                </p:ext>
              </p:extLst>
            </p:nvPr>
          </p:nvGraphicFramePr>
          <p:xfrm>
            <a:off x="5151892" y="3055541"/>
            <a:ext cx="1172689" cy="806073"/>
          </p:xfrm>
          <a:graphic>
            <a:graphicData uri="http://schemas.openxmlformats.org/presentationml/2006/ole">
              <mc:AlternateContent xmlns:mc="http://schemas.openxmlformats.org/markup-compatibility/2006">
                <mc:Choice xmlns:v="urn:schemas-microsoft-com:vml" Requires="v">
                  <p:oleObj spid="_x0000_s22956" name="Equation" r:id="rId3" imgW="609600" imgH="419100" progId="Equation.DSMT4">
                    <p:embed/>
                  </p:oleObj>
                </mc:Choice>
                <mc:Fallback>
                  <p:oleObj name="Equation" r:id="rId3" imgW="609600" imgH="419100" progId="Equation.DSMT4">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892" y="3055541"/>
                          <a:ext cx="1172689" cy="806073"/>
                        </a:xfrm>
                        <a:prstGeom prst="rect">
                          <a:avLst/>
                        </a:prstGeom>
                        <a:solidFill>
                          <a:srgbClr val="CCFFCC"/>
                        </a:solidFill>
                        <a:ln w="9525">
                          <a:solidFill>
                            <a:schemeClr val="tx1"/>
                          </a:solidFill>
                          <a:miter lim="800000"/>
                          <a:headEnd/>
                          <a:tailEnd/>
                        </a:ln>
                        <a:effectLst/>
                        <a:extLst/>
                      </p:spPr>
                    </p:pic>
                  </p:oleObj>
                </mc:Fallback>
              </mc:AlternateContent>
            </a:graphicData>
          </a:graphic>
        </p:graphicFrame>
      </p:grpSp>
      <p:sp>
        <p:nvSpPr>
          <p:cNvPr id="34" name="TextBox 33"/>
          <p:cNvSpPr txBox="1"/>
          <p:nvPr/>
        </p:nvSpPr>
        <p:spPr>
          <a:xfrm>
            <a:off x="1437711" y="4985134"/>
            <a:ext cx="7166737" cy="646331"/>
          </a:xfrm>
          <a:prstGeom prst="rect">
            <a:avLst/>
          </a:prstGeom>
          <a:noFill/>
        </p:spPr>
        <p:txBody>
          <a:bodyPr wrap="square" rtlCol="1">
            <a:spAutoFit/>
          </a:bodyPr>
          <a:lstStyle/>
          <a:p>
            <a:r>
              <a:rPr lang="he-IL" dirty="0"/>
              <a:t>משמעות הסימן מינוס: </a:t>
            </a:r>
            <a:r>
              <a:rPr lang="he-IL" b="1" u="sng" dirty="0">
                <a:ln>
                  <a:solidFill>
                    <a:srgbClr val="002060"/>
                  </a:solidFill>
                </a:ln>
                <a:solidFill>
                  <a:srgbClr val="66CCFF"/>
                </a:solidFill>
                <a:sym typeface="Symbol"/>
              </a:rPr>
              <a:t>כיוון התאוצה </a:t>
            </a:r>
            <a:r>
              <a:rPr lang="he-IL" dirty="0"/>
              <a:t>כלפי נקודת הראשית, שהיא במקרה שלנו </a:t>
            </a:r>
            <a:r>
              <a:rPr lang="he-IL" b="1" u="sng" dirty="0"/>
              <a:t>כלפי מרכז המעגל</a:t>
            </a:r>
            <a:r>
              <a:rPr lang="he-IL" dirty="0"/>
              <a:t>!</a:t>
            </a:r>
          </a:p>
        </p:txBody>
      </p:sp>
      <p:sp>
        <p:nvSpPr>
          <p:cNvPr id="35" name="TextBox 34"/>
          <p:cNvSpPr txBox="1"/>
          <p:nvPr/>
        </p:nvSpPr>
        <p:spPr>
          <a:xfrm>
            <a:off x="755576" y="5802150"/>
            <a:ext cx="7632848"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he-IL" sz="2800" dirty="0"/>
              <a:t>מטעמי סימטריה מעגלית </a:t>
            </a:r>
            <a:r>
              <a:rPr lang="he-IL" sz="2800" b="1" dirty="0"/>
              <a:t>התוצאה תקפה לכל נקודה על המסלול המעגלי </a:t>
            </a:r>
            <a:r>
              <a:rPr lang="he-IL" sz="2800" dirty="0"/>
              <a:t>הנתון.</a:t>
            </a:r>
          </a:p>
        </p:txBody>
      </p:sp>
      <p:grpSp>
        <p:nvGrpSpPr>
          <p:cNvPr id="37" name="קבוצה 36"/>
          <p:cNvGrpSpPr/>
          <p:nvPr/>
        </p:nvGrpSpPr>
        <p:grpSpPr>
          <a:xfrm>
            <a:off x="3491880" y="3789040"/>
            <a:ext cx="5472608" cy="1200329"/>
            <a:chOff x="3275856" y="2420888"/>
            <a:chExt cx="5472608" cy="1200329"/>
          </a:xfrm>
        </p:grpSpPr>
        <p:sp>
          <p:nvSpPr>
            <p:cNvPr id="38" name="TextBox 37"/>
            <p:cNvSpPr txBox="1"/>
            <p:nvPr/>
          </p:nvSpPr>
          <p:spPr>
            <a:xfrm>
              <a:off x="3275856" y="2420888"/>
              <a:ext cx="5472608" cy="1200329"/>
            </a:xfrm>
            <a:prstGeom prst="rect">
              <a:avLst/>
            </a:prstGeom>
            <a:noFill/>
          </p:spPr>
          <p:txBody>
            <a:bodyPr wrap="square" rtlCol="1">
              <a:spAutoFit/>
            </a:bodyPr>
            <a:lstStyle/>
            <a:p>
              <a:r>
                <a:rPr lang="he-IL"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sym typeface="Symbol"/>
                </a:rPr>
                <a:t>גודל התאוצה </a:t>
              </a:r>
            </a:p>
            <a:p>
              <a:endParaRPr lang="he-IL"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sym typeface="Symbol"/>
              </a:endParaRPr>
            </a:p>
            <a:p>
              <a:endParaRPr lang="he-IL" dirty="0">
                <a:sym typeface="Symbol"/>
              </a:endParaRPr>
            </a:p>
            <a:p>
              <a:endParaRPr lang="he-IL" dirty="0">
                <a:sym typeface="Symbol"/>
              </a:endParaRPr>
            </a:p>
          </p:txBody>
        </p:sp>
        <p:graphicFrame>
          <p:nvGraphicFramePr>
            <p:cNvPr id="39" name="Object 30"/>
            <p:cNvGraphicFramePr>
              <a:graphicFrameLocks noChangeAspect="1"/>
            </p:cNvGraphicFramePr>
            <p:nvPr>
              <p:extLst>
                <p:ext uri="{D42A27DB-BD31-4B8C-83A1-F6EECF244321}">
                  <p14:modId xmlns:p14="http://schemas.microsoft.com/office/powerpoint/2010/main" val="2705330530"/>
                </p:ext>
              </p:extLst>
            </p:nvPr>
          </p:nvGraphicFramePr>
          <p:xfrm>
            <a:off x="5813254" y="2661285"/>
            <a:ext cx="1010850" cy="854097"/>
          </p:xfrm>
          <a:graphic>
            <a:graphicData uri="http://schemas.openxmlformats.org/presentationml/2006/ole">
              <mc:AlternateContent xmlns:mc="http://schemas.openxmlformats.org/markup-compatibility/2006">
                <mc:Choice xmlns:v="urn:schemas-microsoft-com:vml" Requires="v">
                  <p:oleObj spid="_x0000_s22957" name="Equation" r:id="rId5" imgW="495085" imgH="418918" progId="Equation.DSMT4">
                    <p:embed/>
                  </p:oleObj>
                </mc:Choice>
                <mc:Fallback>
                  <p:oleObj name="Equation" r:id="rId5" imgW="495085" imgH="418918" progId="Equation.DSMT4">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3254" y="2661285"/>
                          <a:ext cx="1010850" cy="854097"/>
                        </a:xfrm>
                        <a:prstGeom prst="rect">
                          <a:avLst/>
                        </a:prstGeom>
                        <a:solidFill>
                          <a:srgbClr val="CCFFCC"/>
                        </a:solidFill>
                        <a:ln w="9525">
                          <a:solidFill>
                            <a:schemeClr val="tx1"/>
                          </a:solidFill>
                          <a:miter lim="800000"/>
                          <a:headEnd/>
                          <a:tailEnd/>
                        </a:ln>
                        <a:effectLst/>
                        <a:extLst/>
                      </p:spPr>
                    </p:pic>
                  </p:oleObj>
                </mc:Fallback>
              </mc:AlternateContent>
            </a:graphicData>
          </a:graphic>
        </p:graphicFrame>
      </p:grpSp>
      <p:sp>
        <p:nvSpPr>
          <p:cNvPr id="36" name="מלבן: פינות אלכסוניות חתוכות 35">
            <a:extLst>
              <a:ext uri="{FF2B5EF4-FFF2-40B4-BE49-F238E27FC236}">
                <a16:creationId xmlns:a16="http://schemas.microsoft.com/office/drawing/2014/main" id="{52471883-E3FD-4D32-BEDA-195585D2AAE0}"/>
              </a:ext>
            </a:extLst>
          </p:cNvPr>
          <p:cNvSpPr/>
          <p:nvPr/>
        </p:nvSpPr>
        <p:spPr>
          <a:xfrm rot="20082135">
            <a:off x="410696" y="262206"/>
            <a:ext cx="1558222" cy="749627"/>
          </a:xfrm>
          <a:prstGeom prst="snip2Diag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1" fromWordArt="0" anchor="ctr" anchorCtr="0" forceAA="0" compatLnSpc="1">
            <a:prstTxWarp prst="textNoShape">
              <a:avLst/>
            </a:prstTxWarp>
            <a:noAutofit/>
          </a:bodyPr>
          <a:lstStyle/>
          <a:p>
            <a:pPr algn="ctr"/>
            <a:r>
              <a:rPr lang="he-IL" b="1" dirty="0">
                <a:ln w="9525">
                  <a:solidFill>
                    <a:schemeClr val="bg1"/>
                  </a:solidFill>
                  <a:prstDash val="solid"/>
                </a:ln>
                <a:solidFill>
                  <a:schemeClr val="tx1"/>
                </a:solidFill>
                <a:effectLst>
                  <a:outerShdw blurRad="12700" dist="38100" dir="2700000" algn="tl" rotWithShape="0">
                    <a:schemeClr val="bg1">
                      <a:lumMod val="50000"/>
                    </a:schemeClr>
                  </a:outerShdw>
                </a:effectLst>
              </a:rPr>
              <a:t>אותו דבר בגישה אחרת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anim calcmode="lin" valueType="num">
                                      <p:cBhvr>
                                        <p:cTn id="29" dur="1000" fill="hold"/>
                                        <p:tgtEl>
                                          <p:spTgt spid="35"/>
                                        </p:tgtEl>
                                        <p:attrNameLst>
                                          <p:attrName>ppt_x</p:attrName>
                                        </p:attrNameLst>
                                      </p:cBhvr>
                                      <p:tavLst>
                                        <p:tav tm="0">
                                          <p:val>
                                            <p:strVal val="#ppt_x"/>
                                          </p:val>
                                        </p:tav>
                                        <p:tav tm="100000">
                                          <p:val>
                                            <p:strVal val="#ppt_x"/>
                                          </p:val>
                                        </p:tav>
                                      </p:tavLst>
                                    </p:anim>
                                    <p:anim calcmode="lin" valueType="num">
                                      <p:cBhvr>
                                        <p:cTn id="3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7864" y="1484784"/>
            <a:ext cx="5400600"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1">
            <a:spAutoFit/>
          </a:bodyPr>
          <a:lstStyle/>
          <a:p>
            <a:r>
              <a:rPr lang="he-IL" sz="2000" b="1" dirty="0">
                <a:solidFill>
                  <a:srgbClr val="00FFFF"/>
                </a:solidFill>
              </a:rPr>
              <a:t>התאוצה  בתנועה מעגלית במהירות קצובה - סיכום</a:t>
            </a:r>
          </a:p>
        </p:txBody>
      </p:sp>
      <p:grpSp>
        <p:nvGrpSpPr>
          <p:cNvPr id="15" name="קבוצה 14"/>
          <p:cNvGrpSpPr/>
          <p:nvPr/>
        </p:nvGrpSpPr>
        <p:grpSpPr>
          <a:xfrm>
            <a:off x="3635896" y="1994846"/>
            <a:ext cx="5339135" cy="1700853"/>
            <a:chOff x="4102423" y="1994846"/>
            <a:chExt cx="5339135" cy="1700853"/>
          </a:xfrm>
        </p:grpSpPr>
        <p:sp>
          <p:nvSpPr>
            <p:cNvPr id="3" name="TextBox 2"/>
            <p:cNvSpPr txBox="1"/>
            <p:nvPr/>
          </p:nvSpPr>
          <p:spPr>
            <a:xfrm>
              <a:off x="7153585" y="1994846"/>
              <a:ext cx="2051720" cy="461665"/>
            </a:xfrm>
            <a:prstGeom prst="rect">
              <a:avLst/>
            </a:prstGeom>
            <a:noFill/>
          </p:spPr>
          <p:txBody>
            <a:bodyPr wrap="square" rtlCol="1">
              <a:spAutoFit/>
            </a:bodyPr>
            <a:lstStyle/>
            <a:p>
              <a:r>
                <a:rPr lang="he-IL" sz="2400" b="1" u="sng" dirty="0">
                  <a:solidFill>
                    <a:srgbClr val="FF0000"/>
                  </a:solidFill>
                </a:rPr>
                <a:t>גודל</a:t>
              </a:r>
              <a:r>
                <a:rPr lang="he-IL" sz="2400" b="1" dirty="0">
                  <a:solidFill>
                    <a:srgbClr val="FF0000"/>
                  </a:solidFill>
                </a:rPr>
                <a:t> התאוצה: </a:t>
              </a:r>
            </a:p>
          </p:txBody>
        </p:sp>
        <p:graphicFrame>
          <p:nvGraphicFramePr>
            <p:cNvPr id="4" name="אובייקט 3"/>
            <p:cNvGraphicFramePr>
              <a:graphicFrameLocks noChangeAspect="1"/>
            </p:cNvGraphicFramePr>
            <p:nvPr>
              <p:extLst>
                <p:ext uri="{D42A27DB-BD31-4B8C-83A1-F6EECF244321}">
                  <p14:modId xmlns:p14="http://schemas.microsoft.com/office/powerpoint/2010/main" val="812263315"/>
                </p:ext>
              </p:extLst>
            </p:nvPr>
          </p:nvGraphicFramePr>
          <p:xfrm>
            <a:off x="4102423" y="2615129"/>
            <a:ext cx="5339135" cy="1080570"/>
          </p:xfrm>
          <a:graphic>
            <a:graphicData uri="http://schemas.openxmlformats.org/presentationml/2006/ole">
              <mc:AlternateContent xmlns:mc="http://schemas.openxmlformats.org/markup-compatibility/2006">
                <mc:Choice xmlns:v="urn:schemas-microsoft-com:vml" Requires="v">
                  <p:oleObj spid="_x0000_s20694" name="Equation" r:id="rId3" imgW="2070000" imgH="419040" progId="Equation.DSMT4">
                    <p:embed/>
                  </p:oleObj>
                </mc:Choice>
                <mc:Fallback>
                  <p:oleObj name="Equation" r:id="rId3" imgW="2070000" imgH="41904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2423" y="2615129"/>
                          <a:ext cx="5339135" cy="1080570"/>
                        </a:xfrm>
                        <a:prstGeom prst="rect">
                          <a:avLst/>
                        </a:prstGeom>
                        <a:solidFill>
                          <a:srgbClr val="CCFFCC"/>
                        </a:solidFill>
                      </p:spPr>
                    </p:pic>
                  </p:oleObj>
                </mc:Fallback>
              </mc:AlternateContent>
            </a:graphicData>
          </a:graphic>
        </p:graphicFrame>
      </p:grpSp>
      <p:grpSp>
        <p:nvGrpSpPr>
          <p:cNvPr id="21" name="קבוצה 20"/>
          <p:cNvGrpSpPr/>
          <p:nvPr/>
        </p:nvGrpSpPr>
        <p:grpSpPr>
          <a:xfrm>
            <a:off x="3923928" y="3888837"/>
            <a:ext cx="5040560" cy="2651608"/>
            <a:chOff x="3923928" y="3888837"/>
            <a:chExt cx="5040560" cy="2651608"/>
          </a:xfrm>
        </p:grpSpPr>
        <p:sp>
          <p:nvSpPr>
            <p:cNvPr id="5" name="TextBox 4"/>
            <p:cNvSpPr txBox="1"/>
            <p:nvPr/>
          </p:nvSpPr>
          <p:spPr>
            <a:xfrm>
              <a:off x="6038986" y="3888837"/>
              <a:ext cx="2699792" cy="461665"/>
            </a:xfrm>
            <a:prstGeom prst="rect">
              <a:avLst/>
            </a:prstGeom>
            <a:noFill/>
          </p:spPr>
          <p:txBody>
            <a:bodyPr wrap="square" rtlCol="1">
              <a:spAutoFit/>
            </a:bodyPr>
            <a:lstStyle/>
            <a:p>
              <a:r>
                <a:rPr lang="he-IL" sz="2400" b="1" u="sng" dirty="0">
                  <a:solidFill>
                    <a:srgbClr val="FF0000"/>
                  </a:solidFill>
                </a:rPr>
                <a:t>כיוון</a:t>
              </a:r>
              <a:r>
                <a:rPr lang="he-IL" sz="2400" b="1" dirty="0">
                  <a:solidFill>
                    <a:srgbClr val="FF0000"/>
                  </a:solidFill>
                </a:rPr>
                <a:t> התאוצה:</a:t>
              </a:r>
            </a:p>
          </p:txBody>
        </p:sp>
        <p:sp>
          <p:nvSpPr>
            <p:cNvPr id="6" name="TextBox 5"/>
            <p:cNvSpPr txBox="1"/>
            <p:nvPr/>
          </p:nvSpPr>
          <p:spPr>
            <a:xfrm>
              <a:off x="3923928" y="4509120"/>
              <a:ext cx="5040560" cy="2031325"/>
            </a:xfrm>
            <a:prstGeom prst="rect">
              <a:avLst/>
            </a:prstGeom>
            <a:noFill/>
          </p:spPr>
          <p:txBody>
            <a:bodyPr wrap="square" rtlCol="1">
              <a:spAutoFit/>
            </a:bodyPr>
            <a:lstStyle/>
            <a:p>
              <a:pPr>
                <a:lnSpc>
                  <a:spcPct val="150000"/>
                </a:lnSpc>
              </a:pPr>
              <a:r>
                <a:rPr lang="he-IL" sz="2000" b="1" dirty="0"/>
                <a:t>כיוון התאוצה הוא </a:t>
              </a:r>
              <a:r>
                <a:rPr lang="he-IL" sz="2000" b="1" u="sng" dirty="0">
                  <a:solidFill>
                    <a:srgbClr val="FF0000"/>
                  </a:solidFill>
                </a:rPr>
                <a:t>תמיד בכיוון מרכז המעגל</a:t>
              </a:r>
              <a:r>
                <a:rPr lang="he-IL" sz="2000" b="1" dirty="0"/>
                <a:t>.</a:t>
              </a:r>
            </a:p>
            <a:p>
              <a:pPr>
                <a:lnSpc>
                  <a:spcPct val="150000"/>
                </a:lnSpc>
              </a:pPr>
              <a:r>
                <a:rPr lang="he-IL" sz="2000" b="1" dirty="0"/>
                <a:t>לכן היא מכונה </a:t>
              </a:r>
              <a:r>
                <a:rPr lang="he-IL" sz="2000" b="1" u="sng" dirty="0"/>
                <a:t>תאוצה </a:t>
              </a:r>
              <a:r>
                <a:rPr lang="he-IL" sz="2000" b="1" u="sng" dirty="0" err="1"/>
                <a:t>צנטריפטאלית</a:t>
              </a:r>
              <a:r>
                <a:rPr lang="he-IL" sz="2000" b="1" u="sng" dirty="0"/>
                <a:t> </a:t>
              </a:r>
              <a:r>
                <a:rPr lang="he-IL" sz="2000" b="1" dirty="0"/>
                <a:t>(מרכזית) או תאוצה רדיאלית.</a:t>
              </a:r>
            </a:p>
            <a:p>
              <a:pPr>
                <a:lnSpc>
                  <a:spcPct val="150000"/>
                </a:lnSpc>
              </a:pPr>
              <a:r>
                <a:rPr lang="he-IL" sz="2400" b="1" dirty="0"/>
                <a:t>נסמן אותה </a:t>
              </a:r>
              <a:r>
                <a:rPr lang="en-US" sz="2400" b="1" dirty="0" err="1"/>
                <a:t>a</a:t>
              </a:r>
              <a:r>
                <a:rPr lang="en-US" sz="2400" b="1" baseline="-25000" dirty="0" err="1"/>
                <a:t>R</a:t>
              </a:r>
              <a:endParaRPr lang="he-IL" sz="2400" b="1" baseline="-25000" dirty="0"/>
            </a:p>
          </p:txBody>
        </p:sp>
      </p:grpSp>
      <p:sp>
        <p:nvSpPr>
          <p:cNvPr id="22" name="TextBox 21"/>
          <p:cNvSpPr txBox="1"/>
          <p:nvPr/>
        </p:nvSpPr>
        <p:spPr>
          <a:xfrm>
            <a:off x="2555776" y="332656"/>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grpSp>
        <p:nvGrpSpPr>
          <p:cNvPr id="23" name="קבוצה 22"/>
          <p:cNvGrpSpPr/>
          <p:nvPr/>
        </p:nvGrpSpPr>
        <p:grpSpPr>
          <a:xfrm>
            <a:off x="0" y="2924944"/>
            <a:ext cx="3495675" cy="3933056"/>
            <a:chOff x="0" y="2924944"/>
            <a:chExt cx="3495675" cy="3933056"/>
          </a:xfrm>
        </p:grpSpPr>
        <p:grpSp>
          <p:nvGrpSpPr>
            <p:cNvPr id="7" name="קבוצה 20"/>
            <p:cNvGrpSpPr/>
            <p:nvPr/>
          </p:nvGrpSpPr>
          <p:grpSpPr>
            <a:xfrm>
              <a:off x="0" y="2924944"/>
              <a:ext cx="3495675" cy="3933056"/>
              <a:chOff x="0" y="2924944"/>
              <a:chExt cx="3495675" cy="3933056"/>
            </a:xfrm>
          </p:grpSpPr>
          <p:pic>
            <p:nvPicPr>
              <p:cNvPr id="2051" name="Picture 3"/>
              <p:cNvPicPr>
                <a:picLocks noChangeAspect="1" noChangeArrowheads="1"/>
              </p:cNvPicPr>
              <p:nvPr/>
            </p:nvPicPr>
            <p:blipFill>
              <a:blip r:embed="rId5" cstate="print"/>
              <a:srcRect/>
              <a:stretch>
                <a:fillRect/>
              </a:stretch>
            </p:blipFill>
            <p:spPr bwMode="auto">
              <a:xfrm>
                <a:off x="0" y="3019425"/>
                <a:ext cx="3495675" cy="3838575"/>
              </a:xfrm>
              <a:prstGeom prst="rect">
                <a:avLst/>
              </a:prstGeom>
              <a:noFill/>
              <a:ln w="9525">
                <a:noFill/>
                <a:miter lim="800000"/>
                <a:headEnd/>
                <a:tailEnd/>
              </a:ln>
            </p:spPr>
          </p:pic>
          <p:sp>
            <p:nvSpPr>
              <p:cNvPr id="8" name="TextBox 7"/>
              <p:cNvSpPr txBox="1"/>
              <p:nvPr/>
            </p:nvSpPr>
            <p:spPr>
              <a:xfrm>
                <a:off x="1691680" y="2924944"/>
                <a:ext cx="360040" cy="523220"/>
              </a:xfrm>
              <a:prstGeom prst="rect">
                <a:avLst/>
              </a:prstGeom>
              <a:noFill/>
            </p:spPr>
            <p:txBody>
              <a:bodyPr wrap="square" rtlCol="1">
                <a:spAutoFit/>
              </a:bodyPr>
              <a:lstStyle/>
              <a:p>
                <a:r>
                  <a:rPr lang="en-US" sz="2800" b="1" dirty="0">
                    <a:solidFill>
                      <a:srgbClr val="FF0000"/>
                    </a:solidFill>
                  </a:rPr>
                  <a:t>v</a:t>
                </a:r>
                <a:endParaRPr lang="he-IL" sz="2800" b="1" dirty="0">
                  <a:solidFill>
                    <a:srgbClr val="FF0000"/>
                  </a:solidFill>
                </a:endParaRPr>
              </a:p>
            </p:txBody>
          </p:sp>
          <p:sp>
            <p:nvSpPr>
              <p:cNvPr id="9" name="TextBox 8"/>
              <p:cNvSpPr txBox="1"/>
              <p:nvPr/>
            </p:nvSpPr>
            <p:spPr>
              <a:xfrm>
                <a:off x="323528" y="3429000"/>
                <a:ext cx="360040" cy="523220"/>
              </a:xfrm>
              <a:prstGeom prst="rect">
                <a:avLst/>
              </a:prstGeom>
              <a:noFill/>
            </p:spPr>
            <p:txBody>
              <a:bodyPr wrap="square" rtlCol="1">
                <a:spAutoFit/>
              </a:bodyPr>
              <a:lstStyle/>
              <a:p>
                <a:r>
                  <a:rPr lang="en-US" sz="2800" b="1" dirty="0">
                    <a:solidFill>
                      <a:srgbClr val="FF0000"/>
                    </a:solidFill>
                  </a:rPr>
                  <a:t>v</a:t>
                </a:r>
                <a:endParaRPr lang="he-IL" sz="2800" b="1" dirty="0">
                  <a:solidFill>
                    <a:srgbClr val="FF0000"/>
                  </a:solidFill>
                </a:endParaRPr>
              </a:p>
            </p:txBody>
          </p:sp>
          <p:sp>
            <p:nvSpPr>
              <p:cNvPr id="10" name="TextBox 9"/>
              <p:cNvSpPr txBox="1"/>
              <p:nvPr/>
            </p:nvSpPr>
            <p:spPr>
              <a:xfrm>
                <a:off x="0" y="5301208"/>
                <a:ext cx="360040" cy="523220"/>
              </a:xfrm>
              <a:prstGeom prst="rect">
                <a:avLst/>
              </a:prstGeom>
              <a:noFill/>
            </p:spPr>
            <p:txBody>
              <a:bodyPr wrap="square" rtlCol="1">
                <a:spAutoFit/>
              </a:bodyPr>
              <a:lstStyle/>
              <a:p>
                <a:r>
                  <a:rPr lang="en-US" sz="2800" b="1" dirty="0">
                    <a:solidFill>
                      <a:srgbClr val="FF0000"/>
                    </a:solidFill>
                  </a:rPr>
                  <a:t>v</a:t>
                </a:r>
                <a:endParaRPr lang="he-IL" sz="2800" b="1" dirty="0">
                  <a:solidFill>
                    <a:srgbClr val="FF0000"/>
                  </a:solidFill>
                </a:endParaRPr>
              </a:p>
            </p:txBody>
          </p:sp>
          <p:sp>
            <p:nvSpPr>
              <p:cNvPr id="11" name="TextBox 10"/>
              <p:cNvSpPr txBox="1"/>
              <p:nvPr/>
            </p:nvSpPr>
            <p:spPr>
              <a:xfrm>
                <a:off x="1187624" y="6334780"/>
                <a:ext cx="360040" cy="523220"/>
              </a:xfrm>
              <a:prstGeom prst="rect">
                <a:avLst/>
              </a:prstGeom>
              <a:noFill/>
            </p:spPr>
            <p:txBody>
              <a:bodyPr wrap="square" rtlCol="1">
                <a:spAutoFit/>
              </a:bodyPr>
              <a:lstStyle/>
              <a:p>
                <a:r>
                  <a:rPr lang="en-US" sz="2800" b="1" dirty="0">
                    <a:solidFill>
                      <a:srgbClr val="FF0000"/>
                    </a:solidFill>
                  </a:rPr>
                  <a:t>v</a:t>
                </a:r>
                <a:endParaRPr lang="he-IL" sz="2800" b="1" dirty="0">
                  <a:solidFill>
                    <a:srgbClr val="FF0000"/>
                  </a:solidFill>
                </a:endParaRPr>
              </a:p>
            </p:txBody>
          </p:sp>
          <p:sp>
            <p:nvSpPr>
              <p:cNvPr id="12" name="TextBox 11"/>
              <p:cNvSpPr txBox="1"/>
              <p:nvPr/>
            </p:nvSpPr>
            <p:spPr>
              <a:xfrm>
                <a:off x="2987824" y="5805264"/>
                <a:ext cx="360040" cy="523220"/>
              </a:xfrm>
              <a:prstGeom prst="rect">
                <a:avLst/>
              </a:prstGeom>
              <a:noFill/>
            </p:spPr>
            <p:txBody>
              <a:bodyPr wrap="square" rtlCol="1">
                <a:spAutoFit/>
              </a:bodyPr>
              <a:lstStyle/>
              <a:p>
                <a:r>
                  <a:rPr lang="en-US" sz="2800" b="1" dirty="0">
                    <a:solidFill>
                      <a:srgbClr val="FF0000"/>
                    </a:solidFill>
                  </a:rPr>
                  <a:t>v</a:t>
                </a:r>
                <a:endParaRPr lang="he-IL" sz="2800" b="1" dirty="0">
                  <a:solidFill>
                    <a:srgbClr val="FF0000"/>
                  </a:solidFill>
                </a:endParaRPr>
              </a:p>
            </p:txBody>
          </p:sp>
          <p:sp>
            <p:nvSpPr>
              <p:cNvPr id="13" name="TextBox 12"/>
              <p:cNvSpPr txBox="1"/>
              <p:nvPr/>
            </p:nvSpPr>
            <p:spPr>
              <a:xfrm>
                <a:off x="3131840" y="4005064"/>
                <a:ext cx="360040" cy="523220"/>
              </a:xfrm>
              <a:prstGeom prst="rect">
                <a:avLst/>
              </a:prstGeom>
              <a:noFill/>
            </p:spPr>
            <p:txBody>
              <a:bodyPr wrap="square" rtlCol="1">
                <a:spAutoFit/>
              </a:bodyPr>
              <a:lstStyle/>
              <a:p>
                <a:r>
                  <a:rPr lang="en-US" sz="2800" b="1" dirty="0">
                    <a:solidFill>
                      <a:srgbClr val="FF0000"/>
                    </a:solidFill>
                  </a:rPr>
                  <a:t>v</a:t>
                </a:r>
                <a:endParaRPr lang="he-IL" sz="2800" b="1" dirty="0">
                  <a:solidFill>
                    <a:srgbClr val="FF0000"/>
                  </a:solidFill>
                </a:endParaRPr>
              </a:p>
            </p:txBody>
          </p:sp>
          <p:sp>
            <p:nvSpPr>
              <p:cNvPr id="20" name="TextBox 19"/>
              <p:cNvSpPr txBox="1"/>
              <p:nvPr/>
            </p:nvSpPr>
            <p:spPr>
              <a:xfrm>
                <a:off x="2339752" y="4412868"/>
                <a:ext cx="512258" cy="523220"/>
              </a:xfrm>
              <a:prstGeom prst="rect">
                <a:avLst/>
              </a:prstGeom>
              <a:noFill/>
            </p:spPr>
            <p:txBody>
              <a:bodyPr wrap="square" rtlCol="1">
                <a:spAutoFit/>
              </a:bodyPr>
              <a:lstStyle/>
              <a:p>
                <a:r>
                  <a:rPr lang="en-US" sz="2800" b="1" dirty="0" err="1">
                    <a:solidFill>
                      <a:srgbClr val="00B0F0"/>
                    </a:solidFill>
                  </a:rPr>
                  <a:t>a</a:t>
                </a:r>
                <a:r>
                  <a:rPr lang="en-US" sz="2400" b="1" baseline="-25000" dirty="0" err="1">
                    <a:solidFill>
                      <a:srgbClr val="00B0F0"/>
                    </a:solidFill>
                  </a:rPr>
                  <a:t>R</a:t>
                </a:r>
                <a:endParaRPr lang="he-IL" sz="2800" b="1" baseline="-25000" dirty="0">
                  <a:solidFill>
                    <a:srgbClr val="00B0F0"/>
                  </a:solidFill>
                </a:endParaRPr>
              </a:p>
            </p:txBody>
          </p:sp>
        </p:grpSp>
        <p:sp>
          <p:nvSpPr>
            <p:cNvPr id="24" name="TextBox 23"/>
            <p:cNvSpPr txBox="1"/>
            <p:nvPr/>
          </p:nvSpPr>
          <p:spPr>
            <a:xfrm>
              <a:off x="1646966" y="3743454"/>
              <a:ext cx="512258" cy="523220"/>
            </a:xfrm>
            <a:prstGeom prst="rect">
              <a:avLst/>
            </a:prstGeom>
            <a:noFill/>
          </p:spPr>
          <p:txBody>
            <a:bodyPr wrap="square" rtlCol="1">
              <a:spAutoFit/>
            </a:bodyPr>
            <a:lstStyle/>
            <a:p>
              <a:r>
                <a:rPr lang="en-US" sz="2800" b="1" dirty="0" err="1">
                  <a:solidFill>
                    <a:srgbClr val="00B0F0"/>
                  </a:solidFill>
                </a:rPr>
                <a:t>a</a:t>
              </a:r>
              <a:r>
                <a:rPr lang="en-US" sz="2400" b="1" baseline="-25000" dirty="0" err="1">
                  <a:solidFill>
                    <a:srgbClr val="00B0F0"/>
                  </a:solidFill>
                </a:rPr>
                <a:t>R</a:t>
              </a:r>
              <a:endParaRPr lang="he-IL" sz="2800" b="1" baseline="-25000" dirty="0">
                <a:solidFill>
                  <a:srgbClr val="00B0F0"/>
                </a:solidFill>
              </a:endParaRPr>
            </a:p>
          </p:txBody>
        </p:sp>
        <p:sp>
          <p:nvSpPr>
            <p:cNvPr id="25" name="TextBox 24"/>
            <p:cNvSpPr txBox="1"/>
            <p:nvPr/>
          </p:nvSpPr>
          <p:spPr>
            <a:xfrm>
              <a:off x="657618" y="4854531"/>
              <a:ext cx="512258" cy="523220"/>
            </a:xfrm>
            <a:prstGeom prst="rect">
              <a:avLst/>
            </a:prstGeom>
            <a:noFill/>
          </p:spPr>
          <p:txBody>
            <a:bodyPr wrap="square" rtlCol="1">
              <a:spAutoFit/>
            </a:bodyPr>
            <a:lstStyle/>
            <a:p>
              <a:r>
                <a:rPr lang="en-US" sz="2800" b="1" dirty="0" err="1">
                  <a:solidFill>
                    <a:srgbClr val="00B0F0"/>
                  </a:solidFill>
                </a:rPr>
                <a:t>a</a:t>
              </a:r>
              <a:r>
                <a:rPr lang="en-US" sz="2400" b="1" baseline="-25000" dirty="0" err="1">
                  <a:solidFill>
                    <a:srgbClr val="00B0F0"/>
                  </a:solidFill>
                </a:rPr>
                <a:t>R</a:t>
              </a:r>
              <a:endParaRPr lang="he-IL" sz="2800" b="1" baseline="-25000" dirty="0">
                <a:solidFill>
                  <a:srgbClr val="00B0F0"/>
                </a:solidFill>
              </a:endParaRPr>
            </a:p>
          </p:txBody>
        </p:sp>
        <p:sp>
          <p:nvSpPr>
            <p:cNvPr id="26" name="TextBox 25"/>
            <p:cNvSpPr txBox="1"/>
            <p:nvPr/>
          </p:nvSpPr>
          <p:spPr>
            <a:xfrm>
              <a:off x="1227212" y="5566940"/>
              <a:ext cx="512258" cy="523220"/>
            </a:xfrm>
            <a:prstGeom prst="rect">
              <a:avLst/>
            </a:prstGeom>
            <a:noFill/>
          </p:spPr>
          <p:txBody>
            <a:bodyPr wrap="square" rtlCol="1">
              <a:spAutoFit/>
            </a:bodyPr>
            <a:lstStyle/>
            <a:p>
              <a:r>
                <a:rPr lang="en-US" sz="2800" b="1" dirty="0" err="1">
                  <a:solidFill>
                    <a:srgbClr val="00B0F0"/>
                  </a:solidFill>
                </a:rPr>
                <a:t>a</a:t>
              </a:r>
              <a:r>
                <a:rPr lang="en-US" sz="2400" b="1" baseline="-25000" dirty="0" err="1">
                  <a:solidFill>
                    <a:srgbClr val="00B0F0"/>
                  </a:solidFill>
                </a:rPr>
                <a:t>R</a:t>
              </a:r>
              <a:endParaRPr lang="he-IL" sz="2800" b="1" baseline="-25000" dirty="0">
                <a:solidFill>
                  <a:srgbClr val="00B0F0"/>
                </a:solidFill>
              </a:endParaRPr>
            </a:p>
          </p:txBody>
        </p:sp>
        <p:sp>
          <p:nvSpPr>
            <p:cNvPr id="27" name="TextBox 26"/>
            <p:cNvSpPr txBox="1"/>
            <p:nvPr/>
          </p:nvSpPr>
          <p:spPr>
            <a:xfrm>
              <a:off x="2153734" y="5263172"/>
              <a:ext cx="512258" cy="523220"/>
            </a:xfrm>
            <a:prstGeom prst="rect">
              <a:avLst/>
            </a:prstGeom>
            <a:noFill/>
          </p:spPr>
          <p:txBody>
            <a:bodyPr wrap="square" rtlCol="1">
              <a:spAutoFit/>
            </a:bodyPr>
            <a:lstStyle/>
            <a:p>
              <a:r>
                <a:rPr lang="en-US" sz="2800" b="1" dirty="0" err="1">
                  <a:solidFill>
                    <a:srgbClr val="00B0F0"/>
                  </a:solidFill>
                </a:rPr>
                <a:t>a</a:t>
              </a:r>
              <a:r>
                <a:rPr lang="en-US" sz="2400" b="1" baseline="-25000" dirty="0" err="1">
                  <a:solidFill>
                    <a:srgbClr val="00B0F0"/>
                  </a:solidFill>
                </a:rPr>
                <a:t>R</a:t>
              </a:r>
              <a:endParaRPr lang="he-IL" sz="2800" b="1" baseline="-25000" dirty="0">
                <a:solidFill>
                  <a:srgbClr val="00B0F0"/>
                </a:solidFill>
              </a:endParaRPr>
            </a:p>
          </p:txBody>
        </p:sp>
        <p:sp>
          <p:nvSpPr>
            <p:cNvPr id="28" name="TextBox 27"/>
            <p:cNvSpPr txBox="1"/>
            <p:nvPr/>
          </p:nvSpPr>
          <p:spPr>
            <a:xfrm>
              <a:off x="913747" y="4031573"/>
              <a:ext cx="512258" cy="523220"/>
            </a:xfrm>
            <a:prstGeom prst="rect">
              <a:avLst/>
            </a:prstGeom>
            <a:noFill/>
          </p:spPr>
          <p:txBody>
            <a:bodyPr wrap="square" rtlCol="1">
              <a:spAutoFit/>
            </a:bodyPr>
            <a:lstStyle/>
            <a:p>
              <a:r>
                <a:rPr lang="en-US" sz="2800" b="1" dirty="0" err="1">
                  <a:solidFill>
                    <a:srgbClr val="00B0F0"/>
                  </a:solidFill>
                </a:rPr>
                <a:t>a</a:t>
              </a:r>
              <a:r>
                <a:rPr lang="en-US" sz="2400" b="1" baseline="-25000" dirty="0" err="1">
                  <a:solidFill>
                    <a:srgbClr val="00B0F0"/>
                  </a:solidFill>
                </a:rPr>
                <a:t>R</a:t>
              </a:r>
              <a:endParaRPr lang="he-IL" sz="2800" b="1" baseline="-25000" dirty="0">
                <a:solidFill>
                  <a:srgbClr val="00B0F0"/>
                </a:solidFill>
              </a:endParaRPr>
            </a:p>
          </p:txBody>
        </p:sp>
      </p:grpSp>
      <p:sp>
        <p:nvSpPr>
          <p:cNvPr id="14" name="מלבן 13"/>
          <p:cNvSpPr/>
          <p:nvPr/>
        </p:nvSpPr>
        <p:spPr>
          <a:xfrm>
            <a:off x="4999811" y="2626616"/>
            <a:ext cx="3960440" cy="1080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מלבן 28"/>
          <p:cNvSpPr/>
          <p:nvPr/>
        </p:nvSpPr>
        <p:spPr>
          <a:xfrm>
            <a:off x="5940153" y="2636912"/>
            <a:ext cx="3024336" cy="1080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מלבן 29"/>
          <p:cNvSpPr/>
          <p:nvPr/>
        </p:nvSpPr>
        <p:spPr>
          <a:xfrm>
            <a:off x="7308304" y="2636912"/>
            <a:ext cx="1651947" cy="1080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1000"/>
                                        <p:tgtEl>
                                          <p:spTgt spid="21"/>
                                        </p:tgtEl>
                                      </p:cBhvr>
                                    </p:animEffect>
                                    <p:anim calcmode="lin" valueType="num">
                                      <p:cBhvr>
                                        <p:cTn id="42" dur="1000" fill="hold"/>
                                        <p:tgtEl>
                                          <p:spTgt spid="21"/>
                                        </p:tgtEl>
                                        <p:attrNameLst>
                                          <p:attrName>ppt_x</p:attrName>
                                        </p:attrNameLst>
                                      </p:cBhvr>
                                      <p:tavLst>
                                        <p:tav tm="0">
                                          <p:val>
                                            <p:strVal val="#ppt_x"/>
                                          </p:val>
                                        </p:tav>
                                        <p:tav tm="100000">
                                          <p:val>
                                            <p:strVal val="#ppt_x"/>
                                          </p:val>
                                        </p:tav>
                                      </p:tavLst>
                                    </p:anim>
                                    <p:anim calcmode="lin" valueType="num">
                                      <p:cBhvr>
                                        <p:cTn id="4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29" grpId="0" animBg="1"/>
      <p:bldP spid="29" grpId="1" animBg="1"/>
      <p:bldP spid="30" grpId="0" animBg="1"/>
      <p:bldP spid="3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457200" y="2538413"/>
            <a:ext cx="8229600" cy="1493837"/>
          </a:xfrm>
        </p:spPr>
        <p:txBody>
          <a:bodyPr/>
          <a:lstStyle/>
          <a:p>
            <a:pPr algn="ctr" eaLnBrk="1" hangingPunct="1">
              <a:buFontTx/>
              <a:buNone/>
            </a:pPr>
            <a:r>
              <a:rPr lang="he-IL" b="1" dirty="0">
                <a:solidFill>
                  <a:srgbClr val="096309"/>
                </a:solidFill>
              </a:rPr>
              <a:t>זאת מהירות שמדדנו במערכת צירים </a:t>
            </a:r>
            <a:r>
              <a:rPr lang="he-IL" b="1" dirty="0" err="1">
                <a:solidFill>
                  <a:srgbClr val="096309"/>
                </a:solidFill>
              </a:rPr>
              <a:t>קרטזית</a:t>
            </a:r>
            <a:r>
              <a:rPr lang="he-IL" b="1" dirty="0">
                <a:solidFill>
                  <a:srgbClr val="096309"/>
                </a:solidFill>
              </a:rPr>
              <a:t> </a:t>
            </a:r>
          </a:p>
          <a:p>
            <a:pPr algn="ctr" eaLnBrk="1" hangingPunct="1">
              <a:buFontTx/>
              <a:buNone/>
            </a:pPr>
            <a:r>
              <a:rPr lang="he-IL" b="1" dirty="0">
                <a:solidFill>
                  <a:srgbClr val="096309"/>
                </a:solidFill>
              </a:rPr>
              <a:t>( מערכת צירים שהצירים ניצבים אחד לשני). </a:t>
            </a:r>
          </a:p>
        </p:txBody>
      </p:sp>
      <p:sp>
        <p:nvSpPr>
          <p:cNvPr id="29699" name="Text Box 5"/>
          <p:cNvSpPr txBox="1">
            <a:spLocks noChangeArrowheads="1"/>
          </p:cNvSpPr>
          <p:nvPr/>
        </p:nvSpPr>
        <p:spPr bwMode="auto">
          <a:xfrm>
            <a:off x="1138238" y="769384"/>
            <a:ext cx="6908800" cy="1692275"/>
          </a:xfrm>
          <a:prstGeom prst="rect">
            <a:avLst/>
          </a:prstGeom>
          <a:noFill/>
          <a:ln w="9525">
            <a:noFill/>
            <a:miter lim="800000"/>
            <a:headEnd/>
            <a:tailEnd/>
          </a:ln>
        </p:spPr>
        <p:txBody>
          <a:bodyPr>
            <a:spAutoFit/>
          </a:bodyPr>
          <a:lstStyle/>
          <a:p>
            <a:pPr algn="ctr">
              <a:spcBef>
                <a:spcPct val="50000"/>
              </a:spcBef>
            </a:pPr>
            <a:r>
              <a:rPr lang="he-IL" sz="4400" b="1" u="sng" dirty="0">
                <a:solidFill>
                  <a:srgbClr val="002060"/>
                </a:solidFill>
              </a:rPr>
              <a:t>להזכירכם :</a:t>
            </a:r>
          </a:p>
          <a:p>
            <a:pPr algn="ctr">
              <a:spcBef>
                <a:spcPct val="50000"/>
              </a:spcBef>
            </a:pPr>
            <a:r>
              <a:rPr lang="he-IL" sz="4000" dirty="0">
                <a:solidFill>
                  <a:srgbClr val="002060"/>
                </a:solidFill>
              </a:rPr>
              <a:t>מהירות קווית  </a:t>
            </a:r>
            <a:r>
              <a:rPr lang="en-US" sz="4000" dirty="0">
                <a:solidFill>
                  <a:srgbClr val="002060"/>
                </a:solidFill>
              </a:rPr>
              <a:t>V(m/s)</a:t>
            </a:r>
          </a:p>
        </p:txBody>
      </p:sp>
      <p:pic>
        <p:nvPicPr>
          <p:cNvPr id="29700" name="Picture 7" descr="Velocity vector"/>
          <p:cNvPicPr>
            <a:picLocks noChangeAspect="1" noChangeArrowheads="1"/>
          </p:cNvPicPr>
          <p:nvPr/>
        </p:nvPicPr>
        <p:blipFill>
          <a:blip r:embed="rId2" cstate="print"/>
          <a:srcRect/>
          <a:stretch>
            <a:fillRect/>
          </a:stretch>
        </p:blipFill>
        <p:spPr bwMode="auto">
          <a:xfrm>
            <a:off x="2771775" y="4032250"/>
            <a:ext cx="3910013" cy="2460625"/>
          </a:xfrm>
          <a:prstGeom prst="rect">
            <a:avLst/>
          </a:prstGeom>
          <a:noFill/>
          <a:ln w="9525">
            <a:noFill/>
            <a:miter lim="800000"/>
            <a:headEnd/>
            <a:tailEnd/>
          </a:ln>
        </p:spPr>
      </p:pic>
      <p:sp>
        <p:nvSpPr>
          <p:cNvPr id="7" name="TextBox 6"/>
          <p:cNvSpPr txBox="1"/>
          <p:nvPr/>
        </p:nvSpPr>
        <p:spPr>
          <a:xfrm>
            <a:off x="2663788" y="32048"/>
            <a:ext cx="3816424" cy="830997"/>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 (גודל המהירות קבוע)</a:t>
            </a:r>
          </a:p>
        </p:txBody>
      </p:sp>
    </p:spTree>
    <p:extLst>
      <p:ext uri="{BB962C8B-B14F-4D97-AF65-F5344CB8AC3E}">
        <p14:creationId xmlns:p14="http://schemas.microsoft.com/office/powerpoint/2010/main" val="1761147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08" y="1340768"/>
            <a:ext cx="612068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1">
            <a:spAutoFit/>
          </a:bodyPr>
          <a:lstStyle/>
          <a:p>
            <a:r>
              <a:rPr lang="he-IL" b="1" dirty="0"/>
              <a:t>הכוח השקול בתנועה מעגלית במהירות קצובה  (גודל ווקטורי)</a:t>
            </a:r>
          </a:p>
        </p:txBody>
      </p:sp>
      <p:grpSp>
        <p:nvGrpSpPr>
          <p:cNvPr id="7" name="קבוצה 6"/>
          <p:cNvGrpSpPr/>
          <p:nvPr/>
        </p:nvGrpSpPr>
        <p:grpSpPr>
          <a:xfrm>
            <a:off x="4355976" y="3573016"/>
            <a:ext cx="4499992" cy="2230488"/>
            <a:chOff x="4355976" y="3573016"/>
            <a:chExt cx="4499992" cy="2230488"/>
          </a:xfrm>
        </p:grpSpPr>
        <p:sp>
          <p:nvSpPr>
            <p:cNvPr id="3" name="TextBox 2"/>
            <p:cNvSpPr txBox="1"/>
            <p:nvPr/>
          </p:nvSpPr>
          <p:spPr>
            <a:xfrm>
              <a:off x="6300192" y="3573016"/>
              <a:ext cx="2555776" cy="400110"/>
            </a:xfrm>
            <a:prstGeom prst="rect">
              <a:avLst/>
            </a:prstGeom>
            <a:noFill/>
          </p:spPr>
          <p:txBody>
            <a:bodyPr wrap="square" rtlCol="1">
              <a:spAutoFit/>
            </a:bodyPr>
            <a:lstStyle/>
            <a:p>
              <a:r>
                <a:rPr lang="he-IL" sz="2000" b="1" dirty="0">
                  <a:solidFill>
                    <a:srgbClr val="FF0000"/>
                  </a:solidFill>
                </a:rPr>
                <a:t>גודל </a:t>
              </a:r>
              <a:r>
                <a:rPr lang="he-IL" sz="2000" b="1" u="sng" dirty="0">
                  <a:solidFill>
                    <a:srgbClr val="FF0000"/>
                  </a:solidFill>
                </a:rPr>
                <a:t>הכוח השקול</a:t>
              </a:r>
              <a:r>
                <a:rPr lang="he-IL" sz="2000" b="1" dirty="0">
                  <a:solidFill>
                    <a:srgbClr val="FF0000"/>
                  </a:solidFill>
                </a:rPr>
                <a:t>:</a:t>
              </a:r>
            </a:p>
          </p:txBody>
        </p:sp>
        <p:graphicFrame>
          <p:nvGraphicFramePr>
            <p:cNvPr id="4" name="אובייקט 3"/>
            <p:cNvGraphicFramePr>
              <a:graphicFrameLocks noChangeAspect="1"/>
            </p:cNvGraphicFramePr>
            <p:nvPr>
              <p:extLst>
                <p:ext uri="{D42A27DB-BD31-4B8C-83A1-F6EECF244321}">
                  <p14:modId xmlns:p14="http://schemas.microsoft.com/office/powerpoint/2010/main" val="3429273219"/>
                </p:ext>
              </p:extLst>
            </p:nvPr>
          </p:nvGraphicFramePr>
          <p:xfrm>
            <a:off x="4355976" y="4077072"/>
            <a:ext cx="3387427" cy="1726432"/>
          </p:xfrm>
          <a:graphic>
            <a:graphicData uri="http://schemas.openxmlformats.org/presentationml/2006/ole">
              <mc:AlternateContent xmlns:mc="http://schemas.openxmlformats.org/markup-compatibility/2006">
                <mc:Choice xmlns:v="urn:schemas-microsoft-com:vml" Requires="v">
                  <p:oleObj spid="_x0000_s3285" name="Equation" r:id="rId3" imgW="1346200" imgH="685800" progId="Equation.DSMT4">
                    <p:embed/>
                  </p:oleObj>
                </mc:Choice>
                <mc:Fallback>
                  <p:oleObj name="Equation" r:id="rId3" imgW="1346200" imgH="68580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4077072"/>
                          <a:ext cx="3387427" cy="1726432"/>
                        </a:xfrm>
                        <a:prstGeom prst="rect">
                          <a:avLst/>
                        </a:prstGeom>
                        <a:solidFill>
                          <a:srgbClr val="CCFFFF"/>
                        </a:solidFill>
                        <a:ln w="12700">
                          <a:solidFill>
                            <a:schemeClr val="tx1"/>
                          </a:solidFill>
                          <a:miter lim="800000"/>
                          <a:headEnd/>
                          <a:tailEnd/>
                        </a:ln>
                      </p:spPr>
                    </p:pic>
                  </p:oleObj>
                </mc:Fallback>
              </mc:AlternateContent>
            </a:graphicData>
          </a:graphic>
        </p:graphicFrame>
      </p:grpSp>
      <p:sp>
        <p:nvSpPr>
          <p:cNvPr id="5" name="TextBox 4"/>
          <p:cNvSpPr txBox="1"/>
          <p:nvPr/>
        </p:nvSpPr>
        <p:spPr>
          <a:xfrm>
            <a:off x="6660232" y="1772816"/>
            <a:ext cx="2267744"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1">
            <a:spAutoFit/>
          </a:bodyPr>
          <a:lstStyle/>
          <a:p>
            <a:r>
              <a:rPr lang="he-IL" sz="2000" b="1" dirty="0">
                <a:solidFill>
                  <a:srgbClr val="FF0000"/>
                </a:solidFill>
              </a:rPr>
              <a:t>כיוון הכוח השקול: </a:t>
            </a:r>
          </a:p>
        </p:txBody>
      </p:sp>
      <p:sp>
        <p:nvSpPr>
          <p:cNvPr id="6" name="TextBox 5"/>
          <p:cNvSpPr txBox="1"/>
          <p:nvPr/>
        </p:nvSpPr>
        <p:spPr>
          <a:xfrm>
            <a:off x="3707904" y="2132856"/>
            <a:ext cx="5220072" cy="1323439"/>
          </a:xfrm>
          <a:prstGeom prst="rect">
            <a:avLst/>
          </a:prstGeom>
          <a:noFill/>
        </p:spPr>
        <p:txBody>
          <a:bodyPr wrap="square" rtlCol="1">
            <a:spAutoFit/>
          </a:bodyPr>
          <a:lstStyle/>
          <a:p>
            <a:r>
              <a:rPr lang="he-IL" sz="2000" dirty="0"/>
              <a:t>לפי חוק שני של ניוטון כיוון </a:t>
            </a:r>
            <a:r>
              <a:rPr lang="he-IL" sz="2000" u="sng" dirty="0"/>
              <a:t>הכוח השקול</a:t>
            </a:r>
            <a:r>
              <a:rPr lang="he-IL" sz="2000" dirty="0"/>
              <a:t> תמיד ככיוון התאוצה . לכן,</a:t>
            </a:r>
          </a:p>
          <a:p>
            <a:r>
              <a:rPr lang="he-IL" sz="2000" dirty="0"/>
              <a:t>כיוון </a:t>
            </a:r>
            <a:r>
              <a:rPr lang="he-IL" sz="2000" u="sng" dirty="0"/>
              <a:t>הכוח השקול</a:t>
            </a:r>
            <a:r>
              <a:rPr lang="he-IL" sz="2000" dirty="0"/>
              <a:t> בתנועה מעגלית במהירות קצובה, </a:t>
            </a:r>
            <a:r>
              <a:rPr lang="he-IL" sz="2000" b="1" u="sng" dirty="0">
                <a:solidFill>
                  <a:srgbClr val="FF0000"/>
                </a:solidFill>
              </a:rPr>
              <a:t>הוא תמיד כלפי מרכז המעגל</a:t>
            </a:r>
            <a:r>
              <a:rPr lang="he-IL" sz="2000" dirty="0"/>
              <a:t>.</a:t>
            </a:r>
          </a:p>
        </p:txBody>
      </p:sp>
      <p:sp>
        <p:nvSpPr>
          <p:cNvPr id="26" name="TextBox 25"/>
          <p:cNvSpPr txBox="1"/>
          <p:nvPr/>
        </p:nvSpPr>
        <p:spPr>
          <a:xfrm>
            <a:off x="2555776" y="332656"/>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pic>
        <p:nvPicPr>
          <p:cNvPr id="30" name="Picture 6" descr="D:\מיכניקה ניוטונית - א\פרק ה\איורי הפרק\[E]Di-[11].jpg"/>
          <p:cNvPicPr>
            <a:picLocks noChangeAspect="1" noChangeArrowheads="1"/>
          </p:cNvPicPr>
          <p:nvPr/>
        </p:nvPicPr>
        <p:blipFill>
          <a:blip r:embed="rId5" cstate="print"/>
          <a:srcRect/>
          <a:stretch>
            <a:fillRect/>
          </a:stretch>
        </p:blipFill>
        <p:spPr bwMode="auto">
          <a:xfrm>
            <a:off x="179512" y="1772816"/>
            <a:ext cx="3670360" cy="4032448"/>
          </a:xfrm>
          <a:prstGeom prst="rect">
            <a:avLst/>
          </a:prstGeom>
          <a:noFill/>
        </p:spPr>
      </p:pic>
      <p:sp>
        <p:nvSpPr>
          <p:cNvPr id="9" name="TextBox 8"/>
          <p:cNvSpPr txBox="1"/>
          <p:nvPr/>
        </p:nvSpPr>
        <p:spPr>
          <a:xfrm>
            <a:off x="1475656" y="6093296"/>
            <a:ext cx="6624736" cy="646331"/>
          </a:xfrm>
          <a:prstGeom prst="rect">
            <a:avLst/>
          </a:prstGeom>
          <a:noFill/>
        </p:spPr>
        <p:txBody>
          <a:bodyPr wrap="square" rtlCol="1">
            <a:spAutoFit/>
          </a:bodyPr>
          <a:lstStyle/>
          <a:p>
            <a:pPr algn="ctr"/>
            <a:r>
              <a:rPr lang="he-IL" dirty="0"/>
              <a:t>אפשר לכנות את </a:t>
            </a:r>
            <a:r>
              <a:rPr lang="he-IL" u="sng" dirty="0"/>
              <a:t>הכוח השקול</a:t>
            </a:r>
            <a:r>
              <a:rPr lang="he-IL" dirty="0"/>
              <a:t> הפועל על גוף הנע במעגל במהירות קצובה: </a:t>
            </a:r>
            <a:r>
              <a:rPr lang="he-IL" b="1" dirty="0">
                <a:ln>
                  <a:solidFill>
                    <a:schemeClr val="tx1"/>
                  </a:solidFill>
                </a:ln>
                <a:solidFill>
                  <a:srgbClr val="0070C0"/>
                </a:solidFill>
              </a:rPr>
              <a:t>כוח </a:t>
            </a:r>
            <a:r>
              <a:rPr lang="he-IL" b="1" dirty="0" err="1">
                <a:ln>
                  <a:solidFill>
                    <a:schemeClr val="tx1"/>
                  </a:solidFill>
                </a:ln>
                <a:solidFill>
                  <a:srgbClr val="0070C0"/>
                </a:solidFill>
              </a:rPr>
              <a:t>צנטריפטלי</a:t>
            </a:r>
            <a:r>
              <a:rPr lang="he-IL" b="1" dirty="0">
                <a:ln>
                  <a:solidFill>
                    <a:schemeClr val="tx1"/>
                  </a:solidFill>
                </a:ln>
                <a:solidFill>
                  <a:srgbClr val="0070C0"/>
                </a:solidFill>
              </a:rPr>
              <a:t> </a:t>
            </a:r>
            <a:r>
              <a:rPr lang="he-IL" dirty="0"/>
              <a:t>או </a:t>
            </a:r>
            <a:r>
              <a:rPr lang="he-IL" b="1" dirty="0">
                <a:ln>
                  <a:solidFill>
                    <a:schemeClr val="tx1"/>
                  </a:solidFill>
                </a:ln>
                <a:solidFill>
                  <a:srgbClr val="0070C0"/>
                </a:solidFill>
              </a:rPr>
              <a:t>כוח רדיאלי (מרכזי)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1000"/>
                                        <p:tgtEl>
                                          <p:spTgt spid="30"/>
                                        </p:tgtEl>
                                      </p:cBhvr>
                                    </p:animEffect>
                                    <p:anim calcmode="lin" valueType="num">
                                      <p:cBhvr>
                                        <p:cTn id="27" dur="1000" fill="hold"/>
                                        <p:tgtEl>
                                          <p:spTgt spid="30"/>
                                        </p:tgtEl>
                                        <p:attrNameLst>
                                          <p:attrName>ppt_x</p:attrName>
                                        </p:attrNameLst>
                                      </p:cBhvr>
                                      <p:tavLst>
                                        <p:tav tm="0">
                                          <p:val>
                                            <p:strVal val="#ppt_x"/>
                                          </p:val>
                                        </p:tav>
                                        <p:tav tm="100000">
                                          <p:val>
                                            <p:strVal val="#ppt_x"/>
                                          </p:val>
                                        </p:tav>
                                      </p:tavLst>
                                    </p:anim>
                                    <p:anim calcmode="lin" valueType="num">
                                      <p:cBhvr>
                                        <p:cTn id="2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49872" y="1518567"/>
            <a:ext cx="5220072" cy="3416320"/>
          </a:xfrm>
          <a:prstGeom prst="rect">
            <a:avLst/>
          </a:prstGeom>
        </p:spPr>
        <p:style>
          <a:lnRef idx="1">
            <a:schemeClr val="dk1"/>
          </a:lnRef>
          <a:fillRef idx="2">
            <a:schemeClr val="dk1"/>
          </a:fillRef>
          <a:effectRef idx="1">
            <a:schemeClr val="dk1"/>
          </a:effectRef>
          <a:fontRef idx="minor">
            <a:schemeClr val="dk1"/>
          </a:fontRef>
        </p:style>
        <p:txBody>
          <a:bodyPr wrap="square" rtlCol="1">
            <a:spAutoFit/>
          </a:bodyPr>
          <a:lstStyle/>
          <a:p>
            <a:pPr algn="ctr">
              <a:lnSpc>
                <a:spcPct val="150000"/>
              </a:lnSpc>
            </a:pPr>
            <a:r>
              <a:rPr lang="he-IL" sz="2400" dirty="0"/>
              <a:t>הכוח </a:t>
            </a:r>
            <a:r>
              <a:rPr lang="he-IL" sz="2400" dirty="0" err="1"/>
              <a:t>הצנטריפטלי</a:t>
            </a:r>
            <a:r>
              <a:rPr lang="he-IL" sz="2400" dirty="0"/>
              <a:t> הוא למעשה </a:t>
            </a:r>
            <a:r>
              <a:rPr lang="he-IL" sz="2400" u="sng" dirty="0"/>
              <a:t>כוח שקול</a:t>
            </a:r>
          </a:p>
          <a:p>
            <a:pPr algn="ctr">
              <a:lnSpc>
                <a:spcPct val="150000"/>
              </a:lnSpc>
            </a:pPr>
            <a:r>
              <a:rPr lang="he-IL" sz="2400" dirty="0"/>
              <a:t>אשר גורם לתאוצה </a:t>
            </a:r>
            <a:r>
              <a:rPr lang="he-IL" sz="2400" dirty="0" err="1"/>
              <a:t>צנטריפטלית</a:t>
            </a:r>
            <a:r>
              <a:rPr lang="he-IL" sz="2400" dirty="0"/>
              <a:t>. הוא מורכב מכוחות כמו חיכוך או מתיחות או כבידה או נורמל או קפיץ או משילוב שלהם, כך שאחרי חיבור ווקטורי נקבל שקול המכוון למרכז המעגל.</a:t>
            </a:r>
          </a:p>
        </p:txBody>
      </p:sp>
      <p:sp>
        <p:nvSpPr>
          <p:cNvPr id="26" name="TextBox 25"/>
          <p:cNvSpPr txBox="1"/>
          <p:nvPr/>
        </p:nvSpPr>
        <p:spPr>
          <a:xfrm>
            <a:off x="2555776" y="332656"/>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pic>
        <p:nvPicPr>
          <p:cNvPr id="30" name="Picture 6" descr="D:\מיכניקה ניוטונית - א\פרק ה\איורי הפרק\[E]Di-[11].jpg"/>
          <p:cNvPicPr>
            <a:picLocks noChangeAspect="1" noChangeArrowheads="1"/>
          </p:cNvPicPr>
          <p:nvPr/>
        </p:nvPicPr>
        <p:blipFill>
          <a:blip r:embed="rId2" cstate="print"/>
          <a:srcRect/>
          <a:stretch>
            <a:fillRect/>
          </a:stretch>
        </p:blipFill>
        <p:spPr bwMode="auto">
          <a:xfrm>
            <a:off x="179512" y="1772816"/>
            <a:ext cx="3670360" cy="4032448"/>
          </a:xfrm>
          <a:prstGeom prst="rect">
            <a:avLst/>
          </a:prstGeom>
          <a:noFill/>
        </p:spPr>
      </p:pic>
      <p:sp>
        <p:nvSpPr>
          <p:cNvPr id="2" name="TextBox 1"/>
          <p:cNvSpPr txBox="1"/>
          <p:nvPr/>
        </p:nvSpPr>
        <p:spPr>
          <a:xfrm>
            <a:off x="2627784" y="5120656"/>
            <a:ext cx="6336704" cy="1631216"/>
          </a:xfrm>
          <a:prstGeom prst="rect">
            <a:avLst/>
          </a:prstGeom>
        </p:spPr>
        <p:style>
          <a:lnRef idx="0">
            <a:schemeClr val="accent2"/>
          </a:lnRef>
          <a:fillRef idx="3">
            <a:schemeClr val="accent2"/>
          </a:fillRef>
          <a:effectRef idx="3">
            <a:schemeClr val="accent2"/>
          </a:effectRef>
          <a:fontRef idx="minor">
            <a:schemeClr val="lt1"/>
          </a:fontRef>
        </p:style>
        <p:txBody>
          <a:bodyPr wrap="square" rtlCol="1">
            <a:spAutoFit/>
          </a:bodyPr>
          <a:lstStyle/>
          <a:p>
            <a:r>
              <a:rPr lang="he-IL" sz="2000" b="1" u="sng" dirty="0">
                <a:solidFill>
                  <a:srgbClr val="FFFF00"/>
                </a:solidFill>
              </a:rPr>
              <a:t>שימו לב</a:t>
            </a:r>
            <a:r>
              <a:rPr lang="he-IL" sz="2000" dirty="0">
                <a:solidFill>
                  <a:srgbClr val="FFFF00"/>
                </a:solidFill>
              </a:rPr>
              <a:t>:</a:t>
            </a:r>
          </a:p>
          <a:p>
            <a:r>
              <a:rPr lang="he-IL" sz="2000" dirty="0"/>
              <a:t>הכוח </a:t>
            </a:r>
            <a:r>
              <a:rPr lang="he-IL" sz="2000" dirty="0" err="1"/>
              <a:t>הצנטריפטלי</a:t>
            </a:r>
            <a:r>
              <a:rPr lang="he-IL" sz="2000" dirty="0"/>
              <a:t> הוא </a:t>
            </a:r>
            <a:r>
              <a:rPr lang="he-IL" sz="2000" b="1" u="sng" dirty="0"/>
              <a:t>לא כוח חיצוני </a:t>
            </a:r>
            <a:r>
              <a:rPr lang="he-IL" sz="2000" dirty="0"/>
              <a:t>שפועל, </a:t>
            </a:r>
            <a:r>
              <a:rPr lang="he-IL" sz="2000" b="1" dirty="0"/>
              <a:t>אלא </a:t>
            </a:r>
            <a:r>
              <a:rPr lang="he-IL" sz="2000" b="1" u="sng" dirty="0"/>
              <a:t>שקול</a:t>
            </a:r>
            <a:r>
              <a:rPr lang="he-IL" sz="2000" b="1" dirty="0"/>
              <a:t> </a:t>
            </a:r>
            <a:r>
              <a:rPr lang="he-IL" sz="2000" dirty="0"/>
              <a:t>של הכוחות שפועלים. </a:t>
            </a:r>
          </a:p>
          <a:p>
            <a:r>
              <a:rPr lang="he-IL" sz="2000" dirty="0"/>
              <a:t>כאשר מסרטטים את המערכת וצריך לסמן את הכוחות הפועלים ומי מפעיל אותם, </a:t>
            </a:r>
            <a:r>
              <a:rPr lang="he-IL" sz="2000" b="1" u="sng" dirty="0"/>
              <a:t>לא מסמנים אותו </a:t>
            </a:r>
            <a:r>
              <a:rPr lang="he-IL" sz="2000" dirty="0"/>
              <a:t>כאחד הכוחות הללו.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bg/>
                                          </p:spTgt>
                                        </p:tgtEl>
                                        <p:attrNameLst>
                                          <p:attrName>style.visibility</p:attrName>
                                        </p:attrNameLst>
                                      </p:cBhvr>
                                      <p:to>
                                        <p:strVal val="visible"/>
                                      </p:to>
                                    </p:set>
                                    <p:animEffect transition="in" filter="fade">
                                      <p:cBhvr>
                                        <p:cTn id="14" dur="1000"/>
                                        <p:tgtEl>
                                          <p:spTgt spid="2">
                                            <p:bg/>
                                          </p:spTgt>
                                        </p:tgtEl>
                                      </p:cBhvr>
                                    </p:animEffect>
                                    <p:anim calcmode="lin" valueType="num">
                                      <p:cBhvr>
                                        <p:cTn id="15" dur="1000" fill="hold"/>
                                        <p:tgtEl>
                                          <p:spTgt spid="2">
                                            <p:bg/>
                                          </p:spTgt>
                                        </p:tgtEl>
                                        <p:attrNameLst>
                                          <p:attrName>ppt_x</p:attrName>
                                        </p:attrNameLst>
                                      </p:cBhvr>
                                      <p:tavLst>
                                        <p:tav tm="0">
                                          <p:val>
                                            <p:strVal val="#ppt_x"/>
                                          </p:val>
                                        </p:tav>
                                        <p:tav tm="100000">
                                          <p:val>
                                            <p:strVal val="#ppt_x"/>
                                          </p:val>
                                        </p:tav>
                                      </p:tavLst>
                                    </p:anim>
                                    <p:anim calcmode="lin" valueType="num">
                                      <p:cBhvr>
                                        <p:cTn id="16" dur="1000" fill="hold"/>
                                        <p:tgtEl>
                                          <p:spTgt spid="2">
                                            <p:bg/>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fade">
                                      <p:cBhvr>
                                        <p:cTn id="19" dur="1000"/>
                                        <p:tgtEl>
                                          <p:spTgt spid="2">
                                            <p:txEl>
                                              <p:pRg st="0" end="0"/>
                                            </p:txEl>
                                          </p:spTgt>
                                        </p:tgtEl>
                                      </p:cBhvr>
                                    </p:animEffect>
                                    <p:anim calcmode="lin" valueType="num">
                                      <p:cBhvr>
                                        <p:cTn id="20"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20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fade">
                                      <p:cBhvr>
                                        <p:cTn id="25" dur="1000"/>
                                        <p:tgtEl>
                                          <p:spTgt spid="2">
                                            <p:txEl>
                                              <p:pRg st="1" end="1"/>
                                            </p:txEl>
                                          </p:spTgt>
                                        </p:tgtEl>
                                      </p:cBhvr>
                                    </p:animEffect>
                                    <p:anim calcmode="lin" valueType="num">
                                      <p:cBhvr>
                                        <p:cTn id="2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fade">
                                      <p:cBhvr>
                                        <p:cTn id="32" dur="1000"/>
                                        <p:tgtEl>
                                          <p:spTgt spid="2">
                                            <p:txEl>
                                              <p:pRg st="2" end="2"/>
                                            </p:txEl>
                                          </p:spTgt>
                                        </p:tgtEl>
                                      </p:cBhvr>
                                    </p:animEffect>
                                    <p:anim calcmode="lin" valueType="num">
                                      <p:cBhvr>
                                        <p:cTn id="3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uiExpand="1"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49872" y="1518567"/>
            <a:ext cx="5220072" cy="2308324"/>
          </a:xfrm>
          <a:prstGeom prst="rect">
            <a:avLst/>
          </a:prstGeom>
        </p:spPr>
        <p:style>
          <a:lnRef idx="1">
            <a:schemeClr val="dk1"/>
          </a:lnRef>
          <a:fillRef idx="2">
            <a:schemeClr val="dk1"/>
          </a:fillRef>
          <a:effectRef idx="1">
            <a:schemeClr val="dk1"/>
          </a:effectRef>
          <a:fontRef idx="minor">
            <a:schemeClr val="dk1"/>
          </a:fontRef>
        </p:style>
        <p:txBody>
          <a:bodyPr wrap="square" rtlCol="1">
            <a:spAutoFit/>
          </a:bodyPr>
          <a:lstStyle/>
          <a:p>
            <a:pPr algn="ctr">
              <a:lnSpc>
                <a:spcPct val="150000"/>
              </a:lnSpc>
            </a:pPr>
            <a:r>
              <a:rPr lang="he-IL" sz="2400" dirty="0"/>
              <a:t>רבים מכירים את הביטוי: </a:t>
            </a:r>
            <a:r>
              <a:rPr lang="he-IL" sz="2400" b="1" dirty="0"/>
              <a:t>כוח צנטריפוגלי</a:t>
            </a:r>
            <a:r>
              <a:rPr lang="he-IL" sz="2400" dirty="0"/>
              <a:t>, כוח שכיוונו החוצה מהמעגל, "זורק" אותנו החוצה. זהו למעשה </a:t>
            </a:r>
            <a:r>
              <a:rPr lang="he-IL" sz="2400" u="sng" dirty="0"/>
              <a:t>כוח מדומה</a:t>
            </a:r>
            <a:r>
              <a:rPr lang="he-IL" sz="2400" dirty="0"/>
              <a:t>.</a:t>
            </a:r>
          </a:p>
          <a:p>
            <a:pPr algn="ctr">
              <a:lnSpc>
                <a:spcPct val="150000"/>
              </a:lnSpc>
            </a:pPr>
            <a:r>
              <a:rPr lang="he-IL" sz="2400" dirty="0"/>
              <a:t>נתייחס ונסביר את ההרגשה הזו בהמשך.</a:t>
            </a:r>
          </a:p>
        </p:txBody>
      </p:sp>
      <p:sp>
        <p:nvSpPr>
          <p:cNvPr id="26" name="TextBox 25"/>
          <p:cNvSpPr txBox="1"/>
          <p:nvPr/>
        </p:nvSpPr>
        <p:spPr>
          <a:xfrm>
            <a:off x="2555776" y="110294"/>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pic>
        <p:nvPicPr>
          <p:cNvPr id="30" name="Picture 6" descr="D:\מיכניקה ניוטונית - א\פרק ה\איורי הפרק\[E]Di-[11].jpg"/>
          <p:cNvPicPr>
            <a:picLocks noChangeAspect="1" noChangeArrowheads="1"/>
          </p:cNvPicPr>
          <p:nvPr/>
        </p:nvPicPr>
        <p:blipFill>
          <a:blip r:embed="rId2" cstate="print"/>
          <a:srcRect/>
          <a:stretch>
            <a:fillRect/>
          </a:stretch>
        </p:blipFill>
        <p:spPr bwMode="auto">
          <a:xfrm>
            <a:off x="179512" y="1772816"/>
            <a:ext cx="3670360" cy="4032448"/>
          </a:xfrm>
          <a:prstGeom prst="rect">
            <a:avLst/>
          </a:prstGeom>
          <a:noFill/>
        </p:spPr>
      </p:pic>
    </p:spTree>
    <p:extLst>
      <p:ext uri="{BB962C8B-B14F-4D97-AF65-F5344CB8AC3E}">
        <p14:creationId xmlns:p14="http://schemas.microsoft.com/office/powerpoint/2010/main" val="41630293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1268760"/>
            <a:ext cx="5976664" cy="400110"/>
          </a:xfrm>
          <a:prstGeom prst="rect">
            <a:avLst/>
          </a:prstGeom>
          <a:noFill/>
        </p:spPr>
        <p:txBody>
          <a:bodyPr wrap="square" rtlCol="1">
            <a:spAutoFit/>
          </a:bodyPr>
          <a:lstStyle/>
          <a:p>
            <a:r>
              <a:rPr lang="he-IL" sz="2000" b="1" dirty="0">
                <a:solidFill>
                  <a:srgbClr val="0000FF"/>
                </a:solidFill>
              </a:rPr>
              <a:t>סיכום משוואות התנועה בתנועה מעגלית במהירות קצובה</a:t>
            </a:r>
          </a:p>
        </p:txBody>
      </p:sp>
      <p:graphicFrame>
        <p:nvGraphicFramePr>
          <p:cNvPr id="11" name="אובייקט 10"/>
          <p:cNvGraphicFramePr>
            <a:graphicFrameLocks noChangeAspect="1"/>
          </p:cNvGraphicFramePr>
          <p:nvPr/>
        </p:nvGraphicFramePr>
        <p:xfrm>
          <a:off x="4644008" y="2636912"/>
          <a:ext cx="2659732" cy="1329866"/>
        </p:xfrm>
        <a:graphic>
          <a:graphicData uri="http://schemas.openxmlformats.org/presentationml/2006/ole">
            <mc:AlternateContent xmlns:mc="http://schemas.openxmlformats.org/markup-compatibility/2006">
              <mc:Choice xmlns:v="urn:schemas-microsoft-com:vml" Requires="v">
                <p:oleObj spid="_x0000_s4947" name="משוואה" r:id="rId3" imgW="1143000" imgH="571500" progId="Equation.3">
                  <p:embed/>
                </p:oleObj>
              </mc:Choice>
              <mc:Fallback>
                <p:oleObj name="משוואה" r:id="rId3" imgW="1143000" imgH="571500"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2636912"/>
                        <a:ext cx="2659732" cy="13298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אובייקט 11"/>
          <p:cNvGraphicFramePr>
            <a:graphicFrameLocks noChangeAspect="1"/>
          </p:cNvGraphicFramePr>
          <p:nvPr>
            <p:extLst>
              <p:ext uri="{D42A27DB-BD31-4B8C-83A1-F6EECF244321}">
                <p14:modId xmlns:p14="http://schemas.microsoft.com/office/powerpoint/2010/main" val="2374807330"/>
              </p:ext>
            </p:extLst>
          </p:nvPr>
        </p:nvGraphicFramePr>
        <p:xfrm>
          <a:off x="4608004" y="1924459"/>
          <a:ext cx="1454597" cy="667352"/>
        </p:xfrm>
        <a:graphic>
          <a:graphicData uri="http://schemas.openxmlformats.org/presentationml/2006/ole">
            <mc:AlternateContent xmlns:mc="http://schemas.openxmlformats.org/markup-compatibility/2006">
              <mc:Choice xmlns:v="urn:schemas-microsoft-com:vml" Requires="v">
                <p:oleObj spid="_x0000_s4948" name="משוואה" r:id="rId5" imgW="469696" imgH="215806" progId="Equation.3">
                  <p:embed/>
                </p:oleObj>
              </mc:Choice>
              <mc:Fallback>
                <p:oleObj name="משוואה" r:id="rId5" imgW="469696" imgH="215806" progId="Equation.3">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8004" y="1924459"/>
                        <a:ext cx="1454597" cy="667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6228183" y="1844824"/>
            <a:ext cx="2808309" cy="646331"/>
          </a:xfrm>
          <a:prstGeom prst="rect">
            <a:avLst/>
          </a:prstGeom>
          <a:noFill/>
        </p:spPr>
        <p:txBody>
          <a:bodyPr wrap="square" rtlCol="1">
            <a:spAutoFit/>
          </a:bodyPr>
          <a:lstStyle/>
          <a:p>
            <a:r>
              <a:rPr lang="he-IL" b="1" dirty="0">
                <a:solidFill>
                  <a:srgbClr val="FF0000"/>
                </a:solidFill>
              </a:rPr>
              <a:t>הגוף נמצא במצב שיווי משקל ביחס לציר האנכי </a:t>
            </a:r>
            <a:r>
              <a:rPr lang="en-US" b="1" dirty="0">
                <a:solidFill>
                  <a:srgbClr val="FF0000"/>
                </a:solidFill>
              </a:rPr>
              <a:t>:Y</a:t>
            </a:r>
            <a:endParaRPr lang="he-IL" b="1" dirty="0">
              <a:solidFill>
                <a:srgbClr val="FF0000"/>
              </a:solidFill>
            </a:endParaRPr>
          </a:p>
        </p:txBody>
      </p:sp>
      <p:grpSp>
        <p:nvGrpSpPr>
          <p:cNvPr id="19" name="קבוצה 18"/>
          <p:cNvGrpSpPr/>
          <p:nvPr/>
        </p:nvGrpSpPr>
        <p:grpSpPr>
          <a:xfrm>
            <a:off x="395537" y="1772816"/>
            <a:ext cx="4320480" cy="3168352"/>
            <a:chOff x="395536" y="1772816"/>
            <a:chExt cx="4979479" cy="3456384"/>
          </a:xfrm>
        </p:grpSpPr>
        <p:pic>
          <p:nvPicPr>
            <p:cNvPr id="4098" name="Picture 2"/>
            <p:cNvPicPr>
              <a:picLocks noChangeAspect="1" noChangeArrowheads="1"/>
            </p:cNvPicPr>
            <p:nvPr/>
          </p:nvPicPr>
          <p:blipFill>
            <a:blip r:embed="rId7" cstate="print"/>
            <a:srcRect/>
            <a:stretch>
              <a:fillRect/>
            </a:stretch>
          </p:blipFill>
          <p:spPr bwMode="auto">
            <a:xfrm>
              <a:off x="683568" y="1916832"/>
              <a:ext cx="4691447" cy="3312368"/>
            </a:xfrm>
            <a:prstGeom prst="rect">
              <a:avLst/>
            </a:prstGeom>
            <a:noFill/>
            <a:ln w="9525">
              <a:noFill/>
              <a:miter lim="800000"/>
              <a:headEnd/>
              <a:tailEnd/>
            </a:ln>
          </p:spPr>
        </p:pic>
        <p:cxnSp>
          <p:nvCxnSpPr>
            <p:cNvPr id="5" name="מחבר ישר 4"/>
            <p:cNvCxnSpPr/>
            <p:nvPr/>
          </p:nvCxnSpPr>
          <p:spPr>
            <a:xfrm>
              <a:off x="611560" y="3356992"/>
              <a:ext cx="4536504" cy="0"/>
            </a:xfrm>
            <a:prstGeom prst="line">
              <a:avLst/>
            </a:prstGeom>
            <a:ln>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9" name="מחבר ישר 8"/>
            <p:cNvCxnSpPr/>
            <p:nvPr/>
          </p:nvCxnSpPr>
          <p:spPr>
            <a:xfrm>
              <a:off x="4427984" y="1772816"/>
              <a:ext cx="0" cy="3168352"/>
            </a:xfrm>
            <a:prstGeom prst="line">
              <a:avLst/>
            </a:prstGeom>
            <a:ln>
              <a:solidFill>
                <a:srgbClr val="7030A0"/>
              </a:solidFill>
              <a:prstDash val="sys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5536" y="3356992"/>
              <a:ext cx="288032" cy="369332"/>
            </a:xfrm>
            <a:prstGeom prst="rect">
              <a:avLst/>
            </a:prstGeom>
            <a:noFill/>
          </p:spPr>
          <p:txBody>
            <a:bodyPr wrap="square" rtlCol="1">
              <a:spAutoFit/>
            </a:bodyPr>
            <a:lstStyle/>
            <a:p>
              <a:r>
                <a:rPr lang="en-US" b="1" dirty="0">
                  <a:solidFill>
                    <a:srgbClr val="00B050"/>
                  </a:solidFill>
                </a:rPr>
                <a:t>R</a:t>
              </a:r>
              <a:endParaRPr lang="he-IL" b="1" dirty="0">
                <a:solidFill>
                  <a:srgbClr val="00B050"/>
                </a:solidFill>
              </a:endParaRPr>
            </a:p>
          </p:txBody>
        </p:sp>
        <p:sp>
          <p:nvSpPr>
            <p:cNvPr id="17" name="TextBox 16"/>
            <p:cNvSpPr txBox="1"/>
            <p:nvPr/>
          </p:nvSpPr>
          <p:spPr>
            <a:xfrm>
              <a:off x="4067944" y="1772816"/>
              <a:ext cx="288032" cy="369332"/>
            </a:xfrm>
            <a:prstGeom prst="rect">
              <a:avLst/>
            </a:prstGeom>
            <a:noFill/>
          </p:spPr>
          <p:txBody>
            <a:bodyPr wrap="square" rtlCol="1">
              <a:spAutoFit/>
            </a:bodyPr>
            <a:lstStyle/>
            <a:p>
              <a:r>
                <a:rPr lang="en-US" b="1" dirty="0">
                  <a:solidFill>
                    <a:srgbClr val="00B050"/>
                  </a:solidFill>
                </a:rPr>
                <a:t>y</a:t>
              </a:r>
              <a:endParaRPr lang="he-IL" b="1" dirty="0">
                <a:solidFill>
                  <a:srgbClr val="00B050"/>
                </a:solidFill>
              </a:endParaRPr>
            </a:p>
          </p:txBody>
        </p:sp>
      </p:grpSp>
      <p:sp>
        <p:nvSpPr>
          <p:cNvPr id="18" name="TextBox 17"/>
          <p:cNvSpPr txBox="1"/>
          <p:nvPr/>
        </p:nvSpPr>
        <p:spPr>
          <a:xfrm>
            <a:off x="2555775" y="332656"/>
            <a:ext cx="4046885"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20" name="TextBox 19"/>
          <p:cNvSpPr txBox="1"/>
          <p:nvPr/>
        </p:nvSpPr>
        <p:spPr>
          <a:xfrm>
            <a:off x="6444208" y="2636912"/>
            <a:ext cx="2520280" cy="369332"/>
          </a:xfrm>
          <a:prstGeom prst="rect">
            <a:avLst/>
          </a:prstGeom>
          <a:noFill/>
        </p:spPr>
        <p:txBody>
          <a:bodyPr wrap="square" rtlCol="1">
            <a:spAutoFit/>
          </a:bodyPr>
          <a:lstStyle/>
          <a:p>
            <a:r>
              <a:rPr lang="he-IL" b="1" dirty="0">
                <a:solidFill>
                  <a:srgbClr val="FF0000"/>
                </a:solidFill>
              </a:rPr>
              <a:t>חוק שני במישור התנועה:</a:t>
            </a:r>
          </a:p>
        </p:txBody>
      </p:sp>
      <p:sp>
        <p:nvSpPr>
          <p:cNvPr id="22" name="TextBox 21"/>
          <p:cNvSpPr txBox="1"/>
          <p:nvPr/>
        </p:nvSpPr>
        <p:spPr>
          <a:xfrm>
            <a:off x="827584" y="3995678"/>
            <a:ext cx="7560840" cy="2862322"/>
          </a:xfrm>
          <a:prstGeom prst="rect">
            <a:avLst/>
          </a:prstGeom>
        </p:spPr>
        <p:style>
          <a:lnRef idx="2">
            <a:schemeClr val="accent4"/>
          </a:lnRef>
          <a:fillRef idx="1">
            <a:schemeClr val="lt1"/>
          </a:fillRef>
          <a:effectRef idx="0">
            <a:schemeClr val="accent4"/>
          </a:effectRef>
          <a:fontRef idx="minor">
            <a:schemeClr val="dk1"/>
          </a:fontRef>
        </p:style>
        <p:txBody>
          <a:bodyPr wrap="square" rtlCol="1">
            <a:spAutoFit/>
          </a:bodyPr>
          <a:lstStyle/>
          <a:p>
            <a:r>
              <a:rPr lang="he-IL" b="1" u="sng" dirty="0"/>
              <a:t>סיכום</a:t>
            </a:r>
          </a:p>
          <a:p>
            <a:pPr>
              <a:lnSpc>
                <a:spcPct val="150000"/>
              </a:lnSpc>
            </a:pPr>
            <a:r>
              <a:rPr lang="he-IL" dirty="0"/>
              <a:t>כאשר גוף נע בתנועה מעגלית קצובה: </a:t>
            </a:r>
          </a:p>
          <a:p>
            <a:pPr marL="285750" indent="-285750">
              <a:lnSpc>
                <a:spcPct val="150000"/>
              </a:lnSpc>
              <a:buFont typeface="Arial" panose="020B0604020202020204" pitchFamily="34" charset="0"/>
              <a:buChar char="•"/>
            </a:pPr>
            <a:r>
              <a:rPr lang="he-IL" dirty="0"/>
              <a:t>וקטור המהירות ניצב לרדיוס המעגל בכל נקודה על המעגל.</a:t>
            </a:r>
          </a:p>
          <a:p>
            <a:pPr marL="285750" indent="-285750">
              <a:lnSpc>
                <a:spcPct val="150000"/>
              </a:lnSpc>
              <a:buFont typeface="Arial" panose="020B0604020202020204" pitchFamily="34" charset="0"/>
              <a:buChar char="•"/>
            </a:pPr>
            <a:r>
              <a:rPr lang="he-IL" dirty="0"/>
              <a:t>לגוף יש תאוצה, כיוונה בכל נקודה לעבר מרכז המעגל, וגודלה:</a:t>
            </a:r>
          </a:p>
          <a:p>
            <a:pPr marL="285750" indent="-285750">
              <a:lnSpc>
                <a:spcPct val="150000"/>
              </a:lnSpc>
              <a:buFont typeface="Arial" panose="020B0604020202020204" pitchFamily="34" charset="0"/>
              <a:buChar char="•"/>
            </a:pPr>
            <a:r>
              <a:rPr lang="he-IL" dirty="0"/>
              <a:t>על הגוף פועל כוח שקול, כיוונו ככיוון התאוצה לעבר מרכז המעגל, וגודלו מקיים את הקשר: </a:t>
            </a:r>
          </a:p>
          <a:p>
            <a:pPr>
              <a:lnSpc>
                <a:spcPct val="150000"/>
              </a:lnSpc>
            </a:pPr>
            <a:endParaRPr lang="he-IL" dirty="0"/>
          </a:p>
        </p:txBody>
      </p:sp>
      <p:graphicFrame>
        <p:nvGraphicFramePr>
          <p:cNvPr id="4101" name="Object 2"/>
          <p:cNvGraphicFramePr>
            <a:graphicFrameLocks noChangeAspect="1"/>
          </p:cNvGraphicFramePr>
          <p:nvPr>
            <p:extLst>
              <p:ext uri="{D42A27DB-BD31-4B8C-83A1-F6EECF244321}">
                <p14:modId xmlns:p14="http://schemas.microsoft.com/office/powerpoint/2010/main" val="3930072042"/>
              </p:ext>
            </p:extLst>
          </p:nvPr>
        </p:nvGraphicFramePr>
        <p:xfrm>
          <a:off x="1146700" y="5051852"/>
          <a:ext cx="1404337" cy="626119"/>
        </p:xfrm>
        <a:graphic>
          <a:graphicData uri="http://schemas.openxmlformats.org/presentationml/2006/ole">
            <mc:AlternateContent xmlns:mc="http://schemas.openxmlformats.org/markup-compatibility/2006">
              <mc:Choice xmlns:v="urn:schemas-microsoft-com:vml" Requires="v">
                <p:oleObj spid="_x0000_s4949" name="Equation" r:id="rId8" imgW="939800" imgH="419100" progId="Equation.DSMT4">
                  <p:embed/>
                </p:oleObj>
              </mc:Choice>
              <mc:Fallback>
                <p:oleObj name="Equation" r:id="rId8" imgW="939800" imgH="419100" progId="Equation.DSMT4">
                  <p:embed/>
                  <p:pic>
                    <p:nvPicPr>
                      <p:cNvPr id="0"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6700" y="5051852"/>
                        <a:ext cx="1404337" cy="626119"/>
                      </a:xfrm>
                      <a:prstGeom prst="rect">
                        <a:avLst/>
                      </a:prstGeom>
                      <a:solidFill>
                        <a:srgbClr val="CCFFFF"/>
                      </a:solidFill>
                      <a:ln w="9525">
                        <a:solidFill>
                          <a:schemeClr val="tx1"/>
                        </a:solidFill>
                        <a:miter lim="800000"/>
                        <a:headEnd/>
                        <a:tailEnd/>
                      </a:ln>
                    </p:spPr>
                  </p:pic>
                </p:oleObj>
              </mc:Fallback>
            </mc:AlternateContent>
          </a:graphicData>
        </a:graphic>
      </p:graphicFrame>
      <p:graphicFrame>
        <p:nvGraphicFramePr>
          <p:cNvPr id="4102" name="Object 6"/>
          <p:cNvGraphicFramePr>
            <a:graphicFrameLocks noChangeAspect="1"/>
          </p:cNvGraphicFramePr>
          <p:nvPr>
            <p:extLst>
              <p:ext uri="{D42A27DB-BD31-4B8C-83A1-F6EECF244321}">
                <p14:modId xmlns:p14="http://schemas.microsoft.com/office/powerpoint/2010/main" val="3589074089"/>
              </p:ext>
            </p:extLst>
          </p:nvPr>
        </p:nvGraphicFramePr>
        <p:xfrm>
          <a:off x="4903254" y="6025983"/>
          <a:ext cx="1944216" cy="604921"/>
        </p:xfrm>
        <a:graphic>
          <a:graphicData uri="http://schemas.openxmlformats.org/presentationml/2006/ole">
            <mc:AlternateContent xmlns:mc="http://schemas.openxmlformats.org/markup-compatibility/2006">
              <mc:Choice xmlns:v="urn:schemas-microsoft-com:vml" Requires="v">
                <p:oleObj spid="_x0000_s4950" name="Equation" r:id="rId10" imgW="1346200" imgH="419100" progId="Equation.DSMT4">
                  <p:embed/>
                </p:oleObj>
              </mc:Choice>
              <mc:Fallback>
                <p:oleObj name="Equation" r:id="rId10" imgW="1346200" imgH="419100" progId="Equation.DSMT4">
                  <p:embed/>
                  <p:pic>
                    <p:nvPicPr>
                      <p:cNvPr id="0"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03254" y="6025983"/>
                        <a:ext cx="1944216" cy="604921"/>
                      </a:xfrm>
                      <a:prstGeom prst="rect">
                        <a:avLst/>
                      </a:prstGeom>
                      <a:solidFill>
                        <a:srgbClr val="CCFFFF"/>
                      </a:solidFill>
                      <a:ln w="12700">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2">
                                            <p:bg/>
                                          </p:spTgt>
                                        </p:tgtEl>
                                        <p:attrNameLst>
                                          <p:attrName>style.visibility</p:attrName>
                                        </p:attrNameLst>
                                      </p:cBhvr>
                                      <p:to>
                                        <p:strVal val="visible"/>
                                      </p:to>
                                    </p:set>
                                    <p:animEffect transition="in" filter="fade">
                                      <p:cBhvr>
                                        <p:cTn id="33" dur="1000"/>
                                        <p:tgtEl>
                                          <p:spTgt spid="22">
                                            <p:bg/>
                                          </p:spTgt>
                                        </p:tgtEl>
                                      </p:cBhvr>
                                    </p:animEffect>
                                    <p:anim calcmode="lin" valueType="num">
                                      <p:cBhvr>
                                        <p:cTn id="34" dur="1000" fill="hold"/>
                                        <p:tgtEl>
                                          <p:spTgt spid="22">
                                            <p:bg/>
                                          </p:spTgt>
                                        </p:tgtEl>
                                        <p:attrNameLst>
                                          <p:attrName>ppt_x</p:attrName>
                                        </p:attrNameLst>
                                      </p:cBhvr>
                                      <p:tavLst>
                                        <p:tav tm="0">
                                          <p:val>
                                            <p:strVal val="#ppt_x"/>
                                          </p:val>
                                        </p:tav>
                                        <p:tav tm="100000">
                                          <p:val>
                                            <p:strVal val="#ppt_x"/>
                                          </p:val>
                                        </p:tav>
                                      </p:tavLst>
                                    </p:anim>
                                    <p:anim calcmode="lin" valueType="num">
                                      <p:cBhvr>
                                        <p:cTn id="35" dur="1000" fill="hold"/>
                                        <p:tgtEl>
                                          <p:spTgt spid="22">
                                            <p:bg/>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1000"/>
                                        <p:tgtEl>
                                          <p:spTgt spid="22">
                                            <p:txEl>
                                              <p:pRg st="0" end="0"/>
                                            </p:txEl>
                                          </p:spTgt>
                                        </p:tgtEl>
                                      </p:cBhvr>
                                    </p:animEffect>
                                    <p:anim calcmode="lin" valueType="num">
                                      <p:cBhvr>
                                        <p:cTn id="39"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2">
                                            <p:txEl>
                                              <p:pRg st="1" end="1"/>
                                            </p:txEl>
                                          </p:spTgt>
                                        </p:tgtEl>
                                        <p:attrNameLst>
                                          <p:attrName>style.visibility</p:attrName>
                                        </p:attrNameLst>
                                      </p:cBhvr>
                                      <p:to>
                                        <p:strVal val="visible"/>
                                      </p:to>
                                    </p:set>
                                    <p:animEffect transition="in" filter="fade">
                                      <p:cBhvr>
                                        <p:cTn id="45" dur="1000"/>
                                        <p:tgtEl>
                                          <p:spTgt spid="22">
                                            <p:txEl>
                                              <p:pRg st="1" end="1"/>
                                            </p:txEl>
                                          </p:spTgt>
                                        </p:tgtEl>
                                      </p:cBhvr>
                                    </p:animEffect>
                                    <p:anim calcmode="lin" valueType="num">
                                      <p:cBhvr>
                                        <p:cTn id="46"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47" dur="1000" fill="hold"/>
                                        <p:tgtEl>
                                          <p:spTgt spid="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2">
                                            <p:txEl>
                                              <p:pRg st="2" end="2"/>
                                            </p:txEl>
                                          </p:spTgt>
                                        </p:tgtEl>
                                        <p:attrNameLst>
                                          <p:attrName>style.visibility</p:attrName>
                                        </p:attrNameLst>
                                      </p:cBhvr>
                                      <p:to>
                                        <p:strVal val="visible"/>
                                      </p:to>
                                    </p:set>
                                    <p:animEffect transition="in" filter="fade">
                                      <p:cBhvr>
                                        <p:cTn id="52" dur="1000"/>
                                        <p:tgtEl>
                                          <p:spTgt spid="22">
                                            <p:txEl>
                                              <p:pRg st="2" end="2"/>
                                            </p:txEl>
                                          </p:spTgt>
                                        </p:tgtEl>
                                      </p:cBhvr>
                                    </p:animEffect>
                                    <p:anim calcmode="lin" valueType="num">
                                      <p:cBhvr>
                                        <p:cTn id="53" dur="1000" fill="hold"/>
                                        <p:tgtEl>
                                          <p:spTgt spid="22">
                                            <p:txEl>
                                              <p:pRg st="2" end="2"/>
                                            </p:txEl>
                                          </p:spTgt>
                                        </p:tgtEl>
                                        <p:attrNameLst>
                                          <p:attrName>ppt_x</p:attrName>
                                        </p:attrNameLst>
                                      </p:cBhvr>
                                      <p:tavLst>
                                        <p:tav tm="0">
                                          <p:val>
                                            <p:strVal val="#ppt_x"/>
                                          </p:val>
                                        </p:tav>
                                        <p:tav tm="100000">
                                          <p:val>
                                            <p:strVal val="#ppt_x"/>
                                          </p:val>
                                        </p:tav>
                                      </p:tavLst>
                                    </p:anim>
                                    <p:anim calcmode="lin" valueType="num">
                                      <p:cBhvr>
                                        <p:cTn id="54" dur="1000" fill="hold"/>
                                        <p:tgtEl>
                                          <p:spTgt spid="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2">
                                            <p:txEl>
                                              <p:pRg st="3" end="3"/>
                                            </p:txEl>
                                          </p:spTgt>
                                        </p:tgtEl>
                                        <p:attrNameLst>
                                          <p:attrName>style.visibility</p:attrName>
                                        </p:attrNameLst>
                                      </p:cBhvr>
                                      <p:to>
                                        <p:strVal val="visible"/>
                                      </p:to>
                                    </p:set>
                                    <p:animEffect transition="in" filter="fade">
                                      <p:cBhvr>
                                        <p:cTn id="59" dur="1000"/>
                                        <p:tgtEl>
                                          <p:spTgt spid="22">
                                            <p:txEl>
                                              <p:pRg st="3" end="3"/>
                                            </p:txEl>
                                          </p:spTgt>
                                        </p:tgtEl>
                                      </p:cBhvr>
                                    </p:animEffect>
                                    <p:anim calcmode="lin" valueType="num">
                                      <p:cBhvr>
                                        <p:cTn id="60" dur="1000" fill="hold"/>
                                        <p:tgtEl>
                                          <p:spTgt spid="22">
                                            <p:txEl>
                                              <p:pRg st="3" end="3"/>
                                            </p:txEl>
                                          </p:spTgt>
                                        </p:tgtEl>
                                        <p:attrNameLst>
                                          <p:attrName>ppt_x</p:attrName>
                                        </p:attrNameLst>
                                      </p:cBhvr>
                                      <p:tavLst>
                                        <p:tav tm="0">
                                          <p:val>
                                            <p:strVal val="#ppt_x"/>
                                          </p:val>
                                        </p:tav>
                                        <p:tav tm="100000">
                                          <p:val>
                                            <p:strVal val="#ppt_x"/>
                                          </p:val>
                                        </p:tav>
                                      </p:tavLst>
                                    </p:anim>
                                    <p:anim calcmode="lin" valueType="num">
                                      <p:cBhvr>
                                        <p:cTn id="61" dur="1000" fill="hold"/>
                                        <p:tgtEl>
                                          <p:spTgt spid="22">
                                            <p:txEl>
                                              <p:pRg st="3" end="3"/>
                                            </p:txEl>
                                          </p:spTgt>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nodeType="afterEffect">
                                  <p:stCondLst>
                                    <p:cond delay="0"/>
                                  </p:stCondLst>
                                  <p:childTnLst>
                                    <p:set>
                                      <p:cBhvr>
                                        <p:cTn id="64" dur="1" fill="hold">
                                          <p:stCondLst>
                                            <p:cond delay="0"/>
                                          </p:stCondLst>
                                        </p:cTn>
                                        <p:tgtEl>
                                          <p:spTgt spid="4101"/>
                                        </p:tgtEl>
                                        <p:attrNameLst>
                                          <p:attrName>style.visibility</p:attrName>
                                        </p:attrNameLst>
                                      </p:cBhvr>
                                      <p:to>
                                        <p:strVal val="visible"/>
                                      </p:to>
                                    </p:set>
                                    <p:animEffect transition="in" filter="fade">
                                      <p:cBhvr>
                                        <p:cTn id="65" dur="1000"/>
                                        <p:tgtEl>
                                          <p:spTgt spid="4101"/>
                                        </p:tgtEl>
                                      </p:cBhvr>
                                    </p:animEffect>
                                    <p:anim calcmode="lin" valueType="num">
                                      <p:cBhvr>
                                        <p:cTn id="66" dur="1000" fill="hold"/>
                                        <p:tgtEl>
                                          <p:spTgt spid="4101"/>
                                        </p:tgtEl>
                                        <p:attrNameLst>
                                          <p:attrName>ppt_x</p:attrName>
                                        </p:attrNameLst>
                                      </p:cBhvr>
                                      <p:tavLst>
                                        <p:tav tm="0">
                                          <p:val>
                                            <p:strVal val="#ppt_x"/>
                                          </p:val>
                                        </p:tav>
                                        <p:tav tm="100000">
                                          <p:val>
                                            <p:strVal val="#ppt_x"/>
                                          </p:val>
                                        </p:tav>
                                      </p:tavLst>
                                    </p:anim>
                                    <p:anim calcmode="lin" valueType="num">
                                      <p:cBhvr>
                                        <p:cTn id="67" dur="1000" fill="hold"/>
                                        <p:tgtEl>
                                          <p:spTgt spid="4101"/>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22">
                                            <p:txEl>
                                              <p:pRg st="4" end="4"/>
                                            </p:txEl>
                                          </p:spTgt>
                                        </p:tgtEl>
                                        <p:attrNameLst>
                                          <p:attrName>style.visibility</p:attrName>
                                        </p:attrNameLst>
                                      </p:cBhvr>
                                      <p:to>
                                        <p:strVal val="visible"/>
                                      </p:to>
                                    </p:set>
                                    <p:animEffect transition="in" filter="fade">
                                      <p:cBhvr>
                                        <p:cTn id="72" dur="1000"/>
                                        <p:tgtEl>
                                          <p:spTgt spid="22">
                                            <p:txEl>
                                              <p:pRg st="4" end="4"/>
                                            </p:txEl>
                                          </p:spTgt>
                                        </p:tgtEl>
                                      </p:cBhvr>
                                    </p:animEffect>
                                    <p:anim calcmode="lin" valueType="num">
                                      <p:cBhvr>
                                        <p:cTn id="73" dur="1000" fill="hold"/>
                                        <p:tgtEl>
                                          <p:spTgt spid="22">
                                            <p:txEl>
                                              <p:pRg st="4" end="4"/>
                                            </p:txEl>
                                          </p:spTgt>
                                        </p:tgtEl>
                                        <p:attrNameLst>
                                          <p:attrName>ppt_x</p:attrName>
                                        </p:attrNameLst>
                                      </p:cBhvr>
                                      <p:tavLst>
                                        <p:tav tm="0">
                                          <p:val>
                                            <p:strVal val="#ppt_x"/>
                                          </p:val>
                                        </p:tav>
                                        <p:tav tm="100000">
                                          <p:val>
                                            <p:strVal val="#ppt_x"/>
                                          </p:val>
                                        </p:tav>
                                      </p:tavLst>
                                    </p:anim>
                                    <p:anim calcmode="lin" valueType="num">
                                      <p:cBhvr>
                                        <p:cTn id="74" dur="1000" fill="hold"/>
                                        <p:tgtEl>
                                          <p:spTgt spid="22">
                                            <p:txEl>
                                              <p:pRg st="4" end="4"/>
                                            </p:txEl>
                                          </p:spTgt>
                                        </p:tgtEl>
                                        <p:attrNameLst>
                                          <p:attrName>ppt_y</p:attrName>
                                        </p:attrNameLst>
                                      </p:cBhvr>
                                      <p:tavLst>
                                        <p:tav tm="0">
                                          <p:val>
                                            <p:strVal val="#ppt_y+.1"/>
                                          </p:val>
                                        </p:tav>
                                        <p:tav tm="100000">
                                          <p:val>
                                            <p:strVal val="#ppt_y"/>
                                          </p:val>
                                        </p:tav>
                                      </p:tavLst>
                                    </p:anim>
                                  </p:childTnLst>
                                </p:cTn>
                              </p:par>
                            </p:childTnLst>
                          </p:cTn>
                        </p:par>
                        <p:par>
                          <p:cTn id="75" fill="hold">
                            <p:stCondLst>
                              <p:cond delay="1000"/>
                            </p:stCondLst>
                            <p:childTnLst>
                              <p:par>
                                <p:cTn id="76" presetID="42" presetClass="entr" presetSubtype="0" fill="hold" nodeType="afterEffect">
                                  <p:stCondLst>
                                    <p:cond delay="0"/>
                                  </p:stCondLst>
                                  <p:childTnLst>
                                    <p:set>
                                      <p:cBhvr>
                                        <p:cTn id="77" dur="1" fill="hold">
                                          <p:stCondLst>
                                            <p:cond delay="0"/>
                                          </p:stCondLst>
                                        </p:cTn>
                                        <p:tgtEl>
                                          <p:spTgt spid="4102"/>
                                        </p:tgtEl>
                                        <p:attrNameLst>
                                          <p:attrName>style.visibility</p:attrName>
                                        </p:attrNameLst>
                                      </p:cBhvr>
                                      <p:to>
                                        <p:strVal val="visible"/>
                                      </p:to>
                                    </p:set>
                                    <p:animEffect transition="in" filter="fade">
                                      <p:cBhvr>
                                        <p:cTn id="78" dur="1000"/>
                                        <p:tgtEl>
                                          <p:spTgt spid="4102"/>
                                        </p:tgtEl>
                                      </p:cBhvr>
                                    </p:animEffect>
                                    <p:anim calcmode="lin" valueType="num">
                                      <p:cBhvr>
                                        <p:cTn id="79" dur="1000" fill="hold"/>
                                        <p:tgtEl>
                                          <p:spTgt spid="4102"/>
                                        </p:tgtEl>
                                        <p:attrNameLst>
                                          <p:attrName>ppt_x</p:attrName>
                                        </p:attrNameLst>
                                      </p:cBhvr>
                                      <p:tavLst>
                                        <p:tav tm="0">
                                          <p:val>
                                            <p:strVal val="#ppt_x"/>
                                          </p:val>
                                        </p:tav>
                                        <p:tav tm="100000">
                                          <p:val>
                                            <p:strVal val="#ppt_x"/>
                                          </p:val>
                                        </p:tav>
                                      </p:tavLst>
                                    </p:anim>
                                    <p:anim calcmode="lin" valueType="num">
                                      <p:cBhvr>
                                        <p:cTn id="80" dur="1000" fill="hold"/>
                                        <p:tgtEl>
                                          <p:spTgt spid="41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22" grpId="0" uiExpand="1"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1268760"/>
            <a:ext cx="5976664" cy="400110"/>
          </a:xfrm>
          <a:prstGeom prst="rect">
            <a:avLst/>
          </a:prstGeom>
          <a:noFill/>
        </p:spPr>
        <p:txBody>
          <a:bodyPr wrap="square" rtlCol="1">
            <a:spAutoFit/>
          </a:bodyPr>
          <a:lstStyle/>
          <a:p>
            <a:r>
              <a:rPr lang="he-IL" sz="2000" b="1" dirty="0">
                <a:solidFill>
                  <a:srgbClr val="0000FF"/>
                </a:solidFill>
              </a:rPr>
              <a:t>סיכום משוואות התנועה בתנועה מעגלית במהירות קצובה</a:t>
            </a:r>
          </a:p>
        </p:txBody>
      </p:sp>
      <p:sp>
        <p:nvSpPr>
          <p:cNvPr id="18" name="TextBox 17"/>
          <p:cNvSpPr txBox="1"/>
          <p:nvPr/>
        </p:nvSpPr>
        <p:spPr>
          <a:xfrm>
            <a:off x="2555775" y="332656"/>
            <a:ext cx="4046885"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22" name="TextBox 21"/>
          <p:cNvSpPr txBox="1"/>
          <p:nvPr/>
        </p:nvSpPr>
        <p:spPr>
          <a:xfrm>
            <a:off x="971600" y="1924378"/>
            <a:ext cx="7560840" cy="1615827"/>
          </a:xfrm>
          <a:prstGeom prst="rect">
            <a:avLst/>
          </a:prstGeom>
        </p:spPr>
        <p:style>
          <a:lnRef idx="2">
            <a:schemeClr val="accent4"/>
          </a:lnRef>
          <a:fillRef idx="1">
            <a:schemeClr val="lt1"/>
          </a:fillRef>
          <a:effectRef idx="0">
            <a:schemeClr val="accent4"/>
          </a:effectRef>
          <a:fontRef idx="minor">
            <a:schemeClr val="dk1"/>
          </a:fontRef>
        </p:style>
        <p:txBody>
          <a:bodyPr wrap="square" rtlCol="1">
            <a:spAutoFit/>
          </a:bodyPr>
          <a:lstStyle/>
          <a:p>
            <a:r>
              <a:rPr lang="he-IL" b="1" u="sng" dirty="0"/>
              <a:t>המשך סיכום</a:t>
            </a:r>
          </a:p>
          <a:p>
            <a:pPr>
              <a:lnSpc>
                <a:spcPct val="150000"/>
              </a:lnSpc>
            </a:pPr>
            <a:r>
              <a:rPr lang="he-IL" dirty="0"/>
              <a:t>למעשה אנו תחת החוק השני של ניוטון. תנועה מואצת.</a:t>
            </a:r>
          </a:p>
          <a:p>
            <a:pPr>
              <a:lnSpc>
                <a:spcPct val="150000"/>
              </a:lnSpc>
            </a:pPr>
            <a:r>
              <a:rPr lang="he-IL" dirty="0"/>
              <a:t>ההבדל מתנועות קודמות מואצות: המהירות לא בכיוון התאוצה או הכוח השקול.</a:t>
            </a:r>
          </a:p>
          <a:p>
            <a:pPr>
              <a:lnSpc>
                <a:spcPct val="150000"/>
              </a:lnSpc>
            </a:pPr>
            <a:r>
              <a:rPr lang="he-IL" dirty="0"/>
              <a:t>בנוסף הוחלט לתת לכוח השקול שם ייעודי: כוח </a:t>
            </a:r>
            <a:r>
              <a:rPr lang="he-IL" dirty="0" err="1"/>
              <a:t>צנטריפטלי</a:t>
            </a:r>
            <a:r>
              <a:rPr lang="he-IL" dirty="0"/>
              <a:t>.</a:t>
            </a:r>
          </a:p>
        </p:txBody>
      </p:sp>
    </p:spTree>
    <p:extLst>
      <p:ext uri="{BB962C8B-B14F-4D97-AF65-F5344CB8AC3E}">
        <p14:creationId xmlns:p14="http://schemas.microsoft.com/office/powerpoint/2010/main" val="244795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bg/>
                                          </p:spTgt>
                                        </p:tgtEl>
                                        <p:attrNameLst>
                                          <p:attrName>style.visibility</p:attrName>
                                        </p:attrNameLst>
                                      </p:cBhvr>
                                      <p:to>
                                        <p:strVal val="visible"/>
                                      </p:to>
                                    </p:set>
                                    <p:animEffect transition="in" filter="fade">
                                      <p:cBhvr>
                                        <p:cTn id="7" dur="1000"/>
                                        <p:tgtEl>
                                          <p:spTgt spid="22">
                                            <p:bg/>
                                          </p:spTgt>
                                        </p:tgtEl>
                                      </p:cBhvr>
                                    </p:animEffect>
                                    <p:anim calcmode="lin" valueType="num">
                                      <p:cBhvr>
                                        <p:cTn id="8" dur="1000" fill="hold"/>
                                        <p:tgtEl>
                                          <p:spTgt spid="22">
                                            <p:bg/>
                                          </p:spTgt>
                                        </p:tgtEl>
                                        <p:attrNameLst>
                                          <p:attrName>ppt_x</p:attrName>
                                        </p:attrNameLst>
                                      </p:cBhvr>
                                      <p:tavLst>
                                        <p:tav tm="0">
                                          <p:val>
                                            <p:strVal val="#ppt_x"/>
                                          </p:val>
                                        </p:tav>
                                        <p:tav tm="100000">
                                          <p:val>
                                            <p:strVal val="#ppt_x"/>
                                          </p:val>
                                        </p:tav>
                                      </p:tavLst>
                                    </p:anim>
                                    <p:anim calcmode="lin" valueType="num">
                                      <p:cBhvr>
                                        <p:cTn id="9" dur="1000" fill="hold"/>
                                        <p:tgtEl>
                                          <p:spTgt spid="22">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1000"/>
                                        <p:tgtEl>
                                          <p:spTgt spid="22">
                                            <p:txEl>
                                              <p:pRg st="0" end="0"/>
                                            </p:txEl>
                                          </p:spTgt>
                                        </p:tgtEl>
                                      </p:cBhvr>
                                    </p:animEffect>
                                    <p:anim calcmode="lin" valueType="num">
                                      <p:cBhvr>
                                        <p:cTn id="13"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animEffect transition="in" filter="fade">
                                      <p:cBhvr>
                                        <p:cTn id="19" dur="1000"/>
                                        <p:tgtEl>
                                          <p:spTgt spid="22">
                                            <p:txEl>
                                              <p:pRg st="1" end="1"/>
                                            </p:txEl>
                                          </p:spTgt>
                                        </p:tgtEl>
                                      </p:cBhvr>
                                    </p:animEffect>
                                    <p:anim calcmode="lin" valueType="num">
                                      <p:cBhvr>
                                        <p:cTn id="20"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2">
                                            <p:txEl>
                                              <p:pRg st="2" end="2"/>
                                            </p:txEl>
                                          </p:spTgt>
                                        </p:tgtEl>
                                        <p:attrNameLst>
                                          <p:attrName>style.visibility</p:attrName>
                                        </p:attrNameLst>
                                      </p:cBhvr>
                                      <p:to>
                                        <p:strVal val="visible"/>
                                      </p:to>
                                    </p:set>
                                    <p:animEffect transition="in" filter="fade">
                                      <p:cBhvr>
                                        <p:cTn id="26" dur="1000"/>
                                        <p:tgtEl>
                                          <p:spTgt spid="22">
                                            <p:txEl>
                                              <p:pRg st="2" end="2"/>
                                            </p:txEl>
                                          </p:spTgt>
                                        </p:tgtEl>
                                      </p:cBhvr>
                                    </p:animEffect>
                                    <p:anim calcmode="lin" valueType="num">
                                      <p:cBhvr>
                                        <p:cTn id="27" dur="1000" fill="hold"/>
                                        <p:tgtEl>
                                          <p:spTgt spid="2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2">
                                            <p:txEl>
                                              <p:pRg st="3" end="3"/>
                                            </p:txEl>
                                          </p:spTgt>
                                        </p:tgtEl>
                                        <p:attrNameLst>
                                          <p:attrName>style.visibility</p:attrName>
                                        </p:attrNameLst>
                                      </p:cBhvr>
                                      <p:to>
                                        <p:strVal val="visible"/>
                                      </p:to>
                                    </p:set>
                                    <p:animEffect transition="in" filter="fade">
                                      <p:cBhvr>
                                        <p:cTn id="33" dur="1000"/>
                                        <p:tgtEl>
                                          <p:spTgt spid="22">
                                            <p:txEl>
                                              <p:pRg st="3" end="3"/>
                                            </p:txEl>
                                          </p:spTgt>
                                        </p:tgtEl>
                                      </p:cBhvr>
                                    </p:animEffect>
                                    <p:anim calcmode="lin" valueType="num">
                                      <p:cBhvr>
                                        <p:cTn id="34" dur="1000" fill="hold"/>
                                        <p:tgtEl>
                                          <p:spTgt spid="2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gcserevision101.files.wordpress.com/2009/02/circular-motion-hammer-throw.jpg"/>
          <p:cNvPicPr>
            <a:picLocks noChangeAspect="1" noChangeArrowheads="1"/>
          </p:cNvPicPr>
          <p:nvPr/>
        </p:nvPicPr>
        <p:blipFill>
          <a:blip r:embed="rId2" cstate="print"/>
          <a:srcRect/>
          <a:stretch>
            <a:fillRect/>
          </a:stretch>
        </p:blipFill>
        <p:spPr bwMode="auto">
          <a:xfrm>
            <a:off x="471487" y="1268760"/>
            <a:ext cx="8101013" cy="477739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WordArt 15"/>
          <p:cNvSpPr>
            <a:spLocks noChangeArrowheads="1" noChangeShapeType="1" noTextEdit="1"/>
          </p:cNvSpPr>
          <p:nvPr/>
        </p:nvSpPr>
        <p:spPr bwMode="auto">
          <a:xfrm>
            <a:off x="811213" y="2749550"/>
            <a:ext cx="6403975" cy="1778000"/>
          </a:xfrm>
          <a:prstGeom prst="rect">
            <a:avLst/>
          </a:prstGeom>
          <a:scene3d>
            <a:camera prst="isometricOffAxis1Right"/>
            <a:lightRig rig="threePt" dir="t"/>
          </a:scene3d>
        </p:spPr>
        <p:txBody>
          <a:bodyPr wrap="none" fromWordArt="1">
            <a:prstTxWarp prst="textCascadeUp">
              <a:avLst>
                <a:gd name="adj" fmla="val 44444"/>
              </a:avLst>
            </a:prstTxWarp>
          </a:bodyPr>
          <a:lstStyle/>
          <a:p>
            <a:pPr algn="ctr">
              <a:defRPr/>
            </a:pPr>
            <a:r>
              <a:rPr lang="he-IL" sz="3600" b="1" kern="10" dirty="0">
                <a:ln w="9525">
                  <a:solidFill>
                    <a:srgbClr val="000000"/>
                  </a:solidFill>
                  <a:round/>
                  <a:headEnd/>
                  <a:tailEnd/>
                </a:ln>
                <a:solidFill>
                  <a:srgbClr val="FFFF00"/>
                </a:solidFill>
                <a:latin typeface="Arial"/>
                <a:cs typeface="Arial"/>
              </a:rPr>
              <a:t>ניתוח תנועה מעגלית קצובה</a:t>
            </a:r>
            <a:endParaRPr lang="en-US" sz="3600" b="1" kern="10" dirty="0">
              <a:ln w="9525">
                <a:solidFill>
                  <a:srgbClr val="000000"/>
                </a:solidFill>
                <a:round/>
                <a:headEnd/>
                <a:tailEnd/>
              </a:ln>
              <a:solidFill>
                <a:srgbClr val="FFFF00"/>
              </a:solidFill>
              <a:latin typeface="Arial"/>
              <a:cs typeface="Arial"/>
            </a:endParaRPr>
          </a:p>
        </p:txBody>
      </p:sp>
      <p:sp>
        <p:nvSpPr>
          <p:cNvPr id="5" name="TextBox 4"/>
          <p:cNvSpPr txBox="1"/>
          <p:nvPr/>
        </p:nvSpPr>
        <p:spPr>
          <a:xfrm>
            <a:off x="2555776" y="188640"/>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rick-on-a-rope"/>
          <p:cNvPicPr>
            <a:picLocks noChangeAspect="1" noChangeArrowheads="1"/>
          </p:cNvPicPr>
          <p:nvPr/>
        </p:nvPicPr>
        <p:blipFill>
          <a:blip r:embed="rId2" cstate="print"/>
          <a:srcRect/>
          <a:stretch>
            <a:fillRect/>
          </a:stretch>
        </p:blipFill>
        <p:spPr bwMode="auto">
          <a:xfrm>
            <a:off x="2483768" y="3212272"/>
            <a:ext cx="3210183" cy="336632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3011" name="TextBox 3"/>
          <p:cNvSpPr txBox="1">
            <a:spLocks noChangeArrowheads="1"/>
          </p:cNvSpPr>
          <p:nvPr/>
        </p:nvSpPr>
        <p:spPr bwMode="auto">
          <a:xfrm>
            <a:off x="1691680" y="1268760"/>
            <a:ext cx="5760640" cy="1815882"/>
          </a:xfrm>
          <a:prstGeom prst="rect">
            <a:avLst/>
          </a:prstGeom>
          <a:noFill/>
          <a:ln w="9525">
            <a:noFill/>
            <a:miter lim="800000"/>
            <a:headEnd/>
            <a:tailEnd/>
          </a:ln>
        </p:spPr>
        <p:txBody>
          <a:bodyPr wrap="square">
            <a:spAutoFit/>
          </a:bodyPr>
          <a:lstStyle/>
          <a:p>
            <a:pPr algn="ctr"/>
            <a:r>
              <a:rPr lang="he-IL" sz="2800" b="1" dirty="0">
                <a:solidFill>
                  <a:srgbClr val="FF0000"/>
                </a:solidFill>
              </a:rPr>
              <a:t>מה יקרה אם לפתע יקרע החוט?</a:t>
            </a:r>
          </a:p>
          <a:p>
            <a:pPr algn="ctr"/>
            <a:r>
              <a:rPr lang="he-IL" sz="2800" b="1" dirty="0">
                <a:solidFill>
                  <a:srgbClr val="FF0000"/>
                </a:solidFill>
              </a:rPr>
              <a:t>האם הכדור ימשיך לנוע בתנועה מעגלית או שהכדור ינוע בקו אופקי ישר המשיק למסלול בנקודת הקריעה?</a:t>
            </a:r>
            <a:endParaRPr lang="en-US" sz="2800" b="1" dirty="0">
              <a:solidFill>
                <a:srgbClr val="FF0000"/>
              </a:solidFill>
            </a:endParaRPr>
          </a:p>
        </p:txBody>
      </p:sp>
      <p:sp>
        <p:nvSpPr>
          <p:cNvPr id="4" name="TextBox 3"/>
          <p:cNvSpPr txBox="1"/>
          <p:nvPr/>
        </p:nvSpPr>
        <p:spPr>
          <a:xfrm>
            <a:off x="2555776" y="332656"/>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5" descr="05-05"/>
          <p:cNvPicPr>
            <a:picLocks noChangeAspect="1" noChangeArrowheads="1"/>
          </p:cNvPicPr>
          <p:nvPr/>
        </p:nvPicPr>
        <p:blipFill>
          <a:blip r:embed="rId2" cstate="print"/>
          <a:srcRect/>
          <a:stretch>
            <a:fillRect/>
          </a:stretch>
        </p:blipFill>
        <p:spPr bwMode="auto">
          <a:xfrm>
            <a:off x="467544" y="1052736"/>
            <a:ext cx="7971482" cy="5112568"/>
          </a:xfrm>
          <a:prstGeom prst="rect">
            <a:avLst/>
          </a:prstGeom>
          <a:noFill/>
          <a:ln w="9525">
            <a:noFill/>
            <a:miter lim="800000"/>
            <a:headEnd/>
            <a:tailEnd/>
          </a:ln>
        </p:spPr>
      </p:pic>
      <p:sp>
        <p:nvSpPr>
          <p:cNvPr id="44035" name="TextBox 2"/>
          <p:cNvSpPr txBox="1">
            <a:spLocks noChangeArrowheads="1"/>
          </p:cNvSpPr>
          <p:nvPr/>
        </p:nvSpPr>
        <p:spPr bwMode="auto">
          <a:xfrm>
            <a:off x="395536" y="1340768"/>
            <a:ext cx="8102600" cy="1016000"/>
          </a:xfrm>
          <a:prstGeom prst="rect">
            <a:avLst/>
          </a:prstGeom>
          <a:noFill/>
          <a:ln w="9525">
            <a:noFill/>
            <a:miter lim="800000"/>
            <a:headEnd/>
            <a:tailEnd/>
          </a:ln>
        </p:spPr>
        <p:txBody>
          <a:bodyPr>
            <a:spAutoFit/>
          </a:bodyPr>
          <a:lstStyle/>
          <a:p>
            <a:pPr algn="ctr"/>
            <a:r>
              <a:rPr lang="he-IL" sz="2000" dirty="0"/>
              <a:t>ממבט על, ניתן לראות שברגע שהחוט נקרע, אין יותר כוח המשפיע כלפי מרכז המעגל ומשום כך מסלול הכדור בכיוון האופקי, הוא קו ישר המשיק לנקודה בה נקרע החוט.</a:t>
            </a:r>
            <a:endParaRPr lang="en-US" sz="2000" dirty="0"/>
          </a:p>
        </p:txBody>
      </p:sp>
      <p:sp>
        <p:nvSpPr>
          <p:cNvPr id="4" name="TextBox 3"/>
          <p:cNvSpPr txBox="1"/>
          <p:nvPr/>
        </p:nvSpPr>
        <p:spPr>
          <a:xfrm>
            <a:off x="2555776" y="332656"/>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2" name="פיצוץ 1 1"/>
          <p:cNvSpPr/>
          <p:nvPr/>
        </p:nvSpPr>
        <p:spPr>
          <a:xfrm>
            <a:off x="3131840" y="4797152"/>
            <a:ext cx="2952328" cy="2060848"/>
          </a:xfrm>
          <a:prstGeom prst="irregularSeal1">
            <a:avLst/>
          </a:prstGeom>
        </p:spPr>
        <p:style>
          <a:lnRef idx="3">
            <a:schemeClr val="lt1"/>
          </a:lnRef>
          <a:fillRef idx="1">
            <a:schemeClr val="accent2"/>
          </a:fillRef>
          <a:effectRef idx="1">
            <a:schemeClr val="accent2"/>
          </a:effectRef>
          <a:fontRef idx="minor">
            <a:schemeClr val="lt1"/>
          </a:fontRef>
        </p:style>
        <p:txBody>
          <a:bodyPr rtlCol="1" anchor="ctr"/>
          <a:lstStyle/>
          <a:p>
            <a:pPr algn="ctr"/>
            <a:r>
              <a:rPr lang="he-IL" sz="3600" dirty="0"/>
              <a:t>רוגטקה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5"/>
          <p:cNvSpPr txBox="1">
            <a:spLocks noChangeArrowheads="1"/>
          </p:cNvSpPr>
          <p:nvPr/>
        </p:nvSpPr>
        <p:spPr bwMode="auto">
          <a:xfrm>
            <a:off x="683568" y="794321"/>
            <a:ext cx="8013377" cy="5724644"/>
          </a:xfrm>
          <a:prstGeom prst="rect">
            <a:avLst/>
          </a:prstGeom>
          <a:noFill/>
          <a:ln w="9525">
            <a:noFill/>
            <a:miter lim="800000"/>
            <a:headEnd/>
            <a:tailEnd/>
          </a:ln>
        </p:spPr>
        <p:txBody>
          <a:bodyPr wrap="square">
            <a:spAutoFit/>
          </a:bodyPr>
          <a:lstStyle/>
          <a:p>
            <a:pPr>
              <a:spcBef>
                <a:spcPts val="600"/>
              </a:spcBef>
            </a:pPr>
            <a:r>
              <a:rPr lang="he-IL" sz="2800" dirty="0"/>
              <a:t>דוגמה:</a:t>
            </a:r>
          </a:p>
          <a:p>
            <a:pPr>
              <a:spcBef>
                <a:spcPts val="600"/>
              </a:spcBef>
            </a:pPr>
            <a:r>
              <a:rPr lang="he-IL" sz="2800" dirty="0"/>
              <a:t>מטבע מונח על תקליט מסתובב. כוח החיכוך הסטטי הוא זה שמונע מהמטבע לעוף מהתקליט וגורם לו לעשות תנועה מעגלית. נתעלם מהציור של התקליט וכל הסביבה ונצייר רק את הכוחות הפועלים על המטבע:</a:t>
            </a:r>
          </a:p>
          <a:p>
            <a:pPr>
              <a:spcBef>
                <a:spcPts val="600"/>
              </a:spcBef>
            </a:pPr>
            <a:endParaRPr lang="en-US" sz="2800" dirty="0"/>
          </a:p>
          <a:p>
            <a:pPr>
              <a:spcBef>
                <a:spcPts val="600"/>
              </a:spcBef>
            </a:pPr>
            <a:endParaRPr lang="en-US" sz="2800" dirty="0"/>
          </a:p>
          <a:p>
            <a:pPr>
              <a:spcBef>
                <a:spcPts val="600"/>
              </a:spcBef>
            </a:pPr>
            <a:endParaRPr lang="en-US" sz="2800" dirty="0"/>
          </a:p>
          <a:p>
            <a:pPr>
              <a:spcBef>
                <a:spcPts val="600"/>
              </a:spcBef>
            </a:pPr>
            <a:endParaRPr lang="he-IL" sz="2800" dirty="0"/>
          </a:p>
          <a:p>
            <a:pPr>
              <a:spcBef>
                <a:spcPts val="600"/>
              </a:spcBef>
            </a:pPr>
            <a:r>
              <a:rPr lang="he-IL" sz="2800" dirty="0"/>
              <a:t>זה אותו תרשים שהיה לנו במקרה של גוף תלוי במשאית מאיצה! ההבדל: בתנאי ההתחלה. המשאית האיצה ממנוחה. כאן אין משמעות למתי התחילה התנועה.</a:t>
            </a:r>
          </a:p>
        </p:txBody>
      </p:sp>
      <p:sp>
        <p:nvSpPr>
          <p:cNvPr id="5" name="TextBox 4"/>
          <p:cNvSpPr txBox="1"/>
          <p:nvPr/>
        </p:nvSpPr>
        <p:spPr>
          <a:xfrm>
            <a:off x="2555776" y="332656"/>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cxnSp>
        <p:nvCxnSpPr>
          <p:cNvPr id="3" name="מחבר חץ ישר 2">
            <a:extLst>
              <a:ext uri="{FF2B5EF4-FFF2-40B4-BE49-F238E27FC236}">
                <a16:creationId xmlns:a16="http://schemas.microsoft.com/office/drawing/2014/main" id="{0EC3CE9D-EAC6-49D3-BAF4-CF47EA2219E9}"/>
              </a:ext>
            </a:extLst>
          </p:cNvPr>
          <p:cNvCxnSpPr/>
          <p:nvPr/>
        </p:nvCxnSpPr>
        <p:spPr>
          <a:xfrm>
            <a:off x="4716016" y="3933056"/>
            <a:ext cx="0" cy="792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מחבר חץ ישר 7">
            <a:extLst>
              <a:ext uri="{FF2B5EF4-FFF2-40B4-BE49-F238E27FC236}">
                <a16:creationId xmlns:a16="http://schemas.microsoft.com/office/drawing/2014/main" id="{A0800C23-9875-4818-ACD6-4D2B74BA96D4}"/>
              </a:ext>
            </a:extLst>
          </p:cNvPr>
          <p:cNvCxnSpPr/>
          <p:nvPr/>
        </p:nvCxnSpPr>
        <p:spPr>
          <a:xfrm>
            <a:off x="4716016" y="3068960"/>
            <a:ext cx="0" cy="792088"/>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מחבר חץ ישר 5">
            <a:extLst>
              <a:ext uri="{FF2B5EF4-FFF2-40B4-BE49-F238E27FC236}">
                <a16:creationId xmlns:a16="http://schemas.microsoft.com/office/drawing/2014/main" id="{B25B7AEA-4EB6-4817-ADDF-C51E70B0CC59}"/>
              </a:ext>
            </a:extLst>
          </p:cNvPr>
          <p:cNvCxnSpPr/>
          <p:nvPr/>
        </p:nvCxnSpPr>
        <p:spPr>
          <a:xfrm flipH="1">
            <a:off x="3973463" y="3891136"/>
            <a:ext cx="72008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מחבר חץ ישר 10">
            <a:extLst>
              <a:ext uri="{FF2B5EF4-FFF2-40B4-BE49-F238E27FC236}">
                <a16:creationId xmlns:a16="http://schemas.microsoft.com/office/drawing/2014/main" id="{9A0C4AF4-9D59-45D5-9485-D2D93E87868C}"/>
              </a:ext>
            </a:extLst>
          </p:cNvPr>
          <p:cNvCxnSpPr/>
          <p:nvPr/>
        </p:nvCxnSpPr>
        <p:spPr>
          <a:xfrm flipH="1">
            <a:off x="3739990" y="3933056"/>
            <a:ext cx="95842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מלבן 6">
            <a:extLst>
              <a:ext uri="{FF2B5EF4-FFF2-40B4-BE49-F238E27FC236}">
                <a16:creationId xmlns:a16="http://schemas.microsoft.com/office/drawing/2014/main" id="{0A2E5AE6-5C22-4B98-B76B-52A9E923544B}"/>
              </a:ext>
            </a:extLst>
          </p:cNvPr>
          <p:cNvSpPr/>
          <p:nvPr/>
        </p:nvSpPr>
        <p:spPr>
          <a:xfrm>
            <a:off x="4687446" y="3882643"/>
            <a:ext cx="72003" cy="56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78BB95C4-555E-44B6-8C63-F00F06489C22}"/>
              </a:ext>
            </a:extLst>
          </p:cNvPr>
          <p:cNvSpPr/>
          <p:nvPr/>
        </p:nvSpPr>
        <p:spPr>
          <a:xfrm>
            <a:off x="4669817" y="4686434"/>
            <a:ext cx="360035" cy="250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mg</a:t>
            </a:r>
            <a:endParaRPr lang="he-IL" sz="1050" dirty="0">
              <a:solidFill>
                <a:schemeClr val="tx1"/>
              </a:solidFill>
            </a:endParaRPr>
          </a:p>
        </p:txBody>
      </p:sp>
      <p:sp>
        <p:nvSpPr>
          <p:cNvPr id="14" name="מלבן 13">
            <a:extLst>
              <a:ext uri="{FF2B5EF4-FFF2-40B4-BE49-F238E27FC236}">
                <a16:creationId xmlns:a16="http://schemas.microsoft.com/office/drawing/2014/main" id="{F8C9628C-8644-4ADE-BE25-117BCACAB37D}"/>
              </a:ext>
            </a:extLst>
          </p:cNvPr>
          <p:cNvSpPr/>
          <p:nvPr/>
        </p:nvSpPr>
        <p:spPr>
          <a:xfrm>
            <a:off x="4658474" y="2943790"/>
            <a:ext cx="360035" cy="250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N</a:t>
            </a:r>
            <a:endParaRPr lang="he-IL" sz="1050" dirty="0">
              <a:solidFill>
                <a:schemeClr val="tx1"/>
              </a:solidFill>
            </a:endParaRPr>
          </a:p>
        </p:txBody>
      </p:sp>
      <p:sp>
        <p:nvSpPr>
          <p:cNvPr id="15" name="מלבן 14">
            <a:extLst>
              <a:ext uri="{FF2B5EF4-FFF2-40B4-BE49-F238E27FC236}">
                <a16:creationId xmlns:a16="http://schemas.microsoft.com/office/drawing/2014/main" id="{9B981571-3F71-4743-B284-C922890BB86E}"/>
              </a:ext>
            </a:extLst>
          </p:cNvPr>
          <p:cNvSpPr/>
          <p:nvPr/>
        </p:nvSpPr>
        <p:spPr>
          <a:xfrm flipH="1">
            <a:off x="3841998" y="3694196"/>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f</a:t>
            </a:r>
            <a:endParaRPr lang="he-IL" sz="1050" dirty="0">
              <a:solidFill>
                <a:schemeClr val="tx1"/>
              </a:solidFill>
            </a:endParaRPr>
          </a:p>
        </p:txBody>
      </p:sp>
      <p:sp>
        <p:nvSpPr>
          <p:cNvPr id="16" name="מלבן 15">
            <a:extLst>
              <a:ext uri="{FF2B5EF4-FFF2-40B4-BE49-F238E27FC236}">
                <a16:creationId xmlns:a16="http://schemas.microsoft.com/office/drawing/2014/main" id="{3F0DD33D-4A15-4F38-9A06-C10F8DD8F68A}"/>
              </a:ext>
            </a:extLst>
          </p:cNvPr>
          <p:cNvSpPr/>
          <p:nvPr/>
        </p:nvSpPr>
        <p:spPr>
          <a:xfrm flipH="1">
            <a:off x="3613428" y="3999047"/>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a</a:t>
            </a:r>
            <a:endParaRPr lang="he-IL" sz="105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5059">
                                            <p:txEl>
                                              <p:pRg st="6" end="6"/>
                                            </p:txEl>
                                          </p:spTgt>
                                        </p:tgtEl>
                                        <p:attrNameLst>
                                          <p:attrName>style.visibility</p:attrName>
                                        </p:attrNameLst>
                                      </p:cBhvr>
                                      <p:to>
                                        <p:strVal val="visible"/>
                                      </p:to>
                                    </p:set>
                                    <p:animEffect transition="in" filter="fade">
                                      <p:cBhvr>
                                        <p:cTn id="36" dur="1000"/>
                                        <p:tgtEl>
                                          <p:spTgt spid="45059">
                                            <p:txEl>
                                              <p:pRg st="6" end="6"/>
                                            </p:txEl>
                                          </p:spTgt>
                                        </p:tgtEl>
                                      </p:cBhvr>
                                    </p:animEffect>
                                    <p:anim calcmode="lin" valueType="num">
                                      <p:cBhvr>
                                        <p:cTn id="37" dur="10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4505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4" grpId="0"/>
      <p:bldP spid="15" grpId="0"/>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5"/>
          <p:cNvSpPr txBox="1">
            <a:spLocks noChangeArrowheads="1"/>
          </p:cNvSpPr>
          <p:nvPr/>
        </p:nvSpPr>
        <p:spPr bwMode="auto">
          <a:xfrm>
            <a:off x="683568" y="794321"/>
            <a:ext cx="8013377" cy="5724644"/>
          </a:xfrm>
          <a:prstGeom prst="rect">
            <a:avLst/>
          </a:prstGeom>
          <a:noFill/>
          <a:ln w="9525">
            <a:noFill/>
            <a:miter lim="800000"/>
            <a:headEnd/>
            <a:tailEnd/>
          </a:ln>
        </p:spPr>
        <p:txBody>
          <a:bodyPr wrap="square">
            <a:spAutoFit/>
          </a:bodyPr>
          <a:lstStyle/>
          <a:p>
            <a:pPr>
              <a:spcBef>
                <a:spcPts val="600"/>
              </a:spcBef>
            </a:pPr>
            <a:r>
              <a:rPr lang="he-IL" sz="2800" dirty="0"/>
              <a:t>דוגמה (המשך): מטבע מונח על תקליט מסתובב. </a:t>
            </a:r>
          </a:p>
          <a:p>
            <a:pPr>
              <a:spcBef>
                <a:spcPts val="600"/>
              </a:spcBef>
            </a:pPr>
            <a:r>
              <a:rPr lang="he-IL" sz="2800" dirty="0"/>
              <a:t>מה יקרה אם נגדיל את מהירות הסיבוב?</a:t>
            </a:r>
          </a:p>
          <a:p>
            <a:pPr>
              <a:spcBef>
                <a:spcPts val="600"/>
              </a:spcBef>
            </a:pPr>
            <a:r>
              <a:rPr lang="he-IL" sz="2800" dirty="0"/>
              <a:t>מהירות סיבוב גדולה יותר פרושה יותר סיבובים בדקה, שזה תדר גבוה יותר. התדר גבוה יותר, מהירות זוויתית גדולה יותר ולכן צריך גם תאוצה רדיאלית גדולה יותר כדי שהמטבע יישאר על התקליט. </a:t>
            </a:r>
          </a:p>
          <a:p>
            <a:pPr>
              <a:spcBef>
                <a:spcPts val="600"/>
              </a:spcBef>
            </a:pPr>
            <a:r>
              <a:rPr lang="he-IL" sz="2800" dirty="0"/>
              <a:t>תאוצה גדולה יותר פרושה כוח שקול גדול יותר.</a:t>
            </a:r>
          </a:p>
          <a:p>
            <a:pPr>
              <a:spcBef>
                <a:spcPts val="600"/>
              </a:spcBef>
            </a:pPr>
            <a:r>
              <a:rPr lang="he-IL" sz="2800" dirty="0"/>
              <a:t>מי מספק במקרה של המטבע על התקליט את שקול הכוחות?</a:t>
            </a:r>
          </a:p>
          <a:p>
            <a:pPr>
              <a:spcBef>
                <a:spcPts val="600"/>
              </a:spcBef>
            </a:pPr>
            <a:r>
              <a:rPr lang="he-IL" sz="2800" dirty="0"/>
              <a:t>החיכוך.</a:t>
            </a:r>
          </a:p>
          <a:p>
            <a:pPr>
              <a:spcBef>
                <a:spcPts val="600"/>
              </a:spcBef>
            </a:pPr>
            <a:r>
              <a:rPr lang="he-IL" sz="2800" dirty="0"/>
              <a:t>אבל יש את החיכוך הסטטי המקסימאלי, ואם נגיע אליו, המטבע יינתק ויעוף.</a:t>
            </a:r>
          </a:p>
        </p:txBody>
      </p:sp>
      <p:sp>
        <p:nvSpPr>
          <p:cNvPr id="5" name="TextBox 4"/>
          <p:cNvSpPr txBox="1"/>
          <p:nvPr/>
        </p:nvSpPr>
        <p:spPr>
          <a:xfrm>
            <a:off x="2555776" y="332656"/>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extLst>
      <p:ext uri="{BB962C8B-B14F-4D97-AF65-F5344CB8AC3E}">
        <p14:creationId xmlns:p14="http://schemas.microsoft.com/office/powerpoint/2010/main" val="32386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fade">
                                      <p:cBhvr>
                                        <p:cTn id="7" dur="1000"/>
                                        <p:tgtEl>
                                          <p:spTgt spid="45059">
                                            <p:txEl>
                                              <p:pRg st="1" end="1"/>
                                            </p:txEl>
                                          </p:spTgt>
                                        </p:tgtEl>
                                      </p:cBhvr>
                                    </p:animEffect>
                                    <p:anim calcmode="lin" valueType="num">
                                      <p:cBhvr>
                                        <p:cTn id="8" dur="10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5059">
                                            <p:txEl>
                                              <p:pRg st="2" end="2"/>
                                            </p:txEl>
                                          </p:spTgt>
                                        </p:tgtEl>
                                        <p:attrNameLst>
                                          <p:attrName>style.visibility</p:attrName>
                                        </p:attrNameLst>
                                      </p:cBhvr>
                                      <p:to>
                                        <p:strVal val="visible"/>
                                      </p:to>
                                    </p:set>
                                    <p:animEffect transition="in" filter="fade">
                                      <p:cBhvr>
                                        <p:cTn id="14" dur="1000"/>
                                        <p:tgtEl>
                                          <p:spTgt spid="45059">
                                            <p:txEl>
                                              <p:pRg st="2" end="2"/>
                                            </p:txEl>
                                          </p:spTgt>
                                        </p:tgtEl>
                                      </p:cBhvr>
                                    </p:animEffect>
                                    <p:anim calcmode="lin" valueType="num">
                                      <p:cBhvr>
                                        <p:cTn id="15" dur="10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50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5059">
                                            <p:txEl>
                                              <p:pRg st="3" end="3"/>
                                            </p:txEl>
                                          </p:spTgt>
                                        </p:tgtEl>
                                        <p:attrNameLst>
                                          <p:attrName>style.visibility</p:attrName>
                                        </p:attrNameLst>
                                      </p:cBhvr>
                                      <p:to>
                                        <p:strVal val="visible"/>
                                      </p:to>
                                    </p:set>
                                    <p:animEffect transition="in" filter="fade">
                                      <p:cBhvr>
                                        <p:cTn id="21" dur="1000"/>
                                        <p:tgtEl>
                                          <p:spTgt spid="45059">
                                            <p:txEl>
                                              <p:pRg st="3" end="3"/>
                                            </p:txEl>
                                          </p:spTgt>
                                        </p:tgtEl>
                                      </p:cBhvr>
                                    </p:animEffect>
                                    <p:anim calcmode="lin" valueType="num">
                                      <p:cBhvr>
                                        <p:cTn id="22" dur="10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50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5059">
                                            <p:txEl>
                                              <p:pRg st="4" end="4"/>
                                            </p:txEl>
                                          </p:spTgt>
                                        </p:tgtEl>
                                        <p:attrNameLst>
                                          <p:attrName>style.visibility</p:attrName>
                                        </p:attrNameLst>
                                      </p:cBhvr>
                                      <p:to>
                                        <p:strVal val="visible"/>
                                      </p:to>
                                    </p:set>
                                    <p:animEffect transition="in" filter="fade">
                                      <p:cBhvr>
                                        <p:cTn id="28" dur="1000"/>
                                        <p:tgtEl>
                                          <p:spTgt spid="45059">
                                            <p:txEl>
                                              <p:pRg st="4" end="4"/>
                                            </p:txEl>
                                          </p:spTgt>
                                        </p:tgtEl>
                                      </p:cBhvr>
                                    </p:animEffect>
                                    <p:anim calcmode="lin" valueType="num">
                                      <p:cBhvr>
                                        <p:cTn id="29" dur="10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50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5059">
                                            <p:txEl>
                                              <p:pRg st="5" end="5"/>
                                            </p:txEl>
                                          </p:spTgt>
                                        </p:tgtEl>
                                        <p:attrNameLst>
                                          <p:attrName>style.visibility</p:attrName>
                                        </p:attrNameLst>
                                      </p:cBhvr>
                                      <p:to>
                                        <p:strVal val="visible"/>
                                      </p:to>
                                    </p:set>
                                    <p:animEffect transition="in" filter="fade">
                                      <p:cBhvr>
                                        <p:cTn id="35" dur="1000"/>
                                        <p:tgtEl>
                                          <p:spTgt spid="45059">
                                            <p:txEl>
                                              <p:pRg st="5" end="5"/>
                                            </p:txEl>
                                          </p:spTgt>
                                        </p:tgtEl>
                                      </p:cBhvr>
                                    </p:animEffect>
                                    <p:anim calcmode="lin" valueType="num">
                                      <p:cBhvr>
                                        <p:cTn id="36" dur="10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505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5059">
                                            <p:txEl>
                                              <p:pRg st="6" end="6"/>
                                            </p:txEl>
                                          </p:spTgt>
                                        </p:tgtEl>
                                        <p:attrNameLst>
                                          <p:attrName>style.visibility</p:attrName>
                                        </p:attrNameLst>
                                      </p:cBhvr>
                                      <p:to>
                                        <p:strVal val="visible"/>
                                      </p:to>
                                    </p:set>
                                    <p:animEffect transition="in" filter="fade">
                                      <p:cBhvr>
                                        <p:cTn id="42" dur="1000"/>
                                        <p:tgtEl>
                                          <p:spTgt spid="45059">
                                            <p:txEl>
                                              <p:pRg st="6" end="6"/>
                                            </p:txEl>
                                          </p:spTgt>
                                        </p:tgtEl>
                                      </p:cBhvr>
                                    </p:animEffect>
                                    <p:anim calcmode="lin" valueType="num">
                                      <p:cBhvr>
                                        <p:cTn id="43" dur="10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505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625475" y="1336675"/>
            <a:ext cx="8229600" cy="1187450"/>
          </a:xfrm>
        </p:spPr>
        <p:txBody>
          <a:bodyPr/>
          <a:lstStyle/>
          <a:p>
            <a:pPr algn="ctr" eaLnBrk="1" hangingPunct="1">
              <a:buFontTx/>
              <a:buNone/>
            </a:pPr>
            <a:r>
              <a:rPr lang="he-IL" dirty="0"/>
              <a:t>במערכת זו מדדנו מיקום, ואחר כך את וקטור ההעתק</a:t>
            </a:r>
            <a:endParaRPr lang="en-US" dirty="0"/>
          </a:p>
        </p:txBody>
      </p:sp>
      <p:pic>
        <p:nvPicPr>
          <p:cNvPr id="30723" name="Picture 5" descr="vel1"/>
          <p:cNvPicPr>
            <a:picLocks noChangeAspect="1" noChangeArrowheads="1"/>
          </p:cNvPicPr>
          <p:nvPr/>
        </p:nvPicPr>
        <p:blipFill>
          <a:blip r:embed="rId3" cstate="print"/>
          <a:srcRect/>
          <a:stretch>
            <a:fillRect/>
          </a:stretch>
        </p:blipFill>
        <p:spPr bwMode="auto">
          <a:xfrm>
            <a:off x="2395538" y="2555875"/>
            <a:ext cx="3733800" cy="3146425"/>
          </a:xfrm>
          <a:prstGeom prst="rect">
            <a:avLst/>
          </a:prstGeom>
          <a:noFill/>
          <a:ln w="9525">
            <a:noFill/>
            <a:miter lim="800000"/>
            <a:headEnd/>
            <a:tailEnd/>
          </a:ln>
        </p:spPr>
      </p:pic>
      <p:sp>
        <p:nvSpPr>
          <p:cNvPr id="4" name="TextBox 3"/>
          <p:cNvSpPr txBox="1"/>
          <p:nvPr/>
        </p:nvSpPr>
        <p:spPr>
          <a:xfrm>
            <a:off x="6085840" y="2997200"/>
            <a:ext cx="1402080" cy="369332"/>
          </a:xfrm>
          <a:prstGeom prst="rect">
            <a:avLst/>
          </a:prstGeom>
          <a:noFill/>
        </p:spPr>
        <p:txBody>
          <a:bodyPr wrap="square" rtlCol="1">
            <a:spAutoFit/>
          </a:bodyPr>
          <a:lstStyle/>
          <a:p>
            <a:r>
              <a:rPr lang="he-IL" dirty="0"/>
              <a:t>מסלול הגוף</a:t>
            </a:r>
          </a:p>
        </p:txBody>
      </p:sp>
      <p:cxnSp>
        <p:nvCxnSpPr>
          <p:cNvPr id="5" name="מחבר חץ ישר 4"/>
          <p:cNvCxnSpPr/>
          <p:nvPr/>
        </p:nvCxnSpPr>
        <p:spPr bwMode="auto">
          <a:xfrm rot="10800000">
            <a:off x="5831840" y="2976880"/>
            <a:ext cx="508000" cy="2641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אליפסה 8"/>
          <p:cNvSpPr/>
          <p:nvPr/>
        </p:nvSpPr>
        <p:spPr bwMode="auto">
          <a:xfrm>
            <a:off x="2976880" y="3942080"/>
            <a:ext cx="132080" cy="132080"/>
          </a:xfrm>
          <a:prstGeom prst="ellipse">
            <a:avLst/>
          </a:prstGeom>
          <a:solidFill>
            <a:srgbClr val="00B0F0"/>
          </a:solidFill>
          <a:ln w="28575" cap="flat" cmpd="sng" algn="ctr">
            <a:solidFill>
              <a:srgbClr val="002060"/>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sp>
        <p:nvSpPr>
          <p:cNvPr id="10" name="TextBox 9"/>
          <p:cNvSpPr txBox="1"/>
          <p:nvPr/>
        </p:nvSpPr>
        <p:spPr>
          <a:xfrm>
            <a:off x="4348480" y="4551680"/>
            <a:ext cx="1402080" cy="646331"/>
          </a:xfrm>
          <a:prstGeom prst="rect">
            <a:avLst/>
          </a:prstGeom>
          <a:noFill/>
        </p:spPr>
        <p:txBody>
          <a:bodyPr wrap="square" rtlCol="1">
            <a:spAutoFit/>
          </a:bodyPr>
          <a:lstStyle/>
          <a:p>
            <a:pPr algn="ctr"/>
            <a:r>
              <a:rPr lang="he-IL" dirty="0"/>
              <a:t>וקטור מיקום ברגע </a:t>
            </a:r>
            <a:r>
              <a:rPr lang="en-US" dirty="0"/>
              <a:t>t </a:t>
            </a:r>
            <a:endParaRPr lang="he-IL" dirty="0"/>
          </a:p>
        </p:txBody>
      </p:sp>
      <p:cxnSp>
        <p:nvCxnSpPr>
          <p:cNvPr id="11" name="מחבר חץ ישר 10"/>
          <p:cNvCxnSpPr/>
          <p:nvPr/>
        </p:nvCxnSpPr>
        <p:spPr bwMode="auto">
          <a:xfrm rot="10800000">
            <a:off x="3972560" y="4592320"/>
            <a:ext cx="508000" cy="2641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TextBox 11"/>
          <p:cNvSpPr txBox="1"/>
          <p:nvPr/>
        </p:nvSpPr>
        <p:spPr>
          <a:xfrm>
            <a:off x="1351280" y="4246880"/>
            <a:ext cx="1402080" cy="646331"/>
          </a:xfrm>
          <a:prstGeom prst="rect">
            <a:avLst/>
          </a:prstGeom>
          <a:noFill/>
        </p:spPr>
        <p:txBody>
          <a:bodyPr wrap="square" rtlCol="1">
            <a:spAutoFit/>
          </a:bodyPr>
          <a:lstStyle/>
          <a:p>
            <a:pPr algn="ctr"/>
            <a:r>
              <a:rPr lang="he-IL" dirty="0"/>
              <a:t>וקטור מיקום ברגע </a:t>
            </a:r>
            <a:r>
              <a:rPr lang="en-US" dirty="0"/>
              <a:t>t=0</a:t>
            </a:r>
            <a:endParaRPr lang="he-IL" dirty="0"/>
          </a:p>
        </p:txBody>
      </p:sp>
      <p:cxnSp>
        <p:nvCxnSpPr>
          <p:cNvPr id="13" name="מחבר חץ ישר 12"/>
          <p:cNvCxnSpPr/>
          <p:nvPr/>
        </p:nvCxnSpPr>
        <p:spPr bwMode="auto">
          <a:xfrm flipV="1">
            <a:off x="2529840" y="4612640"/>
            <a:ext cx="548640" cy="711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3413760" y="2540000"/>
            <a:ext cx="1402080" cy="369332"/>
          </a:xfrm>
          <a:prstGeom prst="rect">
            <a:avLst/>
          </a:prstGeom>
          <a:noFill/>
        </p:spPr>
        <p:txBody>
          <a:bodyPr wrap="square" rtlCol="1">
            <a:spAutoFit/>
          </a:bodyPr>
          <a:lstStyle/>
          <a:p>
            <a:pPr algn="ctr"/>
            <a:r>
              <a:rPr lang="he-IL" dirty="0"/>
              <a:t>וקטור העתק</a:t>
            </a:r>
          </a:p>
        </p:txBody>
      </p:sp>
      <p:cxnSp>
        <p:nvCxnSpPr>
          <p:cNvPr id="16" name="מחבר חץ ישר 15"/>
          <p:cNvCxnSpPr/>
          <p:nvPr/>
        </p:nvCxnSpPr>
        <p:spPr bwMode="auto">
          <a:xfrm rot="16200000" flipH="1">
            <a:off x="3637280" y="3108960"/>
            <a:ext cx="670560" cy="3657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TextBox 13"/>
          <p:cNvSpPr txBox="1"/>
          <p:nvPr/>
        </p:nvSpPr>
        <p:spPr>
          <a:xfrm>
            <a:off x="2663788" y="200127"/>
            <a:ext cx="3816424" cy="830997"/>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 (גודל המהירות קבוע)</a:t>
            </a:r>
          </a:p>
        </p:txBody>
      </p:sp>
      <p:sp>
        <p:nvSpPr>
          <p:cNvPr id="2" name="TextBox 1">
            <a:extLst>
              <a:ext uri="{FF2B5EF4-FFF2-40B4-BE49-F238E27FC236}">
                <a16:creationId xmlns:a16="http://schemas.microsoft.com/office/drawing/2014/main" id="{325D9398-C88F-4CE6-82B1-64E1A63090E3}"/>
              </a:ext>
            </a:extLst>
          </p:cNvPr>
          <p:cNvSpPr txBox="1"/>
          <p:nvPr/>
        </p:nvSpPr>
        <p:spPr>
          <a:xfrm>
            <a:off x="1691680" y="5702300"/>
            <a:ext cx="6552728" cy="646331"/>
          </a:xfrm>
          <a:prstGeom prst="rect">
            <a:avLst/>
          </a:prstGeom>
          <a:noFill/>
        </p:spPr>
        <p:txBody>
          <a:bodyPr wrap="square" rtlCol="1">
            <a:spAutoFit/>
          </a:bodyPr>
          <a:lstStyle/>
          <a:p>
            <a:r>
              <a:rPr lang="he-IL" dirty="0"/>
              <a:t>והמהירות הממוצעת היא ההעתק שהתקבל חלקי הזמן שעבר:</a:t>
            </a:r>
          </a:p>
          <a:p>
            <a:endParaRPr lang="he-IL" dirty="0" err="1"/>
          </a:p>
        </p:txBody>
      </p:sp>
      <p:graphicFrame>
        <p:nvGraphicFramePr>
          <p:cNvPr id="3" name="אובייקט 2">
            <a:extLst>
              <a:ext uri="{FF2B5EF4-FFF2-40B4-BE49-F238E27FC236}">
                <a16:creationId xmlns:a16="http://schemas.microsoft.com/office/drawing/2014/main" id="{E17E7EEB-20E2-4043-BB23-79AF3C03C6D1}"/>
              </a:ext>
            </a:extLst>
          </p:cNvPr>
          <p:cNvGraphicFramePr>
            <a:graphicFrameLocks noChangeAspect="1"/>
          </p:cNvGraphicFramePr>
          <p:nvPr>
            <p:extLst>
              <p:ext uri="{D42A27DB-BD31-4B8C-83A1-F6EECF244321}">
                <p14:modId xmlns:p14="http://schemas.microsoft.com/office/powerpoint/2010/main" val="2884091365"/>
              </p:ext>
            </p:extLst>
          </p:nvPr>
        </p:nvGraphicFramePr>
        <p:xfrm>
          <a:off x="2748280" y="5977493"/>
          <a:ext cx="887616" cy="838304"/>
        </p:xfrm>
        <a:graphic>
          <a:graphicData uri="http://schemas.openxmlformats.org/presentationml/2006/ole">
            <mc:AlternateContent xmlns:mc="http://schemas.openxmlformats.org/markup-compatibility/2006">
              <mc:Choice xmlns:v="urn:schemas-microsoft-com:vml" Requires="v">
                <p:oleObj spid="_x0000_s126040" name="Equation" r:id="rId4" imgW="457200" imgH="431640" progId="Equation.DSMT4">
                  <p:embed/>
                </p:oleObj>
              </mc:Choice>
              <mc:Fallback>
                <p:oleObj name="Equation" r:id="rId4" imgW="457200" imgH="431640" progId="Equation.DSMT4">
                  <p:embed/>
                  <p:pic>
                    <p:nvPicPr>
                      <p:cNvPr id="0" name=""/>
                      <p:cNvPicPr/>
                      <p:nvPr/>
                    </p:nvPicPr>
                    <p:blipFill>
                      <a:blip r:embed="rId5"/>
                      <a:stretch>
                        <a:fillRect/>
                      </a:stretch>
                    </p:blipFill>
                    <p:spPr>
                      <a:xfrm>
                        <a:off x="2748280" y="5977493"/>
                        <a:ext cx="887616" cy="838304"/>
                      </a:xfrm>
                      <a:prstGeom prst="rect">
                        <a:avLst/>
                      </a:prstGeom>
                    </p:spPr>
                  </p:pic>
                </p:oleObj>
              </mc:Fallback>
            </mc:AlternateContent>
          </a:graphicData>
        </a:graphic>
      </p:graphicFrame>
    </p:spTree>
    <p:extLst>
      <p:ext uri="{BB962C8B-B14F-4D97-AF65-F5344CB8AC3E}">
        <p14:creationId xmlns:p14="http://schemas.microsoft.com/office/powerpoint/2010/main" val="380790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4.44444E-6 -5.18519E-6 C 0.00851 -0.00903 0.01702 -0.01806 0.02674 -0.02524 C 0.03646 -0.03241 0.04948 -0.04306 0.05886 -0.04306 C 0.06823 -0.04306 0.0757 -0.03264 0.08334 -0.02524 C 0.09098 -0.01783 0.09497 -0.00325 0.10452 0.00138 C 0.11407 0.00601 0.12709 0.00416 0.14115 0.003 C 0.15521 0.00185 0.17361 0.00138 0.18889 -0.00602 C 0.20417 -0.01343 0.21962 -0.02616 0.23334 -0.04144 C 0.24705 -0.05672 0.26407 -0.08149 0.27118 -0.09792 C 0.2783 -0.11436 0.2698 -0.12732 0.27552 -0.13936 C 0.28125 -0.15139 0.29653 -0.16598 0.30556 -0.17038 C 0.31459 -0.17477 0.32223 -0.17038 0.33004 -0.16598 " pathEditMode="relative" ptsTypes="aaaaaaaaaaaA">
                                      <p:cBhvr>
                                        <p:cTn id="10" dur="2000" fill="hold"/>
                                        <p:tgtEl>
                                          <p:spTgt spid="9"/>
                                        </p:tgtEl>
                                        <p:attrNameLst>
                                          <p:attrName>ppt_x</p:attrName>
                                          <p:attrName>ppt_y</p:attrName>
                                        </p:attrNameLst>
                                      </p:cBhvr>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9"/>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1000"/>
                                        <p:tgtEl>
                                          <p:spTgt spid="2"/>
                                        </p:tgtEl>
                                      </p:cBhvr>
                                    </p:animEffect>
                                    <p:anim calcmode="lin" valueType="num">
                                      <p:cBhvr>
                                        <p:cTn id="40" dur="1000" fill="hold"/>
                                        <p:tgtEl>
                                          <p:spTgt spid="2"/>
                                        </p:tgtEl>
                                        <p:attrNameLst>
                                          <p:attrName>ppt_x</p:attrName>
                                        </p:attrNameLst>
                                      </p:cBhvr>
                                      <p:tavLst>
                                        <p:tav tm="0">
                                          <p:val>
                                            <p:strVal val="#ppt_x"/>
                                          </p:val>
                                        </p:tav>
                                        <p:tav tm="100000">
                                          <p:val>
                                            <p:strVal val="#ppt_x"/>
                                          </p:val>
                                        </p:tav>
                                      </p:tavLst>
                                    </p:anim>
                                    <p:anim calcmode="lin" valueType="num">
                                      <p:cBhvr>
                                        <p:cTn id="41" dur="1000" fill="hold"/>
                                        <p:tgtEl>
                                          <p:spTgt spid="2"/>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42" presetClass="entr" presetSubtype="0" fill="hold"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1000"/>
                                        <p:tgtEl>
                                          <p:spTgt spid="3"/>
                                        </p:tgtEl>
                                      </p:cBhvr>
                                    </p:animEffect>
                                    <p:anim calcmode="lin" valueType="num">
                                      <p:cBhvr>
                                        <p:cTn id="46" dur="1000" fill="hold"/>
                                        <p:tgtEl>
                                          <p:spTgt spid="3"/>
                                        </p:tgtEl>
                                        <p:attrNameLst>
                                          <p:attrName>ppt_x</p:attrName>
                                        </p:attrNameLst>
                                      </p:cBhvr>
                                      <p:tavLst>
                                        <p:tav tm="0">
                                          <p:val>
                                            <p:strVal val="#ppt_x"/>
                                          </p:val>
                                        </p:tav>
                                        <p:tav tm="100000">
                                          <p:val>
                                            <p:strVal val="#ppt_x"/>
                                          </p:val>
                                        </p:tav>
                                      </p:tavLst>
                                    </p:anim>
                                    <p:anim calcmode="lin" valueType="num">
                                      <p:cBhvr>
                                        <p:cTn id="4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9" grpId="1" animBg="1"/>
      <p:bldP spid="10" grpId="0"/>
      <p:bldP spid="12" grpId="0"/>
      <p:bldP spid="15" grpId="0"/>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5"/>
          <p:cNvSpPr txBox="1">
            <a:spLocks noChangeArrowheads="1"/>
          </p:cNvSpPr>
          <p:nvPr/>
        </p:nvSpPr>
        <p:spPr bwMode="auto">
          <a:xfrm>
            <a:off x="565311" y="692696"/>
            <a:ext cx="8013377" cy="6032421"/>
          </a:xfrm>
          <a:prstGeom prst="rect">
            <a:avLst/>
          </a:prstGeom>
          <a:noFill/>
          <a:ln w="9525">
            <a:noFill/>
            <a:miter lim="800000"/>
            <a:headEnd/>
            <a:tailEnd/>
          </a:ln>
        </p:spPr>
        <p:txBody>
          <a:bodyPr wrap="square">
            <a:spAutoFit/>
          </a:bodyPr>
          <a:lstStyle/>
          <a:p>
            <a:pPr>
              <a:spcBef>
                <a:spcPts val="600"/>
              </a:spcBef>
            </a:pPr>
            <a:r>
              <a:rPr lang="he-IL" sz="2800" dirty="0"/>
              <a:t>דוגמה (המשך): מטבע מונח על תקליט מסתובב. </a:t>
            </a:r>
          </a:p>
          <a:p>
            <a:pPr>
              <a:spcBef>
                <a:spcPts val="600"/>
              </a:spcBef>
            </a:pPr>
            <a:r>
              <a:rPr lang="he-IL" sz="2800" dirty="0"/>
              <a:t>נסכם:</a:t>
            </a:r>
          </a:p>
          <a:p>
            <a:pPr>
              <a:spcBef>
                <a:spcPts val="600"/>
              </a:spcBef>
            </a:pPr>
            <a:r>
              <a:rPr lang="he-IL" sz="2800" dirty="0"/>
              <a:t>תנועה מעגלית זה תנועה בתנאי חוק שני של ניוטון, עם תוספת קטנה -</a:t>
            </a:r>
          </a:p>
          <a:p>
            <a:pPr>
              <a:spcBef>
                <a:spcPts val="600"/>
              </a:spcBef>
            </a:pPr>
            <a:r>
              <a:rPr lang="he-IL" sz="2800" dirty="0"/>
              <a:t>אנחנו יודעים לרשום ביטוי מפורש לתאוצה:</a:t>
            </a:r>
          </a:p>
          <a:p>
            <a:pPr>
              <a:spcBef>
                <a:spcPts val="600"/>
              </a:spcBef>
            </a:pPr>
            <a:endParaRPr lang="he-IL" sz="2800" dirty="0"/>
          </a:p>
          <a:p>
            <a:pPr>
              <a:spcBef>
                <a:spcPts val="600"/>
              </a:spcBef>
            </a:pPr>
            <a:r>
              <a:rPr lang="he-IL" sz="2800" dirty="0"/>
              <a:t>תנועה מעגלית:</a:t>
            </a:r>
          </a:p>
          <a:p>
            <a:pPr>
              <a:spcBef>
                <a:spcPts val="600"/>
              </a:spcBef>
            </a:pPr>
            <a:endParaRPr lang="he-IL" sz="2800" dirty="0"/>
          </a:p>
          <a:p>
            <a:pPr>
              <a:spcBef>
                <a:spcPts val="600"/>
              </a:spcBef>
            </a:pPr>
            <a:r>
              <a:rPr lang="he-IL" sz="2800" dirty="0"/>
              <a:t>			</a:t>
            </a:r>
            <a:r>
              <a:rPr lang="he-IL" sz="2400" dirty="0"/>
              <a:t>כשכיוון התאוצה למרכז.</a:t>
            </a:r>
          </a:p>
          <a:p>
            <a:pPr>
              <a:spcBef>
                <a:spcPts val="600"/>
              </a:spcBef>
            </a:pPr>
            <a:r>
              <a:rPr lang="he-IL" sz="2800" dirty="0"/>
              <a:t>את מערכת הצירים נבחר כך:</a:t>
            </a:r>
          </a:p>
          <a:p>
            <a:pPr>
              <a:spcBef>
                <a:spcPts val="600"/>
              </a:spcBef>
            </a:pPr>
            <a:r>
              <a:rPr lang="en-US" sz="2800" dirty="0"/>
              <a:t>X</a:t>
            </a:r>
            <a:r>
              <a:rPr lang="he-IL" sz="2800" dirty="0"/>
              <a:t> או </a:t>
            </a:r>
            <a:r>
              <a:rPr lang="en-US" sz="2800" dirty="0"/>
              <a:t>r</a:t>
            </a:r>
            <a:r>
              <a:rPr lang="he-IL" sz="2800" dirty="0"/>
              <a:t> בכיוון מרכז התנועה המעגלית</a:t>
            </a:r>
          </a:p>
          <a:p>
            <a:pPr>
              <a:spcBef>
                <a:spcPts val="600"/>
              </a:spcBef>
            </a:pPr>
            <a:r>
              <a:rPr lang="en-US" sz="2800" dirty="0"/>
              <a:t>Y</a:t>
            </a:r>
            <a:r>
              <a:rPr lang="he-IL" sz="2800" dirty="0"/>
              <a:t> אנכי לציר הראשון, ואולי נקרא לו ﬩.</a:t>
            </a:r>
          </a:p>
        </p:txBody>
      </p:sp>
      <p:sp>
        <p:nvSpPr>
          <p:cNvPr id="5" name="TextBox 4"/>
          <p:cNvSpPr txBox="1"/>
          <p:nvPr/>
        </p:nvSpPr>
        <p:spPr>
          <a:xfrm>
            <a:off x="2555776" y="116632"/>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graphicFrame>
        <p:nvGraphicFramePr>
          <p:cNvPr id="2" name="אובייקט 1">
            <a:extLst>
              <a:ext uri="{FF2B5EF4-FFF2-40B4-BE49-F238E27FC236}">
                <a16:creationId xmlns:a16="http://schemas.microsoft.com/office/drawing/2014/main" id="{FD54856D-387B-4A84-B3D6-D88112C45053}"/>
              </a:ext>
            </a:extLst>
          </p:cNvPr>
          <p:cNvGraphicFramePr>
            <a:graphicFrameLocks noChangeAspect="1"/>
          </p:cNvGraphicFramePr>
          <p:nvPr>
            <p:extLst>
              <p:ext uri="{D42A27DB-BD31-4B8C-83A1-F6EECF244321}">
                <p14:modId xmlns:p14="http://schemas.microsoft.com/office/powerpoint/2010/main" val="768713087"/>
              </p:ext>
            </p:extLst>
          </p:nvPr>
        </p:nvGraphicFramePr>
        <p:xfrm>
          <a:off x="3707904" y="3068960"/>
          <a:ext cx="1278868" cy="629890"/>
        </p:xfrm>
        <a:graphic>
          <a:graphicData uri="http://schemas.openxmlformats.org/presentationml/2006/ole">
            <mc:AlternateContent xmlns:mc="http://schemas.openxmlformats.org/markup-compatibility/2006">
              <mc:Choice xmlns:v="urn:schemas-microsoft-com:vml" Requires="v">
                <p:oleObj spid="_x0000_s132206" name="Equation" r:id="rId4" imgW="850680" imgH="419040" progId="Equation.DSMT4">
                  <p:embed/>
                </p:oleObj>
              </mc:Choice>
              <mc:Fallback>
                <p:oleObj name="Equation" r:id="rId4" imgW="850680" imgH="419040" progId="Equation.DSMT4">
                  <p:embed/>
                  <p:pic>
                    <p:nvPicPr>
                      <p:cNvPr id="0" name=""/>
                      <p:cNvPicPr/>
                      <p:nvPr/>
                    </p:nvPicPr>
                    <p:blipFill>
                      <a:blip r:embed="rId5"/>
                      <a:stretch>
                        <a:fillRect/>
                      </a:stretch>
                    </p:blipFill>
                    <p:spPr>
                      <a:xfrm>
                        <a:off x="3707904" y="3068960"/>
                        <a:ext cx="1278868" cy="629890"/>
                      </a:xfrm>
                      <a:prstGeom prst="rect">
                        <a:avLst/>
                      </a:prstGeom>
                    </p:spPr>
                  </p:pic>
                </p:oleObj>
              </mc:Fallback>
            </mc:AlternateContent>
          </a:graphicData>
        </a:graphic>
      </p:graphicFrame>
      <p:graphicFrame>
        <p:nvGraphicFramePr>
          <p:cNvPr id="3" name="אובייקט 2">
            <a:extLst>
              <a:ext uri="{FF2B5EF4-FFF2-40B4-BE49-F238E27FC236}">
                <a16:creationId xmlns:a16="http://schemas.microsoft.com/office/drawing/2014/main" id="{3960058E-22D9-4AC1-AE95-BEFEDEF62B0A}"/>
              </a:ext>
            </a:extLst>
          </p:cNvPr>
          <p:cNvGraphicFramePr>
            <a:graphicFrameLocks noChangeAspect="1"/>
          </p:cNvGraphicFramePr>
          <p:nvPr>
            <p:extLst>
              <p:ext uri="{D42A27DB-BD31-4B8C-83A1-F6EECF244321}">
                <p14:modId xmlns:p14="http://schemas.microsoft.com/office/powerpoint/2010/main" val="2986663420"/>
              </p:ext>
            </p:extLst>
          </p:nvPr>
        </p:nvGraphicFramePr>
        <p:xfrm>
          <a:off x="3680328" y="3732867"/>
          <a:ext cx="1363594" cy="1099016"/>
        </p:xfrm>
        <a:graphic>
          <a:graphicData uri="http://schemas.openxmlformats.org/presentationml/2006/ole">
            <mc:AlternateContent xmlns:mc="http://schemas.openxmlformats.org/markup-compatibility/2006">
              <mc:Choice xmlns:v="urn:schemas-microsoft-com:vml" Requires="v">
                <p:oleObj spid="_x0000_s132207" name="Equation" r:id="rId6" imgW="850680" imgH="685800" progId="Equation.DSMT4">
                  <p:embed/>
                </p:oleObj>
              </mc:Choice>
              <mc:Fallback>
                <p:oleObj name="Equation" r:id="rId6" imgW="850680" imgH="685800" progId="Equation.DSMT4">
                  <p:embed/>
                  <p:pic>
                    <p:nvPicPr>
                      <p:cNvPr id="0" name=""/>
                      <p:cNvPicPr/>
                      <p:nvPr/>
                    </p:nvPicPr>
                    <p:blipFill>
                      <a:blip r:embed="rId7"/>
                      <a:stretch>
                        <a:fillRect/>
                      </a:stretch>
                    </p:blipFill>
                    <p:spPr>
                      <a:xfrm>
                        <a:off x="3680328" y="3732867"/>
                        <a:ext cx="1363594" cy="1099016"/>
                      </a:xfrm>
                      <a:prstGeom prst="rect">
                        <a:avLst/>
                      </a:prstGeom>
                    </p:spPr>
                  </p:pic>
                </p:oleObj>
              </mc:Fallback>
            </mc:AlternateContent>
          </a:graphicData>
        </a:graphic>
      </p:graphicFrame>
    </p:spTree>
    <p:extLst>
      <p:ext uri="{BB962C8B-B14F-4D97-AF65-F5344CB8AC3E}">
        <p14:creationId xmlns:p14="http://schemas.microsoft.com/office/powerpoint/2010/main" val="25489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fade">
                                      <p:cBhvr>
                                        <p:cTn id="7" dur="1000"/>
                                        <p:tgtEl>
                                          <p:spTgt spid="45059">
                                            <p:txEl>
                                              <p:pRg st="1" end="1"/>
                                            </p:txEl>
                                          </p:spTgt>
                                        </p:tgtEl>
                                      </p:cBhvr>
                                    </p:animEffect>
                                    <p:anim calcmode="lin" valueType="num">
                                      <p:cBhvr>
                                        <p:cTn id="8" dur="10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5059">
                                            <p:txEl>
                                              <p:pRg st="2" end="2"/>
                                            </p:txEl>
                                          </p:spTgt>
                                        </p:tgtEl>
                                        <p:attrNameLst>
                                          <p:attrName>style.visibility</p:attrName>
                                        </p:attrNameLst>
                                      </p:cBhvr>
                                      <p:to>
                                        <p:strVal val="visible"/>
                                      </p:to>
                                    </p:set>
                                    <p:animEffect transition="in" filter="fade">
                                      <p:cBhvr>
                                        <p:cTn id="14" dur="1000"/>
                                        <p:tgtEl>
                                          <p:spTgt spid="45059">
                                            <p:txEl>
                                              <p:pRg st="2" end="2"/>
                                            </p:txEl>
                                          </p:spTgt>
                                        </p:tgtEl>
                                      </p:cBhvr>
                                    </p:animEffect>
                                    <p:anim calcmode="lin" valueType="num">
                                      <p:cBhvr>
                                        <p:cTn id="15" dur="10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50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5059">
                                            <p:txEl>
                                              <p:pRg st="3" end="3"/>
                                            </p:txEl>
                                          </p:spTgt>
                                        </p:tgtEl>
                                        <p:attrNameLst>
                                          <p:attrName>style.visibility</p:attrName>
                                        </p:attrNameLst>
                                      </p:cBhvr>
                                      <p:to>
                                        <p:strVal val="visible"/>
                                      </p:to>
                                    </p:set>
                                    <p:animEffect transition="in" filter="fade">
                                      <p:cBhvr>
                                        <p:cTn id="21" dur="1000"/>
                                        <p:tgtEl>
                                          <p:spTgt spid="45059">
                                            <p:txEl>
                                              <p:pRg st="3" end="3"/>
                                            </p:txEl>
                                          </p:spTgt>
                                        </p:tgtEl>
                                      </p:cBhvr>
                                    </p:animEffect>
                                    <p:anim calcmode="lin" valueType="num">
                                      <p:cBhvr>
                                        <p:cTn id="22" dur="10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5059">
                                            <p:txEl>
                                              <p:pRg st="3" end="3"/>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5059">
                                            <p:txEl>
                                              <p:pRg st="5" end="5"/>
                                            </p:txEl>
                                          </p:spTgt>
                                        </p:tgtEl>
                                        <p:attrNameLst>
                                          <p:attrName>style.visibility</p:attrName>
                                        </p:attrNameLst>
                                      </p:cBhvr>
                                      <p:to>
                                        <p:strVal val="visible"/>
                                      </p:to>
                                    </p:set>
                                    <p:animEffect transition="in" filter="fade">
                                      <p:cBhvr>
                                        <p:cTn id="34" dur="1000"/>
                                        <p:tgtEl>
                                          <p:spTgt spid="45059">
                                            <p:txEl>
                                              <p:pRg st="5" end="5"/>
                                            </p:txEl>
                                          </p:spTgt>
                                        </p:tgtEl>
                                      </p:cBhvr>
                                    </p:animEffect>
                                    <p:anim calcmode="lin" valueType="num">
                                      <p:cBhvr>
                                        <p:cTn id="35" dur="10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5059">
                                            <p:txEl>
                                              <p:pRg st="5" end="5"/>
                                            </p:txEl>
                                          </p:spTgt>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42" presetClass="entr" presetSubtype="0"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42" presetClass="entr" presetSubtype="0" fill="hold" grpId="0" nodeType="afterEffect">
                                  <p:stCondLst>
                                    <p:cond delay="0"/>
                                  </p:stCondLst>
                                  <p:childTnLst>
                                    <p:set>
                                      <p:cBhvr>
                                        <p:cTn id="45" dur="1" fill="hold">
                                          <p:stCondLst>
                                            <p:cond delay="0"/>
                                          </p:stCondLst>
                                        </p:cTn>
                                        <p:tgtEl>
                                          <p:spTgt spid="45059">
                                            <p:txEl>
                                              <p:pRg st="7" end="7"/>
                                            </p:txEl>
                                          </p:spTgt>
                                        </p:tgtEl>
                                        <p:attrNameLst>
                                          <p:attrName>style.visibility</p:attrName>
                                        </p:attrNameLst>
                                      </p:cBhvr>
                                      <p:to>
                                        <p:strVal val="visible"/>
                                      </p:to>
                                    </p:set>
                                    <p:animEffect transition="in" filter="fade">
                                      <p:cBhvr>
                                        <p:cTn id="46" dur="1000"/>
                                        <p:tgtEl>
                                          <p:spTgt spid="45059">
                                            <p:txEl>
                                              <p:pRg st="7" end="7"/>
                                            </p:txEl>
                                          </p:spTgt>
                                        </p:tgtEl>
                                      </p:cBhvr>
                                    </p:animEffect>
                                    <p:anim calcmode="lin" valueType="num">
                                      <p:cBhvr>
                                        <p:cTn id="47" dur="10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4505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45059">
                                            <p:txEl>
                                              <p:pRg st="8" end="8"/>
                                            </p:txEl>
                                          </p:spTgt>
                                        </p:tgtEl>
                                        <p:attrNameLst>
                                          <p:attrName>style.visibility</p:attrName>
                                        </p:attrNameLst>
                                      </p:cBhvr>
                                      <p:to>
                                        <p:strVal val="visible"/>
                                      </p:to>
                                    </p:set>
                                    <p:animEffect transition="in" filter="fade">
                                      <p:cBhvr>
                                        <p:cTn id="53" dur="1000"/>
                                        <p:tgtEl>
                                          <p:spTgt spid="45059">
                                            <p:txEl>
                                              <p:pRg st="8" end="8"/>
                                            </p:txEl>
                                          </p:spTgt>
                                        </p:tgtEl>
                                      </p:cBhvr>
                                    </p:animEffect>
                                    <p:anim calcmode="lin" valueType="num">
                                      <p:cBhvr>
                                        <p:cTn id="54" dur="1000" fill="hold"/>
                                        <p:tgtEl>
                                          <p:spTgt spid="45059">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4505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45059">
                                            <p:txEl>
                                              <p:pRg st="9" end="9"/>
                                            </p:txEl>
                                          </p:spTgt>
                                        </p:tgtEl>
                                        <p:attrNameLst>
                                          <p:attrName>style.visibility</p:attrName>
                                        </p:attrNameLst>
                                      </p:cBhvr>
                                      <p:to>
                                        <p:strVal val="visible"/>
                                      </p:to>
                                    </p:set>
                                    <p:animEffect transition="in" filter="fade">
                                      <p:cBhvr>
                                        <p:cTn id="60" dur="1000"/>
                                        <p:tgtEl>
                                          <p:spTgt spid="45059">
                                            <p:txEl>
                                              <p:pRg st="9" end="9"/>
                                            </p:txEl>
                                          </p:spTgt>
                                        </p:tgtEl>
                                      </p:cBhvr>
                                    </p:animEffect>
                                    <p:anim calcmode="lin" valueType="num">
                                      <p:cBhvr>
                                        <p:cTn id="61" dur="1000" fill="hold"/>
                                        <p:tgtEl>
                                          <p:spTgt spid="45059">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4505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45059">
                                            <p:txEl>
                                              <p:pRg st="10" end="10"/>
                                            </p:txEl>
                                          </p:spTgt>
                                        </p:tgtEl>
                                        <p:attrNameLst>
                                          <p:attrName>style.visibility</p:attrName>
                                        </p:attrNameLst>
                                      </p:cBhvr>
                                      <p:to>
                                        <p:strVal val="visible"/>
                                      </p:to>
                                    </p:set>
                                    <p:animEffect transition="in" filter="fade">
                                      <p:cBhvr>
                                        <p:cTn id="67" dur="1000"/>
                                        <p:tgtEl>
                                          <p:spTgt spid="45059">
                                            <p:txEl>
                                              <p:pRg st="10" end="10"/>
                                            </p:txEl>
                                          </p:spTgt>
                                        </p:tgtEl>
                                      </p:cBhvr>
                                    </p:animEffect>
                                    <p:anim calcmode="lin" valueType="num">
                                      <p:cBhvr>
                                        <p:cTn id="68" dur="1000" fill="hold"/>
                                        <p:tgtEl>
                                          <p:spTgt spid="45059">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4505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4"/>
          <p:cNvSpPr txBox="1">
            <a:spLocks noChangeArrowheads="1"/>
          </p:cNvSpPr>
          <p:nvPr/>
        </p:nvSpPr>
        <p:spPr bwMode="auto">
          <a:xfrm>
            <a:off x="593725" y="2564903"/>
            <a:ext cx="7900988" cy="2800767"/>
          </a:xfrm>
          <a:prstGeom prst="rect">
            <a:avLst/>
          </a:prstGeom>
          <a:noFill/>
          <a:ln w="9525">
            <a:noFill/>
            <a:miter lim="800000"/>
            <a:headEnd/>
            <a:tailEnd/>
          </a:ln>
        </p:spPr>
        <p:txBody>
          <a:bodyPr wrap="square">
            <a:spAutoFit/>
          </a:bodyPr>
          <a:lstStyle/>
          <a:p>
            <a:pPr marL="342900" indent="-342900">
              <a:spcBef>
                <a:spcPct val="50000"/>
              </a:spcBef>
              <a:buFontTx/>
              <a:buAutoNum type="arabicPeriod"/>
            </a:pPr>
            <a:r>
              <a:rPr lang="he-IL" sz="3200" b="1" u="sng" dirty="0"/>
              <a:t>ציר רדיאלי</a:t>
            </a:r>
            <a:r>
              <a:rPr lang="he-IL" sz="3200" dirty="0"/>
              <a:t> - ציר זה יהיה תמיד מכוון למרכז המעגל, הוא יהיה על מישור הסיבוב של התנועה.</a:t>
            </a:r>
          </a:p>
          <a:p>
            <a:pPr marL="342900" indent="-342900">
              <a:spcBef>
                <a:spcPct val="50000"/>
              </a:spcBef>
            </a:pPr>
            <a:r>
              <a:rPr lang="he-IL" sz="3200" dirty="0"/>
              <a:t>בתנועה מעגלית התאוצה של הגוף מכוונת לעבר מרכז המעגל ולכן כך גם הכוח השקול עליו.</a:t>
            </a:r>
            <a:endParaRPr lang="en-US" sz="3200" dirty="0"/>
          </a:p>
        </p:txBody>
      </p:sp>
      <p:sp>
        <p:nvSpPr>
          <p:cNvPr id="45059" name="Text Box 5"/>
          <p:cNvSpPr txBox="1">
            <a:spLocks noChangeArrowheads="1"/>
          </p:cNvSpPr>
          <p:nvPr/>
        </p:nvSpPr>
        <p:spPr bwMode="auto">
          <a:xfrm>
            <a:off x="1043608" y="1268760"/>
            <a:ext cx="7653337" cy="1200329"/>
          </a:xfrm>
          <a:prstGeom prst="rect">
            <a:avLst/>
          </a:prstGeom>
          <a:noFill/>
          <a:ln w="9525">
            <a:noFill/>
            <a:miter lim="800000"/>
            <a:headEnd/>
            <a:tailEnd/>
          </a:ln>
        </p:spPr>
        <p:txBody>
          <a:bodyPr wrap="square">
            <a:spAutoFit/>
          </a:bodyPr>
          <a:lstStyle/>
          <a:p>
            <a:pPr algn="ctr">
              <a:spcBef>
                <a:spcPct val="50000"/>
              </a:spcBef>
            </a:pPr>
            <a:r>
              <a:rPr lang="he-IL" sz="3600" dirty="0"/>
              <a:t>בבואנו לנתח תנועה מעגלית עלינו לבחור את מערכת הצירים הבאה:</a:t>
            </a:r>
            <a:endParaRPr lang="en-US" sz="3600" dirty="0"/>
          </a:p>
        </p:txBody>
      </p:sp>
      <p:pic>
        <p:nvPicPr>
          <p:cNvPr id="45060" name="Picture 15"/>
          <p:cNvPicPr>
            <a:picLocks noChangeAspect="1" noChangeArrowheads="1"/>
          </p:cNvPicPr>
          <p:nvPr/>
        </p:nvPicPr>
        <p:blipFill>
          <a:blip r:embed="rId3" cstate="print"/>
          <a:srcRect/>
          <a:stretch>
            <a:fillRect/>
          </a:stretch>
        </p:blipFill>
        <p:spPr bwMode="auto">
          <a:xfrm>
            <a:off x="2843808" y="5498698"/>
            <a:ext cx="4223742" cy="1359302"/>
          </a:xfrm>
          <a:prstGeom prst="rect">
            <a:avLst/>
          </a:prstGeom>
          <a:noFill/>
          <a:ln w="9525">
            <a:noFill/>
            <a:miter lim="800000"/>
            <a:headEnd/>
            <a:tailEnd/>
          </a:ln>
        </p:spPr>
      </p:pic>
      <p:sp>
        <p:nvSpPr>
          <p:cNvPr id="5" name="TextBox 4"/>
          <p:cNvSpPr txBox="1"/>
          <p:nvPr/>
        </p:nvSpPr>
        <p:spPr>
          <a:xfrm>
            <a:off x="2555776" y="332656"/>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extLst>
      <p:ext uri="{BB962C8B-B14F-4D97-AF65-F5344CB8AC3E}">
        <p14:creationId xmlns:p14="http://schemas.microsoft.com/office/powerpoint/2010/main" val="33598490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ube 7"/>
          <p:cNvSpPr>
            <a:spLocks noChangeArrowheads="1"/>
          </p:cNvSpPr>
          <p:nvPr/>
        </p:nvSpPr>
        <p:spPr bwMode="auto">
          <a:xfrm>
            <a:off x="323528" y="1916832"/>
            <a:ext cx="8532440" cy="2853928"/>
          </a:xfrm>
          <a:prstGeom prst="cube">
            <a:avLst>
              <a:gd name="adj" fmla="val 89727"/>
            </a:avLst>
          </a:prstGeom>
          <a:solidFill>
            <a:srgbClr val="92D050"/>
          </a:solidFill>
          <a:ln w="9525" algn="ctr">
            <a:solidFill>
              <a:schemeClr val="tx1"/>
            </a:solidFill>
            <a:round/>
            <a:headEnd/>
            <a:tailEnd/>
          </a:ln>
        </p:spPr>
        <p:txBody>
          <a:bodyPr/>
          <a:lstStyle/>
          <a:p>
            <a:endParaRPr lang="en-US"/>
          </a:p>
        </p:txBody>
      </p:sp>
      <p:sp>
        <p:nvSpPr>
          <p:cNvPr id="46083" name="Oval 8"/>
          <p:cNvSpPr>
            <a:spLocks noChangeArrowheads="1"/>
          </p:cNvSpPr>
          <p:nvPr/>
        </p:nvSpPr>
        <p:spPr bwMode="auto">
          <a:xfrm>
            <a:off x="1663700" y="2565400"/>
            <a:ext cx="4889500" cy="1231900"/>
          </a:xfrm>
          <a:prstGeom prst="ellipse">
            <a:avLst/>
          </a:prstGeom>
          <a:noFill/>
          <a:ln w="9525" algn="ctr">
            <a:solidFill>
              <a:schemeClr val="tx1"/>
            </a:solidFill>
            <a:prstDash val="dash"/>
            <a:round/>
            <a:headEnd/>
            <a:tailEnd/>
          </a:ln>
        </p:spPr>
        <p:txBody>
          <a:bodyPr/>
          <a:lstStyle/>
          <a:p>
            <a:endParaRPr lang="en-US"/>
          </a:p>
        </p:txBody>
      </p:sp>
      <p:sp>
        <p:nvSpPr>
          <p:cNvPr id="2" name="Oval 1"/>
          <p:cNvSpPr/>
          <p:nvPr/>
        </p:nvSpPr>
        <p:spPr bwMode="auto">
          <a:xfrm>
            <a:off x="5613400" y="3340100"/>
            <a:ext cx="355600" cy="355600"/>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defRPr/>
            </a:pPr>
            <a:endParaRPr lang="en-US">
              <a:solidFill>
                <a:schemeClr val="tx1"/>
              </a:solidFill>
            </a:endParaRPr>
          </a:p>
        </p:txBody>
      </p:sp>
      <p:cxnSp>
        <p:nvCxnSpPr>
          <p:cNvPr id="4" name="Straight Connector 3"/>
          <p:cNvCxnSpPr>
            <a:cxnSpLocks noChangeShapeType="1"/>
          </p:cNvCxnSpPr>
          <p:nvPr/>
        </p:nvCxnSpPr>
        <p:spPr bwMode="auto">
          <a:xfrm rot="10800000">
            <a:off x="4164013" y="2938463"/>
            <a:ext cx="1436687" cy="541337"/>
          </a:xfrm>
          <a:prstGeom prst="line">
            <a:avLst/>
          </a:prstGeom>
          <a:noFill/>
          <a:ln w="9525" algn="ctr">
            <a:solidFill>
              <a:schemeClr val="tx1"/>
            </a:solidFill>
            <a:round/>
            <a:headEnd/>
            <a:tailEnd/>
          </a:ln>
        </p:spPr>
      </p:cxnSp>
      <p:sp>
        <p:nvSpPr>
          <p:cNvPr id="46088" name="Can 4"/>
          <p:cNvSpPr>
            <a:spLocks noChangeArrowheads="1"/>
          </p:cNvSpPr>
          <p:nvPr/>
        </p:nvSpPr>
        <p:spPr bwMode="auto">
          <a:xfrm>
            <a:off x="3987800" y="2667000"/>
            <a:ext cx="114300" cy="457200"/>
          </a:xfrm>
          <a:prstGeom prst="can">
            <a:avLst>
              <a:gd name="adj" fmla="val 25000"/>
            </a:avLst>
          </a:prstGeom>
          <a:solidFill>
            <a:srgbClr val="92D050"/>
          </a:solidFill>
          <a:ln w="9525" algn="ctr">
            <a:solidFill>
              <a:schemeClr val="tx1"/>
            </a:solidFill>
            <a:round/>
            <a:headEnd/>
            <a:tailEnd/>
          </a:ln>
        </p:spPr>
        <p:txBody>
          <a:bodyPr/>
          <a:lstStyle/>
          <a:p>
            <a:endParaRPr lang="en-US"/>
          </a:p>
        </p:txBody>
      </p:sp>
      <p:sp>
        <p:nvSpPr>
          <p:cNvPr id="7" name="Arc 6"/>
          <p:cNvSpPr/>
          <p:nvPr/>
        </p:nvSpPr>
        <p:spPr bwMode="auto">
          <a:xfrm rot="11038418">
            <a:off x="3938588" y="2859088"/>
            <a:ext cx="222250" cy="103187"/>
          </a:xfrm>
          <a:prstGeom prst="arc">
            <a:avLst>
              <a:gd name="adj1" fmla="val 8602759"/>
              <a:gd name="adj2" fmla="val 1801227"/>
            </a:avLst>
          </a:prstGeom>
          <a:noFill/>
          <a:ln w="9525" cap="flat" cmpd="sng" algn="ctr">
            <a:solidFill>
              <a:schemeClr val="tx1"/>
            </a:solidFill>
            <a:prstDash val="solid"/>
            <a:round/>
            <a:headEnd type="none" w="med" len="med"/>
            <a:tailEnd type="none" w="med" len="med"/>
          </a:ln>
          <a:effectLst/>
        </p:spPr>
        <p:txBody>
          <a:bodyPr/>
          <a:lstStyle/>
          <a:p>
            <a:pPr>
              <a:defRPr/>
            </a:pPr>
            <a:endParaRPr lang="en-US">
              <a:latin typeface="Arial" charset="0"/>
              <a:cs typeface="Arial" charset="0"/>
            </a:endParaRPr>
          </a:p>
        </p:txBody>
      </p:sp>
      <p:sp>
        <p:nvSpPr>
          <p:cNvPr id="46090" name="Curved Right Arrow 11"/>
          <p:cNvSpPr>
            <a:spLocks noChangeArrowheads="1"/>
          </p:cNvSpPr>
          <p:nvPr/>
        </p:nvSpPr>
        <p:spPr bwMode="auto">
          <a:xfrm flipH="1">
            <a:off x="4152900" y="2717800"/>
            <a:ext cx="266700" cy="457200"/>
          </a:xfrm>
          <a:prstGeom prst="curvedRightArrow">
            <a:avLst>
              <a:gd name="adj1" fmla="val 25000"/>
              <a:gd name="adj2" fmla="val 98333"/>
              <a:gd name="adj3" fmla="val 41667"/>
            </a:avLst>
          </a:prstGeom>
          <a:solidFill>
            <a:schemeClr val="accent1"/>
          </a:solidFill>
          <a:ln w="9525" algn="ctr">
            <a:solidFill>
              <a:schemeClr val="tx1"/>
            </a:solidFill>
            <a:round/>
            <a:headEnd/>
            <a:tailEnd/>
          </a:ln>
        </p:spPr>
        <p:txBody>
          <a:bodyPr/>
          <a:lstStyle/>
          <a:p>
            <a:endParaRPr lang="en-US"/>
          </a:p>
        </p:txBody>
      </p:sp>
      <p:grpSp>
        <p:nvGrpSpPr>
          <p:cNvPr id="3" name="Group 53"/>
          <p:cNvGrpSpPr>
            <a:grpSpLocks/>
          </p:cNvGrpSpPr>
          <p:nvPr/>
        </p:nvGrpSpPr>
        <p:grpSpPr bwMode="auto">
          <a:xfrm>
            <a:off x="4691063" y="2382838"/>
            <a:ext cx="849312" cy="1058862"/>
            <a:chOff x="4690278" y="2383135"/>
            <a:chExt cx="849313" cy="1058046"/>
          </a:xfrm>
        </p:grpSpPr>
        <p:sp>
          <p:nvSpPr>
            <p:cNvPr id="13" name="Right Arrow 12"/>
            <p:cNvSpPr/>
            <p:nvPr/>
          </p:nvSpPr>
          <p:spPr bwMode="auto">
            <a:xfrm rot="12190209">
              <a:off x="4690278" y="3123681"/>
              <a:ext cx="849313" cy="317500"/>
            </a:xfrm>
            <a:prstGeom prst="rightArrow">
              <a:avLst/>
            </a:prstGeom>
            <a:solidFill>
              <a:srgbClr val="FF000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a:lstStyle/>
            <a:p>
              <a:pPr>
                <a:defRPr/>
              </a:pPr>
              <a:endParaRPr lang="en-US">
                <a:latin typeface="Arial" charset="0"/>
                <a:cs typeface="Arial" charset="0"/>
              </a:endParaRPr>
            </a:p>
          </p:txBody>
        </p:sp>
        <p:sp>
          <p:nvSpPr>
            <p:cNvPr id="14" name="Rectangle 13"/>
            <p:cNvSpPr/>
            <p:nvPr/>
          </p:nvSpPr>
          <p:spPr>
            <a:xfrm>
              <a:off x="4799379" y="2383135"/>
              <a:ext cx="453970"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b="1" dirty="0">
                  <a:ln w="11430"/>
                  <a:solidFill>
                    <a:srgbClr val="FF0000"/>
                  </a:solidFill>
                  <a:effectLst>
                    <a:outerShdw blurRad="50800" dist="39000" dir="5460000" algn="tl">
                      <a:srgbClr val="000000">
                        <a:alpha val="38000"/>
                      </a:srgbClr>
                    </a:outerShdw>
                  </a:effectLst>
                  <a:latin typeface="Arial" charset="0"/>
                  <a:cs typeface="Arial" charset="0"/>
                </a:rPr>
                <a:t>r</a:t>
              </a:r>
            </a:p>
          </p:txBody>
        </p:sp>
      </p:grpSp>
      <p:sp>
        <p:nvSpPr>
          <p:cNvPr id="15" name="Oval 14"/>
          <p:cNvSpPr/>
          <p:nvPr/>
        </p:nvSpPr>
        <p:spPr bwMode="auto">
          <a:xfrm>
            <a:off x="3314700" y="3556000"/>
            <a:ext cx="355600" cy="355600"/>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defRPr/>
            </a:pPr>
            <a:endParaRPr lang="en-US">
              <a:solidFill>
                <a:schemeClr val="tx1"/>
              </a:solidFill>
            </a:endParaRPr>
          </a:p>
        </p:txBody>
      </p:sp>
      <p:sp>
        <p:nvSpPr>
          <p:cNvPr id="16" name="Oval 15"/>
          <p:cNvSpPr/>
          <p:nvPr/>
        </p:nvSpPr>
        <p:spPr bwMode="auto">
          <a:xfrm>
            <a:off x="1625600" y="2781300"/>
            <a:ext cx="355600" cy="355600"/>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defRPr/>
            </a:pPr>
            <a:endParaRPr lang="en-US">
              <a:solidFill>
                <a:schemeClr val="tx1"/>
              </a:solidFill>
            </a:endParaRPr>
          </a:p>
        </p:txBody>
      </p:sp>
      <p:sp>
        <p:nvSpPr>
          <p:cNvPr id="17" name="Oval 16"/>
          <p:cNvSpPr/>
          <p:nvPr/>
        </p:nvSpPr>
        <p:spPr bwMode="auto">
          <a:xfrm>
            <a:off x="3378200" y="2336800"/>
            <a:ext cx="355600" cy="355600"/>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defRPr/>
            </a:pPr>
            <a:endParaRPr lang="en-US">
              <a:solidFill>
                <a:schemeClr val="tx1"/>
              </a:solidFill>
            </a:endParaRPr>
          </a:p>
        </p:txBody>
      </p:sp>
      <p:cxnSp>
        <p:nvCxnSpPr>
          <p:cNvPr id="18" name="Straight Connector 17"/>
          <p:cNvCxnSpPr>
            <a:cxnSpLocks noChangeShapeType="1"/>
          </p:cNvCxnSpPr>
          <p:nvPr/>
        </p:nvCxnSpPr>
        <p:spPr bwMode="auto">
          <a:xfrm rot="5400000" flipH="1" flipV="1">
            <a:off x="3515519" y="3036094"/>
            <a:ext cx="601662" cy="450850"/>
          </a:xfrm>
          <a:prstGeom prst="line">
            <a:avLst/>
          </a:prstGeom>
          <a:noFill/>
          <a:ln w="9525" algn="ctr">
            <a:solidFill>
              <a:schemeClr val="tx1"/>
            </a:solidFill>
            <a:round/>
            <a:headEnd/>
            <a:tailEnd/>
          </a:ln>
        </p:spPr>
      </p:cxnSp>
      <p:cxnSp>
        <p:nvCxnSpPr>
          <p:cNvPr id="21" name="Straight Connector 20"/>
          <p:cNvCxnSpPr>
            <a:cxnSpLocks noChangeShapeType="1"/>
          </p:cNvCxnSpPr>
          <p:nvPr/>
        </p:nvCxnSpPr>
        <p:spPr bwMode="auto">
          <a:xfrm flipV="1">
            <a:off x="1955800" y="2913063"/>
            <a:ext cx="1978025" cy="58737"/>
          </a:xfrm>
          <a:prstGeom prst="line">
            <a:avLst/>
          </a:prstGeom>
          <a:noFill/>
          <a:ln w="9525" algn="ctr">
            <a:solidFill>
              <a:schemeClr val="tx1"/>
            </a:solidFill>
            <a:round/>
            <a:headEnd/>
            <a:tailEnd/>
          </a:ln>
        </p:spPr>
      </p:cxnSp>
      <p:cxnSp>
        <p:nvCxnSpPr>
          <p:cNvPr id="27" name="Straight Connector 26"/>
          <p:cNvCxnSpPr>
            <a:cxnSpLocks noChangeShapeType="1"/>
            <a:endCxn id="7" idx="2"/>
          </p:cNvCxnSpPr>
          <p:nvPr/>
        </p:nvCxnSpPr>
        <p:spPr bwMode="auto">
          <a:xfrm>
            <a:off x="3573463" y="2538413"/>
            <a:ext cx="409575" cy="327025"/>
          </a:xfrm>
          <a:prstGeom prst="line">
            <a:avLst/>
          </a:prstGeom>
          <a:noFill/>
          <a:ln w="9525" algn="ctr">
            <a:solidFill>
              <a:schemeClr val="tx1"/>
            </a:solidFill>
            <a:round/>
            <a:headEnd/>
            <a:tailEnd/>
          </a:ln>
        </p:spPr>
      </p:cxnSp>
      <p:sp>
        <p:nvSpPr>
          <p:cNvPr id="48" name="Right Arrow 47"/>
          <p:cNvSpPr/>
          <p:nvPr/>
        </p:nvSpPr>
        <p:spPr bwMode="auto">
          <a:xfrm rot="18284211">
            <a:off x="3499390" y="3146622"/>
            <a:ext cx="584846" cy="317500"/>
          </a:xfrm>
          <a:prstGeom prst="rightArrow">
            <a:avLst/>
          </a:prstGeom>
          <a:solidFill>
            <a:srgbClr val="FF000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a:lstStyle/>
          <a:p>
            <a:pPr>
              <a:defRPr/>
            </a:pPr>
            <a:endParaRPr lang="en-US">
              <a:latin typeface="Arial" charset="0"/>
              <a:cs typeface="Arial" charset="0"/>
            </a:endParaRPr>
          </a:p>
        </p:txBody>
      </p:sp>
      <p:sp>
        <p:nvSpPr>
          <p:cNvPr id="49" name="Rectangle 48"/>
          <p:cNvSpPr/>
          <p:nvPr/>
        </p:nvSpPr>
        <p:spPr>
          <a:xfrm>
            <a:off x="3389679" y="2678410"/>
            <a:ext cx="453970"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b="1" dirty="0">
                <a:ln w="11430"/>
                <a:solidFill>
                  <a:srgbClr val="FF0000"/>
                </a:solidFill>
                <a:effectLst>
                  <a:outerShdw blurRad="50800" dist="39000" dir="5460000" algn="tl">
                    <a:srgbClr val="000000">
                      <a:alpha val="38000"/>
                    </a:srgbClr>
                  </a:outerShdw>
                </a:effectLst>
                <a:latin typeface="Arial" charset="0"/>
                <a:cs typeface="Arial" charset="0"/>
              </a:rPr>
              <a:t>r</a:t>
            </a:r>
          </a:p>
        </p:txBody>
      </p:sp>
      <p:sp>
        <p:nvSpPr>
          <p:cNvPr id="50" name="Right Arrow 49"/>
          <p:cNvSpPr/>
          <p:nvPr/>
        </p:nvSpPr>
        <p:spPr bwMode="auto">
          <a:xfrm>
            <a:off x="2203991" y="2775147"/>
            <a:ext cx="853534" cy="317500"/>
          </a:xfrm>
          <a:prstGeom prst="rightArrow">
            <a:avLst/>
          </a:prstGeom>
          <a:solidFill>
            <a:srgbClr val="FF000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a:lstStyle/>
          <a:p>
            <a:pPr>
              <a:defRPr/>
            </a:pPr>
            <a:endParaRPr lang="en-US">
              <a:latin typeface="Arial" charset="0"/>
              <a:cs typeface="Arial" charset="0"/>
            </a:endParaRPr>
          </a:p>
        </p:txBody>
      </p:sp>
      <p:sp>
        <p:nvSpPr>
          <p:cNvPr id="51" name="Right Arrow 50"/>
          <p:cNvSpPr/>
          <p:nvPr/>
        </p:nvSpPr>
        <p:spPr bwMode="auto">
          <a:xfrm rot="2600321">
            <a:off x="3613934" y="2583739"/>
            <a:ext cx="434729" cy="317500"/>
          </a:xfrm>
          <a:prstGeom prst="rightArrow">
            <a:avLst/>
          </a:prstGeom>
          <a:solidFill>
            <a:srgbClr val="FF000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a:lstStyle/>
          <a:p>
            <a:pPr>
              <a:defRPr/>
            </a:pPr>
            <a:endParaRPr lang="en-US">
              <a:latin typeface="Arial" charset="0"/>
              <a:cs typeface="Arial" charset="0"/>
            </a:endParaRPr>
          </a:p>
        </p:txBody>
      </p:sp>
      <p:sp>
        <p:nvSpPr>
          <p:cNvPr id="52" name="Rectangle 51"/>
          <p:cNvSpPr/>
          <p:nvPr/>
        </p:nvSpPr>
        <p:spPr>
          <a:xfrm>
            <a:off x="2418129" y="2087860"/>
            <a:ext cx="453970"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b="1" dirty="0">
                <a:ln w="11430"/>
                <a:solidFill>
                  <a:srgbClr val="FF0000"/>
                </a:solidFill>
                <a:effectLst>
                  <a:outerShdw blurRad="50800" dist="39000" dir="5460000" algn="tl">
                    <a:srgbClr val="000000">
                      <a:alpha val="38000"/>
                    </a:srgbClr>
                  </a:outerShdw>
                </a:effectLst>
                <a:latin typeface="Arial" charset="0"/>
                <a:cs typeface="Arial" charset="0"/>
              </a:rPr>
              <a:t>r</a:t>
            </a:r>
          </a:p>
        </p:txBody>
      </p:sp>
      <p:sp>
        <p:nvSpPr>
          <p:cNvPr id="53" name="Rectangle 52"/>
          <p:cNvSpPr/>
          <p:nvPr/>
        </p:nvSpPr>
        <p:spPr>
          <a:xfrm>
            <a:off x="3694479" y="1859260"/>
            <a:ext cx="453970"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5400" b="1" dirty="0">
                <a:ln w="11430"/>
                <a:solidFill>
                  <a:srgbClr val="FF0000"/>
                </a:solidFill>
                <a:effectLst>
                  <a:outerShdw blurRad="50800" dist="39000" dir="5460000" algn="tl">
                    <a:srgbClr val="000000">
                      <a:alpha val="38000"/>
                    </a:srgbClr>
                  </a:outerShdw>
                </a:effectLst>
                <a:latin typeface="Arial" charset="0"/>
                <a:cs typeface="Arial" charset="0"/>
              </a:rPr>
              <a:t>r</a:t>
            </a:r>
          </a:p>
        </p:txBody>
      </p:sp>
      <p:sp>
        <p:nvSpPr>
          <p:cNvPr id="24" name="TextBox 23"/>
          <p:cNvSpPr txBox="1"/>
          <p:nvPr/>
        </p:nvSpPr>
        <p:spPr>
          <a:xfrm>
            <a:off x="2555776" y="332656"/>
            <a:ext cx="3997424"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8"/>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8"/>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0"/>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2"/>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nodeType="after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10"/>
          <p:cNvSpPr txBox="1">
            <a:spLocks noChangeArrowheads="1"/>
          </p:cNvSpPr>
          <p:nvPr/>
        </p:nvSpPr>
        <p:spPr bwMode="auto">
          <a:xfrm>
            <a:off x="827584" y="1484784"/>
            <a:ext cx="7085013" cy="1077912"/>
          </a:xfrm>
          <a:prstGeom prst="rect">
            <a:avLst/>
          </a:prstGeom>
          <a:noFill/>
          <a:ln w="9525">
            <a:noFill/>
            <a:miter lim="800000"/>
            <a:headEnd/>
            <a:tailEnd/>
          </a:ln>
        </p:spPr>
        <p:txBody>
          <a:bodyPr>
            <a:spAutoFit/>
          </a:bodyPr>
          <a:lstStyle/>
          <a:p>
            <a:pPr marL="342900" indent="-342900">
              <a:spcBef>
                <a:spcPct val="50000"/>
              </a:spcBef>
              <a:buFontTx/>
              <a:buAutoNum type="arabicPeriod" startAt="2"/>
            </a:pPr>
            <a:r>
              <a:rPr lang="he-IL" sz="3200" b="1" u="sng" dirty="0"/>
              <a:t>ציר ניצב</a:t>
            </a:r>
            <a:r>
              <a:rPr lang="he-IL" sz="3200" dirty="0"/>
              <a:t> - ציר הניצב למישור תנועת הגוף. שקול הכוחות בציר זה שווה לאפס.</a:t>
            </a:r>
            <a:endParaRPr lang="en-US" sz="3200" dirty="0"/>
          </a:p>
        </p:txBody>
      </p:sp>
      <p:pic>
        <p:nvPicPr>
          <p:cNvPr id="8196" name="Picture 12"/>
          <p:cNvPicPr>
            <a:picLocks noChangeAspect="1" noChangeArrowheads="1"/>
          </p:cNvPicPr>
          <p:nvPr/>
        </p:nvPicPr>
        <p:blipFill>
          <a:blip r:embed="rId4" cstate="print"/>
          <a:srcRect/>
          <a:stretch>
            <a:fillRect/>
          </a:stretch>
        </p:blipFill>
        <p:spPr bwMode="auto">
          <a:xfrm>
            <a:off x="1866900" y="3551238"/>
            <a:ext cx="3263900" cy="3065462"/>
          </a:xfrm>
          <a:prstGeom prst="rect">
            <a:avLst/>
          </a:prstGeom>
          <a:noFill/>
          <a:ln w="9525">
            <a:noFill/>
            <a:miter lim="800000"/>
            <a:headEnd/>
            <a:tailEnd/>
          </a:ln>
        </p:spPr>
      </p:pic>
      <p:sp>
        <p:nvSpPr>
          <p:cNvPr id="8197" name="Line 13"/>
          <p:cNvSpPr>
            <a:spLocks noChangeShapeType="1"/>
          </p:cNvSpPr>
          <p:nvPr/>
        </p:nvSpPr>
        <p:spPr bwMode="auto">
          <a:xfrm flipV="1">
            <a:off x="4330700" y="3276600"/>
            <a:ext cx="0" cy="838200"/>
          </a:xfrm>
          <a:prstGeom prst="line">
            <a:avLst/>
          </a:prstGeom>
          <a:noFill/>
          <a:ln w="76200">
            <a:solidFill>
              <a:srgbClr val="FF0000"/>
            </a:solidFill>
            <a:round/>
            <a:headEnd/>
            <a:tailEnd type="triangle" w="med" len="med"/>
          </a:ln>
        </p:spPr>
        <p:txBody>
          <a:bodyPr/>
          <a:lstStyle/>
          <a:p>
            <a:endParaRPr lang="he-IL"/>
          </a:p>
        </p:txBody>
      </p:sp>
      <p:sp>
        <p:nvSpPr>
          <p:cNvPr id="8198" name="Line 14"/>
          <p:cNvSpPr>
            <a:spLocks noChangeShapeType="1"/>
          </p:cNvSpPr>
          <p:nvPr/>
        </p:nvSpPr>
        <p:spPr bwMode="auto">
          <a:xfrm flipH="1">
            <a:off x="3683000" y="4267200"/>
            <a:ext cx="596900" cy="215900"/>
          </a:xfrm>
          <a:prstGeom prst="line">
            <a:avLst/>
          </a:prstGeom>
          <a:noFill/>
          <a:ln w="57150">
            <a:solidFill>
              <a:srgbClr val="FF0000"/>
            </a:solidFill>
            <a:round/>
            <a:headEnd/>
            <a:tailEnd type="triangle" w="med" len="med"/>
          </a:ln>
        </p:spPr>
        <p:txBody>
          <a:bodyPr/>
          <a:lstStyle/>
          <a:p>
            <a:endParaRPr lang="he-IL"/>
          </a:p>
        </p:txBody>
      </p:sp>
      <p:graphicFrame>
        <p:nvGraphicFramePr>
          <p:cNvPr id="8194" name="Object 6"/>
          <p:cNvGraphicFramePr>
            <a:graphicFrameLocks noChangeAspect="1"/>
          </p:cNvGraphicFramePr>
          <p:nvPr/>
        </p:nvGraphicFramePr>
        <p:xfrm>
          <a:off x="4475163" y="3159125"/>
          <a:ext cx="1230312" cy="503238"/>
        </p:xfrm>
        <a:graphic>
          <a:graphicData uri="http://schemas.openxmlformats.org/presentationml/2006/ole">
            <mc:AlternateContent xmlns:mc="http://schemas.openxmlformats.org/markup-compatibility/2006">
              <mc:Choice xmlns:v="urn:schemas-microsoft-com:vml" Requires="v">
                <p:oleObj spid="_x0000_s46288" name="Equation" r:id="rId5" imgW="622080" imgH="253800" progId="Equation.DSMT4">
                  <p:embed/>
                </p:oleObj>
              </mc:Choice>
              <mc:Fallback>
                <p:oleObj name="Equation" r:id="rId5" imgW="622080" imgH="253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5163" y="3159125"/>
                        <a:ext cx="1230312" cy="503238"/>
                      </a:xfrm>
                      <a:prstGeom prst="rect">
                        <a:avLst/>
                      </a:prstGeom>
                      <a:solidFill>
                        <a:srgbClr val="FFFF00"/>
                      </a:solidFill>
                      <a:ln w="9525">
                        <a:solidFill>
                          <a:schemeClr val="tx1"/>
                        </a:solidFill>
                        <a:miter lim="800000"/>
                        <a:headEnd/>
                        <a:tailEnd/>
                      </a:ln>
                    </p:spPr>
                  </p:pic>
                </p:oleObj>
              </mc:Fallback>
            </mc:AlternateContent>
          </a:graphicData>
        </a:graphic>
      </p:graphicFrame>
      <p:pic>
        <p:nvPicPr>
          <p:cNvPr id="8199" name="Picture 16"/>
          <p:cNvPicPr>
            <a:picLocks noChangeAspect="1" noChangeArrowheads="1"/>
          </p:cNvPicPr>
          <p:nvPr/>
        </p:nvPicPr>
        <p:blipFill>
          <a:blip r:embed="rId7" cstate="print"/>
          <a:srcRect/>
          <a:stretch>
            <a:fillRect/>
          </a:stretch>
        </p:blipFill>
        <p:spPr bwMode="auto">
          <a:xfrm>
            <a:off x="4321175" y="4530725"/>
            <a:ext cx="1543050" cy="895350"/>
          </a:xfrm>
          <a:prstGeom prst="rect">
            <a:avLst/>
          </a:prstGeom>
          <a:noFill/>
          <a:ln w="9525">
            <a:noFill/>
            <a:miter lim="800000"/>
            <a:headEnd/>
            <a:tailEnd/>
          </a:ln>
        </p:spPr>
      </p:pic>
      <p:sp>
        <p:nvSpPr>
          <p:cNvPr id="8" name="TextBox 7"/>
          <p:cNvSpPr txBox="1"/>
          <p:nvPr/>
        </p:nvSpPr>
        <p:spPr>
          <a:xfrm>
            <a:off x="2555776" y="332656"/>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13"/>
          <p:cNvPicPr>
            <a:picLocks noChangeAspect="1" noChangeArrowheads="1"/>
          </p:cNvPicPr>
          <p:nvPr/>
        </p:nvPicPr>
        <p:blipFill>
          <a:blip r:embed="rId4" cstate="print"/>
          <a:srcRect/>
          <a:stretch>
            <a:fillRect/>
          </a:stretch>
        </p:blipFill>
        <p:spPr bwMode="auto">
          <a:xfrm>
            <a:off x="2771800" y="3429000"/>
            <a:ext cx="3263900" cy="3065462"/>
          </a:xfrm>
          <a:prstGeom prst="rect">
            <a:avLst/>
          </a:prstGeom>
          <a:noFill/>
          <a:ln w="9525">
            <a:noFill/>
            <a:miter lim="800000"/>
            <a:headEnd/>
            <a:tailEnd/>
          </a:ln>
        </p:spPr>
      </p:pic>
      <p:graphicFrame>
        <p:nvGraphicFramePr>
          <p:cNvPr id="9218" name="Object 4"/>
          <p:cNvGraphicFramePr>
            <a:graphicFrameLocks noChangeAspect="1"/>
          </p:cNvGraphicFramePr>
          <p:nvPr>
            <p:extLst>
              <p:ext uri="{D42A27DB-BD31-4B8C-83A1-F6EECF244321}">
                <p14:modId xmlns:p14="http://schemas.microsoft.com/office/powerpoint/2010/main" val="3431424625"/>
              </p:ext>
            </p:extLst>
          </p:nvPr>
        </p:nvGraphicFramePr>
        <p:xfrm>
          <a:off x="3300438" y="3241675"/>
          <a:ext cx="1204912" cy="503237"/>
        </p:xfrm>
        <a:graphic>
          <a:graphicData uri="http://schemas.openxmlformats.org/presentationml/2006/ole">
            <mc:AlternateContent xmlns:mc="http://schemas.openxmlformats.org/markup-compatibility/2006">
              <mc:Choice xmlns:v="urn:schemas-microsoft-com:vml" Requires="v">
                <p:oleObj spid="_x0000_s47546" name="Equation" r:id="rId5" imgW="609480" imgH="253800" progId="Equation.DSMT4">
                  <p:embed/>
                </p:oleObj>
              </mc:Choice>
              <mc:Fallback>
                <p:oleObj name="Equation" r:id="rId5" imgW="609480" imgH="2538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0438" y="3241675"/>
                        <a:ext cx="1204912" cy="503237"/>
                      </a:xfrm>
                      <a:prstGeom prst="rect">
                        <a:avLst/>
                      </a:prstGeom>
                      <a:solidFill>
                        <a:srgbClr val="FFFF00"/>
                      </a:solidFill>
                      <a:ln w="9525">
                        <a:solidFill>
                          <a:schemeClr val="tx1"/>
                        </a:solidFill>
                        <a:miter lim="800000"/>
                        <a:headEnd/>
                        <a:tailEnd/>
                      </a:ln>
                    </p:spPr>
                  </p:pic>
                </p:oleObj>
              </mc:Fallback>
            </mc:AlternateContent>
          </a:graphicData>
        </a:graphic>
      </p:graphicFrame>
      <p:sp>
        <p:nvSpPr>
          <p:cNvPr id="9224" name="Text Box 8"/>
          <p:cNvSpPr txBox="1">
            <a:spLocks noChangeArrowheads="1"/>
          </p:cNvSpPr>
          <p:nvPr/>
        </p:nvSpPr>
        <p:spPr bwMode="auto">
          <a:xfrm>
            <a:off x="1012825" y="1050925"/>
            <a:ext cx="7164388" cy="1066800"/>
          </a:xfrm>
          <a:prstGeom prst="rect">
            <a:avLst/>
          </a:prstGeom>
          <a:noFill/>
          <a:ln w="9525">
            <a:noFill/>
            <a:miter lim="800000"/>
            <a:headEnd/>
            <a:tailEnd/>
          </a:ln>
        </p:spPr>
        <p:txBody>
          <a:bodyPr>
            <a:spAutoFit/>
          </a:bodyPr>
          <a:lstStyle/>
          <a:p>
            <a:pPr marL="342900" indent="-342900">
              <a:spcBef>
                <a:spcPct val="50000"/>
              </a:spcBef>
              <a:buFontTx/>
              <a:buAutoNum type="arabicPeriod" startAt="3"/>
            </a:pPr>
            <a:r>
              <a:rPr lang="he-IL" sz="3200" b="1" u="sng" dirty="0"/>
              <a:t>ציר משיק</a:t>
            </a:r>
            <a:r>
              <a:rPr lang="he-IL" sz="3200" dirty="0"/>
              <a:t> - ציר המשיק למסלול תנועת הגוף. שקול הכוחות בציר זה שווה לאפס.</a:t>
            </a:r>
            <a:endParaRPr lang="en-US" sz="3200" dirty="0"/>
          </a:p>
        </p:txBody>
      </p:sp>
      <p:sp>
        <p:nvSpPr>
          <p:cNvPr id="9225" name="Line 9"/>
          <p:cNvSpPr>
            <a:spLocks noChangeShapeType="1"/>
          </p:cNvSpPr>
          <p:nvPr/>
        </p:nvSpPr>
        <p:spPr bwMode="auto">
          <a:xfrm flipV="1">
            <a:off x="5222900" y="3167062"/>
            <a:ext cx="0" cy="838200"/>
          </a:xfrm>
          <a:prstGeom prst="line">
            <a:avLst/>
          </a:prstGeom>
          <a:noFill/>
          <a:ln w="76200">
            <a:solidFill>
              <a:srgbClr val="FF0000"/>
            </a:solidFill>
            <a:round/>
            <a:headEnd/>
            <a:tailEnd type="triangle" w="med" len="med"/>
          </a:ln>
        </p:spPr>
        <p:txBody>
          <a:bodyPr/>
          <a:lstStyle/>
          <a:p>
            <a:endParaRPr lang="he-IL"/>
          </a:p>
        </p:txBody>
      </p:sp>
      <p:sp>
        <p:nvSpPr>
          <p:cNvPr id="9226" name="Line 10"/>
          <p:cNvSpPr>
            <a:spLocks noChangeShapeType="1"/>
          </p:cNvSpPr>
          <p:nvPr/>
        </p:nvSpPr>
        <p:spPr bwMode="auto">
          <a:xfrm flipH="1">
            <a:off x="4575200" y="4157662"/>
            <a:ext cx="596900" cy="215900"/>
          </a:xfrm>
          <a:prstGeom prst="line">
            <a:avLst/>
          </a:prstGeom>
          <a:noFill/>
          <a:ln w="57150">
            <a:solidFill>
              <a:srgbClr val="FF0000"/>
            </a:solidFill>
            <a:round/>
            <a:headEnd/>
            <a:tailEnd type="triangle" w="med" len="med"/>
          </a:ln>
        </p:spPr>
        <p:txBody>
          <a:bodyPr/>
          <a:lstStyle/>
          <a:p>
            <a:endParaRPr lang="he-IL"/>
          </a:p>
        </p:txBody>
      </p:sp>
      <p:graphicFrame>
        <p:nvGraphicFramePr>
          <p:cNvPr id="9220" name="Object 11"/>
          <p:cNvGraphicFramePr>
            <a:graphicFrameLocks noChangeAspect="1"/>
          </p:cNvGraphicFramePr>
          <p:nvPr>
            <p:extLst>
              <p:ext uri="{D42A27DB-BD31-4B8C-83A1-F6EECF244321}">
                <p14:modId xmlns:p14="http://schemas.microsoft.com/office/powerpoint/2010/main" val="1788456597"/>
              </p:ext>
            </p:extLst>
          </p:nvPr>
        </p:nvGraphicFramePr>
        <p:xfrm>
          <a:off x="5367363" y="3049587"/>
          <a:ext cx="1230312" cy="503238"/>
        </p:xfrm>
        <a:graphic>
          <a:graphicData uri="http://schemas.openxmlformats.org/presentationml/2006/ole">
            <mc:AlternateContent xmlns:mc="http://schemas.openxmlformats.org/markup-compatibility/2006">
              <mc:Choice xmlns:v="urn:schemas-microsoft-com:vml" Requires="v">
                <p:oleObj spid="_x0000_s47547" name="Equation" r:id="rId7" imgW="622080" imgH="253800" progId="Equation.DSMT4">
                  <p:embed/>
                </p:oleObj>
              </mc:Choice>
              <mc:Fallback>
                <p:oleObj name="Equation" r:id="rId7" imgW="622080" imgH="2538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7363" y="3049587"/>
                        <a:ext cx="1230312" cy="503238"/>
                      </a:xfrm>
                      <a:prstGeom prst="rect">
                        <a:avLst/>
                      </a:prstGeom>
                      <a:solidFill>
                        <a:srgbClr val="FFFF00"/>
                      </a:solidFill>
                      <a:ln w="9525">
                        <a:solidFill>
                          <a:schemeClr val="tx1"/>
                        </a:solidFill>
                        <a:miter lim="800000"/>
                        <a:headEnd/>
                        <a:tailEnd/>
                      </a:ln>
                    </p:spPr>
                  </p:pic>
                </p:oleObj>
              </mc:Fallback>
            </mc:AlternateContent>
          </a:graphicData>
        </a:graphic>
      </p:graphicFrame>
      <p:pic>
        <p:nvPicPr>
          <p:cNvPr id="9227" name="Picture 12"/>
          <p:cNvPicPr>
            <a:picLocks noChangeAspect="1" noChangeArrowheads="1"/>
          </p:cNvPicPr>
          <p:nvPr/>
        </p:nvPicPr>
        <p:blipFill>
          <a:blip r:embed="rId9" cstate="print"/>
          <a:srcRect/>
          <a:stretch>
            <a:fillRect/>
          </a:stretch>
        </p:blipFill>
        <p:spPr bwMode="auto">
          <a:xfrm>
            <a:off x="5213375" y="4421187"/>
            <a:ext cx="1543050" cy="895350"/>
          </a:xfrm>
          <a:prstGeom prst="rect">
            <a:avLst/>
          </a:prstGeom>
          <a:noFill/>
          <a:ln w="9525">
            <a:noFill/>
            <a:miter lim="800000"/>
            <a:headEnd/>
            <a:tailEnd/>
          </a:ln>
        </p:spPr>
      </p:pic>
      <p:sp>
        <p:nvSpPr>
          <p:cNvPr id="9228" name="Line 14"/>
          <p:cNvSpPr>
            <a:spLocks noChangeShapeType="1"/>
          </p:cNvSpPr>
          <p:nvPr/>
        </p:nvSpPr>
        <p:spPr bwMode="auto">
          <a:xfrm flipH="1" flipV="1">
            <a:off x="4473600" y="3827462"/>
            <a:ext cx="609600" cy="215900"/>
          </a:xfrm>
          <a:prstGeom prst="line">
            <a:avLst/>
          </a:prstGeom>
          <a:noFill/>
          <a:ln w="76200">
            <a:solidFill>
              <a:srgbClr val="FF0000"/>
            </a:solidFill>
            <a:round/>
            <a:headEnd/>
            <a:tailEnd type="triangle" w="med" len="med"/>
          </a:ln>
        </p:spPr>
        <p:txBody>
          <a:bodyPr/>
          <a:lstStyle/>
          <a:p>
            <a:endParaRPr lang="he-IL"/>
          </a:p>
        </p:txBody>
      </p:sp>
      <p:sp>
        <p:nvSpPr>
          <p:cNvPr id="13" name="TextBox 12"/>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1000"/>
                                        <p:tgtEl>
                                          <p:spTgt spid="9218"/>
                                        </p:tgtEl>
                                      </p:cBhvr>
                                    </p:animEffect>
                                    <p:anim calcmode="lin" valueType="num">
                                      <p:cBhvr>
                                        <p:cTn id="8" dur="1000" fill="hold"/>
                                        <p:tgtEl>
                                          <p:spTgt spid="9218"/>
                                        </p:tgtEl>
                                        <p:attrNameLst>
                                          <p:attrName>ppt_x</p:attrName>
                                        </p:attrNameLst>
                                      </p:cBhvr>
                                      <p:tavLst>
                                        <p:tav tm="0">
                                          <p:val>
                                            <p:strVal val="#ppt_x"/>
                                          </p:val>
                                        </p:tav>
                                        <p:tav tm="100000">
                                          <p:val>
                                            <p:strVal val="#ppt_x"/>
                                          </p:val>
                                        </p:tav>
                                      </p:tavLst>
                                    </p:anim>
                                    <p:anim calcmode="lin" valueType="num">
                                      <p:cBhvr>
                                        <p:cTn id="9" dur="1000" fill="hold"/>
                                        <p:tgtEl>
                                          <p:spTgt spid="92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228"/>
                                        </p:tgtEl>
                                        <p:attrNameLst>
                                          <p:attrName>style.visibility</p:attrName>
                                        </p:attrNameLst>
                                      </p:cBhvr>
                                      <p:to>
                                        <p:strVal val="visible"/>
                                      </p:to>
                                    </p:set>
                                    <p:animEffect transition="in" filter="fade">
                                      <p:cBhvr>
                                        <p:cTn id="12" dur="1000"/>
                                        <p:tgtEl>
                                          <p:spTgt spid="9228"/>
                                        </p:tgtEl>
                                      </p:cBhvr>
                                    </p:animEffect>
                                    <p:anim calcmode="lin" valueType="num">
                                      <p:cBhvr>
                                        <p:cTn id="13" dur="1000" fill="hold"/>
                                        <p:tgtEl>
                                          <p:spTgt spid="9228"/>
                                        </p:tgtEl>
                                        <p:attrNameLst>
                                          <p:attrName>ppt_x</p:attrName>
                                        </p:attrNameLst>
                                      </p:cBhvr>
                                      <p:tavLst>
                                        <p:tav tm="0">
                                          <p:val>
                                            <p:strVal val="#ppt_x"/>
                                          </p:val>
                                        </p:tav>
                                        <p:tav tm="100000">
                                          <p:val>
                                            <p:strVal val="#ppt_x"/>
                                          </p:val>
                                        </p:tav>
                                      </p:tavLst>
                                    </p:anim>
                                    <p:anim calcmode="lin" valueType="num">
                                      <p:cBhvr>
                                        <p:cTn id="14" dur="1000" fill="hold"/>
                                        <p:tgtEl>
                                          <p:spTgt spid="92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5"/>
          <p:cNvSpPr txBox="1">
            <a:spLocks noChangeArrowheads="1"/>
          </p:cNvSpPr>
          <p:nvPr/>
        </p:nvSpPr>
        <p:spPr bwMode="auto">
          <a:xfrm>
            <a:off x="683568" y="794321"/>
            <a:ext cx="8013377" cy="5216813"/>
          </a:xfrm>
          <a:prstGeom prst="rect">
            <a:avLst/>
          </a:prstGeom>
          <a:noFill/>
          <a:ln w="9525">
            <a:noFill/>
            <a:miter lim="800000"/>
            <a:headEnd/>
            <a:tailEnd/>
          </a:ln>
        </p:spPr>
        <p:txBody>
          <a:bodyPr wrap="square">
            <a:spAutoFit/>
          </a:bodyPr>
          <a:lstStyle/>
          <a:p>
            <a:pPr>
              <a:spcBef>
                <a:spcPts val="600"/>
              </a:spcBef>
            </a:pPr>
            <a:r>
              <a:rPr lang="he-IL" sz="2800" dirty="0"/>
              <a:t>דוגמה:</a:t>
            </a:r>
          </a:p>
          <a:p>
            <a:pPr>
              <a:spcBef>
                <a:spcPts val="600"/>
              </a:spcBef>
            </a:pPr>
            <a:r>
              <a:rPr lang="he-IL" sz="2800" dirty="0"/>
              <a:t>מטבע מונח על תקליט מסתובב בתדירות של 33 ושליש סיבובים לדקה. קוטר התקליט 30.6 ס"מ. </a:t>
            </a:r>
          </a:p>
          <a:p>
            <a:pPr>
              <a:spcBef>
                <a:spcPts val="600"/>
              </a:spcBef>
            </a:pPr>
            <a:r>
              <a:rPr lang="he-IL" sz="2800" dirty="0"/>
              <a:t>ככל שהרדיוס יותר גדול, מה יקרה לתאוצה?</a:t>
            </a:r>
          </a:p>
          <a:p>
            <a:pPr>
              <a:spcBef>
                <a:spcPts val="600"/>
              </a:spcBef>
            </a:pPr>
            <a:r>
              <a:rPr lang="he-IL" sz="2800" dirty="0"/>
              <a:t>ככל שהרדיוס יותר גדול, המהירות הזוויתית ללא שינוי והמהירות </a:t>
            </a:r>
            <a:r>
              <a:rPr lang="he-IL" sz="2800" dirty="0" err="1"/>
              <a:t>המשיקית</a:t>
            </a:r>
            <a:r>
              <a:rPr lang="he-IL" sz="2800" dirty="0"/>
              <a:t> (הקווית) גדולה יותר. לכן התאוצה גדלה וזה אומר שצריך כוח יותר גדול כלפי המרכז. </a:t>
            </a:r>
          </a:p>
          <a:p>
            <a:pPr>
              <a:spcBef>
                <a:spcPts val="600"/>
              </a:spcBef>
            </a:pPr>
            <a:r>
              <a:rPr lang="he-IL" sz="2800" dirty="0"/>
              <a:t>כוח החיכוך הסטטי הוא זה שמונע מהמטבע לעוף מהתקליט וגורם לו לעשות תנועה מעגלית עם התקליט. נתון שמקדם החיכוך הסטטי </a:t>
            </a:r>
          </a:p>
          <a:p>
            <a:pPr>
              <a:spcBef>
                <a:spcPts val="600"/>
              </a:spcBef>
            </a:pPr>
            <a:r>
              <a:rPr lang="he-IL" sz="2800" dirty="0"/>
              <a:t>מה הרדיוס המקסימלי האפשרי כך שהמטבע לא יעוף?</a:t>
            </a:r>
          </a:p>
        </p:txBody>
      </p:sp>
      <p:sp>
        <p:nvSpPr>
          <p:cNvPr id="5" name="TextBox 4"/>
          <p:cNvSpPr txBox="1"/>
          <p:nvPr/>
        </p:nvSpPr>
        <p:spPr>
          <a:xfrm>
            <a:off x="2555776" y="332656"/>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graphicFrame>
        <p:nvGraphicFramePr>
          <p:cNvPr id="2" name="אובייקט 1">
            <a:extLst>
              <a:ext uri="{FF2B5EF4-FFF2-40B4-BE49-F238E27FC236}">
                <a16:creationId xmlns:a16="http://schemas.microsoft.com/office/drawing/2014/main" id="{8144FBA6-8A5D-4B1B-A646-E875BAF217C6}"/>
              </a:ext>
            </a:extLst>
          </p:cNvPr>
          <p:cNvGraphicFramePr>
            <a:graphicFrameLocks noChangeAspect="1"/>
          </p:cNvGraphicFramePr>
          <p:nvPr>
            <p:extLst>
              <p:ext uri="{D42A27DB-BD31-4B8C-83A1-F6EECF244321}">
                <p14:modId xmlns:p14="http://schemas.microsoft.com/office/powerpoint/2010/main" val="3344223099"/>
              </p:ext>
            </p:extLst>
          </p:nvPr>
        </p:nvGraphicFramePr>
        <p:xfrm>
          <a:off x="3727983" y="5025383"/>
          <a:ext cx="979630" cy="419841"/>
        </p:xfrm>
        <a:graphic>
          <a:graphicData uri="http://schemas.openxmlformats.org/presentationml/2006/ole">
            <mc:AlternateContent xmlns:mc="http://schemas.openxmlformats.org/markup-compatibility/2006">
              <mc:Choice xmlns:v="urn:schemas-microsoft-com:vml" Requires="v">
                <p:oleObj spid="_x0000_s133175" name="Equation" r:id="rId4" imgW="533160" imgH="228600" progId="Equation.DSMT4">
                  <p:embed/>
                </p:oleObj>
              </mc:Choice>
              <mc:Fallback>
                <p:oleObj name="Equation" r:id="rId4" imgW="533160" imgH="228600" progId="Equation.DSMT4">
                  <p:embed/>
                  <p:pic>
                    <p:nvPicPr>
                      <p:cNvPr id="0" name=""/>
                      <p:cNvPicPr/>
                      <p:nvPr/>
                    </p:nvPicPr>
                    <p:blipFill>
                      <a:blip r:embed="rId5"/>
                      <a:stretch>
                        <a:fillRect/>
                      </a:stretch>
                    </p:blipFill>
                    <p:spPr>
                      <a:xfrm>
                        <a:off x="3727983" y="5025383"/>
                        <a:ext cx="979630" cy="419841"/>
                      </a:xfrm>
                      <a:prstGeom prst="rect">
                        <a:avLst/>
                      </a:prstGeom>
                    </p:spPr>
                  </p:pic>
                </p:oleObj>
              </mc:Fallback>
            </mc:AlternateContent>
          </a:graphicData>
        </a:graphic>
      </p:graphicFrame>
    </p:spTree>
    <p:extLst>
      <p:ext uri="{BB962C8B-B14F-4D97-AF65-F5344CB8AC3E}">
        <p14:creationId xmlns:p14="http://schemas.microsoft.com/office/powerpoint/2010/main" val="211249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1000"/>
                                        <p:tgtEl>
                                          <p:spTgt spid="45059">
                                            <p:txEl>
                                              <p:pRg st="0" end="0"/>
                                            </p:txEl>
                                          </p:spTgt>
                                        </p:tgtEl>
                                      </p:cBhvr>
                                    </p:animEffect>
                                    <p:anim calcmode="lin" valueType="num">
                                      <p:cBhvr>
                                        <p:cTn id="8" dur="10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5059">
                                            <p:txEl>
                                              <p:pRg st="1" end="1"/>
                                            </p:txEl>
                                          </p:spTgt>
                                        </p:tgtEl>
                                        <p:attrNameLst>
                                          <p:attrName>style.visibility</p:attrName>
                                        </p:attrNameLst>
                                      </p:cBhvr>
                                      <p:to>
                                        <p:strVal val="visible"/>
                                      </p:to>
                                    </p:set>
                                    <p:animEffect transition="in" filter="fade">
                                      <p:cBhvr>
                                        <p:cTn id="14" dur="1000"/>
                                        <p:tgtEl>
                                          <p:spTgt spid="45059">
                                            <p:txEl>
                                              <p:pRg st="1" end="1"/>
                                            </p:txEl>
                                          </p:spTgt>
                                        </p:tgtEl>
                                      </p:cBhvr>
                                    </p:animEffect>
                                    <p:anim calcmode="lin" valueType="num">
                                      <p:cBhvr>
                                        <p:cTn id="15" dur="10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50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5059">
                                            <p:txEl>
                                              <p:pRg st="2" end="2"/>
                                            </p:txEl>
                                          </p:spTgt>
                                        </p:tgtEl>
                                        <p:attrNameLst>
                                          <p:attrName>style.visibility</p:attrName>
                                        </p:attrNameLst>
                                      </p:cBhvr>
                                      <p:to>
                                        <p:strVal val="visible"/>
                                      </p:to>
                                    </p:set>
                                    <p:animEffect transition="in" filter="fade">
                                      <p:cBhvr>
                                        <p:cTn id="21" dur="1000"/>
                                        <p:tgtEl>
                                          <p:spTgt spid="45059">
                                            <p:txEl>
                                              <p:pRg st="2" end="2"/>
                                            </p:txEl>
                                          </p:spTgt>
                                        </p:tgtEl>
                                      </p:cBhvr>
                                    </p:animEffect>
                                    <p:anim calcmode="lin" valueType="num">
                                      <p:cBhvr>
                                        <p:cTn id="22" dur="10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50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5059">
                                            <p:txEl>
                                              <p:pRg st="3" end="3"/>
                                            </p:txEl>
                                          </p:spTgt>
                                        </p:tgtEl>
                                        <p:attrNameLst>
                                          <p:attrName>style.visibility</p:attrName>
                                        </p:attrNameLst>
                                      </p:cBhvr>
                                      <p:to>
                                        <p:strVal val="visible"/>
                                      </p:to>
                                    </p:set>
                                    <p:animEffect transition="in" filter="fade">
                                      <p:cBhvr>
                                        <p:cTn id="28" dur="1000"/>
                                        <p:tgtEl>
                                          <p:spTgt spid="45059">
                                            <p:txEl>
                                              <p:pRg st="3" end="3"/>
                                            </p:txEl>
                                          </p:spTgt>
                                        </p:tgtEl>
                                      </p:cBhvr>
                                    </p:animEffect>
                                    <p:anim calcmode="lin" valueType="num">
                                      <p:cBhvr>
                                        <p:cTn id="29" dur="10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50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5059">
                                            <p:txEl>
                                              <p:pRg st="4" end="4"/>
                                            </p:txEl>
                                          </p:spTgt>
                                        </p:tgtEl>
                                        <p:attrNameLst>
                                          <p:attrName>style.visibility</p:attrName>
                                        </p:attrNameLst>
                                      </p:cBhvr>
                                      <p:to>
                                        <p:strVal val="visible"/>
                                      </p:to>
                                    </p:set>
                                    <p:animEffect transition="in" filter="fade">
                                      <p:cBhvr>
                                        <p:cTn id="35" dur="1000"/>
                                        <p:tgtEl>
                                          <p:spTgt spid="45059">
                                            <p:txEl>
                                              <p:pRg st="4" end="4"/>
                                            </p:txEl>
                                          </p:spTgt>
                                        </p:tgtEl>
                                      </p:cBhvr>
                                    </p:animEffect>
                                    <p:anim calcmode="lin" valueType="num">
                                      <p:cBhvr>
                                        <p:cTn id="36" dur="10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5059">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1000"/>
                                        <p:tgtEl>
                                          <p:spTgt spid="2"/>
                                        </p:tgtEl>
                                      </p:cBhvr>
                                    </p:animEffect>
                                    <p:anim calcmode="lin" valueType="num">
                                      <p:cBhvr>
                                        <p:cTn id="41" dur="1000" fill="hold"/>
                                        <p:tgtEl>
                                          <p:spTgt spid="2"/>
                                        </p:tgtEl>
                                        <p:attrNameLst>
                                          <p:attrName>ppt_x</p:attrName>
                                        </p:attrNameLst>
                                      </p:cBhvr>
                                      <p:tavLst>
                                        <p:tav tm="0">
                                          <p:val>
                                            <p:strVal val="#ppt_x"/>
                                          </p:val>
                                        </p:tav>
                                        <p:tav tm="100000">
                                          <p:val>
                                            <p:strVal val="#ppt_x"/>
                                          </p:val>
                                        </p:tav>
                                      </p:tavLst>
                                    </p:anim>
                                    <p:anim calcmode="lin" valueType="num">
                                      <p:cBhvr>
                                        <p:cTn id="4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5059">
                                            <p:txEl>
                                              <p:pRg st="5" end="5"/>
                                            </p:txEl>
                                          </p:spTgt>
                                        </p:tgtEl>
                                        <p:attrNameLst>
                                          <p:attrName>style.visibility</p:attrName>
                                        </p:attrNameLst>
                                      </p:cBhvr>
                                      <p:to>
                                        <p:strVal val="visible"/>
                                      </p:to>
                                    </p:set>
                                    <p:animEffect transition="in" filter="fade">
                                      <p:cBhvr>
                                        <p:cTn id="47" dur="1000"/>
                                        <p:tgtEl>
                                          <p:spTgt spid="45059">
                                            <p:txEl>
                                              <p:pRg st="5" end="5"/>
                                            </p:txEl>
                                          </p:spTgt>
                                        </p:tgtEl>
                                      </p:cBhvr>
                                    </p:animEffect>
                                    <p:anim calcmode="lin" valueType="num">
                                      <p:cBhvr>
                                        <p:cTn id="48" dur="10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450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אליפסה 9">
            <a:extLst>
              <a:ext uri="{FF2B5EF4-FFF2-40B4-BE49-F238E27FC236}">
                <a16:creationId xmlns:a16="http://schemas.microsoft.com/office/drawing/2014/main" id="{F34B16E9-B381-458D-998B-061F0108C8C1}"/>
              </a:ext>
            </a:extLst>
          </p:cNvPr>
          <p:cNvSpPr/>
          <p:nvPr/>
        </p:nvSpPr>
        <p:spPr>
          <a:xfrm>
            <a:off x="1157668" y="3903732"/>
            <a:ext cx="144016" cy="46685"/>
          </a:xfrm>
          <a:prstGeom prst="ellipse">
            <a:avLst/>
          </a:prstGeom>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אליפסה 3">
            <a:extLst>
              <a:ext uri="{FF2B5EF4-FFF2-40B4-BE49-F238E27FC236}">
                <a16:creationId xmlns:a16="http://schemas.microsoft.com/office/drawing/2014/main" id="{B529588A-FB4F-4A35-9D03-9F8EB95937EA}"/>
              </a:ext>
            </a:extLst>
          </p:cNvPr>
          <p:cNvSpPr/>
          <p:nvPr/>
        </p:nvSpPr>
        <p:spPr>
          <a:xfrm>
            <a:off x="89750" y="3623129"/>
            <a:ext cx="2267749" cy="606414"/>
          </a:xfrm>
          <a:prstGeom prst="ellipse">
            <a:avLst/>
          </a:prstGeom>
          <a:solidFill>
            <a:schemeClr val="bg1">
              <a:lumMod val="85000"/>
              <a:alpha val="19000"/>
            </a:schemeClr>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5059" name="Text Box 5"/>
          <p:cNvSpPr txBox="1">
            <a:spLocks noChangeArrowheads="1"/>
          </p:cNvSpPr>
          <p:nvPr/>
        </p:nvSpPr>
        <p:spPr bwMode="auto">
          <a:xfrm>
            <a:off x="683568" y="794321"/>
            <a:ext cx="8013377" cy="5801588"/>
          </a:xfrm>
          <a:prstGeom prst="rect">
            <a:avLst/>
          </a:prstGeom>
          <a:noFill/>
          <a:ln w="9525">
            <a:noFill/>
            <a:miter lim="800000"/>
            <a:headEnd/>
            <a:tailEnd/>
          </a:ln>
        </p:spPr>
        <p:txBody>
          <a:bodyPr wrap="square">
            <a:spAutoFit/>
          </a:bodyPr>
          <a:lstStyle/>
          <a:p>
            <a:pPr>
              <a:spcBef>
                <a:spcPts val="600"/>
              </a:spcBef>
            </a:pPr>
            <a:r>
              <a:rPr lang="he-IL" sz="2800" dirty="0"/>
              <a:t>המשך:</a:t>
            </a:r>
          </a:p>
          <a:p>
            <a:pPr>
              <a:spcBef>
                <a:spcPts val="600"/>
              </a:spcBef>
            </a:pPr>
            <a:r>
              <a:rPr lang="he-IL" sz="2800" dirty="0"/>
              <a:t>דבר ראשון נצייר תרשים כוחות. כמה ואיזה כוחות יש לנו?</a:t>
            </a:r>
          </a:p>
          <a:p>
            <a:pPr>
              <a:spcBef>
                <a:spcPts val="600"/>
              </a:spcBef>
            </a:pPr>
            <a:r>
              <a:rPr lang="he-IL" sz="2800" dirty="0"/>
              <a:t>נבדוק מי במגע עם המטבע: התקליט/המשטח.</a:t>
            </a:r>
          </a:p>
          <a:p>
            <a:pPr>
              <a:spcBef>
                <a:spcPts val="600"/>
              </a:spcBef>
            </a:pPr>
            <a:r>
              <a:rPr lang="he-IL" sz="2800" dirty="0"/>
              <a:t>מכיוון שהמטבע לא שוקע לתוך התקליט, ברור שיש לנו כוח נורמל כלפי מעלה.</a:t>
            </a:r>
          </a:p>
          <a:p>
            <a:pPr>
              <a:spcBef>
                <a:spcPts val="600"/>
              </a:spcBef>
            </a:pPr>
            <a:r>
              <a:rPr lang="he-IL" sz="2800" dirty="0"/>
              <a:t>מי פועל מרחוק?</a:t>
            </a:r>
          </a:p>
          <a:p>
            <a:pPr>
              <a:spcBef>
                <a:spcPts val="600"/>
              </a:spcBef>
            </a:pPr>
            <a:r>
              <a:rPr lang="he-IL" sz="2800" dirty="0"/>
              <a:t>כדור הארץ, מפעיל כוח </a:t>
            </a:r>
            <a:r>
              <a:rPr lang="en-US" sz="2800" dirty="0"/>
              <a:t>mg</a:t>
            </a:r>
            <a:r>
              <a:rPr lang="he-IL" sz="2800" dirty="0"/>
              <a:t> כלפי מטה.</a:t>
            </a:r>
          </a:p>
          <a:p>
            <a:pPr>
              <a:spcBef>
                <a:spcPts val="600"/>
              </a:spcBef>
            </a:pPr>
            <a:r>
              <a:rPr lang="he-IL" sz="2800" dirty="0"/>
              <a:t>ברור שאלה לא הכוחות היחידים, כי יש לנו מידע </a:t>
            </a:r>
            <a:r>
              <a:rPr lang="he-IL" sz="2800" dirty="0" err="1"/>
              <a:t>קינמטי</a:t>
            </a:r>
            <a:r>
              <a:rPr lang="he-IL" sz="2800" dirty="0"/>
              <a:t>: יש תאוצה בכיוון המרכז.</a:t>
            </a:r>
          </a:p>
          <a:p>
            <a:pPr>
              <a:spcBef>
                <a:spcPts val="600"/>
              </a:spcBef>
            </a:pPr>
            <a:r>
              <a:rPr lang="he-IL" sz="2800" dirty="0"/>
              <a:t>אם יש תאוצה, אז לפי חוק שני של ניוטון חייב להיות כוח שקול בכיוון התאוצה. שני הכוחות הקודמים לא בכיוון התאוצה, לכן יש כוח נוסף – חיכוך סטטי.</a:t>
            </a:r>
          </a:p>
        </p:txBody>
      </p:sp>
      <p:sp>
        <p:nvSpPr>
          <p:cNvPr id="5" name="TextBox 4"/>
          <p:cNvSpPr txBox="1"/>
          <p:nvPr/>
        </p:nvSpPr>
        <p:spPr>
          <a:xfrm>
            <a:off x="2540888" y="184346"/>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cxnSp>
        <p:nvCxnSpPr>
          <p:cNvPr id="3" name="מחבר חץ ישר 2">
            <a:extLst>
              <a:ext uri="{FF2B5EF4-FFF2-40B4-BE49-F238E27FC236}">
                <a16:creationId xmlns:a16="http://schemas.microsoft.com/office/drawing/2014/main" id="{0EC3CE9D-EAC6-49D3-BAF4-CF47EA2219E9}"/>
              </a:ext>
            </a:extLst>
          </p:cNvPr>
          <p:cNvCxnSpPr/>
          <p:nvPr/>
        </p:nvCxnSpPr>
        <p:spPr>
          <a:xfrm>
            <a:off x="2146196" y="3933056"/>
            <a:ext cx="0" cy="792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מחבר חץ ישר 7">
            <a:extLst>
              <a:ext uri="{FF2B5EF4-FFF2-40B4-BE49-F238E27FC236}">
                <a16:creationId xmlns:a16="http://schemas.microsoft.com/office/drawing/2014/main" id="{A0800C23-9875-4818-ACD6-4D2B74BA96D4}"/>
              </a:ext>
            </a:extLst>
          </p:cNvPr>
          <p:cNvCxnSpPr/>
          <p:nvPr/>
        </p:nvCxnSpPr>
        <p:spPr>
          <a:xfrm>
            <a:off x="2146196" y="3068960"/>
            <a:ext cx="0" cy="792088"/>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מחבר חץ ישר 5">
            <a:extLst>
              <a:ext uri="{FF2B5EF4-FFF2-40B4-BE49-F238E27FC236}">
                <a16:creationId xmlns:a16="http://schemas.microsoft.com/office/drawing/2014/main" id="{B25B7AEA-4EB6-4817-ADDF-C51E70B0CC59}"/>
              </a:ext>
            </a:extLst>
          </p:cNvPr>
          <p:cNvCxnSpPr/>
          <p:nvPr/>
        </p:nvCxnSpPr>
        <p:spPr>
          <a:xfrm flipH="1">
            <a:off x="1403643" y="3891136"/>
            <a:ext cx="72008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מחבר חץ ישר 10">
            <a:extLst>
              <a:ext uri="{FF2B5EF4-FFF2-40B4-BE49-F238E27FC236}">
                <a16:creationId xmlns:a16="http://schemas.microsoft.com/office/drawing/2014/main" id="{9A0C4AF4-9D59-45D5-9485-D2D93E87868C}"/>
              </a:ext>
            </a:extLst>
          </p:cNvPr>
          <p:cNvCxnSpPr/>
          <p:nvPr/>
        </p:nvCxnSpPr>
        <p:spPr>
          <a:xfrm flipH="1">
            <a:off x="1170170" y="3933056"/>
            <a:ext cx="95842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מלבן 6">
            <a:extLst>
              <a:ext uri="{FF2B5EF4-FFF2-40B4-BE49-F238E27FC236}">
                <a16:creationId xmlns:a16="http://schemas.microsoft.com/office/drawing/2014/main" id="{0A2E5AE6-5C22-4B98-B76B-52A9E923544B}"/>
              </a:ext>
            </a:extLst>
          </p:cNvPr>
          <p:cNvSpPr/>
          <p:nvPr/>
        </p:nvSpPr>
        <p:spPr>
          <a:xfrm>
            <a:off x="2117626" y="3882643"/>
            <a:ext cx="72003" cy="56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78BB95C4-555E-44B6-8C63-F00F06489C22}"/>
              </a:ext>
            </a:extLst>
          </p:cNvPr>
          <p:cNvSpPr/>
          <p:nvPr/>
        </p:nvSpPr>
        <p:spPr>
          <a:xfrm>
            <a:off x="2099997" y="4686434"/>
            <a:ext cx="360035" cy="250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mg</a:t>
            </a:r>
            <a:endParaRPr lang="he-IL" sz="1050" dirty="0">
              <a:solidFill>
                <a:schemeClr val="tx1"/>
              </a:solidFill>
            </a:endParaRPr>
          </a:p>
        </p:txBody>
      </p:sp>
      <p:sp>
        <p:nvSpPr>
          <p:cNvPr id="14" name="מלבן 13">
            <a:extLst>
              <a:ext uri="{FF2B5EF4-FFF2-40B4-BE49-F238E27FC236}">
                <a16:creationId xmlns:a16="http://schemas.microsoft.com/office/drawing/2014/main" id="{F8C9628C-8644-4ADE-BE25-117BCACAB37D}"/>
              </a:ext>
            </a:extLst>
          </p:cNvPr>
          <p:cNvSpPr/>
          <p:nvPr/>
        </p:nvSpPr>
        <p:spPr>
          <a:xfrm>
            <a:off x="2088654" y="2943790"/>
            <a:ext cx="360035" cy="250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N</a:t>
            </a:r>
            <a:endParaRPr lang="he-IL" sz="1050" dirty="0">
              <a:solidFill>
                <a:schemeClr val="tx1"/>
              </a:solidFill>
            </a:endParaRPr>
          </a:p>
        </p:txBody>
      </p:sp>
      <p:sp>
        <p:nvSpPr>
          <p:cNvPr id="15" name="מלבן 14">
            <a:extLst>
              <a:ext uri="{FF2B5EF4-FFF2-40B4-BE49-F238E27FC236}">
                <a16:creationId xmlns:a16="http://schemas.microsoft.com/office/drawing/2014/main" id="{9B981571-3F71-4743-B284-C922890BB86E}"/>
              </a:ext>
            </a:extLst>
          </p:cNvPr>
          <p:cNvSpPr/>
          <p:nvPr/>
        </p:nvSpPr>
        <p:spPr>
          <a:xfrm flipH="1">
            <a:off x="1272178" y="3694196"/>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f</a:t>
            </a:r>
            <a:endParaRPr lang="he-IL" sz="1050" dirty="0">
              <a:solidFill>
                <a:schemeClr val="tx1"/>
              </a:solidFill>
            </a:endParaRPr>
          </a:p>
        </p:txBody>
      </p:sp>
      <p:sp>
        <p:nvSpPr>
          <p:cNvPr id="16" name="מלבן 15">
            <a:extLst>
              <a:ext uri="{FF2B5EF4-FFF2-40B4-BE49-F238E27FC236}">
                <a16:creationId xmlns:a16="http://schemas.microsoft.com/office/drawing/2014/main" id="{3F0DD33D-4A15-4F38-9A06-C10F8DD8F68A}"/>
              </a:ext>
            </a:extLst>
          </p:cNvPr>
          <p:cNvSpPr/>
          <p:nvPr/>
        </p:nvSpPr>
        <p:spPr>
          <a:xfrm flipH="1">
            <a:off x="1043608" y="3999047"/>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a</a:t>
            </a:r>
            <a:endParaRPr lang="he-IL" sz="1050" dirty="0">
              <a:solidFill>
                <a:schemeClr val="tx1"/>
              </a:solidFill>
            </a:endParaRPr>
          </a:p>
        </p:txBody>
      </p:sp>
    </p:spTree>
    <p:extLst>
      <p:ext uri="{BB962C8B-B14F-4D97-AF65-F5344CB8AC3E}">
        <p14:creationId xmlns:p14="http://schemas.microsoft.com/office/powerpoint/2010/main" val="224482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fade">
                                      <p:cBhvr>
                                        <p:cTn id="7" dur="1000"/>
                                        <p:tgtEl>
                                          <p:spTgt spid="45059">
                                            <p:txEl>
                                              <p:pRg st="1" end="1"/>
                                            </p:txEl>
                                          </p:spTgt>
                                        </p:tgtEl>
                                      </p:cBhvr>
                                    </p:animEffect>
                                    <p:anim calcmode="lin" valueType="num">
                                      <p:cBhvr>
                                        <p:cTn id="8" dur="10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5059">
                                            <p:txEl>
                                              <p:pRg st="2" end="2"/>
                                            </p:txEl>
                                          </p:spTgt>
                                        </p:tgtEl>
                                        <p:attrNameLst>
                                          <p:attrName>style.visibility</p:attrName>
                                        </p:attrNameLst>
                                      </p:cBhvr>
                                      <p:to>
                                        <p:strVal val="visible"/>
                                      </p:to>
                                    </p:set>
                                    <p:animEffect transition="in" filter="fade">
                                      <p:cBhvr>
                                        <p:cTn id="29" dur="1000"/>
                                        <p:tgtEl>
                                          <p:spTgt spid="45059">
                                            <p:txEl>
                                              <p:pRg st="2" end="2"/>
                                            </p:txEl>
                                          </p:spTgt>
                                        </p:tgtEl>
                                      </p:cBhvr>
                                    </p:animEffect>
                                    <p:anim calcmode="lin" valueType="num">
                                      <p:cBhvr>
                                        <p:cTn id="30" dur="10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450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45059">
                                            <p:txEl>
                                              <p:pRg st="3" end="3"/>
                                            </p:txEl>
                                          </p:spTgt>
                                        </p:tgtEl>
                                        <p:attrNameLst>
                                          <p:attrName>style.visibility</p:attrName>
                                        </p:attrNameLst>
                                      </p:cBhvr>
                                      <p:to>
                                        <p:strVal val="visible"/>
                                      </p:to>
                                    </p:set>
                                    <p:animEffect transition="in" filter="fade">
                                      <p:cBhvr>
                                        <p:cTn id="36" dur="1000"/>
                                        <p:tgtEl>
                                          <p:spTgt spid="45059">
                                            <p:txEl>
                                              <p:pRg st="3" end="3"/>
                                            </p:txEl>
                                          </p:spTgt>
                                        </p:tgtEl>
                                      </p:cBhvr>
                                    </p:animEffect>
                                    <p:anim calcmode="lin" valueType="num">
                                      <p:cBhvr>
                                        <p:cTn id="37" dur="10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45059">
                                            <p:txEl>
                                              <p:pRg st="3" end="3"/>
                                            </p:txEl>
                                          </p:spTgt>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45059">
                                            <p:txEl>
                                              <p:pRg st="4" end="4"/>
                                            </p:txEl>
                                          </p:spTgt>
                                        </p:tgtEl>
                                        <p:attrNameLst>
                                          <p:attrName>style.visibility</p:attrName>
                                        </p:attrNameLst>
                                      </p:cBhvr>
                                      <p:to>
                                        <p:strVal val="visible"/>
                                      </p:to>
                                    </p:set>
                                    <p:animEffect transition="in" filter="fade">
                                      <p:cBhvr>
                                        <p:cTn id="50" dur="1000"/>
                                        <p:tgtEl>
                                          <p:spTgt spid="45059">
                                            <p:txEl>
                                              <p:pRg st="4" end="4"/>
                                            </p:txEl>
                                          </p:spTgt>
                                        </p:tgtEl>
                                      </p:cBhvr>
                                    </p:animEffect>
                                    <p:anim calcmode="lin" valueType="num">
                                      <p:cBhvr>
                                        <p:cTn id="51" dur="10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450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45059">
                                            <p:txEl>
                                              <p:pRg st="5" end="5"/>
                                            </p:txEl>
                                          </p:spTgt>
                                        </p:tgtEl>
                                        <p:attrNameLst>
                                          <p:attrName>style.visibility</p:attrName>
                                        </p:attrNameLst>
                                      </p:cBhvr>
                                      <p:to>
                                        <p:strVal val="visible"/>
                                      </p:to>
                                    </p:set>
                                    <p:animEffect transition="in" filter="fade">
                                      <p:cBhvr>
                                        <p:cTn id="57" dur="1000"/>
                                        <p:tgtEl>
                                          <p:spTgt spid="45059">
                                            <p:txEl>
                                              <p:pRg st="5" end="5"/>
                                            </p:txEl>
                                          </p:spTgt>
                                        </p:tgtEl>
                                      </p:cBhvr>
                                    </p:animEffect>
                                    <p:anim calcmode="lin" valueType="num">
                                      <p:cBhvr>
                                        <p:cTn id="58" dur="10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p:cTn id="59" dur="1000" fill="hold"/>
                                        <p:tgtEl>
                                          <p:spTgt spid="45059">
                                            <p:txEl>
                                              <p:pRg st="5" end="5"/>
                                            </p:txEl>
                                          </p:spTgt>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500"/>
                                        <p:tgtEl>
                                          <p:spTgt spid="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500"/>
                                        <p:tgtEl>
                                          <p:spTgt spid="9"/>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45059">
                                            <p:txEl>
                                              <p:pRg st="6" end="6"/>
                                            </p:txEl>
                                          </p:spTgt>
                                        </p:tgtEl>
                                        <p:attrNameLst>
                                          <p:attrName>style.visibility</p:attrName>
                                        </p:attrNameLst>
                                      </p:cBhvr>
                                      <p:to>
                                        <p:strVal val="visible"/>
                                      </p:to>
                                    </p:set>
                                    <p:animEffect transition="in" filter="fade">
                                      <p:cBhvr>
                                        <p:cTn id="71" dur="1000"/>
                                        <p:tgtEl>
                                          <p:spTgt spid="45059">
                                            <p:txEl>
                                              <p:pRg st="6" end="6"/>
                                            </p:txEl>
                                          </p:spTgt>
                                        </p:tgtEl>
                                      </p:cBhvr>
                                    </p:animEffect>
                                    <p:anim calcmode="lin" valueType="num">
                                      <p:cBhvr>
                                        <p:cTn id="72" dur="10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p:cTn id="73" dur="1000" fill="hold"/>
                                        <p:tgtEl>
                                          <p:spTgt spid="45059">
                                            <p:txEl>
                                              <p:pRg st="6" end="6"/>
                                            </p:txEl>
                                          </p:spTgt>
                                        </p:tgtEl>
                                        <p:attrNameLst>
                                          <p:attrName>ppt_y</p:attrName>
                                        </p:attrNameLst>
                                      </p:cBhvr>
                                      <p:tavLst>
                                        <p:tav tm="0">
                                          <p:val>
                                            <p:strVal val="#ppt_y+.1"/>
                                          </p:val>
                                        </p:tav>
                                        <p:tav tm="100000">
                                          <p:val>
                                            <p:strVal val="#ppt_y"/>
                                          </p:val>
                                        </p:tav>
                                      </p:tavLst>
                                    </p:anim>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par>
                                <p:cTn id="78" presetID="10" presetClass="entr" presetSubtype="0" fill="hold"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500"/>
                                        <p:tgtEl>
                                          <p:spTgt spid="11"/>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45059">
                                            <p:txEl>
                                              <p:pRg st="7" end="7"/>
                                            </p:txEl>
                                          </p:spTgt>
                                        </p:tgtEl>
                                        <p:attrNameLst>
                                          <p:attrName>style.visibility</p:attrName>
                                        </p:attrNameLst>
                                      </p:cBhvr>
                                      <p:to>
                                        <p:strVal val="visible"/>
                                      </p:to>
                                    </p:set>
                                    <p:animEffect transition="in" filter="fade">
                                      <p:cBhvr>
                                        <p:cTn id="85" dur="1000"/>
                                        <p:tgtEl>
                                          <p:spTgt spid="45059">
                                            <p:txEl>
                                              <p:pRg st="7" end="7"/>
                                            </p:txEl>
                                          </p:spTgt>
                                        </p:tgtEl>
                                      </p:cBhvr>
                                    </p:animEffect>
                                    <p:anim calcmode="lin" valueType="num">
                                      <p:cBhvr>
                                        <p:cTn id="86" dur="10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p:cTn id="87" dur="1000" fill="hold"/>
                                        <p:tgtEl>
                                          <p:spTgt spid="45059">
                                            <p:txEl>
                                              <p:pRg st="7" end="7"/>
                                            </p:txEl>
                                          </p:spTgt>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10" presetClass="entr" presetSubtype="0" fill="hold" nodeType="after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fade">
                                      <p:cBhvr>
                                        <p:cTn id="91" dur="500"/>
                                        <p:tgtEl>
                                          <p:spTgt spid="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45059" grpId="0" uiExpand="1" build="p"/>
      <p:bldP spid="7" grpId="0" animBg="1"/>
      <p:bldP spid="9" grpId="0"/>
      <p:bldP spid="14" grpId="0"/>
      <p:bldP spid="15" grpId="0"/>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5"/>
          <p:cNvSpPr txBox="1">
            <a:spLocks noChangeArrowheads="1"/>
          </p:cNvSpPr>
          <p:nvPr/>
        </p:nvSpPr>
        <p:spPr bwMode="auto">
          <a:xfrm>
            <a:off x="683568" y="794321"/>
            <a:ext cx="8013377" cy="5293757"/>
          </a:xfrm>
          <a:prstGeom prst="rect">
            <a:avLst/>
          </a:prstGeom>
          <a:noFill/>
          <a:ln w="9525">
            <a:noFill/>
            <a:miter lim="800000"/>
            <a:headEnd/>
            <a:tailEnd/>
          </a:ln>
        </p:spPr>
        <p:txBody>
          <a:bodyPr wrap="square">
            <a:spAutoFit/>
          </a:bodyPr>
          <a:lstStyle/>
          <a:p>
            <a:pPr>
              <a:spcBef>
                <a:spcPts val="600"/>
              </a:spcBef>
            </a:pPr>
            <a:r>
              <a:rPr lang="he-IL" sz="2800" dirty="0"/>
              <a:t>המשך:</a:t>
            </a:r>
          </a:p>
          <a:p>
            <a:pPr>
              <a:spcBef>
                <a:spcPts val="600"/>
              </a:spcBef>
            </a:pPr>
            <a:r>
              <a:rPr lang="he-IL" sz="2800" dirty="0"/>
              <a:t>חיכוך סטטי? הרי התקליט מסתובב, לא סטטי. המטבע מסתובב עם התקליט ולא סטטי. לכן שתי שאלות:</a:t>
            </a:r>
          </a:p>
          <a:p>
            <a:pPr>
              <a:spcBef>
                <a:spcPts val="600"/>
              </a:spcBef>
            </a:pPr>
            <a:r>
              <a:rPr lang="he-IL" sz="2800" dirty="0"/>
              <a:t>א. המטבע נע במעגל, האם אין כוח בכיוון התנועה?</a:t>
            </a:r>
          </a:p>
          <a:p>
            <a:pPr>
              <a:spcBef>
                <a:spcPts val="600"/>
              </a:spcBef>
            </a:pPr>
            <a:r>
              <a:rPr lang="he-IL" sz="2800" dirty="0"/>
              <a:t>ב. למה זה חיכוך סטטי ולא קינטי?</a:t>
            </a:r>
          </a:p>
          <a:p>
            <a:pPr>
              <a:spcBef>
                <a:spcPts val="600"/>
              </a:spcBef>
            </a:pPr>
            <a:r>
              <a:rPr lang="he-IL" sz="2800" dirty="0"/>
              <a:t>א. אם יש כוח בכיוון משיקי – יש תאוצה משיקית ולא היינו מקבלים מהירות משיקית קבועה!</a:t>
            </a:r>
          </a:p>
          <a:p>
            <a:pPr>
              <a:spcBef>
                <a:spcPts val="600"/>
              </a:spcBef>
            </a:pPr>
            <a:r>
              <a:rPr lang="he-IL" sz="2800" dirty="0"/>
              <a:t>ב. מאחר שאין כוח בכיוון התנועה, אנו לא זקוקים בכיוון התנועה לחיכוך הסטטי, אבל כן זקוקים לו לכיוון המרכז כדי לקבל תנועה מעגלית. זה נוגד את האינטואיציה.</a:t>
            </a:r>
          </a:p>
          <a:p>
            <a:pPr>
              <a:spcBef>
                <a:spcPts val="600"/>
              </a:spcBef>
            </a:pPr>
            <a:r>
              <a:rPr lang="he-IL" sz="2800" dirty="0"/>
              <a:t>נוסיף עכשיו מערכת צירים.</a:t>
            </a:r>
          </a:p>
        </p:txBody>
      </p:sp>
      <p:sp>
        <p:nvSpPr>
          <p:cNvPr id="5" name="TextBox 4"/>
          <p:cNvSpPr txBox="1"/>
          <p:nvPr/>
        </p:nvSpPr>
        <p:spPr>
          <a:xfrm>
            <a:off x="2540888" y="184346"/>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extLst>
      <p:ext uri="{BB962C8B-B14F-4D97-AF65-F5344CB8AC3E}">
        <p14:creationId xmlns:p14="http://schemas.microsoft.com/office/powerpoint/2010/main" val="147296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fade">
                                      <p:cBhvr>
                                        <p:cTn id="7" dur="1000"/>
                                        <p:tgtEl>
                                          <p:spTgt spid="45059">
                                            <p:txEl>
                                              <p:pRg st="1" end="1"/>
                                            </p:txEl>
                                          </p:spTgt>
                                        </p:tgtEl>
                                      </p:cBhvr>
                                    </p:animEffect>
                                    <p:anim calcmode="lin" valueType="num">
                                      <p:cBhvr>
                                        <p:cTn id="8" dur="10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5059">
                                            <p:txEl>
                                              <p:pRg st="2" end="2"/>
                                            </p:txEl>
                                          </p:spTgt>
                                        </p:tgtEl>
                                        <p:attrNameLst>
                                          <p:attrName>style.visibility</p:attrName>
                                        </p:attrNameLst>
                                      </p:cBhvr>
                                      <p:to>
                                        <p:strVal val="visible"/>
                                      </p:to>
                                    </p:set>
                                    <p:animEffect transition="in" filter="fade">
                                      <p:cBhvr>
                                        <p:cTn id="14" dur="1000"/>
                                        <p:tgtEl>
                                          <p:spTgt spid="45059">
                                            <p:txEl>
                                              <p:pRg st="2" end="2"/>
                                            </p:txEl>
                                          </p:spTgt>
                                        </p:tgtEl>
                                      </p:cBhvr>
                                    </p:animEffect>
                                    <p:anim calcmode="lin" valueType="num">
                                      <p:cBhvr>
                                        <p:cTn id="15" dur="10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50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5059">
                                            <p:txEl>
                                              <p:pRg st="3" end="3"/>
                                            </p:txEl>
                                          </p:spTgt>
                                        </p:tgtEl>
                                        <p:attrNameLst>
                                          <p:attrName>style.visibility</p:attrName>
                                        </p:attrNameLst>
                                      </p:cBhvr>
                                      <p:to>
                                        <p:strVal val="visible"/>
                                      </p:to>
                                    </p:set>
                                    <p:animEffect transition="in" filter="fade">
                                      <p:cBhvr>
                                        <p:cTn id="21" dur="1000"/>
                                        <p:tgtEl>
                                          <p:spTgt spid="45059">
                                            <p:txEl>
                                              <p:pRg st="3" end="3"/>
                                            </p:txEl>
                                          </p:spTgt>
                                        </p:tgtEl>
                                      </p:cBhvr>
                                    </p:animEffect>
                                    <p:anim calcmode="lin" valueType="num">
                                      <p:cBhvr>
                                        <p:cTn id="22" dur="10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50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5059">
                                            <p:txEl>
                                              <p:pRg st="4" end="4"/>
                                            </p:txEl>
                                          </p:spTgt>
                                        </p:tgtEl>
                                        <p:attrNameLst>
                                          <p:attrName>style.visibility</p:attrName>
                                        </p:attrNameLst>
                                      </p:cBhvr>
                                      <p:to>
                                        <p:strVal val="visible"/>
                                      </p:to>
                                    </p:set>
                                    <p:animEffect transition="in" filter="fade">
                                      <p:cBhvr>
                                        <p:cTn id="28" dur="1000"/>
                                        <p:tgtEl>
                                          <p:spTgt spid="45059">
                                            <p:txEl>
                                              <p:pRg st="4" end="4"/>
                                            </p:txEl>
                                          </p:spTgt>
                                        </p:tgtEl>
                                      </p:cBhvr>
                                    </p:animEffect>
                                    <p:anim calcmode="lin" valueType="num">
                                      <p:cBhvr>
                                        <p:cTn id="29" dur="10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50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5059">
                                            <p:txEl>
                                              <p:pRg st="5" end="5"/>
                                            </p:txEl>
                                          </p:spTgt>
                                        </p:tgtEl>
                                        <p:attrNameLst>
                                          <p:attrName>style.visibility</p:attrName>
                                        </p:attrNameLst>
                                      </p:cBhvr>
                                      <p:to>
                                        <p:strVal val="visible"/>
                                      </p:to>
                                    </p:set>
                                    <p:animEffect transition="in" filter="fade">
                                      <p:cBhvr>
                                        <p:cTn id="35" dur="1000"/>
                                        <p:tgtEl>
                                          <p:spTgt spid="45059">
                                            <p:txEl>
                                              <p:pRg st="5" end="5"/>
                                            </p:txEl>
                                          </p:spTgt>
                                        </p:tgtEl>
                                      </p:cBhvr>
                                    </p:animEffect>
                                    <p:anim calcmode="lin" valueType="num">
                                      <p:cBhvr>
                                        <p:cTn id="36" dur="10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505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5059">
                                            <p:txEl>
                                              <p:pRg st="6" end="6"/>
                                            </p:txEl>
                                          </p:spTgt>
                                        </p:tgtEl>
                                        <p:attrNameLst>
                                          <p:attrName>style.visibility</p:attrName>
                                        </p:attrNameLst>
                                      </p:cBhvr>
                                      <p:to>
                                        <p:strVal val="visible"/>
                                      </p:to>
                                    </p:set>
                                    <p:animEffect transition="in" filter="fade">
                                      <p:cBhvr>
                                        <p:cTn id="42" dur="1000"/>
                                        <p:tgtEl>
                                          <p:spTgt spid="45059">
                                            <p:txEl>
                                              <p:pRg st="6" end="6"/>
                                            </p:txEl>
                                          </p:spTgt>
                                        </p:tgtEl>
                                      </p:cBhvr>
                                    </p:animEffect>
                                    <p:anim calcmode="lin" valueType="num">
                                      <p:cBhvr>
                                        <p:cTn id="43" dur="10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505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אליפסה 9">
            <a:extLst>
              <a:ext uri="{FF2B5EF4-FFF2-40B4-BE49-F238E27FC236}">
                <a16:creationId xmlns:a16="http://schemas.microsoft.com/office/drawing/2014/main" id="{F34B16E9-B381-458D-998B-061F0108C8C1}"/>
              </a:ext>
            </a:extLst>
          </p:cNvPr>
          <p:cNvSpPr/>
          <p:nvPr/>
        </p:nvSpPr>
        <p:spPr>
          <a:xfrm>
            <a:off x="1397428" y="1868662"/>
            <a:ext cx="144016" cy="46685"/>
          </a:xfrm>
          <a:prstGeom prst="ellipse">
            <a:avLst/>
          </a:prstGeom>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אליפסה 3">
            <a:extLst>
              <a:ext uri="{FF2B5EF4-FFF2-40B4-BE49-F238E27FC236}">
                <a16:creationId xmlns:a16="http://schemas.microsoft.com/office/drawing/2014/main" id="{B529588A-FB4F-4A35-9D03-9F8EB95937EA}"/>
              </a:ext>
            </a:extLst>
          </p:cNvPr>
          <p:cNvSpPr/>
          <p:nvPr/>
        </p:nvSpPr>
        <p:spPr>
          <a:xfrm>
            <a:off x="329510" y="1588059"/>
            <a:ext cx="2267749" cy="606414"/>
          </a:xfrm>
          <a:prstGeom prst="ellipse">
            <a:avLst/>
          </a:prstGeom>
          <a:solidFill>
            <a:schemeClr val="bg1">
              <a:lumMod val="85000"/>
              <a:alpha val="19000"/>
            </a:schemeClr>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5059" name="Text Box 5"/>
          <p:cNvSpPr txBox="1">
            <a:spLocks noChangeArrowheads="1"/>
          </p:cNvSpPr>
          <p:nvPr/>
        </p:nvSpPr>
        <p:spPr bwMode="auto">
          <a:xfrm>
            <a:off x="683568" y="794321"/>
            <a:ext cx="8013377" cy="5524589"/>
          </a:xfrm>
          <a:prstGeom prst="rect">
            <a:avLst/>
          </a:prstGeom>
          <a:noFill/>
          <a:ln w="9525">
            <a:noFill/>
            <a:miter lim="800000"/>
            <a:headEnd/>
            <a:tailEnd/>
          </a:ln>
        </p:spPr>
        <p:txBody>
          <a:bodyPr wrap="square">
            <a:spAutoFit/>
          </a:bodyPr>
          <a:lstStyle/>
          <a:p>
            <a:pPr>
              <a:spcBef>
                <a:spcPts val="600"/>
              </a:spcBef>
            </a:pPr>
            <a:r>
              <a:rPr lang="he-IL" sz="2800" dirty="0"/>
              <a:t>המשך:</a:t>
            </a:r>
          </a:p>
          <a:p>
            <a:pPr>
              <a:spcBef>
                <a:spcPts val="600"/>
              </a:spcBef>
            </a:pPr>
            <a:r>
              <a:rPr lang="he-IL" sz="2800" dirty="0"/>
              <a:t>נוסיף עכשיו מערכת צירים.</a:t>
            </a:r>
          </a:p>
          <a:p>
            <a:pPr>
              <a:spcBef>
                <a:spcPts val="600"/>
              </a:spcBef>
            </a:pPr>
            <a:r>
              <a:rPr lang="he-IL" sz="2800" dirty="0"/>
              <a:t>נרשום את המשוואות.</a:t>
            </a:r>
          </a:p>
          <a:p>
            <a:pPr>
              <a:spcBef>
                <a:spcPts val="600"/>
              </a:spcBef>
            </a:pPr>
            <a:r>
              <a:rPr lang="he-IL" sz="2800" dirty="0"/>
              <a:t>בכיוון הרדיאלי, לפי חוק שני של ניוטון:</a:t>
            </a:r>
          </a:p>
          <a:p>
            <a:pPr>
              <a:spcBef>
                <a:spcPts val="600"/>
              </a:spcBef>
            </a:pPr>
            <a:endParaRPr lang="he-IL" sz="2800" dirty="0"/>
          </a:p>
          <a:p>
            <a:pPr>
              <a:spcBef>
                <a:spcPts val="600"/>
              </a:spcBef>
            </a:pPr>
            <a:endParaRPr lang="en-US" sz="2800" dirty="0"/>
          </a:p>
          <a:p>
            <a:pPr>
              <a:spcBef>
                <a:spcPts val="600"/>
              </a:spcBef>
            </a:pPr>
            <a:r>
              <a:rPr lang="he-IL" sz="2800" dirty="0"/>
              <a:t>במקרה שלנו נתונה התדירות </a:t>
            </a:r>
            <a:r>
              <a:rPr lang="en-US" sz="2800" dirty="0"/>
              <a:t>f</a:t>
            </a:r>
            <a:r>
              <a:rPr lang="he-IL" sz="2800" dirty="0"/>
              <a:t> ולכן נעדיף להשתמש בתאוצה הרדיאלית המחושבת על פי המהירות הזוויתית כי</a:t>
            </a:r>
          </a:p>
          <a:p>
            <a:pPr>
              <a:spcBef>
                <a:spcPts val="600"/>
              </a:spcBef>
            </a:pPr>
            <a:endParaRPr lang="en-US" sz="2800" dirty="0"/>
          </a:p>
          <a:p>
            <a:pPr>
              <a:spcBef>
                <a:spcPts val="600"/>
              </a:spcBef>
            </a:pPr>
            <a:r>
              <a:rPr lang="he-IL" sz="2800" dirty="0"/>
              <a:t>ולכן:</a:t>
            </a:r>
          </a:p>
          <a:p>
            <a:pPr>
              <a:spcBef>
                <a:spcPts val="600"/>
              </a:spcBef>
            </a:pPr>
            <a:endParaRPr lang="he-IL" sz="2800" dirty="0"/>
          </a:p>
        </p:txBody>
      </p:sp>
      <p:sp>
        <p:nvSpPr>
          <p:cNvPr id="5" name="TextBox 4"/>
          <p:cNvSpPr txBox="1"/>
          <p:nvPr/>
        </p:nvSpPr>
        <p:spPr>
          <a:xfrm>
            <a:off x="2540888" y="184346"/>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cxnSp>
        <p:nvCxnSpPr>
          <p:cNvPr id="3" name="מחבר חץ ישר 2">
            <a:extLst>
              <a:ext uri="{FF2B5EF4-FFF2-40B4-BE49-F238E27FC236}">
                <a16:creationId xmlns:a16="http://schemas.microsoft.com/office/drawing/2014/main" id="{0EC3CE9D-EAC6-49D3-BAF4-CF47EA2219E9}"/>
              </a:ext>
            </a:extLst>
          </p:cNvPr>
          <p:cNvCxnSpPr/>
          <p:nvPr/>
        </p:nvCxnSpPr>
        <p:spPr>
          <a:xfrm>
            <a:off x="2385956" y="1897986"/>
            <a:ext cx="0" cy="792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מחבר חץ ישר 7">
            <a:extLst>
              <a:ext uri="{FF2B5EF4-FFF2-40B4-BE49-F238E27FC236}">
                <a16:creationId xmlns:a16="http://schemas.microsoft.com/office/drawing/2014/main" id="{A0800C23-9875-4818-ACD6-4D2B74BA96D4}"/>
              </a:ext>
            </a:extLst>
          </p:cNvPr>
          <p:cNvCxnSpPr/>
          <p:nvPr/>
        </p:nvCxnSpPr>
        <p:spPr>
          <a:xfrm>
            <a:off x="2385956" y="1033890"/>
            <a:ext cx="0" cy="792088"/>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מחבר חץ ישר 5">
            <a:extLst>
              <a:ext uri="{FF2B5EF4-FFF2-40B4-BE49-F238E27FC236}">
                <a16:creationId xmlns:a16="http://schemas.microsoft.com/office/drawing/2014/main" id="{B25B7AEA-4EB6-4817-ADDF-C51E70B0CC59}"/>
              </a:ext>
            </a:extLst>
          </p:cNvPr>
          <p:cNvCxnSpPr/>
          <p:nvPr/>
        </p:nvCxnSpPr>
        <p:spPr>
          <a:xfrm flipH="1">
            <a:off x="1643403" y="1856066"/>
            <a:ext cx="72008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מחבר חץ ישר 10">
            <a:extLst>
              <a:ext uri="{FF2B5EF4-FFF2-40B4-BE49-F238E27FC236}">
                <a16:creationId xmlns:a16="http://schemas.microsoft.com/office/drawing/2014/main" id="{9A0C4AF4-9D59-45D5-9485-D2D93E87868C}"/>
              </a:ext>
            </a:extLst>
          </p:cNvPr>
          <p:cNvCxnSpPr/>
          <p:nvPr/>
        </p:nvCxnSpPr>
        <p:spPr>
          <a:xfrm flipH="1">
            <a:off x="1409930" y="1897986"/>
            <a:ext cx="95842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מלבן 6">
            <a:extLst>
              <a:ext uri="{FF2B5EF4-FFF2-40B4-BE49-F238E27FC236}">
                <a16:creationId xmlns:a16="http://schemas.microsoft.com/office/drawing/2014/main" id="{0A2E5AE6-5C22-4B98-B76B-52A9E923544B}"/>
              </a:ext>
            </a:extLst>
          </p:cNvPr>
          <p:cNvSpPr/>
          <p:nvPr/>
        </p:nvSpPr>
        <p:spPr>
          <a:xfrm>
            <a:off x="2357386" y="1847573"/>
            <a:ext cx="72003" cy="56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78BB95C4-555E-44B6-8C63-F00F06489C22}"/>
              </a:ext>
            </a:extLst>
          </p:cNvPr>
          <p:cNvSpPr/>
          <p:nvPr/>
        </p:nvSpPr>
        <p:spPr>
          <a:xfrm>
            <a:off x="2339757" y="2651364"/>
            <a:ext cx="360035" cy="250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mg</a:t>
            </a:r>
            <a:endParaRPr lang="he-IL" sz="1050" dirty="0">
              <a:solidFill>
                <a:schemeClr val="tx1"/>
              </a:solidFill>
            </a:endParaRPr>
          </a:p>
        </p:txBody>
      </p:sp>
      <p:sp>
        <p:nvSpPr>
          <p:cNvPr id="14" name="מלבן 13">
            <a:extLst>
              <a:ext uri="{FF2B5EF4-FFF2-40B4-BE49-F238E27FC236}">
                <a16:creationId xmlns:a16="http://schemas.microsoft.com/office/drawing/2014/main" id="{F8C9628C-8644-4ADE-BE25-117BCACAB37D}"/>
              </a:ext>
            </a:extLst>
          </p:cNvPr>
          <p:cNvSpPr/>
          <p:nvPr/>
        </p:nvSpPr>
        <p:spPr>
          <a:xfrm>
            <a:off x="2328414" y="908720"/>
            <a:ext cx="360035" cy="250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N</a:t>
            </a:r>
            <a:endParaRPr lang="he-IL" sz="1050" dirty="0">
              <a:solidFill>
                <a:schemeClr val="tx1"/>
              </a:solidFill>
            </a:endParaRPr>
          </a:p>
        </p:txBody>
      </p:sp>
      <p:sp>
        <p:nvSpPr>
          <p:cNvPr id="15" name="מלבן 14">
            <a:extLst>
              <a:ext uri="{FF2B5EF4-FFF2-40B4-BE49-F238E27FC236}">
                <a16:creationId xmlns:a16="http://schemas.microsoft.com/office/drawing/2014/main" id="{9B981571-3F71-4743-B284-C922890BB86E}"/>
              </a:ext>
            </a:extLst>
          </p:cNvPr>
          <p:cNvSpPr/>
          <p:nvPr/>
        </p:nvSpPr>
        <p:spPr>
          <a:xfrm flipH="1">
            <a:off x="1511938" y="1659126"/>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f</a:t>
            </a:r>
            <a:endParaRPr lang="he-IL" sz="1050" dirty="0">
              <a:solidFill>
                <a:schemeClr val="tx1"/>
              </a:solidFill>
            </a:endParaRPr>
          </a:p>
        </p:txBody>
      </p:sp>
      <p:sp>
        <p:nvSpPr>
          <p:cNvPr id="16" name="מלבן 15">
            <a:extLst>
              <a:ext uri="{FF2B5EF4-FFF2-40B4-BE49-F238E27FC236}">
                <a16:creationId xmlns:a16="http://schemas.microsoft.com/office/drawing/2014/main" id="{3F0DD33D-4A15-4F38-9A06-C10F8DD8F68A}"/>
              </a:ext>
            </a:extLst>
          </p:cNvPr>
          <p:cNvSpPr/>
          <p:nvPr/>
        </p:nvSpPr>
        <p:spPr>
          <a:xfrm flipH="1">
            <a:off x="1283368" y="1963977"/>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a</a:t>
            </a:r>
            <a:endParaRPr lang="he-IL" sz="1050" dirty="0">
              <a:solidFill>
                <a:schemeClr val="tx1"/>
              </a:solidFill>
            </a:endParaRPr>
          </a:p>
        </p:txBody>
      </p:sp>
      <p:grpSp>
        <p:nvGrpSpPr>
          <p:cNvPr id="22" name="קבוצה 21">
            <a:extLst>
              <a:ext uri="{FF2B5EF4-FFF2-40B4-BE49-F238E27FC236}">
                <a16:creationId xmlns:a16="http://schemas.microsoft.com/office/drawing/2014/main" id="{D5E7D545-26C6-4D16-878F-9BEA914049DE}"/>
              </a:ext>
            </a:extLst>
          </p:cNvPr>
          <p:cNvGrpSpPr/>
          <p:nvPr/>
        </p:nvGrpSpPr>
        <p:grpSpPr>
          <a:xfrm>
            <a:off x="604891" y="206862"/>
            <a:ext cx="2644704" cy="2244068"/>
            <a:chOff x="3491888" y="2577480"/>
            <a:chExt cx="2644704" cy="2244068"/>
          </a:xfrm>
        </p:grpSpPr>
        <p:sp>
          <p:nvSpPr>
            <p:cNvPr id="20" name="מלבן 19">
              <a:extLst>
                <a:ext uri="{FF2B5EF4-FFF2-40B4-BE49-F238E27FC236}">
                  <a16:creationId xmlns:a16="http://schemas.microsoft.com/office/drawing/2014/main" id="{E3BAD1F1-D019-4CDF-998B-79B40B1F4B1A}"/>
                </a:ext>
              </a:extLst>
            </p:cNvPr>
            <p:cNvSpPr/>
            <p:nvPr/>
          </p:nvSpPr>
          <p:spPr>
            <a:xfrm flipH="1">
              <a:off x="3491888" y="4280520"/>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r</a:t>
              </a:r>
              <a:endParaRPr lang="he-IL" sz="1050" dirty="0">
                <a:solidFill>
                  <a:schemeClr val="tx1"/>
                </a:solidFill>
              </a:endParaRPr>
            </a:p>
          </p:txBody>
        </p:sp>
        <p:grpSp>
          <p:nvGrpSpPr>
            <p:cNvPr id="19" name="קבוצה 18">
              <a:extLst>
                <a:ext uri="{FF2B5EF4-FFF2-40B4-BE49-F238E27FC236}">
                  <a16:creationId xmlns:a16="http://schemas.microsoft.com/office/drawing/2014/main" id="{0E09CC9F-203C-4F01-BF72-06249C44A1AA}"/>
                </a:ext>
              </a:extLst>
            </p:cNvPr>
            <p:cNvGrpSpPr/>
            <p:nvPr/>
          </p:nvGrpSpPr>
          <p:grpSpPr>
            <a:xfrm>
              <a:off x="3544304" y="2577480"/>
              <a:ext cx="2592288" cy="2244068"/>
              <a:chOff x="3635896" y="2553084"/>
              <a:chExt cx="2592288" cy="2244068"/>
            </a:xfrm>
          </p:grpSpPr>
          <p:grpSp>
            <p:nvGrpSpPr>
              <p:cNvPr id="18" name="קבוצה 17">
                <a:extLst>
                  <a:ext uri="{FF2B5EF4-FFF2-40B4-BE49-F238E27FC236}">
                    <a16:creationId xmlns:a16="http://schemas.microsoft.com/office/drawing/2014/main" id="{A6ADBED4-56F8-4F82-AD30-2BEEB8535ABD}"/>
                  </a:ext>
                </a:extLst>
              </p:cNvPr>
              <p:cNvGrpSpPr/>
              <p:nvPr/>
            </p:nvGrpSpPr>
            <p:grpSpPr>
              <a:xfrm>
                <a:off x="3635896" y="2651364"/>
                <a:ext cx="2592288" cy="2145788"/>
                <a:chOff x="3635896" y="2651364"/>
                <a:chExt cx="2592288" cy="2145788"/>
              </a:xfrm>
            </p:grpSpPr>
            <p:cxnSp>
              <p:nvCxnSpPr>
                <p:cNvPr id="12" name="מחבר חץ ישר 11">
                  <a:extLst>
                    <a:ext uri="{FF2B5EF4-FFF2-40B4-BE49-F238E27FC236}">
                      <a16:creationId xmlns:a16="http://schemas.microsoft.com/office/drawing/2014/main" id="{D64AD0A4-DC33-4E93-9C9C-BA919E3AA6B4}"/>
                    </a:ext>
                  </a:extLst>
                </p:cNvPr>
                <p:cNvCxnSpPr/>
                <p:nvPr/>
              </p:nvCxnSpPr>
              <p:spPr>
                <a:xfrm flipH="1">
                  <a:off x="3635896" y="4221088"/>
                  <a:ext cx="2592288"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625CB4C6-46D4-4F65-BFAD-3A8C60B0840A}"/>
                    </a:ext>
                  </a:extLst>
                </p:cNvPr>
                <p:cNvCxnSpPr/>
                <p:nvPr/>
              </p:nvCxnSpPr>
              <p:spPr>
                <a:xfrm flipV="1">
                  <a:off x="5364088" y="2651364"/>
                  <a:ext cx="0" cy="214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מלבן 20">
                <a:extLst>
                  <a:ext uri="{FF2B5EF4-FFF2-40B4-BE49-F238E27FC236}">
                    <a16:creationId xmlns:a16="http://schemas.microsoft.com/office/drawing/2014/main" id="{479A4EE1-9F47-481B-AE41-C1F58C6ED33F}"/>
                  </a:ext>
                </a:extLst>
              </p:cNvPr>
              <p:cNvSpPr/>
              <p:nvPr/>
            </p:nvSpPr>
            <p:spPr>
              <a:xfrm flipH="1">
                <a:off x="5076056" y="2553084"/>
                <a:ext cx="360035" cy="167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y</a:t>
                </a:r>
                <a:endParaRPr lang="he-IL" sz="1050" dirty="0">
                  <a:solidFill>
                    <a:schemeClr val="tx1"/>
                  </a:solidFill>
                </a:endParaRPr>
              </a:p>
            </p:txBody>
          </p:sp>
        </p:grpSp>
      </p:grpSp>
      <p:graphicFrame>
        <p:nvGraphicFramePr>
          <p:cNvPr id="23" name="אובייקט 22">
            <a:extLst>
              <a:ext uri="{FF2B5EF4-FFF2-40B4-BE49-F238E27FC236}">
                <a16:creationId xmlns:a16="http://schemas.microsoft.com/office/drawing/2014/main" id="{02675E45-C1AC-4EAA-8031-D5097E47A09C}"/>
              </a:ext>
            </a:extLst>
          </p:cNvPr>
          <p:cNvGraphicFramePr>
            <a:graphicFrameLocks noChangeAspect="1"/>
          </p:cNvGraphicFramePr>
          <p:nvPr>
            <p:extLst>
              <p:ext uri="{D42A27DB-BD31-4B8C-83A1-F6EECF244321}">
                <p14:modId xmlns:p14="http://schemas.microsoft.com/office/powerpoint/2010/main" val="1851599639"/>
              </p:ext>
            </p:extLst>
          </p:nvPr>
        </p:nvGraphicFramePr>
        <p:xfrm>
          <a:off x="4006660" y="2779556"/>
          <a:ext cx="1130679" cy="383281"/>
        </p:xfrm>
        <a:graphic>
          <a:graphicData uri="http://schemas.openxmlformats.org/presentationml/2006/ole">
            <mc:AlternateContent xmlns:mc="http://schemas.openxmlformats.org/markup-compatibility/2006">
              <mc:Choice xmlns:v="urn:schemas-microsoft-com:vml" Requires="v">
                <p:oleObj spid="_x0000_s136386" name="Equation" r:id="rId4" imgW="749160" imgH="253800" progId="Equation.DSMT4">
                  <p:embed/>
                </p:oleObj>
              </mc:Choice>
              <mc:Fallback>
                <p:oleObj name="Equation" r:id="rId4" imgW="749160" imgH="253800" progId="Equation.DSMT4">
                  <p:embed/>
                  <p:pic>
                    <p:nvPicPr>
                      <p:cNvPr id="0" name=""/>
                      <p:cNvPicPr/>
                      <p:nvPr/>
                    </p:nvPicPr>
                    <p:blipFill>
                      <a:blip r:embed="rId5"/>
                      <a:stretch>
                        <a:fillRect/>
                      </a:stretch>
                    </p:blipFill>
                    <p:spPr>
                      <a:xfrm>
                        <a:off x="4006660" y="2779556"/>
                        <a:ext cx="1130679" cy="383281"/>
                      </a:xfrm>
                      <a:prstGeom prst="rect">
                        <a:avLst/>
                      </a:prstGeom>
                    </p:spPr>
                  </p:pic>
                </p:oleObj>
              </mc:Fallback>
            </mc:AlternateContent>
          </a:graphicData>
        </a:graphic>
      </p:graphicFrame>
      <p:graphicFrame>
        <p:nvGraphicFramePr>
          <p:cNvPr id="25" name="אובייקט 24">
            <a:extLst>
              <a:ext uri="{FF2B5EF4-FFF2-40B4-BE49-F238E27FC236}">
                <a16:creationId xmlns:a16="http://schemas.microsoft.com/office/drawing/2014/main" id="{77C2D450-462B-4569-9B5E-504983979253}"/>
              </a:ext>
            </a:extLst>
          </p:cNvPr>
          <p:cNvGraphicFramePr>
            <a:graphicFrameLocks noChangeAspect="1"/>
          </p:cNvGraphicFramePr>
          <p:nvPr>
            <p:extLst>
              <p:ext uri="{D42A27DB-BD31-4B8C-83A1-F6EECF244321}">
                <p14:modId xmlns:p14="http://schemas.microsoft.com/office/powerpoint/2010/main" val="3304804688"/>
              </p:ext>
            </p:extLst>
          </p:nvPr>
        </p:nvGraphicFramePr>
        <p:xfrm>
          <a:off x="3709987" y="3283813"/>
          <a:ext cx="1724025" cy="633412"/>
        </p:xfrm>
        <a:graphic>
          <a:graphicData uri="http://schemas.openxmlformats.org/presentationml/2006/ole">
            <mc:AlternateContent xmlns:mc="http://schemas.openxmlformats.org/markup-compatibility/2006">
              <mc:Choice xmlns:v="urn:schemas-microsoft-com:vml" Requires="v">
                <p:oleObj spid="_x0000_s136387" name="Equation" r:id="rId6" imgW="1143000" imgH="419040" progId="Equation.DSMT4">
                  <p:embed/>
                </p:oleObj>
              </mc:Choice>
              <mc:Fallback>
                <p:oleObj name="Equation" r:id="rId6" imgW="1143000" imgH="419040" progId="Equation.DSMT4">
                  <p:embed/>
                  <p:pic>
                    <p:nvPicPr>
                      <p:cNvPr id="23" name="אובייקט 22">
                        <a:extLst>
                          <a:ext uri="{FF2B5EF4-FFF2-40B4-BE49-F238E27FC236}">
                            <a16:creationId xmlns:a16="http://schemas.microsoft.com/office/drawing/2014/main" id="{02675E45-C1AC-4EAA-8031-D5097E47A09C}"/>
                          </a:ext>
                        </a:extLst>
                      </p:cNvPr>
                      <p:cNvPicPr/>
                      <p:nvPr/>
                    </p:nvPicPr>
                    <p:blipFill>
                      <a:blip r:embed="rId7"/>
                      <a:stretch>
                        <a:fillRect/>
                      </a:stretch>
                    </p:blipFill>
                    <p:spPr>
                      <a:xfrm>
                        <a:off x="3709987" y="3283813"/>
                        <a:ext cx="1724025" cy="633412"/>
                      </a:xfrm>
                      <a:prstGeom prst="rect">
                        <a:avLst/>
                      </a:prstGeom>
                    </p:spPr>
                  </p:pic>
                </p:oleObj>
              </mc:Fallback>
            </mc:AlternateContent>
          </a:graphicData>
        </a:graphic>
      </p:graphicFrame>
      <p:graphicFrame>
        <p:nvGraphicFramePr>
          <p:cNvPr id="24" name="אובייקט 23">
            <a:extLst>
              <a:ext uri="{FF2B5EF4-FFF2-40B4-BE49-F238E27FC236}">
                <a16:creationId xmlns:a16="http://schemas.microsoft.com/office/drawing/2014/main" id="{E00EFDB3-57F7-4DED-A68F-904BC8E216F9}"/>
              </a:ext>
            </a:extLst>
          </p:cNvPr>
          <p:cNvGraphicFramePr>
            <a:graphicFrameLocks noChangeAspect="1"/>
          </p:cNvGraphicFramePr>
          <p:nvPr>
            <p:extLst>
              <p:ext uri="{D42A27DB-BD31-4B8C-83A1-F6EECF244321}">
                <p14:modId xmlns:p14="http://schemas.microsoft.com/office/powerpoint/2010/main" val="486184292"/>
              </p:ext>
            </p:extLst>
          </p:nvPr>
        </p:nvGraphicFramePr>
        <p:xfrm>
          <a:off x="3851920" y="4817776"/>
          <a:ext cx="1182844" cy="411424"/>
        </p:xfrm>
        <a:graphic>
          <a:graphicData uri="http://schemas.openxmlformats.org/presentationml/2006/ole">
            <mc:AlternateContent xmlns:mc="http://schemas.openxmlformats.org/markup-compatibility/2006">
              <mc:Choice xmlns:v="urn:schemas-microsoft-com:vml" Requires="v">
                <p:oleObj spid="_x0000_s136388" name="Equation" r:id="rId8" imgW="583920" imgH="203040" progId="Equation.DSMT4">
                  <p:embed/>
                </p:oleObj>
              </mc:Choice>
              <mc:Fallback>
                <p:oleObj name="Equation" r:id="rId8" imgW="583920" imgH="203040" progId="Equation.DSMT4">
                  <p:embed/>
                  <p:pic>
                    <p:nvPicPr>
                      <p:cNvPr id="0" name=""/>
                      <p:cNvPicPr/>
                      <p:nvPr/>
                    </p:nvPicPr>
                    <p:blipFill>
                      <a:blip r:embed="rId9"/>
                      <a:stretch>
                        <a:fillRect/>
                      </a:stretch>
                    </p:blipFill>
                    <p:spPr>
                      <a:xfrm>
                        <a:off x="3851920" y="4817776"/>
                        <a:ext cx="1182844" cy="411424"/>
                      </a:xfrm>
                      <a:prstGeom prst="rect">
                        <a:avLst/>
                      </a:prstGeom>
                    </p:spPr>
                  </p:pic>
                </p:oleObj>
              </mc:Fallback>
            </mc:AlternateContent>
          </a:graphicData>
        </a:graphic>
      </p:graphicFrame>
      <p:graphicFrame>
        <p:nvGraphicFramePr>
          <p:cNvPr id="27" name="אובייקט 26">
            <a:extLst>
              <a:ext uri="{FF2B5EF4-FFF2-40B4-BE49-F238E27FC236}">
                <a16:creationId xmlns:a16="http://schemas.microsoft.com/office/drawing/2014/main" id="{F7A44FB3-71E6-4A9D-861F-3515935D06DD}"/>
              </a:ext>
            </a:extLst>
          </p:cNvPr>
          <p:cNvGraphicFramePr>
            <a:graphicFrameLocks noChangeAspect="1"/>
          </p:cNvGraphicFramePr>
          <p:nvPr>
            <p:extLst>
              <p:ext uri="{D42A27DB-BD31-4B8C-83A1-F6EECF244321}">
                <p14:modId xmlns:p14="http://schemas.microsoft.com/office/powerpoint/2010/main" val="3679438488"/>
              </p:ext>
            </p:extLst>
          </p:nvPr>
        </p:nvGraphicFramePr>
        <p:xfrm>
          <a:off x="3540125" y="5922963"/>
          <a:ext cx="2298700" cy="365125"/>
        </p:xfrm>
        <a:graphic>
          <a:graphicData uri="http://schemas.openxmlformats.org/presentationml/2006/ole">
            <mc:AlternateContent xmlns:mc="http://schemas.openxmlformats.org/markup-compatibility/2006">
              <mc:Choice xmlns:v="urn:schemas-microsoft-com:vml" Requires="v">
                <p:oleObj spid="_x0000_s136389" name="Equation" r:id="rId10" imgW="1523880" imgH="241200" progId="Equation.DSMT4">
                  <p:embed/>
                </p:oleObj>
              </mc:Choice>
              <mc:Fallback>
                <p:oleObj name="Equation" r:id="rId10" imgW="1523880" imgH="241200" progId="Equation.DSMT4">
                  <p:embed/>
                  <p:pic>
                    <p:nvPicPr>
                      <p:cNvPr id="25" name="אובייקט 24">
                        <a:extLst>
                          <a:ext uri="{FF2B5EF4-FFF2-40B4-BE49-F238E27FC236}">
                            <a16:creationId xmlns:a16="http://schemas.microsoft.com/office/drawing/2014/main" id="{77C2D450-462B-4569-9B5E-504983979253}"/>
                          </a:ext>
                        </a:extLst>
                      </p:cNvPr>
                      <p:cNvPicPr/>
                      <p:nvPr/>
                    </p:nvPicPr>
                    <p:blipFill>
                      <a:blip r:embed="rId11"/>
                      <a:stretch>
                        <a:fillRect/>
                      </a:stretch>
                    </p:blipFill>
                    <p:spPr>
                      <a:xfrm>
                        <a:off x="3540125" y="5922963"/>
                        <a:ext cx="2298700" cy="365125"/>
                      </a:xfrm>
                      <a:prstGeom prst="rect">
                        <a:avLst/>
                      </a:prstGeom>
                    </p:spPr>
                  </p:pic>
                </p:oleObj>
              </mc:Fallback>
            </mc:AlternateContent>
          </a:graphicData>
        </a:graphic>
      </p:graphicFrame>
    </p:spTree>
    <p:extLst>
      <p:ext uri="{BB962C8B-B14F-4D97-AF65-F5344CB8AC3E}">
        <p14:creationId xmlns:p14="http://schemas.microsoft.com/office/powerpoint/2010/main" val="31854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fade">
                                      <p:cBhvr>
                                        <p:cTn id="7" dur="1000"/>
                                        <p:tgtEl>
                                          <p:spTgt spid="45059">
                                            <p:txEl>
                                              <p:pRg st="1" end="1"/>
                                            </p:txEl>
                                          </p:spTgt>
                                        </p:tgtEl>
                                      </p:cBhvr>
                                    </p:animEffect>
                                    <p:anim calcmode="lin" valueType="num">
                                      <p:cBhvr>
                                        <p:cTn id="8" dur="10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5059">
                                            <p:txEl>
                                              <p:pRg st="2" end="2"/>
                                            </p:txEl>
                                          </p:spTgt>
                                        </p:tgtEl>
                                        <p:attrNameLst>
                                          <p:attrName>style.visibility</p:attrName>
                                        </p:attrNameLst>
                                      </p:cBhvr>
                                      <p:to>
                                        <p:strVal val="visible"/>
                                      </p:to>
                                    </p:set>
                                    <p:animEffect transition="in" filter="fade">
                                      <p:cBhvr>
                                        <p:cTn id="21" dur="1000"/>
                                        <p:tgtEl>
                                          <p:spTgt spid="45059">
                                            <p:txEl>
                                              <p:pRg st="2" end="2"/>
                                            </p:txEl>
                                          </p:spTgt>
                                        </p:tgtEl>
                                      </p:cBhvr>
                                    </p:animEffect>
                                    <p:anim calcmode="lin" valueType="num">
                                      <p:cBhvr>
                                        <p:cTn id="22" dur="10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50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5059">
                                            <p:txEl>
                                              <p:pRg st="3" end="3"/>
                                            </p:txEl>
                                          </p:spTgt>
                                        </p:tgtEl>
                                        <p:attrNameLst>
                                          <p:attrName>style.visibility</p:attrName>
                                        </p:attrNameLst>
                                      </p:cBhvr>
                                      <p:to>
                                        <p:strVal val="visible"/>
                                      </p:to>
                                    </p:set>
                                    <p:animEffect transition="in" filter="fade">
                                      <p:cBhvr>
                                        <p:cTn id="28" dur="1000"/>
                                        <p:tgtEl>
                                          <p:spTgt spid="45059">
                                            <p:txEl>
                                              <p:pRg st="3" end="3"/>
                                            </p:txEl>
                                          </p:spTgt>
                                        </p:tgtEl>
                                      </p:cBhvr>
                                    </p:animEffect>
                                    <p:anim calcmode="lin" valueType="num">
                                      <p:cBhvr>
                                        <p:cTn id="29" dur="10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5059">
                                            <p:txEl>
                                              <p:pRg st="3" end="3"/>
                                            </p:txEl>
                                          </p:spTgt>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1000"/>
                                        <p:tgtEl>
                                          <p:spTgt spid="25"/>
                                        </p:tgtEl>
                                      </p:cBhvr>
                                    </p:animEffect>
                                    <p:anim calcmode="lin" valueType="num">
                                      <p:cBhvr>
                                        <p:cTn id="42" dur="1000" fill="hold"/>
                                        <p:tgtEl>
                                          <p:spTgt spid="25"/>
                                        </p:tgtEl>
                                        <p:attrNameLst>
                                          <p:attrName>ppt_x</p:attrName>
                                        </p:attrNameLst>
                                      </p:cBhvr>
                                      <p:tavLst>
                                        <p:tav tm="0">
                                          <p:val>
                                            <p:strVal val="#ppt_x"/>
                                          </p:val>
                                        </p:tav>
                                        <p:tav tm="100000">
                                          <p:val>
                                            <p:strVal val="#ppt_x"/>
                                          </p:val>
                                        </p:tav>
                                      </p:tavLst>
                                    </p:anim>
                                    <p:anim calcmode="lin" valueType="num">
                                      <p:cBhvr>
                                        <p:cTn id="4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5059">
                                            <p:txEl>
                                              <p:pRg st="6" end="6"/>
                                            </p:txEl>
                                          </p:spTgt>
                                        </p:tgtEl>
                                        <p:attrNameLst>
                                          <p:attrName>style.visibility</p:attrName>
                                        </p:attrNameLst>
                                      </p:cBhvr>
                                      <p:to>
                                        <p:strVal val="visible"/>
                                      </p:to>
                                    </p:set>
                                    <p:animEffect transition="in" filter="fade">
                                      <p:cBhvr>
                                        <p:cTn id="48" dur="1000"/>
                                        <p:tgtEl>
                                          <p:spTgt spid="45059">
                                            <p:txEl>
                                              <p:pRg st="6" end="6"/>
                                            </p:txEl>
                                          </p:spTgt>
                                        </p:tgtEl>
                                      </p:cBhvr>
                                    </p:animEffect>
                                    <p:anim calcmode="lin" valueType="num">
                                      <p:cBhvr>
                                        <p:cTn id="49" dur="10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45059">
                                            <p:txEl>
                                              <p:pRg st="6" end="6"/>
                                            </p:txEl>
                                          </p:spTgt>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42" presetClass="entr" presetSubtype="0" fill="hold"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1000"/>
                                        <p:tgtEl>
                                          <p:spTgt spid="24"/>
                                        </p:tgtEl>
                                      </p:cBhvr>
                                    </p:animEffect>
                                    <p:anim calcmode="lin" valueType="num">
                                      <p:cBhvr>
                                        <p:cTn id="55" dur="1000" fill="hold"/>
                                        <p:tgtEl>
                                          <p:spTgt spid="24"/>
                                        </p:tgtEl>
                                        <p:attrNameLst>
                                          <p:attrName>ppt_x</p:attrName>
                                        </p:attrNameLst>
                                      </p:cBhvr>
                                      <p:tavLst>
                                        <p:tav tm="0">
                                          <p:val>
                                            <p:strVal val="#ppt_x"/>
                                          </p:val>
                                        </p:tav>
                                        <p:tav tm="100000">
                                          <p:val>
                                            <p:strVal val="#ppt_x"/>
                                          </p:val>
                                        </p:tav>
                                      </p:tavLst>
                                    </p:anim>
                                    <p:anim calcmode="lin" valueType="num">
                                      <p:cBhvr>
                                        <p:cTn id="5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5059">
                                            <p:txEl>
                                              <p:pRg st="8" end="8"/>
                                            </p:txEl>
                                          </p:spTgt>
                                        </p:tgtEl>
                                        <p:attrNameLst>
                                          <p:attrName>style.visibility</p:attrName>
                                        </p:attrNameLst>
                                      </p:cBhvr>
                                      <p:to>
                                        <p:strVal val="visible"/>
                                      </p:to>
                                    </p:set>
                                    <p:animEffect transition="in" filter="fade">
                                      <p:cBhvr>
                                        <p:cTn id="61" dur="1000"/>
                                        <p:tgtEl>
                                          <p:spTgt spid="45059">
                                            <p:txEl>
                                              <p:pRg st="8" end="8"/>
                                            </p:txEl>
                                          </p:spTgt>
                                        </p:tgtEl>
                                      </p:cBhvr>
                                    </p:animEffect>
                                    <p:anim calcmode="lin" valueType="num">
                                      <p:cBhvr>
                                        <p:cTn id="62" dur="1000" fill="hold"/>
                                        <p:tgtEl>
                                          <p:spTgt spid="45059">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45059">
                                            <p:txEl>
                                              <p:pRg st="8" end="8"/>
                                            </p:txEl>
                                          </p:spTgt>
                                        </p:tgtEl>
                                        <p:attrNameLst>
                                          <p:attrName>ppt_y</p:attrName>
                                        </p:attrNameLst>
                                      </p:cBhvr>
                                      <p:tavLst>
                                        <p:tav tm="0">
                                          <p:val>
                                            <p:strVal val="#ppt_y+.1"/>
                                          </p:val>
                                        </p:tav>
                                        <p:tav tm="100000">
                                          <p:val>
                                            <p:strVal val="#ppt_y"/>
                                          </p:val>
                                        </p:tav>
                                      </p:tavLst>
                                    </p:anim>
                                  </p:childTnLst>
                                </p:cTn>
                              </p:par>
                            </p:childTnLst>
                          </p:cTn>
                        </p:par>
                        <p:par>
                          <p:cTn id="64" fill="hold">
                            <p:stCondLst>
                              <p:cond delay="1000"/>
                            </p:stCondLst>
                            <p:childTnLst>
                              <p:par>
                                <p:cTn id="65" presetID="42" presetClass="entr" presetSubtype="0" fill="hold"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1000"/>
                                        <p:tgtEl>
                                          <p:spTgt spid="27"/>
                                        </p:tgtEl>
                                      </p:cBhvr>
                                    </p:animEffect>
                                    <p:anim calcmode="lin" valueType="num">
                                      <p:cBhvr>
                                        <p:cTn id="68" dur="1000" fill="hold"/>
                                        <p:tgtEl>
                                          <p:spTgt spid="27"/>
                                        </p:tgtEl>
                                        <p:attrNameLst>
                                          <p:attrName>ppt_x</p:attrName>
                                        </p:attrNameLst>
                                      </p:cBhvr>
                                      <p:tavLst>
                                        <p:tav tm="0">
                                          <p:val>
                                            <p:strVal val="#ppt_x"/>
                                          </p:val>
                                        </p:tav>
                                        <p:tav tm="100000">
                                          <p:val>
                                            <p:strVal val="#ppt_x"/>
                                          </p:val>
                                        </p:tav>
                                      </p:tavLst>
                                    </p:anim>
                                    <p:anim calcmode="lin" valueType="num">
                                      <p:cBhvr>
                                        <p:cTn id="6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אליפסה 9">
            <a:extLst>
              <a:ext uri="{FF2B5EF4-FFF2-40B4-BE49-F238E27FC236}">
                <a16:creationId xmlns:a16="http://schemas.microsoft.com/office/drawing/2014/main" id="{F34B16E9-B381-458D-998B-061F0108C8C1}"/>
              </a:ext>
            </a:extLst>
          </p:cNvPr>
          <p:cNvSpPr/>
          <p:nvPr/>
        </p:nvSpPr>
        <p:spPr>
          <a:xfrm>
            <a:off x="1397428" y="1868662"/>
            <a:ext cx="144016" cy="46685"/>
          </a:xfrm>
          <a:prstGeom prst="ellipse">
            <a:avLst/>
          </a:prstGeom>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אליפסה 3">
            <a:extLst>
              <a:ext uri="{FF2B5EF4-FFF2-40B4-BE49-F238E27FC236}">
                <a16:creationId xmlns:a16="http://schemas.microsoft.com/office/drawing/2014/main" id="{B529588A-FB4F-4A35-9D03-9F8EB95937EA}"/>
              </a:ext>
            </a:extLst>
          </p:cNvPr>
          <p:cNvSpPr/>
          <p:nvPr/>
        </p:nvSpPr>
        <p:spPr>
          <a:xfrm>
            <a:off x="329510" y="1588059"/>
            <a:ext cx="2267749" cy="606414"/>
          </a:xfrm>
          <a:prstGeom prst="ellipse">
            <a:avLst/>
          </a:prstGeom>
          <a:solidFill>
            <a:schemeClr val="bg1">
              <a:lumMod val="85000"/>
              <a:alpha val="19000"/>
            </a:schemeClr>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5059" name="Text Box 5"/>
          <p:cNvSpPr txBox="1">
            <a:spLocks noChangeArrowheads="1"/>
          </p:cNvSpPr>
          <p:nvPr/>
        </p:nvSpPr>
        <p:spPr bwMode="auto">
          <a:xfrm>
            <a:off x="790613" y="549963"/>
            <a:ext cx="8013377" cy="5093702"/>
          </a:xfrm>
          <a:prstGeom prst="rect">
            <a:avLst/>
          </a:prstGeom>
          <a:noFill/>
          <a:ln w="9525">
            <a:noFill/>
            <a:miter lim="800000"/>
            <a:headEnd/>
            <a:tailEnd/>
          </a:ln>
        </p:spPr>
        <p:txBody>
          <a:bodyPr wrap="square">
            <a:spAutoFit/>
          </a:bodyPr>
          <a:lstStyle/>
          <a:p>
            <a:pPr>
              <a:spcBef>
                <a:spcPts val="600"/>
              </a:spcBef>
            </a:pPr>
            <a:r>
              <a:rPr lang="he-IL" sz="2800" dirty="0"/>
              <a:t>המשך:</a:t>
            </a:r>
          </a:p>
          <a:p>
            <a:pPr>
              <a:spcBef>
                <a:spcPts val="600"/>
              </a:spcBef>
            </a:pPr>
            <a:r>
              <a:rPr lang="he-IL" sz="2800" dirty="0"/>
              <a:t>שאלו אותנו מה הרדיוס המקסימלי. אז:</a:t>
            </a:r>
          </a:p>
          <a:p>
            <a:pPr>
              <a:spcBef>
                <a:spcPts val="600"/>
              </a:spcBef>
            </a:pPr>
            <a:endParaRPr lang="he-IL" sz="2800" dirty="0"/>
          </a:p>
          <a:p>
            <a:pPr>
              <a:spcBef>
                <a:spcPts val="600"/>
              </a:spcBef>
            </a:pPr>
            <a:endParaRPr lang="he-IL" sz="2800" dirty="0"/>
          </a:p>
          <a:p>
            <a:pPr>
              <a:spcBef>
                <a:spcPts val="600"/>
              </a:spcBef>
            </a:pPr>
            <a:endParaRPr lang="he-IL" sz="2800" dirty="0"/>
          </a:p>
          <a:p>
            <a:pPr>
              <a:spcBef>
                <a:spcPts val="600"/>
              </a:spcBef>
            </a:pPr>
            <a:r>
              <a:rPr lang="he-IL" sz="2800" dirty="0"/>
              <a:t>אנחנו יודעים למה שווה כוח החיכוך הסטטי המקסימאלי:</a:t>
            </a:r>
          </a:p>
          <a:p>
            <a:pPr>
              <a:spcBef>
                <a:spcPts val="600"/>
              </a:spcBef>
            </a:pPr>
            <a:endParaRPr lang="he-IL" sz="2800" dirty="0"/>
          </a:p>
          <a:p>
            <a:pPr>
              <a:spcBef>
                <a:spcPts val="600"/>
              </a:spcBef>
            </a:pPr>
            <a:r>
              <a:rPr lang="he-IL" sz="2800" dirty="0"/>
              <a:t>בכיוון האנכי לפי חוק ראשון של ניוטון (התמדה):</a:t>
            </a:r>
          </a:p>
          <a:p>
            <a:pPr>
              <a:spcBef>
                <a:spcPts val="600"/>
              </a:spcBef>
            </a:pPr>
            <a:endParaRPr lang="he-IL" sz="2800" dirty="0"/>
          </a:p>
          <a:p>
            <a:pPr>
              <a:spcBef>
                <a:spcPts val="600"/>
              </a:spcBef>
            </a:pPr>
            <a:r>
              <a:rPr lang="he-IL" sz="2800" dirty="0"/>
              <a:t>ולכן:</a:t>
            </a:r>
          </a:p>
        </p:txBody>
      </p:sp>
      <p:sp>
        <p:nvSpPr>
          <p:cNvPr id="5" name="TextBox 4"/>
          <p:cNvSpPr txBox="1"/>
          <p:nvPr/>
        </p:nvSpPr>
        <p:spPr>
          <a:xfrm>
            <a:off x="2555776" y="88298"/>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cxnSp>
        <p:nvCxnSpPr>
          <p:cNvPr id="3" name="מחבר חץ ישר 2">
            <a:extLst>
              <a:ext uri="{FF2B5EF4-FFF2-40B4-BE49-F238E27FC236}">
                <a16:creationId xmlns:a16="http://schemas.microsoft.com/office/drawing/2014/main" id="{0EC3CE9D-EAC6-49D3-BAF4-CF47EA2219E9}"/>
              </a:ext>
            </a:extLst>
          </p:cNvPr>
          <p:cNvCxnSpPr/>
          <p:nvPr/>
        </p:nvCxnSpPr>
        <p:spPr>
          <a:xfrm>
            <a:off x="2385956" y="1897986"/>
            <a:ext cx="0" cy="792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מחבר חץ ישר 7">
            <a:extLst>
              <a:ext uri="{FF2B5EF4-FFF2-40B4-BE49-F238E27FC236}">
                <a16:creationId xmlns:a16="http://schemas.microsoft.com/office/drawing/2014/main" id="{A0800C23-9875-4818-ACD6-4D2B74BA96D4}"/>
              </a:ext>
            </a:extLst>
          </p:cNvPr>
          <p:cNvCxnSpPr/>
          <p:nvPr/>
        </p:nvCxnSpPr>
        <p:spPr>
          <a:xfrm>
            <a:off x="2385956" y="1033890"/>
            <a:ext cx="0" cy="792088"/>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מחבר חץ ישר 5">
            <a:extLst>
              <a:ext uri="{FF2B5EF4-FFF2-40B4-BE49-F238E27FC236}">
                <a16:creationId xmlns:a16="http://schemas.microsoft.com/office/drawing/2014/main" id="{B25B7AEA-4EB6-4817-ADDF-C51E70B0CC59}"/>
              </a:ext>
            </a:extLst>
          </p:cNvPr>
          <p:cNvCxnSpPr/>
          <p:nvPr/>
        </p:nvCxnSpPr>
        <p:spPr>
          <a:xfrm flipH="1">
            <a:off x="1643403" y="1856066"/>
            <a:ext cx="72008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מחבר חץ ישר 10">
            <a:extLst>
              <a:ext uri="{FF2B5EF4-FFF2-40B4-BE49-F238E27FC236}">
                <a16:creationId xmlns:a16="http://schemas.microsoft.com/office/drawing/2014/main" id="{9A0C4AF4-9D59-45D5-9485-D2D93E87868C}"/>
              </a:ext>
            </a:extLst>
          </p:cNvPr>
          <p:cNvCxnSpPr/>
          <p:nvPr/>
        </p:nvCxnSpPr>
        <p:spPr>
          <a:xfrm flipH="1">
            <a:off x="1409930" y="1897986"/>
            <a:ext cx="95842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מלבן 6">
            <a:extLst>
              <a:ext uri="{FF2B5EF4-FFF2-40B4-BE49-F238E27FC236}">
                <a16:creationId xmlns:a16="http://schemas.microsoft.com/office/drawing/2014/main" id="{0A2E5AE6-5C22-4B98-B76B-52A9E923544B}"/>
              </a:ext>
            </a:extLst>
          </p:cNvPr>
          <p:cNvSpPr/>
          <p:nvPr/>
        </p:nvSpPr>
        <p:spPr>
          <a:xfrm>
            <a:off x="2357386" y="1847573"/>
            <a:ext cx="72003" cy="56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78BB95C4-555E-44B6-8C63-F00F06489C22}"/>
              </a:ext>
            </a:extLst>
          </p:cNvPr>
          <p:cNvSpPr/>
          <p:nvPr/>
        </p:nvSpPr>
        <p:spPr>
          <a:xfrm>
            <a:off x="2339757" y="2651364"/>
            <a:ext cx="360035" cy="250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mg</a:t>
            </a:r>
            <a:endParaRPr lang="he-IL" sz="1050" dirty="0">
              <a:solidFill>
                <a:schemeClr val="tx1"/>
              </a:solidFill>
            </a:endParaRPr>
          </a:p>
        </p:txBody>
      </p:sp>
      <p:sp>
        <p:nvSpPr>
          <p:cNvPr id="14" name="מלבן 13">
            <a:extLst>
              <a:ext uri="{FF2B5EF4-FFF2-40B4-BE49-F238E27FC236}">
                <a16:creationId xmlns:a16="http://schemas.microsoft.com/office/drawing/2014/main" id="{F8C9628C-8644-4ADE-BE25-117BCACAB37D}"/>
              </a:ext>
            </a:extLst>
          </p:cNvPr>
          <p:cNvSpPr/>
          <p:nvPr/>
        </p:nvSpPr>
        <p:spPr>
          <a:xfrm>
            <a:off x="2328414" y="908720"/>
            <a:ext cx="360035" cy="250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N</a:t>
            </a:r>
            <a:endParaRPr lang="he-IL" sz="1050" dirty="0">
              <a:solidFill>
                <a:schemeClr val="tx1"/>
              </a:solidFill>
            </a:endParaRPr>
          </a:p>
        </p:txBody>
      </p:sp>
      <p:sp>
        <p:nvSpPr>
          <p:cNvPr id="15" name="מלבן 14">
            <a:extLst>
              <a:ext uri="{FF2B5EF4-FFF2-40B4-BE49-F238E27FC236}">
                <a16:creationId xmlns:a16="http://schemas.microsoft.com/office/drawing/2014/main" id="{9B981571-3F71-4743-B284-C922890BB86E}"/>
              </a:ext>
            </a:extLst>
          </p:cNvPr>
          <p:cNvSpPr/>
          <p:nvPr/>
        </p:nvSpPr>
        <p:spPr>
          <a:xfrm flipH="1">
            <a:off x="1511938" y="1659126"/>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f</a:t>
            </a:r>
            <a:endParaRPr lang="he-IL" sz="1050" dirty="0">
              <a:solidFill>
                <a:schemeClr val="tx1"/>
              </a:solidFill>
            </a:endParaRPr>
          </a:p>
        </p:txBody>
      </p:sp>
      <p:sp>
        <p:nvSpPr>
          <p:cNvPr id="16" name="מלבן 15">
            <a:extLst>
              <a:ext uri="{FF2B5EF4-FFF2-40B4-BE49-F238E27FC236}">
                <a16:creationId xmlns:a16="http://schemas.microsoft.com/office/drawing/2014/main" id="{3F0DD33D-4A15-4F38-9A06-C10F8DD8F68A}"/>
              </a:ext>
            </a:extLst>
          </p:cNvPr>
          <p:cNvSpPr/>
          <p:nvPr/>
        </p:nvSpPr>
        <p:spPr>
          <a:xfrm flipH="1">
            <a:off x="1283368" y="1963977"/>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a</a:t>
            </a:r>
            <a:endParaRPr lang="he-IL" sz="1050" dirty="0">
              <a:solidFill>
                <a:schemeClr val="tx1"/>
              </a:solidFill>
            </a:endParaRPr>
          </a:p>
        </p:txBody>
      </p:sp>
      <p:grpSp>
        <p:nvGrpSpPr>
          <p:cNvPr id="22" name="קבוצה 21">
            <a:extLst>
              <a:ext uri="{FF2B5EF4-FFF2-40B4-BE49-F238E27FC236}">
                <a16:creationId xmlns:a16="http://schemas.microsoft.com/office/drawing/2014/main" id="{D5E7D545-26C6-4D16-878F-9BEA914049DE}"/>
              </a:ext>
            </a:extLst>
          </p:cNvPr>
          <p:cNvGrpSpPr/>
          <p:nvPr/>
        </p:nvGrpSpPr>
        <p:grpSpPr>
          <a:xfrm>
            <a:off x="604891" y="206862"/>
            <a:ext cx="2644704" cy="2244068"/>
            <a:chOff x="3491888" y="2577480"/>
            <a:chExt cx="2644704" cy="2244068"/>
          </a:xfrm>
        </p:grpSpPr>
        <p:sp>
          <p:nvSpPr>
            <p:cNvPr id="20" name="מלבן 19">
              <a:extLst>
                <a:ext uri="{FF2B5EF4-FFF2-40B4-BE49-F238E27FC236}">
                  <a16:creationId xmlns:a16="http://schemas.microsoft.com/office/drawing/2014/main" id="{E3BAD1F1-D019-4CDF-998B-79B40B1F4B1A}"/>
                </a:ext>
              </a:extLst>
            </p:cNvPr>
            <p:cNvSpPr/>
            <p:nvPr/>
          </p:nvSpPr>
          <p:spPr>
            <a:xfrm flipH="1">
              <a:off x="3491888" y="4280520"/>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r</a:t>
              </a:r>
              <a:endParaRPr lang="he-IL" sz="1050" dirty="0">
                <a:solidFill>
                  <a:schemeClr val="tx1"/>
                </a:solidFill>
              </a:endParaRPr>
            </a:p>
          </p:txBody>
        </p:sp>
        <p:grpSp>
          <p:nvGrpSpPr>
            <p:cNvPr id="19" name="קבוצה 18">
              <a:extLst>
                <a:ext uri="{FF2B5EF4-FFF2-40B4-BE49-F238E27FC236}">
                  <a16:creationId xmlns:a16="http://schemas.microsoft.com/office/drawing/2014/main" id="{0E09CC9F-203C-4F01-BF72-06249C44A1AA}"/>
                </a:ext>
              </a:extLst>
            </p:cNvPr>
            <p:cNvGrpSpPr/>
            <p:nvPr/>
          </p:nvGrpSpPr>
          <p:grpSpPr>
            <a:xfrm>
              <a:off x="3544304" y="2577480"/>
              <a:ext cx="2592288" cy="2244068"/>
              <a:chOff x="3635896" y="2553084"/>
              <a:chExt cx="2592288" cy="2244068"/>
            </a:xfrm>
          </p:grpSpPr>
          <p:grpSp>
            <p:nvGrpSpPr>
              <p:cNvPr id="18" name="קבוצה 17">
                <a:extLst>
                  <a:ext uri="{FF2B5EF4-FFF2-40B4-BE49-F238E27FC236}">
                    <a16:creationId xmlns:a16="http://schemas.microsoft.com/office/drawing/2014/main" id="{A6ADBED4-56F8-4F82-AD30-2BEEB8535ABD}"/>
                  </a:ext>
                </a:extLst>
              </p:cNvPr>
              <p:cNvGrpSpPr/>
              <p:nvPr/>
            </p:nvGrpSpPr>
            <p:grpSpPr>
              <a:xfrm>
                <a:off x="3635896" y="2651364"/>
                <a:ext cx="2592288" cy="2145788"/>
                <a:chOff x="3635896" y="2651364"/>
                <a:chExt cx="2592288" cy="2145788"/>
              </a:xfrm>
            </p:grpSpPr>
            <p:cxnSp>
              <p:nvCxnSpPr>
                <p:cNvPr id="12" name="מחבר חץ ישר 11">
                  <a:extLst>
                    <a:ext uri="{FF2B5EF4-FFF2-40B4-BE49-F238E27FC236}">
                      <a16:creationId xmlns:a16="http://schemas.microsoft.com/office/drawing/2014/main" id="{D64AD0A4-DC33-4E93-9C9C-BA919E3AA6B4}"/>
                    </a:ext>
                  </a:extLst>
                </p:cNvPr>
                <p:cNvCxnSpPr/>
                <p:nvPr/>
              </p:nvCxnSpPr>
              <p:spPr>
                <a:xfrm flipH="1">
                  <a:off x="3635896" y="4221088"/>
                  <a:ext cx="2592288"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625CB4C6-46D4-4F65-BFAD-3A8C60B0840A}"/>
                    </a:ext>
                  </a:extLst>
                </p:cNvPr>
                <p:cNvCxnSpPr/>
                <p:nvPr/>
              </p:nvCxnSpPr>
              <p:spPr>
                <a:xfrm flipV="1">
                  <a:off x="5364088" y="2651364"/>
                  <a:ext cx="0" cy="214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מלבן 20">
                <a:extLst>
                  <a:ext uri="{FF2B5EF4-FFF2-40B4-BE49-F238E27FC236}">
                    <a16:creationId xmlns:a16="http://schemas.microsoft.com/office/drawing/2014/main" id="{479A4EE1-9F47-481B-AE41-C1F58C6ED33F}"/>
                  </a:ext>
                </a:extLst>
              </p:cNvPr>
              <p:cNvSpPr/>
              <p:nvPr/>
            </p:nvSpPr>
            <p:spPr>
              <a:xfrm flipH="1">
                <a:off x="5076056" y="2553084"/>
                <a:ext cx="360035" cy="167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y</a:t>
                </a:r>
                <a:endParaRPr lang="he-IL" sz="1050" dirty="0">
                  <a:solidFill>
                    <a:schemeClr val="tx1"/>
                  </a:solidFill>
                </a:endParaRPr>
              </a:p>
            </p:txBody>
          </p:sp>
        </p:grpSp>
      </p:grpSp>
      <p:graphicFrame>
        <p:nvGraphicFramePr>
          <p:cNvPr id="27" name="אובייקט 26">
            <a:extLst>
              <a:ext uri="{FF2B5EF4-FFF2-40B4-BE49-F238E27FC236}">
                <a16:creationId xmlns:a16="http://schemas.microsoft.com/office/drawing/2014/main" id="{F7A44FB3-71E6-4A9D-861F-3515935D06DD}"/>
              </a:ext>
            </a:extLst>
          </p:cNvPr>
          <p:cNvGraphicFramePr>
            <a:graphicFrameLocks noChangeAspect="1"/>
          </p:cNvGraphicFramePr>
          <p:nvPr>
            <p:extLst>
              <p:ext uri="{D42A27DB-BD31-4B8C-83A1-F6EECF244321}">
                <p14:modId xmlns:p14="http://schemas.microsoft.com/office/powerpoint/2010/main" val="1820817054"/>
              </p:ext>
            </p:extLst>
          </p:nvPr>
        </p:nvGraphicFramePr>
        <p:xfrm>
          <a:off x="4170363" y="1791721"/>
          <a:ext cx="1988384" cy="486541"/>
        </p:xfrm>
        <a:graphic>
          <a:graphicData uri="http://schemas.openxmlformats.org/presentationml/2006/ole">
            <mc:AlternateContent xmlns:mc="http://schemas.openxmlformats.org/markup-compatibility/2006">
              <mc:Choice xmlns:v="urn:schemas-microsoft-com:vml" Requires="v">
                <p:oleObj spid="_x0000_s138422" name="Equation" r:id="rId4" imgW="1041120" imgH="253800" progId="Equation.DSMT4">
                  <p:embed/>
                </p:oleObj>
              </mc:Choice>
              <mc:Fallback>
                <p:oleObj name="Equation" r:id="rId4" imgW="1041120" imgH="253800" progId="Equation.DSMT4">
                  <p:embed/>
                  <p:pic>
                    <p:nvPicPr>
                      <p:cNvPr id="27" name="אובייקט 26">
                        <a:extLst>
                          <a:ext uri="{FF2B5EF4-FFF2-40B4-BE49-F238E27FC236}">
                            <a16:creationId xmlns:a16="http://schemas.microsoft.com/office/drawing/2014/main" id="{F7A44FB3-71E6-4A9D-861F-3515935D06DD}"/>
                          </a:ext>
                        </a:extLst>
                      </p:cNvPr>
                      <p:cNvPicPr/>
                      <p:nvPr/>
                    </p:nvPicPr>
                    <p:blipFill>
                      <a:blip r:embed="rId5"/>
                      <a:stretch>
                        <a:fillRect/>
                      </a:stretch>
                    </p:blipFill>
                    <p:spPr>
                      <a:xfrm>
                        <a:off x="4170363" y="1791721"/>
                        <a:ext cx="1988384" cy="486541"/>
                      </a:xfrm>
                      <a:prstGeom prst="rect">
                        <a:avLst/>
                      </a:prstGeom>
                    </p:spPr>
                  </p:pic>
                </p:oleObj>
              </mc:Fallback>
            </mc:AlternateContent>
          </a:graphicData>
        </a:graphic>
      </p:graphicFrame>
      <p:sp>
        <p:nvSpPr>
          <p:cNvPr id="2" name="קשת 1">
            <a:extLst>
              <a:ext uri="{FF2B5EF4-FFF2-40B4-BE49-F238E27FC236}">
                <a16:creationId xmlns:a16="http://schemas.microsoft.com/office/drawing/2014/main" id="{15ED939B-2EB8-4929-8170-19040779017E}"/>
              </a:ext>
            </a:extLst>
          </p:cNvPr>
          <p:cNvSpPr/>
          <p:nvPr/>
        </p:nvSpPr>
        <p:spPr>
          <a:xfrm rot="8740943">
            <a:off x="5601022" y="1728899"/>
            <a:ext cx="792088" cy="587966"/>
          </a:xfrm>
          <a:prstGeom prst="arc">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8" name="קשת 27">
            <a:extLst>
              <a:ext uri="{FF2B5EF4-FFF2-40B4-BE49-F238E27FC236}">
                <a16:creationId xmlns:a16="http://schemas.microsoft.com/office/drawing/2014/main" id="{7D626A1D-D3AA-4AF4-84E6-17D7FDC55AD0}"/>
              </a:ext>
            </a:extLst>
          </p:cNvPr>
          <p:cNvSpPr/>
          <p:nvPr/>
        </p:nvSpPr>
        <p:spPr>
          <a:xfrm rot="8740943">
            <a:off x="4162214" y="1864634"/>
            <a:ext cx="792088" cy="587966"/>
          </a:xfrm>
          <a:prstGeom prst="arc">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3" name="חץ: מעוקל שמאלה 12">
            <a:extLst>
              <a:ext uri="{FF2B5EF4-FFF2-40B4-BE49-F238E27FC236}">
                <a16:creationId xmlns:a16="http://schemas.microsoft.com/office/drawing/2014/main" id="{66837087-5EDD-4113-95EB-1AD9EB58FA67}"/>
              </a:ext>
            </a:extLst>
          </p:cNvPr>
          <p:cNvSpPr/>
          <p:nvPr/>
        </p:nvSpPr>
        <p:spPr>
          <a:xfrm rot="5400000">
            <a:off x="4921284" y="1887320"/>
            <a:ext cx="486541" cy="153117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sp>
        <p:nvSpPr>
          <p:cNvPr id="26" name="מלבן 25">
            <a:extLst>
              <a:ext uri="{FF2B5EF4-FFF2-40B4-BE49-F238E27FC236}">
                <a16:creationId xmlns:a16="http://schemas.microsoft.com/office/drawing/2014/main" id="{E2E63427-EEA2-4FFD-B226-DAD97FDB391A}"/>
              </a:ext>
            </a:extLst>
          </p:cNvPr>
          <p:cNvSpPr/>
          <p:nvPr/>
        </p:nvSpPr>
        <p:spPr>
          <a:xfrm>
            <a:off x="4836122" y="2527025"/>
            <a:ext cx="687099" cy="367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solidFill>
                  <a:schemeClr val="tx1"/>
                </a:solidFill>
              </a:rPr>
              <a:t>גורר</a:t>
            </a:r>
          </a:p>
        </p:txBody>
      </p:sp>
      <p:graphicFrame>
        <p:nvGraphicFramePr>
          <p:cNvPr id="30" name="אובייקט 29">
            <a:extLst>
              <a:ext uri="{FF2B5EF4-FFF2-40B4-BE49-F238E27FC236}">
                <a16:creationId xmlns:a16="http://schemas.microsoft.com/office/drawing/2014/main" id="{8967EAB6-EA95-4DF5-AFCC-F5C82CE737BE}"/>
              </a:ext>
            </a:extLst>
          </p:cNvPr>
          <p:cNvGraphicFramePr>
            <a:graphicFrameLocks noChangeAspect="1"/>
          </p:cNvGraphicFramePr>
          <p:nvPr>
            <p:extLst>
              <p:ext uri="{D42A27DB-BD31-4B8C-83A1-F6EECF244321}">
                <p14:modId xmlns:p14="http://schemas.microsoft.com/office/powerpoint/2010/main" val="3901129824"/>
              </p:ext>
            </p:extLst>
          </p:nvPr>
        </p:nvGraphicFramePr>
        <p:xfrm>
          <a:off x="3641563" y="3638991"/>
          <a:ext cx="2713037" cy="485775"/>
        </p:xfrm>
        <a:graphic>
          <a:graphicData uri="http://schemas.openxmlformats.org/presentationml/2006/ole">
            <mc:AlternateContent xmlns:mc="http://schemas.openxmlformats.org/markup-compatibility/2006">
              <mc:Choice xmlns:v="urn:schemas-microsoft-com:vml" Requires="v">
                <p:oleObj spid="_x0000_s138423" name="Equation" r:id="rId6" imgW="1422360" imgH="253800" progId="Equation.DSMT4">
                  <p:embed/>
                </p:oleObj>
              </mc:Choice>
              <mc:Fallback>
                <p:oleObj name="Equation" r:id="rId6" imgW="1422360" imgH="253800" progId="Equation.DSMT4">
                  <p:embed/>
                  <p:pic>
                    <p:nvPicPr>
                      <p:cNvPr id="27" name="אובייקט 26">
                        <a:extLst>
                          <a:ext uri="{FF2B5EF4-FFF2-40B4-BE49-F238E27FC236}">
                            <a16:creationId xmlns:a16="http://schemas.microsoft.com/office/drawing/2014/main" id="{F7A44FB3-71E6-4A9D-861F-3515935D06DD}"/>
                          </a:ext>
                        </a:extLst>
                      </p:cNvPr>
                      <p:cNvPicPr/>
                      <p:nvPr/>
                    </p:nvPicPr>
                    <p:blipFill>
                      <a:blip r:embed="rId7"/>
                      <a:stretch>
                        <a:fillRect/>
                      </a:stretch>
                    </p:blipFill>
                    <p:spPr>
                      <a:xfrm>
                        <a:off x="3641563" y="3638991"/>
                        <a:ext cx="2713037" cy="485775"/>
                      </a:xfrm>
                      <a:prstGeom prst="rect">
                        <a:avLst/>
                      </a:prstGeom>
                    </p:spPr>
                  </p:pic>
                </p:oleObj>
              </mc:Fallback>
            </mc:AlternateContent>
          </a:graphicData>
        </a:graphic>
      </p:graphicFrame>
      <p:graphicFrame>
        <p:nvGraphicFramePr>
          <p:cNvPr id="29" name="אובייקט 28">
            <a:extLst>
              <a:ext uri="{FF2B5EF4-FFF2-40B4-BE49-F238E27FC236}">
                <a16:creationId xmlns:a16="http://schemas.microsoft.com/office/drawing/2014/main" id="{6A92436A-EF75-4928-9A66-E08B92A8D3FD}"/>
              </a:ext>
            </a:extLst>
          </p:cNvPr>
          <p:cNvGraphicFramePr>
            <a:graphicFrameLocks noChangeAspect="1"/>
          </p:cNvGraphicFramePr>
          <p:nvPr>
            <p:extLst>
              <p:ext uri="{D42A27DB-BD31-4B8C-83A1-F6EECF244321}">
                <p14:modId xmlns:p14="http://schemas.microsoft.com/office/powerpoint/2010/main" val="1924514075"/>
              </p:ext>
            </p:extLst>
          </p:nvPr>
        </p:nvGraphicFramePr>
        <p:xfrm>
          <a:off x="3758282" y="4642051"/>
          <a:ext cx="1775977" cy="348230"/>
        </p:xfrm>
        <a:graphic>
          <a:graphicData uri="http://schemas.openxmlformats.org/presentationml/2006/ole">
            <mc:AlternateContent xmlns:mc="http://schemas.openxmlformats.org/markup-compatibility/2006">
              <mc:Choice xmlns:v="urn:schemas-microsoft-com:vml" Requires="v">
                <p:oleObj spid="_x0000_s138424" name="Equation" r:id="rId8" imgW="1295280" imgH="253800" progId="Equation.DSMT4">
                  <p:embed/>
                </p:oleObj>
              </mc:Choice>
              <mc:Fallback>
                <p:oleObj name="Equation" r:id="rId8" imgW="1295280" imgH="253800" progId="Equation.DSMT4">
                  <p:embed/>
                  <p:pic>
                    <p:nvPicPr>
                      <p:cNvPr id="0" name=""/>
                      <p:cNvPicPr/>
                      <p:nvPr/>
                    </p:nvPicPr>
                    <p:blipFill>
                      <a:blip r:embed="rId9"/>
                      <a:stretch>
                        <a:fillRect/>
                      </a:stretch>
                    </p:blipFill>
                    <p:spPr>
                      <a:xfrm>
                        <a:off x="3758282" y="4642051"/>
                        <a:ext cx="1775977" cy="348230"/>
                      </a:xfrm>
                      <a:prstGeom prst="rect">
                        <a:avLst/>
                      </a:prstGeom>
                    </p:spPr>
                  </p:pic>
                </p:oleObj>
              </mc:Fallback>
            </mc:AlternateContent>
          </a:graphicData>
        </a:graphic>
      </p:graphicFrame>
      <p:graphicFrame>
        <p:nvGraphicFramePr>
          <p:cNvPr id="31" name="אובייקט 30">
            <a:extLst>
              <a:ext uri="{FF2B5EF4-FFF2-40B4-BE49-F238E27FC236}">
                <a16:creationId xmlns:a16="http://schemas.microsoft.com/office/drawing/2014/main" id="{914192AC-132B-48C6-96D3-5C7D7D8E26F6}"/>
              </a:ext>
            </a:extLst>
          </p:cNvPr>
          <p:cNvGraphicFramePr>
            <a:graphicFrameLocks noChangeAspect="1"/>
          </p:cNvGraphicFramePr>
          <p:nvPr>
            <p:extLst>
              <p:ext uri="{D42A27DB-BD31-4B8C-83A1-F6EECF244321}">
                <p14:modId xmlns:p14="http://schemas.microsoft.com/office/powerpoint/2010/main" val="913238842"/>
              </p:ext>
            </p:extLst>
          </p:nvPr>
        </p:nvGraphicFramePr>
        <p:xfrm>
          <a:off x="2916238" y="5346700"/>
          <a:ext cx="3946525" cy="1263650"/>
        </p:xfrm>
        <a:graphic>
          <a:graphicData uri="http://schemas.openxmlformats.org/presentationml/2006/ole">
            <mc:AlternateContent xmlns:mc="http://schemas.openxmlformats.org/markup-compatibility/2006">
              <mc:Choice xmlns:v="urn:schemas-microsoft-com:vml" Requires="v">
                <p:oleObj spid="_x0000_s138425" name="Equation" r:id="rId10" imgW="2070000" imgH="660240" progId="Equation.DSMT4">
                  <p:embed/>
                </p:oleObj>
              </mc:Choice>
              <mc:Fallback>
                <p:oleObj name="Equation" r:id="rId10" imgW="2070000" imgH="660240" progId="Equation.DSMT4">
                  <p:embed/>
                  <p:pic>
                    <p:nvPicPr>
                      <p:cNvPr id="30" name="אובייקט 29">
                        <a:extLst>
                          <a:ext uri="{FF2B5EF4-FFF2-40B4-BE49-F238E27FC236}">
                            <a16:creationId xmlns:a16="http://schemas.microsoft.com/office/drawing/2014/main" id="{8967EAB6-EA95-4DF5-AFCC-F5C82CE737BE}"/>
                          </a:ext>
                        </a:extLst>
                      </p:cNvPr>
                      <p:cNvPicPr/>
                      <p:nvPr/>
                    </p:nvPicPr>
                    <p:blipFill>
                      <a:blip r:embed="rId11"/>
                      <a:stretch>
                        <a:fillRect/>
                      </a:stretch>
                    </p:blipFill>
                    <p:spPr>
                      <a:xfrm>
                        <a:off x="2916238" y="5346700"/>
                        <a:ext cx="3946525" cy="1263650"/>
                      </a:xfrm>
                      <a:prstGeom prst="rect">
                        <a:avLst/>
                      </a:prstGeom>
                    </p:spPr>
                  </p:pic>
                </p:oleObj>
              </mc:Fallback>
            </mc:AlternateContent>
          </a:graphicData>
        </a:graphic>
      </p:graphicFrame>
    </p:spTree>
    <p:extLst>
      <p:ext uri="{BB962C8B-B14F-4D97-AF65-F5344CB8AC3E}">
        <p14:creationId xmlns:p14="http://schemas.microsoft.com/office/powerpoint/2010/main" val="335205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fade">
                                      <p:cBhvr>
                                        <p:cTn id="7" dur="1000"/>
                                        <p:tgtEl>
                                          <p:spTgt spid="45059">
                                            <p:txEl>
                                              <p:pRg st="1" end="1"/>
                                            </p:txEl>
                                          </p:spTgt>
                                        </p:tgtEl>
                                      </p:cBhvr>
                                    </p:animEffect>
                                    <p:anim calcmode="lin" valueType="num">
                                      <p:cBhvr>
                                        <p:cTn id="8" dur="10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000"/>
                                        <p:tgtEl>
                                          <p:spTgt spid="27"/>
                                        </p:tgtEl>
                                      </p:cBhvr>
                                    </p:animEffect>
                                    <p:anim calcmode="lin" valueType="num">
                                      <p:cBhvr>
                                        <p:cTn id="14" dur="1000" fill="hold"/>
                                        <p:tgtEl>
                                          <p:spTgt spid="27"/>
                                        </p:tgtEl>
                                        <p:attrNameLst>
                                          <p:attrName>ppt_x</p:attrName>
                                        </p:attrNameLst>
                                      </p:cBhvr>
                                      <p:tavLst>
                                        <p:tav tm="0">
                                          <p:val>
                                            <p:strVal val="#ppt_x"/>
                                          </p:val>
                                        </p:tav>
                                        <p:tav tm="100000">
                                          <p:val>
                                            <p:strVal val="#ppt_x"/>
                                          </p:val>
                                        </p:tav>
                                      </p:tavLst>
                                    </p:anim>
                                    <p:anim calcmode="lin" valueType="num">
                                      <p:cBhvr>
                                        <p:cTn id="15" dur="1000" fill="hold"/>
                                        <p:tgtEl>
                                          <p:spTgt spid="2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1000"/>
                                        <p:tgtEl>
                                          <p:spTgt spid="26"/>
                                        </p:tgtEl>
                                      </p:cBhvr>
                                    </p:animEffect>
                                    <p:anim calcmode="lin" valueType="num">
                                      <p:cBhvr>
                                        <p:cTn id="31" dur="1000" fill="hold"/>
                                        <p:tgtEl>
                                          <p:spTgt spid="26"/>
                                        </p:tgtEl>
                                        <p:attrNameLst>
                                          <p:attrName>ppt_x</p:attrName>
                                        </p:attrNameLst>
                                      </p:cBhvr>
                                      <p:tavLst>
                                        <p:tav tm="0">
                                          <p:val>
                                            <p:strVal val="#ppt_x"/>
                                          </p:val>
                                        </p:tav>
                                        <p:tav tm="100000">
                                          <p:val>
                                            <p:strVal val="#ppt_x"/>
                                          </p:val>
                                        </p:tav>
                                      </p:tavLst>
                                    </p:anim>
                                    <p:anim calcmode="lin" valueType="num">
                                      <p:cBhvr>
                                        <p:cTn id="32" dur="1000" fill="hold"/>
                                        <p:tgtEl>
                                          <p:spTgt spid="26"/>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anim calcmode="lin" valueType="num">
                                      <p:cBhvr>
                                        <p:cTn id="37" dur="1000" fill="hold"/>
                                        <p:tgtEl>
                                          <p:spTgt spid="28"/>
                                        </p:tgtEl>
                                        <p:attrNameLst>
                                          <p:attrName>ppt_x</p:attrName>
                                        </p:attrNameLst>
                                      </p:cBhvr>
                                      <p:tavLst>
                                        <p:tav tm="0">
                                          <p:val>
                                            <p:strVal val="#ppt_x"/>
                                          </p:val>
                                        </p:tav>
                                        <p:tav tm="100000">
                                          <p:val>
                                            <p:strVal val="#ppt_x"/>
                                          </p:val>
                                        </p:tav>
                                      </p:tavLst>
                                    </p:anim>
                                    <p:anim calcmode="lin" valueType="num">
                                      <p:cBhvr>
                                        <p:cTn id="3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5059">
                                            <p:txEl>
                                              <p:pRg st="5" end="5"/>
                                            </p:txEl>
                                          </p:spTgt>
                                        </p:tgtEl>
                                        <p:attrNameLst>
                                          <p:attrName>style.visibility</p:attrName>
                                        </p:attrNameLst>
                                      </p:cBhvr>
                                      <p:to>
                                        <p:strVal val="visible"/>
                                      </p:to>
                                    </p:set>
                                    <p:animEffect transition="in" filter="fade">
                                      <p:cBhvr>
                                        <p:cTn id="43" dur="1000"/>
                                        <p:tgtEl>
                                          <p:spTgt spid="45059">
                                            <p:txEl>
                                              <p:pRg st="5" end="5"/>
                                            </p:txEl>
                                          </p:spTgt>
                                        </p:tgtEl>
                                      </p:cBhvr>
                                    </p:animEffect>
                                    <p:anim calcmode="lin" valueType="num">
                                      <p:cBhvr>
                                        <p:cTn id="44" dur="10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45059">
                                            <p:txEl>
                                              <p:pRg st="5" end="5"/>
                                            </p:txEl>
                                          </p:spTgt>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42" presetClass="entr" presetSubtype="0" fill="hold"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anim calcmode="lin" valueType="num">
                                      <p:cBhvr>
                                        <p:cTn id="50" dur="1000" fill="hold"/>
                                        <p:tgtEl>
                                          <p:spTgt spid="30"/>
                                        </p:tgtEl>
                                        <p:attrNameLst>
                                          <p:attrName>ppt_x</p:attrName>
                                        </p:attrNameLst>
                                      </p:cBhvr>
                                      <p:tavLst>
                                        <p:tav tm="0">
                                          <p:val>
                                            <p:strVal val="#ppt_x"/>
                                          </p:val>
                                        </p:tav>
                                        <p:tav tm="100000">
                                          <p:val>
                                            <p:strVal val="#ppt_x"/>
                                          </p:val>
                                        </p:tav>
                                      </p:tavLst>
                                    </p:anim>
                                    <p:anim calcmode="lin" valueType="num">
                                      <p:cBhvr>
                                        <p:cTn id="5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5059">
                                            <p:txEl>
                                              <p:pRg st="7" end="7"/>
                                            </p:txEl>
                                          </p:spTgt>
                                        </p:tgtEl>
                                        <p:attrNameLst>
                                          <p:attrName>style.visibility</p:attrName>
                                        </p:attrNameLst>
                                      </p:cBhvr>
                                      <p:to>
                                        <p:strVal val="visible"/>
                                      </p:to>
                                    </p:set>
                                    <p:animEffect transition="in" filter="fade">
                                      <p:cBhvr>
                                        <p:cTn id="56" dur="1000"/>
                                        <p:tgtEl>
                                          <p:spTgt spid="45059">
                                            <p:txEl>
                                              <p:pRg st="7" end="7"/>
                                            </p:txEl>
                                          </p:spTgt>
                                        </p:tgtEl>
                                      </p:cBhvr>
                                    </p:animEffect>
                                    <p:anim calcmode="lin" valueType="num">
                                      <p:cBhvr>
                                        <p:cTn id="57" dur="10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5059">
                                            <p:txEl>
                                              <p:pRg st="7" end="7"/>
                                            </p:txEl>
                                          </p:spTgt>
                                        </p:tgtEl>
                                        <p:attrNameLst>
                                          <p:attrName>ppt_y</p:attrName>
                                        </p:attrNameLst>
                                      </p:cBhvr>
                                      <p:tavLst>
                                        <p:tav tm="0">
                                          <p:val>
                                            <p:strVal val="#ppt_y+.1"/>
                                          </p:val>
                                        </p:tav>
                                        <p:tav tm="100000">
                                          <p:val>
                                            <p:strVal val="#ppt_y"/>
                                          </p:val>
                                        </p:tav>
                                      </p:tavLst>
                                    </p:anim>
                                  </p:childTnLst>
                                </p:cTn>
                              </p:par>
                            </p:childTnLst>
                          </p:cTn>
                        </p:par>
                        <p:par>
                          <p:cTn id="59" fill="hold">
                            <p:stCondLst>
                              <p:cond delay="1000"/>
                            </p:stCondLst>
                            <p:childTnLst>
                              <p:par>
                                <p:cTn id="60" presetID="42" presetClass="entr" presetSubtype="0" fill="hold"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anim calcmode="lin" valueType="num">
                                      <p:cBhvr>
                                        <p:cTn id="63" dur="1000" fill="hold"/>
                                        <p:tgtEl>
                                          <p:spTgt spid="29"/>
                                        </p:tgtEl>
                                        <p:attrNameLst>
                                          <p:attrName>ppt_x</p:attrName>
                                        </p:attrNameLst>
                                      </p:cBhvr>
                                      <p:tavLst>
                                        <p:tav tm="0">
                                          <p:val>
                                            <p:strVal val="#ppt_x"/>
                                          </p:val>
                                        </p:tav>
                                        <p:tav tm="100000">
                                          <p:val>
                                            <p:strVal val="#ppt_x"/>
                                          </p:val>
                                        </p:tav>
                                      </p:tavLst>
                                    </p:anim>
                                    <p:anim calcmode="lin" valueType="num">
                                      <p:cBhvr>
                                        <p:cTn id="6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45059">
                                            <p:txEl>
                                              <p:pRg st="9" end="9"/>
                                            </p:txEl>
                                          </p:spTgt>
                                        </p:tgtEl>
                                        <p:attrNameLst>
                                          <p:attrName>style.visibility</p:attrName>
                                        </p:attrNameLst>
                                      </p:cBhvr>
                                      <p:to>
                                        <p:strVal val="visible"/>
                                      </p:to>
                                    </p:set>
                                    <p:animEffect transition="in" filter="fade">
                                      <p:cBhvr>
                                        <p:cTn id="69" dur="1000"/>
                                        <p:tgtEl>
                                          <p:spTgt spid="45059">
                                            <p:txEl>
                                              <p:pRg st="9" end="9"/>
                                            </p:txEl>
                                          </p:spTgt>
                                        </p:tgtEl>
                                      </p:cBhvr>
                                    </p:animEffect>
                                    <p:anim calcmode="lin" valueType="num">
                                      <p:cBhvr>
                                        <p:cTn id="70" dur="1000" fill="hold"/>
                                        <p:tgtEl>
                                          <p:spTgt spid="45059">
                                            <p:txEl>
                                              <p:pRg st="9" end="9"/>
                                            </p:txEl>
                                          </p:spTgt>
                                        </p:tgtEl>
                                        <p:attrNameLst>
                                          <p:attrName>ppt_x</p:attrName>
                                        </p:attrNameLst>
                                      </p:cBhvr>
                                      <p:tavLst>
                                        <p:tav tm="0">
                                          <p:val>
                                            <p:strVal val="#ppt_x"/>
                                          </p:val>
                                        </p:tav>
                                        <p:tav tm="100000">
                                          <p:val>
                                            <p:strVal val="#ppt_x"/>
                                          </p:val>
                                        </p:tav>
                                      </p:tavLst>
                                    </p:anim>
                                    <p:anim calcmode="lin" valueType="num">
                                      <p:cBhvr>
                                        <p:cTn id="71" dur="1000" fill="hold"/>
                                        <p:tgtEl>
                                          <p:spTgt spid="45059">
                                            <p:txEl>
                                              <p:pRg st="9" end="9"/>
                                            </p:txEl>
                                          </p:spTgt>
                                        </p:tgtEl>
                                        <p:attrNameLst>
                                          <p:attrName>ppt_y</p:attrName>
                                        </p:attrNameLst>
                                      </p:cBhvr>
                                      <p:tavLst>
                                        <p:tav tm="0">
                                          <p:val>
                                            <p:strVal val="#ppt_y+.1"/>
                                          </p:val>
                                        </p:tav>
                                        <p:tav tm="100000">
                                          <p:val>
                                            <p:strVal val="#ppt_y"/>
                                          </p:val>
                                        </p:tav>
                                      </p:tavLst>
                                    </p:anim>
                                  </p:childTnLst>
                                </p:cTn>
                              </p:par>
                            </p:childTnLst>
                          </p:cTn>
                        </p:par>
                        <p:par>
                          <p:cTn id="72" fill="hold">
                            <p:stCondLst>
                              <p:cond delay="1000"/>
                            </p:stCondLst>
                            <p:childTnLst>
                              <p:par>
                                <p:cTn id="73" presetID="42" presetClass="entr" presetSubtype="0" fill="hold" nodeType="after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1000"/>
                                        <p:tgtEl>
                                          <p:spTgt spid="31"/>
                                        </p:tgtEl>
                                      </p:cBhvr>
                                    </p:animEffect>
                                    <p:anim calcmode="lin" valueType="num">
                                      <p:cBhvr>
                                        <p:cTn id="76" dur="1000" fill="hold"/>
                                        <p:tgtEl>
                                          <p:spTgt spid="31"/>
                                        </p:tgtEl>
                                        <p:attrNameLst>
                                          <p:attrName>ppt_x</p:attrName>
                                        </p:attrNameLst>
                                      </p:cBhvr>
                                      <p:tavLst>
                                        <p:tav tm="0">
                                          <p:val>
                                            <p:strVal val="#ppt_x"/>
                                          </p:val>
                                        </p:tav>
                                        <p:tav tm="100000">
                                          <p:val>
                                            <p:strVal val="#ppt_x"/>
                                          </p:val>
                                        </p:tav>
                                      </p:tavLst>
                                    </p:anim>
                                    <p:anim calcmode="lin" valueType="num">
                                      <p:cBhvr>
                                        <p:cTn id="7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13"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4"/>
          <p:cNvPicPr>
            <a:picLocks noChangeAspect="1" noChangeArrowheads="1"/>
          </p:cNvPicPr>
          <p:nvPr/>
        </p:nvPicPr>
        <p:blipFill>
          <a:blip r:embed="rId3" cstate="print"/>
          <a:srcRect r="1205"/>
          <a:stretch>
            <a:fillRect/>
          </a:stretch>
        </p:blipFill>
        <p:spPr bwMode="auto">
          <a:xfrm>
            <a:off x="0" y="1395413"/>
            <a:ext cx="5310188" cy="4354512"/>
          </a:xfrm>
          <a:prstGeom prst="rect">
            <a:avLst/>
          </a:prstGeom>
          <a:noFill/>
          <a:ln w="9525">
            <a:noFill/>
            <a:miter lim="800000"/>
            <a:headEnd/>
            <a:tailEnd/>
          </a:ln>
        </p:spPr>
      </p:pic>
      <p:sp>
        <p:nvSpPr>
          <p:cNvPr id="2052" name="Rectangle 2"/>
          <p:cNvSpPr>
            <a:spLocks noGrp="1" noChangeArrowheads="1"/>
          </p:cNvSpPr>
          <p:nvPr>
            <p:ph type="title"/>
          </p:nvPr>
        </p:nvSpPr>
        <p:spPr>
          <a:xfrm>
            <a:off x="2766628" y="885190"/>
            <a:ext cx="3610744" cy="639762"/>
          </a:xfrm>
        </p:spPr>
        <p:txBody>
          <a:bodyPr>
            <a:normAutofit fontScale="90000"/>
          </a:bodyPr>
          <a:lstStyle/>
          <a:p>
            <a:pPr eaLnBrk="1" hangingPunct="1"/>
            <a:r>
              <a:rPr lang="he-IL" dirty="0"/>
              <a:t>מהירות רגעית</a:t>
            </a:r>
            <a:endParaRPr lang="en-US" dirty="0"/>
          </a:p>
        </p:txBody>
      </p:sp>
      <p:sp>
        <p:nvSpPr>
          <p:cNvPr id="2053" name="Rectangle 3"/>
          <p:cNvSpPr>
            <a:spLocks noGrp="1" noChangeArrowheads="1"/>
          </p:cNvSpPr>
          <p:nvPr>
            <p:ph type="body" idx="1"/>
          </p:nvPr>
        </p:nvSpPr>
        <p:spPr>
          <a:xfrm>
            <a:off x="4572000" y="1501140"/>
            <a:ext cx="4464495" cy="2454275"/>
          </a:xfrm>
        </p:spPr>
        <p:style>
          <a:lnRef idx="1">
            <a:schemeClr val="accent6"/>
          </a:lnRef>
          <a:fillRef idx="2">
            <a:schemeClr val="accent6"/>
          </a:fillRef>
          <a:effectRef idx="1">
            <a:schemeClr val="accent6"/>
          </a:effectRef>
          <a:fontRef idx="minor">
            <a:schemeClr val="dk1"/>
          </a:fontRef>
        </p:style>
        <p:txBody>
          <a:bodyPr>
            <a:normAutofit fontScale="92500"/>
          </a:bodyPr>
          <a:lstStyle/>
          <a:p>
            <a:pPr marL="0" indent="0" algn="ctr" eaLnBrk="1" hangingPunct="1">
              <a:lnSpc>
                <a:spcPct val="90000"/>
              </a:lnSpc>
              <a:buFontTx/>
              <a:buNone/>
            </a:pPr>
            <a:r>
              <a:rPr lang="he-IL" sz="2800" dirty="0"/>
              <a:t>מהירות רגעית שווה למנה של העתק בזמן, כאשר פרק הזמן שואף להיות קטן עד כמה שאפשר. </a:t>
            </a:r>
          </a:p>
          <a:p>
            <a:pPr marL="0" indent="0" algn="ctr">
              <a:buNone/>
            </a:pPr>
            <a:r>
              <a:rPr lang="he-IL" sz="2800" dirty="0"/>
              <a:t>זו למעשה מהירות ממוצעת בפרק זמן קצר מאוד סביב הנקודה.</a:t>
            </a:r>
          </a:p>
        </p:txBody>
      </p:sp>
      <p:sp>
        <p:nvSpPr>
          <p:cNvPr id="5" name="Rectangle 3"/>
          <p:cNvSpPr txBox="1">
            <a:spLocks noChangeArrowheads="1"/>
          </p:cNvSpPr>
          <p:nvPr/>
        </p:nvSpPr>
        <p:spPr bwMode="auto">
          <a:xfrm>
            <a:off x="638770" y="5903057"/>
            <a:ext cx="7866459" cy="639762"/>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a:lstStyle/>
          <a:p>
            <a:pPr marL="342900" indent="-342900" algn="ctr">
              <a:lnSpc>
                <a:spcPct val="90000"/>
              </a:lnSpc>
              <a:spcBef>
                <a:spcPct val="20000"/>
              </a:spcBef>
              <a:defRPr/>
            </a:pPr>
            <a:r>
              <a:rPr lang="he-IL" sz="3200" kern="0" dirty="0">
                <a:latin typeface="+mn-lt"/>
                <a:cs typeface="+mn-cs"/>
              </a:rPr>
              <a:t>המהירות הרגעית משיקה למסלול בכל נקודה.</a:t>
            </a:r>
            <a:endParaRPr lang="en-US" sz="3200" kern="0" dirty="0">
              <a:latin typeface="+mn-lt"/>
              <a:cs typeface="+mn-cs"/>
            </a:endParaRPr>
          </a:p>
        </p:txBody>
      </p:sp>
      <p:sp>
        <p:nvSpPr>
          <p:cNvPr id="7" name="TextBox 6"/>
          <p:cNvSpPr txBox="1"/>
          <p:nvPr/>
        </p:nvSpPr>
        <p:spPr>
          <a:xfrm>
            <a:off x="2667660" y="94566"/>
            <a:ext cx="3816424" cy="830997"/>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 (גודל המהירות קבוע)</a:t>
            </a:r>
          </a:p>
        </p:txBody>
      </p:sp>
      <p:graphicFrame>
        <p:nvGraphicFramePr>
          <p:cNvPr id="2" name="אובייקט 1">
            <a:extLst>
              <a:ext uri="{FF2B5EF4-FFF2-40B4-BE49-F238E27FC236}">
                <a16:creationId xmlns:a16="http://schemas.microsoft.com/office/drawing/2014/main" id="{8C069867-079F-4BCF-8FB9-EECDEB3A9B6A}"/>
              </a:ext>
            </a:extLst>
          </p:cNvPr>
          <p:cNvGraphicFramePr>
            <a:graphicFrameLocks noChangeAspect="1"/>
          </p:cNvGraphicFramePr>
          <p:nvPr>
            <p:extLst>
              <p:ext uri="{D42A27DB-BD31-4B8C-83A1-F6EECF244321}">
                <p14:modId xmlns:p14="http://schemas.microsoft.com/office/powerpoint/2010/main" val="1224398029"/>
              </p:ext>
            </p:extLst>
          </p:nvPr>
        </p:nvGraphicFramePr>
        <p:xfrm>
          <a:off x="5573140" y="4099192"/>
          <a:ext cx="2167211" cy="877204"/>
        </p:xfrm>
        <a:graphic>
          <a:graphicData uri="http://schemas.openxmlformats.org/presentationml/2006/ole">
            <mc:AlternateContent xmlns:mc="http://schemas.openxmlformats.org/markup-compatibility/2006">
              <mc:Choice xmlns:v="urn:schemas-microsoft-com:vml" Requires="v">
                <p:oleObj spid="_x0000_s104603" name="Equation" r:id="rId4" imgW="1066680" imgH="431640" progId="Equation.DSMT4">
                  <p:embed/>
                </p:oleObj>
              </mc:Choice>
              <mc:Fallback>
                <p:oleObj name="Equation" r:id="rId4" imgW="1066680" imgH="431640" progId="Equation.DSMT4">
                  <p:embed/>
                  <p:pic>
                    <p:nvPicPr>
                      <p:cNvPr id="0" name=""/>
                      <p:cNvPicPr/>
                      <p:nvPr/>
                    </p:nvPicPr>
                    <p:blipFill>
                      <a:blip r:embed="rId5"/>
                      <a:stretch>
                        <a:fillRect/>
                      </a:stretch>
                    </p:blipFill>
                    <p:spPr>
                      <a:xfrm>
                        <a:off x="5573140" y="4099192"/>
                        <a:ext cx="2167211" cy="877204"/>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3C2A1DDE-9137-4D13-AC70-4CA29302896D}"/>
              </a:ext>
            </a:extLst>
          </p:cNvPr>
          <p:cNvSpPr txBox="1"/>
          <p:nvPr/>
        </p:nvSpPr>
        <p:spPr>
          <a:xfrm>
            <a:off x="5432609" y="4943473"/>
            <a:ext cx="2448272" cy="646331"/>
          </a:xfrm>
          <a:prstGeom prst="rect">
            <a:avLst/>
          </a:prstGeom>
          <a:noFill/>
        </p:spPr>
        <p:txBody>
          <a:bodyPr wrap="square" rtlCol="1">
            <a:spAutoFit/>
          </a:bodyPr>
          <a:lstStyle/>
          <a:p>
            <a:r>
              <a:rPr lang="he-IL" dirty="0"/>
              <a:t>זו למעשה הגדרת הנגזרת של הפונקציה בנקודה.</a:t>
            </a:r>
          </a:p>
        </p:txBody>
      </p:sp>
      <p:sp>
        <p:nvSpPr>
          <p:cNvPr id="4" name="מלבן: פינות מעוגלות 3">
            <a:extLst>
              <a:ext uri="{FF2B5EF4-FFF2-40B4-BE49-F238E27FC236}">
                <a16:creationId xmlns:a16="http://schemas.microsoft.com/office/drawing/2014/main" id="{9270063C-506D-457F-B720-4BA7F2561A80}"/>
              </a:ext>
            </a:extLst>
          </p:cNvPr>
          <p:cNvSpPr/>
          <p:nvPr/>
        </p:nvSpPr>
        <p:spPr>
          <a:xfrm>
            <a:off x="5220072" y="4005064"/>
            <a:ext cx="3240360" cy="1744861"/>
          </a:xfrm>
          <a:prstGeom prst="roundRect">
            <a:avLst/>
          </a:prstGeom>
          <a:noFill/>
          <a:ln w="76200">
            <a:solidFill>
              <a:srgbClr val="FFD7B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92676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53">
                                            <p:bg/>
                                          </p:spTgt>
                                        </p:tgtEl>
                                        <p:attrNameLst>
                                          <p:attrName>style.visibility</p:attrName>
                                        </p:attrNameLst>
                                      </p:cBhvr>
                                      <p:to>
                                        <p:strVal val="visible"/>
                                      </p:to>
                                    </p:set>
                                    <p:animEffect transition="in" filter="fade">
                                      <p:cBhvr>
                                        <p:cTn id="7" dur="1000"/>
                                        <p:tgtEl>
                                          <p:spTgt spid="2053">
                                            <p:bg/>
                                          </p:spTgt>
                                        </p:tgtEl>
                                      </p:cBhvr>
                                    </p:animEffect>
                                    <p:anim calcmode="lin" valueType="num">
                                      <p:cBhvr>
                                        <p:cTn id="8" dur="1000" fill="hold"/>
                                        <p:tgtEl>
                                          <p:spTgt spid="2053">
                                            <p:bg/>
                                          </p:spTgt>
                                        </p:tgtEl>
                                        <p:attrNameLst>
                                          <p:attrName>ppt_x</p:attrName>
                                        </p:attrNameLst>
                                      </p:cBhvr>
                                      <p:tavLst>
                                        <p:tav tm="0">
                                          <p:val>
                                            <p:strVal val="#ppt_x"/>
                                          </p:val>
                                        </p:tav>
                                        <p:tav tm="100000">
                                          <p:val>
                                            <p:strVal val="#ppt_x"/>
                                          </p:val>
                                        </p:tav>
                                      </p:tavLst>
                                    </p:anim>
                                    <p:anim calcmode="lin" valueType="num">
                                      <p:cBhvr>
                                        <p:cTn id="9" dur="1000" fill="hold"/>
                                        <p:tgtEl>
                                          <p:spTgt spid="2053">
                                            <p:bg/>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53">
                                            <p:txEl>
                                              <p:pRg st="0" end="0"/>
                                            </p:txEl>
                                          </p:spTgt>
                                        </p:tgtEl>
                                        <p:attrNameLst>
                                          <p:attrName>style.visibility</p:attrName>
                                        </p:attrNameLst>
                                      </p:cBhvr>
                                      <p:to>
                                        <p:strVal val="visible"/>
                                      </p:to>
                                    </p:set>
                                    <p:animEffect transition="in" filter="fade">
                                      <p:cBhvr>
                                        <p:cTn id="12" dur="1000"/>
                                        <p:tgtEl>
                                          <p:spTgt spid="2053">
                                            <p:txEl>
                                              <p:pRg st="0" end="0"/>
                                            </p:txEl>
                                          </p:spTgt>
                                        </p:tgtEl>
                                      </p:cBhvr>
                                    </p:animEffect>
                                    <p:anim calcmode="lin" valueType="num">
                                      <p:cBhvr>
                                        <p:cTn id="13" dur="1000" fill="hold"/>
                                        <p:tgtEl>
                                          <p:spTgt spid="205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5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53">
                                            <p:txEl>
                                              <p:pRg st="1" end="1"/>
                                            </p:txEl>
                                          </p:spTgt>
                                        </p:tgtEl>
                                        <p:attrNameLst>
                                          <p:attrName>style.visibility</p:attrName>
                                        </p:attrNameLst>
                                      </p:cBhvr>
                                      <p:to>
                                        <p:strVal val="visible"/>
                                      </p:to>
                                    </p:set>
                                    <p:animEffect transition="in" filter="fade">
                                      <p:cBhvr>
                                        <p:cTn id="19" dur="1000"/>
                                        <p:tgtEl>
                                          <p:spTgt spid="2053">
                                            <p:txEl>
                                              <p:pRg st="1" end="1"/>
                                            </p:txEl>
                                          </p:spTgt>
                                        </p:tgtEl>
                                      </p:cBhvr>
                                    </p:animEffect>
                                    <p:anim calcmode="lin" valueType="num">
                                      <p:cBhvr>
                                        <p:cTn id="20" dur="1000" fill="hold"/>
                                        <p:tgtEl>
                                          <p:spTgt spid="205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05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anim calcmode="lin" valueType="num">
                                      <p:cBhvr>
                                        <p:cTn id="37" dur="1000" fill="hold"/>
                                        <p:tgtEl>
                                          <p:spTgt spid="4"/>
                                        </p:tgtEl>
                                        <p:attrNameLst>
                                          <p:attrName>ppt_x</p:attrName>
                                        </p:attrNameLst>
                                      </p:cBhvr>
                                      <p:tavLst>
                                        <p:tav tm="0">
                                          <p:val>
                                            <p:strVal val="#ppt_x"/>
                                          </p:val>
                                        </p:tav>
                                        <p:tav tm="100000">
                                          <p:val>
                                            <p:strVal val="#ppt_x"/>
                                          </p:val>
                                        </p:tav>
                                      </p:tavLst>
                                    </p:anim>
                                    <p:anim calcmode="lin" valueType="num">
                                      <p:cBhvr>
                                        <p:cTn id="3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1000" fill="hold"/>
                                        <p:tgtEl>
                                          <p:spTgt spid="5"/>
                                        </p:tgtEl>
                                        <p:attrNameLst>
                                          <p:attrName>ppt_w</p:attrName>
                                        </p:attrNameLst>
                                      </p:cBhvr>
                                      <p:tavLst>
                                        <p:tav tm="0">
                                          <p:val>
                                            <p:strVal val="#ppt_w*0.70"/>
                                          </p:val>
                                        </p:tav>
                                        <p:tav tm="100000">
                                          <p:val>
                                            <p:strVal val="#ppt_w"/>
                                          </p:val>
                                        </p:tav>
                                      </p:tavLst>
                                    </p:anim>
                                    <p:anim calcmode="lin" valueType="num">
                                      <p:cBhvr>
                                        <p:cTn id="44" dur="1000" fill="hold"/>
                                        <p:tgtEl>
                                          <p:spTgt spid="5"/>
                                        </p:tgtEl>
                                        <p:attrNameLst>
                                          <p:attrName>ppt_h</p:attrName>
                                        </p:attrNameLst>
                                      </p:cBhvr>
                                      <p:tavLst>
                                        <p:tav tm="0">
                                          <p:val>
                                            <p:strVal val="#ppt_h"/>
                                          </p:val>
                                        </p:tav>
                                        <p:tav tm="100000">
                                          <p:val>
                                            <p:strVal val="#ppt_h"/>
                                          </p:val>
                                        </p:tav>
                                      </p:tavLst>
                                    </p:anim>
                                    <p:animEffect transition="in" filter="fade">
                                      <p:cBhvr>
                                        <p:cTn id="4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uiExpand="1" build="p" animBg="1"/>
      <p:bldP spid="5" grpId="0" animBg="1"/>
      <p:bldP spid="3" grpId="0"/>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אליפסה 9">
            <a:extLst>
              <a:ext uri="{FF2B5EF4-FFF2-40B4-BE49-F238E27FC236}">
                <a16:creationId xmlns:a16="http://schemas.microsoft.com/office/drawing/2014/main" id="{F34B16E9-B381-458D-998B-061F0108C8C1}"/>
              </a:ext>
            </a:extLst>
          </p:cNvPr>
          <p:cNvSpPr/>
          <p:nvPr/>
        </p:nvSpPr>
        <p:spPr>
          <a:xfrm>
            <a:off x="1397428" y="1868662"/>
            <a:ext cx="144016" cy="46685"/>
          </a:xfrm>
          <a:prstGeom prst="ellipse">
            <a:avLst/>
          </a:prstGeom>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אליפסה 3">
            <a:extLst>
              <a:ext uri="{FF2B5EF4-FFF2-40B4-BE49-F238E27FC236}">
                <a16:creationId xmlns:a16="http://schemas.microsoft.com/office/drawing/2014/main" id="{B529588A-FB4F-4A35-9D03-9F8EB95937EA}"/>
              </a:ext>
            </a:extLst>
          </p:cNvPr>
          <p:cNvSpPr/>
          <p:nvPr/>
        </p:nvSpPr>
        <p:spPr>
          <a:xfrm>
            <a:off x="329510" y="1588059"/>
            <a:ext cx="2267749" cy="606414"/>
          </a:xfrm>
          <a:prstGeom prst="ellipse">
            <a:avLst/>
          </a:prstGeom>
          <a:solidFill>
            <a:schemeClr val="bg1">
              <a:lumMod val="85000"/>
              <a:alpha val="19000"/>
            </a:schemeClr>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5059" name="Text Box 5"/>
          <p:cNvSpPr txBox="1">
            <a:spLocks noChangeArrowheads="1"/>
          </p:cNvSpPr>
          <p:nvPr/>
        </p:nvSpPr>
        <p:spPr bwMode="auto">
          <a:xfrm>
            <a:off x="790613" y="549963"/>
            <a:ext cx="8013377" cy="5216813"/>
          </a:xfrm>
          <a:prstGeom prst="rect">
            <a:avLst/>
          </a:prstGeom>
          <a:noFill/>
          <a:ln w="9525">
            <a:noFill/>
            <a:miter lim="800000"/>
            <a:headEnd/>
            <a:tailEnd/>
          </a:ln>
        </p:spPr>
        <p:txBody>
          <a:bodyPr wrap="square">
            <a:spAutoFit/>
          </a:bodyPr>
          <a:lstStyle/>
          <a:p>
            <a:pPr>
              <a:spcBef>
                <a:spcPts val="600"/>
              </a:spcBef>
            </a:pPr>
            <a:r>
              <a:rPr lang="he-IL" sz="2800" dirty="0"/>
              <a:t>המשך:</a:t>
            </a:r>
          </a:p>
          <a:p>
            <a:pPr>
              <a:spcBef>
                <a:spcPts val="600"/>
              </a:spcBef>
            </a:pPr>
            <a:r>
              <a:rPr lang="he-IL" sz="2800" dirty="0"/>
              <a:t>קיבלנו:</a:t>
            </a:r>
          </a:p>
          <a:p>
            <a:pPr>
              <a:spcBef>
                <a:spcPts val="600"/>
              </a:spcBef>
            </a:pPr>
            <a:endParaRPr lang="he-IL" sz="2800" dirty="0"/>
          </a:p>
          <a:p>
            <a:pPr>
              <a:spcBef>
                <a:spcPts val="600"/>
              </a:spcBef>
            </a:pPr>
            <a:r>
              <a:rPr lang="he-IL" sz="2800" dirty="0"/>
              <a:t>שימו לב: התוצאה לא תלויה במסה!</a:t>
            </a:r>
          </a:p>
          <a:p>
            <a:pPr>
              <a:spcBef>
                <a:spcPts val="600"/>
              </a:spcBef>
            </a:pPr>
            <a:r>
              <a:rPr lang="he-IL" sz="2800" dirty="0"/>
              <a:t>כלומר לכל הגופים, בלי תלות במסתם, יהיה רדיוס מקסימלי זהה כל עוד מקדם החיכוך ביניהם לבין התקליט ללא שינוי.</a:t>
            </a:r>
          </a:p>
          <a:p>
            <a:pPr>
              <a:spcBef>
                <a:spcPts val="600"/>
              </a:spcBef>
            </a:pPr>
            <a:r>
              <a:rPr lang="he-IL" sz="2800" dirty="0"/>
              <a:t>זה קורה כי כוח הכובד הוא האחראי לחיכוך (בתיווך </a:t>
            </a:r>
            <a:r>
              <a:rPr lang="he-IL" sz="2800" dirty="0" err="1"/>
              <a:t>הנורמל</a:t>
            </a:r>
            <a:r>
              <a:rPr lang="he-IL" sz="2800" dirty="0"/>
              <a:t>) ואנחנו יודעים שתאוצת כוח הכובד קובע כמה הוא מושך כל גוף, כך שהתאוצה של כל הגופים בנפילתם תהיה זהה.</a:t>
            </a:r>
          </a:p>
        </p:txBody>
      </p:sp>
      <p:sp>
        <p:nvSpPr>
          <p:cNvPr id="5" name="TextBox 4"/>
          <p:cNvSpPr txBox="1"/>
          <p:nvPr/>
        </p:nvSpPr>
        <p:spPr>
          <a:xfrm>
            <a:off x="2555776" y="88298"/>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cxnSp>
        <p:nvCxnSpPr>
          <p:cNvPr id="3" name="מחבר חץ ישר 2">
            <a:extLst>
              <a:ext uri="{FF2B5EF4-FFF2-40B4-BE49-F238E27FC236}">
                <a16:creationId xmlns:a16="http://schemas.microsoft.com/office/drawing/2014/main" id="{0EC3CE9D-EAC6-49D3-BAF4-CF47EA2219E9}"/>
              </a:ext>
            </a:extLst>
          </p:cNvPr>
          <p:cNvCxnSpPr/>
          <p:nvPr/>
        </p:nvCxnSpPr>
        <p:spPr>
          <a:xfrm>
            <a:off x="2385956" y="1897986"/>
            <a:ext cx="0" cy="792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מחבר חץ ישר 7">
            <a:extLst>
              <a:ext uri="{FF2B5EF4-FFF2-40B4-BE49-F238E27FC236}">
                <a16:creationId xmlns:a16="http://schemas.microsoft.com/office/drawing/2014/main" id="{A0800C23-9875-4818-ACD6-4D2B74BA96D4}"/>
              </a:ext>
            </a:extLst>
          </p:cNvPr>
          <p:cNvCxnSpPr/>
          <p:nvPr/>
        </p:nvCxnSpPr>
        <p:spPr>
          <a:xfrm>
            <a:off x="2385956" y="1033890"/>
            <a:ext cx="0" cy="792088"/>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מחבר חץ ישר 5">
            <a:extLst>
              <a:ext uri="{FF2B5EF4-FFF2-40B4-BE49-F238E27FC236}">
                <a16:creationId xmlns:a16="http://schemas.microsoft.com/office/drawing/2014/main" id="{B25B7AEA-4EB6-4817-ADDF-C51E70B0CC59}"/>
              </a:ext>
            </a:extLst>
          </p:cNvPr>
          <p:cNvCxnSpPr/>
          <p:nvPr/>
        </p:nvCxnSpPr>
        <p:spPr>
          <a:xfrm flipH="1">
            <a:off x="1643403" y="1856066"/>
            <a:ext cx="72008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מחבר חץ ישר 10">
            <a:extLst>
              <a:ext uri="{FF2B5EF4-FFF2-40B4-BE49-F238E27FC236}">
                <a16:creationId xmlns:a16="http://schemas.microsoft.com/office/drawing/2014/main" id="{9A0C4AF4-9D59-45D5-9485-D2D93E87868C}"/>
              </a:ext>
            </a:extLst>
          </p:cNvPr>
          <p:cNvCxnSpPr/>
          <p:nvPr/>
        </p:nvCxnSpPr>
        <p:spPr>
          <a:xfrm flipH="1">
            <a:off x="1409930" y="1897986"/>
            <a:ext cx="95842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מלבן 6">
            <a:extLst>
              <a:ext uri="{FF2B5EF4-FFF2-40B4-BE49-F238E27FC236}">
                <a16:creationId xmlns:a16="http://schemas.microsoft.com/office/drawing/2014/main" id="{0A2E5AE6-5C22-4B98-B76B-52A9E923544B}"/>
              </a:ext>
            </a:extLst>
          </p:cNvPr>
          <p:cNvSpPr/>
          <p:nvPr/>
        </p:nvSpPr>
        <p:spPr>
          <a:xfrm>
            <a:off x="2357386" y="1847573"/>
            <a:ext cx="72003" cy="56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78BB95C4-555E-44B6-8C63-F00F06489C22}"/>
              </a:ext>
            </a:extLst>
          </p:cNvPr>
          <p:cNvSpPr/>
          <p:nvPr/>
        </p:nvSpPr>
        <p:spPr>
          <a:xfrm>
            <a:off x="2339757" y="2651364"/>
            <a:ext cx="360035" cy="250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mg</a:t>
            </a:r>
            <a:endParaRPr lang="he-IL" sz="1050" dirty="0">
              <a:solidFill>
                <a:schemeClr val="tx1"/>
              </a:solidFill>
            </a:endParaRPr>
          </a:p>
        </p:txBody>
      </p:sp>
      <p:sp>
        <p:nvSpPr>
          <p:cNvPr id="14" name="מלבן 13">
            <a:extLst>
              <a:ext uri="{FF2B5EF4-FFF2-40B4-BE49-F238E27FC236}">
                <a16:creationId xmlns:a16="http://schemas.microsoft.com/office/drawing/2014/main" id="{F8C9628C-8644-4ADE-BE25-117BCACAB37D}"/>
              </a:ext>
            </a:extLst>
          </p:cNvPr>
          <p:cNvSpPr/>
          <p:nvPr/>
        </p:nvSpPr>
        <p:spPr>
          <a:xfrm>
            <a:off x="2328414" y="908720"/>
            <a:ext cx="360035" cy="250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N</a:t>
            </a:r>
            <a:endParaRPr lang="he-IL" sz="1050" dirty="0">
              <a:solidFill>
                <a:schemeClr val="tx1"/>
              </a:solidFill>
            </a:endParaRPr>
          </a:p>
        </p:txBody>
      </p:sp>
      <p:sp>
        <p:nvSpPr>
          <p:cNvPr id="15" name="מלבן 14">
            <a:extLst>
              <a:ext uri="{FF2B5EF4-FFF2-40B4-BE49-F238E27FC236}">
                <a16:creationId xmlns:a16="http://schemas.microsoft.com/office/drawing/2014/main" id="{9B981571-3F71-4743-B284-C922890BB86E}"/>
              </a:ext>
            </a:extLst>
          </p:cNvPr>
          <p:cNvSpPr/>
          <p:nvPr/>
        </p:nvSpPr>
        <p:spPr>
          <a:xfrm flipH="1">
            <a:off x="1511938" y="1659126"/>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f</a:t>
            </a:r>
            <a:endParaRPr lang="he-IL" sz="1050" dirty="0">
              <a:solidFill>
                <a:schemeClr val="tx1"/>
              </a:solidFill>
            </a:endParaRPr>
          </a:p>
        </p:txBody>
      </p:sp>
      <p:sp>
        <p:nvSpPr>
          <p:cNvPr id="16" name="מלבן 15">
            <a:extLst>
              <a:ext uri="{FF2B5EF4-FFF2-40B4-BE49-F238E27FC236}">
                <a16:creationId xmlns:a16="http://schemas.microsoft.com/office/drawing/2014/main" id="{3F0DD33D-4A15-4F38-9A06-C10F8DD8F68A}"/>
              </a:ext>
            </a:extLst>
          </p:cNvPr>
          <p:cNvSpPr/>
          <p:nvPr/>
        </p:nvSpPr>
        <p:spPr>
          <a:xfrm flipH="1">
            <a:off x="1283368" y="1963977"/>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a</a:t>
            </a:r>
            <a:endParaRPr lang="he-IL" sz="1050" dirty="0">
              <a:solidFill>
                <a:schemeClr val="tx1"/>
              </a:solidFill>
            </a:endParaRPr>
          </a:p>
        </p:txBody>
      </p:sp>
      <p:grpSp>
        <p:nvGrpSpPr>
          <p:cNvPr id="22" name="קבוצה 21">
            <a:extLst>
              <a:ext uri="{FF2B5EF4-FFF2-40B4-BE49-F238E27FC236}">
                <a16:creationId xmlns:a16="http://schemas.microsoft.com/office/drawing/2014/main" id="{D5E7D545-26C6-4D16-878F-9BEA914049DE}"/>
              </a:ext>
            </a:extLst>
          </p:cNvPr>
          <p:cNvGrpSpPr/>
          <p:nvPr/>
        </p:nvGrpSpPr>
        <p:grpSpPr>
          <a:xfrm>
            <a:off x="604891" y="206862"/>
            <a:ext cx="2644704" cy="2244068"/>
            <a:chOff x="3491888" y="2577480"/>
            <a:chExt cx="2644704" cy="2244068"/>
          </a:xfrm>
        </p:grpSpPr>
        <p:sp>
          <p:nvSpPr>
            <p:cNvPr id="20" name="מלבן 19">
              <a:extLst>
                <a:ext uri="{FF2B5EF4-FFF2-40B4-BE49-F238E27FC236}">
                  <a16:creationId xmlns:a16="http://schemas.microsoft.com/office/drawing/2014/main" id="{E3BAD1F1-D019-4CDF-998B-79B40B1F4B1A}"/>
                </a:ext>
              </a:extLst>
            </p:cNvPr>
            <p:cNvSpPr/>
            <p:nvPr/>
          </p:nvSpPr>
          <p:spPr>
            <a:xfrm flipH="1">
              <a:off x="3491888" y="4280520"/>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r</a:t>
              </a:r>
              <a:endParaRPr lang="he-IL" sz="1050" dirty="0">
                <a:solidFill>
                  <a:schemeClr val="tx1"/>
                </a:solidFill>
              </a:endParaRPr>
            </a:p>
          </p:txBody>
        </p:sp>
        <p:grpSp>
          <p:nvGrpSpPr>
            <p:cNvPr id="19" name="קבוצה 18">
              <a:extLst>
                <a:ext uri="{FF2B5EF4-FFF2-40B4-BE49-F238E27FC236}">
                  <a16:creationId xmlns:a16="http://schemas.microsoft.com/office/drawing/2014/main" id="{0E09CC9F-203C-4F01-BF72-06249C44A1AA}"/>
                </a:ext>
              </a:extLst>
            </p:cNvPr>
            <p:cNvGrpSpPr/>
            <p:nvPr/>
          </p:nvGrpSpPr>
          <p:grpSpPr>
            <a:xfrm>
              <a:off x="3544304" y="2577480"/>
              <a:ext cx="2592288" cy="2244068"/>
              <a:chOff x="3635896" y="2553084"/>
              <a:chExt cx="2592288" cy="2244068"/>
            </a:xfrm>
          </p:grpSpPr>
          <p:grpSp>
            <p:nvGrpSpPr>
              <p:cNvPr id="18" name="קבוצה 17">
                <a:extLst>
                  <a:ext uri="{FF2B5EF4-FFF2-40B4-BE49-F238E27FC236}">
                    <a16:creationId xmlns:a16="http://schemas.microsoft.com/office/drawing/2014/main" id="{A6ADBED4-56F8-4F82-AD30-2BEEB8535ABD}"/>
                  </a:ext>
                </a:extLst>
              </p:cNvPr>
              <p:cNvGrpSpPr/>
              <p:nvPr/>
            </p:nvGrpSpPr>
            <p:grpSpPr>
              <a:xfrm>
                <a:off x="3635896" y="2651364"/>
                <a:ext cx="2592288" cy="2145788"/>
                <a:chOff x="3635896" y="2651364"/>
                <a:chExt cx="2592288" cy="2145788"/>
              </a:xfrm>
            </p:grpSpPr>
            <p:cxnSp>
              <p:nvCxnSpPr>
                <p:cNvPr id="12" name="מחבר חץ ישר 11">
                  <a:extLst>
                    <a:ext uri="{FF2B5EF4-FFF2-40B4-BE49-F238E27FC236}">
                      <a16:creationId xmlns:a16="http://schemas.microsoft.com/office/drawing/2014/main" id="{D64AD0A4-DC33-4E93-9C9C-BA919E3AA6B4}"/>
                    </a:ext>
                  </a:extLst>
                </p:cNvPr>
                <p:cNvCxnSpPr/>
                <p:nvPr/>
              </p:nvCxnSpPr>
              <p:spPr>
                <a:xfrm flipH="1">
                  <a:off x="3635896" y="4221088"/>
                  <a:ext cx="2592288"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625CB4C6-46D4-4F65-BFAD-3A8C60B0840A}"/>
                    </a:ext>
                  </a:extLst>
                </p:cNvPr>
                <p:cNvCxnSpPr/>
                <p:nvPr/>
              </p:nvCxnSpPr>
              <p:spPr>
                <a:xfrm flipV="1">
                  <a:off x="5364088" y="2651364"/>
                  <a:ext cx="0" cy="214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מלבן 20">
                <a:extLst>
                  <a:ext uri="{FF2B5EF4-FFF2-40B4-BE49-F238E27FC236}">
                    <a16:creationId xmlns:a16="http://schemas.microsoft.com/office/drawing/2014/main" id="{479A4EE1-9F47-481B-AE41-C1F58C6ED33F}"/>
                  </a:ext>
                </a:extLst>
              </p:cNvPr>
              <p:cNvSpPr/>
              <p:nvPr/>
            </p:nvSpPr>
            <p:spPr>
              <a:xfrm flipH="1">
                <a:off x="5076056" y="2553084"/>
                <a:ext cx="360035" cy="167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y</a:t>
                </a:r>
                <a:endParaRPr lang="he-IL" sz="1050" dirty="0">
                  <a:solidFill>
                    <a:schemeClr val="tx1"/>
                  </a:solidFill>
                </a:endParaRPr>
              </a:p>
            </p:txBody>
          </p:sp>
        </p:grpSp>
      </p:grpSp>
      <p:graphicFrame>
        <p:nvGraphicFramePr>
          <p:cNvPr id="31" name="אובייקט 30">
            <a:extLst>
              <a:ext uri="{FF2B5EF4-FFF2-40B4-BE49-F238E27FC236}">
                <a16:creationId xmlns:a16="http://schemas.microsoft.com/office/drawing/2014/main" id="{914192AC-132B-48C6-96D3-5C7D7D8E26F6}"/>
              </a:ext>
            </a:extLst>
          </p:cNvPr>
          <p:cNvGraphicFramePr>
            <a:graphicFrameLocks noChangeAspect="1"/>
          </p:cNvGraphicFramePr>
          <p:nvPr>
            <p:extLst>
              <p:ext uri="{D42A27DB-BD31-4B8C-83A1-F6EECF244321}">
                <p14:modId xmlns:p14="http://schemas.microsoft.com/office/powerpoint/2010/main" val="2621503321"/>
              </p:ext>
            </p:extLst>
          </p:nvPr>
        </p:nvGraphicFramePr>
        <p:xfrm>
          <a:off x="5010150" y="1479550"/>
          <a:ext cx="1379538" cy="752475"/>
        </p:xfrm>
        <a:graphic>
          <a:graphicData uri="http://schemas.openxmlformats.org/presentationml/2006/ole">
            <mc:AlternateContent xmlns:mc="http://schemas.openxmlformats.org/markup-compatibility/2006">
              <mc:Choice xmlns:v="urn:schemas-microsoft-com:vml" Requires="v">
                <p:oleObj spid="_x0000_s139309" name="Equation" r:id="rId4" imgW="723600" imgH="393480" progId="Equation.DSMT4">
                  <p:embed/>
                </p:oleObj>
              </mc:Choice>
              <mc:Fallback>
                <p:oleObj name="Equation" r:id="rId4" imgW="723600" imgH="393480" progId="Equation.DSMT4">
                  <p:embed/>
                  <p:pic>
                    <p:nvPicPr>
                      <p:cNvPr id="31" name="אובייקט 30">
                        <a:extLst>
                          <a:ext uri="{FF2B5EF4-FFF2-40B4-BE49-F238E27FC236}">
                            <a16:creationId xmlns:a16="http://schemas.microsoft.com/office/drawing/2014/main" id="{914192AC-132B-48C6-96D3-5C7D7D8E26F6}"/>
                          </a:ext>
                        </a:extLst>
                      </p:cNvPr>
                      <p:cNvPicPr/>
                      <p:nvPr/>
                    </p:nvPicPr>
                    <p:blipFill>
                      <a:blip r:embed="rId5"/>
                      <a:stretch>
                        <a:fillRect/>
                      </a:stretch>
                    </p:blipFill>
                    <p:spPr>
                      <a:xfrm>
                        <a:off x="5010150" y="1479550"/>
                        <a:ext cx="1379538" cy="752475"/>
                      </a:xfrm>
                      <a:prstGeom prst="rect">
                        <a:avLst/>
                      </a:prstGeom>
                    </p:spPr>
                  </p:pic>
                </p:oleObj>
              </mc:Fallback>
            </mc:AlternateContent>
          </a:graphicData>
        </a:graphic>
      </p:graphicFrame>
    </p:spTree>
    <p:extLst>
      <p:ext uri="{BB962C8B-B14F-4D97-AF65-F5344CB8AC3E}">
        <p14:creationId xmlns:p14="http://schemas.microsoft.com/office/powerpoint/2010/main" val="177129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059">
                                            <p:txEl>
                                              <p:pRg st="3" end="3"/>
                                            </p:txEl>
                                          </p:spTgt>
                                        </p:tgtEl>
                                        <p:attrNameLst>
                                          <p:attrName>style.visibility</p:attrName>
                                        </p:attrNameLst>
                                      </p:cBhvr>
                                      <p:to>
                                        <p:strVal val="visible"/>
                                      </p:to>
                                    </p:set>
                                    <p:animEffect transition="in" filter="fade">
                                      <p:cBhvr>
                                        <p:cTn id="7" dur="1000"/>
                                        <p:tgtEl>
                                          <p:spTgt spid="45059">
                                            <p:txEl>
                                              <p:pRg st="3" end="3"/>
                                            </p:txEl>
                                          </p:spTgt>
                                        </p:tgtEl>
                                      </p:cBhvr>
                                    </p:animEffect>
                                    <p:anim calcmode="lin" valueType="num">
                                      <p:cBhvr>
                                        <p:cTn id="8" dur="10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5059">
                                            <p:txEl>
                                              <p:pRg st="4" end="4"/>
                                            </p:txEl>
                                          </p:spTgt>
                                        </p:tgtEl>
                                        <p:attrNameLst>
                                          <p:attrName>style.visibility</p:attrName>
                                        </p:attrNameLst>
                                      </p:cBhvr>
                                      <p:to>
                                        <p:strVal val="visible"/>
                                      </p:to>
                                    </p:set>
                                    <p:animEffect transition="in" filter="fade">
                                      <p:cBhvr>
                                        <p:cTn id="14" dur="1000"/>
                                        <p:tgtEl>
                                          <p:spTgt spid="45059">
                                            <p:txEl>
                                              <p:pRg st="4" end="4"/>
                                            </p:txEl>
                                          </p:spTgt>
                                        </p:tgtEl>
                                      </p:cBhvr>
                                    </p:animEffect>
                                    <p:anim calcmode="lin" valueType="num">
                                      <p:cBhvr>
                                        <p:cTn id="15" dur="10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50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059">
                                            <p:txEl>
                                              <p:pRg st="5" end="5"/>
                                            </p:txEl>
                                          </p:spTgt>
                                        </p:tgtEl>
                                        <p:attrNameLst>
                                          <p:attrName>style.visibility</p:attrName>
                                        </p:attrNameLst>
                                      </p:cBhvr>
                                      <p:to>
                                        <p:strVal val="visible"/>
                                      </p:to>
                                    </p:set>
                                    <p:animEffect transition="in" filter="fade">
                                      <p:cBhvr>
                                        <p:cTn id="21" dur="1000"/>
                                        <p:tgtEl>
                                          <p:spTgt spid="45059">
                                            <p:txEl>
                                              <p:pRg st="5" end="5"/>
                                            </p:txEl>
                                          </p:spTgt>
                                        </p:tgtEl>
                                      </p:cBhvr>
                                    </p:animEffect>
                                    <p:anim calcmode="lin" valueType="num">
                                      <p:cBhvr>
                                        <p:cTn id="22" dur="10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450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אליפסה 9">
            <a:extLst>
              <a:ext uri="{FF2B5EF4-FFF2-40B4-BE49-F238E27FC236}">
                <a16:creationId xmlns:a16="http://schemas.microsoft.com/office/drawing/2014/main" id="{F34B16E9-B381-458D-998B-061F0108C8C1}"/>
              </a:ext>
            </a:extLst>
          </p:cNvPr>
          <p:cNvSpPr/>
          <p:nvPr/>
        </p:nvSpPr>
        <p:spPr>
          <a:xfrm>
            <a:off x="1397428" y="1868662"/>
            <a:ext cx="144016" cy="46685"/>
          </a:xfrm>
          <a:prstGeom prst="ellipse">
            <a:avLst/>
          </a:prstGeom>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אליפסה 3">
            <a:extLst>
              <a:ext uri="{FF2B5EF4-FFF2-40B4-BE49-F238E27FC236}">
                <a16:creationId xmlns:a16="http://schemas.microsoft.com/office/drawing/2014/main" id="{B529588A-FB4F-4A35-9D03-9F8EB95937EA}"/>
              </a:ext>
            </a:extLst>
          </p:cNvPr>
          <p:cNvSpPr/>
          <p:nvPr/>
        </p:nvSpPr>
        <p:spPr>
          <a:xfrm>
            <a:off x="329510" y="1588059"/>
            <a:ext cx="2267749" cy="606414"/>
          </a:xfrm>
          <a:prstGeom prst="ellipse">
            <a:avLst/>
          </a:prstGeom>
          <a:solidFill>
            <a:schemeClr val="bg1">
              <a:lumMod val="85000"/>
              <a:alpha val="19000"/>
            </a:schemeClr>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5059" name="Text Box 5"/>
          <p:cNvSpPr txBox="1">
            <a:spLocks noChangeArrowheads="1"/>
          </p:cNvSpPr>
          <p:nvPr/>
        </p:nvSpPr>
        <p:spPr bwMode="auto">
          <a:xfrm>
            <a:off x="790613" y="549963"/>
            <a:ext cx="8013377" cy="5016758"/>
          </a:xfrm>
          <a:prstGeom prst="rect">
            <a:avLst/>
          </a:prstGeom>
          <a:noFill/>
          <a:ln w="9525">
            <a:noFill/>
            <a:miter lim="800000"/>
            <a:headEnd/>
            <a:tailEnd/>
          </a:ln>
        </p:spPr>
        <p:txBody>
          <a:bodyPr wrap="square">
            <a:spAutoFit/>
          </a:bodyPr>
          <a:lstStyle/>
          <a:p>
            <a:pPr>
              <a:spcBef>
                <a:spcPts val="600"/>
              </a:spcBef>
            </a:pPr>
            <a:r>
              <a:rPr lang="he-IL" sz="2800" dirty="0"/>
              <a:t>המשך:</a:t>
            </a:r>
          </a:p>
          <a:p>
            <a:pPr>
              <a:spcBef>
                <a:spcPts val="600"/>
              </a:spcBef>
            </a:pPr>
            <a:r>
              <a:rPr lang="he-IL" sz="2800" dirty="0"/>
              <a:t>קיבלנו:</a:t>
            </a:r>
          </a:p>
          <a:p>
            <a:pPr>
              <a:spcBef>
                <a:spcPts val="600"/>
              </a:spcBef>
            </a:pPr>
            <a:endParaRPr lang="en-US" sz="2800" dirty="0"/>
          </a:p>
          <a:p>
            <a:pPr>
              <a:spcBef>
                <a:spcPts val="600"/>
              </a:spcBef>
            </a:pPr>
            <a:endParaRPr lang="he-IL" sz="2800" dirty="0"/>
          </a:p>
          <a:p>
            <a:pPr>
              <a:spcBef>
                <a:spcPts val="600"/>
              </a:spcBef>
            </a:pPr>
            <a:r>
              <a:rPr lang="he-IL" sz="2800" dirty="0"/>
              <a:t>אם מקדם החיכוך שווה 0.6 נבדוק מה הרדיוס שמתקבל:</a:t>
            </a:r>
          </a:p>
          <a:p>
            <a:pPr>
              <a:spcBef>
                <a:spcPts val="600"/>
              </a:spcBef>
            </a:pPr>
            <a:endParaRPr lang="he-IL" sz="2800" dirty="0"/>
          </a:p>
          <a:p>
            <a:pPr>
              <a:spcBef>
                <a:spcPts val="600"/>
              </a:spcBef>
            </a:pPr>
            <a:endParaRPr lang="he-IL" sz="2800" dirty="0"/>
          </a:p>
          <a:p>
            <a:pPr>
              <a:spcBef>
                <a:spcPts val="600"/>
              </a:spcBef>
            </a:pPr>
            <a:endParaRPr lang="he-IL" sz="2800" dirty="0"/>
          </a:p>
          <a:p>
            <a:pPr>
              <a:spcBef>
                <a:spcPts val="600"/>
              </a:spcBef>
            </a:pPr>
            <a:r>
              <a:rPr lang="he-IL" sz="2800" dirty="0"/>
              <a:t>(במציאות מקדם החיכוך כנראה קטן יותר, כי קוטר של תקליט הוא כ-30 ס"מ, או הרדיוס כ-15 ס"מ.)</a:t>
            </a:r>
          </a:p>
        </p:txBody>
      </p:sp>
      <p:sp>
        <p:nvSpPr>
          <p:cNvPr id="5" name="TextBox 4"/>
          <p:cNvSpPr txBox="1"/>
          <p:nvPr/>
        </p:nvSpPr>
        <p:spPr>
          <a:xfrm>
            <a:off x="2555776" y="88298"/>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cxnSp>
        <p:nvCxnSpPr>
          <p:cNvPr id="3" name="מחבר חץ ישר 2">
            <a:extLst>
              <a:ext uri="{FF2B5EF4-FFF2-40B4-BE49-F238E27FC236}">
                <a16:creationId xmlns:a16="http://schemas.microsoft.com/office/drawing/2014/main" id="{0EC3CE9D-EAC6-49D3-BAF4-CF47EA2219E9}"/>
              </a:ext>
            </a:extLst>
          </p:cNvPr>
          <p:cNvCxnSpPr/>
          <p:nvPr/>
        </p:nvCxnSpPr>
        <p:spPr>
          <a:xfrm>
            <a:off x="2385956" y="1897986"/>
            <a:ext cx="0" cy="792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מחבר חץ ישר 7">
            <a:extLst>
              <a:ext uri="{FF2B5EF4-FFF2-40B4-BE49-F238E27FC236}">
                <a16:creationId xmlns:a16="http://schemas.microsoft.com/office/drawing/2014/main" id="{A0800C23-9875-4818-ACD6-4D2B74BA96D4}"/>
              </a:ext>
            </a:extLst>
          </p:cNvPr>
          <p:cNvCxnSpPr/>
          <p:nvPr/>
        </p:nvCxnSpPr>
        <p:spPr>
          <a:xfrm>
            <a:off x="2385956" y="1033890"/>
            <a:ext cx="0" cy="792088"/>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מחבר חץ ישר 5">
            <a:extLst>
              <a:ext uri="{FF2B5EF4-FFF2-40B4-BE49-F238E27FC236}">
                <a16:creationId xmlns:a16="http://schemas.microsoft.com/office/drawing/2014/main" id="{B25B7AEA-4EB6-4817-ADDF-C51E70B0CC59}"/>
              </a:ext>
            </a:extLst>
          </p:cNvPr>
          <p:cNvCxnSpPr/>
          <p:nvPr/>
        </p:nvCxnSpPr>
        <p:spPr>
          <a:xfrm flipH="1">
            <a:off x="1643403" y="1856066"/>
            <a:ext cx="72008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מחבר חץ ישר 10">
            <a:extLst>
              <a:ext uri="{FF2B5EF4-FFF2-40B4-BE49-F238E27FC236}">
                <a16:creationId xmlns:a16="http://schemas.microsoft.com/office/drawing/2014/main" id="{9A0C4AF4-9D59-45D5-9485-D2D93E87868C}"/>
              </a:ext>
            </a:extLst>
          </p:cNvPr>
          <p:cNvCxnSpPr/>
          <p:nvPr/>
        </p:nvCxnSpPr>
        <p:spPr>
          <a:xfrm flipH="1">
            <a:off x="1409930" y="1897986"/>
            <a:ext cx="95842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מלבן 6">
            <a:extLst>
              <a:ext uri="{FF2B5EF4-FFF2-40B4-BE49-F238E27FC236}">
                <a16:creationId xmlns:a16="http://schemas.microsoft.com/office/drawing/2014/main" id="{0A2E5AE6-5C22-4B98-B76B-52A9E923544B}"/>
              </a:ext>
            </a:extLst>
          </p:cNvPr>
          <p:cNvSpPr/>
          <p:nvPr/>
        </p:nvSpPr>
        <p:spPr>
          <a:xfrm>
            <a:off x="2357386" y="1847573"/>
            <a:ext cx="72003" cy="56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78BB95C4-555E-44B6-8C63-F00F06489C22}"/>
              </a:ext>
            </a:extLst>
          </p:cNvPr>
          <p:cNvSpPr/>
          <p:nvPr/>
        </p:nvSpPr>
        <p:spPr>
          <a:xfrm>
            <a:off x="2339757" y="2651364"/>
            <a:ext cx="360035" cy="250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mg</a:t>
            </a:r>
            <a:endParaRPr lang="he-IL" sz="1050" dirty="0">
              <a:solidFill>
                <a:schemeClr val="tx1"/>
              </a:solidFill>
            </a:endParaRPr>
          </a:p>
        </p:txBody>
      </p:sp>
      <p:sp>
        <p:nvSpPr>
          <p:cNvPr id="14" name="מלבן 13">
            <a:extLst>
              <a:ext uri="{FF2B5EF4-FFF2-40B4-BE49-F238E27FC236}">
                <a16:creationId xmlns:a16="http://schemas.microsoft.com/office/drawing/2014/main" id="{F8C9628C-8644-4ADE-BE25-117BCACAB37D}"/>
              </a:ext>
            </a:extLst>
          </p:cNvPr>
          <p:cNvSpPr/>
          <p:nvPr/>
        </p:nvSpPr>
        <p:spPr>
          <a:xfrm>
            <a:off x="2328414" y="908720"/>
            <a:ext cx="360035" cy="250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N</a:t>
            </a:r>
            <a:endParaRPr lang="he-IL" sz="1050" dirty="0">
              <a:solidFill>
                <a:schemeClr val="tx1"/>
              </a:solidFill>
            </a:endParaRPr>
          </a:p>
        </p:txBody>
      </p:sp>
      <p:sp>
        <p:nvSpPr>
          <p:cNvPr id="15" name="מלבן 14">
            <a:extLst>
              <a:ext uri="{FF2B5EF4-FFF2-40B4-BE49-F238E27FC236}">
                <a16:creationId xmlns:a16="http://schemas.microsoft.com/office/drawing/2014/main" id="{9B981571-3F71-4743-B284-C922890BB86E}"/>
              </a:ext>
            </a:extLst>
          </p:cNvPr>
          <p:cNvSpPr/>
          <p:nvPr/>
        </p:nvSpPr>
        <p:spPr>
          <a:xfrm flipH="1">
            <a:off x="1511938" y="1659126"/>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f</a:t>
            </a:r>
            <a:endParaRPr lang="he-IL" sz="1050" dirty="0">
              <a:solidFill>
                <a:schemeClr val="tx1"/>
              </a:solidFill>
            </a:endParaRPr>
          </a:p>
        </p:txBody>
      </p:sp>
      <p:sp>
        <p:nvSpPr>
          <p:cNvPr id="16" name="מלבן 15">
            <a:extLst>
              <a:ext uri="{FF2B5EF4-FFF2-40B4-BE49-F238E27FC236}">
                <a16:creationId xmlns:a16="http://schemas.microsoft.com/office/drawing/2014/main" id="{3F0DD33D-4A15-4F38-9A06-C10F8DD8F68A}"/>
              </a:ext>
            </a:extLst>
          </p:cNvPr>
          <p:cNvSpPr/>
          <p:nvPr/>
        </p:nvSpPr>
        <p:spPr>
          <a:xfrm flipH="1">
            <a:off x="1283368" y="1963977"/>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a</a:t>
            </a:r>
            <a:endParaRPr lang="he-IL" sz="1050" dirty="0">
              <a:solidFill>
                <a:schemeClr val="tx1"/>
              </a:solidFill>
            </a:endParaRPr>
          </a:p>
        </p:txBody>
      </p:sp>
      <p:grpSp>
        <p:nvGrpSpPr>
          <p:cNvPr id="22" name="קבוצה 21">
            <a:extLst>
              <a:ext uri="{FF2B5EF4-FFF2-40B4-BE49-F238E27FC236}">
                <a16:creationId xmlns:a16="http://schemas.microsoft.com/office/drawing/2014/main" id="{D5E7D545-26C6-4D16-878F-9BEA914049DE}"/>
              </a:ext>
            </a:extLst>
          </p:cNvPr>
          <p:cNvGrpSpPr/>
          <p:nvPr/>
        </p:nvGrpSpPr>
        <p:grpSpPr>
          <a:xfrm>
            <a:off x="604891" y="206862"/>
            <a:ext cx="2644704" cy="2244068"/>
            <a:chOff x="3491888" y="2577480"/>
            <a:chExt cx="2644704" cy="2244068"/>
          </a:xfrm>
        </p:grpSpPr>
        <p:sp>
          <p:nvSpPr>
            <p:cNvPr id="20" name="מלבן 19">
              <a:extLst>
                <a:ext uri="{FF2B5EF4-FFF2-40B4-BE49-F238E27FC236}">
                  <a16:creationId xmlns:a16="http://schemas.microsoft.com/office/drawing/2014/main" id="{E3BAD1F1-D019-4CDF-998B-79B40B1F4B1A}"/>
                </a:ext>
              </a:extLst>
            </p:cNvPr>
            <p:cNvSpPr/>
            <p:nvPr/>
          </p:nvSpPr>
          <p:spPr>
            <a:xfrm flipH="1">
              <a:off x="3491888" y="4280520"/>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r</a:t>
              </a:r>
              <a:endParaRPr lang="he-IL" sz="1050" dirty="0">
                <a:solidFill>
                  <a:schemeClr val="tx1"/>
                </a:solidFill>
              </a:endParaRPr>
            </a:p>
          </p:txBody>
        </p:sp>
        <p:grpSp>
          <p:nvGrpSpPr>
            <p:cNvPr id="19" name="קבוצה 18">
              <a:extLst>
                <a:ext uri="{FF2B5EF4-FFF2-40B4-BE49-F238E27FC236}">
                  <a16:creationId xmlns:a16="http://schemas.microsoft.com/office/drawing/2014/main" id="{0E09CC9F-203C-4F01-BF72-06249C44A1AA}"/>
                </a:ext>
              </a:extLst>
            </p:cNvPr>
            <p:cNvGrpSpPr/>
            <p:nvPr/>
          </p:nvGrpSpPr>
          <p:grpSpPr>
            <a:xfrm>
              <a:off x="3544304" y="2577480"/>
              <a:ext cx="2592288" cy="2244068"/>
              <a:chOff x="3635896" y="2553084"/>
              <a:chExt cx="2592288" cy="2244068"/>
            </a:xfrm>
          </p:grpSpPr>
          <p:grpSp>
            <p:nvGrpSpPr>
              <p:cNvPr id="18" name="קבוצה 17">
                <a:extLst>
                  <a:ext uri="{FF2B5EF4-FFF2-40B4-BE49-F238E27FC236}">
                    <a16:creationId xmlns:a16="http://schemas.microsoft.com/office/drawing/2014/main" id="{A6ADBED4-56F8-4F82-AD30-2BEEB8535ABD}"/>
                  </a:ext>
                </a:extLst>
              </p:cNvPr>
              <p:cNvGrpSpPr/>
              <p:nvPr/>
            </p:nvGrpSpPr>
            <p:grpSpPr>
              <a:xfrm>
                <a:off x="3635896" y="2651364"/>
                <a:ext cx="2592288" cy="2145788"/>
                <a:chOff x="3635896" y="2651364"/>
                <a:chExt cx="2592288" cy="2145788"/>
              </a:xfrm>
            </p:grpSpPr>
            <p:cxnSp>
              <p:nvCxnSpPr>
                <p:cNvPr id="12" name="מחבר חץ ישר 11">
                  <a:extLst>
                    <a:ext uri="{FF2B5EF4-FFF2-40B4-BE49-F238E27FC236}">
                      <a16:creationId xmlns:a16="http://schemas.microsoft.com/office/drawing/2014/main" id="{D64AD0A4-DC33-4E93-9C9C-BA919E3AA6B4}"/>
                    </a:ext>
                  </a:extLst>
                </p:cNvPr>
                <p:cNvCxnSpPr/>
                <p:nvPr/>
              </p:nvCxnSpPr>
              <p:spPr>
                <a:xfrm flipH="1">
                  <a:off x="3635896" y="4221088"/>
                  <a:ext cx="2592288"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625CB4C6-46D4-4F65-BFAD-3A8C60B0840A}"/>
                    </a:ext>
                  </a:extLst>
                </p:cNvPr>
                <p:cNvCxnSpPr/>
                <p:nvPr/>
              </p:nvCxnSpPr>
              <p:spPr>
                <a:xfrm flipV="1">
                  <a:off x="5364088" y="2651364"/>
                  <a:ext cx="0" cy="214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מלבן 20">
                <a:extLst>
                  <a:ext uri="{FF2B5EF4-FFF2-40B4-BE49-F238E27FC236}">
                    <a16:creationId xmlns:a16="http://schemas.microsoft.com/office/drawing/2014/main" id="{479A4EE1-9F47-481B-AE41-C1F58C6ED33F}"/>
                  </a:ext>
                </a:extLst>
              </p:cNvPr>
              <p:cNvSpPr/>
              <p:nvPr/>
            </p:nvSpPr>
            <p:spPr>
              <a:xfrm flipH="1">
                <a:off x="5076056" y="2553084"/>
                <a:ext cx="360035" cy="167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y</a:t>
                </a:r>
                <a:endParaRPr lang="he-IL" sz="1050" dirty="0">
                  <a:solidFill>
                    <a:schemeClr val="tx1"/>
                  </a:solidFill>
                </a:endParaRPr>
              </a:p>
            </p:txBody>
          </p:sp>
        </p:grpSp>
      </p:grpSp>
      <p:graphicFrame>
        <p:nvGraphicFramePr>
          <p:cNvPr id="31" name="אובייקט 30">
            <a:extLst>
              <a:ext uri="{FF2B5EF4-FFF2-40B4-BE49-F238E27FC236}">
                <a16:creationId xmlns:a16="http://schemas.microsoft.com/office/drawing/2014/main" id="{914192AC-132B-48C6-96D3-5C7D7D8E26F6}"/>
              </a:ext>
            </a:extLst>
          </p:cNvPr>
          <p:cNvGraphicFramePr>
            <a:graphicFrameLocks noChangeAspect="1"/>
          </p:cNvGraphicFramePr>
          <p:nvPr>
            <p:extLst>
              <p:ext uri="{D42A27DB-BD31-4B8C-83A1-F6EECF244321}">
                <p14:modId xmlns:p14="http://schemas.microsoft.com/office/powerpoint/2010/main" val="1913516976"/>
              </p:ext>
            </p:extLst>
          </p:nvPr>
        </p:nvGraphicFramePr>
        <p:xfrm>
          <a:off x="4258867" y="1634731"/>
          <a:ext cx="1379538" cy="752475"/>
        </p:xfrm>
        <a:graphic>
          <a:graphicData uri="http://schemas.openxmlformats.org/presentationml/2006/ole">
            <mc:AlternateContent xmlns:mc="http://schemas.openxmlformats.org/markup-compatibility/2006">
              <mc:Choice xmlns:v="urn:schemas-microsoft-com:vml" Requires="v">
                <p:oleObj spid="_x0000_s140376" name="Equation" r:id="rId4" imgW="723600" imgH="393480" progId="Equation.DSMT4">
                  <p:embed/>
                </p:oleObj>
              </mc:Choice>
              <mc:Fallback>
                <p:oleObj name="Equation" r:id="rId4" imgW="723600" imgH="393480" progId="Equation.DSMT4">
                  <p:embed/>
                  <p:pic>
                    <p:nvPicPr>
                      <p:cNvPr id="31" name="אובייקט 30">
                        <a:extLst>
                          <a:ext uri="{FF2B5EF4-FFF2-40B4-BE49-F238E27FC236}">
                            <a16:creationId xmlns:a16="http://schemas.microsoft.com/office/drawing/2014/main" id="{914192AC-132B-48C6-96D3-5C7D7D8E26F6}"/>
                          </a:ext>
                        </a:extLst>
                      </p:cNvPr>
                      <p:cNvPicPr/>
                      <p:nvPr/>
                    </p:nvPicPr>
                    <p:blipFill>
                      <a:blip r:embed="rId5"/>
                      <a:stretch>
                        <a:fillRect/>
                      </a:stretch>
                    </p:blipFill>
                    <p:spPr>
                      <a:xfrm>
                        <a:off x="4258867" y="1634731"/>
                        <a:ext cx="1379538" cy="752475"/>
                      </a:xfrm>
                      <a:prstGeom prst="rect">
                        <a:avLst/>
                      </a:prstGeom>
                    </p:spPr>
                  </p:pic>
                </p:oleObj>
              </mc:Fallback>
            </mc:AlternateContent>
          </a:graphicData>
        </a:graphic>
      </p:graphicFrame>
      <p:graphicFrame>
        <p:nvGraphicFramePr>
          <p:cNvPr id="23" name="אובייקט 22">
            <a:extLst>
              <a:ext uri="{FF2B5EF4-FFF2-40B4-BE49-F238E27FC236}">
                <a16:creationId xmlns:a16="http://schemas.microsoft.com/office/drawing/2014/main" id="{D1B00979-2EAA-4421-A2EB-510AB3404D07}"/>
              </a:ext>
            </a:extLst>
          </p:cNvPr>
          <p:cNvGraphicFramePr>
            <a:graphicFrameLocks noChangeAspect="1"/>
          </p:cNvGraphicFramePr>
          <p:nvPr>
            <p:extLst>
              <p:ext uri="{D42A27DB-BD31-4B8C-83A1-F6EECF244321}">
                <p14:modId xmlns:p14="http://schemas.microsoft.com/office/powerpoint/2010/main" val="1007577943"/>
              </p:ext>
            </p:extLst>
          </p:nvPr>
        </p:nvGraphicFramePr>
        <p:xfrm>
          <a:off x="3851920" y="3272199"/>
          <a:ext cx="3317875" cy="1116013"/>
        </p:xfrm>
        <a:graphic>
          <a:graphicData uri="http://schemas.openxmlformats.org/presentationml/2006/ole">
            <mc:AlternateContent xmlns:mc="http://schemas.openxmlformats.org/markup-compatibility/2006">
              <mc:Choice xmlns:v="urn:schemas-microsoft-com:vml" Requires="v">
                <p:oleObj spid="_x0000_s140377" name="Equation" r:id="rId6" imgW="1739880" imgH="583920" progId="Equation.DSMT4">
                  <p:embed/>
                </p:oleObj>
              </mc:Choice>
              <mc:Fallback>
                <p:oleObj name="Equation" r:id="rId6" imgW="1739880" imgH="583920" progId="Equation.DSMT4">
                  <p:embed/>
                  <p:pic>
                    <p:nvPicPr>
                      <p:cNvPr id="31" name="אובייקט 30">
                        <a:extLst>
                          <a:ext uri="{FF2B5EF4-FFF2-40B4-BE49-F238E27FC236}">
                            <a16:creationId xmlns:a16="http://schemas.microsoft.com/office/drawing/2014/main" id="{914192AC-132B-48C6-96D3-5C7D7D8E26F6}"/>
                          </a:ext>
                        </a:extLst>
                      </p:cNvPr>
                      <p:cNvPicPr/>
                      <p:nvPr/>
                    </p:nvPicPr>
                    <p:blipFill>
                      <a:blip r:embed="rId7"/>
                      <a:stretch>
                        <a:fillRect/>
                      </a:stretch>
                    </p:blipFill>
                    <p:spPr>
                      <a:xfrm>
                        <a:off x="3851920" y="3272199"/>
                        <a:ext cx="3317875" cy="1116013"/>
                      </a:xfrm>
                      <a:prstGeom prst="rect">
                        <a:avLst/>
                      </a:prstGeom>
                    </p:spPr>
                  </p:pic>
                </p:oleObj>
              </mc:Fallback>
            </mc:AlternateContent>
          </a:graphicData>
        </a:graphic>
      </p:graphicFrame>
    </p:spTree>
    <p:extLst>
      <p:ext uri="{BB962C8B-B14F-4D97-AF65-F5344CB8AC3E}">
        <p14:creationId xmlns:p14="http://schemas.microsoft.com/office/powerpoint/2010/main" val="93724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059">
                                            <p:txEl>
                                              <p:pRg st="4" end="4"/>
                                            </p:txEl>
                                          </p:spTgt>
                                        </p:tgtEl>
                                        <p:attrNameLst>
                                          <p:attrName>style.visibility</p:attrName>
                                        </p:attrNameLst>
                                      </p:cBhvr>
                                      <p:to>
                                        <p:strVal val="visible"/>
                                      </p:to>
                                    </p:set>
                                    <p:animEffect transition="in" filter="fade">
                                      <p:cBhvr>
                                        <p:cTn id="7" dur="1000"/>
                                        <p:tgtEl>
                                          <p:spTgt spid="45059">
                                            <p:txEl>
                                              <p:pRg st="4" end="4"/>
                                            </p:txEl>
                                          </p:spTgt>
                                        </p:tgtEl>
                                      </p:cBhvr>
                                    </p:animEffect>
                                    <p:anim calcmode="lin" valueType="num">
                                      <p:cBhvr>
                                        <p:cTn id="8" dur="10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5059">
                                            <p:txEl>
                                              <p:pRg st="8" end="8"/>
                                            </p:txEl>
                                          </p:spTgt>
                                        </p:tgtEl>
                                        <p:attrNameLst>
                                          <p:attrName>style.visibility</p:attrName>
                                        </p:attrNameLst>
                                      </p:cBhvr>
                                      <p:to>
                                        <p:strVal val="visible"/>
                                      </p:to>
                                    </p:set>
                                    <p:animEffect transition="in" filter="fade">
                                      <p:cBhvr>
                                        <p:cTn id="21" dur="1000"/>
                                        <p:tgtEl>
                                          <p:spTgt spid="45059">
                                            <p:txEl>
                                              <p:pRg st="8" end="8"/>
                                            </p:txEl>
                                          </p:spTgt>
                                        </p:tgtEl>
                                      </p:cBhvr>
                                    </p:animEffect>
                                    <p:anim calcmode="lin" valueType="num">
                                      <p:cBhvr>
                                        <p:cTn id="22" dur="1000" fill="hold"/>
                                        <p:tgtEl>
                                          <p:spTgt spid="45059">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4505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אליפסה 9">
            <a:extLst>
              <a:ext uri="{FF2B5EF4-FFF2-40B4-BE49-F238E27FC236}">
                <a16:creationId xmlns:a16="http://schemas.microsoft.com/office/drawing/2014/main" id="{F34B16E9-B381-458D-998B-061F0108C8C1}"/>
              </a:ext>
            </a:extLst>
          </p:cNvPr>
          <p:cNvSpPr/>
          <p:nvPr/>
        </p:nvSpPr>
        <p:spPr>
          <a:xfrm>
            <a:off x="1397428" y="1868662"/>
            <a:ext cx="144016" cy="46685"/>
          </a:xfrm>
          <a:prstGeom prst="ellipse">
            <a:avLst/>
          </a:prstGeom>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אליפסה 3">
            <a:extLst>
              <a:ext uri="{FF2B5EF4-FFF2-40B4-BE49-F238E27FC236}">
                <a16:creationId xmlns:a16="http://schemas.microsoft.com/office/drawing/2014/main" id="{B529588A-FB4F-4A35-9D03-9F8EB95937EA}"/>
              </a:ext>
            </a:extLst>
          </p:cNvPr>
          <p:cNvSpPr/>
          <p:nvPr/>
        </p:nvSpPr>
        <p:spPr>
          <a:xfrm>
            <a:off x="329510" y="1588059"/>
            <a:ext cx="2267749" cy="606414"/>
          </a:xfrm>
          <a:prstGeom prst="ellipse">
            <a:avLst/>
          </a:prstGeom>
          <a:solidFill>
            <a:schemeClr val="bg1">
              <a:lumMod val="85000"/>
              <a:alpha val="19000"/>
            </a:schemeClr>
          </a:solid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5059" name="Text Box 5"/>
          <p:cNvSpPr txBox="1">
            <a:spLocks noChangeArrowheads="1"/>
          </p:cNvSpPr>
          <p:nvPr/>
        </p:nvSpPr>
        <p:spPr bwMode="auto">
          <a:xfrm>
            <a:off x="790613" y="549963"/>
            <a:ext cx="8013377" cy="6032421"/>
          </a:xfrm>
          <a:prstGeom prst="rect">
            <a:avLst/>
          </a:prstGeom>
          <a:noFill/>
          <a:ln w="9525">
            <a:noFill/>
            <a:miter lim="800000"/>
            <a:headEnd/>
            <a:tailEnd/>
          </a:ln>
        </p:spPr>
        <p:txBody>
          <a:bodyPr wrap="square">
            <a:spAutoFit/>
          </a:bodyPr>
          <a:lstStyle/>
          <a:p>
            <a:pPr>
              <a:spcBef>
                <a:spcPts val="600"/>
              </a:spcBef>
            </a:pPr>
            <a:r>
              <a:rPr lang="he-IL" sz="2800" dirty="0"/>
              <a:t>המשך:</a:t>
            </a:r>
          </a:p>
          <a:p>
            <a:pPr>
              <a:spcBef>
                <a:spcPts val="600"/>
              </a:spcBef>
            </a:pPr>
            <a:r>
              <a:rPr lang="he-IL" sz="2800" dirty="0"/>
              <a:t>מה יקרה לתאוצה אם הרדיוס גדל?</a:t>
            </a:r>
          </a:p>
          <a:p>
            <a:pPr>
              <a:spcBef>
                <a:spcPts val="600"/>
              </a:spcBef>
            </a:pPr>
            <a:endParaRPr lang="he-IL" sz="2800" dirty="0"/>
          </a:p>
          <a:p>
            <a:pPr>
              <a:spcBef>
                <a:spcPts val="600"/>
              </a:spcBef>
            </a:pPr>
            <a:endParaRPr lang="he-IL" sz="2800" dirty="0"/>
          </a:p>
          <a:p>
            <a:pPr>
              <a:spcBef>
                <a:spcPts val="600"/>
              </a:spcBef>
            </a:pPr>
            <a:endParaRPr lang="he-IL" sz="2800" dirty="0"/>
          </a:p>
          <a:p>
            <a:pPr>
              <a:spcBef>
                <a:spcPts val="600"/>
              </a:spcBef>
            </a:pPr>
            <a:endParaRPr lang="he-IL" sz="2800" dirty="0"/>
          </a:p>
          <a:p>
            <a:pPr>
              <a:spcBef>
                <a:spcPts val="600"/>
              </a:spcBef>
            </a:pPr>
            <a:endParaRPr lang="he-IL" sz="2800" dirty="0"/>
          </a:p>
          <a:p>
            <a:pPr>
              <a:spcBef>
                <a:spcPts val="600"/>
              </a:spcBef>
            </a:pPr>
            <a:r>
              <a:rPr lang="he-IL" sz="2800" dirty="0"/>
              <a:t>נבדוק משהו אחר:</a:t>
            </a:r>
          </a:p>
          <a:p>
            <a:pPr>
              <a:spcBef>
                <a:spcPts val="600"/>
              </a:spcBef>
            </a:pPr>
            <a:endParaRPr lang="he-IL" sz="2800" dirty="0"/>
          </a:p>
          <a:p>
            <a:pPr>
              <a:spcBef>
                <a:spcPts val="600"/>
              </a:spcBef>
            </a:pPr>
            <a:r>
              <a:rPr lang="he-IL" sz="2800" dirty="0"/>
              <a:t>עכשיו קיבלנו שהתאוצה כלל לא תלויה ברדיוס.</a:t>
            </a:r>
          </a:p>
          <a:p>
            <a:pPr>
              <a:spcBef>
                <a:spcPts val="600"/>
              </a:spcBef>
            </a:pPr>
            <a:r>
              <a:rPr lang="he-IL" sz="2800" dirty="0"/>
              <a:t>כל האופציות מתקבלות, </a:t>
            </a:r>
            <a:r>
              <a:rPr lang="he-IL" sz="2800" dirty="0" err="1"/>
              <a:t>הכל</a:t>
            </a:r>
            <a:r>
              <a:rPr lang="he-IL" sz="2800" dirty="0"/>
              <a:t> תלוי באיזה מסלול אנו בודקים. זהו מצב בלתי אפשרי. </a:t>
            </a:r>
          </a:p>
        </p:txBody>
      </p:sp>
      <p:sp>
        <p:nvSpPr>
          <p:cNvPr id="5" name="TextBox 4"/>
          <p:cNvSpPr txBox="1"/>
          <p:nvPr/>
        </p:nvSpPr>
        <p:spPr>
          <a:xfrm>
            <a:off x="2555776" y="88298"/>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cxnSp>
        <p:nvCxnSpPr>
          <p:cNvPr id="3" name="מחבר חץ ישר 2">
            <a:extLst>
              <a:ext uri="{FF2B5EF4-FFF2-40B4-BE49-F238E27FC236}">
                <a16:creationId xmlns:a16="http://schemas.microsoft.com/office/drawing/2014/main" id="{0EC3CE9D-EAC6-49D3-BAF4-CF47EA2219E9}"/>
              </a:ext>
            </a:extLst>
          </p:cNvPr>
          <p:cNvCxnSpPr/>
          <p:nvPr/>
        </p:nvCxnSpPr>
        <p:spPr>
          <a:xfrm>
            <a:off x="2385956" y="1897986"/>
            <a:ext cx="0" cy="792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מחבר חץ ישר 7">
            <a:extLst>
              <a:ext uri="{FF2B5EF4-FFF2-40B4-BE49-F238E27FC236}">
                <a16:creationId xmlns:a16="http://schemas.microsoft.com/office/drawing/2014/main" id="{A0800C23-9875-4818-ACD6-4D2B74BA96D4}"/>
              </a:ext>
            </a:extLst>
          </p:cNvPr>
          <p:cNvCxnSpPr/>
          <p:nvPr/>
        </p:nvCxnSpPr>
        <p:spPr>
          <a:xfrm>
            <a:off x="2385956" y="1033890"/>
            <a:ext cx="0" cy="792088"/>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מחבר חץ ישר 5">
            <a:extLst>
              <a:ext uri="{FF2B5EF4-FFF2-40B4-BE49-F238E27FC236}">
                <a16:creationId xmlns:a16="http://schemas.microsoft.com/office/drawing/2014/main" id="{B25B7AEA-4EB6-4817-ADDF-C51E70B0CC59}"/>
              </a:ext>
            </a:extLst>
          </p:cNvPr>
          <p:cNvCxnSpPr/>
          <p:nvPr/>
        </p:nvCxnSpPr>
        <p:spPr>
          <a:xfrm flipH="1">
            <a:off x="1643403" y="1856066"/>
            <a:ext cx="72008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מחבר חץ ישר 10">
            <a:extLst>
              <a:ext uri="{FF2B5EF4-FFF2-40B4-BE49-F238E27FC236}">
                <a16:creationId xmlns:a16="http://schemas.microsoft.com/office/drawing/2014/main" id="{9A0C4AF4-9D59-45D5-9485-D2D93E87868C}"/>
              </a:ext>
            </a:extLst>
          </p:cNvPr>
          <p:cNvCxnSpPr/>
          <p:nvPr/>
        </p:nvCxnSpPr>
        <p:spPr>
          <a:xfrm flipH="1">
            <a:off x="1409930" y="1897986"/>
            <a:ext cx="95842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מלבן 6">
            <a:extLst>
              <a:ext uri="{FF2B5EF4-FFF2-40B4-BE49-F238E27FC236}">
                <a16:creationId xmlns:a16="http://schemas.microsoft.com/office/drawing/2014/main" id="{0A2E5AE6-5C22-4B98-B76B-52A9E923544B}"/>
              </a:ext>
            </a:extLst>
          </p:cNvPr>
          <p:cNvSpPr/>
          <p:nvPr/>
        </p:nvSpPr>
        <p:spPr>
          <a:xfrm>
            <a:off x="2357386" y="1847573"/>
            <a:ext cx="72003" cy="5688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78BB95C4-555E-44B6-8C63-F00F06489C22}"/>
              </a:ext>
            </a:extLst>
          </p:cNvPr>
          <p:cNvSpPr/>
          <p:nvPr/>
        </p:nvSpPr>
        <p:spPr>
          <a:xfrm>
            <a:off x="2339757" y="2651364"/>
            <a:ext cx="360035" cy="250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mg</a:t>
            </a:r>
            <a:endParaRPr lang="he-IL" sz="1050" dirty="0">
              <a:solidFill>
                <a:schemeClr val="tx1"/>
              </a:solidFill>
            </a:endParaRPr>
          </a:p>
        </p:txBody>
      </p:sp>
      <p:sp>
        <p:nvSpPr>
          <p:cNvPr id="14" name="מלבן 13">
            <a:extLst>
              <a:ext uri="{FF2B5EF4-FFF2-40B4-BE49-F238E27FC236}">
                <a16:creationId xmlns:a16="http://schemas.microsoft.com/office/drawing/2014/main" id="{F8C9628C-8644-4ADE-BE25-117BCACAB37D}"/>
              </a:ext>
            </a:extLst>
          </p:cNvPr>
          <p:cNvSpPr/>
          <p:nvPr/>
        </p:nvSpPr>
        <p:spPr>
          <a:xfrm>
            <a:off x="2328414" y="908720"/>
            <a:ext cx="360035" cy="250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N</a:t>
            </a:r>
            <a:endParaRPr lang="he-IL" sz="1050" dirty="0">
              <a:solidFill>
                <a:schemeClr val="tx1"/>
              </a:solidFill>
            </a:endParaRPr>
          </a:p>
        </p:txBody>
      </p:sp>
      <p:sp>
        <p:nvSpPr>
          <p:cNvPr id="15" name="מלבן 14">
            <a:extLst>
              <a:ext uri="{FF2B5EF4-FFF2-40B4-BE49-F238E27FC236}">
                <a16:creationId xmlns:a16="http://schemas.microsoft.com/office/drawing/2014/main" id="{9B981571-3F71-4743-B284-C922890BB86E}"/>
              </a:ext>
            </a:extLst>
          </p:cNvPr>
          <p:cNvSpPr/>
          <p:nvPr/>
        </p:nvSpPr>
        <p:spPr>
          <a:xfrm flipH="1">
            <a:off x="1511938" y="1659126"/>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f</a:t>
            </a:r>
            <a:endParaRPr lang="he-IL" sz="1050" dirty="0">
              <a:solidFill>
                <a:schemeClr val="tx1"/>
              </a:solidFill>
            </a:endParaRPr>
          </a:p>
        </p:txBody>
      </p:sp>
      <p:sp>
        <p:nvSpPr>
          <p:cNvPr id="16" name="מלבן 15">
            <a:extLst>
              <a:ext uri="{FF2B5EF4-FFF2-40B4-BE49-F238E27FC236}">
                <a16:creationId xmlns:a16="http://schemas.microsoft.com/office/drawing/2014/main" id="{3F0DD33D-4A15-4F38-9A06-C10F8DD8F68A}"/>
              </a:ext>
            </a:extLst>
          </p:cNvPr>
          <p:cNvSpPr/>
          <p:nvPr/>
        </p:nvSpPr>
        <p:spPr>
          <a:xfrm flipH="1">
            <a:off x="1283368" y="1963977"/>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a</a:t>
            </a:r>
            <a:endParaRPr lang="he-IL" sz="1050" dirty="0">
              <a:solidFill>
                <a:schemeClr val="tx1"/>
              </a:solidFill>
            </a:endParaRPr>
          </a:p>
        </p:txBody>
      </p:sp>
      <p:grpSp>
        <p:nvGrpSpPr>
          <p:cNvPr id="22" name="קבוצה 21">
            <a:extLst>
              <a:ext uri="{FF2B5EF4-FFF2-40B4-BE49-F238E27FC236}">
                <a16:creationId xmlns:a16="http://schemas.microsoft.com/office/drawing/2014/main" id="{D5E7D545-26C6-4D16-878F-9BEA914049DE}"/>
              </a:ext>
            </a:extLst>
          </p:cNvPr>
          <p:cNvGrpSpPr/>
          <p:nvPr/>
        </p:nvGrpSpPr>
        <p:grpSpPr>
          <a:xfrm>
            <a:off x="604891" y="206862"/>
            <a:ext cx="2644704" cy="2244068"/>
            <a:chOff x="3491888" y="2577480"/>
            <a:chExt cx="2644704" cy="2244068"/>
          </a:xfrm>
        </p:grpSpPr>
        <p:sp>
          <p:nvSpPr>
            <p:cNvPr id="20" name="מלבן 19">
              <a:extLst>
                <a:ext uri="{FF2B5EF4-FFF2-40B4-BE49-F238E27FC236}">
                  <a16:creationId xmlns:a16="http://schemas.microsoft.com/office/drawing/2014/main" id="{E3BAD1F1-D019-4CDF-998B-79B40B1F4B1A}"/>
                </a:ext>
              </a:extLst>
            </p:cNvPr>
            <p:cNvSpPr/>
            <p:nvPr/>
          </p:nvSpPr>
          <p:spPr>
            <a:xfrm flipH="1">
              <a:off x="3491888" y="4280520"/>
              <a:ext cx="360035"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r</a:t>
              </a:r>
              <a:endParaRPr lang="he-IL" sz="1050" dirty="0">
                <a:solidFill>
                  <a:schemeClr val="tx1"/>
                </a:solidFill>
              </a:endParaRPr>
            </a:p>
          </p:txBody>
        </p:sp>
        <p:grpSp>
          <p:nvGrpSpPr>
            <p:cNvPr id="19" name="קבוצה 18">
              <a:extLst>
                <a:ext uri="{FF2B5EF4-FFF2-40B4-BE49-F238E27FC236}">
                  <a16:creationId xmlns:a16="http://schemas.microsoft.com/office/drawing/2014/main" id="{0E09CC9F-203C-4F01-BF72-06249C44A1AA}"/>
                </a:ext>
              </a:extLst>
            </p:cNvPr>
            <p:cNvGrpSpPr/>
            <p:nvPr/>
          </p:nvGrpSpPr>
          <p:grpSpPr>
            <a:xfrm>
              <a:off x="3544304" y="2577480"/>
              <a:ext cx="2592288" cy="2244068"/>
              <a:chOff x="3635896" y="2553084"/>
              <a:chExt cx="2592288" cy="2244068"/>
            </a:xfrm>
          </p:grpSpPr>
          <p:grpSp>
            <p:nvGrpSpPr>
              <p:cNvPr id="18" name="קבוצה 17">
                <a:extLst>
                  <a:ext uri="{FF2B5EF4-FFF2-40B4-BE49-F238E27FC236}">
                    <a16:creationId xmlns:a16="http://schemas.microsoft.com/office/drawing/2014/main" id="{A6ADBED4-56F8-4F82-AD30-2BEEB8535ABD}"/>
                  </a:ext>
                </a:extLst>
              </p:cNvPr>
              <p:cNvGrpSpPr/>
              <p:nvPr/>
            </p:nvGrpSpPr>
            <p:grpSpPr>
              <a:xfrm>
                <a:off x="3635896" y="2651364"/>
                <a:ext cx="2592288" cy="2145788"/>
                <a:chOff x="3635896" y="2651364"/>
                <a:chExt cx="2592288" cy="2145788"/>
              </a:xfrm>
            </p:grpSpPr>
            <p:cxnSp>
              <p:nvCxnSpPr>
                <p:cNvPr id="12" name="מחבר חץ ישר 11">
                  <a:extLst>
                    <a:ext uri="{FF2B5EF4-FFF2-40B4-BE49-F238E27FC236}">
                      <a16:creationId xmlns:a16="http://schemas.microsoft.com/office/drawing/2014/main" id="{D64AD0A4-DC33-4E93-9C9C-BA919E3AA6B4}"/>
                    </a:ext>
                  </a:extLst>
                </p:cNvPr>
                <p:cNvCxnSpPr/>
                <p:nvPr/>
              </p:nvCxnSpPr>
              <p:spPr>
                <a:xfrm flipH="1">
                  <a:off x="3635896" y="4221088"/>
                  <a:ext cx="2592288"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625CB4C6-46D4-4F65-BFAD-3A8C60B0840A}"/>
                    </a:ext>
                  </a:extLst>
                </p:cNvPr>
                <p:cNvCxnSpPr/>
                <p:nvPr/>
              </p:nvCxnSpPr>
              <p:spPr>
                <a:xfrm flipV="1">
                  <a:off x="5364088" y="2651364"/>
                  <a:ext cx="0" cy="214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מלבן 20">
                <a:extLst>
                  <a:ext uri="{FF2B5EF4-FFF2-40B4-BE49-F238E27FC236}">
                    <a16:creationId xmlns:a16="http://schemas.microsoft.com/office/drawing/2014/main" id="{479A4EE1-9F47-481B-AE41-C1F58C6ED33F}"/>
                  </a:ext>
                </a:extLst>
              </p:cNvPr>
              <p:cNvSpPr/>
              <p:nvPr/>
            </p:nvSpPr>
            <p:spPr>
              <a:xfrm flipH="1">
                <a:off x="5076056" y="2553084"/>
                <a:ext cx="360035" cy="167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tx1"/>
                    </a:solidFill>
                  </a:rPr>
                  <a:t>y</a:t>
                </a:r>
                <a:endParaRPr lang="he-IL" sz="1050" dirty="0">
                  <a:solidFill>
                    <a:schemeClr val="tx1"/>
                  </a:solidFill>
                </a:endParaRPr>
              </a:p>
            </p:txBody>
          </p:sp>
        </p:grpSp>
      </p:grpSp>
      <p:graphicFrame>
        <p:nvGraphicFramePr>
          <p:cNvPr id="31" name="אובייקט 30">
            <a:extLst>
              <a:ext uri="{FF2B5EF4-FFF2-40B4-BE49-F238E27FC236}">
                <a16:creationId xmlns:a16="http://schemas.microsoft.com/office/drawing/2014/main" id="{914192AC-132B-48C6-96D3-5C7D7D8E26F6}"/>
              </a:ext>
            </a:extLst>
          </p:cNvPr>
          <p:cNvGraphicFramePr>
            <a:graphicFrameLocks noChangeAspect="1"/>
          </p:cNvGraphicFramePr>
          <p:nvPr>
            <p:extLst>
              <p:ext uri="{D42A27DB-BD31-4B8C-83A1-F6EECF244321}">
                <p14:modId xmlns:p14="http://schemas.microsoft.com/office/powerpoint/2010/main" val="675816452"/>
              </p:ext>
            </p:extLst>
          </p:nvPr>
        </p:nvGraphicFramePr>
        <p:xfrm>
          <a:off x="4670168" y="1430756"/>
          <a:ext cx="1620838" cy="801687"/>
        </p:xfrm>
        <a:graphic>
          <a:graphicData uri="http://schemas.openxmlformats.org/presentationml/2006/ole">
            <mc:AlternateContent xmlns:mc="http://schemas.openxmlformats.org/markup-compatibility/2006">
              <mc:Choice xmlns:v="urn:schemas-microsoft-com:vml" Requires="v">
                <p:oleObj spid="_x0000_s141483" name="Equation" r:id="rId4" imgW="850680" imgH="419040" progId="Equation.DSMT4">
                  <p:embed/>
                </p:oleObj>
              </mc:Choice>
              <mc:Fallback>
                <p:oleObj name="Equation" r:id="rId4" imgW="850680" imgH="419040" progId="Equation.DSMT4">
                  <p:embed/>
                  <p:pic>
                    <p:nvPicPr>
                      <p:cNvPr id="31" name="אובייקט 30">
                        <a:extLst>
                          <a:ext uri="{FF2B5EF4-FFF2-40B4-BE49-F238E27FC236}">
                            <a16:creationId xmlns:a16="http://schemas.microsoft.com/office/drawing/2014/main" id="{914192AC-132B-48C6-96D3-5C7D7D8E26F6}"/>
                          </a:ext>
                        </a:extLst>
                      </p:cNvPr>
                      <p:cNvPicPr/>
                      <p:nvPr/>
                    </p:nvPicPr>
                    <p:blipFill>
                      <a:blip r:embed="rId5"/>
                      <a:stretch>
                        <a:fillRect/>
                      </a:stretch>
                    </p:blipFill>
                    <p:spPr>
                      <a:xfrm>
                        <a:off x="4670168" y="1430756"/>
                        <a:ext cx="1620838" cy="801687"/>
                      </a:xfrm>
                      <a:prstGeom prst="rect">
                        <a:avLst/>
                      </a:prstGeom>
                    </p:spPr>
                  </p:pic>
                </p:oleObj>
              </mc:Fallback>
            </mc:AlternateContent>
          </a:graphicData>
        </a:graphic>
      </p:graphicFrame>
      <p:sp>
        <p:nvSpPr>
          <p:cNvPr id="2" name="חץ: ימינה מקווקו 1">
            <a:extLst>
              <a:ext uri="{FF2B5EF4-FFF2-40B4-BE49-F238E27FC236}">
                <a16:creationId xmlns:a16="http://schemas.microsoft.com/office/drawing/2014/main" id="{E7D3062B-7D93-4106-9F28-074DB5186E7A}"/>
              </a:ext>
            </a:extLst>
          </p:cNvPr>
          <p:cNvSpPr/>
          <p:nvPr/>
        </p:nvSpPr>
        <p:spPr>
          <a:xfrm rot="2110354">
            <a:off x="6144089" y="2326323"/>
            <a:ext cx="1089305" cy="302293"/>
          </a:xfrm>
          <a:prstGeom prst="striped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 name="חץ: ימינה מקווקו 24">
            <a:extLst>
              <a:ext uri="{FF2B5EF4-FFF2-40B4-BE49-F238E27FC236}">
                <a16:creationId xmlns:a16="http://schemas.microsoft.com/office/drawing/2014/main" id="{29F53A18-4943-46CB-B51F-FE6912A3A339}"/>
              </a:ext>
            </a:extLst>
          </p:cNvPr>
          <p:cNvSpPr/>
          <p:nvPr/>
        </p:nvSpPr>
        <p:spPr>
          <a:xfrm rot="7811226">
            <a:off x="4420672" y="2353270"/>
            <a:ext cx="1089305" cy="302293"/>
          </a:xfrm>
          <a:prstGeom prst="striped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455BA2FB-D7A9-4471-8E3E-464C499326F9}"/>
              </a:ext>
            </a:extLst>
          </p:cNvPr>
          <p:cNvSpPr txBox="1"/>
          <p:nvPr/>
        </p:nvSpPr>
        <p:spPr>
          <a:xfrm>
            <a:off x="6635339" y="2792161"/>
            <a:ext cx="1454245"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1">
            <a:spAutoFit/>
          </a:bodyPr>
          <a:lstStyle/>
          <a:p>
            <a:r>
              <a:rPr lang="he-IL" dirty="0"/>
              <a:t>התאוצה תקטן</a:t>
            </a:r>
          </a:p>
        </p:txBody>
      </p:sp>
      <p:sp>
        <p:nvSpPr>
          <p:cNvPr id="27" name="TextBox 26">
            <a:extLst>
              <a:ext uri="{FF2B5EF4-FFF2-40B4-BE49-F238E27FC236}">
                <a16:creationId xmlns:a16="http://schemas.microsoft.com/office/drawing/2014/main" id="{C68B8F86-57E3-4DC4-9696-4CA4A7082632}"/>
              </a:ext>
            </a:extLst>
          </p:cNvPr>
          <p:cNvSpPr txBox="1"/>
          <p:nvPr/>
        </p:nvSpPr>
        <p:spPr>
          <a:xfrm>
            <a:off x="3639643" y="2849342"/>
            <a:ext cx="1482713"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1">
            <a:spAutoFit/>
          </a:bodyPr>
          <a:lstStyle/>
          <a:p>
            <a:r>
              <a:rPr lang="he-IL" dirty="0"/>
              <a:t>התאוצה תגדל</a:t>
            </a:r>
          </a:p>
        </p:txBody>
      </p:sp>
      <p:sp>
        <p:nvSpPr>
          <p:cNvPr id="26" name="מלבן 25">
            <a:extLst>
              <a:ext uri="{FF2B5EF4-FFF2-40B4-BE49-F238E27FC236}">
                <a16:creationId xmlns:a16="http://schemas.microsoft.com/office/drawing/2014/main" id="{345CA14A-9F24-46DB-8D6B-44F23C675BAE}"/>
              </a:ext>
            </a:extLst>
          </p:cNvPr>
          <p:cNvSpPr/>
          <p:nvPr/>
        </p:nvSpPr>
        <p:spPr>
          <a:xfrm>
            <a:off x="5153365" y="3062518"/>
            <a:ext cx="1454245" cy="923330"/>
          </a:xfrm>
          <a:prstGeom prst="rect">
            <a:avLst/>
          </a:prstGeom>
        </p:spPr>
        <p:style>
          <a:lnRef idx="1">
            <a:schemeClr val="accent2"/>
          </a:lnRef>
          <a:fillRef idx="2">
            <a:schemeClr val="accent2"/>
          </a:fillRef>
          <a:effectRef idx="1">
            <a:schemeClr val="accent2"/>
          </a:effectRef>
          <a:fontRef idx="minor">
            <a:schemeClr val="dk1"/>
          </a:fontRef>
        </p:style>
        <p:txBody>
          <a:bodyPr wrap="none" lIns="91440" tIns="45720" rIns="91440" bIns="45720">
            <a:spAutoFit/>
          </a:bodyPr>
          <a:lstStyle/>
          <a:p>
            <a:pPr algn="ctr"/>
            <a:r>
              <a:rPr lang="he-IL" sz="5400" b="1" cap="none" spc="0" dirty="0">
                <a:ln w="6600">
                  <a:solidFill>
                    <a:schemeClr val="accent2"/>
                  </a:solidFill>
                  <a:prstDash val="solid"/>
                </a:ln>
                <a:solidFill>
                  <a:srgbClr val="FFFFFF"/>
                </a:solidFill>
                <a:effectLst>
                  <a:outerShdw dist="38100" dir="2700000" algn="tl" rotWithShape="0">
                    <a:schemeClr val="accent2"/>
                  </a:outerShdw>
                </a:effectLst>
              </a:rPr>
              <a:t>???</a:t>
            </a:r>
          </a:p>
        </p:txBody>
      </p:sp>
      <p:graphicFrame>
        <p:nvGraphicFramePr>
          <p:cNvPr id="30" name="אובייקט 29">
            <a:extLst>
              <a:ext uri="{FF2B5EF4-FFF2-40B4-BE49-F238E27FC236}">
                <a16:creationId xmlns:a16="http://schemas.microsoft.com/office/drawing/2014/main" id="{5A3E43DC-2751-48BE-8574-E3CDB440547B}"/>
              </a:ext>
            </a:extLst>
          </p:cNvPr>
          <p:cNvGraphicFramePr>
            <a:graphicFrameLocks noChangeAspect="1"/>
          </p:cNvGraphicFramePr>
          <p:nvPr>
            <p:extLst>
              <p:ext uri="{D42A27DB-BD31-4B8C-83A1-F6EECF244321}">
                <p14:modId xmlns:p14="http://schemas.microsoft.com/office/powerpoint/2010/main" val="3000328657"/>
              </p:ext>
            </p:extLst>
          </p:nvPr>
        </p:nvGraphicFramePr>
        <p:xfrm>
          <a:off x="2915816" y="4077215"/>
          <a:ext cx="846137" cy="801688"/>
        </p:xfrm>
        <a:graphic>
          <a:graphicData uri="http://schemas.openxmlformats.org/presentationml/2006/ole">
            <mc:AlternateContent xmlns:mc="http://schemas.openxmlformats.org/markup-compatibility/2006">
              <mc:Choice xmlns:v="urn:schemas-microsoft-com:vml" Requires="v">
                <p:oleObj spid="_x0000_s141484" name="Equation" r:id="rId6" imgW="444240" imgH="419040" progId="Equation.DSMT4">
                  <p:embed/>
                </p:oleObj>
              </mc:Choice>
              <mc:Fallback>
                <p:oleObj name="Equation" r:id="rId6" imgW="444240" imgH="419040" progId="Equation.DSMT4">
                  <p:embed/>
                  <p:pic>
                    <p:nvPicPr>
                      <p:cNvPr id="31" name="אובייקט 30">
                        <a:extLst>
                          <a:ext uri="{FF2B5EF4-FFF2-40B4-BE49-F238E27FC236}">
                            <a16:creationId xmlns:a16="http://schemas.microsoft.com/office/drawing/2014/main" id="{914192AC-132B-48C6-96D3-5C7D7D8E26F6}"/>
                          </a:ext>
                        </a:extLst>
                      </p:cNvPr>
                      <p:cNvPicPr/>
                      <p:nvPr/>
                    </p:nvPicPr>
                    <p:blipFill>
                      <a:blip r:embed="rId7"/>
                      <a:stretch>
                        <a:fillRect/>
                      </a:stretch>
                    </p:blipFill>
                    <p:spPr>
                      <a:xfrm>
                        <a:off x="2915816" y="4077215"/>
                        <a:ext cx="846137" cy="801688"/>
                      </a:xfrm>
                      <a:prstGeom prst="rect">
                        <a:avLst/>
                      </a:prstGeom>
                    </p:spPr>
                  </p:pic>
                </p:oleObj>
              </mc:Fallback>
            </mc:AlternateContent>
          </a:graphicData>
        </a:graphic>
      </p:graphicFrame>
      <p:graphicFrame>
        <p:nvGraphicFramePr>
          <p:cNvPr id="32" name="אובייקט 31">
            <a:extLst>
              <a:ext uri="{FF2B5EF4-FFF2-40B4-BE49-F238E27FC236}">
                <a16:creationId xmlns:a16="http://schemas.microsoft.com/office/drawing/2014/main" id="{81DA1695-B466-47BE-993F-B124A09B4FFA}"/>
              </a:ext>
            </a:extLst>
          </p:cNvPr>
          <p:cNvGraphicFramePr>
            <a:graphicFrameLocks noChangeAspect="1"/>
          </p:cNvGraphicFramePr>
          <p:nvPr>
            <p:extLst>
              <p:ext uri="{D42A27DB-BD31-4B8C-83A1-F6EECF244321}">
                <p14:modId xmlns:p14="http://schemas.microsoft.com/office/powerpoint/2010/main" val="457500475"/>
              </p:ext>
            </p:extLst>
          </p:nvPr>
        </p:nvGraphicFramePr>
        <p:xfrm>
          <a:off x="3552324" y="4806782"/>
          <a:ext cx="895350" cy="339725"/>
        </p:xfrm>
        <a:graphic>
          <a:graphicData uri="http://schemas.openxmlformats.org/presentationml/2006/ole">
            <mc:AlternateContent xmlns:mc="http://schemas.openxmlformats.org/markup-compatibility/2006">
              <mc:Choice xmlns:v="urn:schemas-microsoft-com:vml" Requires="v">
                <p:oleObj spid="_x0000_s141485" name="Equation" r:id="rId8" imgW="469800" imgH="177480" progId="Equation.DSMT4">
                  <p:embed/>
                </p:oleObj>
              </mc:Choice>
              <mc:Fallback>
                <p:oleObj name="Equation" r:id="rId8" imgW="469800" imgH="177480" progId="Equation.DSMT4">
                  <p:embed/>
                  <p:pic>
                    <p:nvPicPr>
                      <p:cNvPr id="30" name="אובייקט 29">
                        <a:extLst>
                          <a:ext uri="{FF2B5EF4-FFF2-40B4-BE49-F238E27FC236}">
                            <a16:creationId xmlns:a16="http://schemas.microsoft.com/office/drawing/2014/main" id="{5A3E43DC-2751-48BE-8574-E3CDB440547B}"/>
                          </a:ext>
                        </a:extLst>
                      </p:cNvPr>
                      <p:cNvPicPr/>
                      <p:nvPr/>
                    </p:nvPicPr>
                    <p:blipFill>
                      <a:blip r:embed="rId9"/>
                      <a:stretch>
                        <a:fillRect/>
                      </a:stretch>
                    </p:blipFill>
                    <p:spPr>
                      <a:xfrm>
                        <a:off x="3552324" y="4806782"/>
                        <a:ext cx="895350" cy="339725"/>
                      </a:xfrm>
                      <a:prstGeom prst="rect">
                        <a:avLst/>
                      </a:prstGeom>
                    </p:spPr>
                  </p:pic>
                </p:oleObj>
              </mc:Fallback>
            </mc:AlternateContent>
          </a:graphicData>
        </a:graphic>
      </p:graphicFrame>
      <p:graphicFrame>
        <p:nvGraphicFramePr>
          <p:cNvPr id="33" name="אובייקט 32">
            <a:extLst>
              <a:ext uri="{FF2B5EF4-FFF2-40B4-BE49-F238E27FC236}">
                <a16:creationId xmlns:a16="http://schemas.microsoft.com/office/drawing/2014/main" id="{69842A65-5BF8-4AF1-9843-5881F9E4D602}"/>
              </a:ext>
            </a:extLst>
          </p:cNvPr>
          <p:cNvGraphicFramePr>
            <a:graphicFrameLocks noChangeAspect="1"/>
          </p:cNvGraphicFramePr>
          <p:nvPr>
            <p:extLst>
              <p:ext uri="{D42A27DB-BD31-4B8C-83A1-F6EECF244321}">
                <p14:modId xmlns:p14="http://schemas.microsoft.com/office/powerpoint/2010/main" val="4059696170"/>
              </p:ext>
            </p:extLst>
          </p:nvPr>
        </p:nvGraphicFramePr>
        <p:xfrm>
          <a:off x="3762293" y="4083590"/>
          <a:ext cx="2344737" cy="849312"/>
        </p:xfrm>
        <a:graphic>
          <a:graphicData uri="http://schemas.openxmlformats.org/presentationml/2006/ole">
            <mc:AlternateContent xmlns:mc="http://schemas.openxmlformats.org/markup-compatibility/2006">
              <mc:Choice xmlns:v="urn:schemas-microsoft-com:vml" Requires="v">
                <p:oleObj spid="_x0000_s141486" name="Equation" r:id="rId10" imgW="1231560" imgH="444240" progId="Equation.DSMT4">
                  <p:embed/>
                </p:oleObj>
              </mc:Choice>
              <mc:Fallback>
                <p:oleObj name="Equation" r:id="rId10" imgW="1231560" imgH="444240" progId="Equation.DSMT4">
                  <p:embed/>
                  <p:pic>
                    <p:nvPicPr>
                      <p:cNvPr id="30" name="אובייקט 29">
                        <a:extLst>
                          <a:ext uri="{FF2B5EF4-FFF2-40B4-BE49-F238E27FC236}">
                            <a16:creationId xmlns:a16="http://schemas.microsoft.com/office/drawing/2014/main" id="{5A3E43DC-2751-48BE-8574-E3CDB440547B}"/>
                          </a:ext>
                        </a:extLst>
                      </p:cNvPr>
                      <p:cNvPicPr/>
                      <p:nvPr/>
                    </p:nvPicPr>
                    <p:blipFill>
                      <a:blip r:embed="rId11"/>
                      <a:stretch>
                        <a:fillRect/>
                      </a:stretch>
                    </p:blipFill>
                    <p:spPr>
                      <a:xfrm>
                        <a:off x="3762293" y="4083590"/>
                        <a:ext cx="2344737" cy="849312"/>
                      </a:xfrm>
                      <a:prstGeom prst="rect">
                        <a:avLst/>
                      </a:prstGeom>
                    </p:spPr>
                  </p:pic>
                </p:oleObj>
              </mc:Fallback>
            </mc:AlternateContent>
          </a:graphicData>
        </a:graphic>
      </p:graphicFrame>
      <p:cxnSp>
        <p:nvCxnSpPr>
          <p:cNvPr id="29" name="מחבר חץ ישר 28">
            <a:extLst>
              <a:ext uri="{FF2B5EF4-FFF2-40B4-BE49-F238E27FC236}">
                <a16:creationId xmlns:a16="http://schemas.microsoft.com/office/drawing/2014/main" id="{0D228462-1367-4DED-B2D3-A38A31E13016}"/>
              </a:ext>
            </a:extLst>
          </p:cNvPr>
          <p:cNvCxnSpPr/>
          <p:nvPr/>
        </p:nvCxnSpPr>
        <p:spPr>
          <a:xfrm flipV="1">
            <a:off x="3895224" y="4581128"/>
            <a:ext cx="0" cy="29777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52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1000" fill="hold"/>
                                        <p:tgtEl>
                                          <p:spTgt spid="26"/>
                                        </p:tgtEl>
                                        <p:attrNameLst>
                                          <p:attrName>ppt_w</p:attrName>
                                        </p:attrNameLst>
                                      </p:cBhvr>
                                      <p:tavLst>
                                        <p:tav tm="0">
                                          <p:val>
                                            <p:fltVal val="0"/>
                                          </p:val>
                                        </p:tav>
                                        <p:tav tm="100000">
                                          <p:val>
                                            <p:strVal val="#ppt_w"/>
                                          </p:val>
                                        </p:tav>
                                      </p:tavLst>
                                    </p:anim>
                                    <p:anim calcmode="lin" valueType="num">
                                      <p:cBhvr>
                                        <p:cTn id="26" dur="1000" fill="hold"/>
                                        <p:tgtEl>
                                          <p:spTgt spid="26"/>
                                        </p:tgtEl>
                                        <p:attrNameLst>
                                          <p:attrName>ppt_h</p:attrName>
                                        </p:attrNameLst>
                                      </p:cBhvr>
                                      <p:tavLst>
                                        <p:tav tm="0">
                                          <p:val>
                                            <p:fltVal val="0"/>
                                          </p:val>
                                        </p:tav>
                                        <p:tav tm="100000">
                                          <p:val>
                                            <p:strVal val="#ppt_h"/>
                                          </p:val>
                                        </p:tav>
                                      </p:tavLst>
                                    </p:anim>
                                    <p:anim calcmode="lin" valueType="num">
                                      <p:cBhvr>
                                        <p:cTn id="27" dur="1000" fill="hold"/>
                                        <p:tgtEl>
                                          <p:spTgt spid="26"/>
                                        </p:tgtEl>
                                        <p:attrNameLst>
                                          <p:attrName>style.rotation</p:attrName>
                                        </p:attrNameLst>
                                      </p:cBhvr>
                                      <p:tavLst>
                                        <p:tav tm="0">
                                          <p:val>
                                            <p:fltVal val="90"/>
                                          </p:val>
                                        </p:tav>
                                        <p:tav tm="100000">
                                          <p:val>
                                            <p:fltVal val="0"/>
                                          </p:val>
                                        </p:tav>
                                      </p:tavLst>
                                    </p:anim>
                                    <p:animEffect transition="in" filter="fade">
                                      <p:cBhvr>
                                        <p:cTn id="28" dur="10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1000"/>
                                        <p:tgtEl>
                                          <p:spTgt spid="30"/>
                                        </p:tgtEl>
                                      </p:cBhvr>
                                    </p:animEffect>
                                    <p:anim calcmode="lin" valueType="num">
                                      <p:cBhvr>
                                        <p:cTn id="34" dur="1000" fill="hold"/>
                                        <p:tgtEl>
                                          <p:spTgt spid="30"/>
                                        </p:tgtEl>
                                        <p:attrNameLst>
                                          <p:attrName>ppt_x</p:attrName>
                                        </p:attrNameLst>
                                      </p:cBhvr>
                                      <p:tavLst>
                                        <p:tav tm="0">
                                          <p:val>
                                            <p:strVal val="#ppt_x"/>
                                          </p:val>
                                        </p:tav>
                                        <p:tav tm="100000">
                                          <p:val>
                                            <p:strVal val="#ppt_x"/>
                                          </p:val>
                                        </p:tav>
                                      </p:tavLst>
                                    </p:anim>
                                    <p:anim calcmode="lin" valueType="num">
                                      <p:cBhvr>
                                        <p:cTn id="3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1000"/>
                                        <p:tgtEl>
                                          <p:spTgt spid="32"/>
                                        </p:tgtEl>
                                      </p:cBhvr>
                                    </p:animEffect>
                                    <p:anim calcmode="lin" valueType="num">
                                      <p:cBhvr>
                                        <p:cTn id="41" dur="1000" fill="hold"/>
                                        <p:tgtEl>
                                          <p:spTgt spid="32"/>
                                        </p:tgtEl>
                                        <p:attrNameLst>
                                          <p:attrName>ppt_x</p:attrName>
                                        </p:attrNameLst>
                                      </p:cBhvr>
                                      <p:tavLst>
                                        <p:tav tm="0">
                                          <p:val>
                                            <p:strVal val="#ppt_x"/>
                                          </p:val>
                                        </p:tav>
                                        <p:tav tm="100000">
                                          <p:val>
                                            <p:strVal val="#ppt_x"/>
                                          </p:val>
                                        </p:tav>
                                      </p:tavLst>
                                    </p:anim>
                                    <p:anim calcmode="lin" valueType="num">
                                      <p:cBhvr>
                                        <p:cTn id="42" dur="1000" fill="hold"/>
                                        <p:tgtEl>
                                          <p:spTgt spid="32"/>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42" presetClass="entr" presetSubtype="0" fill="hold"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1000"/>
                                        <p:tgtEl>
                                          <p:spTgt spid="29"/>
                                        </p:tgtEl>
                                      </p:cBhvr>
                                    </p:animEffect>
                                    <p:anim calcmode="lin" valueType="num">
                                      <p:cBhvr>
                                        <p:cTn id="47" dur="1000" fill="hold"/>
                                        <p:tgtEl>
                                          <p:spTgt spid="29"/>
                                        </p:tgtEl>
                                        <p:attrNameLst>
                                          <p:attrName>ppt_x</p:attrName>
                                        </p:attrNameLst>
                                      </p:cBhvr>
                                      <p:tavLst>
                                        <p:tav tm="0">
                                          <p:val>
                                            <p:strVal val="#ppt_x"/>
                                          </p:val>
                                        </p:tav>
                                        <p:tav tm="100000">
                                          <p:val>
                                            <p:strVal val="#ppt_x"/>
                                          </p:val>
                                        </p:tav>
                                      </p:tavLst>
                                    </p:anim>
                                    <p:anim calcmode="lin" valueType="num">
                                      <p:cBhvr>
                                        <p:cTn id="48" dur="1000" fill="hold"/>
                                        <p:tgtEl>
                                          <p:spTgt spid="29"/>
                                        </p:tgtEl>
                                        <p:attrNameLst>
                                          <p:attrName>ppt_y</p:attrName>
                                        </p:attrNameLst>
                                      </p:cBhvr>
                                      <p:tavLst>
                                        <p:tav tm="0">
                                          <p:val>
                                            <p:strVal val="#ppt_y+.1"/>
                                          </p:val>
                                        </p:tav>
                                        <p:tav tm="100000">
                                          <p:val>
                                            <p:strVal val="#ppt_y"/>
                                          </p:val>
                                        </p:tav>
                                      </p:tavLst>
                                    </p:anim>
                                  </p:childTnLst>
                                </p:cTn>
                              </p:par>
                            </p:childTnLst>
                          </p:cTn>
                        </p:par>
                        <p:par>
                          <p:cTn id="49" fill="hold">
                            <p:stCondLst>
                              <p:cond delay="2000"/>
                            </p:stCondLst>
                            <p:childTnLst>
                              <p:par>
                                <p:cTn id="50" presetID="42" presetClass="entr" presetSubtype="0"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1000"/>
                                        <p:tgtEl>
                                          <p:spTgt spid="33"/>
                                        </p:tgtEl>
                                      </p:cBhvr>
                                    </p:animEffect>
                                    <p:anim calcmode="lin" valueType="num">
                                      <p:cBhvr>
                                        <p:cTn id="53" dur="1000" fill="hold"/>
                                        <p:tgtEl>
                                          <p:spTgt spid="33"/>
                                        </p:tgtEl>
                                        <p:attrNameLst>
                                          <p:attrName>ppt_x</p:attrName>
                                        </p:attrNameLst>
                                      </p:cBhvr>
                                      <p:tavLst>
                                        <p:tav tm="0">
                                          <p:val>
                                            <p:strVal val="#ppt_x"/>
                                          </p:val>
                                        </p:tav>
                                        <p:tav tm="100000">
                                          <p:val>
                                            <p:strVal val="#ppt_x"/>
                                          </p:val>
                                        </p:tav>
                                      </p:tavLst>
                                    </p:anim>
                                    <p:anim calcmode="lin" valueType="num">
                                      <p:cBhvr>
                                        <p:cTn id="5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5059">
                                            <p:txEl>
                                              <p:pRg st="9" end="9"/>
                                            </p:txEl>
                                          </p:spTgt>
                                        </p:tgtEl>
                                        <p:attrNameLst>
                                          <p:attrName>style.visibility</p:attrName>
                                        </p:attrNameLst>
                                      </p:cBhvr>
                                      <p:to>
                                        <p:strVal val="visible"/>
                                      </p:to>
                                    </p:set>
                                    <p:animEffect transition="in" filter="fade">
                                      <p:cBhvr>
                                        <p:cTn id="59" dur="1000"/>
                                        <p:tgtEl>
                                          <p:spTgt spid="45059">
                                            <p:txEl>
                                              <p:pRg st="9" end="9"/>
                                            </p:txEl>
                                          </p:spTgt>
                                        </p:tgtEl>
                                      </p:cBhvr>
                                    </p:animEffect>
                                    <p:anim calcmode="lin" valueType="num">
                                      <p:cBhvr>
                                        <p:cTn id="60" dur="1000" fill="hold"/>
                                        <p:tgtEl>
                                          <p:spTgt spid="45059">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4505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45059">
                                            <p:txEl>
                                              <p:pRg st="10" end="10"/>
                                            </p:txEl>
                                          </p:spTgt>
                                        </p:tgtEl>
                                        <p:attrNameLst>
                                          <p:attrName>style.visibility</p:attrName>
                                        </p:attrNameLst>
                                      </p:cBhvr>
                                      <p:to>
                                        <p:strVal val="visible"/>
                                      </p:to>
                                    </p:set>
                                    <p:animEffect transition="in" filter="fade">
                                      <p:cBhvr>
                                        <p:cTn id="66" dur="1000"/>
                                        <p:tgtEl>
                                          <p:spTgt spid="45059">
                                            <p:txEl>
                                              <p:pRg st="10" end="10"/>
                                            </p:txEl>
                                          </p:spTgt>
                                        </p:tgtEl>
                                      </p:cBhvr>
                                    </p:animEffect>
                                    <p:anim calcmode="lin" valueType="num">
                                      <p:cBhvr>
                                        <p:cTn id="67" dur="1000" fill="hold"/>
                                        <p:tgtEl>
                                          <p:spTgt spid="45059">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4505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13" grpId="0" animBg="1"/>
      <p:bldP spid="27" grpId="0" animBg="1"/>
      <p:bldP spid="2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5"/>
          <p:cNvSpPr txBox="1">
            <a:spLocks noChangeArrowheads="1"/>
          </p:cNvSpPr>
          <p:nvPr/>
        </p:nvSpPr>
        <p:spPr bwMode="auto">
          <a:xfrm>
            <a:off x="395536" y="549963"/>
            <a:ext cx="8408455" cy="5724644"/>
          </a:xfrm>
          <a:prstGeom prst="rect">
            <a:avLst/>
          </a:prstGeom>
          <a:noFill/>
          <a:ln w="9525">
            <a:noFill/>
            <a:miter lim="800000"/>
            <a:headEnd/>
            <a:tailEnd/>
          </a:ln>
        </p:spPr>
        <p:txBody>
          <a:bodyPr wrap="square">
            <a:spAutoFit/>
          </a:bodyPr>
          <a:lstStyle/>
          <a:p>
            <a:pPr>
              <a:spcBef>
                <a:spcPts val="600"/>
              </a:spcBef>
            </a:pPr>
            <a:r>
              <a:rPr lang="he-IL" sz="2800" dirty="0"/>
              <a:t>נבין היכן הבעיה.</a:t>
            </a:r>
          </a:p>
          <a:p>
            <a:pPr>
              <a:spcBef>
                <a:spcPts val="600"/>
              </a:spcBef>
            </a:pPr>
            <a:r>
              <a:rPr lang="he-IL" sz="2800" dirty="0"/>
              <a:t>כמה גדלים שמעורבים בתאוצה יש לנו למעשה?</a:t>
            </a:r>
          </a:p>
          <a:p>
            <a:pPr>
              <a:spcBef>
                <a:spcPts val="600"/>
              </a:spcBef>
            </a:pPr>
            <a:endParaRPr lang="en-US" sz="2800" dirty="0"/>
          </a:p>
          <a:p>
            <a:pPr>
              <a:spcBef>
                <a:spcPts val="600"/>
              </a:spcBef>
            </a:pPr>
            <a:r>
              <a:rPr lang="en-US" sz="2800" dirty="0"/>
              <a:t>a</a:t>
            </a:r>
            <a:r>
              <a:rPr lang="he-IL" sz="2800" dirty="0"/>
              <a:t> המשתנה התלוי ושלושת האחרים המשתנים הבלתי תלויים.</a:t>
            </a:r>
          </a:p>
          <a:p>
            <a:pPr>
              <a:spcBef>
                <a:spcPts val="600"/>
              </a:spcBef>
            </a:pPr>
            <a:r>
              <a:rPr lang="he-IL" sz="2800" dirty="0"/>
              <a:t>כדי לדעת איך התאוצה מושפעת משינוי של הפרמטרים חייבים להקפיא ולאפשר שינוי רק של אחד.</a:t>
            </a:r>
          </a:p>
          <a:p>
            <a:pPr>
              <a:spcBef>
                <a:spcPts val="600"/>
              </a:spcBef>
            </a:pPr>
            <a:r>
              <a:rPr lang="he-IL" sz="2800" dirty="0"/>
              <a:t>במקרה של             אבל גם </a:t>
            </a:r>
            <a:r>
              <a:rPr lang="en-US" sz="2800" dirty="0"/>
              <a:t>v</a:t>
            </a:r>
            <a:r>
              <a:rPr lang="he-IL" sz="2800" dirty="0"/>
              <a:t> תלוי ברדיוס הסיבוב ולכן לא ברור איך התאוצה תושפע.</a:t>
            </a:r>
          </a:p>
          <a:p>
            <a:pPr>
              <a:spcBef>
                <a:spcPts val="600"/>
              </a:spcBef>
            </a:pPr>
            <a:r>
              <a:rPr lang="he-IL" sz="2800" dirty="0"/>
              <a:t>במקרה של             המהירות הזוויתית קבועה ונובעת מתדירות הסיבוב, ולכן מקבלים את השפעת שינוי רדיוס הסיבוב על התאוצה!</a:t>
            </a:r>
          </a:p>
        </p:txBody>
      </p:sp>
      <p:sp>
        <p:nvSpPr>
          <p:cNvPr id="5" name="TextBox 4"/>
          <p:cNvSpPr txBox="1"/>
          <p:nvPr/>
        </p:nvSpPr>
        <p:spPr>
          <a:xfrm>
            <a:off x="2555776" y="88298"/>
            <a:ext cx="4032448"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graphicFrame>
        <p:nvGraphicFramePr>
          <p:cNvPr id="31" name="אובייקט 30">
            <a:extLst>
              <a:ext uri="{FF2B5EF4-FFF2-40B4-BE49-F238E27FC236}">
                <a16:creationId xmlns:a16="http://schemas.microsoft.com/office/drawing/2014/main" id="{914192AC-132B-48C6-96D3-5C7D7D8E26F6}"/>
              </a:ext>
            </a:extLst>
          </p:cNvPr>
          <p:cNvGraphicFramePr>
            <a:graphicFrameLocks noChangeAspect="1"/>
          </p:cNvGraphicFramePr>
          <p:nvPr>
            <p:extLst>
              <p:ext uri="{D42A27DB-BD31-4B8C-83A1-F6EECF244321}">
                <p14:modId xmlns:p14="http://schemas.microsoft.com/office/powerpoint/2010/main" val="642457210"/>
              </p:ext>
            </p:extLst>
          </p:nvPr>
        </p:nvGraphicFramePr>
        <p:xfrm>
          <a:off x="3856773" y="1531536"/>
          <a:ext cx="1485979" cy="529312"/>
        </p:xfrm>
        <a:graphic>
          <a:graphicData uri="http://schemas.openxmlformats.org/presentationml/2006/ole">
            <mc:AlternateContent xmlns:mc="http://schemas.openxmlformats.org/markup-compatibility/2006">
              <mc:Choice xmlns:v="urn:schemas-microsoft-com:vml" Requires="v">
                <p:oleObj spid="_x0000_s142458" name="Equation" r:id="rId4" imgW="571320" imgH="203040" progId="Equation.DSMT4">
                  <p:embed/>
                </p:oleObj>
              </mc:Choice>
              <mc:Fallback>
                <p:oleObj name="Equation" r:id="rId4" imgW="571320" imgH="203040" progId="Equation.DSMT4">
                  <p:embed/>
                  <p:pic>
                    <p:nvPicPr>
                      <p:cNvPr id="31" name="אובייקט 30">
                        <a:extLst>
                          <a:ext uri="{FF2B5EF4-FFF2-40B4-BE49-F238E27FC236}">
                            <a16:creationId xmlns:a16="http://schemas.microsoft.com/office/drawing/2014/main" id="{914192AC-132B-48C6-96D3-5C7D7D8E26F6}"/>
                          </a:ext>
                        </a:extLst>
                      </p:cNvPr>
                      <p:cNvPicPr/>
                      <p:nvPr/>
                    </p:nvPicPr>
                    <p:blipFill>
                      <a:blip r:embed="rId5"/>
                      <a:stretch>
                        <a:fillRect/>
                      </a:stretch>
                    </p:blipFill>
                    <p:spPr>
                      <a:xfrm>
                        <a:off x="3856773" y="1531536"/>
                        <a:ext cx="1485979" cy="529312"/>
                      </a:xfrm>
                      <a:prstGeom prst="rect">
                        <a:avLst/>
                      </a:prstGeom>
                    </p:spPr>
                  </p:pic>
                </p:oleObj>
              </mc:Fallback>
            </mc:AlternateContent>
          </a:graphicData>
        </a:graphic>
      </p:graphicFrame>
      <p:graphicFrame>
        <p:nvGraphicFramePr>
          <p:cNvPr id="34" name="אובייקט 33">
            <a:extLst>
              <a:ext uri="{FF2B5EF4-FFF2-40B4-BE49-F238E27FC236}">
                <a16:creationId xmlns:a16="http://schemas.microsoft.com/office/drawing/2014/main" id="{0B125376-483D-490F-9CC4-3F556B6FE647}"/>
              </a:ext>
            </a:extLst>
          </p:cNvPr>
          <p:cNvGraphicFramePr>
            <a:graphicFrameLocks noChangeAspect="1"/>
          </p:cNvGraphicFramePr>
          <p:nvPr>
            <p:extLst>
              <p:ext uri="{D42A27DB-BD31-4B8C-83A1-F6EECF244321}">
                <p14:modId xmlns:p14="http://schemas.microsoft.com/office/powerpoint/2010/main" val="71951391"/>
              </p:ext>
            </p:extLst>
          </p:nvPr>
        </p:nvGraphicFramePr>
        <p:xfrm>
          <a:off x="6067524" y="4897735"/>
          <a:ext cx="1041400" cy="387350"/>
        </p:xfrm>
        <a:graphic>
          <a:graphicData uri="http://schemas.openxmlformats.org/presentationml/2006/ole">
            <mc:AlternateContent xmlns:mc="http://schemas.openxmlformats.org/markup-compatibility/2006">
              <mc:Choice xmlns:v="urn:schemas-microsoft-com:vml" Requires="v">
                <p:oleObj spid="_x0000_s142459" name="Equation" r:id="rId6" imgW="545760" imgH="203040" progId="Equation.DSMT4">
                  <p:embed/>
                </p:oleObj>
              </mc:Choice>
              <mc:Fallback>
                <p:oleObj name="Equation" r:id="rId6" imgW="545760" imgH="203040" progId="Equation.DSMT4">
                  <p:embed/>
                  <p:pic>
                    <p:nvPicPr>
                      <p:cNvPr id="32" name="אובייקט 31">
                        <a:extLst>
                          <a:ext uri="{FF2B5EF4-FFF2-40B4-BE49-F238E27FC236}">
                            <a16:creationId xmlns:a16="http://schemas.microsoft.com/office/drawing/2014/main" id="{81DA1695-B466-47BE-993F-B124A09B4FFA}"/>
                          </a:ext>
                        </a:extLst>
                      </p:cNvPr>
                      <p:cNvPicPr/>
                      <p:nvPr/>
                    </p:nvPicPr>
                    <p:blipFill>
                      <a:blip r:embed="rId7"/>
                      <a:stretch>
                        <a:fillRect/>
                      </a:stretch>
                    </p:blipFill>
                    <p:spPr>
                      <a:xfrm>
                        <a:off x="6067524" y="4897735"/>
                        <a:ext cx="1041400" cy="387350"/>
                      </a:xfrm>
                      <a:prstGeom prst="rect">
                        <a:avLst/>
                      </a:prstGeom>
                    </p:spPr>
                  </p:pic>
                </p:oleObj>
              </mc:Fallback>
            </mc:AlternateContent>
          </a:graphicData>
        </a:graphic>
      </p:graphicFrame>
      <p:graphicFrame>
        <p:nvGraphicFramePr>
          <p:cNvPr id="35" name="אובייקט 34">
            <a:extLst>
              <a:ext uri="{FF2B5EF4-FFF2-40B4-BE49-F238E27FC236}">
                <a16:creationId xmlns:a16="http://schemas.microsoft.com/office/drawing/2014/main" id="{58A0D4BD-047E-4C10-AC20-3A45B2B8A7C8}"/>
              </a:ext>
            </a:extLst>
          </p:cNvPr>
          <p:cNvGraphicFramePr>
            <a:graphicFrameLocks noChangeAspect="1"/>
          </p:cNvGraphicFramePr>
          <p:nvPr>
            <p:extLst>
              <p:ext uri="{D42A27DB-BD31-4B8C-83A1-F6EECF244321}">
                <p14:modId xmlns:p14="http://schemas.microsoft.com/office/powerpoint/2010/main" val="3531045772"/>
              </p:ext>
            </p:extLst>
          </p:nvPr>
        </p:nvGraphicFramePr>
        <p:xfrm>
          <a:off x="6002684" y="3825875"/>
          <a:ext cx="1017588" cy="604838"/>
        </p:xfrm>
        <a:graphic>
          <a:graphicData uri="http://schemas.openxmlformats.org/presentationml/2006/ole">
            <mc:AlternateContent xmlns:mc="http://schemas.openxmlformats.org/markup-compatibility/2006">
              <mc:Choice xmlns:v="urn:schemas-microsoft-com:vml" Requires="v">
                <p:oleObj spid="_x0000_s142460" name="Equation" r:id="rId8" imgW="533160" imgH="317160" progId="Equation.DSMT4">
                  <p:embed/>
                </p:oleObj>
              </mc:Choice>
              <mc:Fallback>
                <p:oleObj name="Equation" r:id="rId8" imgW="533160" imgH="317160" progId="Equation.DSMT4">
                  <p:embed/>
                  <p:pic>
                    <p:nvPicPr>
                      <p:cNvPr id="34" name="אובייקט 33">
                        <a:extLst>
                          <a:ext uri="{FF2B5EF4-FFF2-40B4-BE49-F238E27FC236}">
                            <a16:creationId xmlns:a16="http://schemas.microsoft.com/office/drawing/2014/main" id="{0B125376-483D-490F-9CC4-3F556B6FE647}"/>
                          </a:ext>
                        </a:extLst>
                      </p:cNvPr>
                      <p:cNvPicPr/>
                      <p:nvPr/>
                    </p:nvPicPr>
                    <p:blipFill>
                      <a:blip r:embed="rId9"/>
                      <a:stretch>
                        <a:fillRect/>
                      </a:stretch>
                    </p:blipFill>
                    <p:spPr>
                      <a:xfrm>
                        <a:off x="6002684" y="3825875"/>
                        <a:ext cx="1017588" cy="604838"/>
                      </a:xfrm>
                      <a:prstGeom prst="rect">
                        <a:avLst/>
                      </a:prstGeom>
                    </p:spPr>
                  </p:pic>
                </p:oleObj>
              </mc:Fallback>
            </mc:AlternateContent>
          </a:graphicData>
        </a:graphic>
      </p:graphicFrame>
    </p:spTree>
    <p:extLst>
      <p:ext uri="{BB962C8B-B14F-4D97-AF65-F5344CB8AC3E}">
        <p14:creationId xmlns:p14="http://schemas.microsoft.com/office/powerpoint/2010/main" val="87125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1000"/>
                                        <p:tgtEl>
                                          <p:spTgt spid="45059">
                                            <p:txEl>
                                              <p:pRg st="0" end="0"/>
                                            </p:txEl>
                                          </p:spTgt>
                                        </p:tgtEl>
                                      </p:cBhvr>
                                    </p:animEffect>
                                    <p:anim calcmode="lin" valueType="num">
                                      <p:cBhvr>
                                        <p:cTn id="8" dur="10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5059">
                                            <p:txEl>
                                              <p:pRg st="1" end="1"/>
                                            </p:txEl>
                                          </p:spTgt>
                                        </p:tgtEl>
                                        <p:attrNameLst>
                                          <p:attrName>style.visibility</p:attrName>
                                        </p:attrNameLst>
                                      </p:cBhvr>
                                      <p:to>
                                        <p:strVal val="visible"/>
                                      </p:to>
                                    </p:set>
                                    <p:animEffect transition="in" filter="fade">
                                      <p:cBhvr>
                                        <p:cTn id="14" dur="1000"/>
                                        <p:tgtEl>
                                          <p:spTgt spid="45059">
                                            <p:txEl>
                                              <p:pRg st="1" end="1"/>
                                            </p:txEl>
                                          </p:spTgt>
                                        </p:tgtEl>
                                      </p:cBhvr>
                                    </p:animEffect>
                                    <p:anim calcmode="lin" valueType="num">
                                      <p:cBhvr>
                                        <p:cTn id="15" dur="10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5059">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1000"/>
                                        <p:tgtEl>
                                          <p:spTgt spid="31"/>
                                        </p:tgtEl>
                                      </p:cBhvr>
                                    </p:animEffect>
                                    <p:anim calcmode="lin" valueType="num">
                                      <p:cBhvr>
                                        <p:cTn id="21" dur="1000" fill="hold"/>
                                        <p:tgtEl>
                                          <p:spTgt spid="31"/>
                                        </p:tgtEl>
                                        <p:attrNameLst>
                                          <p:attrName>ppt_x</p:attrName>
                                        </p:attrNameLst>
                                      </p:cBhvr>
                                      <p:tavLst>
                                        <p:tav tm="0">
                                          <p:val>
                                            <p:strVal val="#ppt_x"/>
                                          </p:val>
                                        </p:tav>
                                        <p:tav tm="100000">
                                          <p:val>
                                            <p:strVal val="#ppt_x"/>
                                          </p:val>
                                        </p:tav>
                                      </p:tavLst>
                                    </p:anim>
                                    <p:anim calcmode="lin" valueType="num">
                                      <p:cBhvr>
                                        <p:cTn id="2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5059">
                                            <p:txEl>
                                              <p:pRg st="3" end="3"/>
                                            </p:txEl>
                                          </p:spTgt>
                                        </p:tgtEl>
                                        <p:attrNameLst>
                                          <p:attrName>style.visibility</p:attrName>
                                        </p:attrNameLst>
                                      </p:cBhvr>
                                      <p:to>
                                        <p:strVal val="visible"/>
                                      </p:to>
                                    </p:set>
                                    <p:animEffect transition="in" filter="fade">
                                      <p:cBhvr>
                                        <p:cTn id="27" dur="1000"/>
                                        <p:tgtEl>
                                          <p:spTgt spid="45059">
                                            <p:txEl>
                                              <p:pRg st="3" end="3"/>
                                            </p:txEl>
                                          </p:spTgt>
                                        </p:tgtEl>
                                      </p:cBhvr>
                                    </p:animEffect>
                                    <p:anim calcmode="lin" valueType="num">
                                      <p:cBhvr>
                                        <p:cTn id="28" dur="10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50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5059">
                                            <p:txEl>
                                              <p:pRg st="4" end="4"/>
                                            </p:txEl>
                                          </p:spTgt>
                                        </p:tgtEl>
                                        <p:attrNameLst>
                                          <p:attrName>style.visibility</p:attrName>
                                        </p:attrNameLst>
                                      </p:cBhvr>
                                      <p:to>
                                        <p:strVal val="visible"/>
                                      </p:to>
                                    </p:set>
                                    <p:animEffect transition="in" filter="fade">
                                      <p:cBhvr>
                                        <p:cTn id="34" dur="1000"/>
                                        <p:tgtEl>
                                          <p:spTgt spid="45059">
                                            <p:txEl>
                                              <p:pRg st="4" end="4"/>
                                            </p:txEl>
                                          </p:spTgt>
                                        </p:tgtEl>
                                      </p:cBhvr>
                                    </p:animEffect>
                                    <p:anim calcmode="lin" valueType="num">
                                      <p:cBhvr>
                                        <p:cTn id="35" dur="10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450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5059">
                                            <p:txEl>
                                              <p:pRg st="5" end="5"/>
                                            </p:txEl>
                                          </p:spTgt>
                                        </p:tgtEl>
                                        <p:attrNameLst>
                                          <p:attrName>style.visibility</p:attrName>
                                        </p:attrNameLst>
                                      </p:cBhvr>
                                      <p:to>
                                        <p:strVal val="visible"/>
                                      </p:to>
                                    </p:set>
                                    <p:animEffect transition="in" filter="fade">
                                      <p:cBhvr>
                                        <p:cTn id="41" dur="1000"/>
                                        <p:tgtEl>
                                          <p:spTgt spid="45059">
                                            <p:txEl>
                                              <p:pRg st="5" end="5"/>
                                            </p:txEl>
                                          </p:spTgt>
                                        </p:tgtEl>
                                      </p:cBhvr>
                                    </p:animEffect>
                                    <p:anim calcmode="lin" valueType="num">
                                      <p:cBhvr>
                                        <p:cTn id="42" dur="10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45059">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1000"/>
                                        <p:tgtEl>
                                          <p:spTgt spid="35"/>
                                        </p:tgtEl>
                                      </p:cBhvr>
                                    </p:animEffect>
                                    <p:anim calcmode="lin" valueType="num">
                                      <p:cBhvr>
                                        <p:cTn id="47" dur="1000" fill="hold"/>
                                        <p:tgtEl>
                                          <p:spTgt spid="35"/>
                                        </p:tgtEl>
                                        <p:attrNameLst>
                                          <p:attrName>ppt_x</p:attrName>
                                        </p:attrNameLst>
                                      </p:cBhvr>
                                      <p:tavLst>
                                        <p:tav tm="0">
                                          <p:val>
                                            <p:strVal val="#ppt_x"/>
                                          </p:val>
                                        </p:tav>
                                        <p:tav tm="100000">
                                          <p:val>
                                            <p:strVal val="#ppt_x"/>
                                          </p:val>
                                        </p:tav>
                                      </p:tavLst>
                                    </p:anim>
                                    <p:anim calcmode="lin" valueType="num">
                                      <p:cBhvr>
                                        <p:cTn id="48"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45059">
                                            <p:txEl>
                                              <p:pRg st="6" end="6"/>
                                            </p:txEl>
                                          </p:spTgt>
                                        </p:tgtEl>
                                        <p:attrNameLst>
                                          <p:attrName>style.visibility</p:attrName>
                                        </p:attrNameLst>
                                      </p:cBhvr>
                                      <p:to>
                                        <p:strVal val="visible"/>
                                      </p:to>
                                    </p:set>
                                    <p:animEffect transition="in" filter="fade">
                                      <p:cBhvr>
                                        <p:cTn id="53" dur="1000"/>
                                        <p:tgtEl>
                                          <p:spTgt spid="45059">
                                            <p:txEl>
                                              <p:pRg st="6" end="6"/>
                                            </p:txEl>
                                          </p:spTgt>
                                        </p:tgtEl>
                                      </p:cBhvr>
                                    </p:animEffect>
                                    <p:anim calcmode="lin" valueType="num">
                                      <p:cBhvr>
                                        <p:cTn id="54" dur="10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45059">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1000"/>
                                        <p:tgtEl>
                                          <p:spTgt spid="34"/>
                                        </p:tgtEl>
                                      </p:cBhvr>
                                    </p:animEffect>
                                    <p:anim calcmode="lin" valueType="num">
                                      <p:cBhvr>
                                        <p:cTn id="59" dur="1000" fill="hold"/>
                                        <p:tgtEl>
                                          <p:spTgt spid="34"/>
                                        </p:tgtEl>
                                        <p:attrNameLst>
                                          <p:attrName>ppt_x</p:attrName>
                                        </p:attrNameLst>
                                      </p:cBhvr>
                                      <p:tavLst>
                                        <p:tav tm="0">
                                          <p:val>
                                            <p:strVal val="#ppt_x"/>
                                          </p:val>
                                        </p:tav>
                                        <p:tav tm="100000">
                                          <p:val>
                                            <p:strVal val="#ppt_x"/>
                                          </p:val>
                                        </p:tav>
                                      </p:tavLst>
                                    </p:anim>
                                    <p:anim calcmode="lin" valueType="num">
                                      <p:cBhvr>
                                        <p:cTn id="6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1" name="Picture 13"/>
          <p:cNvPicPr>
            <a:picLocks noChangeAspect="1" noChangeArrowheads="1"/>
          </p:cNvPicPr>
          <p:nvPr/>
        </p:nvPicPr>
        <p:blipFill>
          <a:blip r:embed="rId4" cstate="print"/>
          <a:srcRect/>
          <a:stretch>
            <a:fillRect/>
          </a:stretch>
        </p:blipFill>
        <p:spPr bwMode="auto">
          <a:xfrm>
            <a:off x="4254500" y="2878138"/>
            <a:ext cx="3263900" cy="3065462"/>
          </a:xfrm>
          <a:prstGeom prst="rect">
            <a:avLst/>
          </a:prstGeom>
          <a:noFill/>
          <a:ln w="9525">
            <a:noFill/>
            <a:miter lim="800000"/>
            <a:headEnd/>
            <a:tailEnd/>
          </a:ln>
        </p:spPr>
      </p:pic>
      <p:sp>
        <p:nvSpPr>
          <p:cNvPr id="9223" name="Text Box 5"/>
          <p:cNvSpPr txBox="1">
            <a:spLocks noChangeArrowheads="1"/>
          </p:cNvSpPr>
          <p:nvPr/>
        </p:nvSpPr>
        <p:spPr bwMode="auto">
          <a:xfrm>
            <a:off x="711201" y="1441494"/>
            <a:ext cx="5849937" cy="923330"/>
          </a:xfrm>
          <a:prstGeom prst="rect">
            <a:avLst/>
          </a:prstGeom>
          <a:noFill/>
          <a:ln w="9525">
            <a:noFill/>
            <a:miter lim="800000"/>
            <a:headEnd/>
            <a:tailEnd/>
          </a:ln>
        </p:spPr>
        <p:txBody>
          <a:bodyPr wrap="square">
            <a:spAutoFit/>
          </a:bodyPr>
          <a:lstStyle/>
          <a:p>
            <a:pPr>
              <a:spcBef>
                <a:spcPct val="50000"/>
              </a:spcBef>
            </a:pPr>
            <a:r>
              <a:rPr lang="he-IL" b="1" dirty="0"/>
              <a:t>כאשר התנועה המעגלית לא תהיה קצובה, כלומר </a:t>
            </a:r>
            <a:r>
              <a:rPr lang="he-IL" b="1" u="sng" dirty="0"/>
              <a:t>גודל</a:t>
            </a:r>
            <a:r>
              <a:rPr lang="he-IL" b="1" dirty="0"/>
              <a:t> מהירות הגוף משתנה, קיימת תאוצה משיקית ולכן שקול הכוחות ברכיב המשיק אינו אפס.</a:t>
            </a:r>
            <a:endParaRPr lang="en-US" b="1" dirty="0"/>
          </a:p>
        </p:txBody>
      </p:sp>
      <p:graphicFrame>
        <p:nvGraphicFramePr>
          <p:cNvPr id="9219" name="Object 6"/>
          <p:cNvGraphicFramePr>
            <a:graphicFrameLocks noChangeAspect="1"/>
          </p:cNvGraphicFramePr>
          <p:nvPr>
            <p:extLst>
              <p:ext uri="{D42A27DB-BD31-4B8C-83A1-F6EECF244321}">
                <p14:modId xmlns:p14="http://schemas.microsoft.com/office/powerpoint/2010/main" val="3873198026"/>
              </p:ext>
            </p:extLst>
          </p:nvPr>
        </p:nvGraphicFramePr>
        <p:xfrm>
          <a:off x="4429125" y="2699831"/>
          <a:ext cx="1555750" cy="503237"/>
        </p:xfrm>
        <a:graphic>
          <a:graphicData uri="http://schemas.openxmlformats.org/presentationml/2006/ole">
            <mc:AlternateContent xmlns:mc="http://schemas.openxmlformats.org/markup-compatibility/2006">
              <mc:Choice xmlns:v="urn:schemas-microsoft-com:vml" Requires="v">
                <p:oleObj spid="_x0000_s103116" name="Equation" r:id="rId5" imgW="787320" imgH="253800" progId="Equation.DSMT4">
                  <p:embed/>
                </p:oleObj>
              </mc:Choice>
              <mc:Fallback>
                <p:oleObj name="Equation" r:id="rId5" imgW="78732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125" y="2699831"/>
                        <a:ext cx="1555750" cy="503237"/>
                      </a:xfrm>
                      <a:prstGeom prst="rect">
                        <a:avLst/>
                      </a:prstGeom>
                      <a:solidFill>
                        <a:srgbClr val="FFFF00"/>
                      </a:solidFill>
                      <a:ln w="9525">
                        <a:solidFill>
                          <a:schemeClr val="tx1"/>
                        </a:solidFill>
                        <a:miter lim="800000"/>
                        <a:headEnd/>
                        <a:tailEnd/>
                      </a:ln>
                    </p:spPr>
                  </p:pic>
                </p:oleObj>
              </mc:Fallback>
            </mc:AlternateContent>
          </a:graphicData>
        </a:graphic>
      </p:graphicFrame>
      <p:sp>
        <p:nvSpPr>
          <p:cNvPr id="9225" name="Line 9"/>
          <p:cNvSpPr>
            <a:spLocks noChangeShapeType="1"/>
          </p:cNvSpPr>
          <p:nvPr/>
        </p:nvSpPr>
        <p:spPr bwMode="auto">
          <a:xfrm flipV="1">
            <a:off x="6705600" y="2616200"/>
            <a:ext cx="0" cy="838200"/>
          </a:xfrm>
          <a:prstGeom prst="line">
            <a:avLst/>
          </a:prstGeom>
          <a:noFill/>
          <a:ln w="76200">
            <a:solidFill>
              <a:srgbClr val="FF0000"/>
            </a:solidFill>
            <a:round/>
            <a:headEnd/>
            <a:tailEnd type="triangle" w="med" len="med"/>
          </a:ln>
        </p:spPr>
        <p:txBody>
          <a:bodyPr/>
          <a:lstStyle/>
          <a:p>
            <a:endParaRPr lang="he-IL"/>
          </a:p>
        </p:txBody>
      </p:sp>
      <p:sp>
        <p:nvSpPr>
          <p:cNvPr id="9226" name="Line 10"/>
          <p:cNvSpPr>
            <a:spLocks noChangeShapeType="1"/>
          </p:cNvSpPr>
          <p:nvPr/>
        </p:nvSpPr>
        <p:spPr bwMode="auto">
          <a:xfrm flipH="1">
            <a:off x="6057900" y="3606800"/>
            <a:ext cx="596900" cy="215900"/>
          </a:xfrm>
          <a:prstGeom prst="line">
            <a:avLst/>
          </a:prstGeom>
          <a:noFill/>
          <a:ln w="57150">
            <a:solidFill>
              <a:srgbClr val="FF0000"/>
            </a:solidFill>
            <a:round/>
            <a:headEnd/>
            <a:tailEnd type="triangle" w="med" len="med"/>
          </a:ln>
        </p:spPr>
        <p:txBody>
          <a:bodyPr/>
          <a:lstStyle/>
          <a:p>
            <a:endParaRPr lang="he-IL"/>
          </a:p>
        </p:txBody>
      </p:sp>
      <p:graphicFrame>
        <p:nvGraphicFramePr>
          <p:cNvPr id="9220" name="Object 11"/>
          <p:cNvGraphicFramePr>
            <a:graphicFrameLocks noChangeAspect="1"/>
          </p:cNvGraphicFramePr>
          <p:nvPr/>
        </p:nvGraphicFramePr>
        <p:xfrm>
          <a:off x="6850063" y="2498725"/>
          <a:ext cx="1230312" cy="503238"/>
        </p:xfrm>
        <a:graphic>
          <a:graphicData uri="http://schemas.openxmlformats.org/presentationml/2006/ole">
            <mc:AlternateContent xmlns:mc="http://schemas.openxmlformats.org/markup-compatibility/2006">
              <mc:Choice xmlns:v="urn:schemas-microsoft-com:vml" Requires="v">
                <p:oleObj spid="_x0000_s103117" name="Equation" r:id="rId7" imgW="622080" imgH="253800" progId="Equation.DSMT4">
                  <p:embed/>
                </p:oleObj>
              </mc:Choice>
              <mc:Fallback>
                <p:oleObj name="Equation" r:id="rId7" imgW="62208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0063" y="2498725"/>
                        <a:ext cx="1230312" cy="503238"/>
                      </a:xfrm>
                      <a:prstGeom prst="rect">
                        <a:avLst/>
                      </a:prstGeom>
                      <a:solidFill>
                        <a:srgbClr val="FFFF00"/>
                      </a:solidFill>
                      <a:ln w="9525">
                        <a:solidFill>
                          <a:schemeClr val="tx1"/>
                        </a:solidFill>
                        <a:miter lim="800000"/>
                        <a:headEnd/>
                        <a:tailEnd/>
                      </a:ln>
                    </p:spPr>
                  </p:pic>
                </p:oleObj>
              </mc:Fallback>
            </mc:AlternateContent>
          </a:graphicData>
        </a:graphic>
      </p:graphicFrame>
      <p:pic>
        <p:nvPicPr>
          <p:cNvPr id="9227" name="Picture 12"/>
          <p:cNvPicPr>
            <a:picLocks noChangeAspect="1" noChangeArrowheads="1"/>
          </p:cNvPicPr>
          <p:nvPr/>
        </p:nvPicPr>
        <p:blipFill>
          <a:blip r:embed="rId9" cstate="print"/>
          <a:srcRect/>
          <a:stretch>
            <a:fillRect/>
          </a:stretch>
        </p:blipFill>
        <p:spPr bwMode="auto">
          <a:xfrm>
            <a:off x="6696075" y="3870325"/>
            <a:ext cx="1543050" cy="895350"/>
          </a:xfrm>
          <a:prstGeom prst="rect">
            <a:avLst/>
          </a:prstGeom>
          <a:noFill/>
          <a:ln w="9525">
            <a:noFill/>
            <a:miter lim="800000"/>
            <a:headEnd/>
            <a:tailEnd/>
          </a:ln>
        </p:spPr>
      </p:pic>
      <p:sp>
        <p:nvSpPr>
          <p:cNvPr id="9228" name="Line 14"/>
          <p:cNvSpPr>
            <a:spLocks noChangeShapeType="1"/>
          </p:cNvSpPr>
          <p:nvPr/>
        </p:nvSpPr>
        <p:spPr bwMode="auto">
          <a:xfrm flipH="1" flipV="1">
            <a:off x="5956300" y="3276600"/>
            <a:ext cx="609600" cy="215900"/>
          </a:xfrm>
          <a:prstGeom prst="line">
            <a:avLst/>
          </a:prstGeom>
          <a:noFill/>
          <a:ln w="76200">
            <a:solidFill>
              <a:srgbClr val="FF0000"/>
            </a:solidFill>
            <a:round/>
            <a:headEnd/>
            <a:tailEnd type="triangle" w="med" len="med"/>
          </a:ln>
        </p:spPr>
        <p:txBody>
          <a:bodyPr/>
          <a:lstStyle/>
          <a:p>
            <a:endParaRPr lang="he-IL"/>
          </a:p>
        </p:txBody>
      </p:sp>
      <p:sp>
        <p:nvSpPr>
          <p:cNvPr id="13" name="TextBox 12"/>
          <p:cNvSpPr txBox="1"/>
          <p:nvPr/>
        </p:nvSpPr>
        <p:spPr>
          <a:xfrm>
            <a:off x="2359298" y="372969"/>
            <a:ext cx="4425404"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a:t>
            </a:r>
            <a:r>
              <a:rPr lang="he-IL" sz="2400" b="1" u="sng" dirty="0">
                <a:ln>
                  <a:solidFill>
                    <a:srgbClr val="0000FF"/>
                  </a:solidFill>
                </a:ln>
                <a:solidFill>
                  <a:srgbClr val="FF0000"/>
                </a:solidFill>
              </a:rPr>
              <a:t>לא קצובה</a:t>
            </a:r>
          </a:p>
        </p:txBody>
      </p:sp>
      <p:cxnSp>
        <p:nvCxnSpPr>
          <p:cNvPr id="3" name="מחבר חץ ישר 2"/>
          <p:cNvCxnSpPr/>
          <p:nvPr/>
        </p:nvCxnSpPr>
        <p:spPr>
          <a:xfrm flipH="1">
            <a:off x="5702826" y="3550814"/>
            <a:ext cx="858664" cy="0"/>
          </a:xfrm>
          <a:prstGeom prst="straightConnector1">
            <a:avLst/>
          </a:prstGeom>
          <a:ln w="76200">
            <a:solidFill>
              <a:srgbClr val="00FF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אובייקט 3"/>
          <p:cNvGraphicFramePr>
            <a:graphicFrameLocks noChangeAspect="1"/>
          </p:cNvGraphicFramePr>
          <p:nvPr>
            <p:extLst>
              <p:ext uri="{D42A27DB-BD31-4B8C-83A1-F6EECF244321}">
                <p14:modId xmlns:p14="http://schemas.microsoft.com/office/powerpoint/2010/main" val="3353418852"/>
              </p:ext>
            </p:extLst>
          </p:nvPr>
        </p:nvGraphicFramePr>
        <p:xfrm>
          <a:off x="5194300" y="3568700"/>
          <a:ext cx="508526" cy="376686"/>
        </p:xfrm>
        <a:graphic>
          <a:graphicData uri="http://schemas.openxmlformats.org/presentationml/2006/ole">
            <mc:AlternateContent xmlns:mc="http://schemas.openxmlformats.org/markup-compatibility/2006">
              <mc:Choice xmlns:v="urn:schemas-microsoft-com:vml" Requires="v">
                <p:oleObj spid="_x0000_s103118" name="Equation" r:id="rId10" imgW="342720" imgH="253800" progId="Equation.DSMT4">
                  <p:embed/>
                </p:oleObj>
              </mc:Choice>
              <mc:Fallback>
                <p:oleObj name="Equation" r:id="rId10" imgW="342720" imgH="253800" progId="Equation.DSMT4">
                  <p:embed/>
                  <p:pic>
                    <p:nvPicPr>
                      <p:cNvPr id="0" name=""/>
                      <p:cNvPicPr/>
                      <p:nvPr/>
                    </p:nvPicPr>
                    <p:blipFill>
                      <a:blip r:embed="rId11"/>
                      <a:stretch>
                        <a:fillRect/>
                      </a:stretch>
                    </p:blipFill>
                    <p:spPr>
                      <a:xfrm>
                        <a:off x="5194300" y="3568700"/>
                        <a:ext cx="508526" cy="376686"/>
                      </a:xfrm>
                      <a:prstGeom prst="rect">
                        <a:avLst/>
                      </a:prstGeom>
                      <a:solidFill>
                        <a:srgbClr val="FFFF00"/>
                      </a:solidFill>
                      <a:ln>
                        <a:solidFill>
                          <a:schemeClr val="tx1"/>
                        </a:solidFill>
                      </a:ln>
                    </p:spPr>
                  </p:pic>
                </p:oleObj>
              </mc:Fallback>
            </mc:AlternateContent>
          </a:graphicData>
        </a:graphic>
      </p:graphicFrame>
      <p:grpSp>
        <p:nvGrpSpPr>
          <p:cNvPr id="8" name="קבוצה 7"/>
          <p:cNvGrpSpPr/>
          <p:nvPr/>
        </p:nvGrpSpPr>
        <p:grpSpPr>
          <a:xfrm>
            <a:off x="678436" y="3000084"/>
            <a:ext cx="3071842" cy="1318645"/>
            <a:chOff x="678436" y="3000084"/>
            <a:chExt cx="3071842" cy="1318645"/>
          </a:xfrm>
        </p:grpSpPr>
        <p:graphicFrame>
          <p:nvGraphicFramePr>
            <p:cNvPr id="6" name="אובייקט 5"/>
            <p:cNvGraphicFramePr>
              <a:graphicFrameLocks noChangeAspect="1"/>
            </p:cNvGraphicFramePr>
            <p:nvPr>
              <p:extLst>
                <p:ext uri="{D42A27DB-BD31-4B8C-83A1-F6EECF244321}">
                  <p14:modId xmlns:p14="http://schemas.microsoft.com/office/powerpoint/2010/main" val="58247035"/>
                </p:ext>
              </p:extLst>
            </p:nvPr>
          </p:nvGraphicFramePr>
          <p:xfrm>
            <a:off x="1119866" y="3465793"/>
            <a:ext cx="2410471" cy="852936"/>
          </p:xfrm>
          <a:graphic>
            <a:graphicData uri="http://schemas.openxmlformats.org/presentationml/2006/ole">
              <mc:AlternateContent xmlns:mc="http://schemas.openxmlformats.org/markup-compatibility/2006">
                <mc:Choice xmlns:v="urn:schemas-microsoft-com:vml" Requires="v">
                  <p:oleObj spid="_x0000_s103119" name="Equation" r:id="rId12" imgW="825480" imgH="291960" progId="Equation.DSMT4">
                    <p:embed/>
                  </p:oleObj>
                </mc:Choice>
                <mc:Fallback>
                  <p:oleObj name="Equation" r:id="rId12" imgW="825480" imgH="291960" progId="Equation.DSMT4">
                    <p:embed/>
                    <p:pic>
                      <p:nvPicPr>
                        <p:cNvPr id="0" name=""/>
                        <p:cNvPicPr/>
                        <p:nvPr/>
                      </p:nvPicPr>
                      <p:blipFill>
                        <a:blip r:embed="rId13"/>
                        <a:stretch>
                          <a:fillRect/>
                        </a:stretch>
                      </p:blipFill>
                      <p:spPr>
                        <a:xfrm>
                          <a:off x="1119866" y="3465793"/>
                          <a:ext cx="2410471" cy="852936"/>
                        </a:xfrm>
                        <a:prstGeom prst="rect">
                          <a:avLst/>
                        </a:prstGeom>
                      </p:spPr>
                    </p:pic>
                  </p:oleObj>
                </mc:Fallback>
              </mc:AlternateContent>
            </a:graphicData>
          </a:graphic>
        </p:graphicFrame>
        <p:sp>
          <p:nvSpPr>
            <p:cNvPr id="7" name="TextBox 6"/>
            <p:cNvSpPr txBox="1"/>
            <p:nvPr/>
          </p:nvSpPr>
          <p:spPr>
            <a:xfrm>
              <a:off x="678436" y="3000084"/>
              <a:ext cx="3071842" cy="461665"/>
            </a:xfrm>
            <a:prstGeom prst="rect">
              <a:avLst/>
            </a:prstGeom>
            <a:noFill/>
          </p:spPr>
          <p:txBody>
            <a:bodyPr wrap="square" rtlCol="1">
              <a:spAutoFit/>
            </a:bodyPr>
            <a:lstStyle/>
            <a:p>
              <a:r>
                <a:rPr lang="he-IL" sz="2400" dirty="0"/>
                <a:t>גודל התאוצה הכוללת:</a:t>
              </a:r>
            </a:p>
          </p:txBody>
        </p:sp>
      </p:grpSp>
      <p:sp>
        <p:nvSpPr>
          <p:cNvPr id="9" name="TextBox 8"/>
          <p:cNvSpPr txBox="1"/>
          <p:nvPr/>
        </p:nvSpPr>
        <p:spPr>
          <a:xfrm>
            <a:off x="711201" y="5810583"/>
            <a:ext cx="7965255" cy="954107"/>
          </a:xfrm>
          <a:prstGeom prst="rect">
            <a:avLst/>
          </a:prstGeom>
        </p:spPr>
        <p:style>
          <a:lnRef idx="3">
            <a:schemeClr val="lt1"/>
          </a:lnRef>
          <a:fillRef idx="1">
            <a:schemeClr val="dk1"/>
          </a:fillRef>
          <a:effectRef idx="1">
            <a:schemeClr val="dk1"/>
          </a:effectRef>
          <a:fontRef idx="minor">
            <a:schemeClr val="lt1"/>
          </a:fontRef>
        </p:style>
        <p:txBody>
          <a:bodyPr wrap="square" rtlCol="1">
            <a:spAutoFit/>
          </a:bodyPr>
          <a:lstStyle/>
          <a:p>
            <a:r>
              <a:rPr lang="he-IL" sz="2800" dirty="0"/>
              <a:t>רכיב הכוח המשיק למעגל גורם לשינוי גודל המהירות בעוד רכיב הכוח הניצב למעגל גורם לשינוי כיוון המהירות.</a:t>
            </a:r>
          </a:p>
        </p:txBody>
      </p:sp>
    </p:spTree>
    <p:extLst>
      <p:ext uri="{BB962C8B-B14F-4D97-AF65-F5344CB8AC3E}">
        <p14:creationId xmlns:p14="http://schemas.microsoft.com/office/powerpoint/2010/main" val="103720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1000"/>
                                        <p:tgtEl>
                                          <p:spTgt spid="9219"/>
                                        </p:tgtEl>
                                      </p:cBhvr>
                                    </p:animEffect>
                                    <p:anim calcmode="lin" valueType="num">
                                      <p:cBhvr>
                                        <p:cTn id="8" dur="1000" fill="hold"/>
                                        <p:tgtEl>
                                          <p:spTgt spid="9219"/>
                                        </p:tgtEl>
                                        <p:attrNameLst>
                                          <p:attrName>ppt_x</p:attrName>
                                        </p:attrNameLst>
                                      </p:cBhvr>
                                      <p:tavLst>
                                        <p:tav tm="0">
                                          <p:val>
                                            <p:strVal val="#ppt_x"/>
                                          </p:val>
                                        </p:tav>
                                        <p:tav tm="100000">
                                          <p:val>
                                            <p:strVal val="#ppt_x"/>
                                          </p:val>
                                        </p:tav>
                                      </p:tavLst>
                                    </p:anim>
                                    <p:anim calcmode="lin" valueType="num">
                                      <p:cBhvr>
                                        <p:cTn id="9" dur="1000" fill="hold"/>
                                        <p:tgtEl>
                                          <p:spTgt spid="92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228"/>
                                        </p:tgtEl>
                                        <p:attrNameLst>
                                          <p:attrName>style.visibility</p:attrName>
                                        </p:attrNameLst>
                                      </p:cBhvr>
                                      <p:to>
                                        <p:strVal val="visible"/>
                                      </p:to>
                                    </p:set>
                                    <p:animEffect transition="in" filter="fade">
                                      <p:cBhvr>
                                        <p:cTn id="12" dur="1000"/>
                                        <p:tgtEl>
                                          <p:spTgt spid="9228"/>
                                        </p:tgtEl>
                                      </p:cBhvr>
                                    </p:animEffect>
                                    <p:anim calcmode="lin" valueType="num">
                                      <p:cBhvr>
                                        <p:cTn id="13" dur="1000" fill="hold"/>
                                        <p:tgtEl>
                                          <p:spTgt spid="9228"/>
                                        </p:tgtEl>
                                        <p:attrNameLst>
                                          <p:attrName>ppt_x</p:attrName>
                                        </p:attrNameLst>
                                      </p:cBhvr>
                                      <p:tavLst>
                                        <p:tav tm="0">
                                          <p:val>
                                            <p:strVal val="#ppt_x"/>
                                          </p:val>
                                        </p:tav>
                                        <p:tav tm="100000">
                                          <p:val>
                                            <p:strVal val="#ppt_x"/>
                                          </p:val>
                                        </p:tav>
                                      </p:tavLst>
                                    </p:anim>
                                    <p:anim calcmode="lin" valueType="num">
                                      <p:cBhvr>
                                        <p:cTn id="14" dur="1000" fill="hold"/>
                                        <p:tgtEl>
                                          <p:spTgt spid="922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animBg="1"/>
      <p:bldP spid="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descr="spinning_animed24578"/>
          <p:cNvPicPr>
            <a:picLocks noChangeAspect="1" noChangeArrowheads="1" noCrop="1"/>
          </p:cNvPicPr>
          <p:nvPr/>
        </p:nvPicPr>
        <p:blipFill>
          <a:blip r:embed="rId2" cstate="print"/>
          <a:srcRect/>
          <a:stretch>
            <a:fillRect/>
          </a:stretch>
        </p:blipFill>
        <p:spPr bwMode="auto">
          <a:xfrm>
            <a:off x="2243929" y="1955403"/>
            <a:ext cx="4656138" cy="3492500"/>
          </a:xfrm>
          <a:prstGeom prst="rect">
            <a:avLst/>
          </a:prstGeom>
          <a:noFill/>
          <a:ln w="9525">
            <a:noFill/>
            <a:miter lim="800000"/>
            <a:headEnd/>
            <a:tailEnd/>
          </a:ln>
        </p:spPr>
      </p:pic>
      <p:sp>
        <p:nvSpPr>
          <p:cNvPr id="5" name="TextBox 4"/>
          <p:cNvSpPr txBox="1"/>
          <p:nvPr/>
        </p:nvSpPr>
        <p:spPr>
          <a:xfrm>
            <a:off x="1295636" y="623570"/>
            <a:ext cx="6552728" cy="1323439"/>
          </a:xfrm>
          <a:prstGeom prst="rect">
            <a:avLst/>
          </a:prstGeom>
          <a:noFill/>
        </p:spPr>
        <p:txBody>
          <a:bodyPr wrap="square" rtlCol="1">
            <a:spAutoFit/>
          </a:bodyPr>
          <a:lstStyle/>
          <a:p>
            <a:pPr algn="ctr"/>
            <a:r>
              <a:rPr lang="he-IL" sz="4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מטוטלת קונית</a:t>
            </a:r>
          </a:p>
          <a:p>
            <a:pPr algn="ctr"/>
            <a:r>
              <a:rPr lang="he-IL"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מתיחות ככוח רדיאלי</a:t>
            </a:r>
          </a:p>
        </p:txBody>
      </p:sp>
      <p:sp>
        <p:nvSpPr>
          <p:cNvPr id="6" name="TextBox 5">
            <a:extLst>
              <a:ext uri="{FF2B5EF4-FFF2-40B4-BE49-F238E27FC236}">
                <a16:creationId xmlns:a16="http://schemas.microsoft.com/office/drawing/2014/main" id="{EC1F9C7E-AB39-4E0D-B4ED-A460E7C54E97}"/>
              </a:ext>
            </a:extLst>
          </p:cNvPr>
          <p:cNvSpPr txBox="1"/>
          <p:nvPr/>
        </p:nvSpPr>
        <p:spPr>
          <a:xfrm>
            <a:off x="2551050" y="157862"/>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2" name="TextBox 1">
            <a:extLst>
              <a:ext uri="{FF2B5EF4-FFF2-40B4-BE49-F238E27FC236}">
                <a16:creationId xmlns:a16="http://schemas.microsoft.com/office/drawing/2014/main" id="{8FF8F23D-70BC-4D64-A8C8-2950C560F343}"/>
              </a:ext>
            </a:extLst>
          </p:cNvPr>
          <p:cNvSpPr txBox="1"/>
          <p:nvPr/>
        </p:nvSpPr>
        <p:spPr>
          <a:xfrm>
            <a:off x="323528" y="5445224"/>
            <a:ext cx="7767697" cy="1200329"/>
          </a:xfrm>
          <a:prstGeom prst="rect">
            <a:avLst/>
          </a:prstGeom>
          <a:noFill/>
        </p:spPr>
        <p:txBody>
          <a:bodyPr wrap="square" rtlCol="1">
            <a:spAutoFit/>
          </a:bodyPr>
          <a:lstStyle/>
          <a:p>
            <a:r>
              <a:rPr lang="he-IL" dirty="0"/>
              <a:t>לגוף ניתנה מהירות בכיוון ניצב ללוח והגוף מבצע תנועה מעגלית.</a:t>
            </a:r>
          </a:p>
          <a:p>
            <a:r>
              <a:rPr lang="he-IL" dirty="0"/>
              <a:t>הערות: </a:t>
            </a:r>
          </a:p>
          <a:p>
            <a:pPr marL="342900" indent="-342900">
              <a:buAutoNum type="arabicPeriod"/>
            </a:pPr>
            <a:r>
              <a:rPr lang="he-IL" dirty="0"/>
              <a:t>מאחר ש-</a:t>
            </a:r>
            <a:r>
              <a:rPr lang="en-US" dirty="0"/>
              <a:t>T</a:t>
            </a:r>
            <a:r>
              <a:rPr lang="he-IL" dirty="0"/>
              <a:t> הוא גם זמן מחזור מקובל להשתמש זמנית עבור המתיחות באות </a:t>
            </a:r>
            <a:r>
              <a:rPr lang="en-US" dirty="0"/>
              <a:t>P</a:t>
            </a:r>
            <a:r>
              <a:rPr lang="he-IL" dirty="0"/>
              <a:t>.</a:t>
            </a:r>
          </a:p>
          <a:p>
            <a:pPr marL="342900" indent="-342900">
              <a:buAutoNum type="arabicPeriod"/>
            </a:pPr>
            <a:r>
              <a:rPr lang="he-IL" dirty="0"/>
              <a:t>בבעיות מסוג זה יש כמעט תמיד שימוש בגיאומטריה של הבעיה.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1000"/>
                                        <p:tgtEl>
                                          <p:spTgt spid="2">
                                            <p:txEl>
                                              <p:pRg st="2" end="2"/>
                                            </p:txEl>
                                          </p:spTgt>
                                        </p:tgtEl>
                                      </p:cBhvr>
                                    </p:animEffect>
                                    <p:anim calcmode="lin" valueType="num">
                                      <p:cBhvr>
                                        <p:cTn id="2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1000"/>
                                        <p:tgtEl>
                                          <p:spTgt spid="2">
                                            <p:txEl>
                                              <p:pRg st="3" end="3"/>
                                            </p:txEl>
                                          </p:spTgt>
                                        </p:tgtEl>
                                      </p:cBhvr>
                                    </p:animEffect>
                                    <p:anim calcmode="lin" valueType="num">
                                      <p:cBhvr>
                                        <p:cTn id="2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9"/>
          <p:cNvPicPr>
            <a:picLocks noChangeAspect="1" noChangeArrowheads="1"/>
          </p:cNvPicPr>
          <p:nvPr/>
        </p:nvPicPr>
        <p:blipFill rotWithShape="1">
          <a:blip r:embed="rId3" cstate="print"/>
          <a:srcRect l="57098"/>
          <a:stretch/>
        </p:blipFill>
        <p:spPr bwMode="auto">
          <a:xfrm>
            <a:off x="1619672" y="2333521"/>
            <a:ext cx="1839565" cy="2614612"/>
          </a:xfrm>
          <a:prstGeom prst="rect">
            <a:avLst/>
          </a:prstGeom>
          <a:noFill/>
          <a:ln w="9525">
            <a:noFill/>
            <a:miter lim="800000"/>
            <a:headEnd/>
            <a:tailEnd/>
          </a:ln>
        </p:spPr>
      </p:pic>
      <p:grpSp>
        <p:nvGrpSpPr>
          <p:cNvPr id="2" name="Group 26"/>
          <p:cNvGrpSpPr>
            <a:grpSpLocks/>
          </p:cNvGrpSpPr>
          <p:nvPr/>
        </p:nvGrpSpPr>
        <p:grpSpPr bwMode="auto">
          <a:xfrm>
            <a:off x="1858289" y="2785437"/>
            <a:ext cx="469900" cy="815975"/>
            <a:chOff x="2129" y="1855"/>
            <a:chExt cx="296" cy="514"/>
          </a:xfrm>
        </p:grpSpPr>
        <p:sp>
          <p:nvSpPr>
            <p:cNvPr id="10249" name="Line 11"/>
            <p:cNvSpPr>
              <a:spLocks noChangeShapeType="1"/>
            </p:cNvSpPr>
            <p:nvPr/>
          </p:nvSpPr>
          <p:spPr bwMode="auto">
            <a:xfrm flipV="1">
              <a:off x="2378" y="2025"/>
              <a:ext cx="0" cy="344"/>
            </a:xfrm>
            <a:prstGeom prst="line">
              <a:avLst/>
            </a:prstGeom>
            <a:noFill/>
            <a:ln w="9525">
              <a:solidFill>
                <a:srgbClr val="FF0000"/>
              </a:solidFill>
              <a:round/>
              <a:headEnd/>
              <a:tailEnd type="triangle" w="med" len="med"/>
            </a:ln>
          </p:spPr>
          <p:txBody>
            <a:bodyPr/>
            <a:lstStyle/>
            <a:p>
              <a:endParaRPr lang="he-IL"/>
            </a:p>
          </p:txBody>
        </p:sp>
        <p:sp>
          <p:nvSpPr>
            <p:cNvPr id="10251" name="Text Box 13"/>
            <p:cNvSpPr txBox="1">
              <a:spLocks noChangeArrowheads="1"/>
            </p:cNvSpPr>
            <p:nvPr/>
          </p:nvSpPr>
          <p:spPr bwMode="auto">
            <a:xfrm>
              <a:off x="2129" y="1855"/>
              <a:ext cx="296" cy="231"/>
            </a:xfrm>
            <a:prstGeom prst="rect">
              <a:avLst/>
            </a:prstGeom>
            <a:noFill/>
            <a:ln w="9525">
              <a:noFill/>
              <a:miter lim="800000"/>
              <a:headEnd/>
              <a:tailEnd/>
            </a:ln>
          </p:spPr>
          <p:txBody>
            <a:bodyPr>
              <a:spAutoFit/>
            </a:bodyPr>
            <a:lstStyle/>
            <a:p>
              <a:pPr>
                <a:spcBef>
                  <a:spcPct val="50000"/>
                </a:spcBef>
              </a:pPr>
              <a:r>
                <a:rPr lang="en-US" dirty="0">
                  <a:solidFill>
                    <a:srgbClr val="FF0000"/>
                  </a:solidFill>
                </a:rPr>
                <a:t>y</a:t>
              </a:r>
            </a:p>
          </p:txBody>
        </p:sp>
      </p:grpSp>
      <p:sp>
        <p:nvSpPr>
          <p:cNvPr id="10246" name="Rectangle 2"/>
          <p:cNvSpPr>
            <a:spLocks noGrp="1" noChangeArrowheads="1"/>
          </p:cNvSpPr>
          <p:nvPr>
            <p:ph type="title"/>
          </p:nvPr>
        </p:nvSpPr>
        <p:spPr>
          <a:xfrm>
            <a:off x="457200" y="1017841"/>
            <a:ext cx="8229600" cy="743521"/>
          </a:xfrm>
        </p:spPr>
        <p:txBody>
          <a:bodyPr>
            <a:normAutofit fontScale="90000"/>
          </a:bodyPr>
          <a:lstStyle/>
          <a:p>
            <a:pPr eaLnBrk="1" hangingPunct="1"/>
            <a:r>
              <a:rPr lang="he-IL" dirty="0"/>
              <a:t>מתיחות ככוח רדיאלי. מטוטלת קונית.</a:t>
            </a:r>
            <a:endParaRPr lang="en-US" dirty="0"/>
          </a:p>
        </p:txBody>
      </p:sp>
      <p:sp>
        <p:nvSpPr>
          <p:cNvPr id="10247" name="Text Box 8"/>
          <p:cNvSpPr txBox="1">
            <a:spLocks noChangeArrowheads="1"/>
          </p:cNvSpPr>
          <p:nvPr/>
        </p:nvSpPr>
        <p:spPr bwMode="auto">
          <a:xfrm>
            <a:off x="4155681" y="1988840"/>
            <a:ext cx="4889595" cy="3539430"/>
          </a:xfrm>
          <a:prstGeom prst="rect">
            <a:avLst/>
          </a:prstGeom>
          <a:noFill/>
          <a:ln w="9525">
            <a:noFill/>
            <a:miter lim="800000"/>
            <a:headEnd/>
            <a:tailEnd/>
          </a:ln>
        </p:spPr>
        <p:txBody>
          <a:bodyPr wrap="square">
            <a:spAutoFit/>
          </a:bodyPr>
          <a:lstStyle/>
          <a:p>
            <a:pPr marL="342900" indent="-342900">
              <a:spcBef>
                <a:spcPct val="50000"/>
              </a:spcBef>
            </a:pPr>
            <a:r>
              <a:rPr lang="he-IL" sz="2800" dirty="0"/>
              <a:t>למתיחות שני תפקידים בתנועה זו:</a:t>
            </a:r>
          </a:p>
          <a:p>
            <a:pPr marL="342900" indent="-342900">
              <a:spcBef>
                <a:spcPct val="50000"/>
              </a:spcBef>
              <a:buFontTx/>
              <a:buAutoNum type="arabicPeriod"/>
            </a:pPr>
            <a:r>
              <a:rPr lang="he-IL" sz="2800" dirty="0"/>
              <a:t>בציר </a:t>
            </a:r>
            <a:r>
              <a:rPr lang="en-US" sz="2800" dirty="0"/>
              <a:t>y</a:t>
            </a:r>
            <a:r>
              <a:rPr lang="he-IL" sz="2800" dirty="0"/>
              <a:t> הניצב למישור התנועה, רכיב המתיחות מאזן את משקל הכדור. חוק ראשון של ניוטון.</a:t>
            </a:r>
          </a:p>
          <a:p>
            <a:pPr marL="354013">
              <a:spcBef>
                <a:spcPct val="50000"/>
              </a:spcBef>
            </a:pPr>
            <a:r>
              <a:rPr lang="he-IL" sz="2800" dirty="0"/>
              <a:t>הדבר גורם לתנועת הכדור בגובה קבוע (עבור תדירות סיבוב קבועה).</a:t>
            </a:r>
          </a:p>
        </p:txBody>
      </p:sp>
      <p:graphicFrame>
        <p:nvGraphicFramePr>
          <p:cNvPr id="55319" name="Object 23"/>
          <p:cNvGraphicFramePr>
            <a:graphicFrameLocks noGrp="1" noChangeAspect="1"/>
          </p:cNvGraphicFramePr>
          <p:nvPr>
            <p:ph sz="quarter" idx="3"/>
            <p:extLst>
              <p:ext uri="{D42A27DB-BD31-4B8C-83A1-F6EECF244321}">
                <p14:modId xmlns:p14="http://schemas.microsoft.com/office/powerpoint/2010/main" val="3841168002"/>
              </p:ext>
            </p:extLst>
          </p:nvPr>
        </p:nvGraphicFramePr>
        <p:xfrm>
          <a:off x="3779912" y="5336128"/>
          <a:ext cx="1873250" cy="1008062"/>
        </p:xfrm>
        <a:graphic>
          <a:graphicData uri="http://schemas.openxmlformats.org/presentationml/2006/ole">
            <mc:AlternateContent xmlns:mc="http://schemas.openxmlformats.org/markup-compatibility/2006">
              <mc:Choice xmlns:v="urn:schemas-microsoft-com:vml" Requires="v">
                <p:oleObj spid="_x0000_s48371" name="משוואה" r:id="rId4" imgW="1320480" imgH="711000" progId="Equation.3">
                  <p:embed/>
                </p:oleObj>
              </mc:Choice>
              <mc:Fallback>
                <p:oleObj name="משוואה" r:id="rId4" imgW="1320480" imgH="711000" progId="Equation.3">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12" y="5336128"/>
                        <a:ext cx="1873250"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מחבר חץ ישר 7"/>
          <p:cNvCxnSpPr/>
          <p:nvPr/>
        </p:nvCxnSpPr>
        <p:spPr>
          <a:xfrm flipV="1">
            <a:off x="2253577" y="3328362"/>
            <a:ext cx="420555" cy="6767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56297" y="3250167"/>
            <a:ext cx="360040" cy="369332"/>
          </a:xfrm>
          <a:prstGeom prst="rect">
            <a:avLst/>
          </a:prstGeom>
          <a:noFill/>
        </p:spPr>
        <p:txBody>
          <a:bodyPr wrap="square" rtlCol="1">
            <a:spAutoFit/>
          </a:bodyPr>
          <a:lstStyle/>
          <a:p>
            <a:r>
              <a:rPr lang="en-US" b="1" dirty="0">
                <a:solidFill>
                  <a:srgbClr val="0070C0"/>
                </a:solidFill>
              </a:rPr>
              <a:t>T</a:t>
            </a:r>
            <a:endParaRPr lang="he-IL" b="1" dirty="0">
              <a:solidFill>
                <a:srgbClr val="0070C0"/>
              </a:solidFill>
            </a:endParaRPr>
          </a:p>
        </p:txBody>
      </p:sp>
      <p:sp>
        <p:nvSpPr>
          <p:cNvPr id="12" name="TextBox 11">
            <a:extLst>
              <a:ext uri="{FF2B5EF4-FFF2-40B4-BE49-F238E27FC236}">
                <a16:creationId xmlns:a16="http://schemas.microsoft.com/office/drawing/2014/main" id="{CE6C30AF-DBAF-4D9D-9656-1258FB9F4F02}"/>
              </a:ext>
            </a:extLst>
          </p:cNvPr>
          <p:cNvSpPr txBox="1"/>
          <p:nvPr/>
        </p:nvSpPr>
        <p:spPr>
          <a:xfrm>
            <a:off x="2556297" y="237238"/>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5319"/>
                                        </p:tgtEl>
                                        <p:attrNameLst>
                                          <p:attrName>style.visibility</p:attrName>
                                        </p:attrNameLst>
                                      </p:cBhvr>
                                      <p:to>
                                        <p:strVal val="visible"/>
                                      </p:to>
                                    </p:set>
                                    <p:animEffect transition="in" filter="fade">
                                      <p:cBhvr>
                                        <p:cTn id="14" dur="1000"/>
                                        <p:tgtEl>
                                          <p:spTgt spid="55319"/>
                                        </p:tgtEl>
                                      </p:cBhvr>
                                    </p:animEffect>
                                    <p:anim calcmode="lin" valueType="num">
                                      <p:cBhvr>
                                        <p:cTn id="15" dur="1000" fill="hold"/>
                                        <p:tgtEl>
                                          <p:spTgt spid="55319"/>
                                        </p:tgtEl>
                                        <p:attrNameLst>
                                          <p:attrName>ppt_x</p:attrName>
                                        </p:attrNameLst>
                                      </p:cBhvr>
                                      <p:tavLst>
                                        <p:tav tm="0">
                                          <p:val>
                                            <p:strVal val="#ppt_x"/>
                                          </p:val>
                                        </p:tav>
                                        <p:tav tm="100000">
                                          <p:val>
                                            <p:strVal val="#ppt_x"/>
                                          </p:val>
                                        </p:tav>
                                      </p:tavLst>
                                    </p:anim>
                                    <p:anim calcmode="lin" valueType="num">
                                      <p:cBhvr>
                                        <p:cTn id="16" dur="1000" fill="hold"/>
                                        <p:tgtEl>
                                          <p:spTgt spid="553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9"/>
          <p:cNvPicPr>
            <a:picLocks noChangeAspect="1" noChangeArrowheads="1"/>
          </p:cNvPicPr>
          <p:nvPr/>
        </p:nvPicPr>
        <p:blipFill>
          <a:blip r:embed="rId3" cstate="print"/>
          <a:srcRect/>
          <a:stretch>
            <a:fillRect/>
          </a:stretch>
        </p:blipFill>
        <p:spPr bwMode="auto">
          <a:xfrm>
            <a:off x="683568" y="2492896"/>
            <a:ext cx="4287837" cy="2614612"/>
          </a:xfrm>
          <a:prstGeom prst="rect">
            <a:avLst/>
          </a:prstGeom>
          <a:noFill/>
          <a:ln w="9525">
            <a:noFill/>
            <a:miter lim="800000"/>
            <a:headEnd/>
            <a:tailEnd/>
          </a:ln>
        </p:spPr>
      </p:pic>
      <p:grpSp>
        <p:nvGrpSpPr>
          <p:cNvPr id="2" name="Group 26"/>
          <p:cNvGrpSpPr>
            <a:grpSpLocks/>
          </p:cNvGrpSpPr>
          <p:nvPr/>
        </p:nvGrpSpPr>
        <p:grpSpPr bwMode="auto">
          <a:xfrm>
            <a:off x="1011238" y="2944813"/>
            <a:ext cx="3760788" cy="1500188"/>
            <a:chOff x="637" y="1855"/>
            <a:chExt cx="2369" cy="945"/>
          </a:xfrm>
        </p:grpSpPr>
        <p:sp>
          <p:nvSpPr>
            <p:cNvPr id="10248" name="Line 10"/>
            <p:cNvSpPr>
              <a:spLocks noChangeShapeType="1"/>
            </p:cNvSpPr>
            <p:nvPr/>
          </p:nvSpPr>
          <p:spPr bwMode="auto">
            <a:xfrm>
              <a:off x="2504" y="2618"/>
              <a:ext cx="376" cy="0"/>
            </a:xfrm>
            <a:prstGeom prst="line">
              <a:avLst/>
            </a:prstGeom>
            <a:noFill/>
            <a:ln w="9525">
              <a:solidFill>
                <a:srgbClr val="FF0000"/>
              </a:solidFill>
              <a:round/>
              <a:headEnd/>
              <a:tailEnd type="triangle" w="med" len="med"/>
            </a:ln>
          </p:spPr>
          <p:txBody>
            <a:bodyPr/>
            <a:lstStyle/>
            <a:p>
              <a:endParaRPr lang="he-IL"/>
            </a:p>
          </p:txBody>
        </p:sp>
        <p:sp>
          <p:nvSpPr>
            <p:cNvPr id="10249" name="Line 11"/>
            <p:cNvSpPr>
              <a:spLocks noChangeShapeType="1"/>
            </p:cNvSpPr>
            <p:nvPr/>
          </p:nvSpPr>
          <p:spPr bwMode="auto">
            <a:xfrm flipV="1">
              <a:off x="2372" y="2025"/>
              <a:ext cx="0" cy="344"/>
            </a:xfrm>
            <a:prstGeom prst="line">
              <a:avLst/>
            </a:prstGeom>
            <a:noFill/>
            <a:ln w="9525">
              <a:solidFill>
                <a:srgbClr val="FF0000"/>
              </a:solidFill>
              <a:round/>
              <a:headEnd/>
              <a:tailEnd type="triangle" w="med" len="med"/>
            </a:ln>
          </p:spPr>
          <p:txBody>
            <a:bodyPr/>
            <a:lstStyle/>
            <a:p>
              <a:endParaRPr lang="he-IL"/>
            </a:p>
          </p:txBody>
        </p:sp>
        <p:sp>
          <p:nvSpPr>
            <p:cNvPr id="10250" name="Text Box 12"/>
            <p:cNvSpPr txBox="1">
              <a:spLocks noChangeArrowheads="1"/>
            </p:cNvSpPr>
            <p:nvPr/>
          </p:nvSpPr>
          <p:spPr bwMode="auto">
            <a:xfrm>
              <a:off x="2670" y="2492"/>
              <a:ext cx="336" cy="231"/>
            </a:xfrm>
            <a:prstGeom prst="rect">
              <a:avLst/>
            </a:prstGeom>
            <a:noFill/>
            <a:ln w="9525">
              <a:noFill/>
              <a:miter lim="800000"/>
              <a:headEnd/>
              <a:tailEnd/>
            </a:ln>
          </p:spPr>
          <p:txBody>
            <a:bodyPr>
              <a:spAutoFit/>
            </a:bodyPr>
            <a:lstStyle/>
            <a:p>
              <a:pPr>
                <a:spcBef>
                  <a:spcPct val="50000"/>
                </a:spcBef>
              </a:pPr>
              <a:r>
                <a:rPr lang="en-US">
                  <a:solidFill>
                    <a:srgbClr val="FF0000"/>
                  </a:solidFill>
                </a:rPr>
                <a:t>r</a:t>
              </a:r>
            </a:p>
          </p:txBody>
        </p:sp>
        <p:sp>
          <p:nvSpPr>
            <p:cNvPr id="10251" name="Text Box 13"/>
            <p:cNvSpPr txBox="1">
              <a:spLocks noChangeArrowheads="1"/>
            </p:cNvSpPr>
            <p:nvPr/>
          </p:nvSpPr>
          <p:spPr bwMode="auto">
            <a:xfrm>
              <a:off x="2129" y="1855"/>
              <a:ext cx="296" cy="231"/>
            </a:xfrm>
            <a:prstGeom prst="rect">
              <a:avLst/>
            </a:prstGeom>
            <a:noFill/>
            <a:ln w="9525">
              <a:noFill/>
              <a:miter lim="800000"/>
              <a:headEnd/>
              <a:tailEnd/>
            </a:ln>
          </p:spPr>
          <p:txBody>
            <a:bodyPr>
              <a:spAutoFit/>
            </a:bodyPr>
            <a:lstStyle/>
            <a:p>
              <a:pPr>
                <a:spcBef>
                  <a:spcPct val="50000"/>
                </a:spcBef>
              </a:pPr>
              <a:r>
                <a:rPr lang="en-US" dirty="0">
                  <a:solidFill>
                    <a:srgbClr val="FF0000"/>
                  </a:solidFill>
                </a:rPr>
                <a:t>y</a:t>
              </a:r>
            </a:p>
          </p:txBody>
        </p:sp>
        <p:sp>
          <p:nvSpPr>
            <p:cNvPr id="10252" name="Line 14"/>
            <p:cNvSpPr>
              <a:spLocks noChangeShapeType="1"/>
            </p:cNvSpPr>
            <p:nvPr/>
          </p:nvSpPr>
          <p:spPr bwMode="auto">
            <a:xfrm flipV="1">
              <a:off x="900" y="2614"/>
              <a:ext cx="302" cy="4"/>
            </a:xfrm>
            <a:prstGeom prst="line">
              <a:avLst/>
            </a:prstGeom>
            <a:noFill/>
            <a:ln w="9525">
              <a:solidFill>
                <a:srgbClr val="FF0000"/>
              </a:solidFill>
              <a:round/>
              <a:headEnd/>
              <a:tailEnd type="triangle" w="med" len="med"/>
            </a:ln>
          </p:spPr>
          <p:txBody>
            <a:bodyPr/>
            <a:lstStyle/>
            <a:p>
              <a:endParaRPr lang="he-IL"/>
            </a:p>
          </p:txBody>
        </p:sp>
        <p:sp>
          <p:nvSpPr>
            <p:cNvPr id="10253" name="Text Box 15"/>
            <p:cNvSpPr txBox="1">
              <a:spLocks noChangeArrowheads="1"/>
            </p:cNvSpPr>
            <p:nvPr/>
          </p:nvSpPr>
          <p:spPr bwMode="auto">
            <a:xfrm>
              <a:off x="1052" y="2569"/>
              <a:ext cx="214" cy="231"/>
            </a:xfrm>
            <a:prstGeom prst="rect">
              <a:avLst/>
            </a:prstGeom>
            <a:noFill/>
            <a:ln w="9525">
              <a:noFill/>
              <a:miter lim="800000"/>
              <a:headEnd/>
              <a:tailEnd/>
            </a:ln>
          </p:spPr>
          <p:txBody>
            <a:bodyPr wrap="square">
              <a:spAutoFit/>
            </a:bodyPr>
            <a:lstStyle/>
            <a:p>
              <a:pPr>
                <a:spcBef>
                  <a:spcPct val="50000"/>
                </a:spcBef>
              </a:pPr>
              <a:r>
                <a:rPr lang="en-US" dirty="0">
                  <a:solidFill>
                    <a:srgbClr val="FF0000"/>
                  </a:solidFill>
                </a:rPr>
                <a:t>r</a:t>
              </a:r>
            </a:p>
          </p:txBody>
        </p:sp>
        <p:sp>
          <p:nvSpPr>
            <p:cNvPr id="10254" name="Line 16"/>
            <p:cNvSpPr>
              <a:spLocks noChangeShapeType="1"/>
            </p:cNvSpPr>
            <p:nvPr/>
          </p:nvSpPr>
          <p:spPr bwMode="auto">
            <a:xfrm flipV="1">
              <a:off x="919" y="2264"/>
              <a:ext cx="0" cy="344"/>
            </a:xfrm>
            <a:prstGeom prst="line">
              <a:avLst/>
            </a:prstGeom>
            <a:noFill/>
            <a:ln w="9525">
              <a:solidFill>
                <a:srgbClr val="FF0000"/>
              </a:solidFill>
              <a:round/>
              <a:headEnd/>
              <a:tailEnd type="triangle" w="med" len="med"/>
            </a:ln>
          </p:spPr>
          <p:txBody>
            <a:bodyPr/>
            <a:lstStyle/>
            <a:p>
              <a:endParaRPr lang="he-IL"/>
            </a:p>
          </p:txBody>
        </p:sp>
        <p:sp>
          <p:nvSpPr>
            <p:cNvPr id="10255" name="Text Box 17"/>
            <p:cNvSpPr txBox="1">
              <a:spLocks noChangeArrowheads="1"/>
            </p:cNvSpPr>
            <p:nvPr/>
          </p:nvSpPr>
          <p:spPr bwMode="auto">
            <a:xfrm>
              <a:off x="637" y="2160"/>
              <a:ext cx="296" cy="231"/>
            </a:xfrm>
            <a:prstGeom prst="rect">
              <a:avLst/>
            </a:prstGeom>
            <a:noFill/>
            <a:ln w="9525">
              <a:noFill/>
              <a:miter lim="800000"/>
              <a:headEnd/>
              <a:tailEnd/>
            </a:ln>
          </p:spPr>
          <p:txBody>
            <a:bodyPr>
              <a:spAutoFit/>
            </a:bodyPr>
            <a:lstStyle/>
            <a:p>
              <a:pPr>
                <a:spcBef>
                  <a:spcPct val="50000"/>
                </a:spcBef>
              </a:pPr>
              <a:r>
                <a:rPr lang="en-US" dirty="0">
                  <a:solidFill>
                    <a:srgbClr val="FF0000"/>
                  </a:solidFill>
                </a:rPr>
                <a:t>y</a:t>
              </a:r>
            </a:p>
          </p:txBody>
        </p:sp>
      </p:grpSp>
      <p:sp>
        <p:nvSpPr>
          <p:cNvPr id="10246" name="Rectangle 2"/>
          <p:cNvSpPr>
            <a:spLocks noGrp="1" noChangeArrowheads="1"/>
          </p:cNvSpPr>
          <p:nvPr>
            <p:ph type="title"/>
          </p:nvPr>
        </p:nvSpPr>
        <p:spPr>
          <a:xfrm>
            <a:off x="457200" y="987501"/>
            <a:ext cx="8229600" cy="743521"/>
          </a:xfrm>
        </p:spPr>
        <p:txBody>
          <a:bodyPr>
            <a:normAutofit fontScale="90000"/>
          </a:bodyPr>
          <a:lstStyle/>
          <a:p>
            <a:pPr eaLnBrk="1" hangingPunct="1"/>
            <a:r>
              <a:rPr lang="he-IL" dirty="0"/>
              <a:t>מתיחות ככוח רדיאלי. מטוטלת קונית.</a:t>
            </a:r>
            <a:endParaRPr lang="en-US" dirty="0"/>
          </a:p>
        </p:txBody>
      </p:sp>
      <p:graphicFrame>
        <p:nvGraphicFramePr>
          <p:cNvPr id="55317" name="Object 21"/>
          <p:cNvGraphicFramePr>
            <a:graphicFrameLocks noGrp="1" noChangeAspect="1"/>
          </p:cNvGraphicFramePr>
          <p:nvPr>
            <p:ph sz="quarter" idx="2"/>
          </p:nvPr>
        </p:nvGraphicFramePr>
        <p:xfrm>
          <a:off x="323528" y="5013176"/>
          <a:ext cx="2316163" cy="1127125"/>
        </p:xfrm>
        <a:graphic>
          <a:graphicData uri="http://schemas.openxmlformats.org/presentationml/2006/ole">
            <mc:AlternateContent xmlns:mc="http://schemas.openxmlformats.org/markup-compatibility/2006">
              <mc:Choice xmlns:v="urn:schemas-microsoft-com:vml" Requires="v">
                <p:oleObj spid="_x0000_s103774" name="Equation" r:id="rId4" imgW="939600" imgH="457200" progId="Equation.DSMT4">
                  <p:embed/>
                </p:oleObj>
              </mc:Choice>
              <mc:Fallback>
                <p:oleObj name="Equation" r:id="rId4" imgW="93960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5013176"/>
                        <a:ext cx="2316163"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7" name="Text Box 8"/>
          <p:cNvSpPr txBox="1">
            <a:spLocks noChangeArrowheads="1"/>
          </p:cNvSpPr>
          <p:nvPr/>
        </p:nvSpPr>
        <p:spPr bwMode="auto">
          <a:xfrm>
            <a:off x="4692948" y="1988840"/>
            <a:ext cx="4343544" cy="3108543"/>
          </a:xfrm>
          <a:prstGeom prst="rect">
            <a:avLst/>
          </a:prstGeom>
          <a:noFill/>
          <a:ln w="9525">
            <a:noFill/>
            <a:miter lim="800000"/>
            <a:headEnd/>
            <a:tailEnd/>
          </a:ln>
        </p:spPr>
        <p:txBody>
          <a:bodyPr wrap="square">
            <a:spAutoFit/>
          </a:bodyPr>
          <a:lstStyle/>
          <a:p>
            <a:pPr marL="342900" indent="-342900">
              <a:spcBef>
                <a:spcPct val="50000"/>
              </a:spcBef>
            </a:pPr>
            <a:r>
              <a:rPr lang="he-IL" sz="2800" dirty="0"/>
              <a:t>התפקיד הנוסף:</a:t>
            </a:r>
          </a:p>
          <a:p>
            <a:pPr marL="514350" indent="-514350">
              <a:spcBef>
                <a:spcPct val="50000"/>
              </a:spcBef>
              <a:buFont typeface="+mj-lt"/>
              <a:buAutoNum type="arabicPeriod" startAt="2"/>
            </a:pPr>
            <a:r>
              <a:rPr lang="he-IL" sz="2800" dirty="0"/>
              <a:t>בציר הרדיאלי, רכיב המתיחות מהווה את הכוח הרדיאלי של תנועת הכדור הגורם לשינוי כיוון התנועה.</a:t>
            </a:r>
          </a:p>
          <a:p>
            <a:pPr>
              <a:spcBef>
                <a:spcPct val="50000"/>
              </a:spcBef>
            </a:pPr>
            <a:r>
              <a:rPr lang="he-IL" sz="2800" dirty="0"/>
              <a:t>     חוק שני של ניוטון.</a:t>
            </a:r>
            <a:endParaRPr lang="en-US" sz="2800" dirty="0"/>
          </a:p>
        </p:txBody>
      </p:sp>
      <p:graphicFrame>
        <p:nvGraphicFramePr>
          <p:cNvPr id="55319" name="Object 23"/>
          <p:cNvGraphicFramePr>
            <a:graphicFrameLocks noGrp="1" noChangeAspect="1"/>
          </p:cNvGraphicFramePr>
          <p:nvPr>
            <p:ph sz="quarter" idx="3"/>
            <p:extLst>
              <p:ext uri="{D42A27DB-BD31-4B8C-83A1-F6EECF244321}">
                <p14:modId xmlns:p14="http://schemas.microsoft.com/office/powerpoint/2010/main" val="89851187"/>
              </p:ext>
            </p:extLst>
          </p:nvPr>
        </p:nvGraphicFramePr>
        <p:xfrm>
          <a:off x="3203848" y="5199614"/>
          <a:ext cx="1873250" cy="1008062"/>
        </p:xfrm>
        <a:graphic>
          <a:graphicData uri="http://schemas.openxmlformats.org/presentationml/2006/ole">
            <mc:AlternateContent xmlns:mc="http://schemas.openxmlformats.org/markup-compatibility/2006">
              <mc:Choice xmlns:v="urn:schemas-microsoft-com:vml" Requires="v">
                <p:oleObj spid="_x0000_s103775" name="משוואה" r:id="rId6" imgW="1320480" imgH="711000" progId="Equation.3">
                  <p:embed/>
                </p:oleObj>
              </mc:Choice>
              <mc:Fallback>
                <p:oleObj name="משוואה" r:id="rId6" imgW="1320480" imgH="711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848" y="5199614"/>
                        <a:ext cx="1873250"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מחבר ישר 3"/>
          <p:cNvCxnSpPr/>
          <p:nvPr/>
        </p:nvCxnSpPr>
        <p:spPr>
          <a:xfrm>
            <a:off x="3131840" y="2276872"/>
            <a:ext cx="0" cy="4176464"/>
          </a:xfrm>
          <a:prstGeom prst="line">
            <a:avLst/>
          </a:prstGeom>
          <a:ln w="38100" cmpd="dbl"/>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6A78D39-61C2-47A5-A786-15B584EE2400}"/>
              </a:ext>
            </a:extLst>
          </p:cNvPr>
          <p:cNvSpPr txBox="1"/>
          <p:nvPr/>
        </p:nvSpPr>
        <p:spPr>
          <a:xfrm>
            <a:off x="2561394" y="188659"/>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extLst>
      <p:ext uri="{BB962C8B-B14F-4D97-AF65-F5344CB8AC3E}">
        <p14:creationId xmlns:p14="http://schemas.microsoft.com/office/powerpoint/2010/main" val="237160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5317"/>
                                        </p:tgtEl>
                                        <p:attrNameLst>
                                          <p:attrName>style.visibility</p:attrName>
                                        </p:attrNameLst>
                                      </p:cBhvr>
                                      <p:to>
                                        <p:strVal val="visible"/>
                                      </p:to>
                                    </p:set>
                                    <p:animEffect transition="in" filter="fade">
                                      <p:cBhvr>
                                        <p:cTn id="7" dur="1000"/>
                                        <p:tgtEl>
                                          <p:spTgt spid="55317"/>
                                        </p:tgtEl>
                                      </p:cBhvr>
                                    </p:animEffect>
                                    <p:anim calcmode="lin" valueType="num">
                                      <p:cBhvr>
                                        <p:cTn id="8" dur="1000" fill="hold"/>
                                        <p:tgtEl>
                                          <p:spTgt spid="55317"/>
                                        </p:tgtEl>
                                        <p:attrNameLst>
                                          <p:attrName>ppt_x</p:attrName>
                                        </p:attrNameLst>
                                      </p:cBhvr>
                                      <p:tavLst>
                                        <p:tav tm="0">
                                          <p:val>
                                            <p:strVal val="#ppt_x"/>
                                          </p:val>
                                        </p:tav>
                                        <p:tav tm="100000">
                                          <p:val>
                                            <p:strVal val="#ppt_x"/>
                                          </p:val>
                                        </p:tav>
                                      </p:tavLst>
                                    </p:anim>
                                    <p:anim calcmode="lin" valueType="num">
                                      <p:cBhvr>
                                        <p:cTn id="9" dur="1000" fill="hold"/>
                                        <p:tgtEl>
                                          <p:spTgt spid="553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קבוצה 16"/>
          <p:cNvGrpSpPr/>
          <p:nvPr/>
        </p:nvGrpSpPr>
        <p:grpSpPr>
          <a:xfrm>
            <a:off x="426137" y="620688"/>
            <a:ext cx="4900613" cy="2987675"/>
            <a:chOff x="873125" y="0"/>
            <a:chExt cx="4900613" cy="2987675"/>
          </a:xfrm>
        </p:grpSpPr>
        <p:pic>
          <p:nvPicPr>
            <p:cNvPr id="11269" name="Picture 9"/>
            <p:cNvPicPr>
              <a:picLocks noChangeAspect="1" noChangeArrowheads="1"/>
            </p:cNvPicPr>
            <p:nvPr/>
          </p:nvPicPr>
          <p:blipFill>
            <a:blip r:embed="rId3" cstate="print"/>
            <a:srcRect/>
            <a:stretch>
              <a:fillRect/>
            </a:stretch>
          </p:blipFill>
          <p:spPr bwMode="auto">
            <a:xfrm>
              <a:off x="873125" y="0"/>
              <a:ext cx="4900613" cy="2987675"/>
            </a:xfrm>
            <a:prstGeom prst="rect">
              <a:avLst/>
            </a:prstGeom>
            <a:noFill/>
            <a:ln w="9525">
              <a:noFill/>
              <a:miter lim="800000"/>
              <a:headEnd/>
              <a:tailEnd/>
            </a:ln>
          </p:spPr>
        </p:pic>
        <p:grpSp>
          <p:nvGrpSpPr>
            <p:cNvPr id="2" name="Group 26"/>
            <p:cNvGrpSpPr>
              <a:grpSpLocks/>
            </p:cNvGrpSpPr>
            <p:nvPr/>
          </p:nvGrpSpPr>
          <p:grpSpPr bwMode="auto">
            <a:xfrm>
              <a:off x="1328738" y="358775"/>
              <a:ext cx="4127500" cy="1636713"/>
              <a:chOff x="680" y="1160"/>
              <a:chExt cx="2600" cy="1031"/>
            </a:xfrm>
          </p:grpSpPr>
          <p:sp>
            <p:nvSpPr>
              <p:cNvPr id="11273" name="Line 10"/>
              <p:cNvSpPr>
                <a:spLocks noChangeShapeType="1"/>
              </p:cNvSpPr>
              <p:nvPr/>
            </p:nvSpPr>
            <p:spPr bwMode="auto">
              <a:xfrm>
                <a:off x="2768" y="2128"/>
                <a:ext cx="376" cy="0"/>
              </a:xfrm>
              <a:prstGeom prst="line">
                <a:avLst/>
              </a:prstGeom>
              <a:noFill/>
              <a:ln w="9525">
                <a:solidFill>
                  <a:srgbClr val="FF0000"/>
                </a:solidFill>
                <a:round/>
                <a:headEnd/>
                <a:tailEnd type="triangle" w="med" len="med"/>
              </a:ln>
            </p:spPr>
            <p:txBody>
              <a:bodyPr/>
              <a:lstStyle/>
              <a:p>
                <a:endParaRPr lang="he-IL"/>
              </a:p>
            </p:txBody>
          </p:sp>
          <p:sp>
            <p:nvSpPr>
              <p:cNvPr id="11274" name="Line 11"/>
              <p:cNvSpPr>
                <a:spLocks noChangeShapeType="1"/>
              </p:cNvSpPr>
              <p:nvPr/>
            </p:nvSpPr>
            <p:spPr bwMode="auto">
              <a:xfrm flipV="1">
                <a:off x="2608" y="1312"/>
                <a:ext cx="0" cy="344"/>
              </a:xfrm>
              <a:prstGeom prst="line">
                <a:avLst/>
              </a:prstGeom>
              <a:noFill/>
              <a:ln w="9525">
                <a:solidFill>
                  <a:srgbClr val="FF0000"/>
                </a:solidFill>
                <a:round/>
                <a:headEnd/>
                <a:tailEnd type="triangle" w="med" len="med"/>
              </a:ln>
            </p:spPr>
            <p:txBody>
              <a:bodyPr/>
              <a:lstStyle/>
              <a:p>
                <a:endParaRPr lang="he-IL"/>
              </a:p>
            </p:txBody>
          </p:sp>
          <p:sp>
            <p:nvSpPr>
              <p:cNvPr id="11275" name="Text Box 12"/>
              <p:cNvSpPr txBox="1">
                <a:spLocks noChangeArrowheads="1"/>
              </p:cNvSpPr>
              <p:nvPr/>
            </p:nvSpPr>
            <p:spPr bwMode="auto">
              <a:xfrm>
                <a:off x="2944" y="1960"/>
                <a:ext cx="336" cy="231"/>
              </a:xfrm>
              <a:prstGeom prst="rect">
                <a:avLst/>
              </a:prstGeom>
              <a:noFill/>
              <a:ln w="9525">
                <a:noFill/>
                <a:miter lim="800000"/>
                <a:headEnd/>
                <a:tailEnd/>
              </a:ln>
            </p:spPr>
            <p:txBody>
              <a:bodyPr>
                <a:spAutoFit/>
              </a:bodyPr>
              <a:lstStyle/>
              <a:p>
                <a:pPr>
                  <a:spcBef>
                    <a:spcPct val="50000"/>
                  </a:spcBef>
                </a:pPr>
                <a:r>
                  <a:rPr lang="en-US">
                    <a:solidFill>
                      <a:srgbClr val="FF0000"/>
                    </a:solidFill>
                  </a:rPr>
                  <a:t>r</a:t>
                </a:r>
              </a:p>
            </p:txBody>
          </p:sp>
          <p:sp>
            <p:nvSpPr>
              <p:cNvPr id="11276" name="Text Box 13"/>
              <p:cNvSpPr txBox="1">
                <a:spLocks noChangeArrowheads="1"/>
              </p:cNvSpPr>
              <p:nvPr/>
            </p:nvSpPr>
            <p:spPr bwMode="auto">
              <a:xfrm>
                <a:off x="2368" y="1160"/>
                <a:ext cx="296" cy="231"/>
              </a:xfrm>
              <a:prstGeom prst="rect">
                <a:avLst/>
              </a:prstGeom>
              <a:noFill/>
              <a:ln w="9525">
                <a:noFill/>
                <a:miter lim="800000"/>
                <a:headEnd/>
                <a:tailEnd/>
              </a:ln>
            </p:spPr>
            <p:txBody>
              <a:bodyPr>
                <a:spAutoFit/>
              </a:bodyPr>
              <a:lstStyle/>
              <a:p>
                <a:pPr>
                  <a:spcBef>
                    <a:spcPct val="50000"/>
                  </a:spcBef>
                </a:pPr>
                <a:r>
                  <a:rPr lang="en-US">
                    <a:solidFill>
                      <a:srgbClr val="FF0000"/>
                    </a:solidFill>
                  </a:rPr>
                  <a:t>y</a:t>
                </a:r>
              </a:p>
            </p:txBody>
          </p:sp>
          <p:sp>
            <p:nvSpPr>
              <p:cNvPr id="11277" name="Line 14"/>
              <p:cNvSpPr>
                <a:spLocks noChangeShapeType="1"/>
              </p:cNvSpPr>
              <p:nvPr/>
            </p:nvSpPr>
            <p:spPr bwMode="auto">
              <a:xfrm flipV="1">
                <a:off x="1088" y="2120"/>
                <a:ext cx="280" cy="24"/>
              </a:xfrm>
              <a:prstGeom prst="line">
                <a:avLst/>
              </a:prstGeom>
              <a:noFill/>
              <a:ln w="9525">
                <a:solidFill>
                  <a:srgbClr val="FF0000"/>
                </a:solidFill>
                <a:round/>
                <a:headEnd/>
                <a:tailEnd type="triangle" w="med" len="med"/>
              </a:ln>
            </p:spPr>
            <p:txBody>
              <a:bodyPr/>
              <a:lstStyle/>
              <a:p>
                <a:endParaRPr lang="he-IL"/>
              </a:p>
            </p:txBody>
          </p:sp>
          <p:sp>
            <p:nvSpPr>
              <p:cNvPr id="11278" name="Text Box 15"/>
              <p:cNvSpPr txBox="1">
                <a:spLocks noChangeArrowheads="1"/>
              </p:cNvSpPr>
              <p:nvPr/>
            </p:nvSpPr>
            <p:spPr bwMode="auto">
              <a:xfrm>
                <a:off x="1080" y="1848"/>
                <a:ext cx="336" cy="231"/>
              </a:xfrm>
              <a:prstGeom prst="rect">
                <a:avLst/>
              </a:prstGeom>
              <a:noFill/>
              <a:ln w="9525">
                <a:noFill/>
                <a:miter lim="800000"/>
                <a:headEnd/>
                <a:tailEnd/>
              </a:ln>
            </p:spPr>
            <p:txBody>
              <a:bodyPr>
                <a:spAutoFit/>
              </a:bodyPr>
              <a:lstStyle/>
              <a:p>
                <a:pPr>
                  <a:spcBef>
                    <a:spcPct val="50000"/>
                  </a:spcBef>
                </a:pPr>
                <a:r>
                  <a:rPr lang="en-US">
                    <a:solidFill>
                      <a:srgbClr val="FF0000"/>
                    </a:solidFill>
                  </a:rPr>
                  <a:t>r</a:t>
                </a:r>
              </a:p>
            </p:txBody>
          </p:sp>
          <p:sp>
            <p:nvSpPr>
              <p:cNvPr id="11279" name="Line 16"/>
              <p:cNvSpPr>
                <a:spLocks noChangeShapeType="1"/>
              </p:cNvSpPr>
              <p:nvPr/>
            </p:nvSpPr>
            <p:spPr bwMode="auto">
              <a:xfrm flipV="1">
                <a:off x="936" y="1696"/>
                <a:ext cx="0" cy="344"/>
              </a:xfrm>
              <a:prstGeom prst="line">
                <a:avLst/>
              </a:prstGeom>
              <a:noFill/>
              <a:ln w="9525">
                <a:solidFill>
                  <a:srgbClr val="FF0000"/>
                </a:solidFill>
                <a:round/>
                <a:headEnd/>
                <a:tailEnd type="triangle" w="med" len="med"/>
              </a:ln>
            </p:spPr>
            <p:txBody>
              <a:bodyPr/>
              <a:lstStyle/>
              <a:p>
                <a:endParaRPr lang="he-IL"/>
              </a:p>
            </p:txBody>
          </p:sp>
          <p:sp>
            <p:nvSpPr>
              <p:cNvPr id="11280" name="Text Box 17"/>
              <p:cNvSpPr txBox="1">
                <a:spLocks noChangeArrowheads="1"/>
              </p:cNvSpPr>
              <p:nvPr/>
            </p:nvSpPr>
            <p:spPr bwMode="auto">
              <a:xfrm>
                <a:off x="680" y="1520"/>
                <a:ext cx="296" cy="231"/>
              </a:xfrm>
              <a:prstGeom prst="rect">
                <a:avLst/>
              </a:prstGeom>
              <a:noFill/>
              <a:ln w="9525">
                <a:noFill/>
                <a:miter lim="800000"/>
                <a:headEnd/>
                <a:tailEnd/>
              </a:ln>
            </p:spPr>
            <p:txBody>
              <a:bodyPr>
                <a:spAutoFit/>
              </a:bodyPr>
              <a:lstStyle/>
              <a:p>
                <a:pPr>
                  <a:spcBef>
                    <a:spcPct val="50000"/>
                  </a:spcBef>
                </a:pPr>
                <a:r>
                  <a:rPr lang="en-US">
                    <a:solidFill>
                      <a:srgbClr val="FF0000"/>
                    </a:solidFill>
                  </a:rPr>
                  <a:t>y</a:t>
                </a:r>
              </a:p>
            </p:txBody>
          </p:sp>
        </p:grpSp>
      </p:grpSp>
      <p:graphicFrame>
        <p:nvGraphicFramePr>
          <p:cNvPr id="55317" name="Object 21"/>
          <p:cNvGraphicFramePr>
            <a:graphicFrameLocks noGrp="1" noChangeAspect="1"/>
          </p:cNvGraphicFramePr>
          <p:nvPr>
            <p:ph sz="quarter" idx="2"/>
            <p:extLst>
              <p:ext uri="{D42A27DB-BD31-4B8C-83A1-F6EECF244321}">
                <p14:modId xmlns:p14="http://schemas.microsoft.com/office/powerpoint/2010/main" val="3417270390"/>
              </p:ext>
            </p:extLst>
          </p:nvPr>
        </p:nvGraphicFramePr>
        <p:xfrm>
          <a:off x="977537" y="3575574"/>
          <a:ext cx="2449512" cy="1144588"/>
        </p:xfrm>
        <a:graphic>
          <a:graphicData uri="http://schemas.openxmlformats.org/presentationml/2006/ole">
            <mc:AlternateContent xmlns:mc="http://schemas.openxmlformats.org/markup-compatibility/2006">
              <mc:Choice xmlns:v="urn:schemas-microsoft-com:vml" Requires="v">
                <p:oleObj spid="_x0000_s49775" name="Equation" r:id="rId4" imgW="977760" imgH="457200" progId="Equation.DSMT4">
                  <p:embed/>
                </p:oleObj>
              </mc:Choice>
              <mc:Fallback>
                <p:oleObj name="Equation" r:id="rId4" imgW="977760" imgH="457200" progId="Equation.DSMT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537" y="3575574"/>
                        <a:ext cx="2449512" cy="114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Text Box 8"/>
          <p:cNvSpPr txBox="1">
            <a:spLocks noChangeArrowheads="1"/>
          </p:cNvSpPr>
          <p:nvPr/>
        </p:nvSpPr>
        <p:spPr bwMode="auto">
          <a:xfrm>
            <a:off x="4139952" y="4797152"/>
            <a:ext cx="3925888" cy="954107"/>
          </a:xfrm>
          <a:prstGeom prst="rect">
            <a:avLst/>
          </a:prstGeom>
          <a:noFill/>
          <a:ln w="9525">
            <a:noFill/>
            <a:miter lim="800000"/>
            <a:headEnd/>
            <a:tailEnd/>
          </a:ln>
        </p:spPr>
        <p:txBody>
          <a:bodyPr>
            <a:spAutoFit/>
          </a:bodyPr>
          <a:lstStyle/>
          <a:p>
            <a:pPr marL="342900" indent="-342900">
              <a:spcBef>
                <a:spcPct val="50000"/>
              </a:spcBef>
            </a:pPr>
            <a:r>
              <a:rPr lang="he-IL" sz="2800" dirty="0"/>
              <a:t>אם נחלק את משוואה (1) במשוואה (2) נקבל:</a:t>
            </a:r>
            <a:endParaRPr lang="en-US" sz="2800" dirty="0"/>
          </a:p>
        </p:txBody>
      </p:sp>
      <p:graphicFrame>
        <p:nvGraphicFramePr>
          <p:cNvPr id="55319" name="Object 23"/>
          <p:cNvGraphicFramePr>
            <a:graphicFrameLocks noGrp="1" noChangeAspect="1"/>
          </p:cNvGraphicFramePr>
          <p:nvPr>
            <p:ph sz="quarter" idx="3"/>
            <p:extLst>
              <p:ext uri="{D42A27DB-BD31-4B8C-83A1-F6EECF244321}">
                <p14:modId xmlns:p14="http://schemas.microsoft.com/office/powerpoint/2010/main" val="1506773355"/>
              </p:ext>
            </p:extLst>
          </p:nvPr>
        </p:nvGraphicFramePr>
        <p:xfrm>
          <a:off x="5410539" y="3528058"/>
          <a:ext cx="2128837" cy="1146175"/>
        </p:xfrm>
        <a:graphic>
          <a:graphicData uri="http://schemas.openxmlformats.org/presentationml/2006/ole">
            <mc:AlternateContent xmlns:mc="http://schemas.openxmlformats.org/markup-compatibility/2006">
              <mc:Choice xmlns:v="urn:schemas-microsoft-com:vml" Requires="v">
                <p:oleObj spid="_x0000_s49776" name="משוואה" r:id="rId6" imgW="1320480" imgH="711000" progId="Equation.3">
                  <p:embed/>
                </p:oleObj>
              </mc:Choice>
              <mc:Fallback>
                <p:oleObj name="משוואה" r:id="rId6" imgW="1320480" imgH="711000"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539" y="3528058"/>
                        <a:ext cx="2128837" cy="114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5"/>
          <p:cNvGraphicFramePr>
            <a:graphicFrameLocks noChangeAspect="1"/>
          </p:cNvGraphicFramePr>
          <p:nvPr>
            <p:extLst>
              <p:ext uri="{D42A27DB-BD31-4B8C-83A1-F6EECF244321}">
                <p14:modId xmlns:p14="http://schemas.microsoft.com/office/powerpoint/2010/main" val="4193123089"/>
              </p:ext>
            </p:extLst>
          </p:nvPr>
        </p:nvGraphicFramePr>
        <p:xfrm>
          <a:off x="2050150" y="4796006"/>
          <a:ext cx="2084831" cy="1176784"/>
        </p:xfrm>
        <a:graphic>
          <a:graphicData uri="http://schemas.openxmlformats.org/presentationml/2006/ole">
            <mc:AlternateContent xmlns:mc="http://schemas.openxmlformats.org/markup-compatibility/2006">
              <mc:Choice xmlns:v="urn:schemas-microsoft-com:vml" Requires="v">
                <p:oleObj spid="_x0000_s49777" name="Equation" r:id="rId8" imgW="787320" imgH="444240" progId="Equation.DSMT4">
                  <p:embed/>
                </p:oleObj>
              </mc:Choice>
              <mc:Fallback>
                <p:oleObj name="Equation" r:id="rId8" imgW="787320" imgH="4442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0150" y="4796006"/>
                        <a:ext cx="2084831" cy="11767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8"/>
          <p:cNvSpPr txBox="1">
            <a:spLocks noChangeArrowheads="1"/>
          </p:cNvSpPr>
          <p:nvPr/>
        </p:nvSpPr>
        <p:spPr bwMode="auto">
          <a:xfrm>
            <a:off x="993775" y="5774333"/>
            <a:ext cx="7156450" cy="954087"/>
          </a:xfrm>
          <a:prstGeom prst="rect">
            <a:avLst/>
          </a:prstGeom>
          <a:noFill/>
          <a:ln w="9525">
            <a:noFill/>
            <a:miter lim="800000"/>
            <a:headEnd/>
            <a:tailEnd/>
          </a:ln>
        </p:spPr>
        <p:txBody>
          <a:bodyPr>
            <a:spAutoFit/>
          </a:bodyPr>
          <a:lstStyle/>
          <a:p>
            <a:pPr marL="342900" indent="-342900" algn="ctr">
              <a:spcBef>
                <a:spcPct val="50000"/>
              </a:spcBef>
            </a:pPr>
            <a:r>
              <a:rPr lang="he-IL" sz="2800" dirty="0"/>
              <a:t>מסקנה: </a:t>
            </a:r>
            <a:r>
              <a:rPr lang="he-IL" sz="2800" u="sng" dirty="0"/>
              <a:t>זווית הפרישה</a:t>
            </a:r>
            <a:r>
              <a:rPr lang="he-IL" sz="2800" dirty="0"/>
              <a:t> אינה תלויה במסה (כרגיל?), אבל כן </a:t>
            </a:r>
            <a:r>
              <a:rPr lang="he-IL" sz="2800" u="sng" dirty="0"/>
              <a:t>תלויה בתדירות</a:t>
            </a:r>
            <a:r>
              <a:rPr lang="he-IL" sz="2800" dirty="0"/>
              <a:t> הסיבוב.</a:t>
            </a:r>
            <a:endParaRPr lang="en-US" sz="2800" dirty="0"/>
          </a:p>
        </p:txBody>
      </p:sp>
      <p:sp>
        <p:nvSpPr>
          <p:cNvPr id="3" name="TextBox 2"/>
          <p:cNvSpPr txBox="1"/>
          <p:nvPr/>
        </p:nvSpPr>
        <p:spPr>
          <a:xfrm>
            <a:off x="460222" y="4328476"/>
            <a:ext cx="544662" cy="369332"/>
          </a:xfrm>
          <a:prstGeom prst="rect">
            <a:avLst/>
          </a:prstGeom>
          <a:noFill/>
        </p:spPr>
        <p:txBody>
          <a:bodyPr wrap="square" rtlCol="1">
            <a:spAutoFit/>
          </a:bodyPr>
          <a:lstStyle/>
          <a:p>
            <a:r>
              <a:rPr lang="en-US" dirty="0"/>
              <a:t>(1)</a:t>
            </a:r>
            <a:endParaRPr lang="he-IL" dirty="0"/>
          </a:p>
        </p:txBody>
      </p:sp>
      <p:sp>
        <p:nvSpPr>
          <p:cNvPr id="20" name="TextBox 19"/>
          <p:cNvSpPr txBox="1"/>
          <p:nvPr/>
        </p:nvSpPr>
        <p:spPr>
          <a:xfrm>
            <a:off x="4847199" y="4231617"/>
            <a:ext cx="544662" cy="369332"/>
          </a:xfrm>
          <a:prstGeom prst="rect">
            <a:avLst/>
          </a:prstGeom>
          <a:noFill/>
        </p:spPr>
        <p:txBody>
          <a:bodyPr wrap="square" rtlCol="1">
            <a:spAutoFit/>
          </a:bodyPr>
          <a:lstStyle/>
          <a:p>
            <a:r>
              <a:rPr lang="en-US" dirty="0"/>
              <a:t>(2)</a:t>
            </a:r>
            <a:endParaRPr lang="he-IL" dirty="0"/>
          </a:p>
        </p:txBody>
      </p:sp>
      <p:cxnSp>
        <p:nvCxnSpPr>
          <p:cNvPr id="6" name="מחבר ישר 5"/>
          <p:cNvCxnSpPr/>
          <p:nvPr/>
        </p:nvCxnSpPr>
        <p:spPr>
          <a:xfrm flipH="1">
            <a:off x="3545842" y="1362404"/>
            <a:ext cx="10536" cy="3414309"/>
          </a:xfrm>
          <a:prstGeom prst="line">
            <a:avLst/>
          </a:prstGeom>
          <a:ln w="57150" cmpd="tri"/>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0A56EBD-9EDD-45F1-B0E9-5E8AF0928A9F}"/>
              </a:ext>
            </a:extLst>
          </p:cNvPr>
          <p:cNvSpPr txBox="1"/>
          <p:nvPr/>
        </p:nvSpPr>
        <p:spPr>
          <a:xfrm>
            <a:off x="2551050" y="128749"/>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5317"/>
                                        </p:tgtEl>
                                        <p:attrNameLst>
                                          <p:attrName>style.visibility</p:attrName>
                                        </p:attrNameLst>
                                      </p:cBhvr>
                                      <p:to>
                                        <p:strVal val="visible"/>
                                      </p:to>
                                    </p:set>
                                    <p:animEffect transition="in" filter="fade">
                                      <p:cBhvr>
                                        <p:cTn id="14" dur="1000"/>
                                        <p:tgtEl>
                                          <p:spTgt spid="55317"/>
                                        </p:tgtEl>
                                      </p:cBhvr>
                                    </p:animEffect>
                                    <p:anim calcmode="lin" valueType="num">
                                      <p:cBhvr>
                                        <p:cTn id="15" dur="1000" fill="hold"/>
                                        <p:tgtEl>
                                          <p:spTgt spid="55317"/>
                                        </p:tgtEl>
                                        <p:attrNameLst>
                                          <p:attrName>ppt_x</p:attrName>
                                        </p:attrNameLst>
                                      </p:cBhvr>
                                      <p:tavLst>
                                        <p:tav tm="0">
                                          <p:val>
                                            <p:strVal val="#ppt_x"/>
                                          </p:val>
                                        </p:tav>
                                        <p:tav tm="100000">
                                          <p:val>
                                            <p:strVal val="#ppt_x"/>
                                          </p:val>
                                        </p:tav>
                                      </p:tavLst>
                                    </p:anim>
                                    <p:anim calcmode="lin" valueType="num">
                                      <p:cBhvr>
                                        <p:cTn id="16" dur="1000" fill="hold"/>
                                        <p:tgtEl>
                                          <p:spTgt spid="5531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5319"/>
                                        </p:tgtEl>
                                        <p:attrNameLst>
                                          <p:attrName>style.visibility</p:attrName>
                                        </p:attrNameLst>
                                      </p:cBhvr>
                                      <p:to>
                                        <p:strVal val="visible"/>
                                      </p:to>
                                    </p:set>
                                    <p:animEffect transition="in" filter="fade">
                                      <p:cBhvr>
                                        <p:cTn id="26" dur="1000"/>
                                        <p:tgtEl>
                                          <p:spTgt spid="55319"/>
                                        </p:tgtEl>
                                      </p:cBhvr>
                                    </p:animEffect>
                                    <p:anim calcmode="lin" valueType="num">
                                      <p:cBhvr>
                                        <p:cTn id="27" dur="1000" fill="hold"/>
                                        <p:tgtEl>
                                          <p:spTgt spid="55319"/>
                                        </p:tgtEl>
                                        <p:attrNameLst>
                                          <p:attrName>ppt_x</p:attrName>
                                        </p:attrNameLst>
                                      </p:cBhvr>
                                      <p:tavLst>
                                        <p:tav tm="0">
                                          <p:val>
                                            <p:strVal val="#ppt_x"/>
                                          </p:val>
                                        </p:tav>
                                        <p:tav tm="100000">
                                          <p:val>
                                            <p:strVal val="#ppt_x"/>
                                          </p:val>
                                        </p:tav>
                                      </p:tavLst>
                                    </p:anim>
                                    <p:anim calcmode="lin" valueType="num">
                                      <p:cBhvr>
                                        <p:cTn id="28" dur="1000" fill="hold"/>
                                        <p:tgtEl>
                                          <p:spTgt spid="5531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1000"/>
                                        <p:tgtEl>
                                          <p:spTgt spid="20"/>
                                        </p:tgtEl>
                                      </p:cBhvr>
                                    </p:animEffect>
                                    <p:anim calcmode="lin" valueType="num">
                                      <p:cBhvr>
                                        <p:cTn id="32" dur="1000" fill="hold"/>
                                        <p:tgtEl>
                                          <p:spTgt spid="20"/>
                                        </p:tgtEl>
                                        <p:attrNameLst>
                                          <p:attrName>ppt_x</p:attrName>
                                        </p:attrNameLst>
                                      </p:cBhvr>
                                      <p:tavLst>
                                        <p:tav tm="0">
                                          <p:val>
                                            <p:strVal val="#ppt_x"/>
                                          </p:val>
                                        </p:tav>
                                        <p:tav tm="100000">
                                          <p:val>
                                            <p:strVal val="#ppt_x"/>
                                          </p:val>
                                        </p:tav>
                                      </p:tavLst>
                                    </p:anim>
                                    <p:anim calcmode="lin" valueType="num">
                                      <p:cBhvr>
                                        <p:cTn id="3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1271"/>
                                        </p:tgtEl>
                                        <p:attrNameLst>
                                          <p:attrName>style.visibility</p:attrName>
                                        </p:attrNameLst>
                                      </p:cBhvr>
                                      <p:to>
                                        <p:strVal val="visible"/>
                                      </p:to>
                                    </p:set>
                                    <p:animEffect transition="in" filter="fade">
                                      <p:cBhvr>
                                        <p:cTn id="38" dur="1000"/>
                                        <p:tgtEl>
                                          <p:spTgt spid="11271"/>
                                        </p:tgtEl>
                                      </p:cBhvr>
                                    </p:animEffect>
                                    <p:anim calcmode="lin" valueType="num">
                                      <p:cBhvr>
                                        <p:cTn id="39" dur="1000" fill="hold"/>
                                        <p:tgtEl>
                                          <p:spTgt spid="11271"/>
                                        </p:tgtEl>
                                        <p:attrNameLst>
                                          <p:attrName>ppt_x</p:attrName>
                                        </p:attrNameLst>
                                      </p:cBhvr>
                                      <p:tavLst>
                                        <p:tav tm="0">
                                          <p:val>
                                            <p:strVal val="#ppt_x"/>
                                          </p:val>
                                        </p:tav>
                                        <p:tav tm="100000">
                                          <p:val>
                                            <p:strVal val="#ppt_x"/>
                                          </p:val>
                                        </p:tav>
                                      </p:tavLst>
                                    </p:anim>
                                    <p:anim calcmode="lin" valueType="num">
                                      <p:cBhvr>
                                        <p:cTn id="40" dur="1000" fill="hold"/>
                                        <p:tgtEl>
                                          <p:spTgt spid="11271"/>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42" presetClass="entr" presetSubtype="0" fill="hold"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000"/>
                                        <p:tgtEl>
                                          <p:spTgt spid="4"/>
                                        </p:tgtEl>
                                      </p:cBhvr>
                                    </p:animEffect>
                                    <p:anim calcmode="lin" valueType="num">
                                      <p:cBhvr>
                                        <p:cTn id="45" dur="1000" fill="hold"/>
                                        <p:tgtEl>
                                          <p:spTgt spid="4"/>
                                        </p:tgtEl>
                                        <p:attrNameLst>
                                          <p:attrName>ppt_x</p:attrName>
                                        </p:attrNameLst>
                                      </p:cBhvr>
                                      <p:tavLst>
                                        <p:tav tm="0">
                                          <p:val>
                                            <p:strVal val="#ppt_x"/>
                                          </p:val>
                                        </p:tav>
                                        <p:tav tm="100000">
                                          <p:val>
                                            <p:strVal val="#ppt_x"/>
                                          </p:val>
                                        </p:tav>
                                      </p:tavLst>
                                    </p:anim>
                                    <p:anim calcmode="lin" valueType="num">
                                      <p:cBhvr>
                                        <p:cTn id="4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1" grpId="0"/>
      <p:bldP spid="19" grpId="0"/>
      <p:bldP spid="3" grpId="0"/>
      <p:bldP spid="2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קבוצה 15"/>
          <p:cNvGrpSpPr/>
          <p:nvPr/>
        </p:nvGrpSpPr>
        <p:grpSpPr>
          <a:xfrm>
            <a:off x="827584" y="548680"/>
            <a:ext cx="4900613" cy="2987675"/>
            <a:chOff x="873125" y="0"/>
            <a:chExt cx="4900613" cy="2987675"/>
          </a:xfrm>
        </p:grpSpPr>
        <p:pic>
          <p:nvPicPr>
            <p:cNvPr id="12292" name="Picture 9"/>
            <p:cNvPicPr>
              <a:picLocks noChangeAspect="1" noChangeArrowheads="1"/>
            </p:cNvPicPr>
            <p:nvPr/>
          </p:nvPicPr>
          <p:blipFill>
            <a:blip r:embed="rId3" cstate="print"/>
            <a:srcRect/>
            <a:stretch>
              <a:fillRect/>
            </a:stretch>
          </p:blipFill>
          <p:spPr bwMode="auto">
            <a:xfrm>
              <a:off x="873125" y="0"/>
              <a:ext cx="4900613" cy="2987675"/>
            </a:xfrm>
            <a:prstGeom prst="rect">
              <a:avLst/>
            </a:prstGeom>
            <a:noFill/>
            <a:ln w="9525">
              <a:noFill/>
              <a:miter lim="800000"/>
              <a:headEnd/>
              <a:tailEnd/>
            </a:ln>
          </p:spPr>
        </p:pic>
        <p:grpSp>
          <p:nvGrpSpPr>
            <p:cNvPr id="2" name="Group 26"/>
            <p:cNvGrpSpPr>
              <a:grpSpLocks/>
            </p:cNvGrpSpPr>
            <p:nvPr/>
          </p:nvGrpSpPr>
          <p:grpSpPr bwMode="auto">
            <a:xfrm>
              <a:off x="1328738" y="358775"/>
              <a:ext cx="4127500" cy="1636713"/>
              <a:chOff x="680" y="1160"/>
              <a:chExt cx="2600" cy="1031"/>
            </a:xfrm>
          </p:grpSpPr>
          <p:sp>
            <p:nvSpPr>
              <p:cNvPr id="12296" name="Line 10"/>
              <p:cNvSpPr>
                <a:spLocks noChangeShapeType="1"/>
              </p:cNvSpPr>
              <p:nvPr/>
            </p:nvSpPr>
            <p:spPr bwMode="auto">
              <a:xfrm>
                <a:off x="2768" y="2128"/>
                <a:ext cx="376" cy="0"/>
              </a:xfrm>
              <a:prstGeom prst="line">
                <a:avLst/>
              </a:prstGeom>
              <a:noFill/>
              <a:ln w="9525">
                <a:solidFill>
                  <a:srgbClr val="FF0000"/>
                </a:solidFill>
                <a:round/>
                <a:headEnd/>
                <a:tailEnd type="triangle" w="med" len="med"/>
              </a:ln>
            </p:spPr>
            <p:txBody>
              <a:bodyPr/>
              <a:lstStyle/>
              <a:p>
                <a:endParaRPr lang="he-IL"/>
              </a:p>
            </p:txBody>
          </p:sp>
          <p:sp>
            <p:nvSpPr>
              <p:cNvPr id="12297" name="Line 11"/>
              <p:cNvSpPr>
                <a:spLocks noChangeShapeType="1"/>
              </p:cNvSpPr>
              <p:nvPr/>
            </p:nvSpPr>
            <p:spPr bwMode="auto">
              <a:xfrm flipV="1">
                <a:off x="2608" y="1312"/>
                <a:ext cx="0" cy="344"/>
              </a:xfrm>
              <a:prstGeom prst="line">
                <a:avLst/>
              </a:prstGeom>
              <a:noFill/>
              <a:ln w="9525">
                <a:solidFill>
                  <a:srgbClr val="FF0000"/>
                </a:solidFill>
                <a:round/>
                <a:headEnd/>
                <a:tailEnd type="triangle" w="med" len="med"/>
              </a:ln>
            </p:spPr>
            <p:txBody>
              <a:bodyPr/>
              <a:lstStyle/>
              <a:p>
                <a:endParaRPr lang="he-IL"/>
              </a:p>
            </p:txBody>
          </p:sp>
          <p:sp>
            <p:nvSpPr>
              <p:cNvPr id="12298" name="Text Box 12"/>
              <p:cNvSpPr txBox="1">
                <a:spLocks noChangeArrowheads="1"/>
              </p:cNvSpPr>
              <p:nvPr/>
            </p:nvSpPr>
            <p:spPr bwMode="auto">
              <a:xfrm>
                <a:off x="2944" y="1960"/>
                <a:ext cx="336" cy="231"/>
              </a:xfrm>
              <a:prstGeom prst="rect">
                <a:avLst/>
              </a:prstGeom>
              <a:noFill/>
              <a:ln w="9525">
                <a:noFill/>
                <a:miter lim="800000"/>
                <a:headEnd/>
                <a:tailEnd/>
              </a:ln>
            </p:spPr>
            <p:txBody>
              <a:bodyPr>
                <a:spAutoFit/>
              </a:bodyPr>
              <a:lstStyle/>
              <a:p>
                <a:pPr>
                  <a:spcBef>
                    <a:spcPct val="50000"/>
                  </a:spcBef>
                </a:pPr>
                <a:r>
                  <a:rPr lang="en-US">
                    <a:solidFill>
                      <a:srgbClr val="FF0000"/>
                    </a:solidFill>
                  </a:rPr>
                  <a:t>r</a:t>
                </a:r>
              </a:p>
            </p:txBody>
          </p:sp>
          <p:sp>
            <p:nvSpPr>
              <p:cNvPr id="12299" name="Text Box 13"/>
              <p:cNvSpPr txBox="1">
                <a:spLocks noChangeArrowheads="1"/>
              </p:cNvSpPr>
              <p:nvPr/>
            </p:nvSpPr>
            <p:spPr bwMode="auto">
              <a:xfrm>
                <a:off x="2368" y="1160"/>
                <a:ext cx="296" cy="231"/>
              </a:xfrm>
              <a:prstGeom prst="rect">
                <a:avLst/>
              </a:prstGeom>
              <a:noFill/>
              <a:ln w="9525">
                <a:noFill/>
                <a:miter lim="800000"/>
                <a:headEnd/>
                <a:tailEnd/>
              </a:ln>
            </p:spPr>
            <p:txBody>
              <a:bodyPr>
                <a:spAutoFit/>
              </a:bodyPr>
              <a:lstStyle/>
              <a:p>
                <a:pPr>
                  <a:spcBef>
                    <a:spcPct val="50000"/>
                  </a:spcBef>
                </a:pPr>
                <a:r>
                  <a:rPr lang="en-US">
                    <a:solidFill>
                      <a:srgbClr val="FF0000"/>
                    </a:solidFill>
                  </a:rPr>
                  <a:t>y</a:t>
                </a:r>
              </a:p>
            </p:txBody>
          </p:sp>
          <p:sp>
            <p:nvSpPr>
              <p:cNvPr id="12300" name="Line 14"/>
              <p:cNvSpPr>
                <a:spLocks noChangeShapeType="1"/>
              </p:cNvSpPr>
              <p:nvPr/>
            </p:nvSpPr>
            <p:spPr bwMode="auto">
              <a:xfrm flipV="1">
                <a:off x="1088" y="2120"/>
                <a:ext cx="280" cy="24"/>
              </a:xfrm>
              <a:prstGeom prst="line">
                <a:avLst/>
              </a:prstGeom>
              <a:noFill/>
              <a:ln w="9525">
                <a:solidFill>
                  <a:srgbClr val="FF0000"/>
                </a:solidFill>
                <a:round/>
                <a:headEnd/>
                <a:tailEnd type="triangle" w="med" len="med"/>
              </a:ln>
            </p:spPr>
            <p:txBody>
              <a:bodyPr/>
              <a:lstStyle/>
              <a:p>
                <a:endParaRPr lang="he-IL"/>
              </a:p>
            </p:txBody>
          </p:sp>
          <p:sp>
            <p:nvSpPr>
              <p:cNvPr id="12301" name="Text Box 15"/>
              <p:cNvSpPr txBox="1">
                <a:spLocks noChangeArrowheads="1"/>
              </p:cNvSpPr>
              <p:nvPr/>
            </p:nvSpPr>
            <p:spPr bwMode="auto">
              <a:xfrm>
                <a:off x="1080" y="1848"/>
                <a:ext cx="336" cy="231"/>
              </a:xfrm>
              <a:prstGeom prst="rect">
                <a:avLst/>
              </a:prstGeom>
              <a:noFill/>
              <a:ln w="9525">
                <a:noFill/>
                <a:miter lim="800000"/>
                <a:headEnd/>
                <a:tailEnd/>
              </a:ln>
            </p:spPr>
            <p:txBody>
              <a:bodyPr>
                <a:spAutoFit/>
              </a:bodyPr>
              <a:lstStyle/>
              <a:p>
                <a:pPr>
                  <a:spcBef>
                    <a:spcPct val="50000"/>
                  </a:spcBef>
                </a:pPr>
                <a:r>
                  <a:rPr lang="en-US">
                    <a:solidFill>
                      <a:srgbClr val="FF0000"/>
                    </a:solidFill>
                  </a:rPr>
                  <a:t>r</a:t>
                </a:r>
              </a:p>
            </p:txBody>
          </p:sp>
          <p:sp>
            <p:nvSpPr>
              <p:cNvPr id="12302" name="Line 16"/>
              <p:cNvSpPr>
                <a:spLocks noChangeShapeType="1"/>
              </p:cNvSpPr>
              <p:nvPr/>
            </p:nvSpPr>
            <p:spPr bwMode="auto">
              <a:xfrm flipV="1">
                <a:off x="936" y="1696"/>
                <a:ext cx="0" cy="344"/>
              </a:xfrm>
              <a:prstGeom prst="line">
                <a:avLst/>
              </a:prstGeom>
              <a:noFill/>
              <a:ln w="9525">
                <a:solidFill>
                  <a:srgbClr val="FF0000"/>
                </a:solidFill>
                <a:round/>
                <a:headEnd/>
                <a:tailEnd type="triangle" w="med" len="med"/>
              </a:ln>
            </p:spPr>
            <p:txBody>
              <a:bodyPr/>
              <a:lstStyle/>
              <a:p>
                <a:endParaRPr lang="he-IL"/>
              </a:p>
            </p:txBody>
          </p:sp>
          <p:sp>
            <p:nvSpPr>
              <p:cNvPr id="12303" name="Text Box 17"/>
              <p:cNvSpPr txBox="1">
                <a:spLocks noChangeArrowheads="1"/>
              </p:cNvSpPr>
              <p:nvPr/>
            </p:nvSpPr>
            <p:spPr bwMode="auto">
              <a:xfrm>
                <a:off x="680" y="1520"/>
                <a:ext cx="296" cy="231"/>
              </a:xfrm>
              <a:prstGeom prst="rect">
                <a:avLst/>
              </a:prstGeom>
              <a:noFill/>
              <a:ln w="9525">
                <a:noFill/>
                <a:miter lim="800000"/>
                <a:headEnd/>
                <a:tailEnd/>
              </a:ln>
            </p:spPr>
            <p:txBody>
              <a:bodyPr>
                <a:spAutoFit/>
              </a:bodyPr>
              <a:lstStyle/>
              <a:p>
                <a:pPr>
                  <a:spcBef>
                    <a:spcPct val="50000"/>
                  </a:spcBef>
                </a:pPr>
                <a:r>
                  <a:rPr lang="en-US">
                    <a:solidFill>
                      <a:srgbClr val="FF0000"/>
                    </a:solidFill>
                  </a:rPr>
                  <a:t>y</a:t>
                </a:r>
              </a:p>
            </p:txBody>
          </p:sp>
        </p:grpSp>
      </p:grpSp>
      <p:sp>
        <p:nvSpPr>
          <p:cNvPr id="12294" name="Text Box 8"/>
          <p:cNvSpPr txBox="1">
            <a:spLocks noChangeArrowheads="1"/>
          </p:cNvSpPr>
          <p:nvPr/>
        </p:nvSpPr>
        <p:spPr bwMode="auto">
          <a:xfrm>
            <a:off x="395536" y="3356992"/>
            <a:ext cx="8485188" cy="522287"/>
          </a:xfrm>
          <a:prstGeom prst="rect">
            <a:avLst/>
          </a:prstGeom>
          <a:noFill/>
          <a:ln w="9525">
            <a:noFill/>
            <a:miter lim="800000"/>
            <a:headEnd/>
            <a:tailEnd/>
          </a:ln>
        </p:spPr>
        <p:txBody>
          <a:bodyPr>
            <a:spAutoFit/>
          </a:bodyPr>
          <a:lstStyle/>
          <a:p>
            <a:pPr marL="342900" indent="-342900">
              <a:spcBef>
                <a:spcPct val="50000"/>
              </a:spcBef>
            </a:pPr>
            <a:r>
              <a:rPr lang="he-IL" sz="2800" dirty="0"/>
              <a:t>אם אורך החוט נתון, ניתן להביע את רדיוס הסיבוב בעזרתו:</a:t>
            </a:r>
            <a:endParaRPr lang="en-US" sz="2800" dirty="0"/>
          </a:p>
        </p:txBody>
      </p:sp>
      <p:graphicFrame>
        <p:nvGraphicFramePr>
          <p:cNvPr id="4" name="Object 4"/>
          <p:cNvGraphicFramePr>
            <a:graphicFrameLocks noChangeAspect="1"/>
          </p:cNvGraphicFramePr>
          <p:nvPr>
            <p:extLst>
              <p:ext uri="{D42A27DB-BD31-4B8C-83A1-F6EECF244321}">
                <p14:modId xmlns:p14="http://schemas.microsoft.com/office/powerpoint/2010/main" val="2751873217"/>
              </p:ext>
            </p:extLst>
          </p:nvPr>
        </p:nvGraphicFramePr>
        <p:xfrm>
          <a:off x="1432000" y="3862895"/>
          <a:ext cx="2076450" cy="528638"/>
        </p:xfrm>
        <a:graphic>
          <a:graphicData uri="http://schemas.openxmlformats.org/presentationml/2006/ole">
            <mc:AlternateContent xmlns:mc="http://schemas.openxmlformats.org/markup-compatibility/2006">
              <mc:Choice xmlns:v="urn:schemas-microsoft-com:vml" Requires="v">
                <p:oleObj spid="_x0000_s51000" name="Equation" r:id="rId4" imgW="698400" imgH="177480" progId="Equation.DSMT4">
                  <p:embed/>
                </p:oleObj>
              </mc:Choice>
              <mc:Fallback>
                <p:oleObj name="Equation" r:id="rId4" imgW="698400" imgH="1774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2000" y="3862895"/>
                        <a:ext cx="2076450"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 Box 8"/>
          <p:cNvSpPr txBox="1">
            <a:spLocks noChangeArrowheads="1"/>
          </p:cNvSpPr>
          <p:nvPr/>
        </p:nvSpPr>
        <p:spPr bwMode="auto">
          <a:xfrm>
            <a:off x="2339752" y="4293096"/>
            <a:ext cx="6264696" cy="523875"/>
          </a:xfrm>
          <a:prstGeom prst="rect">
            <a:avLst/>
          </a:prstGeom>
          <a:noFill/>
          <a:ln w="9525">
            <a:noFill/>
            <a:miter lim="800000"/>
            <a:headEnd/>
            <a:tailEnd/>
          </a:ln>
        </p:spPr>
        <p:txBody>
          <a:bodyPr wrap="square">
            <a:spAutoFit/>
          </a:bodyPr>
          <a:lstStyle/>
          <a:p>
            <a:pPr marL="342900" indent="-342900" algn="ctr">
              <a:spcBef>
                <a:spcPct val="50000"/>
              </a:spcBef>
            </a:pPr>
            <a:r>
              <a:rPr lang="he-IL" sz="2800" dirty="0"/>
              <a:t>נציב קשר זה בביטוי שקיבלנו קודם:</a:t>
            </a:r>
            <a:endParaRPr lang="en-US" sz="2800" dirty="0"/>
          </a:p>
        </p:txBody>
      </p:sp>
      <p:graphicFrame>
        <p:nvGraphicFramePr>
          <p:cNvPr id="3" name="Object 5"/>
          <p:cNvGraphicFramePr>
            <a:graphicFrameLocks noChangeAspect="1"/>
          </p:cNvGraphicFramePr>
          <p:nvPr>
            <p:extLst>
              <p:ext uri="{D42A27DB-BD31-4B8C-83A1-F6EECF244321}">
                <p14:modId xmlns:p14="http://schemas.microsoft.com/office/powerpoint/2010/main" val="4267207144"/>
              </p:ext>
            </p:extLst>
          </p:nvPr>
        </p:nvGraphicFramePr>
        <p:xfrm>
          <a:off x="952997" y="4762587"/>
          <a:ext cx="1955800" cy="963612"/>
        </p:xfrm>
        <a:graphic>
          <a:graphicData uri="http://schemas.openxmlformats.org/presentationml/2006/ole">
            <mc:AlternateContent xmlns:mc="http://schemas.openxmlformats.org/markup-compatibility/2006">
              <mc:Choice xmlns:v="urn:schemas-microsoft-com:vml" Requires="v">
                <p:oleObj spid="_x0000_s51001" name="Equation" r:id="rId6" imgW="901440" imgH="444240" progId="Equation.DSMT4">
                  <p:embed/>
                </p:oleObj>
              </mc:Choice>
              <mc:Fallback>
                <p:oleObj name="Equation" r:id="rId6" imgW="901440" imgH="444240" progId="Equation.DSMT4">
                  <p:embed/>
                  <p:pic>
                    <p:nvPicPr>
                      <p:cNvPr id="0" name="Object 5"/>
                      <p:cNvPicPr>
                        <a:picLocks noChangeAspect="1" noChangeArrowheads="1"/>
                      </p:cNvPicPr>
                      <p:nvPr/>
                    </p:nvPicPr>
                    <p:blipFill>
                      <a:blip r:embed="rId7"/>
                      <a:srcRect/>
                      <a:stretch>
                        <a:fillRect/>
                      </a:stretch>
                    </p:blipFill>
                    <p:spPr bwMode="auto">
                      <a:xfrm>
                        <a:off x="952997" y="4762587"/>
                        <a:ext cx="1955800"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משולש ישר-זווית 4"/>
          <p:cNvSpPr/>
          <p:nvPr/>
        </p:nvSpPr>
        <p:spPr>
          <a:xfrm flipH="1">
            <a:off x="6565817" y="1247775"/>
            <a:ext cx="952805" cy="1758109"/>
          </a:xfrm>
          <a:prstGeom prst="rtTriangle">
            <a:avLst/>
          </a:prstGeom>
          <a:blipFill>
            <a:blip r:embed="rId8"/>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TextBox 5"/>
          <p:cNvSpPr txBox="1"/>
          <p:nvPr/>
        </p:nvSpPr>
        <p:spPr>
          <a:xfrm>
            <a:off x="6875356" y="2948380"/>
            <a:ext cx="360040" cy="369332"/>
          </a:xfrm>
          <a:prstGeom prst="rect">
            <a:avLst/>
          </a:prstGeom>
          <a:noFill/>
        </p:spPr>
        <p:txBody>
          <a:bodyPr wrap="square" rtlCol="1">
            <a:spAutoFit/>
          </a:bodyPr>
          <a:lstStyle/>
          <a:p>
            <a:r>
              <a:rPr lang="en-US" dirty="0"/>
              <a:t>R</a:t>
            </a:r>
            <a:endParaRPr lang="he-IL" dirty="0"/>
          </a:p>
        </p:txBody>
      </p:sp>
      <p:sp>
        <p:nvSpPr>
          <p:cNvPr id="20" name="TextBox 19"/>
          <p:cNvSpPr txBox="1"/>
          <p:nvPr/>
        </p:nvSpPr>
        <p:spPr>
          <a:xfrm>
            <a:off x="6682179" y="1935123"/>
            <a:ext cx="360040" cy="369332"/>
          </a:xfrm>
          <a:prstGeom prst="rect">
            <a:avLst/>
          </a:prstGeom>
          <a:noFill/>
        </p:spPr>
        <p:txBody>
          <a:bodyPr wrap="square" rtlCol="1">
            <a:spAutoFit/>
          </a:bodyPr>
          <a:lstStyle/>
          <a:p>
            <a:r>
              <a:rPr lang="en-US" dirty="0"/>
              <a:t>L</a:t>
            </a:r>
            <a:endParaRPr lang="he-IL" dirty="0"/>
          </a:p>
        </p:txBody>
      </p:sp>
      <p:sp>
        <p:nvSpPr>
          <p:cNvPr id="7" name="TextBox 6"/>
          <p:cNvSpPr txBox="1"/>
          <p:nvPr/>
        </p:nvSpPr>
        <p:spPr>
          <a:xfrm>
            <a:off x="7123507" y="1491133"/>
            <a:ext cx="432048" cy="369332"/>
          </a:xfrm>
          <a:prstGeom prst="rect">
            <a:avLst/>
          </a:prstGeom>
          <a:noFill/>
        </p:spPr>
        <p:txBody>
          <a:bodyPr wrap="square" rtlCol="1">
            <a:spAutoFit/>
          </a:bodyPr>
          <a:lstStyle/>
          <a:p>
            <a:r>
              <a:rPr lang="en-US" dirty="0"/>
              <a:t>ɵ</a:t>
            </a:r>
            <a:endParaRPr lang="he-IL" dirty="0"/>
          </a:p>
        </p:txBody>
      </p:sp>
      <p:sp>
        <p:nvSpPr>
          <p:cNvPr id="8" name="צורה חופשית 7"/>
          <p:cNvSpPr/>
          <p:nvPr/>
        </p:nvSpPr>
        <p:spPr>
          <a:xfrm>
            <a:off x="7408506" y="1502229"/>
            <a:ext cx="93306" cy="83975"/>
          </a:xfrm>
          <a:custGeom>
            <a:avLst/>
            <a:gdLst>
              <a:gd name="connsiteX0" fmla="*/ 0 w 93306"/>
              <a:gd name="connsiteY0" fmla="*/ 0 h 83975"/>
              <a:gd name="connsiteX1" fmla="*/ 37323 w 93306"/>
              <a:gd name="connsiteY1" fmla="*/ 65314 h 83975"/>
              <a:gd name="connsiteX2" fmla="*/ 93306 w 93306"/>
              <a:gd name="connsiteY2" fmla="*/ 83975 h 83975"/>
            </a:gdLst>
            <a:ahLst/>
            <a:cxnLst>
              <a:cxn ang="0">
                <a:pos x="connsiteX0" y="connsiteY0"/>
              </a:cxn>
              <a:cxn ang="0">
                <a:pos x="connsiteX1" y="connsiteY1"/>
              </a:cxn>
              <a:cxn ang="0">
                <a:pos x="connsiteX2" y="connsiteY2"/>
              </a:cxn>
            </a:cxnLst>
            <a:rect l="l" t="t" r="r" b="b"/>
            <a:pathLst>
              <a:path w="93306" h="83975">
                <a:moveTo>
                  <a:pt x="0" y="0"/>
                </a:moveTo>
                <a:cubicBezTo>
                  <a:pt x="8689" y="43443"/>
                  <a:pt x="-1855" y="47901"/>
                  <a:pt x="37323" y="65314"/>
                </a:cubicBezTo>
                <a:cubicBezTo>
                  <a:pt x="55298" y="73303"/>
                  <a:pt x="93306" y="83975"/>
                  <a:pt x="93306" y="839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0" name="מחבר חץ ישר 9"/>
          <p:cNvCxnSpPr>
            <a:cxnSpLocks/>
          </p:cNvCxnSpPr>
          <p:nvPr/>
        </p:nvCxnSpPr>
        <p:spPr>
          <a:xfrm flipH="1">
            <a:off x="2551051" y="4496783"/>
            <a:ext cx="53441" cy="3723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Object 5"/>
          <p:cNvGraphicFramePr>
            <a:graphicFrameLocks noChangeAspect="1"/>
          </p:cNvGraphicFramePr>
          <p:nvPr>
            <p:extLst>
              <p:ext uri="{D42A27DB-BD31-4B8C-83A1-F6EECF244321}">
                <p14:modId xmlns:p14="http://schemas.microsoft.com/office/powerpoint/2010/main" val="3850653006"/>
              </p:ext>
            </p:extLst>
          </p:nvPr>
        </p:nvGraphicFramePr>
        <p:xfrm>
          <a:off x="952997" y="5861604"/>
          <a:ext cx="1073150" cy="854075"/>
        </p:xfrm>
        <a:graphic>
          <a:graphicData uri="http://schemas.openxmlformats.org/presentationml/2006/ole">
            <mc:AlternateContent xmlns:mc="http://schemas.openxmlformats.org/markup-compatibility/2006">
              <mc:Choice xmlns:v="urn:schemas-microsoft-com:vml" Requires="v">
                <p:oleObj spid="_x0000_s51002" name="Equation" r:id="rId9" imgW="495000" imgH="393480" progId="Equation.DSMT4">
                  <p:embed/>
                </p:oleObj>
              </mc:Choice>
              <mc:Fallback>
                <p:oleObj name="Equation" r:id="rId9" imgW="495000" imgH="393480" progId="Equation.DSMT4">
                  <p:embed/>
                  <p:pic>
                    <p:nvPicPr>
                      <p:cNvPr id="0" name=""/>
                      <p:cNvPicPr>
                        <a:picLocks noChangeAspect="1" noChangeArrowheads="1"/>
                      </p:cNvPicPr>
                      <p:nvPr/>
                    </p:nvPicPr>
                    <p:blipFill>
                      <a:blip r:embed="rId10"/>
                      <a:srcRect/>
                      <a:stretch>
                        <a:fillRect/>
                      </a:stretch>
                    </p:blipFill>
                    <p:spPr bwMode="auto">
                      <a:xfrm>
                        <a:off x="952997" y="5861604"/>
                        <a:ext cx="1073150"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5"/>
          <p:cNvGraphicFramePr>
            <a:graphicFrameLocks noChangeAspect="1"/>
          </p:cNvGraphicFramePr>
          <p:nvPr>
            <p:extLst>
              <p:ext uri="{D42A27DB-BD31-4B8C-83A1-F6EECF244321}">
                <p14:modId xmlns:p14="http://schemas.microsoft.com/office/powerpoint/2010/main" val="2203180063"/>
              </p:ext>
            </p:extLst>
          </p:nvPr>
        </p:nvGraphicFramePr>
        <p:xfrm>
          <a:off x="2908797" y="4761861"/>
          <a:ext cx="1376363" cy="963613"/>
        </p:xfrm>
        <a:graphic>
          <a:graphicData uri="http://schemas.openxmlformats.org/presentationml/2006/ole">
            <mc:AlternateContent xmlns:mc="http://schemas.openxmlformats.org/markup-compatibility/2006">
              <mc:Choice xmlns:v="urn:schemas-microsoft-com:vml" Requires="v">
                <p:oleObj spid="_x0000_s51003" name="Equation" r:id="rId11" imgW="634680" imgH="444240" progId="Equation.DSMT4">
                  <p:embed/>
                </p:oleObj>
              </mc:Choice>
              <mc:Fallback>
                <p:oleObj name="Equation" r:id="rId11" imgW="634680" imgH="444240" progId="Equation.DSMT4">
                  <p:embed/>
                  <p:pic>
                    <p:nvPicPr>
                      <p:cNvPr id="0" name=""/>
                      <p:cNvPicPr>
                        <a:picLocks noChangeAspect="1" noChangeArrowheads="1"/>
                      </p:cNvPicPr>
                      <p:nvPr/>
                    </p:nvPicPr>
                    <p:blipFill>
                      <a:blip r:embed="rId12"/>
                      <a:srcRect/>
                      <a:stretch>
                        <a:fillRect/>
                      </a:stretch>
                    </p:blipFill>
                    <p:spPr bwMode="auto">
                      <a:xfrm>
                        <a:off x="2908797" y="4761861"/>
                        <a:ext cx="1376363" cy="96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5"/>
          <p:cNvGraphicFramePr>
            <a:graphicFrameLocks noChangeAspect="1"/>
          </p:cNvGraphicFramePr>
          <p:nvPr>
            <p:extLst>
              <p:ext uri="{D42A27DB-BD31-4B8C-83A1-F6EECF244321}">
                <p14:modId xmlns:p14="http://schemas.microsoft.com/office/powerpoint/2010/main" val="1368585943"/>
              </p:ext>
            </p:extLst>
          </p:nvPr>
        </p:nvGraphicFramePr>
        <p:xfrm>
          <a:off x="1991391" y="5833943"/>
          <a:ext cx="1377950" cy="963613"/>
        </p:xfrm>
        <a:graphic>
          <a:graphicData uri="http://schemas.openxmlformats.org/presentationml/2006/ole">
            <mc:AlternateContent xmlns:mc="http://schemas.openxmlformats.org/markup-compatibility/2006">
              <mc:Choice xmlns:v="urn:schemas-microsoft-com:vml" Requires="v">
                <p:oleObj spid="_x0000_s51004" name="Equation" r:id="rId13" imgW="634680" imgH="444240" progId="Equation.DSMT4">
                  <p:embed/>
                </p:oleObj>
              </mc:Choice>
              <mc:Fallback>
                <p:oleObj name="Equation" r:id="rId13" imgW="634680" imgH="444240" progId="Equation.DSMT4">
                  <p:embed/>
                  <p:pic>
                    <p:nvPicPr>
                      <p:cNvPr id="0" name=""/>
                      <p:cNvPicPr>
                        <a:picLocks noChangeAspect="1" noChangeArrowheads="1"/>
                      </p:cNvPicPr>
                      <p:nvPr/>
                    </p:nvPicPr>
                    <p:blipFill>
                      <a:blip r:embed="rId14"/>
                      <a:srcRect/>
                      <a:stretch>
                        <a:fillRect/>
                      </a:stretch>
                    </p:blipFill>
                    <p:spPr bwMode="auto">
                      <a:xfrm>
                        <a:off x="1991391" y="5833943"/>
                        <a:ext cx="1377950" cy="963613"/>
                      </a:xfrm>
                      <a:prstGeom prst="rect">
                        <a:avLst/>
                      </a:prstGeom>
                      <a:noFill/>
                      <a:extLst/>
                    </p:spPr>
                  </p:pic>
                </p:oleObj>
              </mc:Fallback>
            </mc:AlternateContent>
          </a:graphicData>
        </a:graphic>
      </p:graphicFrame>
      <p:cxnSp>
        <p:nvCxnSpPr>
          <p:cNvPr id="15" name="מחבר חץ ישר 14"/>
          <p:cNvCxnSpPr>
            <a:cxnSpLocks/>
            <a:endCxn id="17" idx="0"/>
          </p:cNvCxnSpPr>
          <p:nvPr/>
        </p:nvCxnSpPr>
        <p:spPr>
          <a:xfrm>
            <a:off x="1393151" y="5390603"/>
            <a:ext cx="0" cy="444275"/>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Object 5"/>
          <p:cNvGraphicFramePr>
            <a:graphicFrameLocks noChangeAspect="1"/>
          </p:cNvGraphicFramePr>
          <p:nvPr>
            <p:extLst>
              <p:ext uri="{D42A27DB-BD31-4B8C-83A1-F6EECF244321}">
                <p14:modId xmlns:p14="http://schemas.microsoft.com/office/powerpoint/2010/main" val="259687397"/>
              </p:ext>
            </p:extLst>
          </p:nvPr>
        </p:nvGraphicFramePr>
        <p:xfrm>
          <a:off x="3508450" y="5863191"/>
          <a:ext cx="2093912" cy="852488"/>
        </p:xfrm>
        <a:graphic>
          <a:graphicData uri="http://schemas.openxmlformats.org/presentationml/2006/ole">
            <mc:AlternateContent xmlns:mc="http://schemas.openxmlformats.org/markup-compatibility/2006">
              <mc:Choice xmlns:v="urn:schemas-microsoft-com:vml" Requires="v">
                <p:oleObj spid="_x0000_s51005" name="Equation" r:id="rId15" imgW="965160" imgH="393480" progId="Equation.DSMT4">
                  <p:embed/>
                </p:oleObj>
              </mc:Choice>
              <mc:Fallback>
                <p:oleObj name="Equation" r:id="rId15" imgW="965160" imgH="393480" progId="Equation.DSMT4">
                  <p:embed/>
                  <p:pic>
                    <p:nvPicPr>
                      <p:cNvPr id="0" name=""/>
                      <p:cNvPicPr>
                        <a:picLocks noChangeAspect="1" noChangeArrowheads="1"/>
                      </p:cNvPicPr>
                      <p:nvPr/>
                    </p:nvPicPr>
                    <p:blipFill>
                      <a:blip r:embed="rId16"/>
                      <a:srcRect/>
                      <a:stretch>
                        <a:fillRect/>
                      </a:stretch>
                    </p:blipFill>
                    <p:spPr bwMode="auto">
                      <a:xfrm>
                        <a:off x="3508450" y="5863191"/>
                        <a:ext cx="2093912" cy="852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2" name="מחבר ישר 21"/>
          <p:cNvCxnSpPr/>
          <p:nvPr/>
        </p:nvCxnSpPr>
        <p:spPr>
          <a:xfrm>
            <a:off x="2699792" y="5929484"/>
            <a:ext cx="578098" cy="33263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7" name="מחבר ישר 36"/>
          <p:cNvCxnSpPr/>
          <p:nvPr/>
        </p:nvCxnSpPr>
        <p:spPr>
          <a:xfrm>
            <a:off x="1068120" y="5862198"/>
            <a:ext cx="578098" cy="332635"/>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6B6060F-7BAA-4F15-87F6-7DFAAB8CC1E8}"/>
              </a:ext>
            </a:extLst>
          </p:cNvPr>
          <p:cNvSpPr txBox="1"/>
          <p:nvPr/>
        </p:nvSpPr>
        <p:spPr>
          <a:xfrm>
            <a:off x="2551050" y="201555"/>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13" name="קשת 12">
            <a:extLst>
              <a:ext uri="{FF2B5EF4-FFF2-40B4-BE49-F238E27FC236}">
                <a16:creationId xmlns:a16="http://schemas.microsoft.com/office/drawing/2014/main" id="{2F476A7B-E93F-43AA-A5D6-FAACAE0C1ACA}"/>
              </a:ext>
            </a:extLst>
          </p:cNvPr>
          <p:cNvSpPr/>
          <p:nvPr/>
        </p:nvSpPr>
        <p:spPr>
          <a:xfrm rot="8388656">
            <a:off x="2117248" y="3103133"/>
            <a:ext cx="1620032" cy="1347577"/>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7" name="תרשים זרימה: מחבר 16">
            <a:extLst>
              <a:ext uri="{FF2B5EF4-FFF2-40B4-BE49-F238E27FC236}">
                <a16:creationId xmlns:a16="http://schemas.microsoft.com/office/drawing/2014/main" id="{F38D3E8C-432B-4CBD-9BD9-94C67B20895E}"/>
              </a:ext>
            </a:extLst>
          </p:cNvPr>
          <p:cNvSpPr/>
          <p:nvPr/>
        </p:nvSpPr>
        <p:spPr>
          <a:xfrm>
            <a:off x="952997" y="5834878"/>
            <a:ext cx="880307" cy="962678"/>
          </a:xfrm>
          <a:prstGeom prst="flowChartConnector">
            <a:avLst/>
          </a:prstGeom>
          <a:noFill/>
          <a:ln w="31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2294"/>
                                        </p:tgtEl>
                                        <p:attrNameLst>
                                          <p:attrName>style.visibility</p:attrName>
                                        </p:attrNameLst>
                                      </p:cBhvr>
                                      <p:to>
                                        <p:strVal val="visible"/>
                                      </p:to>
                                    </p:set>
                                    <p:animEffect transition="in" filter="fade">
                                      <p:cBhvr>
                                        <p:cTn id="36" dur="1000"/>
                                        <p:tgtEl>
                                          <p:spTgt spid="12294"/>
                                        </p:tgtEl>
                                      </p:cBhvr>
                                    </p:animEffect>
                                    <p:anim calcmode="lin" valueType="num">
                                      <p:cBhvr>
                                        <p:cTn id="37" dur="1000" fill="hold"/>
                                        <p:tgtEl>
                                          <p:spTgt spid="12294"/>
                                        </p:tgtEl>
                                        <p:attrNameLst>
                                          <p:attrName>ppt_x</p:attrName>
                                        </p:attrNameLst>
                                      </p:cBhvr>
                                      <p:tavLst>
                                        <p:tav tm="0">
                                          <p:val>
                                            <p:strVal val="#ppt_x"/>
                                          </p:val>
                                        </p:tav>
                                        <p:tav tm="100000">
                                          <p:val>
                                            <p:strVal val="#ppt_x"/>
                                          </p:val>
                                        </p:tav>
                                      </p:tavLst>
                                    </p:anim>
                                    <p:anim calcmode="lin" valueType="num">
                                      <p:cBhvr>
                                        <p:cTn id="38" dur="1000" fill="hold"/>
                                        <p:tgtEl>
                                          <p:spTgt spid="1229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1000"/>
                                        <p:tgtEl>
                                          <p:spTgt spid="19"/>
                                        </p:tgtEl>
                                      </p:cBhvr>
                                    </p:animEffect>
                                    <p:anim calcmode="lin" valueType="num">
                                      <p:cBhvr>
                                        <p:cTn id="51" dur="1000" fill="hold"/>
                                        <p:tgtEl>
                                          <p:spTgt spid="19"/>
                                        </p:tgtEl>
                                        <p:attrNameLst>
                                          <p:attrName>ppt_x</p:attrName>
                                        </p:attrNameLst>
                                      </p:cBhvr>
                                      <p:tavLst>
                                        <p:tav tm="0">
                                          <p:val>
                                            <p:strVal val="#ppt_x"/>
                                          </p:val>
                                        </p:tav>
                                        <p:tav tm="100000">
                                          <p:val>
                                            <p:strVal val="#ppt_x"/>
                                          </p:val>
                                        </p:tav>
                                      </p:tavLst>
                                    </p:anim>
                                    <p:anim calcmode="lin" valueType="num">
                                      <p:cBhvr>
                                        <p:cTn id="52" dur="1000" fill="hold"/>
                                        <p:tgtEl>
                                          <p:spTgt spid="19"/>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42" presetClass="entr" presetSubtype="0"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1000"/>
                                        <p:tgtEl>
                                          <p:spTgt spid="3"/>
                                        </p:tgtEl>
                                      </p:cBhvr>
                                    </p:animEffect>
                                    <p:anim calcmode="lin" valueType="num">
                                      <p:cBhvr>
                                        <p:cTn id="57" dur="1000" fill="hold"/>
                                        <p:tgtEl>
                                          <p:spTgt spid="3"/>
                                        </p:tgtEl>
                                        <p:attrNameLst>
                                          <p:attrName>ppt_x</p:attrName>
                                        </p:attrNameLst>
                                      </p:cBhvr>
                                      <p:tavLst>
                                        <p:tav tm="0">
                                          <p:val>
                                            <p:strVal val="#ppt_x"/>
                                          </p:val>
                                        </p:tav>
                                        <p:tav tm="100000">
                                          <p:val>
                                            <p:strVal val="#ppt_x"/>
                                          </p:val>
                                        </p:tav>
                                      </p:tavLst>
                                    </p:anim>
                                    <p:anim calcmode="lin" valueType="num">
                                      <p:cBhvr>
                                        <p:cTn id="5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childTnLst>
                          </p:cTn>
                        </p:par>
                        <p:par>
                          <p:cTn id="66" fill="hold">
                            <p:stCondLst>
                              <p:cond delay="1000"/>
                            </p:stCondLst>
                            <p:childTnLst>
                              <p:par>
                                <p:cTn id="67" presetID="42" presetClass="entr" presetSubtype="0" fill="hold" nodeType="after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1000"/>
                                        <p:tgtEl>
                                          <p:spTgt spid="10"/>
                                        </p:tgtEl>
                                      </p:cBhvr>
                                    </p:animEffect>
                                    <p:anim calcmode="lin" valueType="num">
                                      <p:cBhvr>
                                        <p:cTn id="70" dur="1000" fill="hold"/>
                                        <p:tgtEl>
                                          <p:spTgt spid="10"/>
                                        </p:tgtEl>
                                        <p:attrNameLst>
                                          <p:attrName>ppt_x</p:attrName>
                                        </p:attrNameLst>
                                      </p:cBhvr>
                                      <p:tavLst>
                                        <p:tav tm="0">
                                          <p:val>
                                            <p:strVal val="#ppt_x"/>
                                          </p:val>
                                        </p:tav>
                                        <p:tav tm="100000">
                                          <p:val>
                                            <p:strVal val="#ppt_x"/>
                                          </p:val>
                                        </p:tav>
                                      </p:tavLst>
                                    </p:anim>
                                    <p:anim calcmode="lin" valueType="num">
                                      <p:cBhvr>
                                        <p:cTn id="7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1000"/>
                                        <p:tgtEl>
                                          <p:spTgt spid="28"/>
                                        </p:tgtEl>
                                      </p:cBhvr>
                                    </p:animEffect>
                                    <p:anim calcmode="lin" valueType="num">
                                      <p:cBhvr>
                                        <p:cTn id="77" dur="1000" fill="hold"/>
                                        <p:tgtEl>
                                          <p:spTgt spid="28"/>
                                        </p:tgtEl>
                                        <p:attrNameLst>
                                          <p:attrName>ppt_x</p:attrName>
                                        </p:attrNameLst>
                                      </p:cBhvr>
                                      <p:tavLst>
                                        <p:tav tm="0">
                                          <p:val>
                                            <p:strVal val="#ppt_x"/>
                                          </p:val>
                                        </p:tav>
                                        <p:tav tm="100000">
                                          <p:val>
                                            <p:strVal val="#ppt_x"/>
                                          </p:val>
                                        </p:tav>
                                      </p:tavLst>
                                    </p:anim>
                                    <p:anim calcmode="lin" valueType="num">
                                      <p:cBhvr>
                                        <p:cTn id="7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1000"/>
                                        <p:tgtEl>
                                          <p:spTgt spid="15"/>
                                        </p:tgtEl>
                                      </p:cBhvr>
                                    </p:animEffect>
                                    <p:anim calcmode="lin" valueType="num">
                                      <p:cBhvr>
                                        <p:cTn id="84" dur="1000" fill="hold"/>
                                        <p:tgtEl>
                                          <p:spTgt spid="15"/>
                                        </p:tgtEl>
                                        <p:attrNameLst>
                                          <p:attrName>ppt_x</p:attrName>
                                        </p:attrNameLst>
                                      </p:cBhvr>
                                      <p:tavLst>
                                        <p:tav tm="0">
                                          <p:val>
                                            <p:strVal val="#ppt_x"/>
                                          </p:val>
                                        </p:tav>
                                        <p:tav tm="100000">
                                          <p:val>
                                            <p:strVal val="#ppt_x"/>
                                          </p:val>
                                        </p:tav>
                                      </p:tavLst>
                                    </p:anim>
                                    <p:anim calcmode="lin" valueType="num">
                                      <p:cBhvr>
                                        <p:cTn id="85" dur="1000" fill="hold"/>
                                        <p:tgtEl>
                                          <p:spTgt spid="15"/>
                                        </p:tgtEl>
                                        <p:attrNameLst>
                                          <p:attrName>ppt_y</p:attrName>
                                        </p:attrNameLst>
                                      </p:cBhvr>
                                      <p:tavLst>
                                        <p:tav tm="0">
                                          <p:val>
                                            <p:strVal val="#ppt_y+.1"/>
                                          </p:val>
                                        </p:tav>
                                        <p:tav tm="100000">
                                          <p:val>
                                            <p:strVal val="#ppt_y"/>
                                          </p:val>
                                        </p:tav>
                                      </p:tavLst>
                                    </p:anim>
                                  </p:childTnLst>
                                </p:cTn>
                              </p:par>
                            </p:childTnLst>
                          </p:cTn>
                        </p:par>
                        <p:par>
                          <p:cTn id="86" fill="hold">
                            <p:stCondLst>
                              <p:cond delay="1000"/>
                            </p:stCondLst>
                            <p:childTnLst>
                              <p:par>
                                <p:cTn id="87" presetID="42" presetClass="entr" presetSubtype="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1000"/>
                                        <p:tgtEl>
                                          <p:spTgt spid="17"/>
                                        </p:tgtEl>
                                      </p:cBhvr>
                                    </p:animEffect>
                                    <p:anim calcmode="lin" valueType="num">
                                      <p:cBhvr>
                                        <p:cTn id="90" dur="1000" fill="hold"/>
                                        <p:tgtEl>
                                          <p:spTgt spid="17"/>
                                        </p:tgtEl>
                                        <p:attrNameLst>
                                          <p:attrName>ppt_x</p:attrName>
                                        </p:attrNameLst>
                                      </p:cBhvr>
                                      <p:tavLst>
                                        <p:tav tm="0">
                                          <p:val>
                                            <p:strVal val="#ppt_x"/>
                                          </p:val>
                                        </p:tav>
                                        <p:tav tm="100000">
                                          <p:val>
                                            <p:strVal val="#ppt_x"/>
                                          </p:val>
                                        </p:tav>
                                      </p:tavLst>
                                    </p:anim>
                                    <p:anim calcmode="lin" valueType="num">
                                      <p:cBhvr>
                                        <p:cTn id="9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fade">
                                      <p:cBhvr>
                                        <p:cTn id="96" dur="1000"/>
                                        <p:tgtEl>
                                          <p:spTgt spid="27"/>
                                        </p:tgtEl>
                                      </p:cBhvr>
                                    </p:animEffect>
                                    <p:anim calcmode="lin" valueType="num">
                                      <p:cBhvr>
                                        <p:cTn id="97" dur="1000" fill="hold"/>
                                        <p:tgtEl>
                                          <p:spTgt spid="27"/>
                                        </p:tgtEl>
                                        <p:attrNameLst>
                                          <p:attrName>ppt_x</p:attrName>
                                        </p:attrNameLst>
                                      </p:cBhvr>
                                      <p:tavLst>
                                        <p:tav tm="0">
                                          <p:val>
                                            <p:strVal val="#ppt_x"/>
                                          </p:val>
                                        </p:tav>
                                        <p:tav tm="100000">
                                          <p:val>
                                            <p:strVal val="#ppt_x"/>
                                          </p:val>
                                        </p:tav>
                                      </p:tavLst>
                                    </p:anim>
                                    <p:anim calcmode="lin" valueType="num">
                                      <p:cBhvr>
                                        <p:cTn id="9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fade">
                                      <p:cBhvr>
                                        <p:cTn id="103" dur="1000"/>
                                        <p:tgtEl>
                                          <p:spTgt spid="30"/>
                                        </p:tgtEl>
                                      </p:cBhvr>
                                    </p:animEffect>
                                    <p:anim calcmode="lin" valueType="num">
                                      <p:cBhvr>
                                        <p:cTn id="104" dur="1000" fill="hold"/>
                                        <p:tgtEl>
                                          <p:spTgt spid="30"/>
                                        </p:tgtEl>
                                        <p:attrNameLst>
                                          <p:attrName>ppt_x</p:attrName>
                                        </p:attrNameLst>
                                      </p:cBhvr>
                                      <p:tavLst>
                                        <p:tav tm="0">
                                          <p:val>
                                            <p:strVal val="#ppt_x"/>
                                          </p:val>
                                        </p:tav>
                                        <p:tav tm="100000">
                                          <p:val>
                                            <p:strVal val="#ppt_x"/>
                                          </p:val>
                                        </p:tav>
                                      </p:tavLst>
                                    </p:anim>
                                    <p:anim calcmode="lin" valueType="num">
                                      <p:cBhvr>
                                        <p:cTn id="10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fade">
                                      <p:cBhvr>
                                        <p:cTn id="110" dur="1000"/>
                                        <p:tgtEl>
                                          <p:spTgt spid="37"/>
                                        </p:tgtEl>
                                      </p:cBhvr>
                                    </p:animEffect>
                                    <p:anim calcmode="lin" valueType="num">
                                      <p:cBhvr>
                                        <p:cTn id="111" dur="1000" fill="hold"/>
                                        <p:tgtEl>
                                          <p:spTgt spid="37"/>
                                        </p:tgtEl>
                                        <p:attrNameLst>
                                          <p:attrName>ppt_x</p:attrName>
                                        </p:attrNameLst>
                                      </p:cBhvr>
                                      <p:tavLst>
                                        <p:tav tm="0">
                                          <p:val>
                                            <p:strVal val="#ppt_x"/>
                                          </p:val>
                                        </p:tav>
                                        <p:tav tm="100000">
                                          <p:val>
                                            <p:strVal val="#ppt_x"/>
                                          </p:val>
                                        </p:tav>
                                      </p:tavLst>
                                    </p:anim>
                                    <p:anim calcmode="lin" valueType="num">
                                      <p:cBhvr>
                                        <p:cTn id="112" dur="1000" fill="hold"/>
                                        <p:tgtEl>
                                          <p:spTgt spid="37"/>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fade">
                                      <p:cBhvr>
                                        <p:cTn id="115" dur="1000"/>
                                        <p:tgtEl>
                                          <p:spTgt spid="22"/>
                                        </p:tgtEl>
                                      </p:cBhvr>
                                    </p:animEffect>
                                    <p:anim calcmode="lin" valueType="num">
                                      <p:cBhvr>
                                        <p:cTn id="116" dur="1000" fill="hold"/>
                                        <p:tgtEl>
                                          <p:spTgt spid="22"/>
                                        </p:tgtEl>
                                        <p:attrNameLst>
                                          <p:attrName>ppt_x</p:attrName>
                                        </p:attrNameLst>
                                      </p:cBhvr>
                                      <p:tavLst>
                                        <p:tav tm="0">
                                          <p:val>
                                            <p:strVal val="#ppt_x"/>
                                          </p:val>
                                        </p:tav>
                                        <p:tav tm="100000">
                                          <p:val>
                                            <p:strVal val="#ppt_x"/>
                                          </p:val>
                                        </p:tav>
                                      </p:tavLst>
                                    </p:anim>
                                    <p:anim calcmode="lin" valueType="num">
                                      <p:cBhvr>
                                        <p:cTn id="11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nodeType="click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fade">
                                      <p:cBhvr>
                                        <p:cTn id="122" dur="1000"/>
                                        <p:tgtEl>
                                          <p:spTgt spid="34"/>
                                        </p:tgtEl>
                                      </p:cBhvr>
                                    </p:animEffect>
                                    <p:anim calcmode="lin" valueType="num">
                                      <p:cBhvr>
                                        <p:cTn id="123" dur="1000" fill="hold"/>
                                        <p:tgtEl>
                                          <p:spTgt spid="34"/>
                                        </p:tgtEl>
                                        <p:attrNameLst>
                                          <p:attrName>ppt_x</p:attrName>
                                        </p:attrNameLst>
                                      </p:cBhvr>
                                      <p:tavLst>
                                        <p:tav tm="0">
                                          <p:val>
                                            <p:strVal val="#ppt_x"/>
                                          </p:val>
                                        </p:tav>
                                        <p:tav tm="100000">
                                          <p:val>
                                            <p:strVal val="#ppt_x"/>
                                          </p:val>
                                        </p:tav>
                                      </p:tavLst>
                                    </p:anim>
                                    <p:anim calcmode="lin" valueType="num">
                                      <p:cBhvr>
                                        <p:cTn id="12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19" grpId="0"/>
      <p:bldP spid="5" grpId="0" animBg="1"/>
      <p:bldP spid="6" grpId="0"/>
      <p:bldP spid="20" grpId="0"/>
      <p:bldP spid="7" grpId="0"/>
      <p:bldP spid="8" grpId="0" animBg="1"/>
      <p:bldP spid="13"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reeform 13"/>
          <p:cNvSpPr>
            <a:spLocks/>
          </p:cNvSpPr>
          <p:nvPr/>
        </p:nvSpPr>
        <p:spPr bwMode="auto">
          <a:xfrm>
            <a:off x="957263" y="2346325"/>
            <a:ext cx="6618287" cy="2933700"/>
          </a:xfrm>
          <a:custGeom>
            <a:avLst/>
            <a:gdLst>
              <a:gd name="T0" fmla="*/ 0 w 4169"/>
              <a:gd name="T1" fmla="*/ 2147483647 h 1848"/>
              <a:gd name="T2" fmla="*/ 2147483647 w 4169"/>
              <a:gd name="T3" fmla="*/ 2147483647 h 1848"/>
              <a:gd name="T4" fmla="*/ 2147483647 w 4169"/>
              <a:gd name="T5" fmla="*/ 2147483647 h 1848"/>
              <a:gd name="T6" fmla="*/ 2147483647 w 4169"/>
              <a:gd name="T7" fmla="*/ 2147483647 h 1848"/>
              <a:gd name="T8" fmla="*/ 2147483647 w 4169"/>
              <a:gd name="T9" fmla="*/ 2147483647 h 1848"/>
              <a:gd name="T10" fmla="*/ 2147483647 w 4169"/>
              <a:gd name="T11" fmla="*/ 2147483647 h 1848"/>
              <a:gd name="T12" fmla="*/ 2147483647 w 4169"/>
              <a:gd name="T13" fmla="*/ 2147483647 h 1848"/>
              <a:gd name="T14" fmla="*/ 2147483647 w 4169"/>
              <a:gd name="T15" fmla="*/ 2147483647 h 1848"/>
              <a:gd name="T16" fmla="*/ 2147483647 w 4169"/>
              <a:gd name="T17" fmla="*/ 2147483647 h 1848"/>
              <a:gd name="T18" fmla="*/ 2147483647 w 4169"/>
              <a:gd name="T19" fmla="*/ 2147483647 h 1848"/>
              <a:gd name="T20" fmla="*/ 2147483647 w 4169"/>
              <a:gd name="T21" fmla="*/ 2147483647 h 1848"/>
              <a:gd name="T22" fmla="*/ 2147483647 w 4169"/>
              <a:gd name="T23" fmla="*/ 2147483647 h 18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69"/>
              <a:gd name="T37" fmla="*/ 0 h 1848"/>
              <a:gd name="T38" fmla="*/ 4169 w 4169"/>
              <a:gd name="T39" fmla="*/ 1848 h 18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69" h="1848">
                <a:moveTo>
                  <a:pt x="0" y="323"/>
                </a:moveTo>
                <a:cubicBezTo>
                  <a:pt x="78" y="212"/>
                  <a:pt x="157" y="102"/>
                  <a:pt x="265" y="58"/>
                </a:cubicBezTo>
                <a:cubicBezTo>
                  <a:pt x="373" y="14"/>
                  <a:pt x="533" y="0"/>
                  <a:pt x="649" y="58"/>
                </a:cubicBezTo>
                <a:cubicBezTo>
                  <a:pt x="765" y="116"/>
                  <a:pt x="879" y="227"/>
                  <a:pt x="960" y="405"/>
                </a:cubicBezTo>
                <a:cubicBezTo>
                  <a:pt x="1041" y="583"/>
                  <a:pt x="1047" y="906"/>
                  <a:pt x="1134" y="1128"/>
                </a:cubicBezTo>
                <a:cubicBezTo>
                  <a:pt x="1221" y="1350"/>
                  <a:pt x="1332" y="1632"/>
                  <a:pt x="1481" y="1740"/>
                </a:cubicBezTo>
                <a:cubicBezTo>
                  <a:pt x="1630" y="1848"/>
                  <a:pt x="1885" y="1833"/>
                  <a:pt x="2030" y="1777"/>
                </a:cubicBezTo>
                <a:cubicBezTo>
                  <a:pt x="2175" y="1721"/>
                  <a:pt x="2263" y="1512"/>
                  <a:pt x="2350" y="1402"/>
                </a:cubicBezTo>
                <a:cubicBezTo>
                  <a:pt x="2437" y="1292"/>
                  <a:pt x="2469" y="1178"/>
                  <a:pt x="2551" y="1119"/>
                </a:cubicBezTo>
                <a:cubicBezTo>
                  <a:pt x="2633" y="1060"/>
                  <a:pt x="2734" y="1057"/>
                  <a:pt x="2844" y="1045"/>
                </a:cubicBezTo>
                <a:cubicBezTo>
                  <a:pt x="2954" y="1033"/>
                  <a:pt x="2988" y="1049"/>
                  <a:pt x="3209" y="1045"/>
                </a:cubicBezTo>
                <a:cubicBezTo>
                  <a:pt x="3430" y="1041"/>
                  <a:pt x="4009" y="1022"/>
                  <a:pt x="4169" y="1018"/>
                </a:cubicBezTo>
              </a:path>
            </a:pathLst>
          </a:custGeom>
          <a:noFill/>
          <a:ln w="76200">
            <a:solidFill>
              <a:schemeClr val="tx1"/>
            </a:solidFill>
            <a:round/>
            <a:headEnd/>
            <a:tailEnd/>
          </a:ln>
        </p:spPr>
        <p:txBody>
          <a:bodyPr/>
          <a:lstStyle/>
          <a:p>
            <a:endParaRPr lang="he-IL"/>
          </a:p>
        </p:txBody>
      </p:sp>
      <p:sp>
        <p:nvSpPr>
          <p:cNvPr id="31747" name="AutoShape 5"/>
          <p:cNvSpPr>
            <a:spLocks noChangeArrowheads="1"/>
          </p:cNvSpPr>
          <p:nvPr/>
        </p:nvSpPr>
        <p:spPr bwMode="auto">
          <a:xfrm>
            <a:off x="3616325" y="5180013"/>
            <a:ext cx="2001838" cy="217487"/>
          </a:xfrm>
          <a:prstGeom prst="rightArrow">
            <a:avLst>
              <a:gd name="adj1" fmla="val 50000"/>
              <a:gd name="adj2" fmla="val 230110"/>
            </a:avLst>
          </a:prstGeom>
          <a:solidFill>
            <a:srgbClr val="AD58C8"/>
          </a:solidFill>
          <a:ln w="9525">
            <a:solidFill>
              <a:schemeClr val="tx1"/>
            </a:solidFill>
            <a:miter lim="800000"/>
            <a:headEnd/>
            <a:tailEnd/>
          </a:ln>
        </p:spPr>
        <p:txBody>
          <a:bodyPr wrap="none" anchor="ctr"/>
          <a:lstStyle/>
          <a:p>
            <a:endParaRPr lang="en-US"/>
          </a:p>
        </p:txBody>
      </p:sp>
      <p:sp>
        <p:nvSpPr>
          <p:cNvPr id="31748" name="AutoShape 6"/>
          <p:cNvSpPr>
            <a:spLocks noChangeArrowheads="1"/>
          </p:cNvSpPr>
          <p:nvPr/>
        </p:nvSpPr>
        <p:spPr bwMode="auto">
          <a:xfrm rot="4109825">
            <a:off x="2205832" y="4595019"/>
            <a:ext cx="1341437" cy="244475"/>
          </a:xfrm>
          <a:prstGeom prst="rightArrow">
            <a:avLst>
              <a:gd name="adj1" fmla="val 50000"/>
              <a:gd name="adj2" fmla="val 137175"/>
            </a:avLst>
          </a:prstGeom>
          <a:solidFill>
            <a:srgbClr val="AD58C8"/>
          </a:solidFill>
          <a:ln w="9525">
            <a:solidFill>
              <a:schemeClr val="tx1"/>
            </a:solidFill>
            <a:miter lim="800000"/>
            <a:headEnd/>
            <a:tailEnd/>
          </a:ln>
        </p:spPr>
        <p:txBody>
          <a:bodyPr wrap="none" anchor="ctr"/>
          <a:lstStyle/>
          <a:p>
            <a:endParaRPr lang="en-US"/>
          </a:p>
        </p:txBody>
      </p:sp>
      <p:sp>
        <p:nvSpPr>
          <p:cNvPr id="31749" name="AutoShape 7"/>
          <p:cNvSpPr>
            <a:spLocks noChangeArrowheads="1"/>
          </p:cNvSpPr>
          <p:nvPr/>
        </p:nvSpPr>
        <p:spPr bwMode="auto">
          <a:xfrm>
            <a:off x="1627188" y="2190750"/>
            <a:ext cx="1260475" cy="231775"/>
          </a:xfrm>
          <a:prstGeom prst="rightArrow">
            <a:avLst>
              <a:gd name="adj1" fmla="val 50000"/>
              <a:gd name="adj2" fmla="val 135959"/>
            </a:avLst>
          </a:prstGeom>
          <a:solidFill>
            <a:srgbClr val="AD58C8"/>
          </a:solidFill>
          <a:ln w="9525">
            <a:solidFill>
              <a:schemeClr val="tx1"/>
            </a:solidFill>
            <a:miter lim="800000"/>
            <a:headEnd/>
            <a:tailEnd/>
          </a:ln>
        </p:spPr>
        <p:txBody>
          <a:bodyPr wrap="none" anchor="ctr"/>
          <a:lstStyle/>
          <a:p>
            <a:endParaRPr lang="en-US"/>
          </a:p>
        </p:txBody>
      </p:sp>
      <p:sp>
        <p:nvSpPr>
          <p:cNvPr id="31750" name="AutoShape 8"/>
          <p:cNvSpPr>
            <a:spLocks noChangeArrowheads="1"/>
          </p:cNvSpPr>
          <p:nvPr/>
        </p:nvSpPr>
        <p:spPr bwMode="auto">
          <a:xfrm>
            <a:off x="5226208" y="3807441"/>
            <a:ext cx="1420813" cy="200025"/>
          </a:xfrm>
          <a:prstGeom prst="rightArrow">
            <a:avLst>
              <a:gd name="adj1" fmla="val 50000"/>
              <a:gd name="adj2" fmla="val 177579"/>
            </a:avLst>
          </a:prstGeom>
          <a:solidFill>
            <a:srgbClr val="AD58C8"/>
          </a:solidFill>
          <a:ln w="9525">
            <a:solidFill>
              <a:schemeClr val="tx1"/>
            </a:solidFill>
            <a:miter lim="800000"/>
            <a:headEnd/>
            <a:tailEnd/>
          </a:ln>
        </p:spPr>
        <p:txBody>
          <a:bodyPr wrap="none" anchor="ctr"/>
          <a:lstStyle/>
          <a:p>
            <a:endParaRPr lang="en-US"/>
          </a:p>
        </p:txBody>
      </p:sp>
      <p:sp>
        <p:nvSpPr>
          <p:cNvPr id="31751" name="AutoShape 9"/>
          <p:cNvSpPr>
            <a:spLocks noChangeArrowheads="1"/>
          </p:cNvSpPr>
          <p:nvPr/>
        </p:nvSpPr>
        <p:spPr bwMode="auto">
          <a:xfrm rot="-2664878">
            <a:off x="838200" y="1954213"/>
            <a:ext cx="1530350" cy="212725"/>
          </a:xfrm>
          <a:prstGeom prst="rightArrow">
            <a:avLst>
              <a:gd name="adj1" fmla="val 50000"/>
              <a:gd name="adj2" fmla="val 179851"/>
            </a:avLst>
          </a:prstGeom>
          <a:solidFill>
            <a:srgbClr val="AD58C8"/>
          </a:solidFill>
          <a:ln w="9525">
            <a:solidFill>
              <a:schemeClr val="tx1"/>
            </a:solidFill>
            <a:miter lim="800000"/>
            <a:headEnd/>
            <a:tailEnd/>
          </a:ln>
        </p:spPr>
        <p:txBody>
          <a:bodyPr wrap="none" anchor="ctr"/>
          <a:lstStyle/>
          <a:p>
            <a:endParaRPr lang="en-US"/>
          </a:p>
        </p:txBody>
      </p:sp>
      <p:sp>
        <p:nvSpPr>
          <p:cNvPr id="31752" name="AutoShape 10"/>
          <p:cNvSpPr>
            <a:spLocks noChangeArrowheads="1"/>
          </p:cNvSpPr>
          <p:nvPr/>
        </p:nvSpPr>
        <p:spPr bwMode="auto">
          <a:xfrm rot="2960031">
            <a:off x="1920082" y="2818606"/>
            <a:ext cx="1250950" cy="211137"/>
          </a:xfrm>
          <a:prstGeom prst="rightArrow">
            <a:avLst>
              <a:gd name="adj1" fmla="val 50000"/>
              <a:gd name="adj2" fmla="val 148121"/>
            </a:avLst>
          </a:prstGeom>
          <a:solidFill>
            <a:srgbClr val="AD58C8"/>
          </a:solidFill>
          <a:ln w="9525">
            <a:solidFill>
              <a:schemeClr val="tx1"/>
            </a:solidFill>
            <a:miter lim="800000"/>
            <a:headEnd/>
            <a:tailEnd/>
          </a:ln>
        </p:spPr>
        <p:txBody>
          <a:bodyPr wrap="none" anchor="ctr"/>
          <a:lstStyle/>
          <a:p>
            <a:endParaRPr lang="en-US"/>
          </a:p>
        </p:txBody>
      </p:sp>
      <p:sp>
        <p:nvSpPr>
          <p:cNvPr id="31753" name="AutoShape 11"/>
          <p:cNvSpPr>
            <a:spLocks noChangeArrowheads="1"/>
          </p:cNvSpPr>
          <p:nvPr/>
        </p:nvSpPr>
        <p:spPr bwMode="auto">
          <a:xfrm rot="-2910780">
            <a:off x="4055269" y="4623594"/>
            <a:ext cx="1293812" cy="209550"/>
          </a:xfrm>
          <a:prstGeom prst="rightArrow">
            <a:avLst>
              <a:gd name="adj1" fmla="val 50000"/>
              <a:gd name="adj2" fmla="val 154356"/>
            </a:avLst>
          </a:prstGeom>
          <a:solidFill>
            <a:srgbClr val="AD58C8"/>
          </a:solidFill>
          <a:ln w="9525">
            <a:solidFill>
              <a:schemeClr val="tx1"/>
            </a:solidFill>
            <a:miter lim="800000"/>
            <a:headEnd/>
            <a:tailEnd/>
          </a:ln>
        </p:spPr>
        <p:txBody>
          <a:bodyPr wrap="none" anchor="ctr"/>
          <a:lstStyle/>
          <a:p>
            <a:endParaRPr lang="en-US"/>
          </a:p>
        </p:txBody>
      </p:sp>
      <p:sp>
        <p:nvSpPr>
          <p:cNvPr id="31754" name="AutoShape 12"/>
          <p:cNvSpPr>
            <a:spLocks noChangeArrowheads="1"/>
          </p:cNvSpPr>
          <p:nvPr/>
        </p:nvSpPr>
        <p:spPr bwMode="auto">
          <a:xfrm rot="2875165">
            <a:off x="2832894" y="5318919"/>
            <a:ext cx="1311275" cy="233363"/>
          </a:xfrm>
          <a:prstGeom prst="rightArrow">
            <a:avLst>
              <a:gd name="adj1" fmla="val 50000"/>
              <a:gd name="adj2" fmla="val 140476"/>
            </a:avLst>
          </a:prstGeom>
          <a:solidFill>
            <a:srgbClr val="AD58C8"/>
          </a:solidFill>
          <a:ln w="9525">
            <a:solidFill>
              <a:schemeClr val="tx1"/>
            </a:solidFill>
            <a:miter lim="800000"/>
            <a:headEnd/>
            <a:tailEnd/>
          </a:ln>
        </p:spPr>
        <p:txBody>
          <a:bodyPr wrap="none" anchor="ctr"/>
          <a:lstStyle/>
          <a:p>
            <a:endParaRPr lang="en-US"/>
          </a:p>
        </p:txBody>
      </p:sp>
      <p:sp>
        <p:nvSpPr>
          <p:cNvPr id="43022" name="Text Box 14"/>
          <p:cNvSpPr txBox="1">
            <a:spLocks noChangeArrowheads="1"/>
          </p:cNvSpPr>
          <p:nvPr/>
        </p:nvSpPr>
        <p:spPr bwMode="auto">
          <a:xfrm>
            <a:off x="572293" y="904173"/>
            <a:ext cx="7999413" cy="584775"/>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algn="ctr">
              <a:spcBef>
                <a:spcPct val="50000"/>
              </a:spcBef>
              <a:defRPr/>
            </a:pPr>
            <a:r>
              <a:rPr lang="he-IL" sz="3200" b="1" dirty="0">
                <a:solidFill>
                  <a:srgbClr val="FF0000"/>
                </a:solidFill>
              </a:rPr>
              <a:t>וקטורי המהירות משיקים בכל נקודה למסלול</a:t>
            </a:r>
            <a:endParaRPr lang="en-US" sz="3200" b="1" dirty="0">
              <a:solidFill>
                <a:srgbClr val="FF0000"/>
              </a:solidFill>
            </a:endParaRPr>
          </a:p>
        </p:txBody>
      </p:sp>
      <p:sp>
        <p:nvSpPr>
          <p:cNvPr id="13" name="מלבן 12"/>
          <p:cNvSpPr/>
          <p:nvPr/>
        </p:nvSpPr>
        <p:spPr>
          <a:xfrm>
            <a:off x="254000" y="5903893"/>
            <a:ext cx="8554720" cy="954107"/>
          </a:xfrm>
          <a:prstGeom prst="rect">
            <a:avLst/>
          </a:prstGeom>
        </p:spPr>
        <p:txBody>
          <a:bodyPr wrap="square">
            <a:spAutoFit/>
          </a:bodyPr>
          <a:lstStyle/>
          <a:p>
            <a:pPr algn="ctr">
              <a:buNone/>
            </a:pPr>
            <a:r>
              <a:rPr lang="he-IL" sz="2800" dirty="0"/>
              <a:t>כל מסלול ניתן לתיאור כשילוב של תנועה בקו ישר ותנועה בקטעי מעגלים בעלי רדיוסים שונים.</a:t>
            </a:r>
          </a:p>
        </p:txBody>
      </p:sp>
      <p:sp>
        <p:nvSpPr>
          <p:cNvPr id="14" name="TextBox 13"/>
          <p:cNvSpPr txBox="1"/>
          <p:nvPr/>
        </p:nvSpPr>
        <p:spPr>
          <a:xfrm>
            <a:off x="7386320" y="3302000"/>
            <a:ext cx="1402080" cy="369332"/>
          </a:xfrm>
          <a:prstGeom prst="rect">
            <a:avLst/>
          </a:prstGeom>
          <a:noFill/>
        </p:spPr>
        <p:txBody>
          <a:bodyPr wrap="square" rtlCol="1">
            <a:spAutoFit/>
          </a:bodyPr>
          <a:lstStyle/>
          <a:p>
            <a:r>
              <a:rPr lang="he-IL" b="1" dirty="0"/>
              <a:t>מסלול הגוף</a:t>
            </a:r>
          </a:p>
        </p:txBody>
      </p:sp>
      <p:cxnSp>
        <p:nvCxnSpPr>
          <p:cNvPr id="16" name="מחבר חץ ישר 15"/>
          <p:cNvCxnSpPr/>
          <p:nvPr/>
        </p:nvCxnSpPr>
        <p:spPr bwMode="auto">
          <a:xfrm rot="10800000" flipV="1">
            <a:off x="7396480" y="3596640"/>
            <a:ext cx="436880" cy="28448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7" name="TextBox 16"/>
          <p:cNvSpPr txBox="1"/>
          <p:nvPr/>
        </p:nvSpPr>
        <p:spPr>
          <a:xfrm>
            <a:off x="4094480" y="2184400"/>
            <a:ext cx="1402080" cy="923330"/>
          </a:xfrm>
          <a:prstGeom prst="rect">
            <a:avLst/>
          </a:prstGeom>
          <a:noFill/>
        </p:spPr>
        <p:txBody>
          <a:bodyPr wrap="square" rtlCol="1">
            <a:spAutoFit/>
          </a:bodyPr>
          <a:lstStyle/>
          <a:p>
            <a:pPr algn="ctr"/>
            <a:r>
              <a:rPr lang="he-IL" dirty="0"/>
              <a:t>וקטור מהירות רגעית של הגוף</a:t>
            </a:r>
          </a:p>
        </p:txBody>
      </p:sp>
      <p:cxnSp>
        <p:nvCxnSpPr>
          <p:cNvPr id="19" name="מחבר חץ ישר 18"/>
          <p:cNvCxnSpPr>
            <a:stCxn id="17" idx="1"/>
          </p:cNvCxnSpPr>
          <p:nvPr/>
        </p:nvCxnSpPr>
        <p:spPr bwMode="auto">
          <a:xfrm flipH="1">
            <a:off x="2712720" y="2646065"/>
            <a:ext cx="1381760" cy="22921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1" name="מחבר חץ ישר 20"/>
          <p:cNvCxnSpPr/>
          <p:nvPr/>
        </p:nvCxnSpPr>
        <p:spPr bwMode="auto">
          <a:xfrm>
            <a:off x="5076056" y="3071366"/>
            <a:ext cx="461144" cy="62687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3" name="מחבר חץ ישר 22"/>
          <p:cNvCxnSpPr/>
          <p:nvPr/>
        </p:nvCxnSpPr>
        <p:spPr bwMode="auto">
          <a:xfrm flipH="1">
            <a:off x="2926080" y="3037205"/>
            <a:ext cx="1550670" cy="126047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20" name="TextBox 19"/>
          <p:cNvSpPr txBox="1"/>
          <p:nvPr/>
        </p:nvSpPr>
        <p:spPr>
          <a:xfrm>
            <a:off x="2701094" y="25782"/>
            <a:ext cx="3816424" cy="830997"/>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 (גודל המהירות קבוע)</a:t>
            </a:r>
          </a:p>
        </p:txBody>
      </p:sp>
    </p:spTree>
    <p:extLst>
      <p:ext uri="{BB962C8B-B14F-4D97-AF65-F5344CB8AC3E}">
        <p14:creationId xmlns:p14="http://schemas.microsoft.com/office/powerpoint/2010/main" val="9029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1751"/>
                                        </p:tgtEl>
                                        <p:attrNameLst>
                                          <p:attrName>style.visibility</p:attrName>
                                        </p:attrNameLst>
                                      </p:cBhvr>
                                      <p:to>
                                        <p:strVal val="visible"/>
                                      </p:to>
                                    </p:set>
                                    <p:anim calcmode="lin" valueType="num">
                                      <p:cBhvr additive="base">
                                        <p:cTn id="7" dur="500" fill="hold"/>
                                        <p:tgtEl>
                                          <p:spTgt spid="31751"/>
                                        </p:tgtEl>
                                        <p:attrNameLst>
                                          <p:attrName>ppt_x</p:attrName>
                                        </p:attrNameLst>
                                      </p:cBhvr>
                                      <p:tavLst>
                                        <p:tav tm="0">
                                          <p:val>
                                            <p:strVal val="0-#ppt_w/2"/>
                                          </p:val>
                                        </p:tav>
                                        <p:tav tm="100000">
                                          <p:val>
                                            <p:strVal val="#ppt_x"/>
                                          </p:val>
                                        </p:tav>
                                      </p:tavLst>
                                    </p:anim>
                                    <p:anim calcmode="lin" valueType="num">
                                      <p:cBhvr additive="base">
                                        <p:cTn id="8" dur="500" fill="hold"/>
                                        <p:tgtEl>
                                          <p:spTgt spid="3175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500"/>
                                  </p:stCondLst>
                                  <p:childTnLst>
                                    <p:set>
                                      <p:cBhvr>
                                        <p:cTn id="11" dur="1" fill="hold">
                                          <p:stCondLst>
                                            <p:cond delay="0"/>
                                          </p:stCondLst>
                                        </p:cTn>
                                        <p:tgtEl>
                                          <p:spTgt spid="31749"/>
                                        </p:tgtEl>
                                        <p:attrNameLst>
                                          <p:attrName>style.visibility</p:attrName>
                                        </p:attrNameLst>
                                      </p:cBhvr>
                                      <p:to>
                                        <p:strVal val="visible"/>
                                      </p:to>
                                    </p:set>
                                    <p:anim calcmode="lin" valueType="num">
                                      <p:cBhvr additive="base">
                                        <p:cTn id="12" dur="500" fill="hold"/>
                                        <p:tgtEl>
                                          <p:spTgt spid="31749"/>
                                        </p:tgtEl>
                                        <p:attrNameLst>
                                          <p:attrName>ppt_x</p:attrName>
                                        </p:attrNameLst>
                                      </p:cBhvr>
                                      <p:tavLst>
                                        <p:tav tm="0">
                                          <p:val>
                                            <p:strVal val="0-#ppt_w/2"/>
                                          </p:val>
                                        </p:tav>
                                        <p:tav tm="100000">
                                          <p:val>
                                            <p:strVal val="#ppt_x"/>
                                          </p:val>
                                        </p:tav>
                                      </p:tavLst>
                                    </p:anim>
                                    <p:anim calcmode="lin" valueType="num">
                                      <p:cBhvr additive="base">
                                        <p:cTn id="13" dur="500" fill="hold"/>
                                        <p:tgtEl>
                                          <p:spTgt spid="31749"/>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9" fill="hold" grpId="0" nodeType="afterEffect">
                                  <p:stCondLst>
                                    <p:cond delay="500"/>
                                  </p:stCondLst>
                                  <p:childTnLst>
                                    <p:set>
                                      <p:cBhvr>
                                        <p:cTn id="16" dur="1" fill="hold">
                                          <p:stCondLst>
                                            <p:cond delay="0"/>
                                          </p:stCondLst>
                                        </p:cTn>
                                        <p:tgtEl>
                                          <p:spTgt spid="31752"/>
                                        </p:tgtEl>
                                        <p:attrNameLst>
                                          <p:attrName>style.visibility</p:attrName>
                                        </p:attrNameLst>
                                      </p:cBhvr>
                                      <p:to>
                                        <p:strVal val="visible"/>
                                      </p:to>
                                    </p:set>
                                    <p:anim calcmode="lin" valueType="num">
                                      <p:cBhvr additive="base">
                                        <p:cTn id="17" dur="500" fill="hold"/>
                                        <p:tgtEl>
                                          <p:spTgt spid="31752"/>
                                        </p:tgtEl>
                                        <p:attrNameLst>
                                          <p:attrName>ppt_x</p:attrName>
                                        </p:attrNameLst>
                                      </p:cBhvr>
                                      <p:tavLst>
                                        <p:tav tm="0">
                                          <p:val>
                                            <p:strVal val="0-#ppt_w/2"/>
                                          </p:val>
                                        </p:tav>
                                        <p:tav tm="100000">
                                          <p:val>
                                            <p:strVal val="#ppt_x"/>
                                          </p:val>
                                        </p:tav>
                                      </p:tavLst>
                                    </p:anim>
                                    <p:anim calcmode="lin" valueType="num">
                                      <p:cBhvr additive="base">
                                        <p:cTn id="18" dur="500" fill="hold"/>
                                        <p:tgtEl>
                                          <p:spTgt spid="31752"/>
                                        </p:tgtEl>
                                        <p:attrNameLst>
                                          <p:attrName>ppt_y</p:attrName>
                                        </p:attrNameLst>
                                      </p:cBhvr>
                                      <p:tavLst>
                                        <p:tav tm="0">
                                          <p:val>
                                            <p:strVal val="0-#ppt_h/2"/>
                                          </p:val>
                                        </p:tav>
                                        <p:tav tm="100000">
                                          <p:val>
                                            <p:strVal val="#ppt_y"/>
                                          </p:val>
                                        </p:tav>
                                      </p:tavLst>
                                    </p:anim>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9"/>
                                          </p:stCondLst>
                                        </p:cTn>
                                        <p:tgtEl>
                                          <p:spTgt spid="17"/>
                                        </p:tgtEl>
                                        <p:attrNameLst>
                                          <p:attrName>style.visibility</p:attrName>
                                        </p:attrNameLst>
                                      </p:cBhvr>
                                      <p:to>
                                        <p:strVal val="visible"/>
                                      </p:to>
                                    </p:set>
                                  </p:childTnLst>
                                </p:cTn>
                              </p:par>
                            </p:childTnLst>
                          </p:cTn>
                        </p:par>
                        <p:par>
                          <p:cTn id="22" fill="hold">
                            <p:stCondLst>
                              <p:cond delay="3010"/>
                            </p:stCondLst>
                            <p:childTnLst>
                              <p:par>
                                <p:cTn id="23" presetID="1" presetClass="entr" presetSubtype="0" fill="hold" nodeType="afterEffect">
                                  <p:stCondLst>
                                    <p:cond delay="1500"/>
                                  </p:stCondLst>
                                  <p:childTnLst>
                                    <p:set>
                                      <p:cBhvr>
                                        <p:cTn id="24" dur="1" fill="hold">
                                          <p:stCondLst>
                                            <p:cond delay="0"/>
                                          </p:stCondLst>
                                        </p:cTn>
                                        <p:tgtEl>
                                          <p:spTgt spid="19"/>
                                        </p:tgtEl>
                                        <p:attrNameLst>
                                          <p:attrName>style.visibility</p:attrName>
                                        </p:attrNameLst>
                                      </p:cBhvr>
                                      <p:to>
                                        <p:strVal val="visible"/>
                                      </p:to>
                                    </p:set>
                                  </p:childTnLst>
                                </p:cTn>
                              </p:par>
                            </p:childTnLst>
                          </p:cTn>
                        </p:par>
                        <p:par>
                          <p:cTn id="25" fill="hold">
                            <p:stCondLst>
                              <p:cond delay="4510"/>
                            </p:stCondLst>
                            <p:childTnLst>
                              <p:par>
                                <p:cTn id="26" presetID="2" presetClass="entr" presetSubtype="9" fill="hold" grpId="0" nodeType="afterEffect">
                                  <p:stCondLst>
                                    <p:cond delay="500"/>
                                  </p:stCondLst>
                                  <p:childTnLst>
                                    <p:set>
                                      <p:cBhvr>
                                        <p:cTn id="27" dur="1" fill="hold">
                                          <p:stCondLst>
                                            <p:cond delay="0"/>
                                          </p:stCondLst>
                                        </p:cTn>
                                        <p:tgtEl>
                                          <p:spTgt spid="31748"/>
                                        </p:tgtEl>
                                        <p:attrNameLst>
                                          <p:attrName>style.visibility</p:attrName>
                                        </p:attrNameLst>
                                      </p:cBhvr>
                                      <p:to>
                                        <p:strVal val="visible"/>
                                      </p:to>
                                    </p:set>
                                    <p:anim calcmode="lin" valueType="num">
                                      <p:cBhvr additive="base">
                                        <p:cTn id="28" dur="500" fill="hold"/>
                                        <p:tgtEl>
                                          <p:spTgt spid="31748"/>
                                        </p:tgtEl>
                                        <p:attrNameLst>
                                          <p:attrName>ppt_x</p:attrName>
                                        </p:attrNameLst>
                                      </p:cBhvr>
                                      <p:tavLst>
                                        <p:tav tm="0">
                                          <p:val>
                                            <p:strVal val="0-#ppt_w/2"/>
                                          </p:val>
                                        </p:tav>
                                        <p:tav tm="100000">
                                          <p:val>
                                            <p:strVal val="#ppt_x"/>
                                          </p:val>
                                        </p:tav>
                                      </p:tavLst>
                                    </p:anim>
                                    <p:anim calcmode="lin" valueType="num">
                                      <p:cBhvr additive="base">
                                        <p:cTn id="29" dur="500" fill="hold"/>
                                        <p:tgtEl>
                                          <p:spTgt spid="31748"/>
                                        </p:tgtEl>
                                        <p:attrNameLst>
                                          <p:attrName>ppt_y</p:attrName>
                                        </p:attrNameLst>
                                      </p:cBhvr>
                                      <p:tavLst>
                                        <p:tav tm="0">
                                          <p:val>
                                            <p:strVal val="0-#ppt_h/2"/>
                                          </p:val>
                                        </p:tav>
                                        <p:tav tm="100000">
                                          <p:val>
                                            <p:strVal val="#ppt_y"/>
                                          </p:val>
                                        </p:tav>
                                      </p:tavLst>
                                    </p:anim>
                                  </p:childTnLst>
                                </p:cTn>
                              </p:par>
                            </p:childTnLst>
                          </p:cTn>
                        </p:par>
                        <p:par>
                          <p:cTn id="30" fill="hold">
                            <p:stCondLst>
                              <p:cond delay="5510"/>
                            </p:stCondLst>
                            <p:childTnLst>
                              <p:par>
                                <p:cTn id="31" presetID="1" presetClass="entr" presetSubtype="0" fill="hold" nodeType="afterEffect">
                                  <p:stCondLst>
                                    <p:cond delay="500"/>
                                  </p:stCondLst>
                                  <p:childTnLst>
                                    <p:set>
                                      <p:cBhvr>
                                        <p:cTn id="32" dur="1" fill="hold">
                                          <p:stCondLst>
                                            <p:cond delay="0"/>
                                          </p:stCondLst>
                                        </p:cTn>
                                        <p:tgtEl>
                                          <p:spTgt spid="23"/>
                                        </p:tgtEl>
                                        <p:attrNameLst>
                                          <p:attrName>style.visibility</p:attrName>
                                        </p:attrNameLst>
                                      </p:cBhvr>
                                      <p:to>
                                        <p:strVal val="visible"/>
                                      </p:to>
                                    </p:set>
                                  </p:childTnLst>
                                </p:cTn>
                              </p:par>
                            </p:childTnLst>
                          </p:cTn>
                        </p:par>
                        <p:par>
                          <p:cTn id="33" fill="hold">
                            <p:stCondLst>
                              <p:cond delay="6010"/>
                            </p:stCondLst>
                            <p:childTnLst>
                              <p:par>
                                <p:cTn id="34" presetID="2" presetClass="entr" presetSubtype="9" fill="hold" grpId="0" nodeType="afterEffect">
                                  <p:stCondLst>
                                    <p:cond delay="500"/>
                                  </p:stCondLst>
                                  <p:childTnLst>
                                    <p:set>
                                      <p:cBhvr>
                                        <p:cTn id="35" dur="1" fill="hold">
                                          <p:stCondLst>
                                            <p:cond delay="0"/>
                                          </p:stCondLst>
                                        </p:cTn>
                                        <p:tgtEl>
                                          <p:spTgt spid="31754"/>
                                        </p:tgtEl>
                                        <p:attrNameLst>
                                          <p:attrName>style.visibility</p:attrName>
                                        </p:attrNameLst>
                                      </p:cBhvr>
                                      <p:to>
                                        <p:strVal val="visible"/>
                                      </p:to>
                                    </p:set>
                                    <p:anim calcmode="lin" valueType="num">
                                      <p:cBhvr additive="base">
                                        <p:cTn id="36" dur="500" fill="hold"/>
                                        <p:tgtEl>
                                          <p:spTgt spid="31754"/>
                                        </p:tgtEl>
                                        <p:attrNameLst>
                                          <p:attrName>ppt_x</p:attrName>
                                        </p:attrNameLst>
                                      </p:cBhvr>
                                      <p:tavLst>
                                        <p:tav tm="0">
                                          <p:val>
                                            <p:strVal val="0-#ppt_w/2"/>
                                          </p:val>
                                        </p:tav>
                                        <p:tav tm="100000">
                                          <p:val>
                                            <p:strVal val="#ppt_x"/>
                                          </p:val>
                                        </p:tav>
                                      </p:tavLst>
                                    </p:anim>
                                    <p:anim calcmode="lin" valueType="num">
                                      <p:cBhvr additive="base">
                                        <p:cTn id="37" dur="500" fill="hold"/>
                                        <p:tgtEl>
                                          <p:spTgt spid="31754"/>
                                        </p:tgtEl>
                                        <p:attrNameLst>
                                          <p:attrName>ppt_y</p:attrName>
                                        </p:attrNameLst>
                                      </p:cBhvr>
                                      <p:tavLst>
                                        <p:tav tm="0">
                                          <p:val>
                                            <p:strVal val="0-#ppt_h/2"/>
                                          </p:val>
                                        </p:tav>
                                        <p:tav tm="100000">
                                          <p:val>
                                            <p:strVal val="#ppt_y"/>
                                          </p:val>
                                        </p:tav>
                                      </p:tavLst>
                                    </p:anim>
                                  </p:childTnLst>
                                </p:cTn>
                              </p:par>
                            </p:childTnLst>
                          </p:cTn>
                        </p:par>
                        <p:par>
                          <p:cTn id="38" fill="hold">
                            <p:stCondLst>
                              <p:cond delay="7010"/>
                            </p:stCondLst>
                            <p:childTnLst>
                              <p:par>
                                <p:cTn id="39" presetID="2" presetClass="entr" presetSubtype="4" fill="hold" grpId="0" nodeType="afterEffect">
                                  <p:stCondLst>
                                    <p:cond delay="500"/>
                                  </p:stCondLst>
                                  <p:childTnLst>
                                    <p:set>
                                      <p:cBhvr>
                                        <p:cTn id="40" dur="1" fill="hold">
                                          <p:stCondLst>
                                            <p:cond delay="0"/>
                                          </p:stCondLst>
                                        </p:cTn>
                                        <p:tgtEl>
                                          <p:spTgt spid="31747"/>
                                        </p:tgtEl>
                                        <p:attrNameLst>
                                          <p:attrName>style.visibility</p:attrName>
                                        </p:attrNameLst>
                                      </p:cBhvr>
                                      <p:to>
                                        <p:strVal val="visible"/>
                                      </p:to>
                                    </p:set>
                                    <p:anim calcmode="lin" valueType="num">
                                      <p:cBhvr additive="base">
                                        <p:cTn id="41" dur="500" fill="hold"/>
                                        <p:tgtEl>
                                          <p:spTgt spid="31747"/>
                                        </p:tgtEl>
                                        <p:attrNameLst>
                                          <p:attrName>ppt_x</p:attrName>
                                        </p:attrNameLst>
                                      </p:cBhvr>
                                      <p:tavLst>
                                        <p:tav tm="0">
                                          <p:val>
                                            <p:strVal val="#ppt_x"/>
                                          </p:val>
                                        </p:tav>
                                        <p:tav tm="100000">
                                          <p:val>
                                            <p:strVal val="#ppt_x"/>
                                          </p:val>
                                        </p:tav>
                                      </p:tavLst>
                                    </p:anim>
                                    <p:anim calcmode="lin" valueType="num">
                                      <p:cBhvr additive="base">
                                        <p:cTn id="42" dur="500" fill="hold"/>
                                        <p:tgtEl>
                                          <p:spTgt spid="31747"/>
                                        </p:tgtEl>
                                        <p:attrNameLst>
                                          <p:attrName>ppt_y</p:attrName>
                                        </p:attrNameLst>
                                      </p:cBhvr>
                                      <p:tavLst>
                                        <p:tav tm="0">
                                          <p:val>
                                            <p:strVal val="1+#ppt_h/2"/>
                                          </p:val>
                                        </p:tav>
                                        <p:tav tm="100000">
                                          <p:val>
                                            <p:strVal val="#ppt_y"/>
                                          </p:val>
                                        </p:tav>
                                      </p:tavLst>
                                    </p:anim>
                                  </p:childTnLst>
                                </p:cTn>
                              </p:par>
                            </p:childTnLst>
                          </p:cTn>
                        </p:par>
                        <p:par>
                          <p:cTn id="43" fill="hold">
                            <p:stCondLst>
                              <p:cond delay="8010"/>
                            </p:stCondLst>
                            <p:childTnLst>
                              <p:par>
                                <p:cTn id="44" presetID="2" presetClass="entr" presetSubtype="12" fill="hold" grpId="0" nodeType="afterEffect">
                                  <p:stCondLst>
                                    <p:cond delay="500"/>
                                  </p:stCondLst>
                                  <p:childTnLst>
                                    <p:set>
                                      <p:cBhvr>
                                        <p:cTn id="45" dur="1" fill="hold">
                                          <p:stCondLst>
                                            <p:cond delay="0"/>
                                          </p:stCondLst>
                                        </p:cTn>
                                        <p:tgtEl>
                                          <p:spTgt spid="31753"/>
                                        </p:tgtEl>
                                        <p:attrNameLst>
                                          <p:attrName>style.visibility</p:attrName>
                                        </p:attrNameLst>
                                      </p:cBhvr>
                                      <p:to>
                                        <p:strVal val="visible"/>
                                      </p:to>
                                    </p:set>
                                    <p:anim calcmode="lin" valueType="num">
                                      <p:cBhvr additive="base">
                                        <p:cTn id="46" dur="500" fill="hold"/>
                                        <p:tgtEl>
                                          <p:spTgt spid="31753"/>
                                        </p:tgtEl>
                                        <p:attrNameLst>
                                          <p:attrName>ppt_x</p:attrName>
                                        </p:attrNameLst>
                                      </p:cBhvr>
                                      <p:tavLst>
                                        <p:tav tm="0">
                                          <p:val>
                                            <p:strVal val="0-#ppt_w/2"/>
                                          </p:val>
                                        </p:tav>
                                        <p:tav tm="100000">
                                          <p:val>
                                            <p:strVal val="#ppt_x"/>
                                          </p:val>
                                        </p:tav>
                                      </p:tavLst>
                                    </p:anim>
                                    <p:anim calcmode="lin" valueType="num">
                                      <p:cBhvr additive="base">
                                        <p:cTn id="47" dur="500" fill="hold"/>
                                        <p:tgtEl>
                                          <p:spTgt spid="31753"/>
                                        </p:tgtEl>
                                        <p:attrNameLst>
                                          <p:attrName>ppt_y</p:attrName>
                                        </p:attrNameLst>
                                      </p:cBhvr>
                                      <p:tavLst>
                                        <p:tav tm="0">
                                          <p:val>
                                            <p:strVal val="1+#ppt_h/2"/>
                                          </p:val>
                                        </p:tav>
                                        <p:tav tm="100000">
                                          <p:val>
                                            <p:strVal val="#ppt_y"/>
                                          </p:val>
                                        </p:tav>
                                      </p:tavLst>
                                    </p:anim>
                                  </p:childTnLst>
                                </p:cTn>
                              </p:par>
                            </p:childTnLst>
                          </p:cTn>
                        </p:par>
                        <p:par>
                          <p:cTn id="48" fill="hold">
                            <p:stCondLst>
                              <p:cond delay="9010"/>
                            </p:stCondLst>
                            <p:childTnLst>
                              <p:par>
                                <p:cTn id="49" presetID="2" presetClass="entr" presetSubtype="8" fill="hold" grpId="0" nodeType="afterEffect">
                                  <p:stCondLst>
                                    <p:cond delay="500"/>
                                  </p:stCondLst>
                                  <p:childTnLst>
                                    <p:set>
                                      <p:cBhvr>
                                        <p:cTn id="50" dur="1" fill="hold">
                                          <p:stCondLst>
                                            <p:cond delay="0"/>
                                          </p:stCondLst>
                                        </p:cTn>
                                        <p:tgtEl>
                                          <p:spTgt spid="31750"/>
                                        </p:tgtEl>
                                        <p:attrNameLst>
                                          <p:attrName>style.visibility</p:attrName>
                                        </p:attrNameLst>
                                      </p:cBhvr>
                                      <p:to>
                                        <p:strVal val="visible"/>
                                      </p:to>
                                    </p:set>
                                    <p:anim calcmode="lin" valueType="num">
                                      <p:cBhvr additive="base">
                                        <p:cTn id="51" dur="500" fill="hold"/>
                                        <p:tgtEl>
                                          <p:spTgt spid="31750"/>
                                        </p:tgtEl>
                                        <p:attrNameLst>
                                          <p:attrName>ppt_x</p:attrName>
                                        </p:attrNameLst>
                                      </p:cBhvr>
                                      <p:tavLst>
                                        <p:tav tm="0">
                                          <p:val>
                                            <p:strVal val="0-#ppt_w/2"/>
                                          </p:val>
                                        </p:tav>
                                        <p:tav tm="100000">
                                          <p:val>
                                            <p:strVal val="#ppt_x"/>
                                          </p:val>
                                        </p:tav>
                                      </p:tavLst>
                                    </p:anim>
                                    <p:anim calcmode="lin" valueType="num">
                                      <p:cBhvr additive="base">
                                        <p:cTn id="52" dur="500" fill="hold"/>
                                        <p:tgtEl>
                                          <p:spTgt spid="31750"/>
                                        </p:tgtEl>
                                        <p:attrNameLst>
                                          <p:attrName>ppt_y</p:attrName>
                                        </p:attrNameLst>
                                      </p:cBhvr>
                                      <p:tavLst>
                                        <p:tav tm="0">
                                          <p:val>
                                            <p:strVal val="#ppt_y"/>
                                          </p:val>
                                        </p:tav>
                                        <p:tav tm="100000">
                                          <p:val>
                                            <p:strVal val="#ppt_y"/>
                                          </p:val>
                                        </p:tav>
                                      </p:tavLst>
                                    </p:anim>
                                  </p:childTnLst>
                                </p:cTn>
                              </p:par>
                            </p:childTnLst>
                          </p:cTn>
                        </p:par>
                        <p:par>
                          <p:cTn id="53" fill="hold">
                            <p:stCondLst>
                              <p:cond delay="10010"/>
                            </p:stCondLst>
                            <p:childTnLst>
                              <p:par>
                                <p:cTn id="54" presetID="1" presetClass="entr" presetSubtype="0" fill="hold" nodeType="afterEffect">
                                  <p:stCondLst>
                                    <p:cond delay="500"/>
                                  </p:stCondLst>
                                  <p:childTnLst>
                                    <p:set>
                                      <p:cBhvr>
                                        <p:cTn id="55" dur="1" fill="hold">
                                          <p:stCondLst>
                                            <p:cond delay="0"/>
                                          </p:stCondLst>
                                        </p:cTn>
                                        <p:tgtEl>
                                          <p:spTgt spid="2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dissolve">
                                      <p:cBhvr>
                                        <p:cTn id="6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p:bldP spid="31748" grpId="0" animBg="1"/>
      <p:bldP spid="31749" grpId="0" animBg="1"/>
      <p:bldP spid="31750" grpId="0" animBg="1"/>
      <p:bldP spid="31751" grpId="0" animBg="1"/>
      <p:bldP spid="31752" grpId="0" animBg="1"/>
      <p:bldP spid="31753" grpId="0" animBg="1"/>
      <p:bldP spid="31754" grpId="0" animBg="1"/>
      <p:bldP spid="13" grpId="0"/>
      <p:bldP spid="1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317" name="Object 3"/>
          <p:cNvGraphicFramePr>
            <a:graphicFrameLocks noChangeAspect="1"/>
          </p:cNvGraphicFramePr>
          <p:nvPr>
            <p:extLst>
              <p:ext uri="{D42A27DB-BD31-4B8C-83A1-F6EECF244321}">
                <p14:modId xmlns:p14="http://schemas.microsoft.com/office/powerpoint/2010/main" val="669140221"/>
              </p:ext>
            </p:extLst>
          </p:nvPr>
        </p:nvGraphicFramePr>
        <p:xfrm>
          <a:off x="5224961" y="2708158"/>
          <a:ext cx="1809750" cy="1193800"/>
        </p:xfrm>
        <a:graphic>
          <a:graphicData uri="http://schemas.openxmlformats.org/presentationml/2006/ole">
            <mc:AlternateContent xmlns:mc="http://schemas.openxmlformats.org/markup-compatibility/2006">
              <mc:Choice xmlns:v="urn:schemas-microsoft-com:vml" Requires="v">
                <p:oleObj spid="_x0000_s51623" name="Equation" r:id="rId3" imgW="596880" imgH="393480" progId="Equation.DSMT4">
                  <p:embed/>
                </p:oleObj>
              </mc:Choice>
              <mc:Fallback>
                <p:oleObj name="Equation" r:id="rId3" imgW="596880" imgH="393480" progId="Equation.DSMT4">
                  <p:embed/>
                  <p:pic>
                    <p:nvPicPr>
                      <p:cNvPr id="0" name="Object 3"/>
                      <p:cNvPicPr>
                        <a:picLocks noChangeAspect="1" noChangeArrowheads="1"/>
                      </p:cNvPicPr>
                      <p:nvPr/>
                    </p:nvPicPr>
                    <p:blipFill>
                      <a:blip r:embed="rId4"/>
                      <a:srcRect/>
                      <a:stretch>
                        <a:fillRect/>
                      </a:stretch>
                    </p:blipFill>
                    <p:spPr bwMode="auto">
                      <a:xfrm>
                        <a:off x="5224961" y="2708158"/>
                        <a:ext cx="1809750"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8"/>
          <p:cNvSpPr txBox="1">
            <a:spLocks noChangeArrowheads="1"/>
          </p:cNvSpPr>
          <p:nvPr/>
        </p:nvSpPr>
        <p:spPr bwMode="auto">
          <a:xfrm>
            <a:off x="467544" y="4095450"/>
            <a:ext cx="8208912" cy="2677656"/>
          </a:xfrm>
          <a:prstGeom prst="rect">
            <a:avLst/>
          </a:prstGeom>
          <a:noFill/>
          <a:ln w="9525">
            <a:noFill/>
            <a:miter lim="800000"/>
            <a:headEnd/>
            <a:tailEnd/>
          </a:ln>
        </p:spPr>
        <p:txBody>
          <a:bodyPr wrap="square">
            <a:spAutoFit/>
          </a:bodyPr>
          <a:lstStyle/>
          <a:p>
            <a:pPr marL="342900" indent="-342900"/>
            <a:r>
              <a:rPr lang="he-IL" sz="2400" dirty="0"/>
              <a:t>משמעויות:</a:t>
            </a:r>
          </a:p>
          <a:p>
            <a:pPr marL="457200" indent="-457200">
              <a:buAutoNum type="arabicPeriod"/>
            </a:pPr>
            <a:r>
              <a:rPr lang="he-IL" sz="2400" dirty="0"/>
              <a:t>אם נאריך את החוט, עבור מהירות זוויתית ללא שינוי, נקבל כי זווית הפרישה יותר גדולה.</a:t>
            </a:r>
          </a:p>
          <a:p>
            <a:pPr marL="457200" indent="-457200">
              <a:buAutoNum type="arabicPeriod"/>
            </a:pPr>
            <a:r>
              <a:rPr lang="he-IL" sz="2400" dirty="0"/>
              <a:t>גובה מישור הסיבוב </a:t>
            </a:r>
            <a:r>
              <a:rPr lang="en-US" sz="2400" dirty="0"/>
              <a:t>h</a:t>
            </a:r>
            <a:r>
              <a:rPr lang="he-IL" sz="2400" dirty="0"/>
              <a:t> לא תלוי באורך החוט! אלא רק במהירות הזוויתית.</a:t>
            </a:r>
          </a:p>
          <a:p>
            <a:pPr marL="457200" indent="-457200">
              <a:buAutoNum type="arabicPeriod"/>
            </a:pPr>
            <a:r>
              <a:rPr lang="he-IL" sz="2400" dirty="0"/>
              <a:t>עבור אורך קבוע של חוט, ככל שהמהירות הזוויתית תגדל, תגדל זווית הפרישה.</a:t>
            </a:r>
          </a:p>
        </p:txBody>
      </p:sp>
      <p:grpSp>
        <p:nvGrpSpPr>
          <p:cNvPr id="19" name="קבוצה 18"/>
          <p:cNvGrpSpPr/>
          <p:nvPr/>
        </p:nvGrpSpPr>
        <p:grpSpPr>
          <a:xfrm>
            <a:off x="395536" y="1272030"/>
            <a:ext cx="4900613" cy="2987675"/>
            <a:chOff x="873125" y="0"/>
            <a:chExt cx="4900613" cy="2987675"/>
          </a:xfrm>
        </p:grpSpPr>
        <p:pic>
          <p:nvPicPr>
            <p:cNvPr id="13315" name="Picture 9"/>
            <p:cNvPicPr>
              <a:picLocks noChangeAspect="1" noChangeArrowheads="1"/>
            </p:cNvPicPr>
            <p:nvPr/>
          </p:nvPicPr>
          <p:blipFill>
            <a:blip r:embed="rId5" cstate="print"/>
            <a:srcRect/>
            <a:stretch>
              <a:fillRect/>
            </a:stretch>
          </p:blipFill>
          <p:spPr bwMode="auto">
            <a:xfrm>
              <a:off x="873125" y="0"/>
              <a:ext cx="4900613" cy="2987675"/>
            </a:xfrm>
            <a:prstGeom prst="rect">
              <a:avLst/>
            </a:prstGeom>
            <a:noFill/>
            <a:ln w="9525">
              <a:noFill/>
              <a:miter lim="800000"/>
              <a:headEnd/>
              <a:tailEnd/>
            </a:ln>
          </p:spPr>
        </p:pic>
        <p:grpSp>
          <p:nvGrpSpPr>
            <p:cNvPr id="18" name="קבוצה 17"/>
            <p:cNvGrpSpPr/>
            <p:nvPr/>
          </p:nvGrpSpPr>
          <p:grpSpPr>
            <a:xfrm>
              <a:off x="1328738" y="358775"/>
              <a:ext cx="4127500" cy="1636713"/>
              <a:chOff x="1328738" y="358775"/>
              <a:chExt cx="4127500" cy="1636713"/>
            </a:xfrm>
          </p:grpSpPr>
          <p:grpSp>
            <p:nvGrpSpPr>
              <p:cNvPr id="2" name="Group 26"/>
              <p:cNvGrpSpPr>
                <a:grpSpLocks/>
              </p:cNvGrpSpPr>
              <p:nvPr/>
            </p:nvGrpSpPr>
            <p:grpSpPr bwMode="auto">
              <a:xfrm>
                <a:off x="1328738" y="358775"/>
                <a:ext cx="4127500" cy="1636713"/>
                <a:chOff x="680" y="1160"/>
                <a:chExt cx="2600" cy="1031"/>
              </a:xfrm>
            </p:grpSpPr>
            <p:sp>
              <p:nvSpPr>
                <p:cNvPr id="13321" name="Line 10"/>
                <p:cNvSpPr>
                  <a:spLocks noChangeShapeType="1"/>
                </p:cNvSpPr>
                <p:nvPr/>
              </p:nvSpPr>
              <p:spPr bwMode="auto">
                <a:xfrm>
                  <a:off x="2768" y="2128"/>
                  <a:ext cx="376" cy="0"/>
                </a:xfrm>
                <a:prstGeom prst="line">
                  <a:avLst/>
                </a:prstGeom>
                <a:noFill/>
                <a:ln w="9525">
                  <a:solidFill>
                    <a:srgbClr val="FF0000"/>
                  </a:solidFill>
                  <a:round/>
                  <a:headEnd/>
                  <a:tailEnd type="triangle" w="med" len="med"/>
                </a:ln>
              </p:spPr>
              <p:txBody>
                <a:bodyPr/>
                <a:lstStyle/>
                <a:p>
                  <a:endParaRPr lang="he-IL"/>
                </a:p>
              </p:txBody>
            </p:sp>
            <p:sp>
              <p:nvSpPr>
                <p:cNvPr id="13322" name="Line 11"/>
                <p:cNvSpPr>
                  <a:spLocks noChangeShapeType="1"/>
                </p:cNvSpPr>
                <p:nvPr/>
              </p:nvSpPr>
              <p:spPr bwMode="auto">
                <a:xfrm flipV="1">
                  <a:off x="2608" y="1312"/>
                  <a:ext cx="0" cy="344"/>
                </a:xfrm>
                <a:prstGeom prst="line">
                  <a:avLst/>
                </a:prstGeom>
                <a:noFill/>
                <a:ln w="9525">
                  <a:solidFill>
                    <a:srgbClr val="FF0000"/>
                  </a:solidFill>
                  <a:round/>
                  <a:headEnd/>
                  <a:tailEnd type="triangle" w="med" len="med"/>
                </a:ln>
              </p:spPr>
              <p:txBody>
                <a:bodyPr/>
                <a:lstStyle/>
                <a:p>
                  <a:endParaRPr lang="he-IL"/>
                </a:p>
              </p:txBody>
            </p:sp>
            <p:sp>
              <p:nvSpPr>
                <p:cNvPr id="13323" name="Text Box 12"/>
                <p:cNvSpPr txBox="1">
                  <a:spLocks noChangeArrowheads="1"/>
                </p:cNvSpPr>
                <p:nvPr/>
              </p:nvSpPr>
              <p:spPr bwMode="auto">
                <a:xfrm>
                  <a:off x="2944" y="1960"/>
                  <a:ext cx="336" cy="231"/>
                </a:xfrm>
                <a:prstGeom prst="rect">
                  <a:avLst/>
                </a:prstGeom>
                <a:noFill/>
                <a:ln w="9525">
                  <a:noFill/>
                  <a:miter lim="800000"/>
                  <a:headEnd/>
                  <a:tailEnd/>
                </a:ln>
              </p:spPr>
              <p:txBody>
                <a:bodyPr>
                  <a:spAutoFit/>
                </a:bodyPr>
                <a:lstStyle/>
                <a:p>
                  <a:pPr>
                    <a:spcBef>
                      <a:spcPct val="50000"/>
                    </a:spcBef>
                  </a:pPr>
                  <a:r>
                    <a:rPr lang="en-US">
                      <a:solidFill>
                        <a:srgbClr val="FF0000"/>
                      </a:solidFill>
                    </a:rPr>
                    <a:t>r</a:t>
                  </a:r>
                </a:p>
              </p:txBody>
            </p:sp>
            <p:sp>
              <p:nvSpPr>
                <p:cNvPr id="13324" name="Text Box 13"/>
                <p:cNvSpPr txBox="1">
                  <a:spLocks noChangeArrowheads="1"/>
                </p:cNvSpPr>
                <p:nvPr/>
              </p:nvSpPr>
              <p:spPr bwMode="auto">
                <a:xfrm>
                  <a:off x="2368" y="1160"/>
                  <a:ext cx="296" cy="231"/>
                </a:xfrm>
                <a:prstGeom prst="rect">
                  <a:avLst/>
                </a:prstGeom>
                <a:noFill/>
                <a:ln w="9525">
                  <a:noFill/>
                  <a:miter lim="800000"/>
                  <a:headEnd/>
                  <a:tailEnd/>
                </a:ln>
              </p:spPr>
              <p:txBody>
                <a:bodyPr>
                  <a:spAutoFit/>
                </a:bodyPr>
                <a:lstStyle/>
                <a:p>
                  <a:pPr>
                    <a:spcBef>
                      <a:spcPct val="50000"/>
                    </a:spcBef>
                  </a:pPr>
                  <a:r>
                    <a:rPr lang="en-US">
                      <a:solidFill>
                        <a:srgbClr val="FF0000"/>
                      </a:solidFill>
                    </a:rPr>
                    <a:t>y</a:t>
                  </a:r>
                </a:p>
              </p:txBody>
            </p:sp>
            <p:sp>
              <p:nvSpPr>
                <p:cNvPr id="13325" name="Line 14"/>
                <p:cNvSpPr>
                  <a:spLocks noChangeShapeType="1"/>
                </p:cNvSpPr>
                <p:nvPr/>
              </p:nvSpPr>
              <p:spPr bwMode="auto">
                <a:xfrm flipV="1">
                  <a:off x="1088" y="2120"/>
                  <a:ext cx="280" cy="24"/>
                </a:xfrm>
                <a:prstGeom prst="line">
                  <a:avLst/>
                </a:prstGeom>
                <a:noFill/>
                <a:ln w="9525">
                  <a:solidFill>
                    <a:srgbClr val="FF0000"/>
                  </a:solidFill>
                  <a:round/>
                  <a:headEnd/>
                  <a:tailEnd type="triangle" w="med" len="med"/>
                </a:ln>
              </p:spPr>
              <p:txBody>
                <a:bodyPr/>
                <a:lstStyle/>
                <a:p>
                  <a:endParaRPr lang="he-IL"/>
                </a:p>
              </p:txBody>
            </p:sp>
            <p:sp>
              <p:nvSpPr>
                <p:cNvPr id="13326" name="Text Box 15"/>
                <p:cNvSpPr txBox="1">
                  <a:spLocks noChangeArrowheads="1"/>
                </p:cNvSpPr>
                <p:nvPr/>
              </p:nvSpPr>
              <p:spPr bwMode="auto">
                <a:xfrm>
                  <a:off x="1080" y="1848"/>
                  <a:ext cx="336" cy="231"/>
                </a:xfrm>
                <a:prstGeom prst="rect">
                  <a:avLst/>
                </a:prstGeom>
                <a:noFill/>
                <a:ln w="9525">
                  <a:noFill/>
                  <a:miter lim="800000"/>
                  <a:headEnd/>
                  <a:tailEnd/>
                </a:ln>
              </p:spPr>
              <p:txBody>
                <a:bodyPr>
                  <a:spAutoFit/>
                </a:bodyPr>
                <a:lstStyle/>
                <a:p>
                  <a:pPr>
                    <a:spcBef>
                      <a:spcPct val="50000"/>
                    </a:spcBef>
                  </a:pPr>
                  <a:r>
                    <a:rPr lang="en-US">
                      <a:solidFill>
                        <a:srgbClr val="FF0000"/>
                      </a:solidFill>
                    </a:rPr>
                    <a:t>r</a:t>
                  </a:r>
                </a:p>
              </p:txBody>
            </p:sp>
            <p:sp>
              <p:nvSpPr>
                <p:cNvPr id="13327" name="Line 16"/>
                <p:cNvSpPr>
                  <a:spLocks noChangeShapeType="1"/>
                </p:cNvSpPr>
                <p:nvPr/>
              </p:nvSpPr>
              <p:spPr bwMode="auto">
                <a:xfrm flipV="1">
                  <a:off x="936" y="1696"/>
                  <a:ext cx="0" cy="344"/>
                </a:xfrm>
                <a:prstGeom prst="line">
                  <a:avLst/>
                </a:prstGeom>
                <a:noFill/>
                <a:ln w="9525">
                  <a:solidFill>
                    <a:srgbClr val="FF0000"/>
                  </a:solidFill>
                  <a:round/>
                  <a:headEnd/>
                  <a:tailEnd type="triangle" w="med" len="med"/>
                </a:ln>
              </p:spPr>
              <p:txBody>
                <a:bodyPr/>
                <a:lstStyle/>
                <a:p>
                  <a:endParaRPr lang="he-IL"/>
                </a:p>
              </p:txBody>
            </p:sp>
            <p:sp>
              <p:nvSpPr>
                <p:cNvPr id="13328" name="Text Box 17"/>
                <p:cNvSpPr txBox="1">
                  <a:spLocks noChangeArrowheads="1"/>
                </p:cNvSpPr>
                <p:nvPr/>
              </p:nvSpPr>
              <p:spPr bwMode="auto">
                <a:xfrm>
                  <a:off x="680" y="1520"/>
                  <a:ext cx="296" cy="231"/>
                </a:xfrm>
                <a:prstGeom prst="rect">
                  <a:avLst/>
                </a:prstGeom>
                <a:noFill/>
                <a:ln w="9525">
                  <a:noFill/>
                  <a:miter lim="800000"/>
                  <a:headEnd/>
                  <a:tailEnd/>
                </a:ln>
              </p:spPr>
              <p:txBody>
                <a:bodyPr>
                  <a:spAutoFit/>
                </a:bodyPr>
                <a:lstStyle/>
                <a:p>
                  <a:pPr>
                    <a:spcBef>
                      <a:spcPct val="50000"/>
                    </a:spcBef>
                  </a:pPr>
                  <a:r>
                    <a:rPr lang="en-US">
                      <a:solidFill>
                        <a:srgbClr val="FF0000"/>
                      </a:solidFill>
                    </a:rPr>
                    <a:t>y</a:t>
                  </a:r>
                </a:p>
              </p:txBody>
            </p:sp>
          </p:grpSp>
          <p:cxnSp>
            <p:nvCxnSpPr>
              <p:cNvPr id="20" name="Straight Arrow Connector 19"/>
              <p:cNvCxnSpPr/>
              <p:nvPr/>
            </p:nvCxnSpPr>
            <p:spPr bwMode="auto">
              <a:xfrm rot="5400000" flipH="1" flipV="1">
                <a:off x="2003425" y="1204913"/>
                <a:ext cx="1335087" cy="1588"/>
              </a:xfrm>
              <a:prstGeom prst="straightConnector1">
                <a:avLst/>
              </a:prstGeom>
              <a:ln>
                <a:solidFill>
                  <a:srgbClr val="00FF00"/>
                </a:solidFill>
                <a:headEnd type="arrow"/>
                <a:tailEnd type="arrow"/>
              </a:ln>
            </p:spPr>
            <p:style>
              <a:lnRef idx="2">
                <a:schemeClr val="dk1"/>
              </a:lnRef>
              <a:fillRef idx="0">
                <a:schemeClr val="dk1"/>
              </a:fillRef>
              <a:effectRef idx="1">
                <a:schemeClr val="dk1"/>
              </a:effectRef>
              <a:fontRef idx="minor">
                <a:schemeClr val="tx1"/>
              </a:fontRef>
            </p:style>
          </p:cxnSp>
        </p:grpSp>
      </p:grpSp>
      <p:sp>
        <p:nvSpPr>
          <p:cNvPr id="13320" name="TextBox 20"/>
          <p:cNvSpPr txBox="1">
            <a:spLocks noChangeArrowheads="1"/>
          </p:cNvSpPr>
          <p:nvPr/>
        </p:nvSpPr>
        <p:spPr bwMode="auto">
          <a:xfrm>
            <a:off x="1962456" y="2217894"/>
            <a:ext cx="477838" cy="369888"/>
          </a:xfrm>
          <a:prstGeom prst="rect">
            <a:avLst/>
          </a:prstGeom>
          <a:noFill/>
          <a:ln w="9525">
            <a:noFill/>
            <a:miter lim="800000"/>
            <a:headEnd/>
            <a:tailEnd/>
          </a:ln>
        </p:spPr>
        <p:txBody>
          <a:bodyPr>
            <a:spAutoFit/>
          </a:bodyPr>
          <a:lstStyle/>
          <a:p>
            <a:r>
              <a:rPr lang="en-US" dirty="0">
                <a:solidFill>
                  <a:srgbClr val="00FF00"/>
                </a:solidFill>
              </a:rPr>
              <a:t>h</a:t>
            </a:r>
          </a:p>
        </p:txBody>
      </p:sp>
      <p:graphicFrame>
        <p:nvGraphicFramePr>
          <p:cNvPr id="22" name="Object 5"/>
          <p:cNvGraphicFramePr>
            <a:graphicFrameLocks noChangeAspect="1"/>
          </p:cNvGraphicFramePr>
          <p:nvPr>
            <p:extLst>
              <p:ext uri="{D42A27DB-BD31-4B8C-83A1-F6EECF244321}">
                <p14:modId xmlns:p14="http://schemas.microsoft.com/office/powerpoint/2010/main" val="1251205286"/>
              </p:ext>
            </p:extLst>
          </p:nvPr>
        </p:nvGraphicFramePr>
        <p:xfrm>
          <a:off x="1468499" y="548680"/>
          <a:ext cx="1960116" cy="978236"/>
        </p:xfrm>
        <a:graphic>
          <a:graphicData uri="http://schemas.openxmlformats.org/presentationml/2006/ole">
            <mc:AlternateContent xmlns:mc="http://schemas.openxmlformats.org/markup-compatibility/2006">
              <mc:Choice xmlns:v="urn:schemas-microsoft-com:vml" Requires="v">
                <p:oleObj spid="_x0000_s51624" name="Equation" r:id="rId6" imgW="787320" imgH="393480" progId="Equation.DSMT4">
                  <p:embed/>
                </p:oleObj>
              </mc:Choice>
              <mc:Fallback>
                <p:oleObj name="Equation" r:id="rId6" imgW="787320" imgH="393480" progId="Equation.DSMT4">
                  <p:embed/>
                  <p:pic>
                    <p:nvPicPr>
                      <p:cNvPr id="0" name=""/>
                      <p:cNvPicPr>
                        <a:picLocks noChangeAspect="1" noChangeArrowheads="1"/>
                      </p:cNvPicPr>
                      <p:nvPr/>
                    </p:nvPicPr>
                    <p:blipFill>
                      <a:blip r:embed="rId7"/>
                      <a:srcRect/>
                      <a:stretch>
                        <a:fillRect/>
                      </a:stretch>
                    </p:blipFill>
                    <p:spPr bwMode="auto">
                      <a:xfrm>
                        <a:off x="1468499" y="548680"/>
                        <a:ext cx="1960116" cy="978236"/>
                      </a:xfrm>
                      <a:prstGeom prst="rect">
                        <a:avLst/>
                      </a:prstGeom>
                      <a:noFill/>
                      <a:extLst/>
                    </p:spPr>
                  </p:pic>
                </p:oleObj>
              </mc:Fallback>
            </mc:AlternateContent>
          </a:graphicData>
        </a:graphic>
      </p:graphicFrame>
      <p:graphicFrame>
        <p:nvGraphicFramePr>
          <p:cNvPr id="23" name="Object 3"/>
          <p:cNvGraphicFramePr>
            <a:graphicFrameLocks noChangeAspect="1"/>
          </p:cNvGraphicFramePr>
          <p:nvPr>
            <p:extLst>
              <p:ext uri="{D42A27DB-BD31-4B8C-83A1-F6EECF244321}">
                <p14:modId xmlns:p14="http://schemas.microsoft.com/office/powerpoint/2010/main" val="2336279936"/>
              </p:ext>
            </p:extLst>
          </p:nvPr>
        </p:nvGraphicFramePr>
        <p:xfrm>
          <a:off x="5734299" y="1715695"/>
          <a:ext cx="1649173" cy="1043921"/>
        </p:xfrm>
        <a:graphic>
          <a:graphicData uri="http://schemas.openxmlformats.org/presentationml/2006/ole">
            <mc:AlternateContent xmlns:mc="http://schemas.openxmlformats.org/markup-compatibility/2006">
              <mc:Choice xmlns:v="urn:schemas-microsoft-com:vml" Requires="v">
                <p:oleObj spid="_x0000_s51625" name="Equation" r:id="rId8" imgW="622080" imgH="393480" progId="Equation.DSMT4">
                  <p:embed/>
                </p:oleObj>
              </mc:Choice>
              <mc:Fallback>
                <p:oleObj name="Equation" r:id="rId8" imgW="622080" imgH="393480" progId="Equation.DSMT4">
                  <p:embed/>
                  <p:pic>
                    <p:nvPicPr>
                      <p:cNvPr id="0" name=""/>
                      <p:cNvPicPr>
                        <a:picLocks noChangeAspect="1" noChangeArrowheads="1"/>
                      </p:cNvPicPr>
                      <p:nvPr/>
                    </p:nvPicPr>
                    <p:blipFill>
                      <a:blip r:embed="rId9"/>
                      <a:srcRect/>
                      <a:stretch>
                        <a:fillRect/>
                      </a:stretch>
                    </p:blipFill>
                    <p:spPr bwMode="auto">
                      <a:xfrm>
                        <a:off x="5734299" y="1715695"/>
                        <a:ext cx="1649173" cy="1043921"/>
                      </a:xfrm>
                      <a:prstGeom prst="rect">
                        <a:avLst/>
                      </a:prstGeom>
                      <a:noFill/>
                      <a:extLst/>
                    </p:spPr>
                  </p:pic>
                </p:oleObj>
              </mc:Fallback>
            </mc:AlternateContent>
          </a:graphicData>
        </a:graphic>
      </p:graphicFrame>
      <p:cxnSp>
        <p:nvCxnSpPr>
          <p:cNvPr id="4" name="מחבר ישר 3"/>
          <p:cNvCxnSpPr/>
          <p:nvPr/>
        </p:nvCxnSpPr>
        <p:spPr>
          <a:xfrm flipH="1">
            <a:off x="1257549" y="1810193"/>
            <a:ext cx="871537" cy="1376479"/>
          </a:xfrm>
          <a:prstGeom prst="line">
            <a:avLst/>
          </a:prstGeom>
          <a:ln w="381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6" name="מחבר ישר 5"/>
          <p:cNvCxnSpPr/>
          <p:nvPr/>
        </p:nvCxnSpPr>
        <p:spPr>
          <a:xfrm>
            <a:off x="2129086" y="1810193"/>
            <a:ext cx="0" cy="1406053"/>
          </a:xfrm>
          <a:prstGeom prst="line">
            <a:avLst/>
          </a:prstGeom>
          <a:ln w="57150">
            <a:solidFill>
              <a:srgbClr val="9966FF"/>
            </a:solidFill>
          </a:ln>
        </p:spPr>
        <p:style>
          <a:lnRef idx="1">
            <a:schemeClr val="accent1"/>
          </a:lnRef>
          <a:fillRef idx="0">
            <a:schemeClr val="accent1"/>
          </a:fillRef>
          <a:effectRef idx="0">
            <a:schemeClr val="accent1"/>
          </a:effectRef>
          <a:fontRef idx="minor">
            <a:schemeClr val="tx1"/>
          </a:fontRef>
        </p:style>
      </p:cxnSp>
      <p:sp>
        <p:nvSpPr>
          <p:cNvPr id="7" name="תרשים זרימה: תהליך 6"/>
          <p:cNvSpPr/>
          <p:nvPr/>
        </p:nvSpPr>
        <p:spPr>
          <a:xfrm>
            <a:off x="2088517" y="2154611"/>
            <a:ext cx="360040" cy="481365"/>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600" dirty="0">
                <a:solidFill>
                  <a:schemeClr val="tx1"/>
                </a:solidFill>
                <a:cs typeface="+mj-cs"/>
              </a:rPr>
              <a:t>h</a:t>
            </a:r>
            <a:endParaRPr lang="he-IL" sz="1600" dirty="0">
              <a:solidFill>
                <a:schemeClr val="tx1"/>
              </a:solidFill>
              <a:cs typeface="+mj-cs"/>
            </a:endParaRPr>
          </a:p>
        </p:txBody>
      </p:sp>
      <p:sp>
        <p:nvSpPr>
          <p:cNvPr id="25" name="TextBox 24">
            <a:extLst>
              <a:ext uri="{FF2B5EF4-FFF2-40B4-BE49-F238E27FC236}">
                <a16:creationId xmlns:a16="http://schemas.microsoft.com/office/drawing/2014/main" id="{20815DCC-1937-44C4-9026-71E85F675B78}"/>
              </a:ext>
            </a:extLst>
          </p:cNvPr>
          <p:cNvSpPr txBox="1"/>
          <p:nvPr/>
        </p:nvSpPr>
        <p:spPr>
          <a:xfrm>
            <a:off x="2555775" y="124370"/>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26" name="Text Box 8">
            <a:extLst>
              <a:ext uri="{FF2B5EF4-FFF2-40B4-BE49-F238E27FC236}">
                <a16:creationId xmlns:a16="http://schemas.microsoft.com/office/drawing/2014/main" id="{039F26F8-C3A2-4DFE-902B-F3788B2A15E9}"/>
              </a:ext>
            </a:extLst>
          </p:cNvPr>
          <p:cNvSpPr txBox="1">
            <a:spLocks noChangeArrowheads="1"/>
          </p:cNvSpPr>
          <p:nvPr/>
        </p:nvSpPr>
        <p:spPr bwMode="auto">
          <a:xfrm>
            <a:off x="6084580" y="1266101"/>
            <a:ext cx="2483483" cy="461665"/>
          </a:xfrm>
          <a:prstGeom prst="rect">
            <a:avLst/>
          </a:prstGeom>
          <a:noFill/>
          <a:ln w="9525">
            <a:noFill/>
            <a:miter lim="800000"/>
            <a:headEnd/>
            <a:tailEnd/>
          </a:ln>
        </p:spPr>
        <p:txBody>
          <a:bodyPr wrap="square">
            <a:spAutoFit/>
          </a:bodyPr>
          <a:lstStyle/>
          <a:p>
            <a:pPr marL="342900" indent="-342900" algn="ctr">
              <a:spcBef>
                <a:spcPct val="50000"/>
              </a:spcBef>
            </a:pPr>
            <a:r>
              <a:rPr lang="he-IL" sz="2400" dirty="0"/>
              <a:t>לפי </a:t>
            </a:r>
            <a:r>
              <a:rPr lang="he-IL" sz="2400" dirty="0" err="1"/>
              <a:t>הגיאומטרייה</a:t>
            </a:r>
            <a:r>
              <a:rPr lang="he-IL" sz="2400" dirty="0"/>
              <a:t>:</a:t>
            </a:r>
          </a:p>
        </p:txBody>
      </p:sp>
      <p:sp>
        <p:nvSpPr>
          <p:cNvPr id="27" name="Text Box 8">
            <a:extLst>
              <a:ext uri="{FF2B5EF4-FFF2-40B4-BE49-F238E27FC236}">
                <a16:creationId xmlns:a16="http://schemas.microsoft.com/office/drawing/2014/main" id="{0004F8F4-BA89-4EAF-87A4-56E8D3252C4C}"/>
              </a:ext>
            </a:extLst>
          </p:cNvPr>
          <p:cNvSpPr txBox="1">
            <a:spLocks noChangeArrowheads="1"/>
          </p:cNvSpPr>
          <p:nvPr/>
        </p:nvSpPr>
        <p:spPr bwMode="auto">
          <a:xfrm>
            <a:off x="3419884" y="776761"/>
            <a:ext cx="5616612" cy="461665"/>
          </a:xfrm>
          <a:prstGeom prst="rect">
            <a:avLst/>
          </a:prstGeom>
          <a:noFill/>
          <a:ln w="9525">
            <a:noFill/>
            <a:miter lim="800000"/>
            <a:headEnd/>
            <a:tailEnd/>
          </a:ln>
        </p:spPr>
        <p:txBody>
          <a:bodyPr wrap="square">
            <a:spAutoFit/>
          </a:bodyPr>
          <a:lstStyle/>
          <a:p>
            <a:pPr marL="342900" indent="-342900" algn="ctr">
              <a:spcBef>
                <a:spcPct val="50000"/>
              </a:spcBef>
            </a:pPr>
            <a:r>
              <a:rPr lang="he-IL" sz="2400" dirty="0"/>
              <a:t>נתייחס למספר משמעויות מהתוצאה שקיבלנו:</a:t>
            </a:r>
          </a:p>
        </p:txBody>
      </p:sp>
      <p:cxnSp>
        <p:nvCxnSpPr>
          <p:cNvPr id="5" name="מחבר ישר 4">
            <a:extLst>
              <a:ext uri="{FF2B5EF4-FFF2-40B4-BE49-F238E27FC236}">
                <a16:creationId xmlns:a16="http://schemas.microsoft.com/office/drawing/2014/main" id="{74FC768F-948D-4DDE-8BAC-6D6E40A35948}"/>
              </a:ext>
            </a:extLst>
          </p:cNvPr>
          <p:cNvCxnSpPr>
            <a:cxnSpLocks/>
          </p:cNvCxnSpPr>
          <p:nvPr/>
        </p:nvCxnSpPr>
        <p:spPr>
          <a:xfrm>
            <a:off x="5837700" y="3546442"/>
            <a:ext cx="315690" cy="32668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מחבר ישר 29">
            <a:extLst>
              <a:ext uri="{FF2B5EF4-FFF2-40B4-BE49-F238E27FC236}">
                <a16:creationId xmlns:a16="http://schemas.microsoft.com/office/drawing/2014/main" id="{5E7DE1E8-1D89-496A-9FA9-DD896B0E44D9}"/>
              </a:ext>
            </a:extLst>
          </p:cNvPr>
          <p:cNvCxnSpPr>
            <a:cxnSpLocks/>
          </p:cNvCxnSpPr>
          <p:nvPr/>
        </p:nvCxnSpPr>
        <p:spPr>
          <a:xfrm>
            <a:off x="6652992" y="3514739"/>
            <a:ext cx="315690" cy="32668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9" name="אובייקט 8">
            <a:extLst>
              <a:ext uri="{FF2B5EF4-FFF2-40B4-BE49-F238E27FC236}">
                <a16:creationId xmlns:a16="http://schemas.microsoft.com/office/drawing/2014/main" id="{06BED707-DC36-45BE-870E-BB163132A502}"/>
              </a:ext>
            </a:extLst>
          </p:cNvPr>
          <p:cNvGraphicFramePr>
            <a:graphicFrameLocks noChangeAspect="1"/>
          </p:cNvGraphicFramePr>
          <p:nvPr>
            <p:extLst>
              <p:ext uri="{D42A27DB-BD31-4B8C-83A1-F6EECF244321}">
                <p14:modId xmlns:p14="http://schemas.microsoft.com/office/powerpoint/2010/main" val="2637364283"/>
              </p:ext>
            </p:extLst>
          </p:nvPr>
        </p:nvGraphicFramePr>
        <p:xfrm>
          <a:off x="7468284" y="2792777"/>
          <a:ext cx="1259126" cy="1054943"/>
        </p:xfrm>
        <a:graphic>
          <a:graphicData uri="http://schemas.openxmlformats.org/presentationml/2006/ole">
            <mc:AlternateContent xmlns:mc="http://schemas.openxmlformats.org/markup-compatibility/2006">
              <mc:Choice xmlns:v="urn:schemas-microsoft-com:vml" Requires="v">
                <p:oleObj spid="_x0000_s51626" name="Equation" r:id="rId10" imgW="469800" imgH="393480" progId="Equation.DSMT4">
                  <p:embed/>
                </p:oleObj>
              </mc:Choice>
              <mc:Fallback>
                <p:oleObj name="Equation" r:id="rId10" imgW="469800" imgH="393480" progId="Equation.DSMT4">
                  <p:embed/>
                  <p:pic>
                    <p:nvPicPr>
                      <p:cNvPr id="0" name=""/>
                      <p:cNvPicPr/>
                      <p:nvPr/>
                    </p:nvPicPr>
                    <p:blipFill>
                      <a:blip r:embed="rId11"/>
                      <a:stretch>
                        <a:fillRect/>
                      </a:stretch>
                    </p:blipFill>
                    <p:spPr>
                      <a:xfrm>
                        <a:off x="7468284" y="2792777"/>
                        <a:ext cx="1259126" cy="1054943"/>
                      </a:xfrm>
                      <a:prstGeom prst="rect">
                        <a:avLst/>
                      </a:prstGeom>
                    </p:spPr>
                  </p:pic>
                </p:oleObj>
              </mc:Fallback>
            </mc:AlternateContent>
          </a:graphicData>
        </a:graphic>
      </p:graphicFrame>
      <p:sp>
        <p:nvSpPr>
          <p:cNvPr id="10" name="חץ: ימינה 9">
            <a:extLst>
              <a:ext uri="{FF2B5EF4-FFF2-40B4-BE49-F238E27FC236}">
                <a16:creationId xmlns:a16="http://schemas.microsoft.com/office/drawing/2014/main" id="{6790215B-091F-4138-83C8-C5C26A8D28BF}"/>
              </a:ext>
            </a:extLst>
          </p:cNvPr>
          <p:cNvSpPr/>
          <p:nvPr/>
        </p:nvSpPr>
        <p:spPr>
          <a:xfrm>
            <a:off x="7013824" y="3305058"/>
            <a:ext cx="369648" cy="99953"/>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anim calcmode="lin" valueType="num">
                                      <p:cBhvr>
                                        <p:cTn id="14" dur="1000" fill="hold"/>
                                        <p:tgtEl>
                                          <p:spTgt spid="23"/>
                                        </p:tgtEl>
                                        <p:attrNameLst>
                                          <p:attrName>ppt_x</p:attrName>
                                        </p:attrNameLst>
                                      </p:cBhvr>
                                      <p:tavLst>
                                        <p:tav tm="0">
                                          <p:val>
                                            <p:strVal val="#ppt_x"/>
                                          </p:val>
                                        </p:tav>
                                        <p:tav tm="100000">
                                          <p:val>
                                            <p:strVal val="#ppt_x"/>
                                          </p:val>
                                        </p:tav>
                                      </p:tavLst>
                                    </p:anim>
                                    <p:anim calcmode="lin" valueType="num">
                                      <p:cBhvr>
                                        <p:cTn id="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5317"/>
                                        </p:tgtEl>
                                        <p:attrNameLst>
                                          <p:attrName>style.visibility</p:attrName>
                                        </p:attrNameLst>
                                      </p:cBhvr>
                                      <p:to>
                                        <p:strVal val="visible"/>
                                      </p:to>
                                    </p:set>
                                    <p:animEffect transition="in" filter="fade">
                                      <p:cBhvr>
                                        <p:cTn id="39" dur="1000"/>
                                        <p:tgtEl>
                                          <p:spTgt spid="55317"/>
                                        </p:tgtEl>
                                      </p:cBhvr>
                                    </p:animEffect>
                                    <p:anim calcmode="lin" valueType="num">
                                      <p:cBhvr>
                                        <p:cTn id="40" dur="1000" fill="hold"/>
                                        <p:tgtEl>
                                          <p:spTgt spid="55317"/>
                                        </p:tgtEl>
                                        <p:attrNameLst>
                                          <p:attrName>ppt_x</p:attrName>
                                        </p:attrNameLst>
                                      </p:cBhvr>
                                      <p:tavLst>
                                        <p:tav tm="0">
                                          <p:val>
                                            <p:strVal val="#ppt_x"/>
                                          </p:val>
                                        </p:tav>
                                        <p:tav tm="100000">
                                          <p:val>
                                            <p:strVal val="#ppt_x"/>
                                          </p:val>
                                        </p:tav>
                                      </p:tavLst>
                                    </p:anim>
                                    <p:anim calcmode="lin" valueType="num">
                                      <p:cBhvr>
                                        <p:cTn id="41" dur="1000" fill="hold"/>
                                        <p:tgtEl>
                                          <p:spTgt spid="5531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1000"/>
                                        <p:tgtEl>
                                          <p:spTgt spid="5"/>
                                        </p:tgtEl>
                                      </p:cBhvr>
                                    </p:animEffect>
                                    <p:anim calcmode="lin" valueType="num">
                                      <p:cBhvr>
                                        <p:cTn id="47" dur="1000" fill="hold"/>
                                        <p:tgtEl>
                                          <p:spTgt spid="5"/>
                                        </p:tgtEl>
                                        <p:attrNameLst>
                                          <p:attrName>ppt_x</p:attrName>
                                        </p:attrNameLst>
                                      </p:cBhvr>
                                      <p:tavLst>
                                        <p:tav tm="0">
                                          <p:val>
                                            <p:strVal val="#ppt_x"/>
                                          </p:val>
                                        </p:tav>
                                        <p:tav tm="100000">
                                          <p:val>
                                            <p:strVal val="#ppt_x"/>
                                          </p:val>
                                        </p:tav>
                                      </p:tavLst>
                                    </p:anim>
                                    <p:anim calcmode="lin" valueType="num">
                                      <p:cBhvr>
                                        <p:cTn id="48" dur="1000" fill="hold"/>
                                        <p:tgtEl>
                                          <p:spTgt spid="5"/>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1000"/>
                                        <p:tgtEl>
                                          <p:spTgt spid="30"/>
                                        </p:tgtEl>
                                      </p:cBhvr>
                                    </p:animEffect>
                                    <p:anim calcmode="lin" valueType="num">
                                      <p:cBhvr>
                                        <p:cTn id="52" dur="1000" fill="hold"/>
                                        <p:tgtEl>
                                          <p:spTgt spid="30"/>
                                        </p:tgtEl>
                                        <p:attrNameLst>
                                          <p:attrName>ppt_x</p:attrName>
                                        </p:attrNameLst>
                                      </p:cBhvr>
                                      <p:tavLst>
                                        <p:tav tm="0">
                                          <p:val>
                                            <p:strVal val="#ppt_x"/>
                                          </p:val>
                                        </p:tav>
                                        <p:tav tm="100000">
                                          <p:val>
                                            <p:strVal val="#ppt_x"/>
                                          </p:val>
                                        </p:tav>
                                      </p:tavLst>
                                    </p:anim>
                                    <p:anim calcmode="lin" valueType="num">
                                      <p:cBhvr>
                                        <p:cTn id="5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1000"/>
                                        <p:tgtEl>
                                          <p:spTgt spid="10"/>
                                        </p:tgtEl>
                                      </p:cBhvr>
                                    </p:animEffect>
                                    <p:anim calcmode="lin" valueType="num">
                                      <p:cBhvr>
                                        <p:cTn id="59" dur="1000" fill="hold"/>
                                        <p:tgtEl>
                                          <p:spTgt spid="10"/>
                                        </p:tgtEl>
                                        <p:attrNameLst>
                                          <p:attrName>ppt_x</p:attrName>
                                        </p:attrNameLst>
                                      </p:cBhvr>
                                      <p:tavLst>
                                        <p:tav tm="0">
                                          <p:val>
                                            <p:strVal val="#ppt_x"/>
                                          </p:val>
                                        </p:tav>
                                        <p:tav tm="100000">
                                          <p:val>
                                            <p:strVal val="#ppt_x"/>
                                          </p:val>
                                        </p:tav>
                                      </p:tavLst>
                                    </p:anim>
                                    <p:anim calcmode="lin" valueType="num">
                                      <p:cBhvr>
                                        <p:cTn id="60" dur="1000" fill="hold"/>
                                        <p:tgtEl>
                                          <p:spTgt spid="10"/>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42" presetClass="entr" presetSubtype="0" fill="hold" nodeType="after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1000"/>
                                        <p:tgtEl>
                                          <p:spTgt spid="9"/>
                                        </p:tgtEl>
                                      </p:cBhvr>
                                    </p:animEffect>
                                    <p:anim calcmode="lin" valueType="num">
                                      <p:cBhvr>
                                        <p:cTn id="65" dur="1000" fill="hold"/>
                                        <p:tgtEl>
                                          <p:spTgt spid="9"/>
                                        </p:tgtEl>
                                        <p:attrNameLst>
                                          <p:attrName>ppt_x</p:attrName>
                                        </p:attrNameLst>
                                      </p:cBhvr>
                                      <p:tavLst>
                                        <p:tav tm="0">
                                          <p:val>
                                            <p:strVal val="#ppt_x"/>
                                          </p:val>
                                        </p:tav>
                                        <p:tav tm="100000">
                                          <p:val>
                                            <p:strVal val="#ppt_x"/>
                                          </p:val>
                                        </p:tav>
                                      </p:tavLst>
                                    </p:anim>
                                    <p:anim calcmode="lin" valueType="num">
                                      <p:cBhvr>
                                        <p:cTn id="6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6">
                                            <p:txEl>
                                              <p:pRg st="0" end="0"/>
                                            </p:txEl>
                                          </p:spTgt>
                                        </p:tgtEl>
                                        <p:attrNameLst>
                                          <p:attrName>style.visibility</p:attrName>
                                        </p:attrNameLst>
                                      </p:cBhvr>
                                      <p:to>
                                        <p:strVal val="visible"/>
                                      </p:to>
                                    </p:set>
                                    <p:animEffect transition="in" filter="fade">
                                      <p:cBhvr>
                                        <p:cTn id="71" dur="1000"/>
                                        <p:tgtEl>
                                          <p:spTgt spid="16">
                                            <p:txEl>
                                              <p:pRg st="0" end="0"/>
                                            </p:txEl>
                                          </p:spTgt>
                                        </p:tgtEl>
                                      </p:cBhvr>
                                    </p:animEffect>
                                    <p:anim calcmode="lin" valueType="num">
                                      <p:cBhvr>
                                        <p:cTn id="72"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73"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par>
                          <p:cTn id="74" fill="hold">
                            <p:stCondLst>
                              <p:cond delay="1000"/>
                            </p:stCondLst>
                            <p:childTnLst>
                              <p:par>
                                <p:cTn id="75" presetID="42" presetClass="entr" presetSubtype="0" fill="hold" grpId="0" nodeType="afterEffect">
                                  <p:stCondLst>
                                    <p:cond delay="0"/>
                                  </p:stCondLst>
                                  <p:childTnLst>
                                    <p:set>
                                      <p:cBhvr>
                                        <p:cTn id="76" dur="1" fill="hold">
                                          <p:stCondLst>
                                            <p:cond delay="0"/>
                                          </p:stCondLst>
                                        </p:cTn>
                                        <p:tgtEl>
                                          <p:spTgt spid="16">
                                            <p:txEl>
                                              <p:pRg st="1" end="1"/>
                                            </p:txEl>
                                          </p:spTgt>
                                        </p:tgtEl>
                                        <p:attrNameLst>
                                          <p:attrName>style.visibility</p:attrName>
                                        </p:attrNameLst>
                                      </p:cBhvr>
                                      <p:to>
                                        <p:strVal val="visible"/>
                                      </p:to>
                                    </p:set>
                                    <p:animEffect transition="in" filter="fade">
                                      <p:cBhvr>
                                        <p:cTn id="77" dur="1000"/>
                                        <p:tgtEl>
                                          <p:spTgt spid="16">
                                            <p:txEl>
                                              <p:pRg st="1" end="1"/>
                                            </p:txEl>
                                          </p:spTgt>
                                        </p:tgtEl>
                                      </p:cBhvr>
                                    </p:animEffect>
                                    <p:anim calcmode="lin" valueType="num">
                                      <p:cBhvr>
                                        <p:cTn id="78"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79"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6">
                                            <p:txEl>
                                              <p:pRg st="2" end="2"/>
                                            </p:txEl>
                                          </p:spTgt>
                                        </p:tgtEl>
                                        <p:attrNameLst>
                                          <p:attrName>style.visibility</p:attrName>
                                        </p:attrNameLst>
                                      </p:cBhvr>
                                      <p:to>
                                        <p:strVal val="visible"/>
                                      </p:to>
                                    </p:set>
                                    <p:animEffect transition="in" filter="fade">
                                      <p:cBhvr>
                                        <p:cTn id="84" dur="1000"/>
                                        <p:tgtEl>
                                          <p:spTgt spid="16">
                                            <p:txEl>
                                              <p:pRg st="2" end="2"/>
                                            </p:txEl>
                                          </p:spTgt>
                                        </p:tgtEl>
                                      </p:cBhvr>
                                    </p:animEffect>
                                    <p:anim calcmode="lin" valueType="num">
                                      <p:cBhvr>
                                        <p:cTn id="85"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86"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6">
                                            <p:txEl>
                                              <p:pRg st="3" end="3"/>
                                            </p:txEl>
                                          </p:spTgt>
                                        </p:tgtEl>
                                        <p:attrNameLst>
                                          <p:attrName>style.visibility</p:attrName>
                                        </p:attrNameLst>
                                      </p:cBhvr>
                                      <p:to>
                                        <p:strVal val="visible"/>
                                      </p:to>
                                    </p:set>
                                    <p:animEffect transition="in" filter="fade">
                                      <p:cBhvr>
                                        <p:cTn id="91" dur="1000"/>
                                        <p:tgtEl>
                                          <p:spTgt spid="16">
                                            <p:txEl>
                                              <p:pRg st="3" end="3"/>
                                            </p:txEl>
                                          </p:spTgt>
                                        </p:tgtEl>
                                      </p:cBhvr>
                                    </p:animEffect>
                                    <p:anim calcmode="lin" valueType="num">
                                      <p:cBhvr>
                                        <p:cTn id="92"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93"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7" grpId="0"/>
      <p:bldP spid="26" grpId="0"/>
      <p:bldP spid="1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317" name="Object 2"/>
          <p:cNvGraphicFramePr>
            <a:graphicFrameLocks noChangeAspect="1"/>
          </p:cNvGraphicFramePr>
          <p:nvPr>
            <p:extLst>
              <p:ext uri="{D42A27DB-BD31-4B8C-83A1-F6EECF244321}">
                <p14:modId xmlns:p14="http://schemas.microsoft.com/office/powerpoint/2010/main" val="3058272376"/>
              </p:ext>
            </p:extLst>
          </p:nvPr>
        </p:nvGraphicFramePr>
        <p:xfrm>
          <a:off x="5603601" y="2804281"/>
          <a:ext cx="2498874" cy="1249437"/>
        </p:xfrm>
        <a:graphic>
          <a:graphicData uri="http://schemas.openxmlformats.org/presentationml/2006/ole">
            <mc:AlternateContent xmlns:mc="http://schemas.openxmlformats.org/markup-compatibility/2006">
              <mc:Choice xmlns:v="urn:schemas-microsoft-com:vml" Requires="v">
                <p:oleObj spid="_x0000_s52650" name="Equation" r:id="rId3" imgW="787320" imgH="393480" progId="Equation.DSMT4">
                  <p:embed/>
                </p:oleObj>
              </mc:Choice>
              <mc:Fallback>
                <p:oleObj name="Equation" r:id="rId3" imgW="787320" imgH="3934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601" y="2804281"/>
                        <a:ext cx="2498874" cy="124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8"/>
          <p:cNvSpPr txBox="1">
            <a:spLocks noChangeArrowheads="1"/>
          </p:cNvSpPr>
          <p:nvPr/>
        </p:nvSpPr>
        <p:spPr bwMode="auto">
          <a:xfrm>
            <a:off x="1907709" y="4193083"/>
            <a:ext cx="7084438" cy="2246769"/>
          </a:xfrm>
          <a:prstGeom prst="rect">
            <a:avLst/>
          </a:prstGeom>
          <a:noFill/>
          <a:ln w="9525">
            <a:noFill/>
            <a:miter lim="800000"/>
            <a:headEnd/>
            <a:tailEnd/>
          </a:ln>
        </p:spPr>
        <p:txBody>
          <a:bodyPr wrap="square">
            <a:spAutoFit/>
          </a:bodyPr>
          <a:lstStyle/>
          <a:p>
            <a:pPr marL="57150"/>
            <a:r>
              <a:rPr lang="he-IL" sz="2800" dirty="0"/>
              <a:t>אי אפשר להגיע לזווית של </a:t>
            </a:r>
            <a:r>
              <a:rPr lang="en-US" sz="2800" dirty="0"/>
              <a:t>90˚</a:t>
            </a:r>
            <a:r>
              <a:rPr lang="he-IL" sz="2800" dirty="0"/>
              <a:t> או ל-             כי על מנת להגיע לכך צריך שהמהירות הזוויתית תהיה אינסופית! זו סיבה מתמטית.</a:t>
            </a:r>
          </a:p>
          <a:p>
            <a:pPr marL="57150"/>
            <a:r>
              <a:rPr lang="he-IL" sz="2800" dirty="0"/>
              <a:t>סיבה פיזיקלית: אם הזווית </a:t>
            </a:r>
            <a:r>
              <a:rPr lang="en-US" sz="2800" dirty="0"/>
              <a:t>90˚</a:t>
            </a:r>
            <a:r>
              <a:rPr lang="he-IL" sz="2800" dirty="0"/>
              <a:t> אין רכיב אנכי שיאזן את </a:t>
            </a:r>
            <a:r>
              <a:rPr lang="en-US" sz="2800" dirty="0"/>
              <a:t>mg</a:t>
            </a:r>
            <a:r>
              <a:rPr lang="he-IL" sz="2800" dirty="0"/>
              <a:t> בגובה המתאים! ולכן הגוף </a:t>
            </a:r>
            <a:r>
              <a:rPr lang="he-IL" sz="2800" dirty="0" err="1"/>
              <a:t>יפול</a:t>
            </a:r>
            <a:r>
              <a:rPr lang="he-IL" sz="2800" dirty="0"/>
              <a:t> כלפי מטה.</a:t>
            </a:r>
          </a:p>
        </p:txBody>
      </p:sp>
      <p:grpSp>
        <p:nvGrpSpPr>
          <p:cNvPr id="18" name="קבוצה 17"/>
          <p:cNvGrpSpPr/>
          <p:nvPr/>
        </p:nvGrpSpPr>
        <p:grpSpPr>
          <a:xfrm>
            <a:off x="179512" y="1305421"/>
            <a:ext cx="4900613" cy="2987675"/>
            <a:chOff x="873125" y="0"/>
            <a:chExt cx="4900613" cy="2987675"/>
          </a:xfrm>
        </p:grpSpPr>
        <p:grpSp>
          <p:nvGrpSpPr>
            <p:cNvPr id="17" name="קבוצה 16"/>
            <p:cNvGrpSpPr/>
            <p:nvPr/>
          </p:nvGrpSpPr>
          <p:grpSpPr>
            <a:xfrm>
              <a:off x="873125" y="0"/>
              <a:ext cx="4900613" cy="2987675"/>
              <a:chOff x="873125" y="0"/>
              <a:chExt cx="4900613" cy="2987675"/>
            </a:xfrm>
          </p:grpSpPr>
          <p:pic>
            <p:nvPicPr>
              <p:cNvPr id="14340" name="Picture 9"/>
              <p:cNvPicPr>
                <a:picLocks noChangeAspect="1" noChangeArrowheads="1"/>
              </p:cNvPicPr>
              <p:nvPr/>
            </p:nvPicPr>
            <p:blipFill>
              <a:blip r:embed="rId5" cstate="print"/>
              <a:srcRect/>
              <a:stretch>
                <a:fillRect/>
              </a:stretch>
            </p:blipFill>
            <p:spPr bwMode="auto">
              <a:xfrm>
                <a:off x="873125" y="0"/>
                <a:ext cx="4900613" cy="2987675"/>
              </a:xfrm>
              <a:prstGeom prst="rect">
                <a:avLst/>
              </a:prstGeom>
              <a:noFill/>
              <a:ln w="9525">
                <a:noFill/>
                <a:miter lim="800000"/>
                <a:headEnd/>
                <a:tailEnd/>
              </a:ln>
            </p:spPr>
          </p:pic>
          <p:grpSp>
            <p:nvGrpSpPr>
              <p:cNvPr id="3" name="Group 26"/>
              <p:cNvGrpSpPr>
                <a:grpSpLocks/>
              </p:cNvGrpSpPr>
              <p:nvPr/>
            </p:nvGrpSpPr>
            <p:grpSpPr bwMode="auto">
              <a:xfrm>
                <a:off x="1328738" y="358775"/>
                <a:ext cx="4127500" cy="1636713"/>
                <a:chOff x="680" y="1160"/>
                <a:chExt cx="2600" cy="1031"/>
              </a:xfrm>
            </p:grpSpPr>
            <p:sp>
              <p:nvSpPr>
                <p:cNvPr id="14345" name="Line 10"/>
                <p:cNvSpPr>
                  <a:spLocks noChangeShapeType="1"/>
                </p:cNvSpPr>
                <p:nvPr/>
              </p:nvSpPr>
              <p:spPr bwMode="auto">
                <a:xfrm>
                  <a:off x="2768" y="2128"/>
                  <a:ext cx="376" cy="0"/>
                </a:xfrm>
                <a:prstGeom prst="line">
                  <a:avLst/>
                </a:prstGeom>
                <a:noFill/>
                <a:ln w="9525">
                  <a:solidFill>
                    <a:srgbClr val="FF0000"/>
                  </a:solidFill>
                  <a:round/>
                  <a:headEnd/>
                  <a:tailEnd type="triangle" w="med" len="med"/>
                </a:ln>
              </p:spPr>
              <p:txBody>
                <a:bodyPr/>
                <a:lstStyle/>
                <a:p>
                  <a:endParaRPr lang="he-IL"/>
                </a:p>
              </p:txBody>
            </p:sp>
            <p:sp>
              <p:nvSpPr>
                <p:cNvPr id="14346" name="Line 11"/>
                <p:cNvSpPr>
                  <a:spLocks noChangeShapeType="1"/>
                </p:cNvSpPr>
                <p:nvPr/>
              </p:nvSpPr>
              <p:spPr bwMode="auto">
                <a:xfrm flipV="1">
                  <a:off x="2608" y="1312"/>
                  <a:ext cx="0" cy="344"/>
                </a:xfrm>
                <a:prstGeom prst="line">
                  <a:avLst/>
                </a:prstGeom>
                <a:noFill/>
                <a:ln w="9525">
                  <a:solidFill>
                    <a:srgbClr val="FF0000"/>
                  </a:solidFill>
                  <a:round/>
                  <a:headEnd/>
                  <a:tailEnd type="triangle" w="med" len="med"/>
                </a:ln>
              </p:spPr>
              <p:txBody>
                <a:bodyPr/>
                <a:lstStyle/>
                <a:p>
                  <a:endParaRPr lang="he-IL"/>
                </a:p>
              </p:txBody>
            </p:sp>
            <p:sp>
              <p:nvSpPr>
                <p:cNvPr id="14347" name="Text Box 12"/>
                <p:cNvSpPr txBox="1">
                  <a:spLocks noChangeArrowheads="1"/>
                </p:cNvSpPr>
                <p:nvPr/>
              </p:nvSpPr>
              <p:spPr bwMode="auto">
                <a:xfrm>
                  <a:off x="2944" y="1960"/>
                  <a:ext cx="336" cy="231"/>
                </a:xfrm>
                <a:prstGeom prst="rect">
                  <a:avLst/>
                </a:prstGeom>
                <a:noFill/>
                <a:ln w="9525">
                  <a:noFill/>
                  <a:miter lim="800000"/>
                  <a:headEnd/>
                  <a:tailEnd/>
                </a:ln>
              </p:spPr>
              <p:txBody>
                <a:bodyPr>
                  <a:spAutoFit/>
                </a:bodyPr>
                <a:lstStyle/>
                <a:p>
                  <a:pPr>
                    <a:spcBef>
                      <a:spcPct val="50000"/>
                    </a:spcBef>
                  </a:pPr>
                  <a:r>
                    <a:rPr lang="en-US">
                      <a:solidFill>
                        <a:srgbClr val="FF0000"/>
                      </a:solidFill>
                    </a:rPr>
                    <a:t>r</a:t>
                  </a:r>
                </a:p>
              </p:txBody>
            </p:sp>
            <p:sp>
              <p:nvSpPr>
                <p:cNvPr id="14348" name="Text Box 13"/>
                <p:cNvSpPr txBox="1">
                  <a:spLocks noChangeArrowheads="1"/>
                </p:cNvSpPr>
                <p:nvPr/>
              </p:nvSpPr>
              <p:spPr bwMode="auto">
                <a:xfrm>
                  <a:off x="2368" y="1160"/>
                  <a:ext cx="296" cy="231"/>
                </a:xfrm>
                <a:prstGeom prst="rect">
                  <a:avLst/>
                </a:prstGeom>
                <a:noFill/>
                <a:ln w="9525">
                  <a:noFill/>
                  <a:miter lim="800000"/>
                  <a:headEnd/>
                  <a:tailEnd/>
                </a:ln>
              </p:spPr>
              <p:txBody>
                <a:bodyPr>
                  <a:spAutoFit/>
                </a:bodyPr>
                <a:lstStyle/>
                <a:p>
                  <a:pPr>
                    <a:spcBef>
                      <a:spcPct val="50000"/>
                    </a:spcBef>
                  </a:pPr>
                  <a:r>
                    <a:rPr lang="en-US">
                      <a:solidFill>
                        <a:srgbClr val="FF0000"/>
                      </a:solidFill>
                    </a:rPr>
                    <a:t>y</a:t>
                  </a:r>
                </a:p>
              </p:txBody>
            </p:sp>
            <p:sp>
              <p:nvSpPr>
                <p:cNvPr id="14349" name="Line 14"/>
                <p:cNvSpPr>
                  <a:spLocks noChangeShapeType="1"/>
                </p:cNvSpPr>
                <p:nvPr/>
              </p:nvSpPr>
              <p:spPr bwMode="auto">
                <a:xfrm flipV="1">
                  <a:off x="1088" y="2120"/>
                  <a:ext cx="280" cy="24"/>
                </a:xfrm>
                <a:prstGeom prst="line">
                  <a:avLst/>
                </a:prstGeom>
                <a:noFill/>
                <a:ln w="9525">
                  <a:solidFill>
                    <a:srgbClr val="FF0000"/>
                  </a:solidFill>
                  <a:round/>
                  <a:headEnd/>
                  <a:tailEnd type="triangle" w="med" len="med"/>
                </a:ln>
              </p:spPr>
              <p:txBody>
                <a:bodyPr/>
                <a:lstStyle/>
                <a:p>
                  <a:endParaRPr lang="he-IL"/>
                </a:p>
              </p:txBody>
            </p:sp>
            <p:sp>
              <p:nvSpPr>
                <p:cNvPr id="14350" name="Text Box 15"/>
                <p:cNvSpPr txBox="1">
                  <a:spLocks noChangeArrowheads="1"/>
                </p:cNvSpPr>
                <p:nvPr/>
              </p:nvSpPr>
              <p:spPr bwMode="auto">
                <a:xfrm>
                  <a:off x="1080" y="1848"/>
                  <a:ext cx="336" cy="231"/>
                </a:xfrm>
                <a:prstGeom prst="rect">
                  <a:avLst/>
                </a:prstGeom>
                <a:noFill/>
                <a:ln w="9525">
                  <a:noFill/>
                  <a:miter lim="800000"/>
                  <a:headEnd/>
                  <a:tailEnd/>
                </a:ln>
              </p:spPr>
              <p:txBody>
                <a:bodyPr>
                  <a:spAutoFit/>
                </a:bodyPr>
                <a:lstStyle/>
                <a:p>
                  <a:pPr>
                    <a:spcBef>
                      <a:spcPct val="50000"/>
                    </a:spcBef>
                  </a:pPr>
                  <a:r>
                    <a:rPr lang="en-US">
                      <a:solidFill>
                        <a:srgbClr val="FF0000"/>
                      </a:solidFill>
                    </a:rPr>
                    <a:t>r</a:t>
                  </a:r>
                </a:p>
              </p:txBody>
            </p:sp>
            <p:sp>
              <p:nvSpPr>
                <p:cNvPr id="14351" name="Line 16"/>
                <p:cNvSpPr>
                  <a:spLocks noChangeShapeType="1"/>
                </p:cNvSpPr>
                <p:nvPr/>
              </p:nvSpPr>
              <p:spPr bwMode="auto">
                <a:xfrm flipV="1">
                  <a:off x="936" y="1696"/>
                  <a:ext cx="0" cy="344"/>
                </a:xfrm>
                <a:prstGeom prst="line">
                  <a:avLst/>
                </a:prstGeom>
                <a:noFill/>
                <a:ln w="9525">
                  <a:solidFill>
                    <a:srgbClr val="FF0000"/>
                  </a:solidFill>
                  <a:round/>
                  <a:headEnd/>
                  <a:tailEnd type="triangle" w="med" len="med"/>
                </a:ln>
              </p:spPr>
              <p:txBody>
                <a:bodyPr/>
                <a:lstStyle/>
                <a:p>
                  <a:endParaRPr lang="he-IL"/>
                </a:p>
              </p:txBody>
            </p:sp>
            <p:sp>
              <p:nvSpPr>
                <p:cNvPr id="14352" name="Text Box 17"/>
                <p:cNvSpPr txBox="1">
                  <a:spLocks noChangeArrowheads="1"/>
                </p:cNvSpPr>
                <p:nvPr/>
              </p:nvSpPr>
              <p:spPr bwMode="auto">
                <a:xfrm>
                  <a:off x="680" y="1520"/>
                  <a:ext cx="296" cy="231"/>
                </a:xfrm>
                <a:prstGeom prst="rect">
                  <a:avLst/>
                </a:prstGeom>
                <a:noFill/>
                <a:ln w="9525">
                  <a:noFill/>
                  <a:miter lim="800000"/>
                  <a:headEnd/>
                  <a:tailEnd/>
                </a:ln>
              </p:spPr>
              <p:txBody>
                <a:bodyPr>
                  <a:spAutoFit/>
                </a:bodyPr>
                <a:lstStyle/>
                <a:p>
                  <a:pPr>
                    <a:spcBef>
                      <a:spcPct val="50000"/>
                    </a:spcBef>
                  </a:pPr>
                  <a:r>
                    <a:rPr lang="en-US">
                      <a:solidFill>
                        <a:srgbClr val="FF0000"/>
                      </a:solidFill>
                    </a:rPr>
                    <a:t>y</a:t>
                  </a:r>
                </a:p>
              </p:txBody>
            </p:sp>
          </p:grpSp>
        </p:grpSp>
        <p:cxnSp>
          <p:nvCxnSpPr>
            <p:cNvPr id="20" name="Straight Arrow Connector 19"/>
            <p:cNvCxnSpPr/>
            <p:nvPr/>
          </p:nvCxnSpPr>
          <p:spPr bwMode="auto">
            <a:xfrm rot="5400000" flipH="1" flipV="1">
              <a:off x="2003425" y="1204913"/>
              <a:ext cx="1335087" cy="1588"/>
            </a:xfrm>
            <a:prstGeom prst="straightConnector1">
              <a:avLst/>
            </a:prstGeom>
            <a:ln>
              <a:solidFill>
                <a:srgbClr val="00FF00"/>
              </a:solidFill>
              <a:headEnd type="arrow"/>
              <a:tailEnd type="arrow"/>
            </a:ln>
          </p:spPr>
          <p:style>
            <a:lnRef idx="2">
              <a:schemeClr val="dk1"/>
            </a:lnRef>
            <a:fillRef idx="0">
              <a:schemeClr val="dk1"/>
            </a:fillRef>
            <a:effectRef idx="1">
              <a:schemeClr val="dk1"/>
            </a:effectRef>
            <a:fontRef idx="minor">
              <a:schemeClr val="tx1"/>
            </a:fontRef>
          </p:style>
        </p:cxnSp>
        <p:sp>
          <p:nvSpPr>
            <p:cNvPr id="14344" name="TextBox 20"/>
            <p:cNvSpPr txBox="1">
              <a:spLocks noChangeArrowheads="1"/>
            </p:cNvSpPr>
            <p:nvPr/>
          </p:nvSpPr>
          <p:spPr bwMode="auto">
            <a:xfrm>
              <a:off x="2511425" y="1044575"/>
              <a:ext cx="477838" cy="369888"/>
            </a:xfrm>
            <a:prstGeom prst="rect">
              <a:avLst/>
            </a:prstGeom>
            <a:noFill/>
            <a:ln w="9525">
              <a:noFill/>
              <a:miter lim="800000"/>
              <a:headEnd/>
              <a:tailEnd/>
            </a:ln>
          </p:spPr>
          <p:txBody>
            <a:bodyPr>
              <a:spAutoFit/>
            </a:bodyPr>
            <a:lstStyle/>
            <a:p>
              <a:r>
                <a:rPr lang="en-US">
                  <a:solidFill>
                    <a:srgbClr val="00FF00"/>
                  </a:solidFill>
                </a:rPr>
                <a:t>h</a:t>
              </a:r>
            </a:p>
          </p:txBody>
        </p:sp>
      </p:grpSp>
      <p:graphicFrame>
        <p:nvGraphicFramePr>
          <p:cNvPr id="2" name="Object 3"/>
          <p:cNvGraphicFramePr>
            <a:graphicFrameLocks noChangeAspect="1"/>
          </p:cNvGraphicFramePr>
          <p:nvPr>
            <p:extLst>
              <p:ext uri="{D42A27DB-BD31-4B8C-83A1-F6EECF244321}">
                <p14:modId xmlns:p14="http://schemas.microsoft.com/office/powerpoint/2010/main" val="3509672022"/>
              </p:ext>
            </p:extLst>
          </p:nvPr>
        </p:nvGraphicFramePr>
        <p:xfrm>
          <a:off x="268886" y="4244869"/>
          <a:ext cx="1350781" cy="2121941"/>
        </p:xfrm>
        <a:graphic>
          <a:graphicData uri="http://schemas.openxmlformats.org/presentationml/2006/ole">
            <mc:AlternateContent xmlns:mc="http://schemas.openxmlformats.org/markup-compatibility/2006">
              <mc:Choice xmlns:v="urn:schemas-microsoft-com:vml" Requires="v">
                <p:oleObj spid="_x0000_s52651" name="Equation" r:id="rId6" imgW="533160" imgH="838080" progId="Equation.DSMT4">
                  <p:embed/>
                </p:oleObj>
              </mc:Choice>
              <mc:Fallback>
                <p:oleObj name="Equation" r:id="rId6" imgW="533160" imgH="838080" progId="Equation.DSMT4">
                  <p:embed/>
                  <p:pic>
                    <p:nvPicPr>
                      <p:cNvPr id="0" name="Object 3"/>
                      <p:cNvPicPr>
                        <a:picLocks noChangeAspect="1" noChangeArrowheads="1"/>
                      </p:cNvPicPr>
                      <p:nvPr/>
                    </p:nvPicPr>
                    <p:blipFill>
                      <a:blip r:embed="rId7"/>
                      <a:srcRect/>
                      <a:stretch>
                        <a:fillRect/>
                      </a:stretch>
                    </p:blipFill>
                    <p:spPr bwMode="auto">
                      <a:xfrm>
                        <a:off x="268886" y="4244869"/>
                        <a:ext cx="1350781" cy="2121941"/>
                      </a:xfrm>
                      <a:prstGeom prst="rect">
                        <a:avLst/>
                      </a:prstGeom>
                      <a:noFill/>
                      <a:extLst/>
                    </p:spPr>
                  </p:pic>
                </p:oleObj>
              </mc:Fallback>
            </mc:AlternateContent>
          </a:graphicData>
        </a:graphic>
      </p:graphicFrame>
      <p:sp>
        <p:nvSpPr>
          <p:cNvPr id="21" name="TextBox 20">
            <a:extLst>
              <a:ext uri="{FF2B5EF4-FFF2-40B4-BE49-F238E27FC236}">
                <a16:creationId xmlns:a16="http://schemas.microsoft.com/office/drawing/2014/main" id="{5A623BCC-168F-4BDB-AEF5-CDA4688E2619}"/>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22" name="Text Box 8">
            <a:extLst>
              <a:ext uri="{FF2B5EF4-FFF2-40B4-BE49-F238E27FC236}">
                <a16:creationId xmlns:a16="http://schemas.microsoft.com/office/drawing/2014/main" id="{9FF43A67-E90E-405B-B979-A1DD797E6381}"/>
              </a:ext>
            </a:extLst>
          </p:cNvPr>
          <p:cNvSpPr txBox="1">
            <a:spLocks noChangeArrowheads="1"/>
          </p:cNvSpPr>
          <p:nvPr/>
        </p:nvSpPr>
        <p:spPr bwMode="auto">
          <a:xfrm>
            <a:off x="4076826" y="930127"/>
            <a:ext cx="4915320" cy="2246769"/>
          </a:xfrm>
          <a:prstGeom prst="rect">
            <a:avLst/>
          </a:prstGeom>
          <a:noFill/>
          <a:ln w="9525">
            <a:noFill/>
            <a:miter lim="800000"/>
            <a:headEnd/>
            <a:tailEnd/>
          </a:ln>
        </p:spPr>
        <p:txBody>
          <a:bodyPr wrap="square">
            <a:spAutoFit/>
          </a:bodyPr>
          <a:lstStyle/>
          <a:p>
            <a:pPr marL="342900" indent="-342900"/>
            <a:r>
              <a:rPr lang="he-IL" sz="2800" dirty="0"/>
              <a:t>מה אנו יודעים על הפונקציה </a:t>
            </a:r>
            <a:r>
              <a:rPr lang="en-US" sz="2800" dirty="0"/>
              <a:t>cos</a:t>
            </a:r>
            <a:r>
              <a:rPr lang="el-GR" sz="2800" dirty="0"/>
              <a:t>α</a:t>
            </a:r>
            <a:r>
              <a:rPr lang="he-IL" sz="2800" dirty="0"/>
              <a:t>?</a:t>
            </a:r>
          </a:p>
          <a:p>
            <a:pPr marL="57150"/>
            <a:r>
              <a:rPr lang="he-IL" sz="2800" dirty="0"/>
              <a:t>במשולש ישר זווית הפונקציה יכולה לקבל ערכים בין 0 ל-1, וזו פונקציה יורדת.</a:t>
            </a:r>
          </a:p>
          <a:p>
            <a:pPr marL="57150"/>
            <a:r>
              <a:rPr lang="he-IL" sz="2800" dirty="0"/>
              <a:t>קיבלנו:</a:t>
            </a:r>
          </a:p>
        </p:txBody>
      </p:sp>
      <p:graphicFrame>
        <p:nvGraphicFramePr>
          <p:cNvPr id="4" name="אובייקט 3">
            <a:extLst>
              <a:ext uri="{FF2B5EF4-FFF2-40B4-BE49-F238E27FC236}">
                <a16:creationId xmlns:a16="http://schemas.microsoft.com/office/drawing/2014/main" id="{56A4B1CF-4B94-49A1-853D-55299B52BD7A}"/>
              </a:ext>
            </a:extLst>
          </p:cNvPr>
          <p:cNvGraphicFramePr>
            <a:graphicFrameLocks noChangeAspect="1"/>
          </p:cNvGraphicFramePr>
          <p:nvPr>
            <p:extLst>
              <p:ext uri="{D42A27DB-BD31-4B8C-83A1-F6EECF244321}">
                <p14:modId xmlns:p14="http://schemas.microsoft.com/office/powerpoint/2010/main" val="35039861"/>
              </p:ext>
            </p:extLst>
          </p:nvPr>
        </p:nvGraphicFramePr>
        <p:xfrm>
          <a:off x="2731026" y="4250996"/>
          <a:ext cx="1339832" cy="399099"/>
        </p:xfrm>
        <a:graphic>
          <a:graphicData uri="http://schemas.openxmlformats.org/presentationml/2006/ole">
            <mc:AlternateContent xmlns:mc="http://schemas.openxmlformats.org/markup-compatibility/2006">
              <mc:Choice xmlns:v="urn:schemas-microsoft-com:vml" Requires="v">
                <p:oleObj spid="_x0000_s52652" name="Equation" r:id="rId8" imgW="596880" imgH="177480" progId="Equation.DSMT4">
                  <p:embed/>
                </p:oleObj>
              </mc:Choice>
              <mc:Fallback>
                <p:oleObj name="Equation" r:id="rId8" imgW="596880" imgH="177480" progId="Equation.DSMT4">
                  <p:embed/>
                  <p:pic>
                    <p:nvPicPr>
                      <p:cNvPr id="0" name=""/>
                      <p:cNvPicPr/>
                      <p:nvPr/>
                    </p:nvPicPr>
                    <p:blipFill>
                      <a:blip r:embed="rId9"/>
                      <a:stretch>
                        <a:fillRect/>
                      </a:stretch>
                    </p:blipFill>
                    <p:spPr>
                      <a:xfrm>
                        <a:off x="2731026" y="4250996"/>
                        <a:ext cx="1339832" cy="399099"/>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1000"/>
                                        <p:tgtEl>
                                          <p:spTgt spid="22">
                                            <p:txEl>
                                              <p:pRg st="0" end="0"/>
                                            </p:txEl>
                                          </p:spTgt>
                                        </p:tgtEl>
                                      </p:cBhvr>
                                    </p:animEffect>
                                    <p:anim calcmode="lin" valueType="num">
                                      <p:cBhvr>
                                        <p:cTn id="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
                                            <p:txEl>
                                              <p:pRg st="1" end="1"/>
                                            </p:txEl>
                                          </p:spTgt>
                                        </p:tgtEl>
                                        <p:attrNameLst>
                                          <p:attrName>style.visibility</p:attrName>
                                        </p:attrNameLst>
                                      </p:cBhvr>
                                      <p:to>
                                        <p:strVal val="visible"/>
                                      </p:to>
                                    </p:set>
                                    <p:animEffect transition="in" filter="fade">
                                      <p:cBhvr>
                                        <p:cTn id="14" dur="1000"/>
                                        <p:tgtEl>
                                          <p:spTgt spid="22">
                                            <p:txEl>
                                              <p:pRg st="1" end="1"/>
                                            </p:txEl>
                                          </p:spTgt>
                                        </p:tgtEl>
                                      </p:cBhvr>
                                    </p:animEffect>
                                    <p:anim calcmode="lin" valueType="num">
                                      <p:cBhvr>
                                        <p:cTn id="15"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xEl>
                                              <p:pRg st="2" end="2"/>
                                            </p:txEl>
                                          </p:spTgt>
                                        </p:tgtEl>
                                        <p:attrNameLst>
                                          <p:attrName>style.visibility</p:attrName>
                                        </p:attrNameLst>
                                      </p:cBhvr>
                                      <p:to>
                                        <p:strVal val="visible"/>
                                      </p:to>
                                    </p:set>
                                    <p:animEffect transition="in" filter="fade">
                                      <p:cBhvr>
                                        <p:cTn id="21" dur="1000"/>
                                        <p:tgtEl>
                                          <p:spTgt spid="22">
                                            <p:txEl>
                                              <p:pRg st="2" end="2"/>
                                            </p:txEl>
                                          </p:spTgt>
                                        </p:tgtEl>
                                      </p:cBhvr>
                                    </p:animEffect>
                                    <p:anim calcmode="lin" valueType="num">
                                      <p:cBhvr>
                                        <p:cTn id="22" dur="1000" fill="hold"/>
                                        <p:tgtEl>
                                          <p:spTgt spid="2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5317"/>
                                        </p:tgtEl>
                                        <p:attrNameLst>
                                          <p:attrName>style.visibility</p:attrName>
                                        </p:attrNameLst>
                                      </p:cBhvr>
                                      <p:to>
                                        <p:strVal val="visible"/>
                                      </p:to>
                                    </p:set>
                                    <p:animEffect transition="in" filter="fade">
                                      <p:cBhvr>
                                        <p:cTn id="28" dur="1000"/>
                                        <p:tgtEl>
                                          <p:spTgt spid="55317"/>
                                        </p:tgtEl>
                                      </p:cBhvr>
                                    </p:animEffect>
                                    <p:anim calcmode="lin" valueType="num">
                                      <p:cBhvr>
                                        <p:cTn id="29" dur="1000" fill="hold"/>
                                        <p:tgtEl>
                                          <p:spTgt spid="55317"/>
                                        </p:tgtEl>
                                        <p:attrNameLst>
                                          <p:attrName>ppt_x</p:attrName>
                                        </p:attrNameLst>
                                      </p:cBhvr>
                                      <p:tavLst>
                                        <p:tav tm="0">
                                          <p:val>
                                            <p:strVal val="#ppt_x"/>
                                          </p:val>
                                        </p:tav>
                                        <p:tav tm="100000">
                                          <p:val>
                                            <p:strVal val="#ppt_x"/>
                                          </p:val>
                                        </p:tav>
                                      </p:tavLst>
                                    </p:anim>
                                    <p:anim calcmode="lin" valueType="num">
                                      <p:cBhvr>
                                        <p:cTn id="30" dur="1000" fill="hold"/>
                                        <p:tgtEl>
                                          <p:spTgt spid="5531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fade">
                                      <p:cBhvr>
                                        <p:cTn id="35" dur="1000"/>
                                        <p:tgtEl>
                                          <p:spTgt spid="16">
                                            <p:txEl>
                                              <p:pRg st="0" end="0"/>
                                            </p:txEl>
                                          </p:spTgt>
                                        </p:tgtEl>
                                      </p:cBhvr>
                                    </p:animEffect>
                                    <p:anim calcmode="lin" valueType="num">
                                      <p:cBhvr>
                                        <p:cTn id="36"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6">
                                            <p:txEl>
                                              <p:pRg st="1" end="1"/>
                                            </p:txEl>
                                          </p:spTgt>
                                        </p:tgtEl>
                                        <p:attrNameLst>
                                          <p:attrName>style.visibility</p:attrName>
                                        </p:attrNameLst>
                                      </p:cBhvr>
                                      <p:to>
                                        <p:strVal val="visible"/>
                                      </p:to>
                                    </p:set>
                                    <p:animEffect transition="in" filter="fade">
                                      <p:cBhvr>
                                        <p:cTn id="42" dur="1000"/>
                                        <p:tgtEl>
                                          <p:spTgt spid="16">
                                            <p:txEl>
                                              <p:pRg st="1" end="1"/>
                                            </p:txEl>
                                          </p:spTgt>
                                        </p:tgtEl>
                                      </p:cBhvr>
                                    </p:animEffect>
                                    <p:anim calcmode="lin" valueType="num">
                                      <p:cBhvr>
                                        <p:cTn id="43"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2"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Picture 9"/>
          <p:cNvPicPr>
            <a:picLocks noChangeAspect="1" noChangeArrowheads="1"/>
          </p:cNvPicPr>
          <p:nvPr/>
        </p:nvPicPr>
        <p:blipFill>
          <a:blip r:embed="rId3" cstate="print"/>
          <a:srcRect/>
          <a:stretch>
            <a:fillRect/>
          </a:stretch>
        </p:blipFill>
        <p:spPr bwMode="auto">
          <a:xfrm>
            <a:off x="88454" y="19050"/>
            <a:ext cx="4900613" cy="2987675"/>
          </a:xfrm>
          <a:prstGeom prst="rect">
            <a:avLst/>
          </a:prstGeom>
          <a:noFill/>
          <a:ln w="9525">
            <a:noFill/>
            <a:miter lim="800000"/>
            <a:headEnd/>
            <a:tailEnd/>
          </a:ln>
        </p:spPr>
      </p:pic>
      <p:grpSp>
        <p:nvGrpSpPr>
          <p:cNvPr id="4" name="Group 26"/>
          <p:cNvGrpSpPr>
            <a:grpSpLocks/>
          </p:cNvGrpSpPr>
          <p:nvPr/>
        </p:nvGrpSpPr>
        <p:grpSpPr bwMode="auto">
          <a:xfrm>
            <a:off x="556494" y="377825"/>
            <a:ext cx="4127500" cy="1636713"/>
            <a:chOff x="680" y="1160"/>
            <a:chExt cx="2600" cy="1031"/>
          </a:xfrm>
        </p:grpSpPr>
        <p:sp>
          <p:nvSpPr>
            <p:cNvPr id="15370" name="Line 10"/>
            <p:cNvSpPr>
              <a:spLocks noChangeShapeType="1"/>
            </p:cNvSpPr>
            <p:nvPr/>
          </p:nvSpPr>
          <p:spPr bwMode="auto">
            <a:xfrm>
              <a:off x="2768" y="2128"/>
              <a:ext cx="376" cy="0"/>
            </a:xfrm>
            <a:prstGeom prst="line">
              <a:avLst/>
            </a:prstGeom>
            <a:noFill/>
            <a:ln w="9525">
              <a:solidFill>
                <a:srgbClr val="FF0000"/>
              </a:solidFill>
              <a:round/>
              <a:headEnd/>
              <a:tailEnd type="triangle" w="med" len="med"/>
            </a:ln>
          </p:spPr>
          <p:txBody>
            <a:bodyPr/>
            <a:lstStyle/>
            <a:p>
              <a:endParaRPr lang="he-IL"/>
            </a:p>
          </p:txBody>
        </p:sp>
        <p:sp>
          <p:nvSpPr>
            <p:cNvPr id="15371" name="Line 11"/>
            <p:cNvSpPr>
              <a:spLocks noChangeShapeType="1"/>
            </p:cNvSpPr>
            <p:nvPr/>
          </p:nvSpPr>
          <p:spPr bwMode="auto">
            <a:xfrm flipV="1">
              <a:off x="2608" y="1312"/>
              <a:ext cx="0" cy="344"/>
            </a:xfrm>
            <a:prstGeom prst="line">
              <a:avLst/>
            </a:prstGeom>
            <a:noFill/>
            <a:ln w="9525">
              <a:solidFill>
                <a:srgbClr val="FF0000"/>
              </a:solidFill>
              <a:round/>
              <a:headEnd/>
              <a:tailEnd type="triangle" w="med" len="med"/>
            </a:ln>
          </p:spPr>
          <p:txBody>
            <a:bodyPr/>
            <a:lstStyle/>
            <a:p>
              <a:endParaRPr lang="he-IL"/>
            </a:p>
          </p:txBody>
        </p:sp>
        <p:sp>
          <p:nvSpPr>
            <p:cNvPr id="15372" name="Text Box 12"/>
            <p:cNvSpPr txBox="1">
              <a:spLocks noChangeArrowheads="1"/>
            </p:cNvSpPr>
            <p:nvPr/>
          </p:nvSpPr>
          <p:spPr bwMode="auto">
            <a:xfrm>
              <a:off x="2944" y="1960"/>
              <a:ext cx="336" cy="231"/>
            </a:xfrm>
            <a:prstGeom prst="rect">
              <a:avLst/>
            </a:prstGeom>
            <a:noFill/>
            <a:ln w="9525">
              <a:noFill/>
              <a:miter lim="800000"/>
              <a:headEnd/>
              <a:tailEnd/>
            </a:ln>
          </p:spPr>
          <p:txBody>
            <a:bodyPr>
              <a:spAutoFit/>
            </a:bodyPr>
            <a:lstStyle/>
            <a:p>
              <a:pPr>
                <a:spcBef>
                  <a:spcPct val="50000"/>
                </a:spcBef>
              </a:pPr>
              <a:r>
                <a:rPr lang="en-US">
                  <a:solidFill>
                    <a:srgbClr val="FF0000"/>
                  </a:solidFill>
                </a:rPr>
                <a:t>r</a:t>
              </a:r>
            </a:p>
          </p:txBody>
        </p:sp>
        <p:sp>
          <p:nvSpPr>
            <p:cNvPr id="15373" name="Text Box 13"/>
            <p:cNvSpPr txBox="1">
              <a:spLocks noChangeArrowheads="1"/>
            </p:cNvSpPr>
            <p:nvPr/>
          </p:nvSpPr>
          <p:spPr bwMode="auto">
            <a:xfrm>
              <a:off x="2368" y="1160"/>
              <a:ext cx="296" cy="231"/>
            </a:xfrm>
            <a:prstGeom prst="rect">
              <a:avLst/>
            </a:prstGeom>
            <a:noFill/>
            <a:ln w="9525">
              <a:noFill/>
              <a:miter lim="800000"/>
              <a:headEnd/>
              <a:tailEnd/>
            </a:ln>
          </p:spPr>
          <p:txBody>
            <a:bodyPr>
              <a:spAutoFit/>
            </a:bodyPr>
            <a:lstStyle/>
            <a:p>
              <a:pPr>
                <a:spcBef>
                  <a:spcPct val="50000"/>
                </a:spcBef>
              </a:pPr>
              <a:r>
                <a:rPr lang="en-US">
                  <a:solidFill>
                    <a:srgbClr val="FF0000"/>
                  </a:solidFill>
                </a:rPr>
                <a:t>y</a:t>
              </a:r>
            </a:p>
          </p:txBody>
        </p:sp>
        <p:sp>
          <p:nvSpPr>
            <p:cNvPr id="15374" name="Line 14"/>
            <p:cNvSpPr>
              <a:spLocks noChangeShapeType="1"/>
            </p:cNvSpPr>
            <p:nvPr/>
          </p:nvSpPr>
          <p:spPr bwMode="auto">
            <a:xfrm flipV="1">
              <a:off x="1088" y="2120"/>
              <a:ext cx="280" cy="24"/>
            </a:xfrm>
            <a:prstGeom prst="line">
              <a:avLst/>
            </a:prstGeom>
            <a:noFill/>
            <a:ln w="9525">
              <a:solidFill>
                <a:srgbClr val="FF0000"/>
              </a:solidFill>
              <a:round/>
              <a:headEnd/>
              <a:tailEnd type="triangle" w="med" len="med"/>
            </a:ln>
          </p:spPr>
          <p:txBody>
            <a:bodyPr/>
            <a:lstStyle/>
            <a:p>
              <a:endParaRPr lang="he-IL"/>
            </a:p>
          </p:txBody>
        </p:sp>
        <p:sp>
          <p:nvSpPr>
            <p:cNvPr id="15375" name="Text Box 15"/>
            <p:cNvSpPr txBox="1">
              <a:spLocks noChangeArrowheads="1"/>
            </p:cNvSpPr>
            <p:nvPr/>
          </p:nvSpPr>
          <p:spPr bwMode="auto">
            <a:xfrm>
              <a:off x="1080" y="1848"/>
              <a:ext cx="336" cy="231"/>
            </a:xfrm>
            <a:prstGeom prst="rect">
              <a:avLst/>
            </a:prstGeom>
            <a:noFill/>
            <a:ln w="9525">
              <a:noFill/>
              <a:miter lim="800000"/>
              <a:headEnd/>
              <a:tailEnd/>
            </a:ln>
          </p:spPr>
          <p:txBody>
            <a:bodyPr>
              <a:spAutoFit/>
            </a:bodyPr>
            <a:lstStyle/>
            <a:p>
              <a:pPr>
                <a:spcBef>
                  <a:spcPct val="50000"/>
                </a:spcBef>
              </a:pPr>
              <a:r>
                <a:rPr lang="en-US">
                  <a:solidFill>
                    <a:srgbClr val="FF0000"/>
                  </a:solidFill>
                </a:rPr>
                <a:t>r</a:t>
              </a:r>
            </a:p>
          </p:txBody>
        </p:sp>
        <p:sp>
          <p:nvSpPr>
            <p:cNvPr id="15376" name="Line 16"/>
            <p:cNvSpPr>
              <a:spLocks noChangeShapeType="1"/>
            </p:cNvSpPr>
            <p:nvPr/>
          </p:nvSpPr>
          <p:spPr bwMode="auto">
            <a:xfrm flipV="1">
              <a:off x="936" y="1696"/>
              <a:ext cx="0" cy="344"/>
            </a:xfrm>
            <a:prstGeom prst="line">
              <a:avLst/>
            </a:prstGeom>
            <a:noFill/>
            <a:ln w="9525">
              <a:solidFill>
                <a:srgbClr val="FF0000"/>
              </a:solidFill>
              <a:round/>
              <a:headEnd/>
              <a:tailEnd type="triangle" w="med" len="med"/>
            </a:ln>
          </p:spPr>
          <p:txBody>
            <a:bodyPr/>
            <a:lstStyle/>
            <a:p>
              <a:endParaRPr lang="he-IL"/>
            </a:p>
          </p:txBody>
        </p:sp>
        <p:sp>
          <p:nvSpPr>
            <p:cNvPr id="15377" name="Text Box 17"/>
            <p:cNvSpPr txBox="1">
              <a:spLocks noChangeArrowheads="1"/>
            </p:cNvSpPr>
            <p:nvPr/>
          </p:nvSpPr>
          <p:spPr bwMode="auto">
            <a:xfrm>
              <a:off x="680" y="1520"/>
              <a:ext cx="296" cy="231"/>
            </a:xfrm>
            <a:prstGeom prst="rect">
              <a:avLst/>
            </a:prstGeom>
            <a:noFill/>
            <a:ln w="9525">
              <a:noFill/>
              <a:miter lim="800000"/>
              <a:headEnd/>
              <a:tailEnd/>
            </a:ln>
          </p:spPr>
          <p:txBody>
            <a:bodyPr>
              <a:spAutoFit/>
            </a:bodyPr>
            <a:lstStyle/>
            <a:p>
              <a:pPr>
                <a:spcBef>
                  <a:spcPct val="50000"/>
                </a:spcBef>
              </a:pPr>
              <a:r>
                <a:rPr lang="en-US">
                  <a:solidFill>
                    <a:srgbClr val="FF0000"/>
                  </a:solidFill>
                </a:rPr>
                <a:t>y</a:t>
              </a:r>
            </a:p>
          </p:txBody>
        </p:sp>
      </p:grpSp>
      <p:graphicFrame>
        <p:nvGraphicFramePr>
          <p:cNvPr id="55317" name="Object 2"/>
          <p:cNvGraphicFramePr>
            <a:graphicFrameLocks noChangeAspect="1"/>
          </p:cNvGraphicFramePr>
          <p:nvPr>
            <p:extLst>
              <p:ext uri="{D42A27DB-BD31-4B8C-83A1-F6EECF244321}">
                <p14:modId xmlns:p14="http://schemas.microsoft.com/office/powerpoint/2010/main" val="33134936"/>
              </p:ext>
            </p:extLst>
          </p:nvPr>
        </p:nvGraphicFramePr>
        <p:xfrm>
          <a:off x="2151063" y="3173413"/>
          <a:ext cx="2708969" cy="1089672"/>
        </p:xfrm>
        <a:graphic>
          <a:graphicData uri="http://schemas.openxmlformats.org/presentationml/2006/ole">
            <mc:AlternateContent xmlns:mc="http://schemas.openxmlformats.org/markup-compatibility/2006">
              <mc:Choice xmlns:v="urn:schemas-microsoft-com:vml" Requires="v">
                <p:oleObj spid="_x0000_s53866" name="Equation" r:id="rId4" imgW="977760" imgH="393480" progId="Equation.DSMT4">
                  <p:embed/>
                </p:oleObj>
              </mc:Choice>
              <mc:Fallback>
                <p:oleObj name="Equation" r:id="rId4" imgW="977760" imgH="393480" progId="Equation.DSMT4">
                  <p:embed/>
                  <p:pic>
                    <p:nvPicPr>
                      <p:cNvPr id="0" name="Object 2"/>
                      <p:cNvPicPr>
                        <a:picLocks noChangeAspect="1" noChangeArrowheads="1"/>
                      </p:cNvPicPr>
                      <p:nvPr/>
                    </p:nvPicPr>
                    <p:blipFill>
                      <a:blip r:embed="rId5"/>
                      <a:srcRect/>
                      <a:stretch>
                        <a:fillRect/>
                      </a:stretch>
                    </p:blipFill>
                    <p:spPr bwMode="auto">
                      <a:xfrm>
                        <a:off x="2151063" y="3173413"/>
                        <a:ext cx="2708969" cy="1089672"/>
                      </a:xfrm>
                      <a:prstGeom prst="rect">
                        <a:avLst/>
                      </a:prstGeom>
                      <a:noFill/>
                      <a:extLst/>
                    </p:spPr>
                  </p:pic>
                </p:oleObj>
              </mc:Fallback>
            </mc:AlternateContent>
          </a:graphicData>
        </a:graphic>
      </p:graphicFrame>
      <p:cxnSp>
        <p:nvCxnSpPr>
          <p:cNvPr id="20" name="Straight Arrow Connector 19"/>
          <p:cNvCxnSpPr/>
          <p:nvPr/>
        </p:nvCxnSpPr>
        <p:spPr bwMode="auto">
          <a:xfrm rot="5400000" flipH="1" flipV="1">
            <a:off x="1231181" y="1223963"/>
            <a:ext cx="1335087" cy="1588"/>
          </a:xfrm>
          <a:prstGeom prst="straightConnector1">
            <a:avLst/>
          </a:prstGeom>
          <a:ln>
            <a:solidFill>
              <a:srgbClr val="00FF00"/>
            </a:solidFill>
            <a:headEnd type="arrow"/>
            <a:tailEnd type="arrow"/>
          </a:ln>
        </p:spPr>
        <p:style>
          <a:lnRef idx="2">
            <a:schemeClr val="dk1"/>
          </a:lnRef>
          <a:fillRef idx="0">
            <a:schemeClr val="dk1"/>
          </a:fillRef>
          <a:effectRef idx="1">
            <a:schemeClr val="dk1"/>
          </a:effectRef>
          <a:fontRef idx="minor">
            <a:schemeClr val="tx1"/>
          </a:fontRef>
        </p:style>
      </p:cxnSp>
      <p:sp>
        <p:nvSpPr>
          <p:cNvPr id="15369" name="TextBox 20"/>
          <p:cNvSpPr txBox="1">
            <a:spLocks noChangeArrowheads="1"/>
          </p:cNvSpPr>
          <p:nvPr/>
        </p:nvSpPr>
        <p:spPr bwMode="auto">
          <a:xfrm>
            <a:off x="1739181" y="1063625"/>
            <a:ext cx="477838" cy="369888"/>
          </a:xfrm>
          <a:prstGeom prst="rect">
            <a:avLst/>
          </a:prstGeom>
          <a:noFill/>
          <a:ln w="9525">
            <a:noFill/>
            <a:miter lim="800000"/>
            <a:headEnd/>
            <a:tailEnd/>
          </a:ln>
        </p:spPr>
        <p:txBody>
          <a:bodyPr>
            <a:spAutoFit/>
          </a:bodyPr>
          <a:lstStyle/>
          <a:p>
            <a:r>
              <a:rPr lang="en-US">
                <a:solidFill>
                  <a:srgbClr val="00FF00"/>
                </a:solidFill>
              </a:rPr>
              <a:t>h</a:t>
            </a:r>
          </a:p>
        </p:txBody>
      </p:sp>
      <p:graphicFrame>
        <p:nvGraphicFramePr>
          <p:cNvPr id="3" name="Object 4"/>
          <p:cNvGraphicFramePr>
            <a:graphicFrameLocks noChangeAspect="1"/>
          </p:cNvGraphicFramePr>
          <p:nvPr>
            <p:extLst>
              <p:ext uri="{D42A27DB-BD31-4B8C-83A1-F6EECF244321}">
                <p14:modId xmlns:p14="http://schemas.microsoft.com/office/powerpoint/2010/main" val="424869807"/>
              </p:ext>
            </p:extLst>
          </p:nvPr>
        </p:nvGraphicFramePr>
        <p:xfrm>
          <a:off x="2451746" y="4509120"/>
          <a:ext cx="1568896" cy="1307171"/>
        </p:xfrm>
        <a:graphic>
          <a:graphicData uri="http://schemas.openxmlformats.org/presentationml/2006/ole">
            <mc:AlternateContent xmlns:mc="http://schemas.openxmlformats.org/markup-compatibility/2006">
              <mc:Choice xmlns:v="urn:schemas-microsoft-com:vml" Requires="v">
                <p:oleObj spid="_x0000_s53867" name="Equation" r:id="rId6" imgW="533160" imgH="444240" progId="Equation.DSMT4">
                  <p:embed/>
                </p:oleObj>
              </mc:Choice>
              <mc:Fallback>
                <p:oleObj name="Equation" r:id="rId6" imgW="533160" imgH="444240" progId="Equation.DSMT4">
                  <p:embed/>
                  <p:pic>
                    <p:nvPicPr>
                      <p:cNvPr id="0" name="Object 4"/>
                      <p:cNvPicPr>
                        <a:picLocks noChangeAspect="1" noChangeArrowheads="1"/>
                      </p:cNvPicPr>
                      <p:nvPr/>
                    </p:nvPicPr>
                    <p:blipFill>
                      <a:blip r:embed="rId7"/>
                      <a:srcRect/>
                      <a:stretch>
                        <a:fillRect/>
                      </a:stretch>
                    </p:blipFill>
                    <p:spPr bwMode="auto">
                      <a:xfrm>
                        <a:off x="2451746" y="4509120"/>
                        <a:ext cx="1568896" cy="1307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a:extLst>
              <a:ext uri="{FF2B5EF4-FFF2-40B4-BE49-F238E27FC236}">
                <a16:creationId xmlns:a16="http://schemas.microsoft.com/office/drawing/2014/main" id="{6F71C6B7-8E68-4350-896C-D7FC5C2EEC14}"/>
              </a:ext>
            </a:extLst>
          </p:cNvPr>
          <p:cNvSpPr txBox="1"/>
          <p:nvPr/>
        </p:nvSpPr>
        <p:spPr>
          <a:xfrm>
            <a:off x="5027599" y="50342"/>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
        <p:nvSpPr>
          <p:cNvPr id="21" name="Text Box 8">
            <a:extLst>
              <a:ext uri="{FF2B5EF4-FFF2-40B4-BE49-F238E27FC236}">
                <a16:creationId xmlns:a16="http://schemas.microsoft.com/office/drawing/2014/main" id="{6CF6C44A-6891-4286-B21E-F09999221D97}"/>
              </a:ext>
            </a:extLst>
          </p:cNvPr>
          <p:cNvSpPr txBox="1">
            <a:spLocks noChangeArrowheads="1"/>
          </p:cNvSpPr>
          <p:nvPr/>
        </p:nvSpPr>
        <p:spPr bwMode="auto">
          <a:xfrm>
            <a:off x="4683994" y="527289"/>
            <a:ext cx="4505323" cy="3046988"/>
          </a:xfrm>
          <a:prstGeom prst="rect">
            <a:avLst/>
          </a:prstGeom>
          <a:noFill/>
          <a:ln w="9525">
            <a:noFill/>
            <a:miter lim="800000"/>
            <a:headEnd/>
            <a:tailEnd/>
          </a:ln>
        </p:spPr>
        <p:txBody>
          <a:bodyPr wrap="square">
            <a:spAutoFit/>
          </a:bodyPr>
          <a:lstStyle/>
          <a:p>
            <a:r>
              <a:rPr lang="he-IL" sz="2400" dirty="0"/>
              <a:t>מאחר שהפונקציה קוסינוס לא יכולה להיות גדולה מ-1, המסקנה שתרשים הכוחות שלנו נכון רק בתנאי שמהירות הזוויתית גדולה מערך מינימאלי, אחרת לא תיווצר תנועה מעגלית.</a:t>
            </a:r>
          </a:p>
          <a:p>
            <a:r>
              <a:rPr lang="he-IL" sz="2400" dirty="0"/>
              <a:t>המהירות הזוויתית המינימאלית כדי לקיים תנועה מעגלית היא: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1000"/>
                                        <p:tgtEl>
                                          <p:spTgt spid="21">
                                            <p:txEl>
                                              <p:pRg st="0" end="0"/>
                                            </p:txEl>
                                          </p:spTgt>
                                        </p:tgtEl>
                                      </p:cBhvr>
                                    </p:animEffect>
                                    <p:anim calcmode="lin" valueType="num">
                                      <p:cBhvr>
                                        <p:cTn id="8"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1">
                                            <p:txEl>
                                              <p:pRg st="1" end="1"/>
                                            </p:txEl>
                                          </p:spTgt>
                                        </p:tgtEl>
                                        <p:attrNameLst>
                                          <p:attrName>style.visibility</p:attrName>
                                        </p:attrNameLst>
                                      </p:cBhvr>
                                      <p:to>
                                        <p:strVal val="visible"/>
                                      </p:to>
                                    </p:set>
                                    <p:animEffect transition="in" filter="fade">
                                      <p:cBhvr>
                                        <p:cTn id="14" dur="1000"/>
                                        <p:tgtEl>
                                          <p:spTgt spid="21">
                                            <p:txEl>
                                              <p:pRg st="1" end="1"/>
                                            </p:txEl>
                                          </p:spTgt>
                                        </p:tgtEl>
                                      </p:cBhvr>
                                    </p:animEffect>
                                    <p:anim calcmode="lin" valueType="num">
                                      <p:cBhvr>
                                        <p:cTn id="15" dur="1000" fill="hold"/>
                                        <p:tgtEl>
                                          <p:spTgt spid="2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317"/>
                                        </p:tgtEl>
                                        <p:attrNameLst>
                                          <p:attrName>style.visibility</p:attrName>
                                        </p:attrNameLst>
                                      </p:cBhvr>
                                      <p:to>
                                        <p:strVal val="visible"/>
                                      </p:to>
                                    </p:set>
                                    <p:animEffect transition="in" filter="fade">
                                      <p:cBhvr>
                                        <p:cTn id="21" dur="1000"/>
                                        <p:tgtEl>
                                          <p:spTgt spid="55317"/>
                                        </p:tgtEl>
                                      </p:cBhvr>
                                    </p:animEffect>
                                    <p:anim calcmode="lin" valueType="num">
                                      <p:cBhvr>
                                        <p:cTn id="22" dur="1000" fill="hold"/>
                                        <p:tgtEl>
                                          <p:spTgt spid="55317"/>
                                        </p:tgtEl>
                                        <p:attrNameLst>
                                          <p:attrName>ppt_x</p:attrName>
                                        </p:attrNameLst>
                                      </p:cBhvr>
                                      <p:tavLst>
                                        <p:tav tm="0">
                                          <p:val>
                                            <p:strVal val="#ppt_x"/>
                                          </p:val>
                                        </p:tav>
                                        <p:tav tm="100000">
                                          <p:val>
                                            <p:strVal val="#ppt_x"/>
                                          </p:val>
                                        </p:tav>
                                      </p:tavLst>
                                    </p:anim>
                                    <p:anim calcmode="lin" valueType="num">
                                      <p:cBhvr>
                                        <p:cTn id="23" dur="1000" fill="hold"/>
                                        <p:tgtEl>
                                          <p:spTgt spid="553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6" descr="centripetal"/>
          <p:cNvPicPr>
            <a:picLocks noChangeAspect="1" noChangeArrowheads="1"/>
          </p:cNvPicPr>
          <p:nvPr/>
        </p:nvPicPr>
        <p:blipFill>
          <a:blip r:embed="rId2" cstate="print"/>
          <a:srcRect/>
          <a:stretch>
            <a:fillRect/>
          </a:stretch>
        </p:blipFill>
        <p:spPr bwMode="auto">
          <a:xfrm>
            <a:off x="2592388" y="957263"/>
            <a:ext cx="3890962" cy="3998912"/>
          </a:xfrm>
          <a:prstGeom prst="rect">
            <a:avLst/>
          </a:prstGeom>
          <a:noFill/>
          <a:ln w="9525">
            <a:noFill/>
            <a:miter lim="800000"/>
            <a:headEnd/>
            <a:tailEnd/>
          </a:ln>
        </p:spPr>
      </p:pic>
      <p:sp>
        <p:nvSpPr>
          <p:cNvPr id="49155" name="Text Box 8"/>
          <p:cNvSpPr txBox="1">
            <a:spLocks noChangeArrowheads="1"/>
          </p:cNvSpPr>
          <p:nvPr/>
        </p:nvSpPr>
        <p:spPr bwMode="auto">
          <a:xfrm>
            <a:off x="624341" y="5293633"/>
            <a:ext cx="8012112" cy="1077218"/>
          </a:xfrm>
          <a:prstGeom prst="rect">
            <a:avLst/>
          </a:prstGeom>
          <a:noFill/>
          <a:ln w="9525">
            <a:noFill/>
            <a:miter lim="800000"/>
            <a:headEnd/>
            <a:tailEnd/>
          </a:ln>
        </p:spPr>
        <p:txBody>
          <a:bodyPr>
            <a:spAutoFit/>
          </a:bodyPr>
          <a:lstStyle/>
          <a:p>
            <a:pPr marL="342900" indent="-342900" algn="ctr">
              <a:spcBef>
                <a:spcPct val="50000"/>
              </a:spcBef>
            </a:pPr>
            <a:r>
              <a:rPr lang="he-IL" sz="3200" dirty="0"/>
              <a:t>לא נוכל לקבל זווית פרישה של </a:t>
            </a:r>
            <a:r>
              <a:rPr lang="en-US" sz="3200" dirty="0"/>
              <a:t>90</a:t>
            </a:r>
            <a:r>
              <a:rPr lang="en-US" sz="3200" baseline="30000" dirty="0"/>
              <a:t>0</a:t>
            </a:r>
            <a:r>
              <a:rPr lang="he-IL" sz="3200" baseline="30000" dirty="0"/>
              <a:t> </a:t>
            </a:r>
            <a:r>
              <a:rPr lang="he-IL" sz="3200" dirty="0"/>
              <a:t>, אלא זווית השואפת ל 90</a:t>
            </a:r>
            <a:r>
              <a:rPr lang="he-IL" sz="3200" baseline="30000" dirty="0"/>
              <a:t>0</a:t>
            </a:r>
            <a:r>
              <a:rPr lang="en-US" sz="3200" baseline="30000" dirty="0"/>
              <a:t> </a:t>
            </a:r>
            <a:endParaRPr lang="he-IL" sz="3200" dirty="0"/>
          </a:p>
        </p:txBody>
      </p:sp>
      <p:sp>
        <p:nvSpPr>
          <p:cNvPr id="5" name="מקבילית 4"/>
          <p:cNvSpPr/>
          <p:nvPr/>
        </p:nvSpPr>
        <p:spPr bwMode="auto">
          <a:xfrm rot="5558220">
            <a:off x="4568548" y="1956652"/>
            <a:ext cx="422635" cy="184480"/>
          </a:xfrm>
          <a:prstGeom prst="parallelogram">
            <a:avLst>
              <a:gd name="adj" fmla="val 53658"/>
            </a:avLst>
          </a:prstGeom>
          <a:solidFill>
            <a:srgbClr val="FFFFCC"/>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sp>
        <p:nvSpPr>
          <p:cNvPr id="6" name="חץ למטה 5"/>
          <p:cNvSpPr/>
          <p:nvPr/>
        </p:nvSpPr>
        <p:spPr bwMode="auto">
          <a:xfrm>
            <a:off x="1669143" y="2075543"/>
            <a:ext cx="203200" cy="914400"/>
          </a:xfrm>
          <a:prstGeom prst="downArrow">
            <a:avLst/>
          </a:prstGeom>
          <a:solidFill>
            <a:srgbClr val="33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sp>
        <p:nvSpPr>
          <p:cNvPr id="7" name="TextBox 6"/>
          <p:cNvSpPr txBox="1"/>
          <p:nvPr/>
        </p:nvSpPr>
        <p:spPr>
          <a:xfrm>
            <a:off x="1001487" y="2133599"/>
            <a:ext cx="754743" cy="707886"/>
          </a:xfrm>
          <a:prstGeom prst="rect">
            <a:avLst/>
          </a:prstGeom>
          <a:noFill/>
        </p:spPr>
        <p:txBody>
          <a:bodyPr wrap="square" rtlCol="1">
            <a:spAutoFit/>
          </a:bodyPr>
          <a:lstStyle/>
          <a:p>
            <a:r>
              <a:rPr lang="en-US" sz="4000" dirty="0">
                <a:solidFill>
                  <a:srgbClr val="00B0F0"/>
                </a:solidFill>
              </a:rPr>
              <a:t>g</a:t>
            </a:r>
            <a:endParaRPr lang="he-IL" sz="4000" dirty="0">
              <a:solidFill>
                <a:srgbClr val="00B0F0"/>
              </a:solidFill>
            </a:endParaRPr>
          </a:p>
        </p:txBody>
      </p:sp>
      <p:sp>
        <p:nvSpPr>
          <p:cNvPr id="9" name="TextBox 8">
            <a:extLst>
              <a:ext uri="{FF2B5EF4-FFF2-40B4-BE49-F238E27FC236}">
                <a16:creationId xmlns:a16="http://schemas.microsoft.com/office/drawing/2014/main" id="{F31E92A4-08AB-49B3-B956-62C42B4AAB84}"/>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5" descr="Three leaders in race-sm.JPG (27324 bytes)">
            <a:hlinkClick r:id="rId2"/>
          </p:cNvPr>
          <p:cNvPicPr>
            <a:picLocks noChangeAspect="1" noChangeArrowheads="1"/>
          </p:cNvPicPr>
          <p:nvPr/>
        </p:nvPicPr>
        <p:blipFill>
          <a:blip r:embed="rId3" cstate="print"/>
          <a:srcRect/>
          <a:stretch>
            <a:fillRect/>
          </a:stretch>
        </p:blipFill>
        <p:spPr bwMode="auto">
          <a:xfrm>
            <a:off x="1454150" y="-158750"/>
            <a:ext cx="6510338" cy="7016750"/>
          </a:xfrm>
          <a:prstGeom prst="rect">
            <a:avLst/>
          </a:prstGeom>
          <a:noFill/>
          <a:ln w="9525">
            <a:noFill/>
            <a:miter lim="800000"/>
            <a:headEnd/>
            <a:tailEnd/>
          </a:ln>
        </p:spPr>
      </p:pic>
      <p:sp>
        <p:nvSpPr>
          <p:cNvPr id="50179" name="Rectangle 2"/>
          <p:cNvSpPr>
            <a:spLocks noGrp="1" noChangeArrowheads="1"/>
          </p:cNvSpPr>
          <p:nvPr>
            <p:ph type="ctrTitle"/>
          </p:nvPr>
        </p:nvSpPr>
        <p:spPr>
          <a:xfrm>
            <a:off x="622300" y="2019300"/>
            <a:ext cx="7772400" cy="1470025"/>
          </a:xfrm>
        </p:spPr>
        <p:txBody>
          <a:bodyPr/>
          <a:lstStyle/>
          <a:p>
            <a:pPr eaLnBrk="1" hangingPunct="1"/>
            <a:r>
              <a:rPr lang="he-IL" b="1">
                <a:solidFill>
                  <a:srgbClr val="FFFF00"/>
                </a:solidFill>
              </a:rPr>
              <a:t>החיכוך ככוח רדיאלי</a:t>
            </a:r>
            <a:br>
              <a:rPr lang="en-US" b="1">
                <a:solidFill>
                  <a:srgbClr val="FFFF00"/>
                </a:solidFill>
              </a:rPr>
            </a:br>
            <a:endParaRPr lang="en-US" b="1">
              <a:solidFill>
                <a:srgbClr val="FFFF00"/>
              </a:solidFill>
            </a:endParaRPr>
          </a:p>
        </p:txBody>
      </p:sp>
      <p:sp>
        <p:nvSpPr>
          <p:cNvPr id="5" name="TextBox 4">
            <a:extLst>
              <a:ext uri="{FF2B5EF4-FFF2-40B4-BE49-F238E27FC236}">
                <a16:creationId xmlns:a16="http://schemas.microsoft.com/office/drawing/2014/main" id="{7427176C-62DC-41A6-B259-4C34EB610054}"/>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763688" y="836712"/>
            <a:ext cx="6408712" cy="1143000"/>
          </a:xfrm>
        </p:spPr>
        <p:txBody>
          <a:bodyPr/>
          <a:lstStyle/>
          <a:p>
            <a:r>
              <a:rPr lang="he-IL" dirty="0"/>
              <a:t>כאשר מכונית נכנסת למעקם</a:t>
            </a:r>
            <a:endParaRPr lang="en-US" dirty="0"/>
          </a:p>
        </p:txBody>
      </p:sp>
      <p:sp>
        <p:nvSpPr>
          <p:cNvPr id="51203" name="Content Placeholder 2"/>
          <p:cNvSpPr>
            <a:spLocks noGrp="1"/>
          </p:cNvSpPr>
          <p:nvPr>
            <p:ph idx="1"/>
          </p:nvPr>
        </p:nvSpPr>
        <p:spPr>
          <a:xfrm>
            <a:off x="355600" y="6232525"/>
            <a:ext cx="8229600" cy="625475"/>
          </a:xfrm>
        </p:spPr>
        <p:txBody>
          <a:bodyPr/>
          <a:lstStyle/>
          <a:p>
            <a:pPr>
              <a:buFontTx/>
              <a:buNone/>
            </a:pPr>
            <a:r>
              <a:rPr lang="he-IL"/>
              <a:t>איזה כוח פועל עליה כדי שהיא תוכל להסתובב?</a:t>
            </a:r>
            <a:endParaRPr lang="en-US"/>
          </a:p>
        </p:txBody>
      </p:sp>
      <p:pic>
        <p:nvPicPr>
          <p:cNvPr id="51204" name="Picture 11" descr="http://www.ux1.eiu.edu/~cfadd/1150/05UCMGrav/Images/curve2.gif"/>
          <p:cNvPicPr>
            <a:picLocks noChangeAspect="1" noChangeArrowheads="1"/>
          </p:cNvPicPr>
          <p:nvPr/>
        </p:nvPicPr>
        <p:blipFill>
          <a:blip r:embed="rId2" cstate="print"/>
          <a:srcRect/>
          <a:stretch>
            <a:fillRect/>
          </a:stretch>
        </p:blipFill>
        <p:spPr bwMode="auto">
          <a:xfrm>
            <a:off x="1250950" y="1570038"/>
            <a:ext cx="4946650" cy="4457700"/>
          </a:xfrm>
          <a:prstGeom prst="rect">
            <a:avLst/>
          </a:prstGeom>
          <a:noFill/>
          <a:ln w="9525">
            <a:noFill/>
            <a:miter lim="800000"/>
            <a:headEnd/>
            <a:tailEnd/>
          </a:ln>
        </p:spPr>
      </p:pic>
      <p:sp>
        <p:nvSpPr>
          <p:cNvPr id="6" name="TextBox 5">
            <a:extLst>
              <a:ext uri="{FF2B5EF4-FFF2-40B4-BE49-F238E27FC236}">
                <a16:creationId xmlns:a16="http://schemas.microsoft.com/office/drawing/2014/main" id="{7E9897F0-CCF0-4582-BFCF-42BD9A3EC31C}"/>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5" name="Text Box 7"/>
          <p:cNvSpPr txBox="1">
            <a:spLocks noChangeArrowheads="1"/>
          </p:cNvSpPr>
          <p:nvPr/>
        </p:nvSpPr>
        <p:spPr bwMode="auto">
          <a:xfrm>
            <a:off x="1043608" y="1772816"/>
            <a:ext cx="7102475" cy="1279581"/>
          </a:xfrm>
          <a:prstGeom prst="rect">
            <a:avLst/>
          </a:prstGeom>
          <a:solidFill>
            <a:srgbClr val="FFFFCC"/>
          </a:solidFill>
          <a:ln w="38100">
            <a:solidFill>
              <a:srgbClr val="0070C0"/>
            </a:solidFill>
            <a:miter lim="800000"/>
            <a:headEnd/>
            <a:tailEnd/>
          </a:ln>
        </p:spPr>
        <p:txBody>
          <a:bodyPr>
            <a:spAutoFit/>
          </a:bodyPr>
          <a:lstStyle/>
          <a:p>
            <a:pPr algn="ctr">
              <a:lnSpc>
                <a:spcPct val="110000"/>
              </a:lnSpc>
            </a:pPr>
            <a:r>
              <a:rPr lang="he-IL" sz="2400" b="1" dirty="0"/>
              <a:t>כוח החיכוך בין הכביש וצמיגי המכונית הוא הגורם המרכזי בתנועה המעגלית - כוח זה מהווה את הכוח הרדיאלי של תנועת הרכב.</a:t>
            </a:r>
          </a:p>
        </p:txBody>
      </p:sp>
      <p:pic>
        <p:nvPicPr>
          <p:cNvPr id="52232" name="Picture 8"/>
          <p:cNvPicPr>
            <a:picLocks noChangeAspect="1" noChangeArrowheads="1"/>
          </p:cNvPicPr>
          <p:nvPr/>
        </p:nvPicPr>
        <p:blipFill>
          <a:blip r:embed="rId2" cstate="print"/>
          <a:srcRect/>
          <a:stretch>
            <a:fillRect/>
          </a:stretch>
        </p:blipFill>
        <p:spPr bwMode="auto">
          <a:xfrm>
            <a:off x="2889024" y="3322411"/>
            <a:ext cx="3743325" cy="3114675"/>
          </a:xfrm>
          <a:prstGeom prst="rect">
            <a:avLst/>
          </a:prstGeom>
          <a:noFill/>
          <a:ln w="9525">
            <a:noFill/>
            <a:miter lim="800000"/>
            <a:headEnd/>
            <a:tailEnd/>
          </a:ln>
        </p:spPr>
      </p:pic>
      <p:sp>
        <p:nvSpPr>
          <p:cNvPr id="5" name="TextBox 4">
            <a:extLst>
              <a:ext uri="{FF2B5EF4-FFF2-40B4-BE49-F238E27FC236}">
                <a16:creationId xmlns:a16="http://schemas.microsoft.com/office/drawing/2014/main" id="{F0C7F486-8BEA-41A0-A8A5-5372C6E2CA5F}"/>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5" name="Text Box 7"/>
          <p:cNvSpPr txBox="1">
            <a:spLocks noChangeArrowheads="1"/>
          </p:cNvSpPr>
          <p:nvPr/>
        </p:nvSpPr>
        <p:spPr bwMode="auto">
          <a:xfrm>
            <a:off x="1182215" y="1108303"/>
            <a:ext cx="6779570" cy="1311128"/>
          </a:xfrm>
          <a:prstGeom prst="rect">
            <a:avLst/>
          </a:prstGeom>
          <a:solidFill>
            <a:srgbClr val="FFFFCC"/>
          </a:solidFill>
          <a:ln w="38100">
            <a:solidFill>
              <a:srgbClr val="0070C0"/>
            </a:solidFill>
            <a:miter lim="800000"/>
            <a:headEnd/>
            <a:tailEnd/>
          </a:ln>
        </p:spPr>
        <p:txBody>
          <a:bodyPr wrap="square">
            <a:spAutoFit/>
          </a:bodyPr>
          <a:lstStyle/>
          <a:p>
            <a:pPr algn="ctr">
              <a:lnSpc>
                <a:spcPct val="110000"/>
              </a:lnSpc>
            </a:pPr>
            <a:r>
              <a:rPr lang="he-IL" sz="2400" b="1" dirty="0"/>
              <a:t>שימו לב, זהו חיכוך סטטי הפועל בכיוון הרדיאלי, כיוון שהמכונית לא מחליקה כלפי המרכז. </a:t>
            </a:r>
          </a:p>
          <a:p>
            <a:pPr algn="ctr">
              <a:lnSpc>
                <a:spcPct val="110000"/>
              </a:lnSpc>
            </a:pPr>
            <a:r>
              <a:rPr lang="he-IL" sz="2400" b="1" dirty="0"/>
              <a:t>מיקום הרכב ביחס למרכז הסיבוב, הוא קבוע. </a:t>
            </a:r>
            <a:endParaRPr lang="en-US" sz="2400" b="1" dirty="0"/>
          </a:p>
        </p:txBody>
      </p:sp>
      <p:grpSp>
        <p:nvGrpSpPr>
          <p:cNvPr id="8" name="קבוצה 7"/>
          <p:cNvGrpSpPr/>
          <p:nvPr/>
        </p:nvGrpSpPr>
        <p:grpSpPr>
          <a:xfrm>
            <a:off x="625513" y="4130226"/>
            <a:ext cx="7091915" cy="1393373"/>
            <a:chOff x="625513" y="4130226"/>
            <a:chExt cx="7091915" cy="1393373"/>
          </a:xfrm>
        </p:grpSpPr>
        <p:sp>
          <p:nvSpPr>
            <p:cNvPr id="7" name="אליפסה 6"/>
            <p:cNvSpPr/>
            <p:nvPr/>
          </p:nvSpPr>
          <p:spPr bwMode="auto">
            <a:xfrm>
              <a:off x="625513" y="4130226"/>
              <a:ext cx="7091915" cy="1393373"/>
            </a:xfrm>
            <a:prstGeom prst="ellipse">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sp>
          <p:nvSpPr>
            <p:cNvPr id="6" name="אליפסה 5"/>
            <p:cNvSpPr/>
            <p:nvPr/>
          </p:nvSpPr>
          <p:spPr bwMode="auto">
            <a:xfrm>
              <a:off x="1597970" y="4347944"/>
              <a:ext cx="5181600" cy="943428"/>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grpSp>
      <p:grpSp>
        <p:nvGrpSpPr>
          <p:cNvPr id="2" name="קבוצה 15"/>
          <p:cNvGrpSpPr/>
          <p:nvPr/>
        </p:nvGrpSpPr>
        <p:grpSpPr>
          <a:xfrm>
            <a:off x="6607836" y="4123708"/>
            <a:ext cx="1225154" cy="837803"/>
            <a:chOff x="7085409" y="3026966"/>
            <a:chExt cx="1225154" cy="837803"/>
          </a:xfrm>
        </p:grpSpPr>
        <p:pic>
          <p:nvPicPr>
            <p:cNvPr id="84994" name="Picture 2"/>
            <p:cNvPicPr>
              <a:picLocks noChangeAspect="1" noChangeArrowheads="1"/>
            </p:cNvPicPr>
            <p:nvPr/>
          </p:nvPicPr>
          <p:blipFill>
            <a:blip r:embed="rId2" cstate="print"/>
            <a:srcRect/>
            <a:stretch>
              <a:fillRect/>
            </a:stretch>
          </p:blipFill>
          <p:spPr bwMode="auto">
            <a:xfrm>
              <a:off x="7225848" y="3120345"/>
              <a:ext cx="933450" cy="733425"/>
            </a:xfrm>
            <a:prstGeom prst="rect">
              <a:avLst/>
            </a:prstGeom>
            <a:noFill/>
            <a:ln w="9525">
              <a:noFill/>
              <a:miter lim="800000"/>
              <a:headEnd/>
              <a:tailEnd/>
            </a:ln>
          </p:spPr>
        </p:pic>
        <p:sp>
          <p:nvSpPr>
            <p:cNvPr id="10" name="צורה חופשית 9"/>
            <p:cNvSpPr/>
            <p:nvPr/>
          </p:nvSpPr>
          <p:spPr bwMode="auto">
            <a:xfrm>
              <a:off x="7085409" y="3026966"/>
              <a:ext cx="1225154" cy="627460"/>
            </a:xfrm>
            <a:custGeom>
              <a:avLst/>
              <a:gdLst>
                <a:gd name="connsiteX0" fmla="*/ 1067991 w 1225154"/>
                <a:gd name="connsiteY0" fmla="*/ 563960 h 627460"/>
                <a:gd name="connsiteX1" fmla="*/ 1065610 w 1225154"/>
                <a:gd name="connsiteY1" fmla="*/ 461566 h 627460"/>
                <a:gd name="connsiteX2" fmla="*/ 1027510 w 1225154"/>
                <a:gd name="connsiteY2" fmla="*/ 340122 h 627460"/>
                <a:gd name="connsiteX3" fmla="*/ 965597 w 1225154"/>
                <a:gd name="connsiteY3" fmla="*/ 202010 h 627460"/>
                <a:gd name="connsiteX4" fmla="*/ 925116 w 1225154"/>
                <a:gd name="connsiteY4" fmla="*/ 130572 h 627460"/>
                <a:gd name="connsiteX5" fmla="*/ 841772 w 1225154"/>
                <a:gd name="connsiteY5" fmla="*/ 113903 h 627460"/>
                <a:gd name="connsiteX6" fmla="*/ 658416 w 1225154"/>
                <a:gd name="connsiteY6" fmla="*/ 90091 h 627460"/>
                <a:gd name="connsiteX7" fmla="*/ 486966 w 1225154"/>
                <a:gd name="connsiteY7" fmla="*/ 87710 h 627460"/>
                <a:gd name="connsiteX8" fmla="*/ 372666 w 1225154"/>
                <a:gd name="connsiteY8" fmla="*/ 111522 h 627460"/>
                <a:gd name="connsiteX9" fmla="*/ 267891 w 1225154"/>
                <a:gd name="connsiteY9" fmla="*/ 156766 h 627460"/>
                <a:gd name="connsiteX10" fmla="*/ 239316 w 1225154"/>
                <a:gd name="connsiteY10" fmla="*/ 230585 h 627460"/>
                <a:gd name="connsiteX11" fmla="*/ 232172 w 1225154"/>
                <a:gd name="connsiteY11" fmla="*/ 242491 h 627460"/>
                <a:gd name="connsiteX12" fmla="*/ 175022 w 1225154"/>
                <a:gd name="connsiteY12" fmla="*/ 228203 h 627460"/>
                <a:gd name="connsiteX13" fmla="*/ 129779 w 1225154"/>
                <a:gd name="connsiteY13" fmla="*/ 218678 h 627460"/>
                <a:gd name="connsiteX14" fmla="*/ 136922 w 1225154"/>
                <a:gd name="connsiteY14" fmla="*/ 85328 h 627460"/>
                <a:gd name="connsiteX15" fmla="*/ 155972 w 1225154"/>
                <a:gd name="connsiteY15" fmla="*/ 63897 h 627460"/>
                <a:gd name="connsiteX16" fmla="*/ 1072754 w 1225154"/>
                <a:gd name="connsiteY16" fmla="*/ 80566 h 627460"/>
                <a:gd name="connsiteX17" fmla="*/ 1067991 w 1225154"/>
                <a:gd name="connsiteY17" fmla="*/ 563960 h 627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5154" h="627460">
                  <a:moveTo>
                    <a:pt x="1067991" y="563960"/>
                  </a:moveTo>
                  <a:cubicBezTo>
                    <a:pt x="1066800" y="627460"/>
                    <a:pt x="1072357" y="498872"/>
                    <a:pt x="1065610" y="461566"/>
                  </a:cubicBezTo>
                  <a:cubicBezTo>
                    <a:pt x="1058863" y="424260"/>
                    <a:pt x="1044179" y="383381"/>
                    <a:pt x="1027510" y="340122"/>
                  </a:cubicBezTo>
                  <a:cubicBezTo>
                    <a:pt x="1010841" y="296863"/>
                    <a:pt x="982663" y="236935"/>
                    <a:pt x="965597" y="202010"/>
                  </a:cubicBezTo>
                  <a:cubicBezTo>
                    <a:pt x="948531" y="167085"/>
                    <a:pt x="945754" y="145257"/>
                    <a:pt x="925116" y="130572"/>
                  </a:cubicBezTo>
                  <a:cubicBezTo>
                    <a:pt x="904478" y="115887"/>
                    <a:pt x="886222" y="120650"/>
                    <a:pt x="841772" y="113903"/>
                  </a:cubicBezTo>
                  <a:cubicBezTo>
                    <a:pt x="797322" y="107156"/>
                    <a:pt x="717550" y="94457"/>
                    <a:pt x="658416" y="90091"/>
                  </a:cubicBezTo>
                  <a:cubicBezTo>
                    <a:pt x="599282" y="85726"/>
                    <a:pt x="534591" y="84138"/>
                    <a:pt x="486966" y="87710"/>
                  </a:cubicBezTo>
                  <a:cubicBezTo>
                    <a:pt x="439341" y="91282"/>
                    <a:pt x="409178" y="100013"/>
                    <a:pt x="372666" y="111522"/>
                  </a:cubicBezTo>
                  <a:cubicBezTo>
                    <a:pt x="336154" y="123031"/>
                    <a:pt x="290116" y="136922"/>
                    <a:pt x="267891" y="156766"/>
                  </a:cubicBezTo>
                  <a:cubicBezTo>
                    <a:pt x="245666" y="176610"/>
                    <a:pt x="245269" y="216298"/>
                    <a:pt x="239316" y="230585"/>
                  </a:cubicBezTo>
                  <a:cubicBezTo>
                    <a:pt x="233363" y="244872"/>
                    <a:pt x="242888" y="242888"/>
                    <a:pt x="232172" y="242491"/>
                  </a:cubicBezTo>
                  <a:cubicBezTo>
                    <a:pt x="221456" y="242094"/>
                    <a:pt x="192087" y="232172"/>
                    <a:pt x="175022" y="228203"/>
                  </a:cubicBezTo>
                  <a:cubicBezTo>
                    <a:pt x="157957" y="224234"/>
                    <a:pt x="136129" y="242490"/>
                    <a:pt x="129779" y="218678"/>
                  </a:cubicBezTo>
                  <a:cubicBezTo>
                    <a:pt x="123429" y="194866"/>
                    <a:pt x="132557" y="111125"/>
                    <a:pt x="136922" y="85328"/>
                  </a:cubicBezTo>
                  <a:cubicBezTo>
                    <a:pt x="141287" y="59531"/>
                    <a:pt x="0" y="64691"/>
                    <a:pt x="155972" y="63897"/>
                  </a:cubicBezTo>
                  <a:cubicBezTo>
                    <a:pt x="311944" y="63103"/>
                    <a:pt x="920354" y="0"/>
                    <a:pt x="1072754" y="80566"/>
                  </a:cubicBezTo>
                  <a:cubicBezTo>
                    <a:pt x="1225154" y="161132"/>
                    <a:pt x="1069182" y="500460"/>
                    <a:pt x="1067991" y="563960"/>
                  </a:cubicBezTo>
                  <a:close/>
                </a:path>
              </a:pathLst>
            </a:cu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sp>
          <p:nvSpPr>
            <p:cNvPr id="11" name="צורה חופשית 10"/>
            <p:cNvSpPr/>
            <p:nvPr/>
          </p:nvSpPr>
          <p:spPr bwMode="auto">
            <a:xfrm>
              <a:off x="7200900" y="3245644"/>
              <a:ext cx="114301" cy="33337"/>
            </a:xfrm>
            <a:custGeom>
              <a:avLst/>
              <a:gdLst>
                <a:gd name="connsiteX0" fmla="*/ 0 w 114301"/>
                <a:gd name="connsiteY0" fmla="*/ 0 h 33337"/>
                <a:gd name="connsiteX1" fmla="*/ 78581 w 114301"/>
                <a:gd name="connsiteY1" fmla="*/ 16669 h 33337"/>
                <a:gd name="connsiteX2" fmla="*/ 109538 w 114301"/>
                <a:gd name="connsiteY2" fmla="*/ 28575 h 33337"/>
                <a:gd name="connsiteX3" fmla="*/ 107156 w 114301"/>
                <a:gd name="connsiteY3" fmla="*/ 28575 h 33337"/>
                <a:gd name="connsiteX4" fmla="*/ 107156 w 114301"/>
                <a:gd name="connsiteY4" fmla="*/ 28575 h 33337"/>
                <a:gd name="connsiteX5" fmla="*/ 114300 w 114301"/>
                <a:gd name="connsiteY5" fmla="*/ 33337 h 33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1" h="33337">
                  <a:moveTo>
                    <a:pt x="0" y="0"/>
                  </a:moveTo>
                  <a:cubicBezTo>
                    <a:pt x="30162" y="5953"/>
                    <a:pt x="60325" y="11907"/>
                    <a:pt x="78581" y="16669"/>
                  </a:cubicBezTo>
                  <a:cubicBezTo>
                    <a:pt x="96837" y="21431"/>
                    <a:pt x="104776" y="26591"/>
                    <a:pt x="109538" y="28575"/>
                  </a:cubicBezTo>
                  <a:cubicBezTo>
                    <a:pt x="114301" y="30559"/>
                    <a:pt x="107156" y="28575"/>
                    <a:pt x="107156" y="28575"/>
                  </a:cubicBezTo>
                  <a:lnTo>
                    <a:pt x="107156" y="28575"/>
                  </a:lnTo>
                  <a:lnTo>
                    <a:pt x="114300" y="33337"/>
                  </a:lnTo>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sp>
          <p:nvSpPr>
            <p:cNvPr id="14" name="צורה חופשית 13"/>
            <p:cNvSpPr/>
            <p:nvPr/>
          </p:nvSpPr>
          <p:spPr bwMode="auto">
            <a:xfrm>
              <a:off x="8127206" y="3807619"/>
              <a:ext cx="47625" cy="57150"/>
            </a:xfrm>
            <a:custGeom>
              <a:avLst/>
              <a:gdLst>
                <a:gd name="connsiteX0" fmla="*/ 0 w 47625"/>
                <a:gd name="connsiteY0" fmla="*/ 57150 h 57150"/>
                <a:gd name="connsiteX1" fmla="*/ 47625 w 47625"/>
                <a:gd name="connsiteY1" fmla="*/ 0 h 57150"/>
                <a:gd name="connsiteX2" fmla="*/ 47625 w 47625"/>
                <a:gd name="connsiteY2" fmla="*/ 0 h 57150"/>
              </a:gdLst>
              <a:ahLst/>
              <a:cxnLst>
                <a:cxn ang="0">
                  <a:pos x="connsiteX0" y="connsiteY0"/>
                </a:cxn>
                <a:cxn ang="0">
                  <a:pos x="connsiteX1" y="connsiteY1"/>
                </a:cxn>
                <a:cxn ang="0">
                  <a:pos x="connsiteX2" y="connsiteY2"/>
                </a:cxn>
              </a:cxnLst>
              <a:rect l="l" t="t" r="r" b="b"/>
              <a:pathLst>
                <a:path w="47625" h="57150">
                  <a:moveTo>
                    <a:pt x="0" y="57150"/>
                  </a:moveTo>
                  <a:lnTo>
                    <a:pt x="47625" y="0"/>
                  </a:lnTo>
                  <a:lnTo>
                    <a:pt x="47625" y="0"/>
                  </a:lnTo>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sp>
          <p:nvSpPr>
            <p:cNvPr id="15" name="צורה חופשית 14"/>
            <p:cNvSpPr/>
            <p:nvPr/>
          </p:nvSpPr>
          <p:spPr bwMode="auto">
            <a:xfrm>
              <a:off x="7212806" y="3767138"/>
              <a:ext cx="42863" cy="42862"/>
            </a:xfrm>
            <a:custGeom>
              <a:avLst/>
              <a:gdLst>
                <a:gd name="connsiteX0" fmla="*/ 0 w 42863"/>
                <a:gd name="connsiteY0" fmla="*/ 42862 h 42862"/>
                <a:gd name="connsiteX1" fmla="*/ 42863 w 42863"/>
                <a:gd name="connsiteY1" fmla="*/ 0 h 42862"/>
                <a:gd name="connsiteX2" fmla="*/ 42863 w 42863"/>
                <a:gd name="connsiteY2" fmla="*/ 0 h 42862"/>
              </a:gdLst>
              <a:ahLst/>
              <a:cxnLst>
                <a:cxn ang="0">
                  <a:pos x="connsiteX0" y="connsiteY0"/>
                </a:cxn>
                <a:cxn ang="0">
                  <a:pos x="connsiteX1" y="connsiteY1"/>
                </a:cxn>
                <a:cxn ang="0">
                  <a:pos x="connsiteX2" y="connsiteY2"/>
                </a:cxn>
              </a:cxnLst>
              <a:rect l="l" t="t" r="r" b="b"/>
              <a:pathLst>
                <a:path w="42863" h="42862">
                  <a:moveTo>
                    <a:pt x="0" y="42862"/>
                  </a:moveTo>
                  <a:lnTo>
                    <a:pt x="42863" y="0"/>
                  </a:lnTo>
                  <a:lnTo>
                    <a:pt x="42863" y="0"/>
                  </a:lnTo>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grpSp>
      <p:sp>
        <p:nvSpPr>
          <p:cNvPr id="4" name="Right Arrow 3"/>
          <p:cNvSpPr/>
          <p:nvPr/>
        </p:nvSpPr>
        <p:spPr bwMode="auto">
          <a:xfrm rot="10800000">
            <a:off x="5746333" y="4479929"/>
            <a:ext cx="943429" cy="188687"/>
          </a:xfrm>
          <a:prstGeom prst="rightArrow">
            <a:avLst/>
          </a:prstGeom>
          <a:solidFill>
            <a:srgbClr val="C0000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a:lstStyle/>
          <a:p>
            <a:pPr>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cs typeface="Arial" charset="0"/>
            </a:endParaRPr>
          </a:p>
        </p:txBody>
      </p:sp>
      <p:sp>
        <p:nvSpPr>
          <p:cNvPr id="5" name="Rectangle 4"/>
          <p:cNvSpPr/>
          <p:nvPr/>
        </p:nvSpPr>
        <p:spPr>
          <a:xfrm>
            <a:off x="5117428" y="3904421"/>
            <a:ext cx="704039" cy="923330"/>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algn="ctr">
              <a:defRPr/>
            </a:pPr>
            <a:r>
              <a:rPr lang="en-US" sz="5400" b="1" spc="150" dirty="0" err="1">
                <a:ln w="11430"/>
                <a:solidFill>
                  <a:srgbClr val="C00000"/>
                </a:solidFill>
                <a:effectLst>
                  <a:outerShdw blurRad="25400" algn="tl" rotWithShape="0">
                    <a:srgbClr val="000000">
                      <a:alpha val="43000"/>
                    </a:srgbClr>
                  </a:outerShdw>
                </a:effectLst>
                <a:latin typeface="Arial" charset="0"/>
                <a:cs typeface="Arial" charset="0"/>
              </a:rPr>
              <a:t>f</a:t>
            </a:r>
            <a:r>
              <a:rPr lang="en-US" sz="5400" b="1" spc="150" baseline="-25000" dirty="0" err="1">
                <a:ln w="11430"/>
                <a:solidFill>
                  <a:srgbClr val="C00000"/>
                </a:solidFill>
                <a:effectLst>
                  <a:outerShdw blurRad="25400" algn="tl" rotWithShape="0">
                    <a:srgbClr val="000000">
                      <a:alpha val="43000"/>
                    </a:srgbClr>
                  </a:outerShdw>
                </a:effectLst>
                <a:latin typeface="Arial" charset="0"/>
                <a:cs typeface="Arial" charset="0"/>
              </a:rPr>
              <a:t>s</a:t>
            </a:r>
            <a:endParaRPr lang="en-US" sz="5400" b="1" spc="150" baseline="-25000" dirty="0">
              <a:ln w="11430"/>
              <a:solidFill>
                <a:srgbClr val="C00000"/>
              </a:solidFill>
              <a:effectLst>
                <a:outerShdw blurRad="25400" algn="tl" rotWithShape="0">
                  <a:srgbClr val="000000">
                    <a:alpha val="43000"/>
                  </a:srgbClr>
                </a:outerShdw>
              </a:effectLst>
              <a:latin typeface="Arial" charset="0"/>
              <a:cs typeface="Arial" charset="0"/>
            </a:endParaRPr>
          </a:p>
        </p:txBody>
      </p:sp>
      <p:sp>
        <p:nvSpPr>
          <p:cNvPr id="17" name="Right Arrow 3"/>
          <p:cNvSpPr/>
          <p:nvPr/>
        </p:nvSpPr>
        <p:spPr bwMode="auto">
          <a:xfrm rot="16200000">
            <a:off x="6736933" y="3613154"/>
            <a:ext cx="943429" cy="188687"/>
          </a:xfrm>
          <a:prstGeom prst="rightArrow">
            <a:avLst/>
          </a:prstGeom>
          <a:solidFill>
            <a:srgbClr val="3399FF"/>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a:lstStyle/>
          <a:p>
            <a:pPr>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cs typeface="Arial" charset="0"/>
            </a:endParaRPr>
          </a:p>
        </p:txBody>
      </p:sp>
      <p:sp>
        <p:nvSpPr>
          <p:cNvPr id="18" name="Right Arrow 3"/>
          <p:cNvSpPr/>
          <p:nvPr/>
        </p:nvSpPr>
        <p:spPr bwMode="auto">
          <a:xfrm rot="5400000">
            <a:off x="6765508" y="5232404"/>
            <a:ext cx="943429" cy="188687"/>
          </a:xfrm>
          <a:prstGeom prst="rightArrow">
            <a:avLst/>
          </a:prstGeom>
          <a:solidFill>
            <a:srgbClr val="3399FF"/>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a:lstStyle/>
          <a:p>
            <a:pPr>
              <a:defRPr/>
            </a:pP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cs typeface="Arial" charset="0"/>
            </a:endParaRPr>
          </a:p>
        </p:txBody>
      </p:sp>
      <p:sp>
        <p:nvSpPr>
          <p:cNvPr id="19" name="Rectangle 4"/>
          <p:cNvSpPr/>
          <p:nvPr/>
        </p:nvSpPr>
        <p:spPr>
          <a:xfrm>
            <a:off x="6489028" y="2523296"/>
            <a:ext cx="704039" cy="923330"/>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algn="ctr">
              <a:defRPr/>
            </a:pPr>
            <a:r>
              <a:rPr lang="en-US" sz="5400" b="1" spc="150" dirty="0">
                <a:ln w="11430"/>
                <a:solidFill>
                  <a:srgbClr val="00B0F0"/>
                </a:solidFill>
                <a:effectLst>
                  <a:outerShdw blurRad="25400" algn="tl" rotWithShape="0">
                    <a:srgbClr val="000000">
                      <a:alpha val="43000"/>
                    </a:srgbClr>
                  </a:outerShdw>
                </a:effectLst>
                <a:latin typeface="Arial" charset="0"/>
                <a:cs typeface="Arial" charset="0"/>
              </a:rPr>
              <a:t>N</a:t>
            </a:r>
            <a:endParaRPr lang="en-US" sz="5400" b="1" spc="150" baseline="-25000" dirty="0">
              <a:ln w="11430"/>
              <a:solidFill>
                <a:srgbClr val="00B0F0"/>
              </a:solidFill>
              <a:effectLst>
                <a:outerShdw blurRad="25400" algn="tl" rotWithShape="0">
                  <a:srgbClr val="000000">
                    <a:alpha val="43000"/>
                  </a:srgbClr>
                </a:outerShdw>
              </a:effectLst>
              <a:latin typeface="Arial" charset="0"/>
              <a:cs typeface="Arial" charset="0"/>
            </a:endParaRPr>
          </a:p>
        </p:txBody>
      </p:sp>
      <p:sp>
        <p:nvSpPr>
          <p:cNvPr id="20" name="Rectangle 4"/>
          <p:cNvSpPr/>
          <p:nvPr/>
        </p:nvSpPr>
        <p:spPr>
          <a:xfrm>
            <a:off x="6591106" y="5580821"/>
            <a:ext cx="1261884" cy="923330"/>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algn="ctr">
              <a:defRPr/>
            </a:pPr>
            <a:r>
              <a:rPr lang="en-US" sz="5400" b="1" spc="150" dirty="0">
                <a:ln w="11430"/>
                <a:solidFill>
                  <a:srgbClr val="00B0F0"/>
                </a:solidFill>
                <a:effectLst>
                  <a:outerShdw blurRad="25400" algn="tl" rotWithShape="0">
                    <a:srgbClr val="000000">
                      <a:alpha val="43000"/>
                    </a:srgbClr>
                  </a:outerShdw>
                </a:effectLst>
                <a:latin typeface="Arial" charset="0"/>
                <a:cs typeface="Arial" charset="0"/>
              </a:rPr>
              <a:t>mg</a:t>
            </a:r>
            <a:endParaRPr lang="en-US" sz="5400" b="1" spc="150" baseline="-25000" dirty="0">
              <a:ln w="11430"/>
              <a:solidFill>
                <a:srgbClr val="00B0F0"/>
              </a:solidFill>
              <a:effectLst>
                <a:outerShdw blurRad="25400" algn="tl" rotWithShape="0">
                  <a:srgbClr val="000000">
                    <a:alpha val="43000"/>
                  </a:srgbClr>
                </a:outerShdw>
              </a:effectLst>
              <a:latin typeface="Arial" charset="0"/>
              <a:cs typeface="Arial" charset="0"/>
            </a:endParaRPr>
          </a:p>
        </p:txBody>
      </p:sp>
      <p:sp>
        <p:nvSpPr>
          <p:cNvPr id="22" name="TextBox 21">
            <a:extLst>
              <a:ext uri="{FF2B5EF4-FFF2-40B4-BE49-F238E27FC236}">
                <a16:creationId xmlns:a16="http://schemas.microsoft.com/office/drawing/2014/main" id="{E15DB916-153E-487A-A4C8-AA8B9DC30ED1}"/>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1+#ppt_w/2"/>
                                          </p:val>
                                        </p:tav>
                                        <p:tav tm="100000">
                                          <p:val>
                                            <p:strVal val="#ppt_x"/>
                                          </p:val>
                                        </p:tav>
                                      </p:tavLst>
                                    </p:anim>
                                    <p:anim calcmode="lin" valueType="num">
                                      <p:cBhvr additive="base">
                                        <p:cTn id="46" dur="500" fill="hold"/>
                                        <p:tgtEl>
                                          <p:spTgt spid="4"/>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1+#ppt_w/2"/>
                                          </p:val>
                                        </p:tav>
                                        <p:tav tm="100000">
                                          <p:val>
                                            <p:strVal val="#ppt_x"/>
                                          </p:val>
                                        </p:tav>
                                      </p:tavLst>
                                    </p:anim>
                                    <p:anim calcmode="lin" valueType="num">
                                      <p:cBhvr additive="base">
                                        <p:cTn id="5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7" grpId="0" animBg="1"/>
      <p:bldP spid="18" grpId="0" animBg="1"/>
      <p:bldP spid="19" grpId="0"/>
      <p:bldP spid="2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7"/>
          <p:cNvPicPr>
            <a:picLocks noChangeAspect="1" noChangeArrowheads="1"/>
          </p:cNvPicPr>
          <p:nvPr/>
        </p:nvPicPr>
        <p:blipFill>
          <a:blip r:embed="rId2" cstate="print"/>
          <a:srcRect/>
          <a:stretch>
            <a:fillRect/>
          </a:stretch>
        </p:blipFill>
        <p:spPr bwMode="auto">
          <a:xfrm>
            <a:off x="0" y="2216150"/>
            <a:ext cx="4329113" cy="2317750"/>
          </a:xfrm>
          <a:prstGeom prst="rect">
            <a:avLst/>
          </a:prstGeom>
          <a:noFill/>
          <a:ln w="9525">
            <a:noFill/>
            <a:miter lim="800000"/>
            <a:headEnd/>
            <a:tailEnd/>
          </a:ln>
        </p:spPr>
      </p:pic>
      <p:sp>
        <p:nvSpPr>
          <p:cNvPr id="53251" name="Text Box 4"/>
          <p:cNvSpPr txBox="1">
            <a:spLocks noChangeArrowheads="1"/>
          </p:cNvSpPr>
          <p:nvPr/>
        </p:nvSpPr>
        <p:spPr bwMode="auto">
          <a:xfrm>
            <a:off x="2590800" y="1509713"/>
            <a:ext cx="6275388" cy="5010150"/>
          </a:xfrm>
          <a:prstGeom prst="rect">
            <a:avLst/>
          </a:prstGeom>
          <a:noFill/>
          <a:ln w="9525">
            <a:noFill/>
            <a:miter lim="800000"/>
            <a:headEnd/>
            <a:tailEnd/>
          </a:ln>
        </p:spPr>
        <p:txBody>
          <a:bodyPr>
            <a:spAutoFit/>
          </a:bodyPr>
          <a:lstStyle/>
          <a:p>
            <a:pPr marL="342900" indent="-342900" algn="ctr">
              <a:lnSpc>
                <a:spcPct val="150000"/>
              </a:lnSpc>
              <a:spcBef>
                <a:spcPct val="50000"/>
              </a:spcBef>
            </a:pPr>
            <a:r>
              <a:rPr lang="he-IL" sz="2800"/>
              <a:t>כיוון שהרכב נע בתנועה מעגלית קצובה ולכן הכוח השקול שלו </a:t>
            </a:r>
            <a:r>
              <a:rPr lang="he-IL" sz="2800" b="1" u="sng"/>
              <a:t>חייב</a:t>
            </a:r>
            <a:r>
              <a:rPr lang="he-IL" sz="2800"/>
              <a:t> להיות למרכז התנועה.</a:t>
            </a:r>
          </a:p>
          <a:p>
            <a:pPr marL="342900" indent="-342900" algn="ctr">
              <a:lnSpc>
                <a:spcPct val="150000"/>
              </a:lnSpc>
              <a:spcBef>
                <a:spcPct val="50000"/>
              </a:spcBef>
            </a:pPr>
            <a:r>
              <a:rPr lang="he-IL" sz="2800"/>
              <a:t> ככיוון התאוצה של הגוף. </a:t>
            </a:r>
          </a:p>
          <a:p>
            <a:pPr marL="342900" indent="-342900" algn="ctr">
              <a:lnSpc>
                <a:spcPct val="150000"/>
              </a:lnSpc>
              <a:spcBef>
                <a:spcPct val="50000"/>
              </a:spcBef>
            </a:pPr>
            <a:r>
              <a:rPr lang="he-IL" sz="2800"/>
              <a:t>הנורמל והמשקל מאפסים זה את זה בציר הניצב, ולכן נותר רק כוח החיכוך ככוח השקול על הרכב.</a:t>
            </a:r>
          </a:p>
        </p:txBody>
      </p:sp>
      <p:sp>
        <p:nvSpPr>
          <p:cNvPr id="53252" name="Text Box 8"/>
          <p:cNvSpPr txBox="1">
            <a:spLocks noChangeArrowheads="1"/>
          </p:cNvSpPr>
          <p:nvPr/>
        </p:nvSpPr>
        <p:spPr bwMode="auto">
          <a:xfrm>
            <a:off x="1079500" y="1041400"/>
            <a:ext cx="6832600" cy="519113"/>
          </a:xfrm>
          <a:prstGeom prst="rect">
            <a:avLst/>
          </a:prstGeom>
          <a:noFill/>
          <a:ln w="9525">
            <a:noFill/>
            <a:miter lim="800000"/>
            <a:headEnd/>
            <a:tailEnd/>
          </a:ln>
        </p:spPr>
        <p:txBody>
          <a:bodyPr>
            <a:spAutoFit/>
          </a:bodyPr>
          <a:lstStyle/>
          <a:p>
            <a:pPr algn="ctr">
              <a:spcBef>
                <a:spcPct val="50000"/>
              </a:spcBef>
            </a:pPr>
            <a:r>
              <a:rPr lang="he-IL" sz="2800" b="1" u="sng">
                <a:solidFill>
                  <a:srgbClr val="FF0000"/>
                </a:solidFill>
              </a:rPr>
              <a:t>למה כוח החיכוך מכוון לעבר מרכז המעגל?</a:t>
            </a:r>
            <a:endParaRPr lang="en-US" sz="2800" b="1" u="sng">
              <a:solidFill>
                <a:srgbClr val="FF0000"/>
              </a:solidFill>
            </a:endParaRPr>
          </a:p>
        </p:txBody>
      </p:sp>
      <p:sp>
        <p:nvSpPr>
          <p:cNvPr id="6" name="TextBox 5">
            <a:extLst>
              <a:ext uri="{FF2B5EF4-FFF2-40B4-BE49-F238E27FC236}">
                <a16:creationId xmlns:a16="http://schemas.microsoft.com/office/drawing/2014/main" id="{827FAA2C-83F2-4AE7-AD8D-93D4D2740504}"/>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25"/>
          <p:cNvPicPr>
            <a:picLocks noChangeAspect="1" noChangeArrowheads="1"/>
          </p:cNvPicPr>
          <p:nvPr/>
        </p:nvPicPr>
        <p:blipFill>
          <a:blip r:embed="rId2" cstate="print"/>
          <a:srcRect/>
          <a:stretch>
            <a:fillRect/>
          </a:stretch>
        </p:blipFill>
        <p:spPr bwMode="auto">
          <a:xfrm>
            <a:off x="-268287" y="-123825"/>
            <a:ext cx="3540125" cy="6829425"/>
          </a:xfrm>
          <a:prstGeom prst="rect">
            <a:avLst/>
          </a:prstGeom>
          <a:noFill/>
          <a:ln w="9525">
            <a:noFill/>
            <a:miter lim="800000"/>
            <a:headEnd/>
            <a:tailEnd/>
          </a:ln>
        </p:spPr>
      </p:pic>
      <p:sp>
        <p:nvSpPr>
          <p:cNvPr id="4" name="Text Box 23"/>
          <p:cNvSpPr txBox="1">
            <a:spLocks noChangeArrowheads="1"/>
          </p:cNvSpPr>
          <p:nvPr/>
        </p:nvSpPr>
        <p:spPr bwMode="auto">
          <a:xfrm>
            <a:off x="2867025" y="1325538"/>
            <a:ext cx="6076949" cy="4770537"/>
          </a:xfrm>
          <a:prstGeom prst="rect">
            <a:avLst/>
          </a:prstGeom>
          <a:noFill/>
          <a:ln w="9525">
            <a:noFill/>
            <a:miter lim="800000"/>
            <a:headEnd/>
            <a:tailEnd/>
          </a:ln>
        </p:spPr>
        <p:txBody>
          <a:bodyPr wrap="square">
            <a:spAutoFit/>
          </a:bodyPr>
          <a:lstStyle/>
          <a:p>
            <a:pPr>
              <a:spcBef>
                <a:spcPct val="50000"/>
              </a:spcBef>
            </a:pPr>
            <a:r>
              <a:rPr lang="he-IL" sz="3200" dirty="0"/>
              <a:t>במידה והמכונית הייתה מבצעת תנועה מעגלית </a:t>
            </a:r>
            <a:r>
              <a:rPr lang="he-IL" sz="3200" u="sng" dirty="0"/>
              <a:t>במהירות משתנה</a:t>
            </a:r>
            <a:r>
              <a:rPr lang="he-IL" sz="3200" dirty="0"/>
              <a:t> גדלה או קטנה, כִּיווּן שקול הכוחות </a:t>
            </a:r>
            <a:r>
              <a:rPr lang="he-IL" sz="3200" u="sng" dirty="0"/>
              <a:t>לא היה</a:t>
            </a:r>
            <a:r>
              <a:rPr lang="he-IL" sz="3200" dirty="0"/>
              <a:t> מכוון למרכז המעגל. </a:t>
            </a:r>
          </a:p>
          <a:p>
            <a:pPr>
              <a:spcBef>
                <a:spcPct val="50000"/>
              </a:spcBef>
            </a:pPr>
            <a:r>
              <a:rPr lang="he-IL" sz="3200" dirty="0"/>
              <a:t>במקרה כזה לשקול הכוחות היה רכיב גם בָּכִּיוון </a:t>
            </a:r>
            <a:r>
              <a:rPr lang="he-IL" sz="3200" dirty="0" err="1"/>
              <a:t>המשיקי</a:t>
            </a:r>
            <a:r>
              <a:rPr lang="he-IL" sz="3200" dirty="0"/>
              <a:t> שהיה אחראי להגדלת/הקטנת המהירות וגם רכיב רדיאלי שהיה אחראי לשינוי כִּיוון המהירות</a:t>
            </a:r>
            <a:endParaRPr lang="en-US" sz="3200" dirty="0"/>
          </a:p>
        </p:txBody>
      </p:sp>
      <p:sp>
        <p:nvSpPr>
          <p:cNvPr id="6" name="TextBox 5">
            <a:extLst>
              <a:ext uri="{FF2B5EF4-FFF2-40B4-BE49-F238E27FC236}">
                <a16:creationId xmlns:a16="http://schemas.microsoft.com/office/drawing/2014/main" id="{C73607D9-9BEF-4059-9BA2-F1736A3C17F5}"/>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pic>
        <p:nvPicPr>
          <p:cNvPr id="7" name="Picture 2">
            <a:extLst>
              <a:ext uri="{FF2B5EF4-FFF2-40B4-BE49-F238E27FC236}">
                <a16:creationId xmlns:a16="http://schemas.microsoft.com/office/drawing/2014/main" id="{1F7F8265-7304-41C9-AA6D-54B20F2B001C}"/>
              </a:ext>
            </a:extLst>
          </p:cNvPr>
          <p:cNvPicPr>
            <a:picLocks noChangeAspect="1" noChangeArrowheads="1"/>
          </p:cNvPicPr>
          <p:nvPr/>
        </p:nvPicPr>
        <p:blipFill>
          <a:blip r:embed="rId3" cstate="print"/>
          <a:srcRect/>
          <a:stretch>
            <a:fillRect/>
          </a:stretch>
        </p:blipFill>
        <p:spPr bwMode="auto">
          <a:xfrm rot="19874566">
            <a:off x="219075" y="972344"/>
            <a:ext cx="2962275" cy="320913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nodeType="clickEffect">
                                  <p:stCondLst>
                                    <p:cond delay="0"/>
                                  </p:stCondLst>
                                  <p:childTnLst>
                                    <p:animEffect transition="out" filter="wipe(down)">
                                      <p:cBhvr>
                                        <p:cTn id="20" dur="500"/>
                                        <p:tgtEl>
                                          <p:spTgt spid="54275"/>
                                        </p:tgtEl>
                                      </p:cBhvr>
                                    </p:animEffect>
                                    <p:set>
                                      <p:cBhvr>
                                        <p:cTn id="21" dur="1" fill="hold">
                                          <p:stCondLst>
                                            <p:cond delay="499"/>
                                          </p:stCondLst>
                                        </p:cTn>
                                        <p:tgtEl>
                                          <p:spTgt spid="54275"/>
                                        </p:tgtEl>
                                        <p:attrNameLst>
                                          <p:attrName>style.visibility</p:attrName>
                                        </p:attrNameLst>
                                      </p:cBhvr>
                                      <p:to>
                                        <p:strVal val="hidden"/>
                                      </p:to>
                                    </p:se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p:cNvPicPr>
            <a:picLocks noChangeAspect="1" noChangeArrowheads="1"/>
          </p:cNvPicPr>
          <p:nvPr/>
        </p:nvPicPr>
        <p:blipFill>
          <a:blip r:embed="rId2" cstate="print"/>
          <a:srcRect/>
          <a:stretch>
            <a:fillRect/>
          </a:stretch>
        </p:blipFill>
        <p:spPr bwMode="auto">
          <a:xfrm>
            <a:off x="2095500" y="1398588"/>
            <a:ext cx="4495800" cy="4124325"/>
          </a:xfrm>
          <a:prstGeom prst="rect">
            <a:avLst/>
          </a:prstGeom>
          <a:noFill/>
          <a:ln w="9525">
            <a:noFill/>
            <a:miter lim="800000"/>
            <a:headEnd/>
            <a:tailEnd/>
          </a:ln>
        </p:spPr>
      </p:pic>
      <p:sp>
        <p:nvSpPr>
          <p:cNvPr id="33795" name="Rectangle 2"/>
          <p:cNvSpPr>
            <a:spLocks noGrp="1" noChangeArrowheads="1"/>
          </p:cNvSpPr>
          <p:nvPr>
            <p:ph type="body" idx="1"/>
          </p:nvPr>
        </p:nvSpPr>
        <p:spPr>
          <a:xfrm>
            <a:off x="469900" y="687388"/>
            <a:ext cx="8229600" cy="1157436"/>
          </a:xfrm>
        </p:spPr>
        <p:txBody>
          <a:bodyPr>
            <a:normAutofit/>
          </a:bodyPr>
          <a:lstStyle/>
          <a:p>
            <a:pPr algn="ctr" eaLnBrk="1" hangingPunct="1">
              <a:buFontTx/>
              <a:buNone/>
            </a:pPr>
            <a:r>
              <a:rPr lang="he-IL" b="1" dirty="0">
                <a:solidFill>
                  <a:srgbClr val="0066FF"/>
                </a:solidFill>
              </a:rPr>
              <a:t>בתנועה מעגלית ווקטור המהירות משיק למסלול בכל נקודה. </a:t>
            </a:r>
            <a:endParaRPr lang="en-US" b="1" dirty="0">
              <a:solidFill>
                <a:srgbClr val="0066FF"/>
              </a:solidFill>
            </a:endParaRPr>
          </a:p>
        </p:txBody>
      </p:sp>
      <p:sp>
        <p:nvSpPr>
          <p:cNvPr id="4" name="Rectangle 2"/>
          <p:cNvSpPr txBox="1">
            <a:spLocks noChangeArrowheads="1"/>
          </p:cNvSpPr>
          <p:nvPr/>
        </p:nvSpPr>
        <p:spPr bwMode="auto">
          <a:xfrm>
            <a:off x="0" y="5511800"/>
            <a:ext cx="8699500" cy="812800"/>
          </a:xfrm>
          <a:prstGeom prst="rect">
            <a:avLst/>
          </a:prstGeom>
          <a:noFill/>
          <a:ln w="9525">
            <a:noFill/>
            <a:miter lim="800000"/>
            <a:headEnd/>
            <a:tailEnd/>
          </a:ln>
        </p:spPr>
        <p:txBody>
          <a:bodyPr/>
          <a:lstStyle/>
          <a:p>
            <a:pPr marL="342900" indent="-342900" algn="ctr">
              <a:spcBef>
                <a:spcPct val="20000"/>
              </a:spcBef>
              <a:defRPr/>
            </a:pPr>
            <a:r>
              <a:rPr lang="he-IL" sz="3200" b="1" kern="0" dirty="0">
                <a:solidFill>
                  <a:srgbClr val="FF0000"/>
                </a:solidFill>
                <a:effectLst>
                  <a:outerShdw blurRad="38100" dist="38100" dir="2700000" algn="tl">
                    <a:srgbClr val="000000">
                      <a:alpha val="43137"/>
                    </a:srgbClr>
                  </a:outerShdw>
                </a:effectLst>
                <a:latin typeface="+mn-lt"/>
                <a:cs typeface="+mn-cs"/>
              </a:rPr>
              <a:t>למעשה ווקטור המהירות ניצב לרדיוס בכל נקודה .</a:t>
            </a:r>
          </a:p>
          <a:p>
            <a:pPr marL="342900" indent="-342900" algn="ctr">
              <a:spcBef>
                <a:spcPct val="20000"/>
              </a:spcBef>
              <a:defRPr/>
            </a:pPr>
            <a:r>
              <a:rPr lang="he-IL" sz="3200" b="1" kern="0" dirty="0">
                <a:solidFill>
                  <a:srgbClr val="FF0000"/>
                </a:solidFill>
                <a:effectLst>
                  <a:outerShdw blurRad="38100" dist="38100" dir="2700000" algn="tl">
                    <a:srgbClr val="000000">
                      <a:alpha val="43137"/>
                    </a:srgbClr>
                  </a:outerShdw>
                </a:effectLst>
                <a:latin typeface="+mn-lt"/>
                <a:cs typeface="+mn-cs"/>
              </a:rPr>
              <a:t> </a:t>
            </a:r>
            <a:endParaRPr lang="en-US" sz="3200" b="1" kern="0" dirty="0">
              <a:solidFill>
                <a:srgbClr val="FF0000"/>
              </a:solidFill>
              <a:effectLst>
                <a:outerShdw blurRad="38100" dist="38100" dir="2700000" algn="tl">
                  <a:srgbClr val="000000">
                    <a:alpha val="43137"/>
                  </a:srgbClr>
                </a:outerShdw>
              </a:effectLst>
              <a:latin typeface="+mn-lt"/>
              <a:cs typeface="+mn-cs"/>
            </a:endParaRPr>
          </a:p>
        </p:txBody>
      </p:sp>
      <p:sp>
        <p:nvSpPr>
          <p:cNvPr id="5" name="מלבן 4"/>
          <p:cNvSpPr/>
          <p:nvPr/>
        </p:nvSpPr>
        <p:spPr>
          <a:xfrm>
            <a:off x="2795478" y="6324600"/>
            <a:ext cx="3108543" cy="369332"/>
          </a:xfrm>
          <a:prstGeom prst="rect">
            <a:avLst/>
          </a:prstGeom>
        </p:spPr>
        <p:txBody>
          <a:bodyPr wrap="none">
            <a:spAutoFit/>
          </a:bodyPr>
          <a:lstStyle/>
          <a:p>
            <a:r>
              <a:rPr lang="en-US" dirty="0">
                <a:hlinkClick r:id="rId3"/>
              </a:rPr>
              <a:t>http://youtu.be/h94GGVtta5k</a:t>
            </a:r>
            <a:endParaRPr lang="he-IL" dirty="0"/>
          </a:p>
        </p:txBody>
      </p:sp>
      <p:sp>
        <p:nvSpPr>
          <p:cNvPr id="6" name="TextBox 5"/>
          <p:cNvSpPr txBox="1"/>
          <p:nvPr/>
        </p:nvSpPr>
        <p:spPr>
          <a:xfrm>
            <a:off x="2663788" y="0"/>
            <a:ext cx="3816424" cy="830997"/>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 (גודל המהירות קבוע)</a:t>
            </a:r>
          </a:p>
        </p:txBody>
      </p:sp>
    </p:spTree>
    <p:extLst>
      <p:ext uri="{BB962C8B-B14F-4D97-AF65-F5344CB8AC3E}">
        <p14:creationId xmlns:p14="http://schemas.microsoft.com/office/powerpoint/2010/main" val="20936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231775" y="293689"/>
            <a:ext cx="8570913" cy="3421062"/>
          </a:xfrm>
        </p:spPr>
        <p:txBody>
          <a:bodyPr/>
          <a:lstStyle/>
          <a:p>
            <a:pPr algn="ctr">
              <a:buFontTx/>
              <a:buNone/>
            </a:pPr>
            <a:r>
              <a:rPr lang="he-IL" b="1" u="sng" dirty="0">
                <a:solidFill>
                  <a:srgbClr val="FF0000"/>
                </a:solidFill>
              </a:rPr>
              <a:t>שימו לב!</a:t>
            </a:r>
          </a:p>
          <a:p>
            <a:pPr algn="ctr">
              <a:buFontTx/>
              <a:buNone/>
            </a:pPr>
            <a:r>
              <a:rPr lang="he-IL" dirty="0"/>
              <a:t>עבור צופה הנמצא בתוך המכונית קשה לו להבין את התהליך הפיזיקאלי - כיוון שהוא עצמו נמצא בתוך מערכת מאיצה - חוקי ניוטון אינם חלים עליו.</a:t>
            </a:r>
          </a:p>
          <a:p>
            <a:pPr algn="ctr">
              <a:buFontTx/>
              <a:buNone/>
            </a:pPr>
            <a:r>
              <a:rPr lang="he-IL" dirty="0"/>
              <a:t>בתמונה ניתן לראות שביחס לאדמה האיש מתמיד, אבל ביחס למכונית יש לאיש תנועה יחסית החוצה.</a:t>
            </a:r>
            <a:endParaRPr lang="en-US" dirty="0"/>
          </a:p>
        </p:txBody>
      </p:sp>
      <p:pic>
        <p:nvPicPr>
          <p:cNvPr id="55299" name="Picture 3"/>
          <p:cNvPicPr>
            <a:picLocks noChangeAspect="1" noChangeArrowheads="1"/>
          </p:cNvPicPr>
          <p:nvPr/>
        </p:nvPicPr>
        <p:blipFill>
          <a:blip r:embed="rId2" cstate="print"/>
          <a:srcRect/>
          <a:stretch>
            <a:fillRect/>
          </a:stretch>
        </p:blipFill>
        <p:spPr bwMode="auto">
          <a:xfrm>
            <a:off x="1065213" y="4083050"/>
            <a:ext cx="6938962" cy="1879600"/>
          </a:xfrm>
          <a:prstGeom prst="rect">
            <a:avLst/>
          </a:prstGeom>
          <a:noFill/>
          <a:ln w="9525">
            <a:noFill/>
            <a:miter lim="800000"/>
            <a:headEnd/>
            <a:tailEnd/>
          </a:ln>
        </p:spPr>
      </p:pic>
      <p:sp>
        <p:nvSpPr>
          <p:cNvPr id="2" name="מלבן 1"/>
          <p:cNvSpPr/>
          <p:nvPr/>
        </p:nvSpPr>
        <p:spPr>
          <a:xfrm>
            <a:off x="1835696" y="5962650"/>
            <a:ext cx="4572000" cy="646331"/>
          </a:xfrm>
          <a:prstGeom prst="rect">
            <a:avLst/>
          </a:prstGeom>
        </p:spPr>
        <p:txBody>
          <a:bodyPr>
            <a:spAutoFit/>
          </a:bodyPr>
          <a:lstStyle/>
          <a:p>
            <a:r>
              <a:rPr lang="en-US" dirty="0">
                <a:hlinkClick r:id="rId3"/>
              </a:rPr>
              <a:t>https://www.youtube.com/watch?v=1_UBPOiNHj8&amp;blend=8&amp;1r=1&amp;ob=5</a:t>
            </a:r>
            <a:endParaRPr lang="he-I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298">
                                            <p:txEl>
                                              <p:pRg st="1" end="1"/>
                                            </p:txEl>
                                          </p:spTgt>
                                        </p:tgtEl>
                                        <p:attrNameLst>
                                          <p:attrName>style.visibility</p:attrName>
                                        </p:attrNameLst>
                                      </p:cBhvr>
                                      <p:to>
                                        <p:strVal val="visible"/>
                                      </p:to>
                                    </p:set>
                                    <p:animEffect transition="in" filter="fade">
                                      <p:cBhvr>
                                        <p:cTn id="7" dur="1000"/>
                                        <p:tgtEl>
                                          <p:spTgt spid="55298">
                                            <p:txEl>
                                              <p:pRg st="1" end="1"/>
                                            </p:txEl>
                                          </p:spTgt>
                                        </p:tgtEl>
                                      </p:cBhvr>
                                    </p:animEffect>
                                    <p:anim calcmode="lin" valueType="num">
                                      <p:cBhvr>
                                        <p:cTn id="8" dur="1000" fill="hold"/>
                                        <p:tgtEl>
                                          <p:spTgt spid="5529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529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5299"/>
                                        </p:tgtEl>
                                        <p:attrNameLst>
                                          <p:attrName>style.visibility</p:attrName>
                                        </p:attrNameLst>
                                      </p:cBhvr>
                                      <p:to>
                                        <p:strVal val="visible"/>
                                      </p:to>
                                    </p:set>
                                    <p:animEffect transition="in" filter="fade">
                                      <p:cBhvr>
                                        <p:cTn id="14" dur="1000"/>
                                        <p:tgtEl>
                                          <p:spTgt spid="55299"/>
                                        </p:tgtEl>
                                      </p:cBhvr>
                                    </p:animEffect>
                                    <p:anim calcmode="lin" valueType="num">
                                      <p:cBhvr>
                                        <p:cTn id="15" dur="1000" fill="hold"/>
                                        <p:tgtEl>
                                          <p:spTgt spid="55299"/>
                                        </p:tgtEl>
                                        <p:attrNameLst>
                                          <p:attrName>ppt_x</p:attrName>
                                        </p:attrNameLst>
                                      </p:cBhvr>
                                      <p:tavLst>
                                        <p:tav tm="0">
                                          <p:val>
                                            <p:strVal val="#ppt_x"/>
                                          </p:val>
                                        </p:tav>
                                        <p:tav tm="100000">
                                          <p:val>
                                            <p:strVal val="#ppt_x"/>
                                          </p:val>
                                        </p:tav>
                                      </p:tavLst>
                                    </p:anim>
                                    <p:anim calcmode="lin" valueType="num">
                                      <p:cBhvr>
                                        <p:cTn id="16" dur="1000" fill="hold"/>
                                        <p:tgtEl>
                                          <p:spTgt spid="5529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5298">
                                            <p:txEl>
                                              <p:pRg st="2" end="2"/>
                                            </p:txEl>
                                          </p:spTgt>
                                        </p:tgtEl>
                                        <p:attrNameLst>
                                          <p:attrName>style.visibility</p:attrName>
                                        </p:attrNameLst>
                                      </p:cBhvr>
                                      <p:to>
                                        <p:strVal val="visible"/>
                                      </p:to>
                                    </p:set>
                                    <p:animEffect transition="in" filter="fade">
                                      <p:cBhvr>
                                        <p:cTn id="21" dur="1000"/>
                                        <p:tgtEl>
                                          <p:spTgt spid="55298">
                                            <p:txEl>
                                              <p:pRg st="2" end="2"/>
                                            </p:txEl>
                                          </p:spTgt>
                                        </p:tgtEl>
                                      </p:cBhvr>
                                    </p:animEffect>
                                    <p:anim calcmode="lin" valueType="num">
                                      <p:cBhvr>
                                        <p:cTn id="22" dur="1000" fill="hold"/>
                                        <p:tgtEl>
                                          <p:spTgt spid="5529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5298">
                                            <p:txEl>
                                              <p:pRg st="2" end="2"/>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uiExpand="1" build="p"/>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251520" y="908720"/>
            <a:ext cx="8570913" cy="4221609"/>
          </a:xfrm>
        </p:spPr>
        <p:txBody>
          <a:bodyPr/>
          <a:lstStyle/>
          <a:p>
            <a:pPr algn="ctr">
              <a:buFontTx/>
              <a:buNone/>
            </a:pPr>
            <a:r>
              <a:rPr lang="he-IL" dirty="0"/>
              <a:t>הצופה בתוך המכונית "מרגיש" </a:t>
            </a:r>
            <a:r>
              <a:rPr lang="he-IL" i="1" u="sng" dirty="0"/>
              <a:t>כוח מדומה</a:t>
            </a:r>
            <a:r>
              <a:rPr lang="he-IL" dirty="0"/>
              <a:t> הזורק אותו החוצה, זהו כוח </a:t>
            </a:r>
            <a:r>
              <a:rPr lang="he-IL" dirty="0" err="1"/>
              <a:t>דלמבר</a:t>
            </a:r>
            <a:r>
              <a:rPr lang="he-IL" dirty="0"/>
              <a:t>- שכיוונו בכיוון רדיאלי החוצה ( </a:t>
            </a:r>
            <a:r>
              <a:rPr lang="he-IL" dirty="0" err="1"/>
              <a:t>צנטרפוגלי</a:t>
            </a:r>
            <a:r>
              <a:rPr lang="he-IL" dirty="0"/>
              <a:t>)</a:t>
            </a:r>
          </a:p>
        </p:txBody>
      </p:sp>
      <p:pic>
        <p:nvPicPr>
          <p:cNvPr id="55300" name="Picture 4"/>
          <p:cNvPicPr>
            <a:picLocks noChangeAspect="1" noChangeArrowheads="1"/>
          </p:cNvPicPr>
          <p:nvPr/>
        </p:nvPicPr>
        <p:blipFill>
          <a:blip r:embed="rId2" cstate="print"/>
          <a:srcRect/>
          <a:stretch>
            <a:fillRect/>
          </a:stretch>
        </p:blipFill>
        <p:spPr bwMode="auto">
          <a:xfrm>
            <a:off x="2843808" y="2420888"/>
            <a:ext cx="3105150" cy="4219575"/>
          </a:xfrm>
          <a:prstGeom prst="rect">
            <a:avLst/>
          </a:prstGeom>
          <a:noFill/>
          <a:ln w="9525">
            <a:noFill/>
            <a:miter lim="800000"/>
            <a:headEnd/>
            <a:tailEnd/>
          </a:ln>
        </p:spPr>
      </p:pic>
      <p:sp>
        <p:nvSpPr>
          <p:cNvPr id="5" name="אליפסה 4"/>
          <p:cNvSpPr/>
          <p:nvPr/>
        </p:nvSpPr>
        <p:spPr bwMode="auto">
          <a:xfrm>
            <a:off x="0" y="2836343"/>
            <a:ext cx="6429375" cy="2276474"/>
          </a:xfrm>
          <a:prstGeom prst="ellips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1" anchor="t" anchorCtr="0" compatLnSpc="1">
            <a:prstTxWarp prst="textNoShape">
              <a:avLst/>
            </a:prstTxWarp>
          </a:bodyPr>
          <a:lstStyle/>
          <a:p>
            <a:pPr marL="0" marR="0" indent="0" algn="r" defTabSz="914400" rtl="1" eaLnBrk="1" fontAlgn="base" latinLnBrk="0" hangingPunct="1">
              <a:lnSpc>
                <a:spcPct val="100000"/>
              </a:lnSpc>
              <a:spcBef>
                <a:spcPct val="0"/>
              </a:spcBef>
              <a:spcAft>
                <a:spcPct val="0"/>
              </a:spcAft>
              <a:buClrTx/>
              <a:buSzTx/>
              <a:buFontTx/>
              <a:buNone/>
              <a:tabLst/>
            </a:pPr>
            <a:endParaRPr kumimoji="0" lang="he-IL" sz="1800" b="0" i="0" u="none" strike="noStrike" cap="none" normalizeH="0" baseline="0">
              <a:ln>
                <a:noFill/>
              </a:ln>
              <a:solidFill>
                <a:schemeClr val="tx1"/>
              </a:solidFill>
              <a:effectLst/>
              <a:latin typeface="Arial" charset="0"/>
              <a:cs typeface="Arial" charset="0"/>
            </a:endParaRPr>
          </a:p>
        </p:txBody>
      </p:sp>
      <p:sp>
        <p:nvSpPr>
          <p:cNvPr id="7" name="TextBox 6">
            <a:extLst>
              <a:ext uri="{FF2B5EF4-FFF2-40B4-BE49-F238E27FC236}">
                <a16:creationId xmlns:a16="http://schemas.microsoft.com/office/drawing/2014/main" id="{4121903E-1319-4849-8D38-0E56F60A0336}"/>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11"/>
          <p:cNvSpPr>
            <a:spLocks noGrp="1" noChangeArrowheads="1"/>
          </p:cNvSpPr>
          <p:nvPr>
            <p:ph type="title"/>
          </p:nvPr>
        </p:nvSpPr>
        <p:spPr>
          <a:xfrm>
            <a:off x="395536" y="933475"/>
            <a:ext cx="4644008" cy="1143000"/>
          </a:xfrm>
        </p:spPr>
        <p:txBody>
          <a:bodyPr>
            <a:normAutofit/>
          </a:bodyPr>
          <a:lstStyle/>
          <a:p>
            <a:pPr eaLnBrk="1" hangingPunct="1"/>
            <a:r>
              <a:rPr lang="he-IL" sz="3200" dirty="0"/>
              <a:t>נחזור אל כוח החיכוך.</a:t>
            </a:r>
            <a:br>
              <a:rPr lang="he-IL" sz="3200" dirty="0"/>
            </a:br>
            <a:r>
              <a:rPr lang="he-IL" sz="3200" dirty="0"/>
              <a:t>תפקידו לספק את הכוח הרדיאלי</a:t>
            </a:r>
            <a:endParaRPr lang="en-US" sz="3200" dirty="0"/>
          </a:p>
        </p:txBody>
      </p:sp>
      <p:sp>
        <p:nvSpPr>
          <p:cNvPr id="5" name="TextBox 4">
            <a:extLst>
              <a:ext uri="{FF2B5EF4-FFF2-40B4-BE49-F238E27FC236}">
                <a16:creationId xmlns:a16="http://schemas.microsoft.com/office/drawing/2014/main" id="{532238BF-6822-4645-B2B5-7DF1D60DE28C}"/>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grpSp>
        <p:nvGrpSpPr>
          <p:cNvPr id="8" name="קבוצה 7">
            <a:extLst>
              <a:ext uri="{FF2B5EF4-FFF2-40B4-BE49-F238E27FC236}">
                <a16:creationId xmlns:a16="http://schemas.microsoft.com/office/drawing/2014/main" id="{A2FDF936-6B4D-49D8-B654-52FFC953A1ED}"/>
              </a:ext>
            </a:extLst>
          </p:cNvPr>
          <p:cNvGrpSpPr/>
          <p:nvPr/>
        </p:nvGrpSpPr>
        <p:grpSpPr>
          <a:xfrm>
            <a:off x="2843808" y="1504975"/>
            <a:ext cx="4240212" cy="4732337"/>
            <a:chOff x="2843808" y="1504975"/>
            <a:chExt cx="4240212" cy="4732337"/>
          </a:xfrm>
        </p:grpSpPr>
        <p:pic>
          <p:nvPicPr>
            <p:cNvPr id="56322" name="Picture 14" descr="http://www.ux1.eiu.edu/~cfadd/1150/05UCMGrav/Images/curve5.gif"/>
            <p:cNvPicPr>
              <a:picLocks noChangeAspect="1" noChangeArrowheads="1"/>
            </p:cNvPicPr>
            <p:nvPr/>
          </p:nvPicPr>
          <p:blipFill>
            <a:blip r:embed="rId2" cstate="print"/>
            <a:srcRect/>
            <a:stretch>
              <a:fillRect/>
            </a:stretch>
          </p:blipFill>
          <p:spPr bwMode="auto">
            <a:xfrm>
              <a:off x="2843808" y="1504975"/>
              <a:ext cx="4240212" cy="4732337"/>
            </a:xfrm>
            <a:prstGeom prst="rect">
              <a:avLst/>
            </a:prstGeom>
            <a:noFill/>
            <a:ln w="9525">
              <a:noFill/>
              <a:miter lim="800000"/>
              <a:headEnd/>
              <a:tailEnd/>
            </a:ln>
          </p:spPr>
        </p:pic>
        <p:grpSp>
          <p:nvGrpSpPr>
            <p:cNvPr id="7" name="קבוצה 6">
              <a:extLst>
                <a:ext uri="{FF2B5EF4-FFF2-40B4-BE49-F238E27FC236}">
                  <a16:creationId xmlns:a16="http://schemas.microsoft.com/office/drawing/2014/main" id="{38B245FF-1EAF-443B-8F7E-6A5D2111A692}"/>
                </a:ext>
              </a:extLst>
            </p:cNvPr>
            <p:cNvGrpSpPr/>
            <p:nvPr/>
          </p:nvGrpSpPr>
          <p:grpSpPr>
            <a:xfrm>
              <a:off x="4681730" y="4365104"/>
              <a:ext cx="2357294" cy="412998"/>
              <a:chOff x="4681730" y="4365104"/>
              <a:chExt cx="2357294" cy="412998"/>
            </a:xfrm>
          </p:grpSpPr>
          <p:sp>
            <p:nvSpPr>
              <p:cNvPr id="2" name="מלבן 1">
                <a:extLst>
                  <a:ext uri="{FF2B5EF4-FFF2-40B4-BE49-F238E27FC236}">
                    <a16:creationId xmlns:a16="http://schemas.microsoft.com/office/drawing/2014/main" id="{B4F572EA-00D9-4CAE-B937-478E85864AB6}"/>
                  </a:ext>
                </a:extLst>
              </p:cNvPr>
              <p:cNvSpPr/>
              <p:nvPr/>
            </p:nvSpPr>
            <p:spPr>
              <a:xfrm>
                <a:off x="6662266" y="4418062"/>
                <a:ext cx="37675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2000" dirty="0">
                    <a:solidFill>
                      <a:srgbClr val="FF0000"/>
                    </a:solidFill>
                    <a:cs typeface="+mj-cs"/>
                  </a:rPr>
                  <a:t>f</a:t>
                </a:r>
                <a:r>
                  <a:rPr lang="en-US" sz="2000" baseline="-25000" dirty="0">
                    <a:solidFill>
                      <a:srgbClr val="FF0000"/>
                    </a:solidFill>
                    <a:cs typeface="+mj-cs"/>
                  </a:rPr>
                  <a:t>s</a:t>
                </a:r>
                <a:endParaRPr lang="he-IL" sz="2000" baseline="-25000" dirty="0">
                  <a:solidFill>
                    <a:srgbClr val="FF0000"/>
                  </a:solidFill>
                  <a:cs typeface="+mj-cs"/>
                </a:endParaRPr>
              </a:p>
            </p:txBody>
          </p:sp>
          <p:sp>
            <p:nvSpPr>
              <p:cNvPr id="6" name="מלבן 5">
                <a:extLst>
                  <a:ext uri="{FF2B5EF4-FFF2-40B4-BE49-F238E27FC236}">
                    <a16:creationId xmlns:a16="http://schemas.microsoft.com/office/drawing/2014/main" id="{FCFD94CD-135E-4498-B1B8-83CC4AA71BED}"/>
                  </a:ext>
                </a:extLst>
              </p:cNvPr>
              <p:cNvSpPr/>
              <p:nvPr/>
            </p:nvSpPr>
            <p:spPr>
              <a:xfrm>
                <a:off x="5061372" y="4365104"/>
                <a:ext cx="37675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sz="2000" dirty="0">
                    <a:solidFill>
                      <a:srgbClr val="FF0000"/>
                    </a:solidFill>
                    <a:cs typeface="+mj-cs"/>
                  </a:rPr>
                  <a:t>f</a:t>
                </a:r>
                <a:r>
                  <a:rPr lang="en-US" sz="2000" baseline="-25000" dirty="0">
                    <a:solidFill>
                      <a:srgbClr val="FF0000"/>
                    </a:solidFill>
                    <a:cs typeface="+mj-cs"/>
                  </a:rPr>
                  <a:t>s</a:t>
                </a:r>
                <a:endParaRPr lang="he-IL" sz="2000" baseline="-25000" dirty="0">
                  <a:solidFill>
                    <a:srgbClr val="FF0000"/>
                  </a:solidFill>
                  <a:cs typeface="+mj-cs"/>
                </a:endParaRPr>
              </a:p>
            </p:txBody>
          </p:sp>
          <p:cxnSp>
            <p:nvCxnSpPr>
              <p:cNvPr id="4" name="מחבר חץ ישר 3">
                <a:extLst>
                  <a:ext uri="{FF2B5EF4-FFF2-40B4-BE49-F238E27FC236}">
                    <a16:creationId xmlns:a16="http://schemas.microsoft.com/office/drawing/2014/main" id="{9EC94927-3594-4EF8-8553-96220D3A30BF}"/>
                  </a:ext>
                </a:extLst>
              </p:cNvPr>
              <p:cNvCxnSpPr/>
              <p:nvPr/>
            </p:nvCxnSpPr>
            <p:spPr>
              <a:xfrm>
                <a:off x="4681730" y="4595589"/>
                <a:ext cx="432805" cy="0"/>
              </a:xfrm>
              <a:prstGeom prst="straightConnector1">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מחבר חץ ישר 8">
                <a:extLst>
                  <a:ext uri="{FF2B5EF4-FFF2-40B4-BE49-F238E27FC236}">
                    <a16:creationId xmlns:a16="http://schemas.microsoft.com/office/drawing/2014/main" id="{6F57F6B8-46C0-42C7-A3AB-C7DFB1CC9578}"/>
                  </a:ext>
                </a:extLst>
              </p:cNvPr>
              <p:cNvCxnSpPr/>
              <p:nvPr/>
            </p:nvCxnSpPr>
            <p:spPr>
              <a:xfrm>
                <a:off x="5853435" y="4545124"/>
                <a:ext cx="633672" cy="0"/>
              </a:xfrm>
              <a:prstGeom prst="straightConnector1">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29"/>
          <p:cNvPicPr>
            <a:picLocks noChangeAspect="1" noChangeArrowheads="1"/>
          </p:cNvPicPr>
          <p:nvPr/>
        </p:nvPicPr>
        <p:blipFill>
          <a:blip r:embed="rId3" cstate="print"/>
          <a:srcRect/>
          <a:stretch>
            <a:fillRect/>
          </a:stretch>
        </p:blipFill>
        <p:spPr bwMode="auto">
          <a:xfrm>
            <a:off x="2915816" y="548680"/>
            <a:ext cx="3638550" cy="4735512"/>
          </a:xfrm>
          <a:prstGeom prst="rect">
            <a:avLst/>
          </a:prstGeom>
          <a:noFill/>
          <a:ln w="9525">
            <a:noFill/>
            <a:miter lim="800000"/>
            <a:headEnd/>
            <a:tailEnd/>
          </a:ln>
        </p:spPr>
      </p:pic>
      <p:graphicFrame>
        <p:nvGraphicFramePr>
          <p:cNvPr id="2" name="Object 26"/>
          <p:cNvGraphicFramePr>
            <a:graphicFrameLocks noGrp="1" noChangeAspect="1"/>
          </p:cNvGraphicFramePr>
          <p:nvPr>
            <p:ph sz="half" idx="1"/>
            <p:extLst>
              <p:ext uri="{D42A27DB-BD31-4B8C-83A1-F6EECF244321}">
                <p14:modId xmlns:p14="http://schemas.microsoft.com/office/powerpoint/2010/main" val="3512074146"/>
              </p:ext>
            </p:extLst>
          </p:nvPr>
        </p:nvGraphicFramePr>
        <p:xfrm>
          <a:off x="846805" y="3731181"/>
          <a:ext cx="1769195" cy="1502005"/>
        </p:xfrm>
        <a:graphic>
          <a:graphicData uri="http://schemas.openxmlformats.org/presentationml/2006/ole">
            <mc:AlternateContent xmlns:mc="http://schemas.openxmlformats.org/markup-compatibility/2006">
              <mc:Choice xmlns:v="urn:schemas-microsoft-com:vml" Requires="v">
                <p:oleObj spid="_x0000_s55750" name="משוואה" r:id="rId4" imgW="838080" imgH="711000" progId="Equation.3">
                  <p:embed/>
                </p:oleObj>
              </mc:Choice>
              <mc:Fallback>
                <p:oleObj name="משוואה" r:id="rId4" imgW="838080" imgH="711000" progId="Equation.3">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805" y="3731181"/>
                        <a:ext cx="1769195" cy="1502005"/>
                      </a:xfrm>
                      <a:prstGeom prst="rect">
                        <a:avLst/>
                      </a:prstGeom>
                      <a:noFill/>
                      <a:extLst/>
                    </p:spPr>
                  </p:pic>
                </p:oleObj>
              </mc:Fallback>
            </mc:AlternateContent>
          </a:graphicData>
        </a:graphic>
      </p:graphicFrame>
      <p:sp>
        <p:nvSpPr>
          <p:cNvPr id="3" name="TextBox 2"/>
          <p:cNvSpPr txBox="1"/>
          <p:nvPr/>
        </p:nvSpPr>
        <p:spPr>
          <a:xfrm>
            <a:off x="461652" y="3361849"/>
            <a:ext cx="2304256" cy="369332"/>
          </a:xfrm>
          <a:prstGeom prst="rect">
            <a:avLst/>
          </a:prstGeom>
          <a:noFill/>
        </p:spPr>
        <p:txBody>
          <a:bodyPr wrap="square" rtlCol="1">
            <a:spAutoFit/>
          </a:bodyPr>
          <a:lstStyle/>
          <a:p>
            <a:r>
              <a:rPr lang="he-IL" dirty="0"/>
              <a:t>בציר האנכי, חוק ראשון:</a:t>
            </a:r>
          </a:p>
        </p:txBody>
      </p:sp>
      <p:sp>
        <p:nvSpPr>
          <p:cNvPr id="7" name="TextBox 6"/>
          <p:cNvSpPr txBox="1"/>
          <p:nvPr/>
        </p:nvSpPr>
        <p:spPr>
          <a:xfrm>
            <a:off x="6602585" y="3234413"/>
            <a:ext cx="2294806" cy="369332"/>
          </a:xfrm>
          <a:prstGeom prst="rect">
            <a:avLst/>
          </a:prstGeom>
          <a:noFill/>
        </p:spPr>
        <p:txBody>
          <a:bodyPr wrap="square" rtlCol="1">
            <a:spAutoFit/>
          </a:bodyPr>
          <a:lstStyle/>
          <a:p>
            <a:r>
              <a:rPr lang="he-IL" dirty="0"/>
              <a:t>בציר הרדיאלי, חוק שני:</a:t>
            </a:r>
          </a:p>
        </p:txBody>
      </p:sp>
      <p:sp>
        <p:nvSpPr>
          <p:cNvPr id="8" name="TextBox 7">
            <a:extLst>
              <a:ext uri="{FF2B5EF4-FFF2-40B4-BE49-F238E27FC236}">
                <a16:creationId xmlns:a16="http://schemas.microsoft.com/office/drawing/2014/main" id="{B3F7131B-EA9D-4BBC-81D5-0F32E16EA576}"/>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cxnSp>
        <p:nvCxnSpPr>
          <p:cNvPr id="5" name="מחבר חץ ישר 4">
            <a:extLst>
              <a:ext uri="{FF2B5EF4-FFF2-40B4-BE49-F238E27FC236}">
                <a16:creationId xmlns:a16="http://schemas.microsoft.com/office/drawing/2014/main" id="{042F2A1D-2E95-4F34-8120-2383086A991A}"/>
              </a:ext>
            </a:extLst>
          </p:cNvPr>
          <p:cNvCxnSpPr/>
          <p:nvPr/>
        </p:nvCxnSpPr>
        <p:spPr>
          <a:xfrm>
            <a:off x="6554366" y="4438617"/>
            <a:ext cx="0" cy="712879"/>
          </a:xfrm>
          <a:prstGeom prst="straightConnector1">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 name="אובייקט 5">
            <a:extLst>
              <a:ext uri="{FF2B5EF4-FFF2-40B4-BE49-F238E27FC236}">
                <a16:creationId xmlns:a16="http://schemas.microsoft.com/office/drawing/2014/main" id="{1C715320-7149-4C78-90D4-CE42DD9DE4B2}"/>
              </a:ext>
            </a:extLst>
          </p:cNvPr>
          <p:cNvGraphicFramePr>
            <a:graphicFrameLocks noChangeAspect="1"/>
          </p:cNvGraphicFramePr>
          <p:nvPr>
            <p:extLst>
              <p:ext uri="{D42A27DB-BD31-4B8C-83A1-F6EECF244321}">
                <p14:modId xmlns:p14="http://schemas.microsoft.com/office/powerpoint/2010/main" val="4031697274"/>
              </p:ext>
            </p:extLst>
          </p:nvPr>
        </p:nvGraphicFramePr>
        <p:xfrm>
          <a:off x="6082806" y="3642466"/>
          <a:ext cx="1769257" cy="912274"/>
        </p:xfrm>
        <a:graphic>
          <a:graphicData uri="http://schemas.openxmlformats.org/presentationml/2006/ole">
            <mc:AlternateContent xmlns:mc="http://schemas.openxmlformats.org/markup-compatibility/2006">
              <mc:Choice xmlns:v="urn:schemas-microsoft-com:vml" Requires="v">
                <p:oleObj spid="_x0000_s55751" name="Equation" r:id="rId6" imgW="812520" imgH="419040" progId="Equation.DSMT4">
                  <p:embed/>
                </p:oleObj>
              </mc:Choice>
              <mc:Fallback>
                <p:oleObj name="Equation" r:id="rId6" imgW="812520" imgH="419040" progId="Equation.DSMT4">
                  <p:embed/>
                  <p:pic>
                    <p:nvPicPr>
                      <p:cNvPr id="0" name=""/>
                      <p:cNvPicPr/>
                      <p:nvPr/>
                    </p:nvPicPr>
                    <p:blipFill>
                      <a:blip r:embed="rId7"/>
                      <a:stretch>
                        <a:fillRect/>
                      </a:stretch>
                    </p:blipFill>
                    <p:spPr>
                      <a:xfrm>
                        <a:off x="6082806" y="3642466"/>
                        <a:ext cx="1769257" cy="912274"/>
                      </a:xfrm>
                      <a:prstGeom prst="rect">
                        <a:avLst/>
                      </a:prstGeom>
                    </p:spPr>
                  </p:pic>
                </p:oleObj>
              </mc:Fallback>
            </mc:AlternateContent>
          </a:graphicData>
        </a:graphic>
      </p:graphicFrame>
      <p:graphicFrame>
        <p:nvGraphicFramePr>
          <p:cNvPr id="9" name="אובייקט 8">
            <a:extLst>
              <a:ext uri="{FF2B5EF4-FFF2-40B4-BE49-F238E27FC236}">
                <a16:creationId xmlns:a16="http://schemas.microsoft.com/office/drawing/2014/main" id="{13A9A675-4093-480D-928A-AE049036978F}"/>
              </a:ext>
            </a:extLst>
          </p:cNvPr>
          <p:cNvGraphicFramePr>
            <a:graphicFrameLocks noChangeAspect="1"/>
          </p:cNvGraphicFramePr>
          <p:nvPr>
            <p:extLst>
              <p:ext uri="{D42A27DB-BD31-4B8C-83A1-F6EECF244321}">
                <p14:modId xmlns:p14="http://schemas.microsoft.com/office/powerpoint/2010/main" val="690909940"/>
              </p:ext>
            </p:extLst>
          </p:nvPr>
        </p:nvGraphicFramePr>
        <p:xfrm>
          <a:off x="6319973" y="4863467"/>
          <a:ext cx="1447502" cy="974848"/>
        </p:xfrm>
        <a:graphic>
          <a:graphicData uri="http://schemas.openxmlformats.org/presentationml/2006/ole">
            <mc:AlternateContent xmlns:mc="http://schemas.openxmlformats.org/markup-compatibility/2006">
              <mc:Choice xmlns:v="urn:schemas-microsoft-com:vml" Requires="v">
                <p:oleObj spid="_x0000_s55752" name="Equation" r:id="rId8" imgW="622080" imgH="419040" progId="Equation.DSMT4">
                  <p:embed/>
                </p:oleObj>
              </mc:Choice>
              <mc:Fallback>
                <p:oleObj name="Equation" r:id="rId8" imgW="622080" imgH="419040" progId="Equation.DSMT4">
                  <p:embed/>
                  <p:pic>
                    <p:nvPicPr>
                      <p:cNvPr id="0" name=""/>
                      <p:cNvPicPr/>
                      <p:nvPr/>
                    </p:nvPicPr>
                    <p:blipFill>
                      <a:blip r:embed="rId9"/>
                      <a:stretch>
                        <a:fillRect/>
                      </a:stretch>
                    </p:blipFill>
                    <p:spPr>
                      <a:xfrm>
                        <a:off x="6319973" y="4863467"/>
                        <a:ext cx="1447502" cy="974848"/>
                      </a:xfrm>
                      <a:prstGeom prst="rect">
                        <a:avLst/>
                      </a:prstGeom>
                    </p:spPr>
                  </p:pic>
                </p:oleObj>
              </mc:Fallback>
            </mc:AlternateContent>
          </a:graphicData>
        </a:graphic>
      </p:graphicFrame>
      <p:sp>
        <p:nvSpPr>
          <p:cNvPr id="11" name="מציין מיקום תוכן 10">
            <a:extLst>
              <a:ext uri="{FF2B5EF4-FFF2-40B4-BE49-F238E27FC236}">
                <a16:creationId xmlns:a16="http://schemas.microsoft.com/office/drawing/2014/main" id="{DC600BF7-97A7-47C5-ABA2-0DE0D57E3819}"/>
              </a:ext>
            </a:extLst>
          </p:cNvPr>
          <p:cNvSpPr>
            <a:spLocks noGrp="1"/>
          </p:cNvSpPr>
          <p:nvPr>
            <p:ph sz="quarter" idx="2"/>
          </p:nvPr>
        </p:nvSpPr>
        <p:spPr/>
        <p:txBody>
          <a:bodyPr/>
          <a:lstStyle/>
          <a:p>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42"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12" descr="http://www.ux1.eiu.edu/~cfadd/1150/05UCMGrav/Images/LvlCrv1.gif"/>
          <p:cNvPicPr>
            <a:picLocks noChangeAspect="1" noChangeArrowheads="1"/>
          </p:cNvPicPr>
          <p:nvPr/>
        </p:nvPicPr>
        <p:blipFill>
          <a:blip r:embed="rId3" cstate="print"/>
          <a:srcRect/>
          <a:stretch>
            <a:fillRect/>
          </a:stretch>
        </p:blipFill>
        <p:spPr bwMode="auto">
          <a:xfrm>
            <a:off x="1050925" y="0"/>
            <a:ext cx="6467475" cy="2767013"/>
          </a:xfrm>
          <a:prstGeom prst="rect">
            <a:avLst/>
          </a:prstGeom>
          <a:noFill/>
          <a:ln w="9525">
            <a:noFill/>
            <a:miter lim="800000"/>
            <a:headEnd/>
            <a:tailEnd/>
          </a:ln>
        </p:spPr>
      </p:pic>
      <p:graphicFrame>
        <p:nvGraphicFramePr>
          <p:cNvPr id="8" name="Object 10"/>
          <p:cNvGraphicFramePr>
            <a:graphicFrameLocks noGrp="1" noChangeAspect="1"/>
          </p:cNvGraphicFramePr>
          <p:nvPr>
            <p:ph sz="quarter" idx="3"/>
            <p:extLst>
              <p:ext uri="{D42A27DB-BD31-4B8C-83A1-F6EECF244321}">
                <p14:modId xmlns:p14="http://schemas.microsoft.com/office/powerpoint/2010/main" val="3647869307"/>
              </p:ext>
            </p:extLst>
          </p:nvPr>
        </p:nvGraphicFramePr>
        <p:xfrm>
          <a:off x="1500311" y="3969096"/>
          <a:ext cx="1993305" cy="763587"/>
        </p:xfrm>
        <a:graphic>
          <a:graphicData uri="http://schemas.openxmlformats.org/presentationml/2006/ole">
            <mc:AlternateContent xmlns:mc="http://schemas.openxmlformats.org/markup-compatibility/2006">
              <mc:Choice xmlns:v="urn:schemas-microsoft-com:vml" Requires="v">
                <p:oleObj spid="_x0000_s57111" name="Equation" r:id="rId4" imgW="596880" imgH="228600" progId="Equation.DSMT4">
                  <p:embed/>
                </p:oleObj>
              </mc:Choice>
              <mc:Fallback>
                <p:oleObj name="Equation" r:id="rId4" imgW="596880" imgH="2286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311" y="3969096"/>
                        <a:ext cx="1993305" cy="763587"/>
                      </a:xfrm>
                      <a:prstGeom prst="rect">
                        <a:avLst/>
                      </a:prstGeom>
                      <a:noFill/>
                      <a:extLst/>
                    </p:spPr>
                  </p:pic>
                </p:oleObj>
              </mc:Fallback>
            </mc:AlternateContent>
          </a:graphicData>
        </a:graphic>
      </p:graphicFrame>
      <p:sp>
        <p:nvSpPr>
          <p:cNvPr id="9" name="Text Box 28"/>
          <p:cNvSpPr txBox="1">
            <a:spLocks noChangeArrowheads="1"/>
          </p:cNvSpPr>
          <p:nvPr/>
        </p:nvSpPr>
        <p:spPr bwMode="auto">
          <a:xfrm>
            <a:off x="3419872" y="4036092"/>
            <a:ext cx="4877594" cy="2062103"/>
          </a:xfrm>
          <a:prstGeom prst="rect">
            <a:avLst/>
          </a:prstGeom>
          <a:noFill/>
          <a:ln w="9525">
            <a:noFill/>
            <a:miter lim="800000"/>
            <a:headEnd/>
            <a:tailEnd/>
          </a:ln>
        </p:spPr>
        <p:txBody>
          <a:bodyPr wrap="square">
            <a:spAutoFit/>
          </a:bodyPr>
          <a:lstStyle/>
          <a:p>
            <a:pPr>
              <a:spcBef>
                <a:spcPct val="50000"/>
              </a:spcBef>
            </a:pPr>
            <a:r>
              <a:rPr lang="he-IL" sz="3200" dirty="0"/>
              <a:t>לכן תנאי לאי החלקה:</a:t>
            </a:r>
          </a:p>
          <a:p>
            <a:pPr>
              <a:spcBef>
                <a:spcPct val="50000"/>
              </a:spcBef>
            </a:pPr>
            <a:r>
              <a:rPr lang="he-IL" sz="3200" dirty="0"/>
              <a:t>ראינו ממשוואת ציר </a:t>
            </a:r>
            <a:r>
              <a:rPr lang="en-US" sz="3200" dirty="0"/>
              <a:t>y</a:t>
            </a:r>
            <a:r>
              <a:rPr lang="he-IL" sz="3200" dirty="0"/>
              <a:t>:</a:t>
            </a:r>
          </a:p>
          <a:p>
            <a:pPr>
              <a:spcBef>
                <a:spcPct val="50000"/>
              </a:spcBef>
            </a:pPr>
            <a:r>
              <a:rPr lang="he-IL" sz="3200" dirty="0"/>
              <a:t>ולכן:</a:t>
            </a:r>
            <a:endParaRPr lang="en-US" sz="3200" dirty="0"/>
          </a:p>
        </p:txBody>
      </p:sp>
      <p:graphicFrame>
        <p:nvGraphicFramePr>
          <p:cNvPr id="74755" name="Object 7"/>
          <p:cNvGraphicFramePr>
            <a:graphicFrameLocks noChangeAspect="1"/>
          </p:cNvGraphicFramePr>
          <p:nvPr>
            <p:extLst>
              <p:ext uri="{D42A27DB-BD31-4B8C-83A1-F6EECF244321}">
                <p14:modId xmlns:p14="http://schemas.microsoft.com/office/powerpoint/2010/main" val="3697091950"/>
              </p:ext>
            </p:extLst>
          </p:nvPr>
        </p:nvGraphicFramePr>
        <p:xfrm>
          <a:off x="1499517" y="5713665"/>
          <a:ext cx="3159125" cy="673554"/>
        </p:xfrm>
        <a:graphic>
          <a:graphicData uri="http://schemas.openxmlformats.org/presentationml/2006/ole">
            <mc:AlternateContent xmlns:mc="http://schemas.openxmlformats.org/markup-compatibility/2006">
              <mc:Choice xmlns:v="urn:schemas-microsoft-com:vml" Requires="v">
                <p:oleObj spid="_x0000_s57112" name="Equation" r:id="rId6" imgW="1130040" imgH="241200" progId="Equation.DSMT4">
                  <p:embed/>
                </p:oleObj>
              </mc:Choice>
              <mc:Fallback>
                <p:oleObj name="Equation" r:id="rId6" imgW="1130040" imgH="241200" progId="Equation.DSMT4">
                  <p:embed/>
                  <p:pic>
                    <p:nvPicPr>
                      <p:cNvPr id="0" name="Object 7"/>
                      <p:cNvPicPr>
                        <a:picLocks noChangeAspect="1" noChangeArrowheads="1"/>
                      </p:cNvPicPr>
                      <p:nvPr/>
                    </p:nvPicPr>
                    <p:blipFill>
                      <a:blip r:embed="rId7"/>
                      <a:srcRect/>
                      <a:stretch>
                        <a:fillRect/>
                      </a:stretch>
                    </p:blipFill>
                    <p:spPr bwMode="auto">
                      <a:xfrm>
                        <a:off x="1499517" y="5713665"/>
                        <a:ext cx="3159125" cy="673554"/>
                      </a:xfrm>
                      <a:prstGeom prst="rect">
                        <a:avLst/>
                      </a:prstGeom>
                      <a:noFill/>
                      <a:extLst/>
                    </p:spPr>
                  </p:pic>
                </p:oleObj>
              </mc:Fallback>
            </mc:AlternateContent>
          </a:graphicData>
        </a:graphic>
      </p:graphicFrame>
      <p:graphicFrame>
        <p:nvGraphicFramePr>
          <p:cNvPr id="74756" name="Object 26"/>
          <p:cNvGraphicFramePr>
            <a:graphicFrameLocks noChangeAspect="1"/>
          </p:cNvGraphicFramePr>
          <p:nvPr>
            <p:extLst>
              <p:ext uri="{D42A27DB-BD31-4B8C-83A1-F6EECF244321}">
                <p14:modId xmlns:p14="http://schemas.microsoft.com/office/powerpoint/2010/main" val="2973330006"/>
              </p:ext>
            </p:extLst>
          </p:nvPr>
        </p:nvGraphicFramePr>
        <p:xfrm>
          <a:off x="1551121" y="4926210"/>
          <a:ext cx="1527958" cy="593928"/>
        </p:xfrm>
        <a:graphic>
          <a:graphicData uri="http://schemas.openxmlformats.org/presentationml/2006/ole">
            <mc:AlternateContent xmlns:mc="http://schemas.openxmlformats.org/markup-compatibility/2006">
              <mc:Choice xmlns:v="urn:schemas-microsoft-com:vml" Requires="v">
                <p:oleObj spid="_x0000_s57113" name="Equation" r:id="rId8" imgW="520560" imgH="203040" progId="Equation.DSMT4">
                  <p:embed/>
                </p:oleObj>
              </mc:Choice>
              <mc:Fallback>
                <p:oleObj name="Equation" r:id="rId8" imgW="520560" imgH="203040" progId="Equation.DSMT4">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51121" y="4926210"/>
                        <a:ext cx="1527958" cy="593928"/>
                      </a:xfrm>
                      <a:prstGeom prst="rect">
                        <a:avLst/>
                      </a:prstGeom>
                      <a:noFill/>
                      <a:extLst/>
                    </p:spPr>
                  </p:pic>
                </p:oleObj>
              </mc:Fallback>
            </mc:AlternateContent>
          </a:graphicData>
        </a:graphic>
      </p:graphicFrame>
      <p:sp>
        <p:nvSpPr>
          <p:cNvPr id="2" name="TextBox 1"/>
          <p:cNvSpPr txBox="1"/>
          <p:nvPr/>
        </p:nvSpPr>
        <p:spPr>
          <a:xfrm>
            <a:off x="4210050" y="2981863"/>
            <a:ext cx="4178374" cy="584775"/>
          </a:xfrm>
          <a:prstGeom prst="rect">
            <a:avLst/>
          </a:prstGeom>
          <a:noFill/>
          <a:ln w="9525">
            <a:noFill/>
            <a:miter lim="800000"/>
            <a:headEnd/>
            <a:tailEnd/>
          </a:ln>
        </p:spPr>
        <p:txBody>
          <a:bodyPr wrap="square">
            <a:spAutoFit/>
          </a:bodyPr>
          <a:lstStyle>
            <a:defPPr>
              <a:defRPr lang="he-IL"/>
            </a:defPPr>
            <a:lvl1pPr>
              <a:spcBef>
                <a:spcPct val="50000"/>
              </a:spcBef>
              <a:defRPr sz="4000"/>
            </a:lvl1pPr>
          </a:lstStyle>
          <a:p>
            <a:r>
              <a:rPr lang="he-IL" sz="3200" dirty="0"/>
              <a:t>על סף תנועה/החלקה:</a:t>
            </a:r>
          </a:p>
        </p:txBody>
      </p:sp>
      <p:graphicFrame>
        <p:nvGraphicFramePr>
          <p:cNvPr id="10" name="Object 10"/>
          <p:cNvGraphicFramePr>
            <a:graphicFrameLocks noGrp="1" noChangeAspect="1"/>
          </p:cNvGraphicFramePr>
          <p:nvPr>
            <p:ph sz="quarter" idx="3"/>
            <p:extLst>
              <p:ext uri="{D42A27DB-BD31-4B8C-83A1-F6EECF244321}">
                <p14:modId xmlns:p14="http://schemas.microsoft.com/office/powerpoint/2010/main" val="2489380961"/>
              </p:ext>
            </p:extLst>
          </p:nvPr>
        </p:nvGraphicFramePr>
        <p:xfrm>
          <a:off x="1547664" y="2974766"/>
          <a:ext cx="2252117" cy="701774"/>
        </p:xfrm>
        <a:graphic>
          <a:graphicData uri="http://schemas.openxmlformats.org/presentationml/2006/ole">
            <mc:AlternateContent xmlns:mc="http://schemas.openxmlformats.org/markup-compatibility/2006">
              <mc:Choice xmlns:v="urn:schemas-microsoft-com:vml" Requires="v">
                <p:oleObj spid="_x0000_s57114" name="Equation" r:id="rId10" imgW="774360" imgH="241200" progId="Equation.DSMT4">
                  <p:embed/>
                </p:oleObj>
              </mc:Choice>
              <mc:Fallback>
                <p:oleObj name="Equation" r:id="rId10" imgW="774360" imgH="241200" progId="Equation.DSMT4">
                  <p:embed/>
                  <p:pic>
                    <p:nvPicPr>
                      <p:cNvPr id="0" name=""/>
                      <p:cNvPicPr>
                        <a:picLocks noChangeAspect="1" noChangeArrowheads="1"/>
                      </p:cNvPicPr>
                      <p:nvPr/>
                    </p:nvPicPr>
                    <p:blipFill>
                      <a:blip r:embed="rId11"/>
                      <a:srcRect/>
                      <a:stretch>
                        <a:fillRect/>
                      </a:stretch>
                    </p:blipFill>
                    <p:spPr bwMode="auto">
                      <a:xfrm>
                        <a:off x="1547664" y="2974766"/>
                        <a:ext cx="2252117" cy="701774"/>
                      </a:xfrm>
                      <a:prstGeom prst="rect">
                        <a:avLst/>
                      </a:prstGeom>
                      <a:noFill/>
                      <a:extLst/>
                    </p:spPr>
                  </p:pic>
                </p:oleObj>
              </mc:Fallback>
            </mc:AlternateContent>
          </a:graphicData>
        </a:graphic>
      </p:graphicFrame>
      <p:sp>
        <p:nvSpPr>
          <p:cNvPr id="11" name="TextBox 10">
            <a:extLst>
              <a:ext uri="{FF2B5EF4-FFF2-40B4-BE49-F238E27FC236}">
                <a16:creationId xmlns:a16="http://schemas.microsoft.com/office/drawing/2014/main" id="{2259ABD2-2CED-4142-89F1-C09840D867F1}"/>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1000"/>
                                        <p:tgtEl>
                                          <p:spTgt spid="9">
                                            <p:txEl>
                                              <p:pRg st="0" end="0"/>
                                            </p:txEl>
                                          </p:spTgt>
                                        </p:tgtEl>
                                      </p:cBhvr>
                                    </p:animEffect>
                                    <p:anim calcmode="lin" valueType="num">
                                      <p:cBhvr>
                                        <p:cTn id="1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fade">
                                      <p:cBhvr>
                                        <p:cTn id="30" dur="1000"/>
                                        <p:tgtEl>
                                          <p:spTgt spid="9">
                                            <p:txEl>
                                              <p:pRg st="1" end="1"/>
                                            </p:txEl>
                                          </p:spTgt>
                                        </p:tgtEl>
                                      </p:cBhvr>
                                    </p:animEffect>
                                    <p:anim calcmode="lin" valueType="num">
                                      <p:cBhvr>
                                        <p:cTn id="31"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4756"/>
                                        </p:tgtEl>
                                        <p:attrNameLst>
                                          <p:attrName>style.visibility</p:attrName>
                                        </p:attrNameLst>
                                      </p:cBhvr>
                                      <p:to>
                                        <p:strVal val="visible"/>
                                      </p:to>
                                    </p:set>
                                    <p:animEffect transition="in" filter="fade">
                                      <p:cBhvr>
                                        <p:cTn id="37" dur="1000"/>
                                        <p:tgtEl>
                                          <p:spTgt spid="74756"/>
                                        </p:tgtEl>
                                      </p:cBhvr>
                                    </p:animEffect>
                                    <p:anim calcmode="lin" valueType="num">
                                      <p:cBhvr>
                                        <p:cTn id="38" dur="1000" fill="hold"/>
                                        <p:tgtEl>
                                          <p:spTgt spid="74756"/>
                                        </p:tgtEl>
                                        <p:attrNameLst>
                                          <p:attrName>ppt_x</p:attrName>
                                        </p:attrNameLst>
                                      </p:cBhvr>
                                      <p:tavLst>
                                        <p:tav tm="0">
                                          <p:val>
                                            <p:strVal val="#ppt_x"/>
                                          </p:val>
                                        </p:tav>
                                        <p:tav tm="100000">
                                          <p:val>
                                            <p:strVal val="#ppt_x"/>
                                          </p:val>
                                        </p:tav>
                                      </p:tavLst>
                                    </p:anim>
                                    <p:anim calcmode="lin" valueType="num">
                                      <p:cBhvr>
                                        <p:cTn id="39" dur="1000" fill="hold"/>
                                        <p:tgtEl>
                                          <p:spTgt spid="7475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9">
                                            <p:txEl>
                                              <p:pRg st="2" end="2"/>
                                            </p:txEl>
                                          </p:spTgt>
                                        </p:tgtEl>
                                        <p:attrNameLst>
                                          <p:attrName>style.visibility</p:attrName>
                                        </p:attrNameLst>
                                      </p:cBhvr>
                                      <p:to>
                                        <p:strVal val="visible"/>
                                      </p:to>
                                    </p:set>
                                    <p:animEffect transition="in" filter="fade">
                                      <p:cBhvr>
                                        <p:cTn id="44" dur="1000"/>
                                        <p:tgtEl>
                                          <p:spTgt spid="9">
                                            <p:txEl>
                                              <p:pRg st="2" end="2"/>
                                            </p:txEl>
                                          </p:spTgt>
                                        </p:tgtEl>
                                      </p:cBhvr>
                                    </p:animEffect>
                                    <p:anim calcmode="lin" valueType="num">
                                      <p:cBhvr>
                                        <p:cTn id="4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42" presetClass="entr" presetSubtype="0" fill="hold" nodeType="afterEffect">
                                  <p:stCondLst>
                                    <p:cond delay="0"/>
                                  </p:stCondLst>
                                  <p:childTnLst>
                                    <p:set>
                                      <p:cBhvr>
                                        <p:cTn id="49" dur="1" fill="hold">
                                          <p:stCondLst>
                                            <p:cond delay="0"/>
                                          </p:stCondLst>
                                        </p:cTn>
                                        <p:tgtEl>
                                          <p:spTgt spid="74755"/>
                                        </p:tgtEl>
                                        <p:attrNameLst>
                                          <p:attrName>style.visibility</p:attrName>
                                        </p:attrNameLst>
                                      </p:cBhvr>
                                      <p:to>
                                        <p:strVal val="visible"/>
                                      </p:to>
                                    </p:set>
                                    <p:animEffect transition="in" filter="fade">
                                      <p:cBhvr>
                                        <p:cTn id="50" dur="1000"/>
                                        <p:tgtEl>
                                          <p:spTgt spid="74755"/>
                                        </p:tgtEl>
                                      </p:cBhvr>
                                    </p:animEffect>
                                    <p:anim calcmode="lin" valueType="num">
                                      <p:cBhvr>
                                        <p:cTn id="51" dur="1000" fill="hold"/>
                                        <p:tgtEl>
                                          <p:spTgt spid="74755"/>
                                        </p:tgtEl>
                                        <p:attrNameLst>
                                          <p:attrName>ppt_x</p:attrName>
                                        </p:attrNameLst>
                                      </p:cBhvr>
                                      <p:tavLst>
                                        <p:tav tm="0">
                                          <p:val>
                                            <p:strVal val="#ppt_x"/>
                                          </p:val>
                                        </p:tav>
                                        <p:tav tm="100000">
                                          <p:val>
                                            <p:strVal val="#ppt_x"/>
                                          </p:val>
                                        </p:tav>
                                      </p:tavLst>
                                    </p:anim>
                                    <p:anim calcmode="lin" valueType="num">
                                      <p:cBhvr>
                                        <p:cTn id="52" dur="1000" fill="hold"/>
                                        <p:tgtEl>
                                          <p:spTgt spid="747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26" name="Object 10"/>
          <p:cNvGraphicFramePr>
            <a:graphicFrameLocks noChangeAspect="1"/>
          </p:cNvGraphicFramePr>
          <p:nvPr>
            <p:extLst>
              <p:ext uri="{D42A27DB-BD31-4B8C-83A1-F6EECF244321}">
                <p14:modId xmlns:p14="http://schemas.microsoft.com/office/powerpoint/2010/main" val="1444250237"/>
              </p:ext>
            </p:extLst>
          </p:nvPr>
        </p:nvGraphicFramePr>
        <p:xfrm>
          <a:off x="4710149" y="3109119"/>
          <a:ext cx="1806575" cy="685800"/>
        </p:xfrm>
        <a:graphic>
          <a:graphicData uri="http://schemas.openxmlformats.org/presentationml/2006/ole">
            <mc:AlternateContent xmlns:mc="http://schemas.openxmlformats.org/markup-compatibility/2006">
              <mc:Choice xmlns:v="urn:schemas-microsoft-com:vml" Requires="v">
                <p:oleObj spid="_x0000_s57908" name="Equation" r:id="rId3" imgW="634680" imgH="241200" progId="Equation.DSMT4">
                  <p:embed/>
                </p:oleObj>
              </mc:Choice>
              <mc:Fallback>
                <p:oleObj name="Equation" r:id="rId3" imgW="634680" imgH="241200" progId="Equation.DSMT4">
                  <p:embed/>
                  <p:pic>
                    <p:nvPicPr>
                      <p:cNvPr id="0" name="Object 10"/>
                      <p:cNvPicPr>
                        <a:picLocks noChangeAspect="1" noChangeArrowheads="1"/>
                      </p:cNvPicPr>
                      <p:nvPr/>
                    </p:nvPicPr>
                    <p:blipFill>
                      <a:blip r:embed="rId4"/>
                      <a:srcRect/>
                      <a:stretch>
                        <a:fillRect/>
                      </a:stretch>
                    </p:blipFill>
                    <p:spPr bwMode="auto">
                      <a:xfrm>
                        <a:off x="4710149" y="3109119"/>
                        <a:ext cx="1806575" cy="685800"/>
                      </a:xfrm>
                      <a:prstGeom prst="rect">
                        <a:avLst/>
                      </a:prstGeom>
                      <a:noFill/>
                      <a:extLst/>
                    </p:spPr>
                  </p:pic>
                </p:oleObj>
              </mc:Fallback>
            </mc:AlternateContent>
          </a:graphicData>
        </a:graphic>
      </p:graphicFrame>
      <p:pic>
        <p:nvPicPr>
          <p:cNvPr id="19461" name="Picture 30"/>
          <p:cNvPicPr>
            <a:picLocks noChangeAspect="1" noChangeArrowheads="1"/>
          </p:cNvPicPr>
          <p:nvPr/>
        </p:nvPicPr>
        <p:blipFill>
          <a:blip r:embed="rId5" cstate="print"/>
          <a:srcRect/>
          <a:stretch>
            <a:fillRect/>
          </a:stretch>
        </p:blipFill>
        <p:spPr bwMode="auto">
          <a:xfrm>
            <a:off x="906463" y="1533525"/>
            <a:ext cx="3244850" cy="3489325"/>
          </a:xfrm>
          <a:prstGeom prst="rect">
            <a:avLst/>
          </a:prstGeom>
          <a:noFill/>
          <a:ln w="9525">
            <a:noFill/>
            <a:miter lim="800000"/>
            <a:headEnd/>
            <a:tailEnd/>
          </a:ln>
        </p:spPr>
      </p:pic>
      <p:sp>
        <p:nvSpPr>
          <p:cNvPr id="11" name="TextBox 10"/>
          <p:cNvSpPr txBox="1">
            <a:spLocks noChangeArrowheads="1"/>
          </p:cNvSpPr>
          <p:nvPr/>
        </p:nvSpPr>
        <p:spPr bwMode="auto">
          <a:xfrm>
            <a:off x="2736056" y="6123012"/>
            <a:ext cx="3671888" cy="7080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lgn="ctr"/>
            <a:r>
              <a:rPr lang="he-IL" sz="2000" b="1" dirty="0">
                <a:solidFill>
                  <a:srgbClr val="FF0000"/>
                </a:solidFill>
              </a:rPr>
              <a:t>ללא החיכוך לא הייתה יכולה להתבצע תנועה מעגלית</a:t>
            </a:r>
            <a:endParaRPr lang="en-US" sz="2000" b="1" dirty="0">
              <a:solidFill>
                <a:srgbClr val="FF0000"/>
              </a:solidFill>
            </a:endParaRPr>
          </a:p>
        </p:txBody>
      </p:sp>
      <p:sp>
        <p:nvSpPr>
          <p:cNvPr id="2" name="TextBox 1"/>
          <p:cNvSpPr txBox="1"/>
          <p:nvPr/>
        </p:nvSpPr>
        <p:spPr>
          <a:xfrm>
            <a:off x="3203848" y="1196752"/>
            <a:ext cx="5760640" cy="923330"/>
          </a:xfrm>
          <a:prstGeom prst="rect">
            <a:avLst/>
          </a:prstGeom>
          <a:noFill/>
        </p:spPr>
        <p:txBody>
          <a:bodyPr wrap="square" rtlCol="1">
            <a:spAutoFit/>
          </a:bodyPr>
          <a:lstStyle/>
          <a:p>
            <a:r>
              <a:rPr lang="he-IL" dirty="0"/>
              <a:t>נראה מה הדרישה ממקדם החיכוך להבטחת תנועה בלי להחליק בסיבוב.</a:t>
            </a:r>
          </a:p>
          <a:p>
            <a:r>
              <a:rPr lang="he-IL" dirty="0"/>
              <a:t>חוק שני לתנועה מעגלית:</a:t>
            </a:r>
          </a:p>
        </p:txBody>
      </p:sp>
      <p:sp>
        <p:nvSpPr>
          <p:cNvPr id="8" name="TextBox 7">
            <a:extLst>
              <a:ext uri="{FF2B5EF4-FFF2-40B4-BE49-F238E27FC236}">
                <a16:creationId xmlns:a16="http://schemas.microsoft.com/office/drawing/2014/main" id="{0163600B-6CBF-4713-9659-B8C1E85CE9F9}"/>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graphicFrame>
        <p:nvGraphicFramePr>
          <p:cNvPr id="3" name="אובייקט 2">
            <a:extLst>
              <a:ext uri="{FF2B5EF4-FFF2-40B4-BE49-F238E27FC236}">
                <a16:creationId xmlns:a16="http://schemas.microsoft.com/office/drawing/2014/main" id="{8831F2F6-9369-40A8-B2AA-24F1A447A232}"/>
              </a:ext>
            </a:extLst>
          </p:cNvPr>
          <p:cNvGraphicFramePr>
            <a:graphicFrameLocks noChangeAspect="1"/>
          </p:cNvGraphicFramePr>
          <p:nvPr>
            <p:extLst>
              <p:ext uri="{D42A27DB-BD31-4B8C-83A1-F6EECF244321}">
                <p14:modId xmlns:p14="http://schemas.microsoft.com/office/powerpoint/2010/main" val="1513813035"/>
              </p:ext>
            </p:extLst>
          </p:nvPr>
        </p:nvGraphicFramePr>
        <p:xfrm>
          <a:off x="4710149" y="1952426"/>
          <a:ext cx="1371005" cy="923330"/>
        </p:xfrm>
        <a:graphic>
          <a:graphicData uri="http://schemas.openxmlformats.org/presentationml/2006/ole">
            <mc:AlternateContent xmlns:mc="http://schemas.openxmlformats.org/markup-compatibility/2006">
              <mc:Choice xmlns:v="urn:schemas-microsoft-com:vml" Requires="v">
                <p:oleObj spid="_x0000_s57909" name="Equation" r:id="rId6" imgW="622080" imgH="419040" progId="Equation.DSMT4">
                  <p:embed/>
                </p:oleObj>
              </mc:Choice>
              <mc:Fallback>
                <p:oleObj name="Equation" r:id="rId6" imgW="622080" imgH="419040" progId="Equation.DSMT4">
                  <p:embed/>
                  <p:pic>
                    <p:nvPicPr>
                      <p:cNvPr id="0" name=""/>
                      <p:cNvPicPr/>
                      <p:nvPr/>
                    </p:nvPicPr>
                    <p:blipFill>
                      <a:blip r:embed="rId7"/>
                      <a:stretch>
                        <a:fillRect/>
                      </a:stretch>
                    </p:blipFill>
                    <p:spPr>
                      <a:xfrm>
                        <a:off x="4710149" y="1952426"/>
                        <a:ext cx="1371005" cy="923330"/>
                      </a:xfrm>
                      <a:prstGeom prst="rect">
                        <a:avLst/>
                      </a:prstGeom>
                    </p:spPr>
                  </p:pic>
                </p:oleObj>
              </mc:Fallback>
            </mc:AlternateContent>
          </a:graphicData>
        </a:graphic>
      </p:graphicFrame>
      <p:graphicFrame>
        <p:nvGraphicFramePr>
          <p:cNvPr id="4" name="אובייקט 3">
            <a:extLst>
              <a:ext uri="{FF2B5EF4-FFF2-40B4-BE49-F238E27FC236}">
                <a16:creationId xmlns:a16="http://schemas.microsoft.com/office/drawing/2014/main" id="{B4B3F1CA-DF34-46F3-B17C-ABAF65EBA45A}"/>
              </a:ext>
            </a:extLst>
          </p:cNvPr>
          <p:cNvGraphicFramePr>
            <a:graphicFrameLocks noChangeAspect="1"/>
          </p:cNvGraphicFramePr>
          <p:nvPr>
            <p:extLst>
              <p:ext uri="{D42A27DB-BD31-4B8C-83A1-F6EECF244321}">
                <p14:modId xmlns:p14="http://schemas.microsoft.com/office/powerpoint/2010/main" val="415532269"/>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57910"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6146800" y="3352800"/>
                        <a:ext cx="914400" cy="198438"/>
                      </a:xfrm>
                      <a:prstGeom prst="rect">
                        <a:avLst/>
                      </a:prstGeom>
                    </p:spPr>
                  </p:pic>
                </p:oleObj>
              </mc:Fallback>
            </mc:AlternateContent>
          </a:graphicData>
        </a:graphic>
      </p:graphicFrame>
      <p:graphicFrame>
        <p:nvGraphicFramePr>
          <p:cNvPr id="10" name="אובייקט 9">
            <a:extLst>
              <a:ext uri="{FF2B5EF4-FFF2-40B4-BE49-F238E27FC236}">
                <a16:creationId xmlns:a16="http://schemas.microsoft.com/office/drawing/2014/main" id="{EC6D563F-CE48-48C4-9663-36C45F5C566B}"/>
              </a:ext>
            </a:extLst>
          </p:cNvPr>
          <p:cNvGraphicFramePr>
            <a:graphicFrameLocks noChangeAspect="1"/>
          </p:cNvGraphicFramePr>
          <p:nvPr>
            <p:extLst>
              <p:ext uri="{D42A27DB-BD31-4B8C-83A1-F6EECF244321}">
                <p14:modId xmlns:p14="http://schemas.microsoft.com/office/powerpoint/2010/main" val="1147490740"/>
              </p:ext>
            </p:extLst>
          </p:nvPr>
        </p:nvGraphicFramePr>
        <p:xfrm>
          <a:off x="4710149" y="3875087"/>
          <a:ext cx="1735138" cy="923925"/>
        </p:xfrm>
        <a:graphic>
          <a:graphicData uri="http://schemas.openxmlformats.org/presentationml/2006/ole">
            <mc:AlternateContent xmlns:mc="http://schemas.openxmlformats.org/markup-compatibility/2006">
              <mc:Choice xmlns:v="urn:schemas-microsoft-com:vml" Requires="v">
                <p:oleObj spid="_x0000_s57911" name="Equation" r:id="rId10" imgW="787320" imgH="419040" progId="Equation.DSMT4">
                  <p:embed/>
                </p:oleObj>
              </mc:Choice>
              <mc:Fallback>
                <p:oleObj name="Equation" r:id="rId10" imgW="787320" imgH="419040" progId="Equation.DSMT4">
                  <p:embed/>
                  <p:pic>
                    <p:nvPicPr>
                      <p:cNvPr id="3" name="אובייקט 2">
                        <a:extLst>
                          <a:ext uri="{FF2B5EF4-FFF2-40B4-BE49-F238E27FC236}">
                            <a16:creationId xmlns:a16="http://schemas.microsoft.com/office/drawing/2014/main" id="{8831F2F6-9369-40A8-B2AA-24F1A447A232}"/>
                          </a:ext>
                        </a:extLst>
                      </p:cNvPr>
                      <p:cNvPicPr/>
                      <p:nvPr/>
                    </p:nvPicPr>
                    <p:blipFill>
                      <a:blip r:embed="rId11"/>
                      <a:stretch>
                        <a:fillRect/>
                      </a:stretch>
                    </p:blipFill>
                    <p:spPr>
                      <a:xfrm>
                        <a:off x="4710149" y="3875087"/>
                        <a:ext cx="1735138" cy="923925"/>
                      </a:xfrm>
                      <a:prstGeom prst="rect">
                        <a:avLst/>
                      </a:prstGeom>
                    </p:spPr>
                  </p:pic>
                </p:oleObj>
              </mc:Fallback>
            </mc:AlternateContent>
          </a:graphicData>
        </a:graphic>
      </p:graphicFrame>
      <p:graphicFrame>
        <p:nvGraphicFramePr>
          <p:cNvPr id="12" name="אובייקט 11">
            <a:extLst>
              <a:ext uri="{FF2B5EF4-FFF2-40B4-BE49-F238E27FC236}">
                <a16:creationId xmlns:a16="http://schemas.microsoft.com/office/drawing/2014/main" id="{8B916E9A-C197-4F74-ACF8-6CC9E8CFFD44}"/>
              </a:ext>
            </a:extLst>
          </p:cNvPr>
          <p:cNvGraphicFramePr>
            <a:graphicFrameLocks noChangeAspect="1"/>
          </p:cNvGraphicFramePr>
          <p:nvPr>
            <p:extLst>
              <p:ext uri="{D42A27DB-BD31-4B8C-83A1-F6EECF244321}">
                <p14:modId xmlns:p14="http://schemas.microsoft.com/office/powerpoint/2010/main" val="3880323803"/>
              </p:ext>
            </p:extLst>
          </p:nvPr>
        </p:nvGraphicFramePr>
        <p:xfrm>
          <a:off x="4710149" y="4996556"/>
          <a:ext cx="1035050" cy="979488"/>
        </p:xfrm>
        <a:graphic>
          <a:graphicData uri="http://schemas.openxmlformats.org/presentationml/2006/ole">
            <mc:AlternateContent xmlns:mc="http://schemas.openxmlformats.org/markup-compatibility/2006">
              <mc:Choice xmlns:v="urn:schemas-microsoft-com:vml" Requires="v">
                <p:oleObj spid="_x0000_s57912" name="Equation" r:id="rId12" imgW="469800" imgH="444240" progId="Equation.DSMT4">
                  <p:embed/>
                </p:oleObj>
              </mc:Choice>
              <mc:Fallback>
                <p:oleObj name="Equation" r:id="rId12" imgW="469800" imgH="444240" progId="Equation.DSMT4">
                  <p:embed/>
                  <p:pic>
                    <p:nvPicPr>
                      <p:cNvPr id="10" name="אובייקט 9">
                        <a:extLst>
                          <a:ext uri="{FF2B5EF4-FFF2-40B4-BE49-F238E27FC236}">
                            <a16:creationId xmlns:a16="http://schemas.microsoft.com/office/drawing/2014/main" id="{EC6D563F-CE48-48C4-9663-36C45F5C566B}"/>
                          </a:ext>
                        </a:extLst>
                      </p:cNvPr>
                      <p:cNvPicPr/>
                      <p:nvPr/>
                    </p:nvPicPr>
                    <p:blipFill>
                      <a:blip r:embed="rId13"/>
                      <a:stretch>
                        <a:fillRect/>
                      </a:stretch>
                    </p:blipFill>
                    <p:spPr>
                      <a:xfrm>
                        <a:off x="4710149" y="4996556"/>
                        <a:ext cx="1035050" cy="97948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602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4" descr="Speed Driven by Science"/>
          <p:cNvPicPr>
            <a:picLocks noChangeAspect="1" noChangeArrowheads="1"/>
          </p:cNvPicPr>
          <p:nvPr/>
        </p:nvPicPr>
        <p:blipFill>
          <a:blip r:embed="rId3" cstate="print"/>
          <a:srcRect/>
          <a:stretch>
            <a:fillRect/>
          </a:stretch>
        </p:blipFill>
        <p:spPr bwMode="auto">
          <a:xfrm>
            <a:off x="41175" y="3566696"/>
            <a:ext cx="4339771" cy="325030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0485" name="Text Box 28"/>
          <p:cNvSpPr txBox="1">
            <a:spLocks noChangeArrowheads="1"/>
          </p:cNvSpPr>
          <p:nvPr/>
        </p:nvSpPr>
        <p:spPr bwMode="auto">
          <a:xfrm>
            <a:off x="971600" y="901940"/>
            <a:ext cx="7837057" cy="1384995"/>
          </a:xfrm>
          <a:prstGeom prst="rect">
            <a:avLst/>
          </a:prstGeom>
          <a:noFill/>
          <a:ln w="9525">
            <a:noFill/>
            <a:miter lim="800000"/>
            <a:headEnd/>
            <a:tailEnd/>
          </a:ln>
        </p:spPr>
        <p:txBody>
          <a:bodyPr wrap="square">
            <a:spAutoFit/>
          </a:bodyPr>
          <a:lstStyle/>
          <a:p>
            <a:pPr>
              <a:spcBef>
                <a:spcPct val="50000"/>
              </a:spcBef>
            </a:pPr>
            <a:r>
              <a:rPr lang="he-IL" sz="2800" dirty="0"/>
              <a:t>מה המהירות המקסימלית בה יכולה המכונית לנסוע בסיבוב? או מה התנאי שהמכונית תוכל לבצע את הסיבוב?</a:t>
            </a:r>
            <a:endParaRPr lang="en-US" sz="2800" dirty="0"/>
          </a:p>
        </p:txBody>
      </p:sp>
      <p:sp>
        <p:nvSpPr>
          <p:cNvPr id="6" name="TextBox 5"/>
          <p:cNvSpPr txBox="1">
            <a:spLocks noChangeArrowheads="1"/>
          </p:cNvSpPr>
          <p:nvPr/>
        </p:nvSpPr>
        <p:spPr bwMode="auto">
          <a:xfrm>
            <a:off x="4729098" y="5762725"/>
            <a:ext cx="2176462" cy="922338"/>
          </a:xfrm>
          <a:prstGeom prst="rect">
            <a:avLst/>
          </a:prstGeom>
          <a:noFill/>
          <a:ln w="9525">
            <a:noFill/>
            <a:miter lim="800000"/>
            <a:headEnd/>
            <a:tailEnd/>
          </a:ln>
        </p:spPr>
        <p:txBody>
          <a:bodyPr>
            <a:spAutoFit/>
          </a:bodyPr>
          <a:lstStyle/>
          <a:p>
            <a:pPr algn="ctr"/>
            <a:r>
              <a:rPr lang="he-IL" b="1" dirty="0">
                <a:solidFill>
                  <a:srgbClr val="FF0000"/>
                </a:solidFill>
              </a:rPr>
              <a:t>תארו לכם, אם לפתע היה נשפך על הכביש שמן!</a:t>
            </a:r>
            <a:endParaRPr lang="en-US" b="1" dirty="0">
              <a:solidFill>
                <a:srgbClr val="FF0000"/>
              </a:solidFill>
            </a:endParaRPr>
          </a:p>
        </p:txBody>
      </p:sp>
      <p:sp>
        <p:nvSpPr>
          <p:cNvPr id="8" name="TextBox 7">
            <a:extLst>
              <a:ext uri="{FF2B5EF4-FFF2-40B4-BE49-F238E27FC236}">
                <a16:creationId xmlns:a16="http://schemas.microsoft.com/office/drawing/2014/main" id="{F5DA7E1C-AA50-4AD7-A642-9367ED1206D7}"/>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cxnSp>
        <p:nvCxnSpPr>
          <p:cNvPr id="4" name="מחבר חץ ישר 3">
            <a:extLst>
              <a:ext uri="{FF2B5EF4-FFF2-40B4-BE49-F238E27FC236}">
                <a16:creationId xmlns:a16="http://schemas.microsoft.com/office/drawing/2014/main" id="{B865913F-EFC0-4877-A624-4B41C8E9710A}"/>
              </a:ext>
            </a:extLst>
          </p:cNvPr>
          <p:cNvCxnSpPr/>
          <p:nvPr/>
        </p:nvCxnSpPr>
        <p:spPr>
          <a:xfrm flipV="1">
            <a:off x="3203848" y="4149080"/>
            <a:ext cx="0" cy="648072"/>
          </a:xfrm>
          <a:prstGeom prst="straightConnector1">
            <a:avLst/>
          </a:prstGeom>
          <a:ln w="57150">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מחבר חץ ישר 9">
            <a:extLst>
              <a:ext uri="{FF2B5EF4-FFF2-40B4-BE49-F238E27FC236}">
                <a16:creationId xmlns:a16="http://schemas.microsoft.com/office/drawing/2014/main" id="{75232AA0-A242-47E8-91E0-1E448D3A2E57}"/>
              </a:ext>
            </a:extLst>
          </p:cNvPr>
          <p:cNvCxnSpPr/>
          <p:nvPr/>
        </p:nvCxnSpPr>
        <p:spPr>
          <a:xfrm flipV="1">
            <a:off x="3203848" y="4959430"/>
            <a:ext cx="0" cy="648072"/>
          </a:xfrm>
          <a:prstGeom prst="straightConnector1">
            <a:avLst/>
          </a:prstGeom>
          <a:ln w="5715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מחבר חץ ישר 10">
            <a:extLst>
              <a:ext uri="{FF2B5EF4-FFF2-40B4-BE49-F238E27FC236}">
                <a16:creationId xmlns:a16="http://schemas.microsoft.com/office/drawing/2014/main" id="{5F2298EF-00ED-4A46-80A7-22AE3B3048C6}"/>
              </a:ext>
            </a:extLst>
          </p:cNvPr>
          <p:cNvCxnSpPr>
            <a:cxnSpLocks/>
          </p:cNvCxnSpPr>
          <p:nvPr/>
        </p:nvCxnSpPr>
        <p:spPr>
          <a:xfrm flipH="1">
            <a:off x="2421285" y="4903707"/>
            <a:ext cx="720080" cy="152902"/>
          </a:xfrm>
          <a:prstGeom prst="straightConnector1">
            <a:avLst/>
          </a:prstGeom>
          <a:ln w="57150">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מלבן 6">
            <a:extLst>
              <a:ext uri="{FF2B5EF4-FFF2-40B4-BE49-F238E27FC236}">
                <a16:creationId xmlns:a16="http://schemas.microsoft.com/office/drawing/2014/main" id="{CCFA595A-8D34-450F-AE1E-5BD43E514711}"/>
              </a:ext>
            </a:extLst>
          </p:cNvPr>
          <p:cNvSpPr/>
          <p:nvPr/>
        </p:nvSpPr>
        <p:spPr>
          <a:xfrm>
            <a:off x="3144714" y="3925631"/>
            <a:ext cx="46660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rgbClr val="FFC000"/>
                </a:solidFill>
                <a:cs typeface="+mj-cs"/>
              </a:rPr>
              <a:t>N</a:t>
            </a:r>
            <a:endParaRPr lang="he-IL" b="1" dirty="0">
              <a:solidFill>
                <a:srgbClr val="FFC000"/>
              </a:solidFill>
              <a:cs typeface="+mj-cs"/>
            </a:endParaRPr>
          </a:p>
        </p:txBody>
      </p:sp>
      <p:sp>
        <p:nvSpPr>
          <p:cNvPr id="14" name="מלבן 13">
            <a:extLst>
              <a:ext uri="{FF2B5EF4-FFF2-40B4-BE49-F238E27FC236}">
                <a16:creationId xmlns:a16="http://schemas.microsoft.com/office/drawing/2014/main" id="{F5A6ED9E-27BC-4CB6-A16C-044BF9EDCBE3}"/>
              </a:ext>
            </a:extLst>
          </p:cNvPr>
          <p:cNvSpPr/>
          <p:nvPr/>
        </p:nvSpPr>
        <p:spPr>
          <a:xfrm>
            <a:off x="2638019" y="5321102"/>
            <a:ext cx="50334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rgbClr val="FFC000"/>
                </a:solidFill>
                <a:cs typeface="+mj-cs"/>
              </a:rPr>
              <a:t>mg</a:t>
            </a:r>
            <a:endParaRPr lang="he-IL" b="1" dirty="0">
              <a:solidFill>
                <a:srgbClr val="FFC000"/>
              </a:solidFill>
              <a:cs typeface="+mj-cs"/>
            </a:endParaRPr>
          </a:p>
        </p:txBody>
      </p:sp>
      <p:sp>
        <p:nvSpPr>
          <p:cNvPr id="15" name="מלבן 14">
            <a:extLst>
              <a:ext uri="{FF2B5EF4-FFF2-40B4-BE49-F238E27FC236}">
                <a16:creationId xmlns:a16="http://schemas.microsoft.com/office/drawing/2014/main" id="{530A385C-41CC-4FE1-BF6E-5BF993FC5283}"/>
              </a:ext>
            </a:extLst>
          </p:cNvPr>
          <p:cNvSpPr/>
          <p:nvPr/>
        </p:nvSpPr>
        <p:spPr>
          <a:xfrm>
            <a:off x="2246163" y="4503402"/>
            <a:ext cx="50334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1" dirty="0">
                <a:solidFill>
                  <a:srgbClr val="FFC000"/>
                </a:solidFill>
                <a:cs typeface="+mj-cs"/>
              </a:rPr>
              <a:t>f</a:t>
            </a:r>
            <a:r>
              <a:rPr lang="en-US" sz="2000" b="1" baseline="-25000" dirty="0">
                <a:solidFill>
                  <a:srgbClr val="FFC000"/>
                </a:solidFill>
                <a:cs typeface="+mj-cs"/>
              </a:rPr>
              <a:t>s</a:t>
            </a:r>
            <a:endParaRPr lang="he-IL" b="1" dirty="0">
              <a:solidFill>
                <a:srgbClr val="FFC000"/>
              </a:solidFill>
              <a:cs typeface="+mj-cs"/>
            </a:endParaRPr>
          </a:p>
        </p:txBody>
      </p:sp>
      <p:graphicFrame>
        <p:nvGraphicFramePr>
          <p:cNvPr id="9" name="אובייקט 8">
            <a:extLst>
              <a:ext uri="{FF2B5EF4-FFF2-40B4-BE49-F238E27FC236}">
                <a16:creationId xmlns:a16="http://schemas.microsoft.com/office/drawing/2014/main" id="{2793722C-21DC-42A2-9AE5-B01EF1B91B7B}"/>
              </a:ext>
            </a:extLst>
          </p:cNvPr>
          <p:cNvGraphicFramePr>
            <a:graphicFrameLocks noChangeAspect="1"/>
          </p:cNvGraphicFramePr>
          <p:nvPr>
            <p:extLst>
              <p:ext uri="{D42A27DB-BD31-4B8C-83A1-F6EECF244321}">
                <p14:modId xmlns:p14="http://schemas.microsoft.com/office/powerpoint/2010/main" val="2446051961"/>
              </p:ext>
            </p:extLst>
          </p:nvPr>
        </p:nvGraphicFramePr>
        <p:xfrm>
          <a:off x="4916822" y="2134906"/>
          <a:ext cx="1471380" cy="498773"/>
        </p:xfrm>
        <a:graphic>
          <a:graphicData uri="http://schemas.openxmlformats.org/presentationml/2006/ole">
            <mc:AlternateContent xmlns:mc="http://schemas.openxmlformats.org/markup-compatibility/2006">
              <mc:Choice xmlns:v="urn:schemas-microsoft-com:vml" Requires="v">
                <p:oleObj spid="_x0000_s58877" name="Equation" r:id="rId4" imgW="749160" imgH="253800" progId="Equation.DSMT4">
                  <p:embed/>
                </p:oleObj>
              </mc:Choice>
              <mc:Fallback>
                <p:oleObj name="Equation" r:id="rId4" imgW="749160" imgH="253800" progId="Equation.DSMT4">
                  <p:embed/>
                  <p:pic>
                    <p:nvPicPr>
                      <p:cNvPr id="0" name=""/>
                      <p:cNvPicPr/>
                      <p:nvPr/>
                    </p:nvPicPr>
                    <p:blipFill>
                      <a:blip r:embed="rId5"/>
                      <a:stretch>
                        <a:fillRect/>
                      </a:stretch>
                    </p:blipFill>
                    <p:spPr>
                      <a:xfrm>
                        <a:off x="4916822" y="2134906"/>
                        <a:ext cx="1471380" cy="498773"/>
                      </a:xfrm>
                      <a:prstGeom prst="rect">
                        <a:avLst/>
                      </a:prstGeom>
                    </p:spPr>
                  </p:pic>
                </p:oleObj>
              </mc:Fallback>
            </mc:AlternateContent>
          </a:graphicData>
        </a:graphic>
      </p:graphicFrame>
      <p:graphicFrame>
        <p:nvGraphicFramePr>
          <p:cNvPr id="12" name="אובייקט 11">
            <a:extLst>
              <a:ext uri="{FF2B5EF4-FFF2-40B4-BE49-F238E27FC236}">
                <a16:creationId xmlns:a16="http://schemas.microsoft.com/office/drawing/2014/main" id="{F44580F3-A10E-43AD-A3B7-D743C6675CBC}"/>
              </a:ext>
            </a:extLst>
          </p:cNvPr>
          <p:cNvGraphicFramePr>
            <a:graphicFrameLocks noChangeAspect="1"/>
          </p:cNvGraphicFramePr>
          <p:nvPr>
            <p:extLst>
              <p:ext uri="{D42A27DB-BD31-4B8C-83A1-F6EECF244321}">
                <p14:modId xmlns:p14="http://schemas.microsoft.com/office/powerpoint/2010/main" val="598398270"/>
              </p:ext>
            </p:extLst>
          </p:nvPr>
        </p:nvGraphicFramePr>
        <p:xfrm>
          <a:off x="4911725" y="2625059"/>
          <a:ext cx="2091052" cy="663507"/>
        </p:xfrm>
        <a:graphic>
          <a:graphicData uri="http://schemas.openxmlformats.org/presentationml/2006/ole">
            <mc:AlternateContent xmlns:mc="http://schemas.openxmlformats.org/markup-compatibility/2006">
              <mc:Choice xmlns:v="urn:schemas-microsoft-com:vml" Requires="v">
                <p:oleObj spid="_x0000_s58878" name="Equation" r:id="rId6" imgW="1320480" imgH="419040" progId="Equation.DSMT4">
                  <p:embed/>
                </p:oleObj>
              </mc:Choice>
              <mc:Fallback>
                <p:oleObj name="Equation" r:id="rId6" imgW="1320480" imgH="419040" progId="Equation.DSMT4">
                  <p:embed/>
                  <p:pic>
                    <p:nvPicPr>
                      <p:cNvPr id="0" name=""/>
                      <p:cNvPicPr/>
                      <p:nvPr/>
                    </p:nvPicPr>
                    <p:blipFill>
                      <a:blip r:embed="rId7"/>
                      <a:stretch>
                        <a:fillRect/>
                      </a:stretch>
                    </p:blipFill>
                    <p:spPr>
                      <a:xfrm>
                        <a:off x="4911725" y="2625059"/>
                        <a:ext cx="2091052" cy="663507"/>
                      </a:xfrm>
                      <a:prstGeom prst="rect">
                        <a:avLst/>
                      </a:prstGeom>
                    </p:spPr>
                  </p:pic>
                </p:oleObj>
              </mc:Fallback>
            </mc:AlternateContent>
          </a:graphicData>
        </a:graphic>
      </p:graphicFrame>
      <p:graphicFrame>
        <p:nvGraphicFramePr>
          <p:cNvPr id="18" name="אובייקט 17">
            <a:extLst>
              <a:ext uri="{FF2B5EF4-FFF2-40B4-BE49-F238E27FC236}">
                <a16:creationId xmlns:a16="http://schemas.microsoft.com/office/drawing/2014/main" id="{092AF994-206D-491F-A6C6-E28BBD6782B6}"/>
              </a:ext>
            </a:extLst>
          </p:cNvPr>
          <p:cNvGraphicFramePr>
            <a:graphicFrameLocks noChangeAspect="1"/>
          </p:cNvGraphicFramePr>
          <p:nvPr>
            <p:extLst>
              <p:ext uri="{D42A27DB-BD31-4B8C-83A1-F6EECF244321}">
                <p14:modId xmlns:p14="http://schemas.microsoft.com/office/powerpoint/2010/main" val="1014733147"/>
              </p:ext>
            </p:extLst>
          </p:nvPr>
        </p:nvGraphicFramePr>
        <p:xfrm>
          <a:off x="4911725" y="3248767"/>
          <a:ext cx="1476477" cy="726582"/>
        </p:xfrm>
        <a:graphic>
          <a:graphicData uri="http://schemas.openxmlformats.org/presentationml/2006/ole">
            <mc:AlternateContent xmlns:mc="http://schemas.openxmlformats.org/markup-compatibility/2006">
              <mc:Choice xmlns:v="urn:schemas-microsoft-com:vml" Requires="v">
                <p:oleObj spid="_x0000_s58879" name="Equation" r:id="rId8" imgW="850680" imgH="419040" progId="Equation.DSMT4">
                  <p:embed/>
                </p:oleObj>
              </mc:Choice>
              <mc:Fallback>
                <p:oleObj name="Equation" r:id="rId8" imgW="850680" imgH="419040" progId="Equation.DSMT4">
                  <p:embed/>
                  <p:pic>
                    <p:nvPicPr>
                      <p:cNvPr id="12" name="אובייקט 11">
                        <a:extLst>
                          <a:ext uri="{FF2B5EF4-FFF2-40B4-BE49-F238E27FC236}">
                            <a16:creationId xmlns:a16="http://schemas.microsoft.com/office/drawing/2014/main" id="{F44580F3-A10E-43AD-A3B7-D743C6675CBC}"/>
                          </a:ext>
                        </a:extLst>
                      </p:cNvPr>
                      <p:cNvPicPr/>
                      <p:nvPr/>
                    </p:nvPicPr>
                    <p:blipFill>
                      <a:blip r:embed="rId9"/>
                      <a:stretch>
                        <a:fillRect/>
                      </a:stretch>
                    </p:blipFill>
                    <p:spPr>
                      <a:xfrm>
                        <a:off x="4911725" y="3248767"/>
                        <a:ext cx="1476477" cy="726582"/>
                      </a:xfrm>
                      <a:prstGeom prst="rect">
                        <a:avLst/>
                      </a:prstGeom>
                    </p:spPr>
                  </p:pic>
                </p:oleObj>
              </mc:Fallback>
            </mc:AlternateContent>
          </a:graphicData>
        </a:graphic>
      </p:graphicFrame>
      <p:graphicFrame>
        <p:nvGraphicFramePr>
          <p:cNvPr id="19" name="אובייקט 18">
            <a:extLst>
              <a:ext uri="{FF2B5EF4-FFF2-40B4-BE49-F238E27FC236}">
                <a16:creationId xmlns:a16="http://schemas.microsoft.com/office/drawing/2014/main" id="{AE02C0F4-6288-4D22-945E-A51B552933D5}"/>
              </a:ext>
            </a:extLst>
          </p:cNvPr>
          <p:cNvGraphicFramePr>
            <a:graphicFrameLocks noChangeAspect="1"/>
          </p:cNvGraphicFramePr>
          <p:nvPr>
            <p:extLst>
              <p:ext uri="{D42A27DB-BD31-4B8C-83A1-F6EECF244321}">
                <p14:modId xmlns:p14="http://schemas.microsoft.com/office/powerpoint/2010/main" val="913164332"/>
              </p:ext>
            </p:extLst>
          </p:nvPr>
        </p:nvGraphicFramePr>
        <p:xfrm>
          <a:off x="4763056" y="3874563"/>
          <a:ext cx="1806575" cy="727075"/>
        </p:xfrm>
        <a:graphic>
          <a:graphicData uri="http://schemas.openxmlformats.org/presentationml/2006/ole">
            <mc:AlternateContent xmlns:mc="http://schemas.openxmlformats.org/markup-compatibility/2006">
              <mc:Choice xmlns:v="urn:schemas-microsoft-com:vml" Requires="v">
                <p:oleObj spid="_x0000_s58880" name="Equation" r:id="rId10" imgW="1041120" imgH="419040" progId="Equation.DSMT4">
                  <p:embed/>
                </p:oleObj>
              </mc:Choice>
              <mc:Fallback>
                <p:oleObj name="Equation" r:id="rId10" imgW="1041120" imgH="419040" progId="Equation.DSMT4">
                  <p:embed/>
                  <p:pic>
                    <p:nvPicPr>
                      <p:cNvPr id="18" name="אובייקט 17">
                        <a:extLst>
                          <a:ext uri="{FF2B5EF4-FFF2-40B4-BE49-F238E27FC236}">
                            <a16:creationId xmlns:a16="http://schemas.microsoft.com/office/drawing/2014/main" id="{092AF994-206D-491F-A6C6-E28BBD6782B6}"/>
                          </a:ext>
                        </a:extLst>
                      </p:cNvPr>
                      <p:cNvPicPr/>
                      <p:nvPr/>
                    </p:nvPicPr>
                    <p:blipFill>
                      <a:blip r:embed="rId11"/>
                      <a:stretch>
                        <a:fillRect/>
                      </a:stretch>
                    </p:blipFill>
                    <p:spPr>
                      <a:xfrm>
                        <a:off x="4763056" y="3874563"/>
                        <a:ext cx="1806575" cy="727075"/>
                      </a:xfrm>
                      <a:prstGeom prst="rect">
                        <a:avLst/>
                      </a:prstGeom>
                    </p:spPr>
                  </p:pic>
                </p:oleObj>
              </mc:Fallback>
            </mc:AlternateContent>
          </a:graphicData>
        </a:graphic>
      </p:graphicFrame>
      <p:graphicFrame>
        <p:nvGraphicFramePr>
          <p:cNvPr id="20" name="אובייקט 19">
            <a:extLst>
              <a:ext uri="{FF2B5EF4-FFF2-40B4-BE49-F238E27FC236}">
                <a16:creationId xmlns:a16="http://schemas.microsoft.com/office/drawing/2014/main" id="{899E8D5C-4726-4DB7-A16A-08C001ACC218}"/>
              </a:ext>
            </a:extLst>
          </p:cNvPr>
          <p:cNvGraphicFramePr>
            <a:graphicFrameLocks noChangeAspect="1"/>
          </p:cNvGraphicFramePr>
          <p:nvPr>
            <p:extLst>
              <p:ext uri="{D42A27DB-BD31-4B8C-83A1-F6EECF244321}">
                <p14:modId xmlns:p14="http://schemas.microsoft.com/office/powerpoint/2010/main" val="1528746067"/>
              </p:ext>
            </p:extLst>
          </p:nvPr>
        </p:nvGraphicFramePr>
        <p:xfrm>
          <a:off x="4920523" y="4616078"/>
          <a:ext cx="1520825" cy="881062"/>
        </p:xfrm>
        <a:graphic>
          <a:graphicData uri="http://schemas.openxmlformats.org/presentationml/2006/ole">
            <mc:AlternateContent xmlns:mc="http://schemas.openxmlformats.org/markup-compatibility/2006">
              <mc:Choice xmlns:v="urn:schemas-microsoft-com:vml" Requires="v">
                <p:oleObj spid="_x0000_s58881" name="Equation" r:id="rId12" imgW="876240" imgH="507960" progId="Equation.DSMT4">
                  <p:embed/>
                </p:oleObj>
              </mc:Choice>
              <mc:Fallback>
                <p:oleObj name="Equation" r:id="rId12" imgW="876240" imgH="507960" progId="Equation.DSMT4">
                  <p:embed/>
                  <p:pic>
                    <p:nvPicPr>
                      <p:cNvPr id="19" name="אובייקט 18">
                        <a:extLst>
                          <a:ext uri="{FF2B5EF4-FFF2-40B4-BE49-F238E27FC236}">
                            <a16:creationId xmlns:a16="http://schemas.microsoft.com/office/drawing/2014/main" id="{AE02C0F4-6288-4D22-945E-A51B552933D5}"/>
                          </a:ext>
                        </a:extLst>
                      </p:cNvPr>
                      <p:cNvPicPr/>
                      <p:nvPr/>
                    </p:nvPicPr>
                    <p:blipFill>
                      <a:blip r:embed="rId13"/>
                      <a:stretch>
                        <a:fillRect/>
                      </a:stretch>
                    </p:blipFill>
                    <p:spPr>
                      <a:xfrm>
                        <a:off x="4920523" y="4616078"/>
                        <a:ext cx="1520825" cy="881062"/>
                      </a:xfrm>
                      <a:prstGeom prst="rect">
                        <a:avLst/>
                      </a:prstGeom>
                    </p:spPr>
                  </p:pic>
                </p:oleObj>
              </mc:Fallback>
            </mc:AlternateContent>
          </a:graphicData>
        </a:graphic>
      </p:graphicFrame>
      <p:sp>
        <p:nvSpPr>
          <p:cNvPr id="13" name="חץ: למעלה-למטה 12">
            <a:extLst>
              <a:ext uri="{FF2B5EF4-FFF2-40B4-BE49-F238E27FC236}">
                <a16:creationId xmlns:a16="http://schemas.microsoft.com/office/drawing/2014/main" id="{395F85C8-9E0C-4EC0-B204-01B28089E280}"/>
              </a:ext>
            </a:extLst>
          </p:cNvPr>
          <p:cNvSpPr/>
          <p:nvPr/>
        </p:nvSpPr>
        <p:spPr>
          <a:xfrm>
            <a:off x="5076056" y="2625059"/>
            <a:ext cx="216024" cy="315073"/>
          </a:xfrm>
          <a:prstGeom prst="upDownArrow">
            <a:avLst/>
          </a:prstGeom>
          <a:solidFill>
            <a:srgbClr val="06B355"/>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חץ: למעלה-למטה 21">
            <a:extLst>
              <a:ext uri="{FF2B5EF4-FFF2-40B4-BE49-F238E27FC236}">
                <a16:creationId xmlns:a16="http://schemas.microsoft.com/office/drawing/2014/main" id="{E12F23BE-5D81-46A4-B0B8-13927430F06F}"/>
              </a:ext>
            </a:extLst>
          </p:cNvPr>
          <p:cNvSpPr/>
          <p:nvPr/>
        </p:nvSpPr>
        <p:spPr>
          <a:xfrm>
            <a:off x="5068999" y="3138548"/>
            <a:ext cx="216024" cy="315073"/>
          </a:xfrm>
          <a:prstGeom prst="upDownArrow">
            <a:avLst/>
          </a:prstGeom>
          <a:solidFill>
            <a:srgbClr val="06B355"/>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חץ: למעלה-למטה 22">
            <a:extLst>
              <a:ext uri="{FF2B5EF4-FFF2-40B4-BE49-F238E27FC236}">
                <a16:creationId xmlns:a16="http://schemas.microsoft.com/office/drawing/2014/main" id="{B52AE8CD-179D-4DF5-9A72-B6888F62BA02}"/>
              </a:ext>
            </a:extLst>
          </p:cNvPr>
          <p:cNvSpPr/>
          <p:nvPr/>
        </p:nvSpPr>
        <p:spPr>
          <a:xfrm>
            <a:off x="5229597" y="3735020"/>
            <a:ext cx="115069" cy="419362"/>
          </a:xfrm>
          <a:prstGeom prst="upDownArrow">
            <a:avLst/>
          </a:prstGeom>
          <a:solidFill>
            <a:srgbClr val="06B355"/>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anim calcmode="lin" valueType="num">
                                      <p:cBhvr>
                                        <p:cTn id="57" dur="1000" fill="hold"/>
                                        <p:tgtEl>
                                          <p:spTgt spid="20"/>
                                        </p:tgtEl>
                                        <p:attrNameLst>
                                          <p:attrName>ppt_x</p:attrName>
                                        </p:attrNameLst>
                                      </p:cBhvr>
                                      <p:tavLst>
                                        <p:tav tm="0">
                                          <p:val>
                                            <p:strVal val="#ppt_x"/>
                                          </p:val>
                                        </p:tav>
                                        <p:tav tm="100000">
                                          <p:val>
                                            <p:strVal val="#ppt_x"/>
                                          </p:val>
                                        </p:tav>
                                      </p:tavLst>
                                    </p:anim>
                                    <p:anim calcmode="lin" valueType="num">
                                      <p:cBhvr>
                                        <p:cTn id="5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p:cTn id="63" dur="500" fill="hold"/>
                                        <p:tgtEl>
                                          <p:spTgt spid="6"/>
                                        </p:tgtEl>
                                        <p:attrNameLst>
                                          <p:attrName>ppt_w</p:attrName>
                                        </p:attrNameLst>
                                      </p:cBhvr>
                                      <p:tavLst>
                                        <p:tav tm="0">
                                          <p:val>
                                            <p:fltVal val="0"/>
                                          </p:val>
                                        </p:tav>
                                        <p:tav tm="100000">
                                          <p:val>
                                            <p:strVal val="#ppt_w"/>
                                          </p:val>
                                        </p:tav>
                                      </p:tavLst>
                                    </p:anim>
                                    <p:anim calcmode="lin" valueType="num">
                                      <p:cBhvr>
                                        <p:cTn id="64" dur="500" fill="hold"/>
                                        <p:tgtEl>
                                          <p:spTgt spid="6"/>
                                        </p:tgtEl>
                                        <p:attrNameLst>
                                          <p:attrName>ppt_h</p:attrName>
                                        </p:attrNameLst>
                                      </p:cBhvr>
                                      <p:tavLst>
                                        <p:tav tm="0">
                                          <p:val>
                                            <p:fltVal val="0"/>
                                          </p:val>
                                        </p:tav>
                                        <p:tav tm="100000">
                                          <p:val>
                                            <p:strVal val="#ppt_h"/>
                                          </p:val>
                                        </p:tav>
                                      </p:tavLst>
                                    </p:anim>
                                    <p:animEffect transition="in" filter="fade">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p:bldP spid="22" grpId="0" animBg="1"/>
      <p:bldP spid="2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28"/>
          <p:cNvSpPr txBox="1">
            <a:spLocks noChangeArrowheads="1"/>
          </p:cNvSpPr>
          <p:nvPr/>
        </p:nvSpPr>
        <p:spPr bwMode="auto">
          <a:xfrm>
            <a:off x="539552" y="901940"/>
            <a:ext cx="8269105" cy="4401205"/>
          </a:xfrm>
          <a:prstGeom prst="rect">
            <a:avLst/>
          </a:prstGeom>
          <a:noFill/>
          <a:ln w="9525">
            <a:noFill/>
            <a:miter lim="800000"/>
            <a:headEnd/>
            <a:tailEnd/>
          </a:ln>
        </p:spPr>
        <p:txBody>
          <a:bodyPr wrap="square">
            <a:spAutoFit/>
          </a:bodyPr>
          <a:lstStyle/>
          <a:p>
            <a:pPr>
              <a:spcBef>
                <a:spcPct val="50000"/>
              </a:spcBef>
            </a:pPr>
            <a:r>
              <a:rPr lang="he-IL" sz="2800" dirty="0"/>
              <a:t>אם נרצה להגדיל את המהירות ואין יכולת להגדיל את רדיוס הסיבוב, ואין אפשרות לשפר את מקדם החיכוך, מה אפשר לעשות?</a:t>
            </a:r>
          </a:p>
          <a:p>
            <a:pPr>
              <a:spcBef>
                <a:spcPct val="50000"/>
              </a:spcBef>
            </a:pPr>
            <a:endParaRPr lang="he-IL" sz="2800" dirty="0"/>
          </a:p>
          <a:p>
            <a:pPr>
              <a:spcBef>
                <a:spcPct val="50000"/>
              </a:spcBef>
            </a:pPr>
            <a:r>
              <a:rPr lang="en-US" sz="2800" dirty="0"/>
              <a:t>R</a:t>
            </a:r>
            <a:r>
              <a:rPr lang="he-IL" sz="2800" dirty="0"/>
              <a:t> סופי ולכן כדי להגדיל את המהירות צריך להגדיל את התאוצה הרדיאלית, כלומר את שקול הכוחות, כי:</a:t>
            </a:r>
          </a:p>
          <a:p>
            <a:pPr>
              <a:spcBef>
                <a:spcPct val="50000"/>
              </a:spcBef>
            </a:pPr>
            <a:endParaRPr lang="he-IL" sz="2800" dirty="0"/>
          </a:p>
          <a:p>
            <a:pPr>
              <a:spcBef>
                <a:spcPct val="50000"/>
              </a:spcBef>
            </a:pPr>
            <a:r>
              <a:rPr lang="he-IL" sz="2800" dirty="0"/>
              <a:t>מה יכול לספק לנו עוד כוח כלפי מרכז התנועה המעגלית?</a:t>
            </a:r>
            <a:endParaRPr lang="en-US" sz="2800" dirty="0"/>
          </a:p>
        </p:txBody>
      </p:sp>
      <p:sp>
        <p:nvSpPr>
          <p:cNvPr id="8" name="TextBox 7">
            <a:extLst>
              <a:ext uri="{FF2B5EF4-FFF2-40B4-BE49-F238E27FC236}">
                <a16:creationId xmlns:a16="http://schemas.microsoft.com/office/drawing/2014/main" id="{F5DA7E1C-AA50-4AD7-A642-9367ED1206D7}"/>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graphicFrame>
        <p:nvGraphicFramePr>
          <p:cNvPr id="12" name="אובייקט 11">
            <a:extLst>
              <a:ext uri="{FF2B5EF4-FFF2-40B4-BE49-F238E27FC236}">
                <a16:creationId xmlns:a16="http://schemas.microsoft.com/office/drawing/2014/main" id="{F44580F3-A10E-43AD-A3B7-D743C6675CBC}"/>
              </a:ext>
            </a:extLst>
          </p:cNvPr>
          <p:cNvGraphicFramePr>
            <a:graphicFrameLocks noChangeAspect="1"/>
          </p:cNvGraphicFramePr>
          <p:nvPr>
            <p:extLst>
              <p:ext uri="{D42A27DB-BD31-4B8C-83A1-F6EECF244321}">
                <p14:modId xmlns:p14="http://schemas.microsoft.com/office/powerpoint/2010/main" val="1618777107"/>
              </p:ext>
            </p:extLst>
          </p:nvPr>
        </p:nvGraphicFramePr>
        <p:xfrm>
          <a:off x="5004048" y="1981034"/>
          <a:ext cx="992718" cy="818454"/>
        </p:xfrm>
        <a:graphic>
          <a:graphicData uri="http://schemas.openxmlformats.org/presentationml/2006/ole">
            <mc:AlternateContent xmlns:mc="http://schemas.openxmlformats.org/markup-compatibility/2006">
              <mc:Choice xmlns:v="urn:schemas-microsoft-com:vml" Requires="v">
                <p:oleObj spid="_x0000_s144438" name="Equation" r:id="rId3" imgW="507960" imgH="419040" progId="Equation.DSMT4">
                  <p:embed/>
                </p:oleObj>
              </mc:Choice>
              <mc:Fallback>
                <p:oleObj name="Equation" r:id="rId3" imgW="507960" imgH="419040" progId="Equation.DSMT4">
                  <p:embed/>
                  <p:pic>
                    <p:nvPicPr>
                      <p:cNvPr id="12" name="אובייקט 11">
                        <a:extLst>
                          <a:ext uri="{FF2B5EF4-FFF2-40B4-BE49-F238E27FC236}">
                            <a16:creationId xmlns:a16="http://schemas.microsoft.com/office/drawing/2014/main" id="{F44580F3-A10E-43AD-A3B7-D743C6675CBC}"/>
                          </a:ext>
                        </a:extLst>
                      </p:cNvPr>
                      <p:cNvPicPr/>
                      <p:nvPr/>
                    </p:nvPicPr>
                    <p:blipFill>
                      <a:blip r:embed="rId4"/>
                      <a:stretch>
                        <a:fillRect/>
                      </a:stretch>
                    </p:blipFill>
                    <p:spPr>
                      <a:xfrm>
                        <a:off x="5004048" y="1981034"/>
                        <a:ext cx="992718" cy="818454"/>
                      </a:xfrm>
                      <a:prstGeom prst="rect">
                        <a:avLst/>
                      </a:prstGeom>
                    </p:spPr>
                  </p:pic>
                </p:oleObj>
              </mc:Fallback>
            </mc:AlternateContent>
          </a:graphicData>
        </a:graphic>
      </p:graphicFrame>
      <p:graphicFrame>
        <p:nvGraphicFramePr>
          <p:cNvPr id="2" name="אובייקט 1">
            <a:extLst>
              <a:ext uri="{FF2B5EF4-FFF2-40B4-BE49-F238E27FC236}">
                <a16:creationId xmlns:a16="http://schemas.microsoft.com/office/drawing/2014/main" id="{3A1830F0-27DD-4C30-87DA-720513C955C3}"/>
              </a:ext>
            </a:extLst>
          </p:cNvPr>
          <p:cNvGraphicFramePr>
            <a:graphicFrameLocks noChangeAspect="1"/>
          </p:cNvGraphicFramePr>
          <p:nvPr>
            <p:extLst>
              <p:ext uri="{D42A27DB-BD31-4B8C-83A1-F6EECF244321}">
                <p14:modId xmlns:p14="http://schemas.microsoft.com/office/powerpoint/2010/main" val="244969942"/>
              </p:ext>
            </p:extLst>
          </p:nvPr>
        </p:nvGraphicFramePr>
        <p:xfrm>
          <a:off x="4578111" y="4042440"/>
          <a:ext cx="1260033" cy="466679"/>
        </p:xfrm>
        <a:graphic>
          <a:graphicData uri="http://schemas.openxmlformats.org/presentationml/2006/ole">
            <mc:AlternateContent xmlns:mc="http://schemas.openxmlformats.org/markup-compatibility/2006">
              <mc:Choice xmlns:v="urn:schemas-microsoft-com:vml" Requires="v">
                <p:oleObj spid="_x0000_s144439" name="Equation" r:id="rId5" imgW="685800" imgH="253800" progId="Equation.DSMT4">
                  <p:embed/>
                </p:oleObj>
              </mc:Choice>
              <mc:Fallback>
                <p:oleObj name="Equation" r:id="rId5" imgW="685800" imgH="253800" progId="Equation.DSMT4">
                  <p:embed/>
                  <p:pic>
                    <p:nvPicPr>
                      <p:cNvPr id="0" name=""/>
                      <p:cNvPicPr/>
                      <p:nvPr/>
                    </p:nvPicPr>
                    <p:blipFill>
                      <a:blip r:embed="rId6"/>
                      <a:stretch>
                        <a:fillRect/>
                      </a:stretch>
                    </p:blipFill>
                    <p:spPr>
                      <a:xfrm>
                        <a:off x="4578111" y="4042440"/>
                        <a:ext cx="1260033" cy="466679"/>
                      </a:xfrm>
                      <a:prstGeom prst="rect">
                        <a:avLst/>
                      </a:prstGeom>
                    </p:spPr>
                  </p:pic>
                </p:oleObj>
              </mc:Fallback>
            </mc:AlternateContent>
          </a:graphicData>
        </a:graphic>
      </p:graphicFrame>
    </p:spTree>
    <p:extLst>
      <p:ext uri="{BB962C8B-B14F-4D97-AF65-F5344CB8AC3E}">
        <p14:creationId xmlns:p14="http://schemas.microsoft.com/office/powerpoint/2010/main" val="373052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animEffect transition="in" filter="fade">
                                      <p:cBhvr>
                                        <p:cTn id="7" dur="1000"/>
                                        <p:tgtEl>
                                          <p:spTgt spid="20485">
                                            <p:txEl>
                                              <p:pRg st="0" end="0"/>
                                            </p:txEl>
                                          </p:spTgt>
                                        </p:tgtEl>
                                      </p:cBhvr>
                                    </p:animEffect>
                                    <p:anim calcmode="lin" valueType="num">
                                      <p:cBhvr>
                                        <p:cTn id="8" dur="1000" fill="hold"/>
                                        <p:tgtEl>
                                          <p:spTgt spid="2048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48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0485">
                                            <p:txEl>
                                              <p:pRg st="2" end="2"/>
                                            </p:txEl>
                                          </p:spTgt>
                                        </p:tgtEl>
                                        <p:attrNameLst>
                                          <p:attrName>style.visibility</p:attrName>
                                        </p:attrNameLst>
                                      </p:cBhvr>
                                      <p:to>
                                        <p:strVal val="visible"/>
                                      </p:to>
                                    </p:set>
                                    <p:animEffect transition="in" filter="fade">
                                      <p:cBhvr>
                                        <p:cTn id="21" dur="1000"/>
                                        <p:tgtEl>
                                          <p:spTgt spid="20485">
                                            <p:txEl>
                                              <p:pRg st="2" end="2"/>
                                            </p:txEl>
                                          </p:spTgt>
                                        </p:tgtEl>
                                      </p:cBhvr>
                                    </p:animEffect>
                                    <p:anim calcmode="lin" valueType="num">
                                      <p:cBhvr>
                                        <p:cTn id="22" dur="1000" fill="hold"/>
                                        <p:tgtEl>
                                          <p:spTgt spid="2048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048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20485">
                                            <p:txEl>
                                              <p:pRg st="4" end="4"/>
                                            </p:txEl>
                                          </p:spTgt>
                                        </p:tgtEl>
                                        <p:attrNameLst>
                                          <p:attrName>style.visibility</p:attrName>
                                        </p:attrNameLst>
                                      </p:cBhvr>
                                      <p:to>
                                        <p:strVal val="visible"/>
                                      </p:to>
                                    </p:set>
                                    <p:animEffect transition="in" filter="fade">
                                      <p:cBhvr>
                                        <p:cTn id="35" dur="1000"/>
                                        <p:tgtEl>
                                          <p:spTgt spid="20485">
                                            <p:txEl>
                                              <p:pRg st="4" end="4"/>
                                            </p:txEl>
                                          </p:spTgt>
                                        </p:tgtEl>
                                      </p:cBhvr>
                                    </p:animEffect>
                                    <p:anim calcmode="lin" valueType="num">
                                      <p:cBhvr>
                                        <p:cTn id="36" dur="1000" fill="hold"/>
                                        <p:tgtEl>
                                          <p:spTgt spid="2048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048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1034118"/>
            <a:ext cx="8229600" cy="1143000"/>
          </a:xfrm>
        </p:spPr>
        <p:txBody>
          <a:bodyPr>
            <a:normAutofit fontScale="90000"/>
          </a:bodyPr>
          <a:lstStyle/>
          <a:p>
            <a:pPr eaLnBrk="1" hangingPunct="1"/>
            <a:r>
              <a:rPr lang="he-IL" sz="4000" dirty="0">
                <a:solidFill>
                  <a:srgbClr val="FF0066"/>
                </a:solidFill>
              </a:rPr>
              <a:t>לפתרון קוראים "הגבהת מעקמים". </a:t>
            </a:r>
            <a:br>
              <a:rPr lang="he-IL" sz="4000" dirty="0">
                <a:solidFill>
                  <a:srgbClr val="FF0066"/>
                </a:solidFill>
              </a:rPr>
            </a:br>
            <a:r>
              <a:rPr lang="he-IL" sz="4000" dirty="0">
                <a:solidFill>
                  <a:srgbClr val="FF0066"/>
                </a:solidFill>
              </a:rPr>
              <a:t>למעשה </a:t>
            </a:r>
            <a:r>
              <a:rPr lang="he-IL" sz="4000" dirty="0" err="1">
                <a:solidFill>
                  <a:srgbClr val="FF0066"/>
                </a:solidFill>
              </a:rPr>
              <a:t>הנורמל</a:t>
            </a:r>
            <a:r>
              <a:rPr lang="he-IL" sz="4000" dirty="0">
                <a:solidFill>
                  <a:srgbClr val="FF0066"/>
                </a:solidFill>
              </a:rPr>
              <a:t> משמש ככוח רדיאלי.</a:t>
            </a:r>
            <a:endParaRPr lang="en-US" sz="4000" dirty="0">
              <a:solidFill>
                <a:srgbClr val="FF0066"/>
              </a:solidFill>
            </a:endParaRPr>
          </a:p>
        </p:txBody>
      </p:sp>
      <p:pic>
        <p:nvPicPr>
          <p:cNvPr id="5" name="Picture 4" descr="motorcyclist"/>
          <p:cNvPicPr>
            <a:picLocks noChangeAspect="1" noChangeArrowheads="1"/>
          </p:cNvPicPr>
          <p:nvPr/>
        </p:nvPicPr>
        <p:blipFill>
          <a:blip r:embed="rId2" cstate="print"/>
          <a:srcRect/>
          <a:stretch>
            <a:fillRect/>
          </a:stretch>
        </p:blipFill>
        <p:spPr bwMode="auto">
          <a:xfrm>
            <a:off x="2843808" y="2564904"/>
            <a:ext cx="3376008" cy="29033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57348" name="TextBox 5"/>
          <p:cNvSpPr txBox="1">
            <a:spLocks noChangeArrowheads="1"/>
          </p:cNvSpPr>
          <p:nvPr/>
        </p:nvSpPr>
        <p:spPr bwMode="auto">
          <a:xfrm>
            <a:off x="755576" y="5661248"/>
            <a:ext cx="7924800" cy="954107"/>
          </a:xfrm>
          <a:prstGeom prst="rect">
            <a:avLst/>
          </a:prstGeom>
          <a:noFill/>
          <a:ln w="9525">
            <a:noFill/>
            <a:miter lim="800000"/>
            <a:headEnd/>
            <a:tailEnd/>
          </a:ln>
        </p:spPr>
        <p:txBody>
          <a:bodyPr>
            <a:spAutoFit/>
          </a:bodyPr>
          <a:lstStyle/>
          <a:p>
            <a:pPr algn="ctr"/>
            <a:r>
              <a:rPr lang="he-IL" sz="2800" b="1" dirty="0">
                <a:solidFill>
                  <a:srgbClr val="0066FF"/>
                </a:solidFill>
              </a:rPr>
              <a:t>ניתן לנצל את כוח </a:t>
            </a:r>
            <a:r>
              <a:rPr lang="he-IL" sz="2800" b="1" dirty="0" err="1">
                <a:solidFill>
                  <a:srgbClr val="0066FF"/>
                </a:solidFill>
              </a:rPr>
              <a:t>הנורמל</a:t>
            </a:r>
            <a:r>
              <a:rPr lang="he-IL" sz="2800" b="1" dirty="0">
                <a:solidFill>
                  <a:srgbClr val="0066FF"/>
                </a:solidFill>
              </a:rPr>
              <a:t> כך שיגרום לתנועה מעגלית, או יסייע לכוח הרדיאלי.</a:t>
            </a:r>
            <a:endParaRPr lang="en-US" sz="2800" b="1" dirty="0">
              <a:solidFill>
                <a:srgbClr val="0066FF"/>
              </a:solidFill>
            </a:endParaRPr>
          </a:p>
        </p:txBody>
      </p:sp>
      <p:sp>
        <p:nvSpPr>
          <p:cNvPr id="7" name="TextBox 6">
            <a:extLst>
              <a:ext uri="{FF2B5EF4-FFF2-40B4-BE49-F238E27FC236}">
                <a16:creationId xmlns:a16="http://schemas.microsoft.com/office/drawing/2014/main" id="{20CD0FC1-28DA-4382-BC6E-16DD364FCA2A}"/>
              </a:ext>
            </a:extLst>
          </p:cNvPr>
          <p:cNvSpPr txBox="1"/>
          <p:nvPr/>
        </p:nvSpPr>
        <p:spPr>
          <a:xfrm>
            <a:off x="2555775" y="33265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7348"/>
                                        </p:tgtEl>
                                        <p:attrNameLst>
                                          <p:attrName>style.visibility</p:attrName>
                                        </p:attrNameLst>
                                      </p:cBhvr>
                                      <p:to>
                                        <p:strVal val="visible"/>
                                      </p:to>
                                    </p:set>
                                    <p:animEffect transition="in" filter="fade">
                                      <p:cBhvr>
                                        <p:cTn id="14" dur="1000"/>
                                        <p:tgtEl>
                                          <p:spTgt spid="57348"/>
                                        </p:tgtEl>
                                      </p:cBhvr>
                                    </p:animEffect>
                                    <p:anim calcmode="lin" valueType="num">
                                      <p:cBhvr>
                                        <p:cTn id="15" dur="1000" fill="hold"/>
                                        <p:tgtEl>
                                          <p:spTgt spid="57348"/>
                                        </p:tgtEl>
                                        <p:attrNameLst>
                                          <p:attrName>ppt_x</p:attrName>
                                        </p:attrNameLst>
                                      </p:cBhvr>
                                      <p:tavLst>
                                        <p:tav tm="0">
                                          <p:val>
                                            <p:strVal val="#ppt_x"/>
                                          </p:val>
                                        </p:tav>
                                        <p:tav tm="100000">
                                          <p:val>
                                            <p:strVal val="#ppt_x"/>
                                          </p:val>
                                        </p:tav>
                                      </p:tavLst>
                                    </p:anim>
                                    <p:anim calcmode="lin" valueType="num">
                                      <p:cBhvr>
                                        <p:cTn id="16" dur="1000" fill="hold"/>
                                        <p:tgtEl>
                                          <p:spTgt spid="573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2" name="Picture 4"/>
          <p:cNvPicPr>
            <a:picLocks noChangeAspect="1" noChangeArrowheads="1"/>
          </p:cNvPicPr>
          <p:nvPr/>
        </p:nvPicPr>
        <p:blipFill>
          <a:blip r:embed="rId3" cstate="print"/>
          <a:srcRect/>
          <a:stretch>
            <a:fillRect/>
          </a:stretch>
        </p:blipFill>
        <p:spPr bwMode="auto">
          <a:xfrm>
            <a:off x="2646834" y="1772816"/>
            <a:ext cx="3305175" cy="4562475"/>
          </a:xfrm>
          <a:prstGeom prst="rect">
            <a:avLst/>
          </a:prstGeom>
          <a:noFill/>
          <a:ln w="9525">
            <a:noFill/>
            <a:miter lim="800000"/>
            <a:headEnd/>
            <a:tailEnd/>
          </a:ln>
        </p:spPr>
      </p:pic>
      <p:sp>
        <p:nvSpPr>
          <p:cNvPr id="58371" name="Rectangle 2"/>
          <p:cNvSpPr>
            <a:spLocks noGrp="1" noChangeArrowheads="1"/>
          </p:cNvSpPr>
          <p:nvPr>
            <p:ph type="title"/>
          </p:nvPr>
        </p:nvSpPr>
        <p:spPr>
          <a:xfrm>
            <a:off x="251520" y="880366"/>
            <a:ext cx="8640960" cy="461665"/>
          </a:xfrm>
        </p:spPr>
        <p:txBody>
          <a:bodyPr>
            <a:noAutofit/>
          </a:bodyPr>
          <a:lstStyle/>
          <a:p>
            <a:pPr eaLnBrk="1" hangingPunct="1"/>
            <a:r>
              <a:rPr lang="he-IL" sz="3200" b="1" dirty="0" err="1">
                <a:solidFill>
                  <a:srgbClr val="009900"/>
                </a:solidFill>
              </a:rPr>
              <a:t>הנורמל</a:t>
            </a:r>
            <a:r>
              <a:rPr lang="he-IL" sz="3200" b="1" dirty="0">
                <a:solidFill>
                  <a:srgbClr val="009900"/>
                </a:solidFill>
              </a:rPr>
              <a:t> ככוח רדיאלי - הגבהת מעקמים (או הטיית עקומות)</a:t>
            </a:r>
            <a:endParaRPr lang="en-US" sz="3200" b="1" dirty="0">
              <a:solidFill>
                <a:srgbClr val="009900"/>
              </a:solidFill>
            </a:endParaRPr>
          </a:p>
        </p:txBody>
      </p:sp>
      <p:sp>
        <p:nvSpPr>
          <p:cNvPr id="11" name="TextBox 10"/>
          <p:cNvSpPr txBox="1"/>
          <p:nvPr/>
        </p:nvSpPr>
        <p:spPr>
          <a:xfrm>
            <a:off x="3131840" y="3937761"/>
            <a:ext cx="432048" cy="369332"/>
          </a:xfrm>
          <a:prstGeom prst="rect">
            <a:avLst/>
          </a:prstGeom>
          <a:noFill/>
        </p:spPr>
        <p:txBody>
          <a:bodyPr wrap="square" rtlCol="1">
            <a:spAutoFit/>
          </a:bodyPr>
          <a:lstStyle/>
          <a:p>
            <a:r>
              <a:rPr lang="en-US" dirty="0" err="1"/>
              <a:t>n</a:t>
            </a:r>
            <a:r>
              <a:rPr lang="en-US" baseline="-25000" dirty="0" err="1"/>
              <a:t>x</a:t>
            </a:r>
            <a:endParaRPr lang="he-IL" baseline="-25000" dirty="0"/>
          </a:p>
        </p:txBody>
      </p:sp>
      <p:cxnSp>
        <p:nvCxnSpPr>
          <p:cNvPr id="3" name="מחבר חץ ישר 2"/>
          <p:cNvCxnSpPr/>
          <p:nvPr/>
        </p:nvCxnSpPr>
        <p:spPr>
          <a:xfrm flipH="1" flipV="1">
            <a:off x="3266526" y="2145634"/>
            <a:ext cx="801418" cy="214746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6D2E3BA-3D9F-4E8E-AE83-A0544D94BB38}"/>
              </a:ext>
            </a:extLst>
          </p:cNvPr>
          <p:cNvSpPr txBox="1"/>
          <p:nvPr/>
        </p:nvSpPr>
        <p:spPr>
          <a:xfrm>
            <a:off x="2551050" y="276296"/>
            <a:ext cx="4041899" cy="461665"/>
          </a:xfrm>
          <a:prstGeom prst="rect">
            <a:avLst/>
          </a:prstGeom>
          <a:ln>
            <a:solidFill>
              <a:srgbClr val="0000FF"/>
            </a:solidFill>
          </a:ln>
        </p:spPr>
        <p:style>
          <a:lnRef idx="1">
            <a:schemeClr val="accent3"/>
          </a:lnRef>
          <a:fillRef idx="2">
            <a:schemeClr val="accent3"/>
          </a:fillRef>
          <a:effectRef idx="1">
            <a:schemeClr val="accent3"/>
          </a:effectRef>
          <a:fontRef idx="minor">
            <a:schemeClr val="dk1"/>
          </a:fontRef>
        </p:style>
        <p:txBody>
          <a:bodyPr wrap="square" rtlCol="1">
            <a:spAutoFit/>
          </a:bodyPr>
          <a:lstStyle/>
          <a:p>
            <a:pPr algn="ctr"/>
            <a:r>
              <a:rPr lang="he-IL" sz="2400" b="1" dirty="0">
                <a:ln>
                  <a:solidFill>
                    <a:srgbClr val="0000FF"/>
                  </a:solidFill>
                </a:ln>
                <a:solidFill>
                  <a:srgbClr val="FF0000"/>
                </a:solidFill>
              </a:rPr>
              <a:t>תנועה מעגלית במהירות קצובה</a:t>
            </a:r>
          </a:p>
        </p:txBody>
      </p:sp>
      <p:cxnSp>
        <p:nvCxnSpPr>
          <p:cNvPr id="9" name="מחבר חץ ישר 8">
            <a:extLst>
              <a:ext uri="{FF2B5EF4-FFF2-40B4-BE49-F238E27FC236}">
                <a16:creationId xmlns:a16="http://schemas.microsoft.com/office/drawing/2014/main" id="{16E08BA4-D8E8-477E-8FF4-C8AC84BC7510}"/>
              </a:ext>
            </a:extLst>
          </p:cNvPr>
          <p:cNvCxnSpPr/>
          <p:nvPr/>
        </p:nvCxnSpPr>
        <p:spPr>
          <a:xfrm flipH="1">
            <a:off x="3266526" y="2145634"/>
            <a:ext cx="801418"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F5AD1DA-A4A7-41F3-B2C0-AB3ABFE4BFF8}"/>
              </a:ext>
            </a:extLst>
          </p:cNvPr>
          <p:cNvSpPr txBox="1"/>
          <p:nvPr/>
        </p:nvSpPr>
        <p:spPr>
          <a:xfrm>
            <a:off x="4572000" y="1751604"/>
            <a:ext cx="4176463" cy="646331"/>
          </a:xfrm>
          <a:prstGeom prst="rect">
            <a:avLst/>
          </a:prstGeom>
          <a:solidFill>
            <a:srgbClr val="B6DEF7"/>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r>
              <a:rPr lang="he-IL" dirty="0"/>
              <a:t>הכוחות הפועלים על המכונית:</a:t>
            </a:r>
          </a:p>
          <a:p>
            <a:r>
              <a:rPr lang="en-US" dirty="0"/>
              <a:t>mg</a:t>
            </a:r>
            <a:r>
              <a:rPr lang="he-IL" dirty="0"/>
              <a:t>כלפי מטה, </a:t>
            </a:r>
            <a:r>
              <a:rPr lang="en-US" dirty="0"/>
              <a:t>N</a:t>
            </a:r>
            <a:r>
              <a:rPr lang="he-IL" dirty="0"/>
              <a:t> ניצב למישור המשופע.</a:t>
            </a:r>
          </a:p>
        </p:txBody>
      </p:sp>
      <p:sp>
        <p:nvSpPr>
          <p:cNvPr id="4" name="מלבן 3">
            <a:extLst>
              <a:ext uri="{FF2B5EF4-FFF2-40B4-BE49-F238E27FC236}">
                <a16:creationId xmlns:a16="http://schemas.microsoft.com/office/drawing/2014/main" id="{03111FE2-BC05-4E34-BDA3-E07EB0769927}"/>
              </a:ext>
            </a:extLst>
          </p:cNvPr>
          <p:cNvSpPr/>
          <p:nvPr/>
        </p:nvSpPr>
        <p:spPr>
          <a:xfrm>
            <a:off x="3957835" y="6150625"/>
            <a:ext cx="576064"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cs typeface="+mj-cs"/>
              </a:rPr>
              <a:t>mg</a:t>
            </a:r>
            <a:endParaRPr lang="he-IL" dirty="0">
              <a:solidFill>
                <a:schemeClr val="tx1"/>
              </a:solidFill>
              <a:cs typeface="+mj-cs"/>
            </a:endParaRPr>
          </a:p>
        </p:txBody>
      </p:sp>
      <p:sp>
        <p:nvSpPr>
          <p:cNvPr id="12" name="מלבן 11">
            <a:extLst>
              <a:ext uri="{FF2B5EF4-FFF2-40B4-BE49-F238E27FC236}">
                <a16:creationId xmlns:a16="http://schemas.microsoft.com/office/drawing/2014/main" id="{64382A41-2148-4257-B324-25E0741C1F93}"/>
              </a:ext>
            </a:extLst>
          </p:cNvPr>
          <p:cNvSpPr/>
          <p:nvPr/>
        </p:nvSpPr>
        <p:spPr>
          <a:xfrm>
            <a:off x="2924107" y="2092772"/>
            <a:ext cx="355315" cy="319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cs typeface="+mj-cs"/>
              </a:rPr>
              <a:t>N</a:t>
            </a:r>
            <a:endParaRPr lang="he-IL" dirty="0">
              <a:solidFill>
                <a:schemeClr val="tx1"/>
              </a:solidFill>
              <a:cs typeface="+mj-cs"/>
            </a:endParaRPr>
          </a:p>
        </p:txBody>
      </p:sp>
      <p:sp>
        <p:nvSpPr>
          <p:cNvPr id="5" name="אליפסה 4">
            <a:extLst>
              <a:ext uri="{FF2B5EF4-FFF2-40B4-BE49-F238E27FC236}">
                <a16:creationId xmlns:a16="http://schemas.microsoft.com/office/drawing/2014/main" id="{56146D59-5562-4015-80BC-C347D765A9C6}"/>
              </a:ext>
            </a:extLst>
          </p:cNvPr>
          <p:cNvSpPr/>
          <p:nvPr/>
        </p:nvSpPr>
        <p:spPr>
          <a:xfrm>
            <a:off x="4139953" y="5805264"/>
            <a:ext cx="288032" cy="288032"/>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אליפסה 12">
            <a:extLst>
              <a:ext uri="{FF2B5EF4-FFF2-40B4-BE49-F238E27FC236}">
                <a16:creationId xmlns:a16="http://schemas.microsoft.com/office/drawing/2014/main" id="{A9DFC3BC-1CE0-442F-8BAC-C521602C4236}"/>
              </a:ext>
            </a:extLst>
          </p:cNvPr>
          <p:cNvSpPr/>
          <p:nvPr/>
        </p:nvSpPr>
        <p:spPr>
          <a:xfrm>
            <a:off x="3135406" y="2635521"/>
            <a:ext cx="288032" cy="288032"/>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4" name="TextBox 13">
            <a:extLst>
              <a:ext uri="{FF2B5EF4-FFF2-40B4-BE49-F238E27FC236}">
                <a16:creationId xmlns:a16="http://schemas.microsoft.com/office/drawing/2014/main" id="{8845C026-C3C9-4D7C-BA83-BED87251DCFD}"/>
              </a:ext>
            </a:extLst>
          </p:cNvPr>
          <p:cNvSpPr txBox="1"/>
          <p:nvPr/>
        </p:nvSpPr>
        <p:spPr>
          <a:xfrm>
            <a:off x="5148064" y="2602189"/>
            <a:ext cx="360039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1">
            <a:spAutoFit/>
          </a:bodyPr>
          <a:lstStyle/>
          <a:p>
            <a:r>
              <a:rPr lang="he-IL" dirty="0"/>
              <a:t>כיוון התאוצה: אל מרכז המעגל האופקי</a:t>
            </a:r>
          </a:p>
        </p:txBody>
      </p:sp>
      <p:cxnSp>
        <p:nvCxnSpPr>
          <p:cNvPr id="7" name="מחבר חץ ישר 6">
            <a:extLst>
              <a:ext uri="{FF2B5EF4-FFF2-40B4-BE49-F238E27FC236}">
                <a16:creationId xmlns:a16="http://schemas.microsoft.com/office/drawing/2014/main" id="{58D98383-6D7B-4DAE-A0FA-1D3A9F02E00F}"/>
              </a:ext>
            </a:extLst>
          </p:cNvPr>
          <p:cNvCxnSpPr/>
          <p:nvPr/>
        </p:nvCxnSpPr>
        <p:spPr>
          <a:xfrm flipH="1">
            <a:off x="2775366" y="4302621"/>
            <a:ext cx="1296144" cy="0"/>
          </a:xfrm>
          <a:prstGeom prst="straightConnector1">
            <a:avLst/>
          </a:prstGeom>
          <a:ln w="76200">
            <a:solidFill>
              <a:srgbClr val="FFACAB"/>
            </a:solidFill>
            <a:tailEnd type="triangle"/>
          </a:ln>
        </p:spPr>
        <p:style>
          <a:lnRef idx="1">
            <a:schemeClr val="accent1"/>
          </a:lnRef>
          <a:fillRef idx="0">
            <a:schemeClr val="accent1"/>
          </a:fillRef>
          <a:effectRef idx="0">
            <a:schemeClr val="accent1"/>
          </a:effectRef>
          <a:fontRef idx="minor">
            <a:schemeClr val="tx1"/>
          </a:fontRef>
        </p:style>
      </p:cxnSp>
      <p:sp>
        <p:nvSpPr>
          <p:cNvPr id="17" name="מלבן 16">
            <a:extLst>
              <a:ext uri="{FF2B5EF4-FFF2-40B4-BE49-F238E27FC236}">
                <a16:creationId xmlns:a16="http://schemas.microsoft.com/office/drawing/2014/main" id="{9C7843B0-B6AD-4351-9BB7-6689F6E61874}"/>
              </a:ext>
            </a:extLst>
          </p:cNvPr>
          <p:cNvSpPr/>
          <p:nvPr/>
        </p:nvSpPr>
        <p:spPr>
          <a:xfrm>
            <a:off x="2627784" y="3971156"/>
            <a:ext cx="268982" cy="319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cs typeface="+mj-cs"/>
              </a:rPr>
              <a:t>a</a:t>
            </a:r>
            <a:endParaRPr lang="he-IL" dirty="0">
              <a:solidFill>
                <a:schemeClr val="tx1"/>
              </a:solidFill>
              <a:cs typeface="+mj-cs"/>
            </a:endParaRPr>
          </a:p>
        </p:txBody>
      </p:sp>
      <p:cxnSp>
        <p:nvCxnSpPr>
          <p:cNvPr id="10" name="מחבר חץ ישר 9"/>
          <p:cNvCxnSpPr/>
          <p:nvPr/>
        </p:nvCxnSpPr>
        <p:spPr>
          <a:xfrm flipH="1">
            <a:off x="3266526" y="4305672"/>
            <a:ext cx="801418"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8A4CB14-DF0B-4AAD-A6BB-108728B37F87}"/>
              </a:ext>
            </a:extLst>
          </p:cNvPr>
          <p:cNvSpPr txBox="1"/>
          <p:nvPr/>
        </p:nvSpPr>
        <p:spPr>
          <a:xfrm>
            <a:off x="5436096" y="3175775"/>
            <a:ext cx="3600399"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1">
            <a:spAutoFit/>
          </a:bodyPr>
          <a:lstStyle/>
          <a:p>
            <a:r>
              <a:rPr lang="he-IL" dirty="0"/>
              <a:t>המכונית לא קופצת באוויר, לא עולה ולא שוקעת במסלול המשופע. לכן בכיוון הניצב, לפי חוק ראשון של ניוטון:</a:t>
            </a:r>
          </a:p>
        </p:txBody>
      </p:sp>
      <p:graphicFrame>
        <p:nvGraphicFramePr>
          <p:cNvPr id="15" name="אובייקט 14">
            <a:extLst>
              <a:ext uri="{FF2B5EF4-FFF2-40B4-BE49-F238E27FC236}">
                <a16:creationId xmlns:a16="http://schemas.microsoft.com/office/drawing/2014/main" id="{BE243B88-E107-4946-B564-95386777FF8B}"/>
              </a:ext>
            </a:extLst>
          </p:cNvPr>
          <p:cNvGraphicFramePr>
            <a:graphicFrameLocks noChangeAspect="1"/>
          </p:cNvGraphicFramePr>
          <p:nvPr>
            <p:extLst>
              <p:ext uri="{D42A27DB-BD31-4B8C-83A1-F6EECF244321}">
                <p14:modId xmlns:p14="http://schemas.microsoft.com/office/powerpoint/2010/main" val="2852290901"/>
              </p:ext>
            </p:extLst>
          </p:nvPr>
        </p:nvGraphicFramePr>
        <p:xfrm>
          <a:off x="6509184" y="4125632"/>
          <a:ext cx="1273770" cy="684414"/>
        </p:xfrm>
        <a:graphic>
          <a:graphicData uri="http://schemas.openxmlformats.org/presentationml/2006/ole">
            <mc:AlternateContent xmlns:mc="http://schemas.openxmlformats.org/markup-compatibility/2006">
              <mc:Choice xmlns:v="urn:schemas-microsoft-com:vml" Requires="v">
                <p:oleObj spid="_x0000_s145463" name="Equation" r:id="rId4" imgW="850680" imgH="457200" progId="Equation.DSMT4">
                  <p:embed/>
                </p:oleObj>
              </mc:Choice>
              <mc:Fallback>
                <p:oleObj name="Equation" r:id="rId4" imgW="850680" imgH="457200" progId="Equation.DSMT4">
                  <p:embed/>
                  <p:pic>
                    <p:nvPicPr>
                      <p:cNvPr id="0" name=""/>
                      <p:cNvPicPr/>
                      <p:nvPr/>
                    </p:nvPicPr>
                    <p:blipFill>
                      <a:blip r:embed="rId5"/>
                      <a:stretch>
                        <a:fillRect/>
                      </a:stretch>
                    </p:blipFill>
                    <p:spPr>
                      <a:xfrm>
                        <a:off x="6509184" y="4125632"/>
                        <a:ext cx="1273770" cy="684414"/>
                      </a:xfrm>
                      <a:prstGeom prst="rect">
                        <a:avLst/>
                      </a:prstGeom>
                      <a:solidFill>
                        <a:srgbClr val="DDFDB0"/>
                      </a:solidFill>
                    </p:spPr>
                  </p:pic>
                </p:oleObj>
              </mc:Fallback>
            </mc:AlternateContent>
          </a:graphicData>
        </a:graphic>
      </p:graphicFrame>
      <p:sp>
        <p:nvSpPr>
          <p:cNvPr id="20" name="מלבן 19">
            <a:extLst>
              <a:ext uri="{FF2B5EF4-FFF2-40B4-BE49-F238E27FC236}">
                <a16:creationId xmlns:a16="http://schemas.microsoft.com/office/drawing/2014/main" id="{4AF38B5E-A6CC-43B9-B49E-DB35BB2080D9}"/>
              </a:ext>
            </a:extLst>
          </p:cNvPr>
          <p:cNvSpPr/>
          <p:nvPr/>
        </p:nvSpPr>
        <p:spPr>
          <a:xfrm>
            <a:off x="3101764" y="1737338"/>
            <a:ext cx="447621" cy="319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err="1">
                <a:solidFill>
                  <a:schemeClr val="tx1"/>
                </a:solidFill>
                <a:cs typeface="+mj-cs"/>
              </a:rPr>
              <a:t>N</a:t>
            </a:r>
            <a:r>
              <a:rPr lang="en-US" baseline="-25000" dirty="0" err="1">
                <a:solidFill>
                  <a:schemeClr val="tx1"/>
                </a:solidFill>
                <a:cs typeface="+mj-cs"/>
              </a:rPr>
              <a:t>x</a:t>
            </a:r>
            <a:endParaRPr lang="he-IL" dirty="0">
              <a:solidFill>
                <a:schemeClr val="tx1"/>
              </a:solidFill>
              <a:cs typeface="+mj-cs"/>
            </a:endParaRPr>
          </a:p>
        </p:txBody>
      </p:sp>
      <p:sp>
        <p:nvSpPr>
          <p:cNvPr id="21" name="אליפסה 20">
            <a:extLst>
              <a:ext uri="{FF2B5EF4-FFF2-40B4-BE49-F238E27FC236}">
                <a16:creationId xmlns:a16="http://schemas.microsoft.com/office/drawing/2014/main" id="{0D015D10-59BA-4B17-9CA9-E83D188BB0B1}"/>
              </a:ext>
            </a:extLst>
          </p:cNvPr>
          <p:cNvSpPr/>
          <p:nvPr/>
        </p:nvSpPr>
        <p:spPr>
          <a:xfrm>
            <a:off x="3549385" y="1778126"/>
            <a:ext cx="288032" cy="288032"/>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אליפסה 21">
            <a:extLst>
              <a:ext uri="{FF2B5EF4-FFF2-40B4-BE49-F238E27FC236}">
                <a16:creationId xmlns:a16="http://schemas.microsoft.com/office/drawing/2014/main" id="{5FF21743-6BA3-4241-829D-54261C4416E6}"/>
              </a:ext>
            </a:extLst>
          </p:cNvPr>
          <p:cNvSpPr/>
          <p:nvPr/>
        </p:nvSpPr>
        <p:spPr>
          <a:xfrm>
            <a:off x="4116195" y="2560125"/>
            <a:ext cx="288032" cy="288032"/>
          </a:xfrm>
          <a:prstGeom prst="ellipse">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מלבן 22">
            <a:extLst>
              <a:ext uri="{FF2B5EF4-FFF2-40B4-BE49-F238E27FC236}">
                <a16:creationId xmlns:a16="http://schemas.microsoft.com/office/drawing/2014/main" id="{869B19D4-8559-449A-9560-4887178C26D4}"/>
              </a:ext>
            </a:extLst>
          </p:cNvPr>
          <p:cNvSpPr/>
          <p:nvPr/>
        </p:nvSpPr>
        <p:spPr>
          <a:xfrm>
            <a:off x="4036400" y="1928657"/>
            <a:ext cx="447621" cy="319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solidFill>
                  <a:schemeClr val="tx1"/>
                </a:solidFill>
                <a:cs typeface="+mj-cs"/>
              </a:rPr>
              <a:t>N</a:t>
            </a:r>
            <a:r>
              <a:rPr lang="en-US" baseline="-25000" dirty="0">
                <a:solidFill>
                  <a:schemeClr val="tx1"/>
                </a:solidFill>
                <a:cs typeface="+mj-cs"/>
              </a:rPr>
              <a:t>y</a:t>
            </a:r>
            <a:endParaRPr lang="he-IL" dirty="0">
              <a:solidFill>
                <a:schemeClr val="tx1"/>
              </a:solidFill>
              <a:cs typeface="+mj-cs"/>
            </a:endParaRPr>
          </a:p>
        </p:txBody>
      </p:sp>
      <p:sp>
        <p:nvSpPr>
          <p:cNvPr id="26" name="TextBox 25">
            <a:extLst>
              <a:ext uri="{FF2B5EF4-FFF2-40B4-BE49-F238E27FC236}">
                <a16:creationId xmlns:a16="http://schemas.microsoft.com/office/drawing/2014/main" id="{A00B20AD-D0AF-4C30-9106-DB26E1CFFECB}"/>
              </a:ext>
            </a:extLst>
          </p:cNvPr>
          <p:cNvSpPr txBox="1"/>
          <p:nvPr/>
        </p:nvSpPr>
        <p:spPr>
          <a:xfrm>
            <a:off x="5436096" y="5094725"/>
            <a:ext cx="360039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1">
            <a:spAutoFit/>
          </a:bodyPr>
          <a:lstStyle/>
          <a:p>
            <a:r>
              <a:rPr lang="he-IL" dirty="0"/>
              <a:t>בכיוון הרדיאלי, לפי חוק שני של ניוטון:</a:t>
            </a:r>
          </a:p>
        </p:txBody>
      </p:sp>
      <p:graphicFrame>
        <p:nvGraphicFramePr>
          <p:cNvPr id="27" name="אובייקט 26">
            <a:extLst>
              <a:ext uri="{FF2B5EF4-FFF2-40B4-BE49-F238E27FC236}">
                <a16:creationId xmlns:a16="http://schemas.microsoft.com/office/drawing/2014/main" id="{829313F2-E8FD-402B-8515-6786607E0DB5}"/>
              </a:ext>
            </a:extLst>
          </p:cNvPr>
          <p:cNvGraphicFramePr>
            <a:graphicFrameLocks noChangeAspect="1"/>
          </p:cNvGraphicFramePr>
          <p:nvPr>
            <p:extLst>
              <p:ext uri="{D42A27DB-BD31-4B8C-83A1-F6EECF244321}">
                <p14:modId xmlns:p14="http://schemas.microsoft.com/office/powerpoint/2010/main" val="1166573928"/>
              </p:ext>
            </p:extLst>
          </p:nvPr>
        </p:nvGraphicFramePr>
        <p:xfrm>
          <a:off x="6611938" y="5529263"/>
          <a:ext cx="1235075" cy="608012"/>
        </p:xfrm>
        <a:graphic>
          <a:graphicData uri="http://schemas.openxmlformats.org/presentationml/2006/ole">
            <mc:AlternateContent xmlns:mc="http://schemas.openxmlformats.org/markup-compatibility/2006">
              <mc:Choice xmlns:v="urn:schemas-microsoft-com:vml" Requires="v">
                <p:oleObj spid="_x0000_s145464" name="Equation" r:id="rId6" imgW="825480" imgH="406080" progId="Equation.DSMT4">
                  <p:embed/>
                </p:oleObj>
              </mc:Choice>
              <mc:Fallback>
                <p:oleObj name="Equation" r:id="rId6" imgW="825480" imgH="406080" progId="Equation.DSMT4">
                  <p:embed/>
                  <p:pic>
                    <p:nvPicPr>
                      <p:cNvPr id="15" name="אובייקט 14">
                        <a:extLst>
                          <a:ext uri="{FF2B5EF4-FFF2-40B4-BE49-F238E27FC236}">
                            <a16:creationId xmlns:a16="http://schemas.microsoft.com/office/drawing/2014/main" id="{BE243B88-E107-4946-B564-95386777FF8B}"/>
                          </a:ext>
                        </a:extLst>
                      </p:cNvPr>
                      <p:cNvPicPr/>
                      <p:nvPr/>
                    </p:nvPicPr>
                    <p:blipFill>
                      <a:blip r:embed="rId7"/>
                      <a:stretch>
                        <a:fillRect/>
                      </a:stretch>
                    </p:blipFill>
                    <p:spPr>
                      <a:xfrm>
                        <a:off x="6611938" y="5529263"/>
                        <a:ext cx="1235075" cy="608012"/>
                      </a:xfrm>
                      <a:prstGeom prst="rect">
                        <a:avLst/>
                      </a:prstGeom>
                      <a:solidFill>
                        <a:srgbClr val="D7C8ED"/>
                      </a:solidFill>
                    </p:spPr>
                  </p:pic>
                </p:oleObj>
              </mc:Fallback>
            </mc:AlternateContent>
          </a:graphicData>
        </a:graphic>
      </p:graphicFrame>
      <p:sp>
        <p:nvSpPr>
          <p:cNvPr id="19" name="תרשים זרימה: תהליך חלופי 18">
            <a:extLst>
              <a:ext uri="{FF2B5EF4-FFF2-40B4-BE49-F238E27FC236}">
                <a16:creationId xmlns:a16="http://schemas.microsoft.com/office/drawing/2014/main" id="{6A16883A-97A9-418A-8CB7-511F586D258B}"/>
              </a:ext>
            </a:extLst>
          </p:cNvPr>
          <p:cNvSpPr/>
          <p:nvPr/>
        </p:nvSpPr>
        <p:spPr>
          <a:xfrm>
            <a:off x="2699792" y="1342031"/>
            <a:ext cx="1872208" cy="373456"/>
          </a:xfrm>
          <a:prstGeom prst="flowChartAlternate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נתחיל בלי חיכוך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
                                            <p:bg/>
                                          </p:spTgt>
                                        </p:tgtEl>
                                        <p:attrNameLst>
                                          <p:attrName>style.visibility</p:attrName>
                                        </p:attrNameLst>
                                      </p:cBhvr>
                                      <p:to>
                                        <p:strVal val="visible"/>
                                      </p:to>
                                    </p:set>
                                    <p:animEffect transition="in" filter="fade">
                                      <p:cBhvr>
                                        <p:cTn id="14" dur="1000"/>
                                        <p:tgtEl>
                                          <p:spTgt spid="2">
                                            <p:bg/>
                                          </p:spTgt>
                                        </p:tgtEl>
                                      </p:cBhvr>
                                    </p:animEffect>
                                    <p:anim calcmode="lin" valueType="num">
                                      <p:cBhvr>
                                        <p:cTn id="15" dur="1000" fill="hold"/>
                                        <p:tgtEl>
                                          <p:spTgt spid="2">
                                            <p:bg/>
                                          </p:spTgt>
                                        </p:tgtEl>
                                        <p:attrNameLst>
                                          <p:attrName>ppt_x</p:attrName>
                                        </p:attrNameLst>
                                      </p:cBhvr>
                                      <p:tavLst>
                                        <p:tav tm="0">
                                          <p:val>
                                            <p:strVal val="#ppt_x"/>
                                          </p:val>
                                        </p:tav>
                                        <p:tav tm="100000">
                                          <p:val>
                                            <p:strVal val="#ppt_x"/>
                                          </p:val>
                                        </p:tav>
                                      </p:tavLst>
                                    </p:anim>
                                    <p:anim calcmode="lin" valueType="num">
                                      <p:cBhvr>
                                        <p:cTn id="16" dur="1000" fill="hold"/>
                                        <p:tgtEl>
                                          <p:spTgt spid="2">
                                            <p:bg/>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fade">
                                      <p:cBhvr>
                                        <p:cTn id="19" dur="1000"/>
                                        <p:tgtEl>
                                          <p:spTgt spid="2">
                                            <p:txEl>
                                              <p:pRg st="0" end="0"/>
                                            </p:txEl>
                                          </p:spTgt>
                                        </p:tgtEl>
                                      </p:cBhvr>
                                    </p:animEffect>
                                    <p:anim calcmode="lin" valueType="num">
                                      <p:cBhvr>
                                        <p:cTn id="20"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anim calcmode="lin" valueType="num">
                                      <p:cBhvr>
                                        <p:cTn id="55" dur="1000" fill="hold"/>
                                        <p:tgtEl>
                                          <p:spTgt spid="17"/>
                                        </p:tgtEl>
                                        <p:attrNameLst>
                                          <p:attrName>ppt_x</p:attrName>
                                        </p:attrNameLst>
                                      </p:cBhvr>
                                      <p:tavLst>
                                        <p:tav tm="0">
                                          <p:val>
                                            <p:strVal val="#ppt_x"/>
                                          </p:val>
                                        </p:tav>
                                        <p:tav tm="100000">
                                          <p:val>
                                            <p:strVal val="#ppt_x"/>
                                          </p:val>
                                        </p:tav>
                                      </p:tavLst>
                                    </p:anim>
                                    <p:anim calcmode="lin" valueType="num">
                                      <p:cBhvr>
                                        <p:cTn id="56" dur="1000" fill="hold"/>
                                        <p:tgtEl>
                                          <p:spTgt spid="17"/>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1000"/>
                                        <p:tgtEl>
                                          <p:spTgt spid="7"/>
                                        </p:tgtEl>
                                      </p:cBhvr>
                                    </p:animEffect>
                                    <p:anim calcmode="lin" valueType="num">
                                      <p:cBhvr>
                                        <p:cTn id="60" dur="1000" fill="hold"/>
                                        <p:tgtEl>
                                          <p:spTgt spid="7"/>
                                        </p:tgtEl>
                                        <p:attrNameLst>
                                          <p:attrName>ppt_x</p:attrName>
                                        </p:attrNameLst>
                                      </p:cBhvr>
                                      <p:tavLst>
                                        <p:tav tm="0">
                                          <p:val>
                                            <p:strVal val="#ppt_x"/>
                                          </p:val>
                                        </p:tav>
                                        <p:tav tm="100000">
                                          <p:val>
                                            <p:strVal val="#ppt_x"/>
                                          </p:val>
                                        </p:tav>
                                      </p:tavLst>
                                    </p:anim>
                                    <p:anim calcmode="lin" valueType="num">
                                      <p:cBhvr>
                                        <p:cTn id="6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7"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childTnLst>
                          </p:cTn>
                        </p:par>
                        <p:par>
                          <p:cTn id="69" fill="hold">
                            <p:stCondLst>
                              <p:cond delay="1000"/>
                            </p:stCondLst>
                            <p:childTnLst>
                              <p:par>
                                <p:cTn id="70" presetID="42" presetClass="entr" presetSubtype="0"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childTnLst>
                          </p:cTn>
                        </p:par>
                        <p:par>
                          <p:cTn id="75" fill="hold">
                            <p:stCondLst>
                              <p:cond delay="2000"/>
                            </p:stCondLst>
                            <p:childTnLst>
                              <p:par>
                                <p:cTn id="76" presetID="47" presetClass="entr" presetSubtype="0" fill="hold" nodeType="after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1000"/>
                                        <p:tgtEl>
                                          <p:spTgt spid="15"/>
                                        </p:tgtEl>
                                      </p:cBhvr>
                                    </p:animEffect>
                                    <p:anim calcmode="lin" valueType="num">
                                      <p:cBhvr>
                                        <p:cTn id="79" dur="1000" fill="hold"/>
                                        <p:tgtEl>
                                          <p:spTgt spid="15"/>
                                        </p:tgtEl>
                                        <p:attrNameLst>
                                          <p:attrName>ppt_x</p:attrName>
                                        </p:attrNameLst>
                                      </p:cBhvr>
                                      <p:tavLst>
                                        <p:tav tm="0">
                                          <p:val>
                                            <p:strVal val="#ppt_x"/>
                                          </p:val>
                                        </p:tav>
                                        <p:tav tm="100000">
                                          <p:val>
                                            <p:strVal val="#ppt_x"/>
                                          </p:val>
                                        </p:tav>
                                      </p:tavLst>
                                    </p:anim>
                                    <p:anim calcmode="lin" valueType="num">
                                      <p:cBhvr>
                                        <p:cTn id="8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grpId="0" nodeType="click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fade">
                                      <p:cBhvr>
                                        <p:cTn id="85" dur="1000"/>
                                        <p:tgtEl>
                                          <p:spTgt spid="26"/>
                                        </p:tgtEl>
                                      </p:cBhvr>
                                    </p:animEffect>
                                    <p:anim calcmode="lin" valueType="num">
                                      <p:cBhvr>
                                        <p:cTn id="86" dur="1000" fill="hold"/>
                                        <p:tgtEl>
                                          <p:spTgt spid="26"/>
                                        </p:tgtEl>
                                        <p:attrNameLst>
                                          <p:attrName>ppt_x</p:attrName>
                                        </p:attrNameLst>
                                      </p:cBhvr>
                                      <p:tavLst>
                                        <p:tav tm="0">
                                          <p:val>
                                            <p:strVal val="#ppt_x"/>
                                          </p:val>
                                        </p:tav>
                                        <p:tav tm="100000">
                                          <p:val>
                                            <p:strVal val="#ppt_x"/>
                                          </p:val>
                                        </p:tav>
                                      </p:tavLst>
                                    </p:anim>
                                    <p:anim calcmode="lin" valueType="num">
                                      <p:cBhvr>
                                        <p:cTn id="87" dur="1000" fill="hold"/>
                                        <p:tgtEl>
                                          <p:spTgt spid="26"/>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42" presetClass="entr" presetSubtype="0" fill="hold" grpId="0" nodeType="after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childTnLst>
                          </p:cTn>
                        </p:par>
                        <p:par>
                          <p:cTn id="94" fill="hold">
                            <p:stCondLst>
                              <p:cond delay="2000"/>
                            </p:stCondLst>
                            <p:childTnLst>
                              <p:par>
                                <p:cTn id="95" presetID="47" presetClass="entr" presetSubtype="0" fill="hold" nodeType="after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fade">
                                      <p:cBhvr>
                                        <p:cTn id="97" dur="1000"/>
                                        <p:tgtEl>
                                          <p:spTgt spid="27"/>
                                        </p:tgtEl>
                                      </p:cBhvr>
                                    </p:animEffect>
                                    <p:anim calcmode="lin" valueType="num">
                                      <p:cBhvr>
                                        <p:cTn id="98" dur="1000" fill="hold"/>
                                        <p:tgtEl>
                                          <p:spTgt spid="27"/>
                                        </p:tgtEl>
                                        <p:attrNameLst>
                                          <p:attrName>ppt_x</p:attrName>
                                        </p:attrNameLst>
                                      </p:cBhvr>
                                      <p:tavLst>
                                        <p:tav tm="0">
                                          <p:val>
                                            <p:strVal val="#ppt_x"/>
                                          </p:val>
                                        </p:tav>
                                        <p:tav tm="100000">
                                          <p:val>
                                            <p:strVal val="#ppt_x"/>
                                          </p:val>
                                        </p:tav>
                                      </p:tavLst>
                                    </p:anim>
                                    <p:anim calcmode="lin" valueType="num">
                                      <p:cBhvr>
                                        <p:cTn id="9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4" grpId="0"/>
      <p:bldP spid="12" grpId="0"/>
      <p:bldP spid="14" grpId="0" animBg="1"/>
      <p:bldP spid="17" grpId="0"/>
      <p:bldP spid="18" grpId="0" animBg="1"/>
      <p:bldP spid="20" grpId="0"/>
      <p:bldP spid="23" grpId="0"/>
      <p:bldP spid="26"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0"/>
</p:tagLst>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7540</TotalTime>
  <Words>5517</Words>
  <Application>Microsoft Office PowerPoint</Application>
  <PresentationFormat>‫הצגה על המסך (4:3)</PresentationFormat>
  <Paragraphs>961</Paragraphs>
  <Slides>120</Slides>
  <Notes>17</Notes>
  <HiddenSlides>0</HiddenSlides>
  <MMClips>0</MMClips>
  <ScaleCrop>false</ScaleCrop>
  <HeadingPairs>
    <vt:vector size="8" baseType="variant">
      <vt:variant>
        <vt:lpstr>גופנים בשימוש</vt:lpstr>
      </vt:variant>
      <vt:variant>
        <vt:i4>6</vt:i4>
      </vt:variant>
      <vt:variant>
        <vt:lpstr>ערכת נושא</vt:lpstr>
      </vt:variant>
      <vt:variant>
        <vt:i4>1</vt:i4>
      </vt:variant>
      <vt:variant>
        <vt:lpstr>שרתי OLE מוטבעים</vt:lpstr>
      </vt:variant>
      <vt:variant>
        <vt:i4>4</vt:i4>
      </vt:variant>
      <vt:variant>
        <vt:lpstr>כותרות שקופיות</vt:lpstr>
      </vt:variant>
      <vt:variant>
        <vt:i4>120</vt:i4>
      </vt:variant>
    </vt:vector>
  </HeadingPairs>
  <TitlesOfParts>
    <vt:vector size="131" baseType="lpstr">
      <vt:lpstr>Arial</vt:lpstr>
      <vt:lpstr>Calibri</vt:lpstr>
      <vt:lpstr>Cambria Math</vt:lpstr>
      <vt:lpstr>David</vt:lpstr>
      <vt:lpstr>Symbol</vt:lpstr>
      <vt:lpstr>Times New Roman</vt:lpstr>
      <vt:lpstr>ערכת נושא Office</vt:lpstr>
      <vt:lpstr>Equation</vt:lpstr>
      <vt:lpstr>משוואה</vt:lpstr>
      <vt:lpstr>MathType 6.0 Equation</vt:lpstr>
      <vt:lpstr>Equation.3</vt:lpstr>
      <vt:lpstr>מצגת של PowerPoint‏</vt:lpstr>
      <vt:lpstr>מצגת של PowerPoint‏</vt:lpstr>
      <vt:lpstr>מצגת של PowerPoint‏</vt:lpstr>
      <vt:lpstr>מצגת של PowerPoint‏</vt:lpstr>
      <vt:lpstr>מצגת של PowerPoint‏</vt:lpstr>
      <vt:lpstr>מצגת של PowerPoint‏</vt:lpstr>
      <vt:lpstr>מהירות רגעית</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זוויות נפוצות ברדיאנים</vt:lpstr>
      <vt:lpstr>וקטור המהירות הקווי תמיד משיק למסלול וניצב לרדיוס המעגל. כיוון וקטור המהירות הזוויתית מורכב יותר ואינו נכלל במסגרת לימוד קורס זה. לידע כללי, כיוונו ניצב למישור הסיבוב.</vt:lpstr>
      <vt:lpstr>מצגת של PowerPoint‏</vt:lpstr>
      <vt:lpstr>מצגת של PowerPoint‏</vt:lpstr>
      <vt:lpstr>תרגיל: תקליט מסתובב במהירות זוויתית של 30rad/s. א. מהו זמן המחזור של הסיבוב? ב. מהי התדירות? ג. כמה סיבובים עשה התקליט במשך 5s? ד. כמה זמן חולף עד שהתקליט עושה זווית של 30° ? ה. מהי המהירות הקווית ובאיזו מהירות זוויתית מסתובבת  נקודה המרוחקת 10cm ממרכז התקליט? ו. מהי המהירות הקווית ובאיזו מהירות זוויתית מסתובבת  נקודה המרוחקת 20cm ממרכז התקליט?</vt:lpstr>
      <vt:lpstr>תקליט מסתובב במהירות זויתית של 30rad/s . א. מהו זמן המחזור של הסיבוב? </vt:lpstr>
      <vt:lpstr>תקליט מסתובב במהירות זויתית של 30rad/s . ב. מהי התדירות? </vt:lpstr>
      <vt:lpstr>תקליט מסתובב במהירות זויתית של 30rad/s . ג. כמה סיבובים עשה התקליט במשך 5s? </vt:lpstr>
      <vt:lpstr>תקליט מסתובב במהירות זויתית של 30rad/s . ד. כמה זמן חולף עד שהתקליט עושה זווית של 300             </vt:lpstr>
      <vt:lpstr>תקליט מסתובב במהירות זויתית של 30rad/s .           ה. מהי המהירות הקווית ובאיזו מהירות זויתית מסתובבת נקודה המרוחקת 10cm ממרכז התקליט? </vt:lpstr>
      <vt:lpstr>תקליט מסתובב במהירות זווית של 30rad/s . ו. מהי המהירות הקווית ובאיזו מהירות זוויתית מסתובבת נקודה המרוחקת 20cm ממרכז התקליט?</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 מהו כיוון התאוצה? </vt:lpstr>
      <vt:lpstr>מצגת של PowerPoint‏</vt:lpstr>
      <vt:lpstr>חישוב גודל התאוצה</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מתיחות ככוח רדיאלי. מטוטלת קונית.</vt:lpstr>
      <vt:lpstr>מתיחות ככוח רדיאלי. מטוטלת קונית.</vt:lpstr>
      <vt:lpstr>מצגת של PowerPoint‏</vt:lpstr>
      <vt:lpstr>מצגת של PowerPoint‏</vt:lpstr>
      <vt:lpstr>מצגת של PowerPoint‏</vt:lpstr>
      <vt:lpstr>מצגת של PowerPoint‏</vt:lpstr>
      <vt:lpstr>מצגת של PowerPoint‏</vt:lpstr>
      <vt:lpstr>מצגת של PowerPoint‏</vt:lpstr>
      <vt:lpstr>החיכוך ככוח רדיאלי </vt:lpstr>
      <vt:lpstr>כאשר מכונית נכנסת למעקם</vt:lpstr>
      <vt:lpstr>מצגת של PowerPoint‏</vt:lpstr>
      <vt:lpstr>מצגת של PowerPoint‏</vt:lpstr>
      <vt:lpstr>מצגת של PowerPoint‏</vt:lpstr>
      <vt:lpstr>מצגת של PowerPoint‏</vt:lpstr>
      <vt:lpstr>מצגת של PowerPoint‏</vt:lpstr>
      <vt:lpstr>מצגת של PowerPoint‏</vt:lpstr>
      <vt:lpstr>נחזור אל כוח החיכוך. תפקידו לספק את הכוח הרדיאלי</vt:lpstr>
      <vt:lpstr>מצגת של PowerPoint‏</vt:lpstr>
      <vt:lpstr>מצגת של PowerPoint‏</vt:lpstr>
      <vt:lpstr>מצגת של PowerPoint‏</vt:lpstr>
      <vt:lpstr>מצגת של PowerPoint‏</vt:lpstr>
      <vt:lpstr>מצגת של PowerPoint‏</vt:lpstr>
      <vt:lpstr>לפתרון קוראים "הגבהת מעקמים".  למעשה הנורמל משמש ככוח רדיאלי.</vt:lpstr>
      <vt:lpstr>הנורמל ככוח רדיאלי - הגבהת מעקמים (או הטיית עקומות)</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למה רוכבי הדו־גלגלי "משכיבים" את כלי רכבם בסיבובים? </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COMPAQ610</dc:creator>
  <cp:lastModifiedBy>klein.meir@gmail.com</cp:lastModifiedBy>
  <cp:revision>380</cp:revision>
  <dcterms:created xsi:type="dcterms:W3CDTF">2013-06-01T10:59:31Z</dcterms:created>
  <dcterms:modified xsi:type="dcterms:W3CDTF">2018-10-16T20:57:24Z</dcterms:modified>
</cp:coreProperties>
</file>