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Re-</a:t>
            </a:r>
            <a:r>
              <a:rPr lang="es-CO" dirty="0" err="1" smtClean="0"/>
              <a:t>able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Hace tu vida más facilita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8553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reto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800" dirty="0" smtClean="0"/>
              <a:t>¿Cómo podemos brindarle a las personas en condición de discapacidad información actualizada de las vías menos congestionadas?</a:t>
            </a:r>
          </a:p>
        </p:txBody>
      </p:sp>
    </p:spTree>
    <p:extLst>
      <p:ext uri="{BB962C8B-B14F-4D97-AF65-F5344CB8AC3E}">
        <p14:creationId xmlns:p14="http://schemas.microsoft.com/office/powerpoint/2010/main" val="261495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Como objetivo principal nos hemos centrado en las personas con discapacidad visual (invidentes o con disminución), queriendo mejorar su calidad de vida a través de una aplicación que les facilite el tránsito </a:t>
            </a:r>
            <a:r>
              <a:rPr lang="es-CO" dirty="0" err="1" smtClean="0"/>
              <a:t>pór</a:t>
            </a:r>
            <a:r>
              <a:rPr lang="es-CO" dirty="0" smtClean="0"/>
              <a:t> la ciudad.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661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319260"/>
            <a:ext cx="9905998" cy="1478570"/>
          </a:xfrm>
        </p:spPr>
        <p:txBody>
          <a:bodyPr/>
          <a:lstStyle/>
          <a:p>
            <a:r>
              <a:rPr lang="es-CO" dirty="0" smtClean="0"/>
              <a:t>Proceso de pensamiento innovador</a:t>
            </a:r>
            <a:br>
              <a:rPr lang="es-CO" dirty="0" smtClean="0"/>
            </a:br>
            <a:r>
              <a:rPr lang="es-CO" dirty="0" smtClean="0"/>
              <a:t>(</a:t>
            </a:r>
            <a:r>
              <a:rPr lang="es-CO" dirty="0" err="1" smtClean="0"/>
              <a:t>design</a:t>
            </a:r>
            <a:r>
              <a:rPr lang="es-CO" dirty="0" smtClean="0"/>
              <a:t> </a:t>
            </a:r>
            <a:r>
              <a:rPr lang="es-CO" dirty="0" err="1" smtClean="0"/>
              <a:t>thinking</a:t>
            </a:r>
            <a:r>
              <a:rPr lang="es-CO" dirty="0" smtClean="0"/>
              <a:t>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7048" y="1714702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800" dirty="0" smtClean="0"/>
              <a:t>1. Descubrir </a:t>
            </a:r>
            <a:endParaRPr lang="es-CO" sz="2800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576050"/>
              </p:ext>
            </p:extLst>
          </p:nvPr>
        </p:nvGraphicFramePr>
        <p:xfrm>
          <a:off x="1679171" y="2394067"/>
          <a:ext cx="9301740" cy="3516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4616">
                  <a:extLst>
                    <a:ext uri="{9D8B030D-6E8A-4147-A177-3AD203B41FA5}">
                      <a16:colId xmlns:a16="http://schemas.microsoft.com/office/drawing/2014/main" val="639711342"/>
                    </a:ext>
                  </a:extLst>
                </a:gridCol>
                <a:gridCol w="3538996">
                  <a:extLst>
                    <a:ext uri="{9D8B030D-6E8A-4147-A177-3AD203B41FA5}">
                      <a16:colId xmlns:a16="http://schemas.microsoft.com/office/drawing/2014/main" val="3661809982"/>
                    </a:ext>
                  </a:extLst>
                </a:gridCol>
                <a:gridCol w="2748128">
                  <a:extLst>
                    <a:ext uri="{9D8B030D-6E8A-4147-A177-3AD203B41FA5}">
                      <a16:colId xmlns:a16="http://schemas.microsoft.com/office/drawing/2014/main" val="2813927742"/>
                    </a:ext>
                  </a:extLst>
                </a:gridCol>
              </a:tblGrid>
              <a:tr h="2640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</a:rPr>
                        <a:t>¿Qué?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</a:rPr>
                        <a:t>Problemas de las personas Invidentes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10" marR="28910" marT="19273" marB="1927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</a:rPr>
                        <a:t>¿Cómo?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Cómo</a:t>
                      </a:r>
                      <a:r>
                        <a:rPr lang="es-CO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se desarrollan éstos problemas.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10" marR="28910" marT="19273" marB="1927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</a:rPr>
                        <a:t>¿Por qué?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10" marR="28910" marT="19273" marB="19273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169052"/>
                  </a:ext>
                </a:extLst>
              </a:tr>
              <a:tr h="12930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 dirty="0" smtClean="0">
                          <a:effectLst/>
                        </a:rPr>
                        <a:t>- Difícil </a:t>
                      </a:r>
                      <a:r>
                        <a:rPr lang="es-CO" sz="1400" b="0" dirty="0">
                          <a:effectLst/>
                        </a:rPr>
                        <a:t>desplazamiento entre multitudes.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 dirty="0" smtClean="0">
                          <a:effectLst/>
                        </a:rPr>
                        <a:t>- </a:t>
                      </a:r>
                      <a:r>
                        <a:rPr lang="es-CO" sz="1400" b="0" baseline="0" dirty="0" smtClean="0">
                          <a:effectLst/>
                        </a:rPr>
                        <a:t>Dificultades y temores con el </a:t>
                      </a:r>
                      <a:r>
                        <a:rPr lang="es-CO" sz="1400" b="0" dirty="0" smtClean="0">
                          <a:effectLst/>
                        </a:rPr>
                        <a:t>Movimiento </a:t>
                      </a:r>
                      <a:r>
                        <a:rPr lang="es-CO" sz="1400" b="0" dirty="0">
                          <a:effectLst/>
                        </a:rPr>
                        <a:t>Físico.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 dirty="0" smtClean="0">
                          <a:effectLst/>
                        </a:rPr>
                        <a:t>-</a:t>
                      </a:r>
                      <a:r>
                        <a:rPr lang="es-CO" sz="1400" b="0" baseline="0" dirty="0" smtClean="0">
                          <a:effectLst/>
                        </a:rPr>
                        <a:t> </a:t>
                      </a:r>
                      <a:r>
                        <a:rPr lang="es-CO" sz="1400" b="0" dirty="0" smtClean="0">
                          <a:effectLst/>
                        </a:rPr>
                        <a:t>Desafío social (es difícil socializar, se genera desconfianza).</a:t>
                      </a:r>
                      <a:endParaRPr lang="es-CO" sz="14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10" marR="28910" marT="19273" marB="1927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fontAlgn="ctr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lang="es-CO" sz="1400" dirty="0" smtClean="0">
                          <a:solidFill>
                            <a:schemeClr val="tx1"/>
                          </a:solidFill>
                          <a:effectLst/>
                        </a:rPr>
                        <a:t>- Existen infinidad de  </a:t>
                      </a:r>
                      <a:r>
                        <a:rPr lang="es-CO" sz="1400" dirty="0">
                          <a:solidFill>
                            <a:schemeClr val="tx1"/>
                          </a:solidFill>
                          <a:effectLst/>
                        </a:rPr>
                        <a:t>obstáculos que ponen en riesgo a las personas </a:t>
                      </a:r>
                      <a:r>
                        <a:rPr lang="es-CO" sz="1400" dirty="0" smtClean="0">
                          <a:solidFill>
                            <a:schemeClr val="tx1"/>
                          </a:solidFill>
                          <a:effectLst/>
                        </a:rPr>
                        <a:t>invidentes;</a:t>
                      </a:r>
                      <a:r>
                        <a:rPr lang="es-CO" sz="1400" baseline="0" dirty="0" smtClean="0">
                          <a:solidFill>
                            <a:schemeClr val="tx1"/>
                          </a:solidFill>
                          <a:effectLst/>
                        </a:rPr>
                        <a:t> entre multitudes, las personas tienden a ser descuidas y pueden lastimarlos</a:t>
                      </a:r>
                      <a:r>
                        <a:rPr lang="es-CO" sz="14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lvl="0" indent="0" fontAlgn="ctr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lang="es-CO" sz="1400" dirty="0" smtClean="0">
                          <a:solidFill>
                            <a:schemeClr val="tx1"/>
                          </a:solidFill>
                          <a:effectLst/>
                        </a:rPr>
                        <a:t>- Esto frustra y desmoraliza a las</a:t>
                      </a:r>
                      <a:r>
                        <a:rPr lang="es-CO" sz="1400" baseline="0" dirty="0" smtClean="0">
                          <a:solidFill>
                            <a:schemeClr val="tx1"/>
                          </a:solidFill>
                          <a:effectLst/>
                        </a:rPr>
                        <a:t> personas en condición, generando desconfianza a la hora de desplazarse o de pedir asistencia a otras personas.</a:t>
                      </a:r>
                      <a:endParaRPr lang="es-CO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10" marR="28910" marT="19273" marB="1927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s-CO" sz="1400" dirty="0" smtClean="0">
                          <a:solidFill>
                            <a:schemeClr val="tx1"/>
                          </a:solidFill>
                          <a:effectLst/>
                        </a:rPr>
                        <a:t>- Porque </a:t>
                      </a:r>
                      <a:r>
                        <a:rPr lang="es-CO" sz="1400" dirty="0">
                          <a:solidFill>
                            <a:schemeClr val="tx1"/>
                          </a:solidFill>
                          <a:effectLst/>
                        </a:rPr>
                        <a:t>no existe una forma de que los invidentes  conozcan en tiempo real que obstáculos o situaciones en la </a:t>
                      </a:r>
                      <a:r>
                        <a:rPr lang="es-CO" sz="1400" dirty="0" smtClean="0">
                          <a:solidFill>
                            <a:schemeClr val="tx1"/>
                          </a:solidFill>
                          <a:effectLst/>
                        </a:rPr>
                        <a:t>vía.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 smtClean="0">
                          <a:solidFill>
                            <a:schemeClr val="tx1"/>
                          </a:solidFill>
                          <a:effectLst/>
                        </a:rPr>
                        <a:t>- Se</a:t>
                      </a:r>
                      <a:r>
                        <a:rPr lang="es-CO" sz="1400" baseline="0" dirty="0" smtClean="0">
                          <a:solidFill>
                            <a:schemeClr val="tx1"/>
                          </a:solidFill>
                          <a:effectLst/>
                        </a:rPr>
                        <a:t> mantienen en constante alerta para no lastimarse con cualquier cosa o lastimar a alguien.</a:t>
                      </a:r>
                      <a:endParaRPr lang="es-CO" sz="14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 smtClean="0">
                          <a:solidFill>
                            <a:schemeClr val="tx1"/>
                          </a:solidFill>
                          <a:effectLst/>
                        </a:rPr>
                        <a:t>- Hay una falta de información en la sociedad respecto a cómo</a:t>
                      </a:r>
                      <a:r>
                        <a:rPr lang="es-CO" sz="1400" baseline="0" dirty="0" smtClean="0">
                          <a:solidFill>
                            <a:schemeClr val="tx1"/>
                          </a:solidFill>
                          <a:effectLst/>
                        </a:rPr>
                        <a:t> tratar y/o comportarse con las personas invidentes.</a:t>
                      </a:r>
                      <a:endParaRPr lang="es-CO" sz="14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s-CO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10" marR="28910" marT="19273" marB="19273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262167"/>
                  </a:ext>
                </a:extLst>
              </a:tr>
              <a:tr h="2640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800">
                          <a:effectLst/>
                        </a:rPr>
                        <a:t> 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10" marR="28910" marT="19273" marB="1927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800">
                          <a:effectLst/>
                        </a:rPr>
                        <a:t> 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10" marR="28910" marT="19273" marB="1927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800" dirty="0">
                          <a:effectLst/>
                        </a:rPr>
                        <a:t> </a:t>
                      </a:r>
                      <a:endParaRPr lang="es-CO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10" marR="28910" marT="19273" marB="19273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631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36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111121"/>
              </p:ext>
            </p:extLst>
          </p:nvPr>
        </p:nvGraphicFramePr>
        <p:xfrm>
          <a:off x="2023688" y="1388225"/>
          <a:ext cx="8128000" cy="49817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331253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86781777"/>
                    </a:ext>
                  </a:extLst>
                </a:gridCol>
              </a:tblGrid>
              <a:tr h="3481868">
                <a:tc>
                  <a:txBody>
                    <a:bodyPr/>
                    <a:lstStyle/>
                    <a:p>
                      <a:r>
                        <a:rPr lang="es-CO" sz="1200" b="1" kern="1200" dirty="0" smtClean="0">
                          <a:effectLst/>
                        </a:rPr>
                        <a:t>El Usuario Dice:</a:t>
                      </a:r>
                    </a:p>
                    <a:p>
                      <a:pPr marL="171450" indent="-171450" fontAlgn="ctr">
                        <a:buFontTx/>
                        <a:buChar char="-"/>
                      </a:pPr>
                      <a:r>
                        <a:rPr lang="es-CO" sz="1200" b="0" kern="1200" dirty="0" smtClean="0">
                          <a:effectLst/>
                        </a:rPr>
                        <a:t>Se estrella con obstáculos (bolardos, carros sobre la acera, gente, canecas, paraderos, vallas, etc.)</a:t>
                      </a:r>
                    </a:p>
                    <a:p>
                      <a:pPr marL="171450" indent="-171450" fontAlgn="ctr">
                        <a:buFontTx/>
                        <a:buChar char="-"/>
                      </a:pPr>
                      <a:r>
                        <a:rPr lang="es-CO" sz="1200" b="0" kern="1200" dirty="0" smtClean="0">
                          <a:effectLst/>
                        </a:rPr>
                        <a:t>Pasar las vías es difícil</a:t>
                      </a:r>
                    </a:p>
                    <a:p>
                      <a:pPr marL="171450" indent="-171450" fontAlgn="ctr">
                        <a:buFontTx/>
                        <a:buChar char="-"/>
                      </a:pPr>
                      <a:r>
                        <a:rPr lang="es-CO" sz="1200" b="0" kern="1200" dirty="0" smtClean="0">
                          <a:effectLst/>
                        </a:rPr>
                        <a:t>Que la gente no ayuda</a:t>
                      </a:r>
                    </a:p>
                    <a:p>
                      <a:pPr marL="171450" indent="-171450" fontAlgn="ctr">
                        <a:buFontTx/>
                        <a:buChar char="-"/>
                      </a:pPr>
                      <a:r>
                        <a:rPr lang="es-CO" sz="1200" b="0" kern="1200" dirty="0" smtClean="0">
                          <a:effectLst/>
                        </a:rPr>
                        <a:t>Coger el bus es complicado</a:t>
                      </a:r>
                    </a:p>
                    <a:p>
                      <a:pPr marL="171450" indent="-171450" fontAlgn="ctr">
                        <a:buFontTx/>
                        <a:buChar char="-"/>
                      </a:pPr>
                      <a:r>
                        <a:rPr lang="es-CO" sz="1200" b="0" kern="1200" dirty="0" smtClean="0">
                          <a:effectLst/>
                        </a:rPr>
                        <a:t>La ciudad  no está adecuada para las personas invidentes</a:t>
                      </a:r>
                    </a:p>
                    <a:p>
                      <a:pPr marL="171450" indent="-171450" fontAlgn="ctr">
                        <a:buFontTx/>
                        <a:buChar char="-"/>
                      </a:pPr>
                      <a:r>
                        <a:rPr lang="es-CO" sz="1200" b="0" kern="1200" dirty="0" smtClean="0">
                          <a:effectLst/>
                        </a:rPr>
                        <a:t>Los cajeros no son accesibles para invidentes</a:t>
                      </a:r>
                    </a:p>
                    <a:p>
                      <a:pPr marL="171450" indent="-171450" fontAlgn="ctr">
                        <a:buFontTx/>
                        <a:buChar char="-"/>
                      </a:pPr>
                      <a:r>
                        <a:rPr lang="es-CO" sz="1200" b="0" kern="1200" dirty="0" smtClean="0">
                          <a:effectLst/>
                        </a:rPr>
                        <a:t>Problemas al tener perro lazarillo, por que las personas quieren saludarlo u ofrecerle comida</a:t>
                      </a:r>
                    </a:p>
                    <a:p>
                      <a:pPr marL="171450" indent="-171450" fontAlgn="ctr">
                        <a:buFontTx/>
                        <a:buChar char="-"/>
                      </a:pPr>
                      <a:r>
                        <a:rPr lang="es-CO" sz="1200" b="0" kern="1200" dirty="0" smtClean="0">
                          <a:effectLst/>
                        </a:rPr>
                        <a:t>Que la gente puede robarlo o agredirlo</a:t>
                      </a:r>
                    </a:p>
                    <a:p>
                      <a:pPr marL="171450" indent="-171450" fontAlgn="ctr">
                        <a:buFontTx/>
                        <a:buChar char="-"/>
                      </a:pPr>
                      <a:r>
                        <a:rPr lang="es-CO" sz="1200" b="0" kern="1200" dirty="0" smtClean="0">
                          <a:effectLst/>
                        </a:rPr>
                        <a:t>Los andenes y espacios de acceso a los paraderos y estaciones se encuentran en mal estado (Desniveles, Piso irregular, etc.)</a:t>
                      </a:r>
                    </a:p>
                    <a:p>
                      <a:pPr marL="171450" indent="-171450" fontAlgn="ctr">
                        <a:buFontTx/>
                        <a:buChar char="-"/>
                      </a:pPr>
                      <a:r>
                        <a:rPr lang="es-CO" sz="1200" b="0" kern="1200" dirty="0" smtClean="0">
                          <a:effectLst/>
                        </a:rPr>
                        <a:t>La vía puede convertirse en una trampa</a:t>
                      </a:r>
                    </a:p>
                    <a:p>
                      <a:pPr marL="0" indent="0" fontAlgn="ctr">
                        <a:buFontTx/>
                        <a:buNone/>
                      </a:pPr>
                      <a:endParaRPr lang="es-CO" sz="1100" b="0" kern="1200" dirty="0" smtClean="0">
                        <a:effectLst/>
                      </a:endParaRPr>
                    </a:p>
                    <a:p>
                      <a:endParaRPr lang="es-CO" sz="16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Piensa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CO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Debería llegar a tiempo al destino y de manera adecuada.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CO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Todos lo Semáforos, cajeros, y objetos que lo requieran deberían tener señales para invidentes.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CO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buses deberían tener adecuaciones para invidentes (corredores más espaciosos, sillas especiales, etc.)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CO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horarios del transporte público deberían ser conocidos en tiempo real por la población invidente</a:t>
                      </a:r>
                      <a:r>
                        <a:rPr lang="es-CO" sz="12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facilitar su movilización</a:t>
                      </a:r>
                      <a:endParaRPr lang="es-CO" sz="12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CO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población no discapacitada</a:t>
                      </a:r>
                      <a:r>
                        <a:rPr lang="es-CO" sz="12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debería tener más </a:t>
                      </a:r>
                      <a:r>
                        <a:rPr lang="es-CO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respeto</a:t>
                      </a:r>
                      <a:r>
                        <a:rPr lang="es-CO" sz="12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por e</a:t>
                      </a:r>
                      <a:r>
                        <a:rPr lang="es-CO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 perro lazarillo,</a:t>
                      </a:r>
                      <a:r>
                        <a:rPr lang="es-CO" sz="12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 cual realiza un trabajo y es entorpecido</a:t>
                      </a:r>
                      <a:endParaRPr lang="es-CO" sz="12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CO" sz="16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541523"/>
                  </a:ext>
                </a:extLst>
              </a:tr>
              <a:tr h="1499882">
                <a:tc>
                  <a:txBody>
                    <a:bodyPr/>
                    <a:lstStyle/>
                    <a:p>
                      <a:r>
                        <a:rPr lang="es-CO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Hace </a:t>
                      </a:r>
                    </a:p>
                    <a:p>
                      <a:pPr fontAlgn="ctr"/>
                      <a:r>
                        <a:rPr lang="es-CO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Sale sin compañía</a:t>
                      </a:r>
                    </a:p>
                    <a:p>
                      <a:pPr fontAlgn="ctr"/>
                      <a:r>
                        <a:rPr lang="es-CO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Hace mal Uso de bastón</a:t>
                      </a:r>
                    </a:p>
                    <a:p>
                      <a:pPr fontAlgn="ctr"/>
                      <a:r>
                        <a:rPr lang="es-CO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Pasa las calles imprudentemente</a:t>
                      </a:r>
                    </a:p>
                    <a:p>
                      <a:endParaRPr lang="es-CO" sz="16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Siente</a:t>
                      </a:r>
                    </a:p>
                    <a:p>
                      <a:pPr fontAlgn="ctr"/>
                      <a:r>
                        <a:rPr lang="es-CO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Frustración</a:t>
                      </a:r>
                    </a:p>
                    <a:p>
                      <a:pPr fontAlgn="ctr"/>
                      <a:r>
                        <a:rPr lang="es-CO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Miedo</a:t>
                      </a:r>
                    </a:p>
                    <a:p>
                      <a:pPr fontAlgn="ctr"/>
                      <a:r>
                        <a:rPr lang="es-CO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Inseguridad</a:t>
                      </a:r>
                    </a:p>
                    <a:p>
                      <a:pPr fontAlgn="ctr"/>
                      <a:r>
                        <a:rPr lang="es-CO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Soledad</a:t>
                      </a:r>
                    </a:p>
                    <a:p>
                      <a:pPr fontAlgn="ctr"/>
                      <a:r>
                        <a:rPr lang="es-CO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Rabia</a:t>
                      </a:r>
                    </a:p>
                    <a:p>
                      <a:endParaRPr lang="es-CO" sz="16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775567"/>
                  </a:ext>
                </a:extLst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911926" y="618518"/>
            <a:ext cx="4015049" cy="769707"/>
          </a:xfrm>
        </p:spPr>
        <p:txBody>
          <a:bodyPr>
            <a:normAutofit/>
          </a:bodyPr>
          <a:lstStyle/>
          <a:p>
            <a:r>
              <a:rPr lang="es-CO" sz="2800" dirty="0" smtClean="0"/>
              <a:t>2. Interpretar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40920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53577"/>
          </a:xfrm>
        </p:spPr>
        <p:txBody>
          <a:bodyPr>
            <a:normAutofit/>
          </a:bodyPr>
          <a:lstStyle/>
          <a:p>
            <a:r>
              <a:rPr lang="es-CO" sz="2800" dirty="0" smtClean="0"/>
              <a:t>3. idear</a:t>
            </a:r>
            <a:endParaRPr lang="es-CO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218709"/>
            <a:ext cx="9905999" cy="4758142"/>
          </a:xfrm>
        </p:spPr>
        <p:txBody>
          <a:bodyPr numCol="2">
            <a:normAutofit fontScale="85000" lnSpcReduction="20000"/>
          </a:bodyPr>
          <a:lstStyle/>
          <a:p>
            <a:pPr lvl="1" fontAlgn="ctr"/>
            <a:r>
              <a:rPr lang="es-CO" dirty="0" smtClean="0"/>
              <a:t>Crear una Herramienta tecnológica que </a:t>
            </a:r>
            <a:r>
              <a:rPr lang="es-CO" dirty="0"/>
              <a:t>indique:</a:t>
            </a:r>
          </a:p>
          <a:p>
            <a:pPr lvl="2" fontAlgn="ctr"/>
            <a:r>
              <a:rPr lang="es-CO" dirty="0"/>
              <a:t>Paraderos</a:t>
            </a:r>
          </a:p>
          <a:p>
            <a:pPr lvl="2" fontAlgn="ctr"/>
            <a:r>
              <a:rPr lang="es-CO" dirty="0"/>
              <a:t>Rutas</a:t>
            </a:r>
          </a:p>
          <a:p>
            <a:pPr lvl="2" fontAlgn="ctr"/>
            <a:r>
              <a:rPr lang="es-CO" dirty="0"/>
              <a:t>Horarios En tiempo Real.</a:t>
            </a:r>
          </a:p>
          <a:p>
            <a:pPr lvl="2" fontAlgn="ctr"/>
            <a:r>
              <a:rPr lang="es-CO" dirty="0" smtClean="0"/>
              <a:t>Puentes</a:t>
            </a:r>
            <a:endParaRPr lang="es-CO" dirty="0"/>
          </a:p>
          <a:p>
            <a:pPr lvl="2" fontAlgn="ctr"/>
            <a:r>
              <a:rPr lang="es-CO" dirty="0"/>
              <a:t>Semáforos </a:t>
            </a:r>
          </a:p>
          <a:p>
            <a:pPr lvl="2" fontAlgn="ctr"/>
            <a:r>
              <a:rPr lang="es-CO" dirty="0"/>
              <a:t>Cruces </a:t>
            </a:r>
            <a:r>
              <a:rPr lang="es-CO" dirty="0" smtClean="0"/>
              <a:t>seguros</a:t>
            </a:r>
          </a:p>
          <a:p>
            <a:pPr lvl="1" fontAlgn="ctr"/>
            <a:r>
              <a:rPr lang="es-CO" sz="2100" dirty="0" smtClean="0"/>
              <a:t>Que tenga capacidad para Sentir </a:t>
            </a:r>
            <a:r>
              <a:rPr lang="es-CO" sz="2100" dirty="0"/>
              <a:t>y </a:t>
            </a:r>
            <a:r>
              <a:rPr lang="es-CO" sz="2100" dirty="0" smtClean="0"/>
              <a:t>contar </a:t>
            </a:r>
            <a:r>
              <a:rPr lang="es-CO" sz="2100" dirty="0"/>
              <a:t>lo pasos</a:t>
            </a:r>
          </a:p>
          <a:p>
            <a:pPr lvl="1" fontAlgn="ctr"/>
            <a:r>
              <a:rPr lang="es-CO" dirty="0" smtClean="0"/>
              <a:t>Herramienta </a:t>
            </a:r>
            <a:r>
              <a:rPr lang="es-CO" dirty="0"/>
              <a:t>que responda por comandos de voz, sonidos y vibración</a:t>
            </a:r>
          </a:p>
          <a:p>
            <a:pPr lvl="1" fontAlgn="ctr"/>
            <a:r>
              <a:rPr lang="es-CO" dirty="0"/>
              <a:t>Sistema de Eco localización </a:t>
            </a:r>
          </a:p>
          <a:p>
            <a:pPr lvl="1" fontAlgn="ctr"/>
            <a:r>
              <a:rPr lang="es-CO" dirty="0"/>
              <a:t>Sistema de comunicación  por capturas de gestos o movimiento del celular para el acceso rápido</a:t>
            </a:r>
            <a:r>
              <a:rPr lang="es-CO" dirty="0" smtClean="0"/>
              <a:t>.</a:t>
            </a:r>
          </a:p>
          <a:p>
            <a:pPr lvl="1" fontAlgn="ctr"/>
            <a:r>
              <a:rPr lang="es-CO" dirty="0" smtClean="0"/>
              <a:t>Capacidad para ampliación de abanico social</a:t>
            </a:r>
            <a:endParaRPr lang="es-CO" dirty="0"/>
          </a:p>
          <a:p>
            <a:pPr lvl="1" fontAlgn="ctr"/>
            <a:r>
              <a:rPr lang="es-CO" dirty="0"/>
              <a:t>Manual de uso  por discapacidad.</a:t>
            </a:r>
          </a:p>
          <a:p>
            <a:pPr lvl="1" fontAlgn="ctr"/>
            <a:r>
              <a:rPr lang="es-CO" dirty="0"/>
              <a:t>Contacto </a:t>
            </a:r>
            <a:r>
              <a:rPr lang="es-CO" dirty="0" smtClean="0"/>
              <a:t>a entidades de </a:t>
            </a:r>
            <a:r>
              <a:rPr lang="es-CO" dirty="0"/>
              <a:t>emergencias </a:t>
            </a:r>
            <a:r>
              <a:rPr lang="es-CO" dirty="0" smtClean="0"/>
              <a:t>y asistencia por </a:t>
            </a:r>
            <a:r>
              <a:rPr lang="es-CO" dirty="0"/>
              <a:t>voluntariados o pagas</a:t>
            </a:r>
          </a:p>
          <a:p>
            <a:pPr lvl="1" fontAlgn="ctr"/>
            <a:r>
              <a:rPr lang="es-CO" dirty="0" smtClean="0"/>
              <a:t>Red Social </a:t>
            </a:r>
            <a:r>
              <a:rPr lang="es-CO" dirty="0"/>
              <a:t>para discapacitados</a:t>
            </a:r>
          </a:p>
          <a:p>
            <a:pPr lvl="1" fontAlgn="ctr"/>
            <a:r>
              <a:rPr lang="es-CO" dirty="0"/>
              <a:t>Mapas de accesos para personal con silla de ruedas </a:t>
            </a:r>
          </a:p>
          <a:p>
            <a:pPr lvl="1" fontAlgn="ctr"/>
            <a:r>
              <a:rPr lang="es-CO" dirty="0"/>
              <a:t>Software Traductor para lenguaje </a:t>
            </a:r>
            <a:r>
              <a:rPr lang="es-CO" dirty="0" smtClean="0"/>
              <a:t>de señas</a:t>
            </a:r>
            <a:r>
              <a:rPr lang="es-CO" dirty="0"/>
              <a:t>.</a:t>
            </a:r>
          </a:p>
          <a:p>
            <a:pPr lvl="1" fontAlgn="ctr"/>
            <a:r>
              <a:rPr lang="es-CO" dirty="0"/>
              <a:t>Voces naturalizadas para </a:t>
            </a:r>
            <a:r>
              <a:rPr lang="es-CO" dirty="0" smtClean="0"/>
              <a:t>lectura de pantalla</a:t>
            </a:r>
            <a:endParaRPr lang="es-CO" dirty="0"/>
          </a:p>
          <a:p>
            <a:pPr lvl="1" fontAlgn="ctr"/>
            <a:r>
              <a:rPr lang="es-CO" dirty="0"/>
              <a:t>Indicaciones a sitios de urgencias </a:t>
            </a:r>
          </a:p>
          <a:p>
            <a:pPr lvl="1" fontAlgn="ctr"/>
            <a:r>
              <a:rPr lang="es-CO" dirty="0"/>
              <a:t>Conexión con diferentes aplicaciones de </a:t>
            </a:r>
            <a:r>
              <a:rPr lang="es-CO" dirty="0" smtClean="0"/>
              <a:t>transporte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8442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4. experimentar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6"/>
          <a:stretch/>
        </p:blipFill>
        <p:spPr>
          <a:xfrm>
            <a:off x="6586650" y="1661246"/>
            <a:ext cx="2582446" cy="419649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256" y="1657216"/>
            <a:ext cx="25812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6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170" y="493891"/>
            <a:ext cx="6911402" cy="585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4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58" y="566735"/>
            <a:ext cx="6381750" cy="57245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597" y="458670"/>
            <a:ext cx="3013191" cy="573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6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70</TotalTime>
  <Words>376</Words>
  <Application>Microsoft Office PowerPoint</Application>
  <PresentationFormat>Panorámica</PresentationFormat>
  <Paragraphs>73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Tw Cen MT</vt:lpstr>
      <vt:lpstr>Circuito</vt:lpstr>
      <vt:lpstr>Re-able</vt:lpstr>
      <vt:lpstr>reto</vt:lpstr>
      <vt:lpstr>Presentación de PowerPoint</vt:lpstr>
      <vt:lpstr>Proceso de pensamiento innovador (design thinking)</vt:lpstr>
      <vt:lpstr>2. Interpretar</vt:lpstr>
      <vt:lpstr>3. idear</vt:lpstr>
      <vt:lpstr>4. experimentar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Re-able</dc:title>
  <dc:creator>Salas Didacticas Sede Bogota</dc:creator>
  <cp:lastModifiedBy>Salas Didacticas Sede Bogota</cp:lastModifiedBy>
  <cp:revision>8</cp:revision>
  <dcterms:created xsi:type="dcterms:W3CDTF">2018-06-20T23:41:29Z</dcterms:created>
  <dcterms:modified xsi:type="dcterms:W3CDTF">2018-06-23T01:46:19Z</dcterms:modified>
</cp:coreProperties>
</file>