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66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70" r:id="rId19"/>
    <p:sldId id="267" r:id="rId20"/>
    <p:sldId id="275" r:id="rId21"/>
    <p:sldId id="259" r:id="rId22"/>
    <p:sldId id="260" r:id="rId23"/>
    <p:sldId id="273" r:id="rId24"/>
    <p:sldId id="271" r:id="rId25"/>
    <p:sldId id="269" r:id="rId26"/>
    <p:sldId id="264" r:id="rId2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718"/>
  </p:normalViewPr>
  <p:slideViewPr>
    <p:cSldViewPr snapToGrid="0">
      <p:cViewPr varScale="1">
        <p:scale>
          <a:sx n="94" d="100"/>
          <a:sy n="94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73384" custLinFactNeighborX="-10175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1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1" presStyleCnt="3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2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2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3" presStyleCnt="6" custScaleX="87445" custLinFactNeighborX="-3113" custLinFactNeighborY="2239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1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2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2" presStyleCnt="3" custLinFactX="171540" custLinFactNeighborX="200000" custLinFactNeighborY="-1413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3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4" presStyleCnt="6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5" presStyleCnt="6" custScaleX="56294" custLinFactNeighborX="22169" custLinFactNeighborY="-671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2" presStyleCnt="3" custLinFactX="2300000" custLinFactNeighborX="2356666" custLinFactNeighborY="-787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1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2" destOrd="0" parTransId="{886842C6-3EFC-4BE7-B417-415595758830}" sibTransId="{B407F4C3-8FC9-4E91-A0EC-6B33713CC9A5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087F2A81-CFD9-4BF8-96FC-2D4ABA32462F}" type="presParOf" srcId="{E6F74CED-5217-4282-85F1-1C12DC84731C}" destId="{D512C7F9-87A6-4BA9-AFAC-03FF1578D945}" srcOrd="2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3" destOrd="0" presId="urn:microsoft.com/office/officeart/2017/3/layout/DropPinTimeline"/>
    <dgm:cxn modelId="{39415FEC-72C6-4C74-A821-E354E744CD96}" type="presParOf" srcId="{E6F74CED-5217-4282-85F1-1C12DC84731C}" destId="{A62622B1-7EF4-49B6-9AC7-B54F0E2A0C74}" srcOrd="4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Deploy strategic networks with compelling e-business needs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Synergise scalable </a:t>
          </a:r>
          <a:br>
            <a:rPr lang="en-GB" sz="1400" noProof="0" dirty="0">
              <a:latin typeface="Tenorite" pitchFamily="2" charset="0"/>
            </a:rPr>
          </a:br>
          <a:r>
            <a:rPr lang="en-GB" sz="1400" noProof="0" dirty="0">
              <a:latin typeface="Tenorite" pitchFamily="2" charset="0"/>
            </a:rPr>
            <a:t>e-commerce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Disseminate standardised metrics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Co-ordinate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Foster holistically 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en-GB" sz="2000" noProof="0" dirty="0">
              <a:latin typeface="Tenorite" pitchFamily="2" charset="0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e-business applications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en-GB" noProof="0" dirty="0"/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en-GB" noProof="0" dirty="0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776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340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582711" y="890053"/>
          <a:ext cx="298982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sp:txBody>
      <dsp:txXfrm>
        <a:off x="582711" y="890053"/>
        <a:ext cx="2989820" cy="1291450"/>
      </dsp:txXfrm>
    </dsp:sp>
    <dsp:sp modelId="{8E3FB235-DF38-476B-9A0E-B1E583D50944}">
      <dsp:nvSpPr>
        <dsp:cNvPr id="0" name=""/>
        <dsp:cNvSpPr/>
      </dsp:nvSpPr>
      <dsp:spPr>
        <a:xfrm>
          <a:off x="582711" y="436300"/>
          <a:ext cx="298982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sp:txBody>
      <dsp:txXfrm>
        <a:off x="582711" y="436300"/>
        <a:ext cx="2989820" cy="453752"/>
      </dsp:txXfrm>
    </dsp:sp>
    <dsp:sp modelId="{9AA05CE5-209F-4AD9-BE2C-2A69F76DA8F4}">
      <dsp:nvSpPr>
        <dsp:cNvPr id="0" name=""/>
        <dsp:cNvSpPr/>
      </dsp:nvSpPr>
      <dsp:spPr>
        <a:xfrm>
          <a:off x="22818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7352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2522109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557753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037804" y="2191663"/>
          <a:ext cx="354788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sp:txBody>
      <dsp:txXfrm>
        <a:off x="3037804" y="2191663"/>
        <a:ext cx="3547880" cy="1291450"/>
      </dsp:txXfrm>
    </dsp:sp>
    <dsp:sp modelId="{2D6C7916-1130-46A8-833B-A6278CBD2192}">
      <dsp:nvSpPr>
        <dsp:cNvPr id="0" name=""/>
        <dsp:cNvSpPr/>
      </dsp:nvSpPr>
      <dsp:spPr>
        <a:xfrm>
          <a:off x="3037804" y="3483113"/>
          <a:ext cx="354788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sp:txBody>
      <dsp:txXfrm>
        <a:off x="3037804" y="3483113"/>
        <a:ext cx="3547880" cy="453752"/>
      </dsp:txXfrm>
    </dsp:sp>
    <dsp:sp modelId="{4D953791-5C2F-4A75-A8F4-6ED7EAB5E015}">
      <dsp:nvSpPr>
        <dsp:cNvPr id="0" name=""/>
        <dsp:cNvSpPr/>
      </dsp:nvSpPr>
      <dsp:spPr>
        <a:xfrm>
          <a:off x="268253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64075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8100000">
          <a:off x="6641914" y="438613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6677558" y="474257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7129435" y="859575"/>
          <a:ext cx="228399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sp:txBody>
      <dsp:txXfrm>
        <a:off x="7129435" y="859575"/>
        <a:ext cx="2283999" cy="1291450"/>
      </dsp:txXfrm>
    </dsp:sp>
    <dsp:sp modelId="{7C1E6B4A-59F7-4018-A403-E1CCAEE78BA1}">
      <dsp:nvSpPr>
        <dsp:cNvPr id="0" name=""/>
        <dsp:cNvSpPr/>
      </dsp:nvSpPr>
      <dsp:spPr>
        <a:xfrm>
          <a:off x="7129435" y="405822"/>
          <a:ext cx="228399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sp:txBody>
      <dsp:txXfrm>
        <a:off x="7129435" y="405822"/>
        <a:ext cx="2283999" cy="453752"/>
      </dsp:txXfrm>
    </dsp:sp>
    <dsp:sp modelId="{A03C5372-D306-43AC-B406-6F8183849431}">
      <dsp:nvSpPr>
        <dsp:cNvPr id="0" name=""/>
        <dsp:cNvSpPr/>
      </dsp:nvSpPr>
      <dsp:spPr>
        <a:xfrm>
          <a:off x="6792867" y="879889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751085" y="2130502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Planning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Synergise scalable </a:t>
          </a:r>
          <a:br>
            <a:rPr lang="en-GB" sz="1400" kern="1200" noProof="0" dirty="0">
              <a:latin typeface="Tenorite" pitchFamily="2" charset="0"/>
            </a:rPr>
          </a:br>
          <a:r>
            <a:rPr lang="en-GB" sz="1400" kern="1200" noProof="0" dirty="0">
              <a:latin typeface="Tenorite" pitchFamily="2" charset="0"/>
            </a:rPr>
            <a:t>e-commerce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Marketing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Disseminate standardised metrics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Design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Co-ordinate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e-business applications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Strategy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Foster holistically superior methodologies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Launch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noProof="0" dirty="0">
              <a:latin typeface="Tenorite" pitchFamily="2" charset="0"/>
            </a:rPr>
            <a:t>Deploy strategic networks with compelling e-business needs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12/04/2024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12/04/2024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8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0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8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0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1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7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3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0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3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4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6A828CD-3E50-40B7-96D0-7B54AC9F93F5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6488193-7E62-45D5-AB0B-B981142D6E84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106D469-C582-44C0-910D-078ADB2B5FF1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DEA086C-D20A-48D6-B15A-E87F629939F3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78DE43-0B95-4D67-8DFE-88909014F874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D32E396-BFB5-4A9D-8851-4DABA6D8B13F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054FE2F-3CA1-4FA0-B304-5EC9A0839C70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A7CC8F7-ADC6-414D-9D94-BE715B8A7F16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E8B771E-A1FC-460D-BCE6-094C49CC8916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64795B9-8913-4E00-972B-0018D8D7C09F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0DA00EB-ED6E-4D93-8BF7-DA1A6606C418}" type="datetime1">
              <a:rPr lang="en-US" noProof="0" smtClean="0"/>
              <a:t>4/12/2024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sz="6000" i="0" dirty="0">
                <a:solidFill>
                  <a:srgbClr val="000000"/>
                </a:solidFill>
                <a:effectLst/>
                <a:latin typeface="ArialMT"/>
              </a:rPr>
              <a:t>Fault-tolerant dataflow platform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10455547" cy="806675"/>
          </a:xfrm>
        </p:spPr>
        <p:txBody>
          <a:bodyPr rtlCol="0"/>
          <a:lstStyle/>
          <a:p>
            <a:pPr rtl="0"/>
            <a:r>
              <a:rPr lang="en-GB" dirty="0"/>
              <a:t>Federico Toschi, Claudio </a:t>
            </a:r>
            <a:r>
              <a:rPr lang="en-GB" dirty="0" err="1"/>
              <a:t>Galimberti</a:t>
            </a:r>
            <a:r>
              <a:rPr lang="en-GB" dirty="0"/>
              <a:t> and 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Data elaboration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two modules, “</a:t>
            </a:r>
            <a:r>
              <a:rPr lang="en-GB" dirty="0" err="1"/>
              <a:t>BatchLoader</a:t>
            </a:r>
            <a:r>
              <a:rPr lang="en-GB" dirty="0"/>
              <a:t>” and “</a:t>
            </a:r>
            <a:r>
              <a:rPr lang="en-GB" dirty="0" err="1"/>
              <a:t>InsertManager</a:t>
            </a:r>
            <a:r>
              <a:rPr lang="en-GB" dirty="0"/>
              <a:t>”, that respectively handles local data and </a:t>
            </a:r>
            <a:r>
              <a:rPr lang="en-GB" dirty="0" err="1"/>
              <a:t>changeKey</a:t>
            </a:r>
            <a:r>
              <a:rPr lang="en-GB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Self-message have been used to achieve a full temporized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Each self-message causes the execution of one operation on one data 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This enables workers to handle incoming messages during the elaboration (non-blocking execution)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Failure probability for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394218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DataInsert</a:t>
            </a:r>
            <a:r>
              <a:rPr lang="en-GB" dirty="0"/>
              <a:t> message is used to send a data point between two workers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With information about the current schedule step and an incremental </a:t>
            </a:r>
            <a:r>
              <a:rPr lang="en-GB" dirty="0" err="1"/>
              <a:t>requestID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sender sets a timeout and sends the message until the receiver sends back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receiver check for duplicate using the </a:t>
            </a:r>
            <a:r>
              <a:rPr lang="en-GB" dirty="0" err="1"/>
              <a:t>requestID</a:t>
            </a:r>
            <a:r>
              <a:rPr lang="en-GB" dirty="0"/>
              <a:t>: if there is no duplicate, it goes ahead persisting the new entry on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 worker crashes during a batch of </a:t>
            </a:r>
            <a:r>
              <a:rPr lang="en-GB" dirty="0" err="1"/>
              <a:t>changeKey</a:t>
            </a:r>
            <a:r>
              <a:rPr lang="en-GB" dirty="0"/>
              <a:t> data and receives more data, it must recover the initial batch without the new data (avoid duplication)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changeKey</a:t>
            </a:r>
            <a:r>
              <a:rPr lang="en-GB" dirty="0"/>
              <a:t>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int </a:t>
            </a:r>
            <a:r>
              <a:rPr lang="en-GB" dirty="0" err="1"/>
              <a:t>ckValue</a:t>
            </a:r>
            <a:r>
              <a:rPr lang="en-GB" dirty="0"/>
              <a:t> = data % (</a:t>
            </a:r>
            <a:r>
              <a:rPr lang="en-GB" dirty="0" err="1"/>
              <a:t>static_cast</a:t>
            </a:r>
            <a:r>
              <a:rPr lang="en-GB" dirty="0"/>
              <a:t>&lt;int&gt;((1/(probability)) * </a:t>
            </a:r>
            <a:r>
              <a:rPr lang="en-GB" dirty="0" err="1"/>
              <a:t>numWorkers</a:t>
            </a:r>
            <a:r>
              <a:rPr lang="en-GB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4295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conditions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manages the evaluation of the termination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workers have finished their local elaboration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number all </a:t>
            </a:r>
            <a:r>
              <a:rPr lang="en-GB" dirty="0" err="1"/>
              <a:t>changeKey</a:t>
            </a:r>
            <a:r>
              <a:rPr lang="en-GB" dirty="0"/>
              <a:t> sent and received by the workers, in total, must be the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Checking that there is no pending </a:t>
            </a:r>
            <a:r>
              <a:rPr lang="en-GB" dirty="0" err="1"/>
              <a:t>changeKey</a:t>
            </a:r>
            <a:r>
              <a:rPr lang="en-GB" dirty="0"/>
              <a:t> messages from crashed workers</a:t>
            </a:r>
          </a:p>
        </p:txBody>
      </p:sp>
    </p:spTree>
    <p:extLst>
      <p:ext uri="{BB962C8B-B14F-4D97-AF65-F5344CB8AC3E}">
        <p14:creationId xmlns:p14="http://schemas.microsoft.com/office/powerpoint/2010/main" val="15699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for all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ACK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for all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to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𝑐h𝑎𝑛𝑔𝑒𝐾𝑒𝑦𝑅𝑒𝑐𝑒𝑖𝑣𝑒𝑑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𝑐h𝑎𝑛𝑔𝑒𝐾𝑒𝑦𝑆𝑒𝑛𝑡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to all workers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waits for all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to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FinishSimMessage</a:t>
                </a:r>
                <a:r>
                  <a:rPr lang="en-GB" dirty="0"/>
                  <a:t>” to all workers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  <a:blipFill>
                <a:blip r:embed="rId3"/>
                <a:stretch>
                  <a:fillRect l="-686" t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Performance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113A968-7746-4A9A-8F94-4D73A74D330B}" type="datetime1">
              <a:rPr lang="en-US" smtClean="0"/>
              <a:t>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B3AE8-BA27-A7AE-72FD-5DC0321C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199792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3BAA7767-E6CB-4E40-B12C-A6EA98D9FCA8}" type="datetime1">
              <a:rPr lang="en-US" smtClean="0"/>
              <a:t>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427B743-DD03-4464-BA42-4A7140295372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Federico Toschi</a:t>
            </a:r>
          </a:p>
          <a:p>
            <a:pPr rtl="0"/>
            <a:r>
              <a:rPr lang="en-GB" dirty="0"/>
              <a:t>Claudio </a:t>
            </a:r>
            <a:r>
              <a:rPr lang="en-GB" dirty="0" err="1"/>
              <a:t>Galimberti</a:t>
            </a:r>
            <a:endParaRPr lang="en-GB" dirty="0"/>
          </a:p>
          <a:p>
            <a:pPr rtl="0"/>
            <a:r>
              <a:rPr lang="en-GB" dirty="0"/>
              <a:t>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Areas of growth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053304"/>
              </p:ext>
            </p:extLst>
          </p:nvPr>
        </p:nvGraphicFramePr>
        <p:xfrm>
          <a:off x="1205707" y="2501900"/>
          <a:ext cx="97805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en-GB" b="1" noProof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>
                          <a:latin typeface="Tenorite" pitchFamily="2" charset="0"/>
                        </a:rPr>
                        <a:t>B2B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>
                          <a:latin typeface="Tenorite" pitchFamily="2" charset="0"/>
                        </a:rPr>
                        <a:t>Supply chain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>
                          <a:latin typeface="Tenorite" pitchFamily="2" charset="0"/>
                        </a:rPr>
                        <a:t>ROI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>
                          <a:latin typeface="Tenorite" pitchFamily="2" charset="0"/>
                        </a:rPr>
                        <a:t>E-commerce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863B20E-F32D-4424-8B08-D76D12909586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89760"/>
            <a:ext cx="9779182" cy="42265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Network configuration</a:t>
            </a:r>
          </a:p>
          <a:p>
            <a:pPr rtl="0"/>
            <a:r>
              <a:rPr lang="en-GB" dirty="0"/>
              <a:t>Fail/Restart management</a:t>
            </a:r>
          </a:p>
          <a:p>
            <a:r>
              <a:rPr lang="en-GB" dirty="0"/>
              <a:t>Ping messages</a:t>
            </a:r>
          </a:p>
          <a:p>
            <a:r>
              <a:rPr lang="en-GB" dirty="0"/>
              <a:t>Data elaboration</a:t>
            </a:r>
          </a:p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  <a:p>
            <a:r>
              <a:rPr lang="en-GB" dirty="0"/>
              <a:t>Termination conditions &amp; protocol</a:t>
            </a:r>
          </a:p>
          <a:p>
            <a:pPr rtl="0"/>
            <a:r>
              <a:rPr lang="en-GB" dirty="0"/>
              <a:t>Performance</a:t>
            </a:r>
          </a:p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88E6BBF-F598-4D88-860C-C28E28D4EA60}" type="datetime1">
              <a:rPr lang="en-US" smtClean="0"/>
              <a:t>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n-GB" sz="4400"/>
              <a:t>Business opportunities are like buses. There's always another one coming.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en-GB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en-GB"/>
              <a:t>Richard Branson</a:t>
            </a:r>
          </a:p>
          <a:p>
            <a:pPr rtl="0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en-GB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9C563-F743-4F24-B99A-EC8502AB587E}" type="datetime1">
              <a:rPr lang="en-US" smtClean="0"/>
              <a:t>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en-GB"/>
              <a:t>Meet our team</a:t>
            </a:r>
          </a:p>
        </p:txBody>
      </p:sp>
      <p:pic>
        <p:nvPicPr>
          <p:cNvPr id="42" name="Picture Placeholder 15" descr="Team member headshot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Takuma Hayashi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President</a:t>
            </a:r>
          </a:p>
        </p:txBody>
      </p:sp>
      <p:pic>
        <p:nvPicPr>
          <p:cNvPr id="43" name="Picture Placeholder 17" descr="Team member headshot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Mirjam Nilsson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Chief Executive Officer</a:t>
            </a:r>
          </a:p>
        </p:txBody>
      </p:sp>
      <p:pic>
        <p:nvPicPr>
          <p:cNvPr id="44" name="Picture Placeholder 19" descr="Team member headshot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Flora Berggren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Chief Operation Officer</a:t>
            </a:r>
          </a:p>
        </p:txBody>
      </p:sp>
      <p:pic>
        <p:nvPicPr>
          <p:cNvPr id="45" name="Picture Placeholder 21" descr="Team member headshot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Rajesh Santoshi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VP Marketing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C79CA303-3B93-4FF6-A073-DB2E8CFB9DE6}" type="datetime1">
              <a:rPr lang="en-US" smtClean="0"/>
              <a:t>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/>
              <a:t>The full team</a:t>
            </a:r>
          </a:p>
        </p:txBody>
      </p:sp>
      <p:pic>
        <p:nvPicPr>
          <p:cNvPr id="61" name="Picture Placeholder 21" descr="Team member headshot">
            <a:extLst>
              <a:ext uri="{FF2B5EF4-FFF2-40B4-BE49-F238E27FC236}">
                <a16:creationId xmlns:a16="http://schemas.microsoft.com/office/drawing/2014/main" id="{E64AEA23-99EE-8546-A59A-590923ADA6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068734"/>
            <a:ext cx="904987" cy="90564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Takuma Hayashi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President</a:t>
            </a:r>
          </a:p>
        </p:txBody>
      </p:sp>
      <p:pic>
        <p:nvPicPr>
          <p:cNvPr id="62" name="Picture Placeholder 50" descr="Team member headshot">
            <a:extLst>
              <a:ext uri="{FF2B5EF4-FFF2-40B4-BE49-F238E27FC236}">
                <a16:creationId xmlns:a16="http://schemas.microsoft.com/office/drawing/2014/main" id="{C17F05A5-CE13-1545-943B-E3644258662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2068734"/>
            <a:ext cx="904987" cy="905641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Mirjam Nilsson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Chief Executive Officer</a:t>
            </a:r>
          </a:p>
        </p:txBody>
      </p:sp>
      <p:pic>
        <p:nvPicPr>
          <p:cNvPr id="63" name="Picture Placeholder 17" descr="Team member headshot">
            <a:extLst>
              <a:ext uri="{FF2B5EF4-FFF2-40B4-BE49-F238E27FC236}">
                <a16:creationId xmlns:a16="http://schemas.microsoft.com/office/drawing/2014/main" id="{F3C0B2AF-2268-AE4E-BACC-9FF64E86564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2068734"/>
            <a:ext cx="904987" cy="90564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Flora Berggren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Chief Operations Manager</a:t>
            </a:r>
          </a:p>
        </p:txBody>
      </p:sp>
      <p:pic>
        <p:nvPicPr>
          <p:cNvPr id="64" name="Picture Placeholder 19" descr="Team member headshot">
            <a:extLst>
              <a:ext uri="{FF2B5EF4-FFF2-40B4-BE49-F238E27FC236}">
                <a16:creationId xmlns:a16="http://schemas.microsoft.com/office/drawing/2014/main" id="{F2FCDCCE-6383-4047-9485-41AA1E24E8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2068734"/>
            <a:ext cx="904987" cy="905641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Rajesh Santoshi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VP Marketing</a:t>
            </a:r>
          </a:p>
        </p:txBody>
      </p:sp>
      <p:pic>
        <p:nvPicPr>
          <p:cNvPr id="65" name="Picture Placeholder 15" descr="Team member headshot">
            <a:extLst>
              <a:ext uri="{FF2B5EF4-FFF2-40B4-BE49-F238E27FC236}">
                <a16:creationId xmlns:a16="http://schemas.microsoft.com/office/drawing/2014/main" id="{1A89579F-2EA4-E049-9B78-D2237993CDA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118551"/>
            <a:ext cx="904987" cy="905641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Graham Barnes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VP Product</a:t>
            </a:r>
          </a:p>
        </p:txBody>
      </p:sp>
      <p:pic>
        <p:nvPicPr>
          <p:cNvPr id="66" name="Picture Placeholder 48" descr="Team member headshot">
            <a:extLst>
              <a:ext uri="{FF2B5EF4-FFF2-40B4-BE49-F238E27FC236}">
                <a16:creationId xmlns:a16="http://schemas.microsoft.com/office/drawing/2014/main" id="{4E145096-B7BF-9C4C-97FA-308F61FE406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4118551"/>
            <a:ext cx="904987" cy="905641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Rowan Murphy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SEO Strategist</a:t>
            </a:r>
          </a:p>
        </p:txBody>
      </p:sp>
      <p:pic>
        <p:nvPicPr>
          <p:cNvPr id="67" name="Picture Placeholder 52" descr="Team member headshot">
            <a:extLst>
              <a:ext uri="{FF2B5EF4-FFF2-40B4-BE49-F238E27FC236}">
                <a16:creationId xmlns:a16="http://schemas.microsoft.com/office/drawing/2014/main" id="{25B94F1A-D947-AF4E-BC9D-9B02C4E4EB30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4118551"/>
            <a:ext cx="904987" cy="905641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Elizabeth Moore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Product Designer</a:t>
            </a:r>
          </a:p>
        </p:txBody>
      </p:sp>
      <p:pic>
        <p:nvPicPr>
          <p:cNvPr id="68" name="Picture Placeholder 54" descr="Team member headshot">
            <a:extLst>
              <a:ext uri="{FF2B5EF4-FFF2-40B4-BE49-F238E27FC236}">
                <a16:creationId xmlns:a16="http://schemas.microsoft.com/office/drawing/2014/main" id="{7E3F00C5-0B4F-FE4F-9561-1EB505B318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4118551"/>
            <a:ext cx="904987" cy="905641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75B85E2-950C-CB45-A7F7-DE257EA20BB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Robin Kline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C8EFF8B-CC40-9646-AAFC-092814DA02A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rtlCol="0"/>
          <a:lstStyle/>
          <a:p>
            <a:pPr rtl="0"/>
            <a:r>
              <a:rPr lang="en-GB"/>
              <a:t>Content Developer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D4A595CC-1ED5-49B3-A9F3-A4CF07B90F0B}" type="datetime1">
              <a:rPr lang="en-US" smtClean="0"/>
              <a:t>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Plan for product launch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87926621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fld id="{06708245-2472-4CD3-881A-81E3EDF61748}" type="datetime1">
              <a:rPr lang="en-US" smtClean="0"/>
              <a:t>4/12/2024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goal of the project is to implement a distributed dataflow platform for processing large amount (big-data) of key-value pairs, where keys and values are integers.</a:t>
            </a:r>
          </a:p>
          <a:p>
            <a:pPr rtl="0"/>
            <a:r>
              <a:rPr lang="en-GB" dirty="0"/>
              <a:t>The platform includes a coordinator and multiple workers running on multiple nodes of a distributed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en-GB" dirty="0"/>
              <a:t>It is capable of running programs composed of a combination of 4 operators: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map(f: int → int): for each input tuple &lt;k, v&gt;, it outputs a tuple &lt;k, f(v)&gt;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filter(f: int → </a:t>
            </a:r>
            <a:r>
              <a:rPr lang="en-GB" dirty="0" err="1"/>
              <a:t>boolean</a:t>
            </a:r>
            <a:r>
              <a:rPr lang="en-GB" dirty="0"/>
              <a:t>: for each input tuple &lt;k, v&gt;, it outputs the same tuple &lt;k, v&gt; if f(v) is true, otherwise it drops the tuple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 err="1"/>
              <a:t>changeKey</a:t>
            </a:r>
            <a:r>
              <a:rPr lang="en-GB" dirty="0"/>
              <a:t>(f: int → int): for each input tuple &lt;k, v&gt;, it outputs a tuple &lt;f(v), v&gt;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reduce(f: list&lt;int&gt; → int): takes in input the list V of all values for key k, and outputs a single tuple &lt;k, f(V)&gt;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coordinator accepts dataflow programs specified as an arbitrarily long sequence of the above operators. It assigns individual tasks to workers and guides the computation.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Introduction (assumptions)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Workers may fail at any time, while we assume the coordinator to be reliable.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Network links, when present, are reliable. The same for the storage of each node.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input data to be stored in one or more csv files, where each line represents a </a:t>
            </a:r>
            <a:br>
              <a:rPr lang="en-GB" sz="1800" dirty="0"/>
            </a:br>
            <a:r>
              <a:rPr lang="en-GB" sz="1800" dirty="0"/>
              <a:t>&lt;k, v&gt; tuple.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that a set of predefined function exists and they can be referenced by name (for instance, function ADD(5) is the function that takes in input an integer x and returns integer x+5)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Network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Full mesh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leader node and a fixed number of worker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first outbound port of each worker is connected to the leader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We have also established some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numWorkers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batchSize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failureProbabilty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Fail/Restart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return value of the Bernoulli function, which has the crash probability as parameter, determines the failure. If it is </a:t>
            </a:r>
            <a:r>
              <a:rPr lang="en-GB" i="1" dirty="0"/>
              <a:t>true</a:t>
            </a:r>
            <a:r>
              <a:rPr lang="en-GB" dirty="0"/>
              <a:t>, the worker fails and deallocates all its variables, if it is </a:t>
            </a:r>
            <a:r>
              <a:rPr lang="en-GB" i="1" dirty="0"/>
              <a:t>false</a:t>
            </a:r>
            <a:r>
              <a:rPr lang="en-GB" dirty="0"/>
              <a:t>, the computation goes ahead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restart is done by using a “</a:t>
            </a:r>
            <a:r>
              <a:rPr lang="en-GB" i="1" dirty="0" err="1"/>
              <a:t>restartMessage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a worker receives a “</a:t>
            </a:r>
            <a:r>
              <a:rPr lang="en-GB" i="1" dirty="0" err="1"/>
              <a:t>restartMessage</a:t>
            </a:r>
            <a:r>
              <a:rPr lang="en-GB" dirty="0"/>
              <a:t>”, it starts to reinitialize itself, resetting all the variables and copying the entire schedule and recover the execution from the line of the file where it crashed.</a:t>
            </a:r>
          </a:p>
        </p:txBody>
      </p:sp>
    </p:spTree>
    <p:extLst>
      <p:ext uri="{BB962C8B-B14F-4D97-AF65-F5344CB8AC3E}">
        <p14:creationId xmlns:p14="http://schemas.microsoft.com/office/powerpoint/2010/main" val="34872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Ping messages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r>
              <a:rPr lang="en-GB" dirty="0"/>
              <a:t>To ensure correctness and reliability: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node sends every fixed amount of time a ping message to all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respond to it with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they do not respond within a time window, the leader sends a “</a:t>
            </a:r>
            <a:r>
              <a:rPr lang="en-GB" dirty="0" err="1"/>
              <a:t>restartMessage</a:t>
            </a:r>
            <a:r>
              <a:rPr lang="en-GB" dirty="0"/>
              <a:t>” as mentioned before</a:t>
            </a:r>
          </a:p>
        </p:txBody>
      </p:sp>
    </p:spTree>
    <p:extLst>
      <p:ext uri="{BB962C8B-B14F-4D97-AF65-F5344CB8AC3E}">
        <p14:creationId xmlns:p14="http://schemas.microsoft.com/office/powerpoint/2010/main" val="35996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481</TotalTime>
  <Words>1115</Words>
  <Application>Microsoft Office PowerPoint</Application>
  <PresentationFormat>Widescreen</PresentationFormat>
  <Paragraphs>243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ArialMT</vt:lpstr>
      <vt:lpstr>Calibri</vt:lpstr>
      <vt:lpstr>Cambria Math</vt:lpstr>
      <vt:lpstr>Tenorite</vt:lpstr>
      <vt:lpstr>Office Theme</vt:lpstr>
      <vt:lpstr>Fault-tolerant dataflow platform </vt:lpstr>
      <vt:lpstr>Agenda</vt:lpstr>
      <vt:lpstr>Introduction</vt:lpstr>
      <vt:lpstr>Introduction</vt:lpstr>
      <vt:lpstr>Introduction</vt:lpstr>
      <vt:lpstr>Introduction (assumptions)</vt:lpstr>
      <vt:lpstr>Network configuration</vt:lpstr>
      <vt:lpstr>Fail/Restart management</vt:lpstr>
      <vt:lpstr>Ping messages</vt:lpstr>
      <vt:lpstr>Data elaboration</vt:lpstr>
      <vt:lpstr>changeKey function</vt:lpstr>
      <vt:lpstr>Termination conditions</vt:lpstr>
      <vt:lpstr>Termination protocol</vt:lpstr>
      <vt:lpstr>Performance</vt:lpstr>
      <vt:lpstr>Timeline </vt:lpstr>
      <vt:lpstr>Conclusion </vt:lpstr>
      <vt:lpstr>Thank you</vt:lpstr>
      <vt:lpstr>Primary goals</vt:lpstr>
      <vt:lpstr>Areas of growth</vt:lpstr>
      <vt:lpstr>Business opportunities are like buses. There's always another one coming.</vt:lpstr>
      <vt:lpstr>Meet our team</vt:lpstr>
      <vt:lpstr>The full team</vt:lpstr>
      <vt:lpstr>Plan for product launch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dataflow platform </dc:title>
  <dc:creator>Davide Giannubilo</dc:creator>
  <cp:lastModifiedBy>Davide Giannubilo</cp:lastModifiedBy>
  <cp:revision>20</cp:revision>
  <dcterms:created xsi:type="dcterms:W3CDTF">2024-04-04T14:42:46Z</dcterms:created>
  <dcterms:modified xsi:type="dcterms:W3CDTF">2024-04-12T11:03:46Z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