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59" r:id="rId6"/>
    <p:sldId id="261" r:id="rId7"/>
    <p:sldId id="263" r:id="rId8"/>
    <p:sldId id="258" r:id="rId9"/>
    <p:sldId id="276" r:id="rId10"/>
    <p:sldId id="275" r:id="rId11"/>
    <p:sldId id="265" r:id="rId12"/>
    <p:sldId id="264" r:id="rId13"/>
    <p:sldId id="266" r:id="rId14"/>
    <p:sldId id="267" r:id="rId15"/>
    <p:sldId id="268" r:id="rId16"/>
    <p:sldId id="269" r:id="rId17"/>
    <p:sldId id="270" r:id="rId18"/>
    <p:sldId id="277" r:id="rId19"/>
    <p:sldId id="271" r:id="rId20"/>
    <p:sldId id="272" r:id="rId21"/>
    <p:sldId id="273" r:id="rId22"/>
    <p:sldId id="274" r:id="rId23"/>
    <p:sldId id="283" r:id="rId24"/>
    <p:sldId id="282" r:id="rId25"/>
    <p:sldId id="281" r:id="rId26"/>
    <p:sldId id="278" r:id="rId27"/>
    <p:sldId id="279" r:id="rId28"/>
    <p:sldId id="280" r:id="rId29"/>
    <p:sldId id="284" r:id="rId30"/>
    <p:sldId id="285" r:id="rId31"/>
    <p:sldId id="287" r:id="rId32"/>
    <p:sldId id="288"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5" autoAdjust="0"/>
    <p:restoredTop sz="94728" autoAdjust="0"/>
  </p:normalViewPr>
  <p:slideViewPr>
    <p:cSldViewPr>
      <p:cViewPr varScale="1">
        <p:scale>
          <a:sx n="89" d="100"/>
          <a:sy n="89" d="100"/>
        </p:scale>
        <p:origin x="-1262" y="-62"/>
      </p:cViewPr>
      <p:guideLst>
        <p:guide orient="horz" pos="2160"/>
        <p:guide pos="2880"/>
      </p:guideLst>
    </p:cSldViewPr>
  </p:slideViewPr>
  <p:outlineViewPr>
    <p:cViewPr>
      <p:scale>
        <a:sx n="33" d="100"/>
        <a:sy n="33" d="100"/>
      </p:scale>
      <p:origin x="0" y="562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24/11/2022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24/11/2022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Transferencia_de_archivos" TargetMode="External"/><Relationship Id="rId2" Type="http://schemas.openxmlformats.org/officeDocument/2006/relationships/hyperlink" Target="https://es.wikipedia.org/wiki/Protocolo_de_red" TargetMode="External"/><Relationship Id="rId1" Type="http://schemas.openxmlformats.org/officeDocument/2006/relationships/slideLayout" Target="../slideLayouts/slideLayout2.xml"/><Relationship Id="rId6" Type="http://schemas.openxmlformats.org/officeDocument/2006/relationships/hyperlink" Target="https://es.wikipedia.org/wiki/Protocolo_de_transferencia_de_archivos" TargetMode="External"/><Relationship Id="rId5" Type="http://schemas.openxmlformats.org/officeDocument/2006/relationships/hyperlink" Target="https://es.wikipedia.org/wiki/Cliente-servidor" TargetMode="External"/><Relationship Id="rId4" Type="http://schemas.openxmlformats.org/officeDocument/2006/relationships/hyperlink" Target="https://es.wikipedia.org/wiki/Transmission_Control_Protoco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s.wikipedia.org/wiki/Red_de_computadoras" TargetMode="External"/><Relationship Id="rId2" Type="http://schemas.openxmlformats.org/officeDocument/2006/relationships/hyperlink" Target="https://es.wikipedia.org/wiki/Multiusuario" TargetMode="External"/><Relationship Id="rId1" Type="http://schemas.openxmlformats.org/officeDocument/2006/relationships/slideLayout" Target="../slideLayouts/slideLayout2.xml"/><Relationship Id="rId6" Type="http://schemas.openxmlformats.org/officeDocument/2006/relationships/hyperlink" Target="https://es.wikipedia.org/wiki/World_Wide_Web" TargetMode="External"/><Relationship Id="rId5" Type="http://schemas.openxmlformats.org/officeDocument/2006/relationships/hyperlink" Target="https://es.wikipedia.org/wiki/Servidor_de_impresi%C3%B3n" TargetMode="External"/><Relationship Id="rId4" Type="http://schemas.openxmlformats.org/officeDocument/2006/relationships/hyperlink" Target="https://es.wikipedia.org/wiki/Correo_electr%C3%B3nico"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s.wikipedia.org/wiki/Multiusuario" TargetMode="External"/><Relationship Id="rId2" Type="http://schemas.openxmlformats.org/officeDocument/2006/relationships/hyperlink" Target="https://es.wikipedia.org/wiki/Tiempo_compartido_(inform%C3%A1tic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s.wikipedia.org/wiki/Usuario_(inform%C3%A1tic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s.wikipedia.org/wiki/Base_de_datos" TargetMode="External"/><Relationship Id="rId2" Type="http://schemas.openxmlformats.org/officeDocument/2006/relationships/hyperlink" Target="https://es.wikipedia.org/wiki/Idioma_ingl%C3%A9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ilerna.es/blog/informatica-comunicacion/modelo-entidad-relacion-base-de-dato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xataka.com/basics/ftp-que-como-funcion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UfCkZZQ8N4k" TargetMode="External"/><Relationship Id="rId2" Type="http://schemas.openxmlformats.org/officeDocument/2006/relationships/hyperlink" Target="https://www.vmware.com/es/topics/glossary/content/virtual-machin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s.wikipedia.org/wiki/Internet" TargetMode="External"/><Relationship Id="rId2" Type="http://schemas.openxmlformats.org/officeDocument/2006/relationships/hyperlink" Target="https://es.wikipedia.org/wiki/Servidor_web" TargetMode="External"/><Relationship Id="rId1" Type="http://schemas.openxmlformats.org/officeDocument/2006/relationships/slideLayout" Target="../slideLayouts/slideLayout2.xml"/><Relationship Id="rId6" Type="http://schemas.openxmlformats.org/officeDocument/2006/relationships/hyperlink" Target="https://es.wikipedia.org/wiki/Aplicaci%C3%B3n_web" TargetMode="External"/><Relationship Id="rId5" Type="http://schemas.openxmlformats.org/officeDocument/2006/relationships/hyperlink" Target="https://es.wikipedia.org/wiki/Navegador_web" TargetMode="External"/><Relationship Id="rId4" Type="http://schemas.openxmlformats.org/officeDocument/2006/relationships/hyperlink" Target="https://es.wikipedia.org/wiki/Intran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s.stackoverflow.com/questions/10756/c%C3%B3mo-crear-un-servidor-web-en-una-m%C3%A1quina-virtua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s.wikipedia.org/wiki/Socket_de_Intern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ispring.es/blog/what-is-elearning" TargetMode="External"/><Relationship Id="rId2" Type="http://schemas.openxmlformats.org/officeDocument/2006/relationships/hyperlink" Target="https://www.ispring.es/ispring-learn" TargetMode="External"/><Relationship Id="rId1" Type="http://schemas.openxmlformats.org/officeDocument/2006/relationships/slideLayout" Target="../slideLayouts/slideLayout2.xml"/><Relationship Id="rId4" Type="http://schemas.openxmlformats.org/officeDocument/2006/relationships/hyperlink" Target="https://www.ispring.es/blog/what-is-lm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rockcontent.com/es/blog/comercio-electronico/" TargetMode="External"/><Relationship Id="rId2" Type="http://schemas.openxmlformats.org/officeDocument/2006/relationships/hyperlink" Target="https://rockcontent.com/es/blog/como-crear-un-blog/" TargetMode="External"/><Relationship Id="rId1" Type="http://schemas.openxmlformats.org/officeDocument/2006/relationships/slideLayout" Target="../slideLayouts/slideLayout2.xml"/><Relationship Id="rId4" Type="http://schemas.openxmlformats.org/officeDocument/2006/relationships/hyperlink" Target="https://rockcontent.com/es/blog/cm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ander.science/articles/ip-version/" TargetMode="External"/><Relationship Id="rId7" Type="http://schemas.openxmlformats.org/officeDocument/2006/relationships/hyperlink" Target="https://www.nic.cl/ayuda/faq/tec-05.html" TargetMode="External"/><Relationship Id="rId2" Type="http://schemas.openxmlformats.org/officeDocument/2006/relationships/hyperlink" Target="https://es.wikipedia.org/wiki/ASN.1" TargetMode="External"/><Relationship Id="rId1" Type="http://schemas.openxmlformats.org/officeDocument/2006/relationships/slideLayout" Target="../slideLayouts/slideLayout2.xml"/><Relationship Id="rId6" Type="http://schemas.openxmlformats.org/officeDocument/2006/relationships/hyperlink" Target="https://www.cloudflare.com/es-es/learning/dns/glossary/dns-zone/" TargetMode="External"/><Relationship Id="rId5" Type="http://schemas.openxmlformats.org/officeDocument/2006/relationships/hyperlink" Target="https://www.arsys.es/blog/dns-domain-name-system" TargetMode="External"/><Relationship Id="rId4" Type="http://schemas.openxmlformats.org/officeDocument/2006/relationships/hyperlink" Target="https://serverfault.com/questions/106647/what-does-ifconfig-promisc-mode-do-or-promiscuous-mode-in-genera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keepcoding.io/blog/que-es-el-protocolo-http/" TargetMode="External"/><Relationship Id="rId2" Type="http://schemas.openxmlformats.org/officeDocument/2006/relationships/hyperlink" Target="https://es.wikipedia.org/wiki/Protocolo_de_transferencia_de_hipertext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ubunlog.com/repositorios-de-ubuntu-que-significan-que-contienen-y-como-anadirlos/" TargetMode="External"/><Relationship Id="rId3" Type="http://schemas.openxmlformats.org/officeDocument/2006/relationships/hyperlink" Target="https://cambiatealinux.com/lsb_release---muestra-informaci%C3%B3n-de-la-distribuci%C3%B3n-instalada" TargetMode="External"/><Relationship Id="rId7" Type="http://schemas.openxmlformats.org/officeDocument/2006/relationships/hyperlink" Target="https://deepinenespa&#241;ol.org/wiki/archivo-sources-list/" TargetMode="External"/><Relationship Id="rId2" Type="http://schemas.openxmlformats.org/officeDocument/2006/relationships/hyperlink" Target="https://www.netntw.com/archivos/533" TargetMode="External"/><Relationship Id="rId1" Type="http://schemas.openxmlformats.org/officeDocument/2006/relationships/slideLayout" Target="../slideLayouts/slideLayout2.xml"/><Relationship Id="rId6" Type="http://schemas.openxmlformats.org/officeDocument/2006/relationships/hyperlink" Target="https://howtoinstall.co/es/lsb?action=uninstall" TargetMode="External"/><Relationship Id="rId5" Type="http://schemas.openxmlformats.org/officeDocument/2006/relationships/hyperlink" Target="https://howtoinstall.co/es/lsb" TargetMode="External"/><Relationship Id="rId10" Type="http://schemas.openxmlformats.org/officeDocument/2006/relationships/hyperlink" Target="https://blog.sysdual.com/instalacion-y-configuracion-del-servicio-dns-en-ubuntu-server-20-04/" TargetMode="External"/><Relationship Id="rId4" Type="http://schemas.openxmlformats.org/officeDocument/2006/relationships/hyperlink" Target="https://www.fpgenred.es/GuiaComandosLinux/lsb_release.html" TargetMode="External"/><Relationship Id="rId9" Type="http://schemas.openxmlformats.org/officeDocument/2006/relationships/hyperlink" Target="https://ubunlog.com/buscar-paquetes-disponibles-termina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hostinger.es/tutoriales/linux-comandos" TargetMode="External"/><Relationship Id="rId2" Type="http://schemas.openxmlformats.org/officeDocument/2006/relationships/hyperlink" Target="https://www.guia-ubuntu.com/index.php/Comandos" TargetMode="External"/><Relationship Id="rId1" Type="http://schemas.openxmlformats.org/officeDocument/2006/relationships/slideLayout" Target="../slideLayouts/slideLayout2.xml"/><Relationship Id="rId5" Type="http://schemas.openxmlformats.org/officeDocument/2006/relationships/hyperlink" Target="https://www.computerhope.com/unix/uchmod.htm" TargetMode="External"/><Relationship Id="rId4" Type="http://schemas.openxmlformats.org/officeDocument/2006/relationships/hyperlink" Target="https://www.ionos.es/digitalguide/servidores/configuracion/linux-echo/"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profesionalreview.com/2019/01/05/ldap" TargetMode="External"/><Relationship Id="rId3" Type="http://schemas.openxmlformats.org/officeDocument/2006/relationships/hyperlink" Target="https://www.ibm.com/docs/es/spm/7.0.9?topic=system-deploying-your-web-application-web-server" TargetMode="External"/><Relationship Id="rId7" Type="http://schemas.openxmlformats.org/officeDocument/2006/relationships/hyperlink" Target="https://www.youtube.com/watch?v=js7rFvvouu0&amp;list=PL3b_UCkZSAUxsCYLaIVB4kgglaLj0iVe4" TargetMode="External"/><Relationship Id="rId12" Type="http://schemas.openxmlformats.org/officeDocument/2006/relationships/hyperlink" Target="https://www.juntadeandalucia.es/servicios/madeja/sites/default/files/historico/1.3.0/contenido-recurso-436.html" TargetMode="External"/><Relationship Id="rId2" Type="http://schemas.openxmlformats.org/officeDocument/2006/relationships/hyperlink" Target="https://openwebinars.net/blog/nat-que-es-y-para-que-sirve/" TargetMode="External"/><Relationship Id="rId1" Type="http://schemas.openxmlformats.org/officeDocument/2006/relationships/slideLayout" Target="../slideLayouts/slideLayout2.xml"/><Relationship Id="rId6" Type="http://schemas.openxmlformats.org/officeDocument/2006/relationships/hyperlink" Target="https://developer.mozilla.org/es/docs/Web/HTTP/Overview" TargetMode="External"/><Relationship Id="rId11" Type="http://schemas.openxmlformats.org/officeDocument/2006/relationships/hyperlink" Target="http://laurel-laurelsf.blogspot.com/2012/03/estructura-del-arbol-de-directorio-dit.html" TargetMode="External"/><Relationship Id="rId5" Type="http://schemas.openxmlformats.org/officeDocument/2006/relationships/hyperlink" Target="https://www.osgroup.co/que-es-un-servidor-web/" TargetMode="External"/><Relationship Id="rId10" Type="http://schemas.openxmlformats.org/officeDocument/2006/relationships/hyperlink" Target="https://es.wikipedia.org/wiki/X.500" TargetMode="External"/><Relationship Id="rId4" Type="http://schemas.openxmlformats.org/officeDocument/2006/relationships/hyperlink" Target="https://albertofdez.com/blog/seo-on-page/tipos-arquitectura-web/" TargetMode="External"/><Relationship Id="rId9" Type="http://schemas.openxmlformats.org/officeDocument/2006/relationships/hyperlink" Target="https://es.wikipedia.org/wiki/ASN.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s.ryte.com/wiki/Clien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cafee.com/blogs/es-es/privacy-identity-protection/que-es-un-prox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ordvpn.com/es/what-is-a-vp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s.wikipedia.org/wiki/Modelo_OSI" TargetMode="External"/><Relationship Id="rId3" Type="http://schemas.openxmlformats.org/officeDocument/2006/relationships/hyperlink" Target="https://es.wikipedia.org/wiki/Sincron%C3%ADa" TargetMode="External"/><Relationship Id="rId7" Type="http://schemas.openxmlformats.org/officeDocument/2006/relationships/hyperlink" Target="https://es.wikipedia.org/wiki/HTTP" TargetMode="External"/><Relationship Id="rId2" Type="http://schemas.openxmlformats.org/officeDocument/2006/relationships/hyperlink" Target="https://es.wikipedia.org/wiki/Servidor_web" TargetMode="External"/><Relationship Id="rId1" Type="http://schemas.openxmlformats.org/officeDocument/2006/relationships/slideLayout" Target="../slideLayouts/slideLayout2.xml"/><Relationship Id="rId6" Type="http://schemas.openxmlformats.org/officeDocument/2006/relationships/hyperlink" Target="https://es.wikipedia.org/wiki/Protocolo_de_comunicaciones" TargetMode="External"/><Relationship Id="rId5" Type="http://schemas.openxmlformats.org/officeDocument/2006/relationships/hyperlink" Target="https://es.wikipedia.org/wiki/Navegador_web" TargetMode="External"/><Relationship Id="rId10" Type="http://schemas.openxmlformats.org/officeDocument/2006/relationships/hyperlink" Target="https://www.osgroup.co/que-es-un-servidor-web/" TargetMode="External"/><Relationship Id="rId4" Type="http://schemas.openxmlformats.org/officeDocument/2006/relationships/hyperlink" Target="https://es.wikipedia.org/wiki/Lado_del_cliente" TargetMode="External"/><Relationship Id="rId9" Type="http://schemas.openxmlformats.org/officeDocument/2006/relationships/hyperlink" Target="https://es.wikipedia.org/wiki/Computadora"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es.wikipedia.org/wiki/Poll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600" dirty="0">
                <a:solidFill>
                  <a:srgbClr val="0070C0"/>
                </a:solidFill>
                <a:latin typeface="Alien Encounters" pitchFamily="2" charset="0"/>
              </a:rPr>
              <a:t>CONCEPTOS</a:t>
            </a:r>
          </a:p>
        </p:txBody>
      </p:sp>
      <p:sp>
        <p:nvSpPr>
          <p:cNvPr id="3" name="2 Subtítulo"/>
          <p:cNvSpPr>
            <a:spLocks noGrp="1"/>
          </p:cNvSpPr>
          <p:nvPr>
            <p:ph type="subTitle" idx="1"/>
          </p:nvPr>
        </p:nvSpPr>
        <p:spPr/>
        <p:txBody>
          <a:bodyPr/>
          <a:lstStyle/>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fontScale="92500" lnSpcReduction="10000"/>
          </a:bodyPr>
          <a:lstStyle/>
          <a:p>
            <a:r>
              <a:rPr lang="es-ES" dirty="0"/>
              <a:t>El </a:t>
            </a:r>
            <a:r>
              <a:rPr lang="es-ES" b="1" dirty="0"/>
              <a:t>Protocolo de transferencia de archivos</a:t>
            </a:r>
            <a:r>
              <a:rPr lang="es-ES" dirty="0"/>
              <a:t> (en inglés </a:t>
            </a:r>
            <a:r>
              <a:rPr lang="es-ES" b="1" dirty="0" err="1"/>
              <a:t>File</a:t>
            </a:r>
            <a:r>
              <a:rPr lang="es-ES" b="1" dirty="0"/>
              <a:t> Transfer </a:t>
            </a:r>
            <a:r>
              <a:rPr lang="es-ES" b="1" dirty="0" err="1"/>
              <a:t>Protocol</a:t>
            </a:r>
            <a:r>
              <a:rPr lang="es-ES" dirty="0"/>
              <a:t> o </a:t>
            </a:r>
            <a:r>
              <a:rPr lang="es-ES" b="1" dirty="0"/>
              <a:t>FTP</a:t>
            </a:r>
            <a:r>
              <a:rPr lang="es-ES" dirty="0"/>
              <a:t>) es un </a:t>
            </a:r>
            <a:r>
              <a:rPr lang="es-ES" dirty="0">
                <a:hlinkClick r:id="rId2" tooltip="Protocolo de red"/>
              </a:rPr>
              <a:t>protocolo de red</a:t>
            </a:r>
            <a:r>
              <a:rPr lang="es-ES" dirty="0"/>
              <a:t> para la </a:t>
            </a:r>
            <a:r>
              <a:rPr lang="es-ES" dirty="0">
                <a:hlinkClick r:id="rId3" tooltip="Transferencia de archivos"/>
              </a:rPr>
              <a:t>transferencia de archivos</a:t>
            </a:r>
            <a:r>
              <a:rPr lang="es-ES" dirty="0"/>
              <a:t> entre sistemas conectados a una red </a:t>
            </a:r>
            <a:r>
              <a:rPr lang="es-ES" dirty="0">
                <a:hlinkClick r:id="rId4" tooltip="Transmission Control Protocol"/>
              </a:rPr>
              <a:t>TCP</a:t>
            </a:r>
            <a:r>
              <a:rPr lang="es-ES" dirty="0"/>
              <a:t> (</a:t>
            </a:r>
            <a:r>
              <a:rPr lang="es-ES" dirty="0" err="1"/>
              <a:t>Transmission</a:t>
            </a:r>
            <a:r>
              <a:rPr lang="es-ES" dirty="0"/>
              <a:t> Control </a:t>
            </a:r>
            <a:r>
              <a:rPr lang="es-ES" dirty="0" err="1"/>
              <a:t>Protocol</a:t>
            </a:r>
            <a:r>
              <a:rPr lang="es-ES" dirty="0"/>
              <a:t>), basado en la arquitectura </a:t>
            </a:r>
            <a:r>
              <a:rPr lang="es-ES" dirty="0">
                <a:hlinkClick r:id="rId5" tooltip="Cliente-servidor"/>
              </a:rPr>
              <a:t>cliente-servidor</a:t>
            </a:r>
            <a:r>
              <a:rPr lang="es-ES" dirty="0"/>
              <a:t>. Desde un equipo cliente se puede conectar a un servidor para descargar archivos desde él o para enviarle archivos, independientemente del sistema operativo utilizado en cada equipo. </a:t>
            </a:r>
          </a:p>
          <a:p>
            <a:r>
              <a:rPr lang="es-ES" sz="1300" dirty="0">
                <a:hlinkClick r:id="rId6"/>
              </a:rPr>
              <a:t>https://es.wikipedia.org/wiki/Protocolo_de_transferencia_de_archivos</a:t>
            </a:r>
            <a:endParaRPr lang="es-ES" sz="1300" dirty="0"/>
          </a:p>
          <a:p>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solidFill>
                  <a:srgbClr val="0070C0"/>
                </a:solidFill>
                <a:latin typeface="Asimov" pitchFamily="34" charset="0"/>
              </a:rPr>
              <a:t>ARQUITECTURA</a:t>
            </a:r>
            <a:br>
              <a:rPr lang="es-ES" dirty="0">
                <a:solidFill>
                  <a:srgbClr val="0070C0"/>
                </a:solidFill>
                <a:latin typeface="Asimov" pitchFamily="34" charset="0"/>
              </a:rPr>
            </a:br>
            <a:r>
              <a:rPr lang="es-ES" dirty="0">
                <a:solidFill>
                  <a:srgbClr val="0070C0"/>
                </a:solidFill>
                <a:latin typeface="Asimov" pitchFamily="34" charset="0"/>
              </a:rPr>
              <a:t> CLIENTE-SERVIDOR</a:t>
            </a:r>
          </a:p>
        </p:txBody>
      </p:sp>
      <p:pic>
        <p:nvPicPr>
          <p:cNvPr id="4" name="3 Marcador de contenido" descr="Cliente-Servidor.png"/>
          <p:cNvPicPr>
            <a:picLocks noGrp="1" noChangeAspect="1"/>
          </p:cNvPicPr>
          <p:nvPr>
            <p:ph idx="1"/>
          </p:nvPr>
        </p:nvPicPr>
        <p:blipFill>
          <a:blip r:embed="rId2"/>
          <a:stretch>
            <a:fillRect/>
          </a:stretch>
        </p:blipFill>
        <p:spPr>
          <a:xfrm>
            <a:off x="285720" y="1857364"/>
            <a:ext cx="8752443" cy="421484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solidFill>
                  <a:srgbClr val="0070C0"/>
                </a:solidFill>
                <a:latin typeface="Asimov" pitchFamily="34" charset="0"/>
              </a:rPr>
              <a:t>ARQUITECTURA</a:t>
            </a:r>
            <a:br>
              <a:rPr lang="es-ES" dirty="0">
                <a:solidFill>
                  <a:srgbClr val="0070C0"/>
                </a:solidFill>
                <a:latin typeface="Asimov" pitchFamily="34" charset="0"/>
              </a:rPr>
            </a:br>
            <a:r>
              <a:rPr lang="es-ES" dirty="0">
                <a:solidFill>
                  <a:srgbClr val="0070C0"/>
                </a:solidFill>
                <a:latin typeface="Asimov" pitchFamily="34" charset="0"/>
              </a:rPr>
              <a:t> CLIENTE-SERVIDOR</a:t>
            </a:r>
            <a:endParaRPr lang="es-ES" dirty="0"/>
          </a:p>
        </p:txBody>
      </p:sp>
      <p:sp>
        <p:nvSpPr>
          <p:cNvPr id="3" name="2 Marcador de contenido"/>
          <p:cNvSpPr>
            <a:spLocks noGrp="1"/>
          </p:cNvSpPr>
          <p:nvPr>
            <p:ph idx="1"/>
          </p:nvPr>
        </p:nvSpPr>
        <p:spPr/>
        <p:txBody>
          <a:bodyPr>
            <a:normAutofit fontScale="85000" lnSpcReduction="20000"/>
          </a:bodyPr>
          <a:lstStyle/>
          <a:p>
            <a:r>
              <a:rPr lang="es-ES" dirty="0"/>
              <a:t>La </a:t>
            </a:r>
            <a:r>
              <a:rPr lang="es-ES" b="1" dirty="0"/>
              <a:t>arquitectura cliente-servidor</a:t>
            </a:r>
            <a:r>
              <a:rPr lang="es-ES" dirty="0"/>
              <a:t> es un modelo de diseño de software en el que las tareas se reparten entre los proveedores de recursos o servicios, llamados servidores, y los demandantes, llamados clientes. Un cliente realiza peticiones a otro programa, el servidor, quien le da respuesta. Esta idea también se puede aplicar a programas que se ejecutan sobre una sola computadora, aunque es más ventajosa en un sistema operativo </a:t>
            </a:r>
            <a:r>
              <a:rPr lang="es-ES" dirty="0">
                <a:hlinkClick r:id="rId2" tooltip="Multiusuario"/>
              </a:rPr>
              <a:t>multiusuario</a:t>
            </a:r>
            <a:r>
              <a:rPr lang="es-ES" dirty="0"/>
              <a:t> distribuido a través de una </a:t>
            </a:r>
            <a:r>
              <a:rPr lang="es-ES" dirty="0">
                <a:hlinkClick r:id="rId3" tooltip="Red de computadoras"/>
              </a:rPr>
              <a:t>red de computadoras</a:t>
            </a:r>
            <a:r>
              <a:rPr lang="es-ES" dirty="0"/>
              <a:t>. </a:t>
            </a:r>
          </a:p>
          <a:p>
            <a:r>
              <a:rPr lang="es-ES" dirty="0"/>
              <a:t>Algunos ejemplos de aplicaciones que usen el modelo cliente-servidor son el </a:t>
            </a:r>
            <a:r>
              <a:rPr lang="es-ES" dirty="0">
                <a:hlinkClick r:id="rId4" tooltip="Correo electrónico"/>
              </a:rPr>
              <a:t>Correo electrónico</a:t>
            </a:r>
            <a:r>
              <a:rPr lang="es-ES" dirty="0"/>
              <a:t>, un </a:t>
            </a:r>
            <a:r>
              <a:rPr lang="es-ES" dirty="0">
                <a:hlinkClick r:id="rId5" tooltip="Servidor de impresión"/>
              </a:rPr>
              <a:t>Servidor de impresión</a:t>
            </a:r>
            <a:r>
              <a:rPr lang="es-ES" dirty="0"/>
              <a:t> y la </a:t>
            </a:r>
            <a:r>
              <a:rPr lang="es-ES" dirty="0" err="1">
                <a:hlinkClick r:id="rId6" tooltip="World Wide Web"/>
              </a:rPr>
              <a:t>World</a:t>
            </a:r>
            <a:r>
              <a:rPr lang="es-ES" dirty="0">
                <a:hlinkClick r:id="rId6" tooltip="World Wide Web"/>
              </a:rPr>
              <a:t> </a:t>
            </a:r>
            <a:r>
              <a:rPr lang="es-ES" dirty="0" err="1">
                <a:hlinkClick r:id="rId6" tooltip="World Wide Web"/>
              </a:rPr>
              <a:t>Wide</a:t>
            </a:r>
            <a:r>
              <a:rPr lang="es-ES" dirty="0">
                <a:hlinkClick r:id="rId6" tooltip="World Wide Web"/>
              </a:rPr>
              <a:t> Web</a:t>
            </a:r>
            <a:r>
              <a:rPr lang="es-ES" dirty="0"/>
              <a:t>. </a:t>
            </a:r>
          </a:p>
          <a:p>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idx="1"/>
          </p:nvPr>
        </p:nvSpPr>
        <p:spPr/>
        <p:txBody>
          <a:bodyPr>
            <a:normAutofit fontScale="92500" lnSpcReduction="20000"/>
          </a:bodyPr>
          <a:lstStyle/>
          <a:p>
            <a:pPr>
              <a:buNone/>
            </a:pPr>
            <a:r>
              <a:rPr lang="es-ES" b="1" dirty="0" err="1"/>
              <a:t>Multiusuario:</a:t>
            </a:r>
            <a:r>
              <a:rPr lang="es-ES" dirty="0" err="1"/>
              <a:t>es</a:t>
            </a:r>
            <a:r>
              <a:rPr lang="es-ES" dirty="0"/>
              <a:t> la característica de un sistema operativo o programa que permite proveer servicio y procesamiento a múltiples usuarios simultáneamente.</a:t>
            </a:r>
          </a:p>
          <a:p>
            <a:pPr>
              <a:buNone/>
            </a:pPr>
            <a:r>
              <a:rPr lang="es-ES" dirty="0"/>
              <a:t>La acción se produce estrictamente en forma </a:t>
            </a:r>
            <a:r>
              <a:rPr lang="es-ES" dirty="0" err="1"/>
              <a:t>pseudo</a:t>
            </a:r>
            <a:r>
              <a:rPr lang="es-ES" dirty="0"/>
              <a:t>-simultánea bajo el concepto </a:t>
            </a:r>
            <a:r>
              <a:rPr lang="es-ES" dirty="0">
                <a:hlinkClick r:id="rId2" tooltip="Tiempo compartido (informática)"/>
              </a:rPr>
              <a:t>tiempo compartido</a:t>
            </a:r>
            <a:endParaRPr lang="es-ES" dirty="0"/>
          </a:p>
          <a:p>
            <a:pPr>
              <a:buNone/>
            </a:pPr>
            <a:endParaRPr lang="es-ES" dirty="0"/>
          </a:p>
          <a:p>
            <a:pPr>
              <a:buNone/>
            </a:pPr>
            <a:endParaRPr lang="es-ES" dirty="0"/>
          </a:p>
          <a:p>
            <a:pPr>
              <a:buNone/>
            </a:pPr>
            <a:endParaRPr lang="es-ES" dirty="0"/>
          </a:p>
          <a:p>
            <a:pPr>
              <a:buNone/>
            </a:pPr>
            <a:r>
              <a:rPr lang="es-ES" sz="1100" dirty="0">
                <a:hlinkClick r:id="rId3"/>
              </a:rPr>
              <a:t>https://es.wikipedia.org/wiki/Multiusuario</a:t>
            </a:r>
            <a:endParaRPr lang="es-ES" sz="1100" dirty="0"/>
          </a:p>
          <a:p>
            <a:pPr>
              <a:buNone/>
            </a:pP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b="1" dirty="0" err="1"/>
              <a:t>Monousuario:</a:t>
            </a:r>
            <a:r>
              <a:rPr lang="es-ES" dirty="0" err="1"/>
              <a:t>que</a:t>
            </a:r>
            <a:r>
              <a:rPr lang="es-ES" dirty="0"/>
              <a:t> proveen servicio y procesamiento a un solo </a:t>
            </a:r>
            <a:r>
              <a:rPr lang="es-ES" dirty="0">
                <a:hlinkClick r:id="rId2" tooltip="Usuario (informática)"/>
              </a:rPr>
              <a:t>usuario</a:t>
            </a:r>
            <a:r>
              <a:rPr lang="es-ES" dirty="0"/>
              <a:t> a la vez</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fontScale="92500" lnSpcReduction="20000"/>
          </a:bodyPr>
          <a:lstStyle/>
          <a:p>
            <a:r>
              <a:rPr lang="es-ES" dirty="0"/>
              <a:t>BASE DE DATOS: Una </a:t>
            </a:r>
            <a:r>
              <a:rPr lang="es-ES" b="1" dirty="0"/>
              <a:t>base de datos</a:t>
            </a:r>
            <a:r>
              <a:rPr lang="es-ES" dirty="0"/>
              <a:t> (del </a:t>
            </a:r>
            <a:r>
              <a:rPr lang="es-ES" dirty="0">
                <a:hlinkClick r:id="rId2" tooltip="Idioma inglés"/>
              </a:rPr>
              <a:t>inglés</a:t>
            </a:r>
            <a:r>
              <a:rPr lang="es-ES" dirty="0"/>
              <a:t>: </a:t>
            </a:r>
            <a:r>
              <a:rPr lang="es-ES" dirty="0" err="1"/>
              <a:t>database</a:t>
            </a:r>
            <a:r>
              <a:rPr lang="es-ES" dirty="0"/>
              <a:t>) se encarga no solo de almacenar datos, sino también de conectarlos entre sí en una unidad lógica. En términos generales, una base de datos es un conjunto de datos estructurados que pertenecen a un mismo contexto y, en cuanto a su función, se utiliza para administrar de forma electrónica grandes cantidades de información.</a:t>
            </a:r>
          </a:p>
          <a:p>
            <a:r>
              <a:rPr lang="es-ES" dirty="0"/>
              <a:t>Ejemplos: </a:t>
            </a:r>
            <a:r>
              <a:rPr lang="es-ES" dirty="0" err="1"/>
              <a:t>MySQL</a:t>
            </a:r>
            <a:r>
              <a:rPr lang="es-ES" dirty="0"/>
              <a:t>, </a:t>
            </a:r>
            <a:r>
              <a:rPr lang="es-ES" dirty="0" err="1"/>
              <a:t>MaríaDB</a:t>
            </a:r>
            <a:r>
              <a:rPr lang="es-ES" dirty="0"/>
              <a:t>, Oracle, Access, OpenOffice.org Base, …</a:t>
            </a:r>
          </a:p>
          <a:p>
            <a:pPr>
              <a:buNone/>
            </a:pPr>
            <a:r>
              <a:rPr lang="es-ES" sz="1200" dirty="0">
                <a:hlinkClick r:id="rId3"/>
              </a:rPr>
              <a:t>https://es.wikipedia.org/wiki/Base_de_datos</a:t>
            </a:r>
            <a:endParaRPr lang="es-ES" sz="1200" dirty="0"/>
          </a:p>
          <a:p>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39784"/>
          </a:xfrm>
        </p:spPr>
        <p:txBody>
          <a:bodyPr>
            <a:normAutofit fontScale="90000"/>
          </a:bodyPr>
          <a:lstStyle/>
          <a:p>
            <a:r>
              <a:rPr lang="es-ES" b="1" dirty="0"/>
              <a:t/>
            </a:r>
            <a:br>
              <a:rPr lang="es-ES" b="1" dirty="0"/>
            </a:br>
            <a:r>
              <a:rPr lang="es-ES" b="1" dirty="0">
                <a:solidFill>
                  <a:srgbClr val="0070C0"/>
                </a:solidFill>
                <a:latin typeface="Asimov" pitchFamily="34" charset="0"/>
              </a:rPr>
              <a:t>MODELO ENTIDAD-RELACIÓN:</a:t>
            </a:r>
            <a:r>
              <a:rPr lang="es-ES" b="1" dirty="0">
                <a:solidFill>
                  <a:srgbClr val="0070C0"/>
                </a:solidFill>
              </a:rPr>
              <a:t/>
            </a:r>
            <a:br>
              <a:rPr lang="es-ES" b="1" dirty="0">
                <a:solidFill>
                  <a:srgbClr val="0070C0"/>
                </a:solidFill>
              </a:rPr>
            </a:br>
            <a:endParaRPr lang="es-ES" dirty="0">
              <a:solidFill>
                <a:srgbClr val="0070C0"/>
              </a:solidFill>
            </a:endParaRPr>
          </a:p>
        </p:txBody>
      </p:sp>
      <p:sp>
        <p:nvSpPr>
          <p:cNvPr id="3" name="2 Marcador de contenido"/>
          <p:cNvSpPr>
            <a:spLocks noGrp="1"/>
          </p:cNvSpPr>
          <p:nvPr>
            <p:ph idx="1"/>
          </p:nvPr>
        </p:nvSpPr>
        <p:spPr>
          <a:xfrm>
            <a:off x="457200" y="1071546"/>
            <a:ext cx="8229600" cy="5054617"/>
          </a:xfrm>
        </p:spPr>
        <p:txBody>
          <a:bodyPr>
            <a:normAutofit/>
          </a:bodyPr>
          <a:lstStyle/>
          <a:p>
            <a:pPr>
              <a:buNone/>
            </a:pPr>
            <a:r>
              <a:rPr lang="es-ES" sz="2400" dirty="0"/>
              <a:t>El diseño del modelo entidad-relación, como hemos visto, corresponde a la segunda fase de la creación de una base de datos, que se realiza una vez hemos recopilado toda la información por parte del cliente. Los elementos básicos de un modelo entidad-relación son </a:t>
            </a:r>
            <a:r>
              <a:rPr lang="es-ES" sz="2400" b="1" dirty="0"/>
              <a:t>las entidades, las relaciones, los atributos y las </a:t>
            </a:r>
            <a:r>
              <a:rPr lang="es-ES" sz="2400" b="1" dirty="0" err="1"/>
              <a:t>cardinalidades</a:t>
            </a:r>
            <a:r>
              <a:rPr lang="es-ES" sz="2400" dirty="0"/>
              <a:t>. </a:t>
            </a:r>
            <a:endParaRPr lang="es-ES" sz="2400" b="1" dirty="0"/>
          </a:p>
          <a:p>
            <a:pPr>
              <a:buNone/>
            </a:pPr>
            <a:r>
              <a:rPr lang="es-ES" sz="1100" b="1" dirty="0">
                <a:hlinkClick r:id="rId2"/>
              </a:rPr>
              <a:t>https://www.ilerna.es/blog/informatica-comunicacion/modelo-entidad-relacion-base-de-datos/</a:t>
            </a:r>
            <a:endParaRPr lang="es-ES" sz="1100" b="1" dirty="0"/>
          </a:p>
          <a:p>
            <a:pPr>
              <a:buNone/>
            </a:pPr>
            <a:endParaRPr lang="es-ES" b="1" dirty="0"/>
          </a:p>
        </p:txBody>
      </p:sp>
      <p:pic>
        <p:nvPicPr>
          <p:cNvPr id="4" name="3 Imagen" descr="Pat1KaD8-entidad-relacion-ejemplo.jpg"/>
          <p:cNvPicPr>
            <a:picLocks noChangeAspect="1"/>
          </p:cNvPicPr>
          <p:nvPr/>
        </p:nvPicPr>
        <p:blipFill>
          <a:blip r:embed="rId3"/>
          <a:stretch>
            <a:fillRect/>
          </a:stretch>
        </p:blipFill>
        <p:spPr>
          <a:xfrm>
            <a:off x="571472" y="3857628"/>
            <a:ext cx="8001056" cy="266701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rgbClr val="0070C0"/>
                </a:solidFill>
                <a:latin typeface="Asimov" pitchFamily="34" charset="0"/>
              </a:rPr>
              <a:t>FTP</a:t>
            </a:r>
          </a:p>
        </p:txBody>
      </p:sp>
      <p:sp>
        <p:nvSpPr>
          <p:cNvPr id="3" name="2 Marcador de contenido"/>
          <p:cNvSpPr>
            <a:spLocks noGrp="1"/>
          </p:cNvSpPr>
          <p:nvPr>
            <p:ph idx="1"/>
          </p:nvPr>
        </p:nvSpPr>
        <p:spPr/>
        <p:txBody>
          <a:bodyPr/>
          <a:lstStyle/>
          <a:p>
            <a:r>
              <a:rPr lang="es-ES" dirty="0">
                <a:hlinkClick r:id="rId2"/>
              </a:rPr>
              <a:t>https://www.xataka.com/basics/ftp-que-como-funciona</a:t>
            </a:r>
            <a:endParaRPr lang="es-ES" dirty="0"/>
          </a:p>
          <a:p>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fontScale="92500" lnSpcReduction="20000"/>
          </a:bodyPr>
          <a:lstStyle/>
          <a:p>
            <a:r>
              <a:rPr lang="es-ES" b="1" dirty="0"/>
              <a:t>MÁQUINAS VIRTUALES: </a:t>
            </a:r>
            <a:r>
              <a:rPr lang="es-ES" dirty="0"/>
              <a:t>Son ordenadores de software que proporcionan la misma funcionalidad que los ordenadores físicos. Como ocurre con los ordenadores físicos, ejecutan aplicaciones y un sistema operativo. Sin embargo, las máquinas virtuales son archivos informáticos que se ejecutan en un ordenador físico y se comportan como un ordenador físico. En otras palabras, las máquinas virtuales se comportan como sistemas informáticos independientes. </a:t>
            </a:r>
            <a:r>
              <a:rPr lang="es-ES" sz="1200" dirty="0">
                <a:hlinkClick r:id="rId2"/>
              </a:rPr>
              <a:t>https://www.vmware.com/es/topics/glossary/content/virtual-machine.html</a:t>
            </a:r>
            <a:endParaRPr lang="es-ES" sz="1200" dirty="0"/>
          </a:p>
          <a:p>
            <a:r>
              <a:rPr lang="es-ES" sz="1200" dirty="0">
                <a:hlinkClick r:id="rId3"/>
              </a:rPr>
              <a:t>https://www.youtube.com/watch?v=UfCkZZQ8N4k</a:t>
            </a:r>
            <a:endParaRPr lang="es-ES" sz="1200" dirty="0"/>
          </a:p>
          <a:p>
            <a:endParaRPr lang="es-ES" sz="1200" dirty="0"/>
          </a:p>
          <a:p>
            <a:endParaRPr lang="es-ES" sz="1200" dirty="0"/>
          </a:p>
          <a:p>
            <a:pPr>
              <a:buNone/>
            </a:pPr>
            <a:endParaRPr lang="es-ES" b="1" dirty="0"/>
          </a:p>
          <a:p>
            <a:endParaRPr lang="es-E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lnSpcReduction="10000"/>
          </a:bodyPr>
          <a:lstStyle/>
          <a:p>
            <a:r>
              <a:rPr lang="es-ES" b="1" dirty="0"/>
              <a:t>Aplicación Web: </a:t>
            </a:r>
            <a:r>
              <a:rPr lang="es-ES" dirty="0"/>
              <a:t>(al igual se le denomina como "Software Web") a aquella herramienta que los usuarios pueden utilizar accediendo a un </a:t>
            </a:r>
            <a:r>
              <a:rPr lang="es-ES" dirty="0">
                <a:hlinkClick r:id="rId2" tooltip="Servidor web"/>
              </a:rPr>
              <a:t>servidor web</a:t>
            </a:r>
            <a:r>
              <a:rPr lang="es-ES" dirty="0"/>
              <a:t> a través de </a:t>
            </a:r>
            <a:r>
              <a:rPr lang="es-ES" dirty="0">
                <a:hlinkClick r:id="rId3" tooltip="Internet"/>
              </a:rPr>
              <a:t>internet</a:t>
            </a:r>
            <a:r>
              <a:rPr lang="es-ES" dirty="0"/>
              <a:t> o de una </a:t>
            </a:r>
            <a:r>
              <a:rPr lang="es-ES" dirty="0">
                <a:hlinkClick r:id="rId4" tooltip="Intranet"/>
              </a:rPr>
              <a:t>intranet</a:t>
            </a:r>
            <a:r>
              <a:rPr lang="es-ES" dirty="0"/>
              <a:t> mediante un </a:t>
            </a:r>
            <a:r>
              <a:rPr lang="es-ES" dirty="0">
                <a:hlinkClick r:id="rId5" tooltip="Navegador web"/>
              </a:rPr>
              <a:t>navegador</a:t>
            </a:r>
            <a:r>
              <a:rPr lang="es-ES" dirty="0"/>
              <a:t>. En otras palabras, es un programa que se codifica en un lenguaje interpretable por los navegadores web en la que se confía la ejecución al navegador. </a:t>
            </a:r>
          </a:p>
          <a:p>
            <a:pPr>
              <a:buNone/>
            </a:pPr>
            <a:r>
              <a:rPr lang="es-ES" sz="1100" dirty="0">
                <a:hlinkClick r:id="rId6"/>
              </a:rPr>
              <a:t>https://es.wikipedia.org/wiki/Aplicaci%C3%B3n_web</a:t>
            </a:r>
            <a:endParaRPr lang="es-ES" sz="1100" dirty="0"/>
          </a:p>
          <a:p>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Ejemplos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a:hlinkClick r:id="rId2"/>
              </a:rPr>
              <a:t>https://es.stackoverflow.com/questions/10756/c%C3%B3mo-crear-un-servidor-web-en-una-m%C3%A1quina-virtual</a:t>
            </a:r>
            <a:endParaRPr lang="es-ES"/>
          </a:p>
          <a:p>
            <a:endParaRPr 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hlinkClick r:id="rId2"/>
              </a:rPr>
              <a:t>https://es.wikipedia.org/wiki/Socket_de_Internet</a:t>
            </a:r>
            <a:endParaRPr lang="es-ES" dirty="0"/>
          </a:p>
          <a:p>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11156"/>
          </a:xfrm>
        </p:spPr>
        <p:txBody>
          <a:bodyPr>
            <a:normAutofit fontScale="90000"/>
          </a:bodyPr>
          <a:lstStyle/>
          <a:p>
            <a:r>
              <a:rPr lang="es-ES" dirty="0">
                <a:solidFill>
                  <a:srgbClr val="0070C0"/>
                </a:solidFill>
                <a:latin typeface="Asimov" pitchFamily="34" charset="0"/>
              </a:rPr>
              <a:t>Tipos de Aplicaciones Web</a:t>
            </a:r>
          </a:p>
        </p:txBody>
      </p:sp>
      <p:sp>
        <p:nvSpPr>
          <p:cNvPr id="3" name="2 Marcador de contenido"/>
          <p:cNvSpPr>
            <a:spLocks noGrp="1"/>
          </p:cNvSpPr>
          <p:nvPr>
            <p:ph idx="1"/>
          </p:nvPr>
        </p:nvSpPr>
        <p:spPr>
          <a:xfrm>
            <a:off x="457200" y="928670"/>
            <a:ext cx="8229600" cy="5500726"/>
          </a:xfrm>
        </p:spPr>
        <p:txBody>
          <a:bodyPr>
            <a:normAutofit/>
          </a:bodyPr>
          <a:lstStyle/>
          <a:p>
            <a:r>
              <a:rPr lang="es-ES" sz="2400" b="1" dirty="0"/>
              <a:t>ERP</a:t>
            </a:r>
            <a:r>
              <a:rPr lang="es-ES" sz="2400" dirty="0"/>
              <a:t> son las siglas en inglés de "planificación de recursos empresariales", pero ¿qué significa ERP? La manera más simple de definir el ERP es pensar en todos los procesos de negocio centrales necesarios para operar una empresa: finanzas, RR. HH., fabricación, cadena de suministro, servicios, compras, y otros. En su nivel más básico, el ERP ayuda a gestionar de forma eficiente todos estos procesos en un sistema integrado. A menudo es el sistema de registro de la organización.</a:t>
            </a:r>
          </a:p>
          <a:p>
            <a:pPr>
              <a:buNone/>
            </a:pPr>
            <a:r>
              <a:rPr lang="es-ES" sz="1100" dirty="0"/>
              <a:t>https://www.sap.com/spain/insights/what-is-erp.html?campaigncode=crm-ya22-int-1517075&amp;source=ppc-es-google_ads-search-71700000089500700-58700008027996636-s4hana_s4hana-x-x-x&amp;dfa=1&amp;gclid=Cj0KCQiApb2bBhDYARIsAChHC9vzTWIf05mYBY2T2NV6kTYkhizVIiKkNOPlePkfsjXa-o-TppHp0WIaAjMkEALw_wcB&amp;gclsrc=aw.ds</a:t>
            </a:r>
          </a:p>
          <a:p>
            <a:endParaRPr lang="es-ES"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11156"/>
          </a:xfrm>
        </p:spPr>
        <p:txBody>
          <a:bodyPr>
            <a:normAutofit fontScale="90000"/>
          </a:bodyPr>
          <a:lstStyle/>
          <a:p>
            <a:r>
              <a:rPr lang="es-ES" dirty="0">
                <a:solidFill>
                  <a:srgbClr val="0070C0"/>
                </a:solidFill>
                <a:latin typeface="Asimov" pitchFamily="34" charset="0"/>
              </a:rPr>
              <a:t>Tipos de Aplicaciones Web</a:t>
            </a:r>
          </a:p>
        </p:txBody>
      </p:sp>
      <p:sp>
        <p:nvSpPr>
          <p:cNvPr id="3" name="2 Marcador de contenido"/>
          <p:cNvSpPr>
            <a:spLocks noGrp="1"/>
          </p:cNvSpPr>
          <p:nvPr>
            <p:ph idx="1"/>
          </p:nvPr>
        </p:nvSpPr>
        <p:spPr>
          <a:xfrm>
            <a:off x="428596" y="928670"/>
            <a:ext cx="8229600" cy="5500726"/>
          </a:xfrm>
        </p:spPr>
        <p:txBody>
          <a:bodyPr>
            <a:normAutofit fontScale="92500" lnSpcReduction="10000"/>
          </a:bodyPr>
          <a:lstStyle/>
          <a:p>
            <a:r>
              <a:rPr lang="es-ES" sz="2400" dirty="0"/>
              <a:t>Las siglas corresponden a </a:t>
            </a:r>
            <a:r>
              <a:rPr lang="es-ES" sz="2400" i="1" dirty="0" err="1"/>
              <a:t>Customer</a:t>
            </a:r>
            <a:r>
              <a:rPr lang="es-ES" sz="2400" i="1" dirty="0"/>
              <a:t> </a:t>
            </a:r>
            <a:r>
              <a:rPr lang="es-ES" sz="2400" i="1" dirty="0" err="1"/>
              <a:t>Relationship</a:t>
            </a:r>
            <a:r>
              <a:rPr lang="es-ES" sz="2400" i="1" dirty="0"/>
              <a:t> Management</a:t>
            </a:r>
            <a:r>
              <a:rPr lang="es-ES" sz="2400" dirty="0"/>
              <a:t> en inglés y lo podríamos traducir como gestión de relaciones con el cliente. Si vamos un paso más allá, un</a:t>
            </a:r>
            <a:r>
              <a:rPr lang="es-ES" sz="2400" b="1" dirty="0"/>
              <a:t> CRM </a:t>
            </a:r>
            <a:r>
              <a:rPr lang="es-ES" sz="2400" dirty="0"/>
              <a:t>es el programa informático usado para la gestión total de todos los aspectos relacionados con los clientes:</a:t>
            </a:r>
          </a:p>
          <a:p>
            <a:r>
              <a:rPr lang="es-ES" sz="2400" dirty="0"/>
              <a:t>Marketing.</a:t>
            </a:r>
          </a:p>
          <a:p>
            <a:r>
              <a:rPr lang="es-ES" sz="2400" dirty="0"/>
              <a:t>Gestión de ventas.</a:t>
            </a:r>
          </a:p>
          <a:p>
            <a:r>
              <a:rPr lang="es-ES" sz="2400" dirty="0"/>
              <a:t>Servicio posventa.</a:t>
            </a:r>
          </a:p>
          <a:p>
            <a:r>
              <a:rPr lang="es-ES" sz="2400" dirty="0"/>
              <a:t>Atención al cliente.</a:t>
            </a:r>
          </a:p>
          <a:p>
            <a:r>
              <a:rPr lang="es-ES" sz="2400" dirty="0"/>
              <a:t>Seguimiento de </a:t>
            </a:r>
            <a:r>
              <a:rPr lang="es-ES" sz="2400" i="1" dirty="0"/>
              <a:t>leads</a:t>
            </a:r>
            <a:r>
              <a:rPr lang="es-ES" sz="2400" dirty="0"/>
              <a:t>.</a:t>
            </a:r>
          </a:p>
          <a:p>
            <a:r>
              <a:rPr lang="es-ES" sz="2400" dirty="0"/>
              <a:t>Asistencia técnica.</a:t>
            </a:r>
          </a:p>
          <a:p>
            <a:pPr>
              <a:buNone/>
            </a:pPr>
            <a:r>
              <a:rPr lang="es-ES" sz="1400" dirty="0"/>
              <a:t>https://www.holded.com/es/blog/software-crm?utm_adgroupid=122404424823&amp;utm_keyword=&amp;campaignid=1330918973&amp;adgroupid=122404424823&amp;adid=528503650924&amp;hld_device=c&amp;hld_network=g&amp;hld_matchtype=&amp;utm_source=google&amp;utm_medium=cpc&amp;utm_campaign=dsa_1330918973&amp;utm_term=&amp;utm_content=122404424823_528503650924&amp;hsa_src=g&amp;hsa_kw=&amp;hsa_mt=&amp;hsa_acc=7276020979&amp;hsa_grp=122404424823&amp;hsa_ad=528503650924&amp;hsa_cam=1330918973&amp;hsa_tgt=dsa-1651557827660&amp;hsa_net=adwords&amp;hsa_ver=3&amp;gclid=Cj0KCQiApb2bBhDYARIsAChHC9t3Y_KSPoL_pGaV7PtTWjMH0qmTuEYkikQuwllNuPBVXO9myr2uLrQaArBiEALw_wcB</a:t>
            </a:r>
          </a:p>
          <a:p>
            <a:endParaRPr lang="es-E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11156"/>
          </a:xfrm>
        </p:spPr>
        <p:txBody>
          <a:bodyPr>
            <a:normAutofit fontScale="90000"/>
          </a:bodyPr>
          <a:lstStyle/>
          <a:p>
            <a:r>
              <a:rPr lang="es-ES" dirty="0">
                <a:solidFill>
                  <a:srgbClr val="0070C0"/>
                </a:solidFill>
                <a:latin typeface="Asimov" pitchFamily="34" charset="0"/>
              </a:rPr>
              <a:t>Tipos de Aplicaciones Web</a:t>
            </a:r>
          </a:p>
        </p:txBody>
      </p:sp>
      <p:sp>
        <p:nvSpPr>
          <p:cNvPr id="3" name="2 Marcador de contenido"/>
          <p:cNvSpPr>
            <a:spLocks noGrp="1"/>
          </p:cNvSpPr>
          <p:nvPr>
            <p:ph idx="1"/>
          </p:nvPr>
        </p:nvSpPr>
        <p:spPr>
          <a:xfrm>
            <a:off x="428596" y="928670"/>
            <a:ext cx="8229600" cy="5500726"/>
          </a:xfrm>
        </p:spPr>
        <p:txBody>
          <a:bodyPr>
            <a:normAutofit fontScale="62500" lnSpcReduction="20000"/>
          </a:bodyPr>
          <a:lstStyle/>
          <a:p>
            <a:r>
              <a:rPr lang="es-ES" sz="2400" b="1" dirty="0"/>
              <a:t>¿Qué es un LMS?</a:t>
            </a:r>
          </a:p>
          <a:p>
            <a:r>
              <a:rPr lang="es-ES" sz="2400" dirty="0">
                <a:hlinkClick r:id="rId2"/>
              </a:rPr>
              <a:t>LMS</a:t>
            </a:r>
            <a:r>
              <a:rPr lang="es-ES" sz="2400" dirty="0"/>
              <a:t> es una plataforma de e-</a:t>
            </a:r>
            <a:r>
              <a:rPr lang="es-ES" sz="2400" dirty="0" err="1"/>
              <a:t>learning</a:t>
            </a:r>
            <a:r>
              <a:rPr lang="es-ES" sz="2400" dirty="0"/>
              <a:t>. Las características clave pueden encontrarse en el siguiente acrónimo:</a:t>
            </a:r>
          </a:p>
          <a:p>
            <a:r>
              <a:rPr lang="es-ES" sz="2400" b="1" dirty="0"/>
              <a:t>L – </a:t>
            </a:r>
            <a:r>
              <a:rPr lang="es-ES" sz="2400" b="1" dirty="0" err="1"/>
              <a:t>Learning</a:t>
            </a:r>
            <a:r>
              <a:rPr lang="es-ES" sz="2400" b="1" dirty="0"/>
              <a:t> – Aprendizaje.</a:t>
            </a:r>
            <a:r>
              <a:rPr lang="es-ES" sz="2400" dirty="0"/>
              <a:t> Con un LMS puedes crear una base de datos de cursos online y materiales de capacitación. Un LMS será la única base de conocimiento dedicada a tu tema para que puedas mantener e incrementar la experiencia interna de la empresa.</a:t>
            </a:r>
          </a:p>
          <a:p>
            <a:r>
              <a:rPr lang="es-ES" sz="2400" b="1" dirty="0"/>
              <a:t>M – Management – Gestión.</a:t>
            </a:r>
            <a:r>
              <a:rPr lang="es-ES" sz="2400" dirty="0"/>
              <a:t> Puedes administrar cursos y estudiantes, incluso mejorar tu eficiencia.</a:t>
            </a:r>
          </a:p>
          <a:p>
            <a:r>
              <a:rPr lang="es-ES" sz="2400" dirty="0"/>
              <a:t>A diferencia de los servicios de intercambio de archivos, LMS no es sólo un montón de archivos, al revés, es un sistema bien organizado para gestionar el proceso de capacitación. Para iniciar la capacitación, simplemente agrega y asigna empleados a cualquier curso.</a:t>
            </a:r>
          </a:p>
          <a:p>
            <a:r>
              <a:rPr lang="es-ES" sz="2400" dirty="0"/>
              <a:t>¿Has contratado nuevos empleados? Invítalos a un curso de integración. ¿Las ventas han bajado? Invita a tus trabajadores a practicar las técnicas de ventas con clientes virtuales.</a:t>
            </a:r>
          </a:p>
          <a:p>
            <a:r>
              <a:rPr lang="es-ES" sz="2400" dirty="0"/>
              <a:t>Gracias a las características del calendario, podrás asignar y administrar no sólo capacitaciones en vivo pero también clases regulares. De esa manera, un LMS puede ser como una aplicación, especialmente diseñada para estudiantes en línea para organizar sus tareas.</a:t>
            </a:r>
          </a:p>
          <a:p>
            <a:r>
              <a:rPr lang="es-ES" sz="2400" b="1" dirty="0"/>
              <a:t>S – </a:t>
            </a:r>
            <a:r>
              <a:rPr lang="es-ES" sz="2400" b="1" dirty="0" err="1"/>
              <a:t>System</a:t>
            </a:r>
            <a:r>
              <a:rPr lang="es-ES" sz="2400" b="1" dirty="0"/>
              <a:t> – Sistema.</a:t>
            </a:r>
            <a:r>
              <a:rPr lang="es-ES" sz="2400" dirty="0"/>
              <a:t> Sistema informático para ser exacto. Incluso si tus empleados viven en diferentes zonas horarias, puedes capacitar a todos ellos sin salir de la oficina. Además, un LMS automatiza el trabajo más aburrido y tedioso como, por ejemplo, el proceso de clasificación, el procesamiento de estadísticas, la preparación de reportes.</a:t>
            </a:r>
          </a:p>
          <a:p>
            <a:r>
              <a:rPr lang="es-ES" sz="2400" dirty="0"/>
              <a:t>En otras palabras, un LMS es como tu propia universidad en línea. La plataforma te ayuda crear y almacenar cursos de </a:t>
            </a:r>
            <a:r>
              <a:rPr lang="es-ES" sz="2400" dirty="0">
                <a:hlinkClick r:id="rId3"/>
              </a:rPr>
              <a:t>e-</a:t>
            </a:r>
            <a:r>
              <a:rPr lang="es-ES" sz="2400" dirty="0" err="1">
                <a:hlinkClick r:id="rId3"/>
              </a:rPr>
              <a:t>learning</a:t>
            </a:r>
            <a:r>
              <a:rPr lang="es-ES" sz="2400" dirty="0"/>
              <a:t>, proveer a los estudiantes el acceso a contenido y evaluar resultados.</a:t>
            </a:r>
          </a:p>
          <a:p>
            <a:r>
              <a:rPr lang="es-ES" sz="2400" dirty="0">
                <a:hlinkClick r:id="rId4"/>
              </a:rPr>
              <a:t>https://www.ispring.es/blog/what-is-lms</a:t>
            </a:r>
            <a:endParaRPr lang="es-ES" sz="2400" dirty="0"/>
          </a:p>
          <a:p>
            <a:endParaRPr lang="es-E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11156"/>
          </a:xfrm>
        </p:spPr>
        <p:txBody>
          <a:bodyPr>
            <a:normAutofit fontScale="90000"/>
          </a:bodyPr>
          <a:lstStyle/>
          <a:p>
            <a:r>
              <a:rPr lang="es-ES" dirty="0">
                <a:solidFill>
                  <a:srgbClr val="0070C0"/>
                </a:solidFill>
                <a:latin typeface="Asimov" pitchFamily="34" charset="0"/>
              </a:rPr>
              <a:t>Tipos de Aplicaciones Web</a:t>
            </a:r>
          </a:p>
        </p:txBody>
      </p:sp>
      <p:sp>
        <p:nvSpPr>
          <p:cNvPr id="3" name="2 Marcador de contenido"/>
          <p:cNvSpPr>
            <a:spLocks noGrp="1"/>
          </p:cNvSpPr>
          <p:nvPr>
            <p:ph idx="1"/>
          </p:nvPr>
        </p:nvSpPr>
        <p:spPr>
          <a:xfrm>
            <a:off x="457200" y="928670"/>
            <a:ext cx="8229600" cy="5500726"/>
          </a:xfrm>
        </p:spPr>
        <p:txBody>
          <a:bodyPr>
            <a:normAutofit/>
          </a:bodyPr>
          <a:lstStyle/>
          <a:p>
            <a:r>
              <a:rPr lang="es-ES" sz="2400" b="1" dirty="0"/>
              <a:t>¿Qué es un CMS?</a:t>
            </a:r>
          </a:p>
          <a:p>
            <a:r>
              <a:rPr lang="es-ES" sz="2400" dirty="0"/>
              <a:t>El término </a:t>
            </a:r>
            <a:r>
              <a:rPr lang="es-ES" sz="2400" b="1" dirty="0"/>
              <a:t>CMS</a:t>
            </a:r>
            <a:r>
              <a:rPr lang="es-ES" sz="2400" dirty="0"/>
              <a:t> proviene del inglés Content Management </a:t>
            </a:r>
            <a:r>
              <a:rPr lang="es-ES" sz="2400" dirty="0" err="1"/>
              <a:t>System</a:t>
            </a:r>
            <a:r>
              <a:rPr lang="es-ES" sz="2400" dirty="0"/>
              <a:t>, que significa </a:t>
            </a:r>
            <a:r>
              <a:rPr lang="es-ES" sz="2400" b="1" dirty="0"/>
              <a:t>Sistema de Gestión de Contenidos</a:t>
            </a:r>
            <a:r>
              <a:rPr lang="es-ES" sz="2400" dirty="0"/>
              <a:t>. Es un sistema online que nos permite poner en marcha un sitio web de forma práctica y rápida.</a:t>
            </a:r>
          </a:p>
          <a:p>
            <a:r>
              <a:rPr lang="es-ES" sz="2400" dirty="0"/>
              <a:t>Pero, no es únicamente eso, sino que su gran ventaja, como su nombre lo dice, es la posibilidad de administrar contenidos dinámicos de forma sencilla, es decir, mantener un </a:t>
            </a:r>
            <a:r>
              <a:rPr lang="es-ES" sz="2400" dirty="0">
                <a:hlinkClick r:id="rId2"/>
              </a:rPr>
              <a:t>blog</a:t>
            </a:r>
            <a:r>
              <a:rPr lang="es-ES" sz="2400" dirty="0"/>
              <a:t>, un </a:t>
            </a:r>
            <a:r>
              <a:rPr lang="es-ES" sz="2400" dirty="0">
                <a:hlinkClick r:id="rId3"/>
              </a:rPr>
              <a:t>ecommerce</a:t>
            </a:r>
            <a:r>
              <a:rPr lang="es-ES" sz="2400" dirty="0"/>
              <a:t> o cualquier otro tipo de página web que demande una actualización constante.</a:t>
            </a:r>
          </a:p>
          <a:p>
            <a:r>
              <a:rPr lang="es-ES" sz="2400" dirty="0">
                <a:hlinkClick r:id="rId4"/>
              </a:rPr>
              <a:t>https://rockcontent.com/es/blog/cms/</a:t>
            </a:r>
            <a:endParaRPr lang="es-ES" sz="2400" dirty="0"/>
          </a:p>
          <a:p>
            <a:endParaRPr lang="es-ES" sz="2400" dirty="0"/>
          </a:p>
          <a:p>
            <a:endParaRPr lang="es-ES" dirty="0"/>
          </a:p>
          <a:p>
            <a:endParaRPr lang="es-ES" dirty="0"/>
          </a:p>
          <a:p>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sz="1100" dirty="0">
                <a:hlinkClick r:id="rId2"/>
              </a:rPr>
              <a:t>https://es.wikipedia.org/wiki/ASN.1</a:t>
            </a:r>
            <a:endParaRPr lang="es-ES" sz="1100" dirty="0"/>
          </a:p>
          <a:p>
            <a:r>
              <a:rPr lang="es-ES" sz="1100" dirty="0">
                <a:hlinkClick r:id="rId3"/>
              </a:rPr>
              <a:t>https://wander.science/articles/ip-version/</a:t>
            </a:r>
            <a:endParaRPr lang="es-ES" sz="1100" dirty="0"/>
          </a:p>
          <a:p>
            <a:r>
              <a:rPr lang="es-ES" sz="900" dirty="0"/>
              <a:t>https://www.ionos.es/digitalguide/hosting/cuestiones-tecnicas/registros-dns/?ac=OM.WE.WEo42K356300T7073a&amp;itc=L0Q5C23R-FAC1E9-&amp;utm_source=google&amp;utm_medium=cpc&amp;utm_campaign=SGE-ES-MYW-MIXX---PERFORMANCE_MAX---&amp;utm_term=&amp;matchtype=&amp;utm_content=&amp;</a:t>
            </a:r>
            <a:r>
              <a:rPr lang="es-ES" sz="900" dirty="0" smtClean="0"/>
              <a:t>gclid=Cj0KCQiA99ybBhD9ARIsALvZavVH08aT1f36SwDySNZxcxQORbnMPZFFkUDUtxnXsnyIV4Nuv9Ntbo0aAiOnEALw_wcB&amp;gclsrc=aw.ds</a:t>
            </a:r>
          </a:p>
          <a:p>
            <a:endParaRPr lang="es-ES" sz="200" dirty="0"/>
          </a:p>
          <a:p>
            <a:r>
              <a:rPr lang="es-ES" sz="1200" dirty="0">
                <a:hlinkClick r:id="rId4"/>
              </a:rPr>
              <a:t>https://serverfault.com/questions/106647/what-does-ifconfig-promisc-mode-do-or-promiscuous-mode-in-general</a:t>
            </a:r>
            <a:endParaRPr lang="es-ES" sz="1200" dirty="0"/>
          </a:p>
          <a:p>
            <a:r>
              <a:rPr lang="es-ES" sz="1200" dirty="0">
                <a:hlinkClick r:id="rId5"/>
              </a:rPr>
              <a:t>https://www.arsys.es/blog/dns-domain-name-system</a:t>
            </a:r>
            <a:endParaRPr lang="es-ES" sz="1200" dirty="0"/>
          </a:p>
          <a:p>
            <a:r>
              <a:rPr lang="es-ES" sz="1200" dirty="0">
                <a:hlinkClick r:id="rId6"/>
              </a:rPr>
              <a:t>https://www.cloudflare.com/es-es/learning/dns/glossary/dns-zone/</a:t>
            </a:r>
            <a:endParaRPr lang="es-ES" sz="1200" dirty="0"/>
          </a:p>
          <a:p>
            <a:r>
              <a:rPr lang="es-ES" sz="1200" dirty="0">
                <a:hlinkClick r:id="rId7"/>
              </a:rPr>
              <a:t>https://www.nic.cl/ayuda/faq/tec-05.html#:~:text=B%C3%A1sicamente%2C%20el%20servidor%20primario%20mantiene,su%20configuraci%C3%B3n%20desde%20el%20primario</a:t>
            </a:r>
            <a:endParaRPr lang="es-ES" sz="1200" dirty="0"/>
          </a:p>
          <a:p>
            <a:endParaRPr lang="es-ES" sz="1200" dirty="0"/>
          </a:p>
          <a:p>
            <a:endParaRPr lang="es-E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IPV3</a:t>
            </a:r>
          </a:p>
        </p:txBody>
      </p:sp>
      <p:pic>
        <p:nvPicPr>
          <p:cNvPr id="4" name="Marcador de contenido 3">
            <a:extLst>
              <a:ext uri="{FF2B5EF4-FFF2-40B4-BE49-F238E27FC236}">
                <a16:creationId xmlns:a16="http://schemas.microsoft.com/office/drawing/2014/main" xmlns="" id="{24822726-C68B-4BEA-9368-3FE895523D79}"/>
              </a:ext>
            </a:extLst>
          </p:cNvPr>
          <p:cNvPicPr>
            <a:picLocks noGrp="1" noChangeAspect="1"/>
          </p:cNvPicPr>
          <p:nvPr>
            <p:ph idx="1"/>
          </p:nvPr>
        </p:nvPicPr>
        <p:blipFill>
          <a:blip r:embed="rId2"/>
          <a:stretch>
            <a:fillRect/>
          </a:stretch>
        </p:blipFill>
        <p:spPr>
          <a:xfrm>
            <a:off x="1992890" y="1600200"/>
            <a:ext cx="5158220" cy="452596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DA1E2C-3BCE-423A-A0C0-03E37E22B158}"/>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xmlns="" id="{83F625AE-18BB-4EC5-ABFB-1B447E035BF7}"/>
              </a:ext>
            </a:extLst>
          </p:cNvPr>
          <p:cNvPicPr>
            <a:picLocks noGrp="1" noChangeAspect="1"/>
          </p:cNvPicPr>
          <p:nvPr>
            <p:ph idx="1"/>
          </p:nvPr>
        </p:nvPicPr>
        <p:blipFill>
          <a:blip r:embed="rId2"/>
          <a:stretch>
            <a:fillRect/>
          </a:stretch>
        </p:blipFill>
        <p:spPr>
          <a:xfrm>
            <a:off x="962523" y="1600200"/>
            <a:ext cx="7218954" cy="4525963"/>
          </a:xfrm>
          <a:prstGeom prst="rect">
            <a:avLst/>
          </a:prstGeom>
        </p:spPr>
      </p:pic>
    </p:spTree>
    <p:extLst>
      <p:ext uri="{BB962C8B-B14F-4D97-AF65-F5344CB8AC3E}">
        <p14:creationId xmlns:p14="http://schemas.microsoft.com/office/powerpoint/2010/main" xmlns="" val="171121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idx="1"/>
          </p:nvPr>
        </p:nvSpPr>
        <p:spPr/>
        <p:txBody>
          <a:bodyPr>
            <a:normAutofit fontScale="70000" lnSpcReduction="20000"/>
          </a:bodyPr>
          <a:lstStyle/>
          <a:p>
            <a:r>
              <a:rPr lang="es-ES" b="1" dirty="0"/>
              <a:t>HTTP: o </a:t>
            </a:r>
            <a:r>
              <a:rPr lang="es-ES" b="1" i="1" dirty="0" err="1"/>
              <a:t>HyperText</a:t>
            </a:r>
            <a:r>
              <a:rPr lang="es-ES" b="1" i="1" dirty="0"/>
              <a:t> Transfer </a:t>
            </a:r>
            <a:r>
              <a:rPr lang="es-ES" b="1" i="1" dirty="0" err="1"/>
              <a:t>Protocol</a:t>
            </a:r>
            <a:r>
              <a:rPr lang="es-ES" b="1" i="1" dirty="0"/>
              <a:t> </a:t>
            </a:r>
            <a:r>
              <a:rPr lang="es-ES" dirty="0"/>
              <a:t>es un protocolo de transferencia sobre el que se basa la red informática mundial (</a:t>
            </a:r>
            <a:r>
              <a:rPr lang="es-ES" i="1" dirty="0"/>
              <a:t>WWW</a:t>
            </a:r>
            <a:r>
              <a:rPr lang="es-ES" dirty="0"/>
              <a:t>). Funciona como </a:t>
            </a:r>
            <a:r>
              <a:rPr lang="es-ES" b="1" dirty="0"/>
              <a:t>base para los intercambios de datos realizados en la web, </a:t>
            </a:r>
            <a:r>
              <a:rPr lang="es-ES" dirty="0"/>
              <a:t>y mantiene una estructura basadas en los clientes y servidores y orientada a transacciones.</a:t>
            </a:r>
          </a:p>
          <a:p>
            <a:r>
              <a:rPr lang="es-ES" dirty="0"/>
              <a:t>La arquitectura del protocolo HTTP, implica que </a:t>
            </a:r>
            <a:r>
              <a:rPr lang="es-ES" b="1" dirty="0"/>
              <a:t>programas clientes </a:t>
            </a:r>
            <a:r>
              <a:rPr lang="es-ES" dirty="0"/>
              <a:t>como Firefox, </a:t>
            </a:r>
            <a:r>
              <a:rPr lang="es-ES" dirty="0" err="1"/>
              <a:t>Chrome</a:t>
            </a:r>
            <a:r>
              <a:rPr lang="es-ES" dirty="0"/>
              <a:t>, Opera y Robots, establezcan conexión y </a:t>
            </a:r>
            <a:r>
              <a:rPr lang="es-ES" b="1" dirty="0"/>
              <a:t>realicen peticiones de datos a programas servidores </a:t>
            </a:r>
            <a:r>
              <a:rPr lang="es-ES" dirty="0"/>
              <a:t>como Apache, </a:t>
            </a:r>
            <a:r>
              <a:rPr lang="es-ES" dirty="0" err="1"/>
              <a:t>Nginx</a:t>
            </a:r>
            <a:r>
              <a:rPr lang="es-ES" dirty="0"/>
              <a:t>, entre otros. Estas peticiones son gestionadas y contestadas por los servidores, a través de intermediarios denominados </a:t>
            </a:r>
            <a:r>
              <a:rPr lang="es-ES" i="1" dirty="0" err="1"/>
              <a:t>proxies</a:t>
            </a:r>
            <a:r>
              <a:rPr lang="es-ES" dirty="0"/>
              <a:t>.</a:t>
            </a:r>
          </a:p>
          <a:p>
            <a:pPr>
              <a:buNone/>
            </a:pPr>
            <a:endParaRPr lang="es-ES" sz="1600" dirty="0">
              <a:hlinkClick r:id="rId2"/>
            </a:endParaRPr>
          </a:p>
          <a:p>
            <a:pPr>
              <a:buNone/>
            </a:pPr>
            <a:r>
              <a:rPr lang="es-ES" sz="1600" dirty="0">
                <a:hlinkClick r:id="rId2"/>
              </a:rPr>
              <a:t>https://es.wikipedia.org/wiki/Protocolo_de_transferencia_de_hipertexto</a:t>
            </a:r>
            <a:endParaRPr lang="es-ES" sz="1600" dirty="0"/>
          </a:p>
          <a:p>
            <a:pPr>
              <a:buNone/>
            </a:pPr>
            <a:r>
              <a:rPr lang="es-ES" sz="1400" dirty="0">
                <a:hlinkClick r:id="rId3"/>
              </a:rPr>
              <a:t>https://keepcoding.io/blog/que-es-el-protocolo-http/</a:t>
            </a:r>
            <a:endParaRPr lang="es-ES" sz="1400" dirty="0"/>
          </a:p>
          <a:p>
            <a:endParaRPr lang="es-ES" dirty="0"/>
          </a:p>
          <a:p>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586C8AA-60B3-4AD8-B415-56CCCD01BEFF}"/>
              </a:ext>
            </a:extLst>
          </p:cNvPr>
          <p:cNvSpPr>
            <a:spLocks noGrp="1"/>
          </p:cNvSpPr>
          <p:nvPr>
            <p:ph type="title"/>
          </p:nvPr>
        </p:nvSpPr>
        <p:spPr/>
        <p:txBody>
          <a:bodyPr>
            <a:normAutofit fontScale="90000"/>
          </a:bodyPr>
          <a:lstStyle/>
          <a:p>
            <a:r>
              <a:rPr lang="es-ES" dirty="0"/>
              <a:t>Instalar y configurar </a:t>
            </a:r>
            <a:r>
              <a:rPr lang="es-ES" dirty="0" err="1"/>
              <a:t>bind</a:t>
            </a:r>
            <a:r>
              <a:rPr lang="es-ES" dirty="0"/>
              <a:t> 9  en Ubuntu 20.4</a:t>
            </a:r>
          </a:p>
        </p:txBody>
      </p:sp>
      <p:sp>
        <p:nvSpPr>
          <p:cNvPr id="3" name="Marcador de contenido 2">
            <a:extLst>
              <a:ext uri="{FF2B5EF4-FFF2-40B4-BE49-F238E27FC236}">
                <a16:creationId xmlns:a16="http://schemas.microsoft.com/office/drawing/2014/main" xmlns="" id="{54D9DDF8-74AB-4B91-9849-E5AB9369F5BA}"/>
              </a:ext>
            </a:extLst>
          </p:cNvPr>
          <p:cNvSpPr>
            <a:spLocks noGrp="1"/>
          </p:cNvSpPr>
          <p:nvPr>
            <p:ph idx="1"/>
          </p:nvPr>
        </p:nvSpPr>
        <p:spPr/>
        <p:txBody>
          <a:bodyPr>
            <a:normAutofit fontScale="55000" lnSpcReduction="20000"/>
          </a:bodyPr>
          <a:lstStyle/>
          <a:p>
            <a:r>
              <a:rPr lang="es-ES" dirty="0" smtClean="0">
                <a:hlinkClick r:id="rId2"/>
              </a:rPr>
              <a:t>https://www.webebre.net/instalacion-y-configuracion-de-un-servidor-dns/</a:t>
            </a:r>
          </a:p>
          <a:p>
            <a:r>
              <a:rPr lang="es-ES" dirty="0" smtClean="0">
                <a:hlinkClick r:id="rId2"/>
              </a:rPr>
              <a:t>https</a:t>
            </a:r>
            <a:r>
              <a:rPr lang="es-ES" dirty="0">
                <a:hlinkClick r:id="rId2"/>
              </a:rPr>
              <a:t>://www.youtube.com/watch?v=jxW5Tb6J0ow</a:t>
            </a:r>
          </a:p>
          <a:p>
            <a:r>
              <a:rPr lang="es-ES" dirty="0">
                <a:hlinkClick r:id="rId2"/>
              </a:rPr>
              <a:t>https://www.netntw.com/archivos/533</a:t>
            </a:r>
            <a:endParaRPr lang="es-ES" dirty="0"/>
          </a:p>
          <a:p>
            <a:endParaRPr lang="es-ES" dirty="0"/>
          </a:p>
          <a:p>
            <a:r>
              <a:rPr lang="es-ES" dirty="0">
                <a:hlinkClick r:id="rId3"/>
              </a:rPr>
              <a:t>https://cambiatealinux.com/lsb_release---muestra-informaci%C3%B3n-de-la-distribuci%C3%B3n-instalada</a:t>
            </a:r>
            <a:endParaRPr lang="es-ES" dirty="0"/>
          </a:p>
          <a:p>
            <a:r>
              <a:rPr lang="es-ES" dirty="0">
                <a:hlinkClick r:id="rId4"/>
              </a:rPr>
              <a:t>https://www.fpgenred.es/GuiaComandosLinux/lsb_release.html</a:t>
            </a:r>
            <a:endParaRPr lang="es-ES" dirty="0"/>
          </a:p>
          <a:p>
            <a:r>
              <a:rPr lang="es-ES" dirty="0">
                <a:hlinkClick r:id="rId5"/>
              </a:rPr>
              <a:t>https://howtoinstall.co/es/lsb</a:t>
            </a:r>
            <a:endParaRPr lang="es-ES" dirty="0"/>
          </a:p>
          <a:p>
            <a:r>
              <a:rPr lang="es-ES" dirty="0">
                <a:hlinkClick r:id="rId6"/>
              </a:rPr>
              <a:t>https://howtoinstall.co/es/lsb?action=uninstall</a:t>
            </a:r>
            <a:endParaRPr lang="es-ES" dirty="0"/>
          </a:p>
          <a:p>
            <a:r>
              <a:rPr lang="es-ES" dirty="0">
                <a:hlinkClick r:id="rId7"/>
              </a:rPr>
              <a:t>https://deepinenespañol.org/wiki/archivo-sources-list/</a:t>
            </a:r>
            <a:endParaRPr lang="es-ES" dirty="0"/>
          </a:p>
          <a:p>
            <a:r>
              <a:rPr lang="es-ES" dirty="0">
                <a:hlinkClick r:id="rId8"/>
              </a:rPr>
              <a:t>https://ubunlog.com/repositorios-de-ubuntu-que-significan-que-contienen-y-como-anadirlos/</a:t>
            </a:r>
            <a:endParaRPr lang="es-ES" dirty="0"/>
          </a:p>
          <a:p>
            <a:r>
              <a:rPr lang="es-ES" dirty="0">
                <a:hlinkClick r:id="rId9"/>
              </a:rPr>
              <a:t>https://ubunlog.com/buscar-paquetes-disponibles-terminal</a:t>
            </a:r>
            <a:r>
              <a:rPr lang="es-ES" dirty="0" smtClean="0">
                <a:hlinkClick r:id="rId9"/>
              </a:rPr>
              <a:t>/</a:t>
            </a:r>
            <a:endParaRPr lang="es-ES" dirty="0" smtClean="0"/>
          </a:p>
          <a:p>
            <a:r>
              <a:rPr lang="es-ES" dirty="0" smtClean="0">
                <a:hlinkClick r:id="rId10"/>
              </a:rPr>
              <a:t>https://blog.sysdual.com/instalacion-y-configuracion-del-servicio-dns-en-ubuntu-server-20-04/</a:t>
            </a:r>
            <a:endParaRPr lang="es-ES" dirty="0" smtClean="0"/>
          </a:p>
          <a:p>
            <a:endParaRPr lang="es-ES" dirty="0"/>
          </a:p>
          <a:p>
            <a:endParaRPr lang="es-ES" dirty="0"/>
          </a:p>
          <a:p>
            <a:endParaRPr lang="es-ES" dirty="0"/>
          </a:p>
        </p:txBody>
      </p:sp>
    </p:spTree>
    <p:extLst>
      <p:ext uri="{BB962C8B-B14F-4D97-AF65-F5344CB8AC3E}">
        <p14:creationId xmlns:p14="http://schemas.microsoft.com/office/powerpoint/2010/main" xmlns="" val="120733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comandos</a:t>
            </a:r>
          </a:p>
        </p:txBody>
      </p:sp>
      <p:sp>
        <p:nvSpPr>
          <p:cNvPr id="3" name="2 Marcador de contenido"/>
          <p:cNvSpPr>
            <a:spLocks noGrp="1"/>
          </p:cNvSpPr>
          <p:nvPr>
            <p:ph idx="1"/>
          </p:nvPr>
        </p:nvSpPr>
        <p:spPr/>
        <p:txBody>
          <a:bodyPr/>
          <a:lstStyle/>
          <a:p>
            <a:r>
              <a:rPr lang="es-ES" dirty="0">
                <a:hlinkClick r:id="rId2"/>
              </a:rPr>
              <a:t>https://www.guia-ubuntu.com/index.php/Comandos</a:t>
            </a:r>
            <a:endParaRPr lang="es-ES" dirty="0"/>
          </a:p>
          <a:p>
            <a:r>
              <a:rPr lang="es-ES" dirty="0">
                <a:hlinkClick r:id="rId3"/>
              </a:rPr>
              <a:t>https://www.hostinger.es/tutoriales/linux-comandos</a:t>
            </a:r>
            <a:endParaRPr lang="es-ES" dirty="0"/>
          </a:p>
          <a:p>
            <a:r>
              <a:rPr lang="es-ES" dirty="0">
                <a:hlinkClick r:id="rId4"/>
              </a:rPr>
              <a:t>https://www.ionos.es/digitalguide/servidores/configuracion/linux-echo/</a:t>
            </a:r>
            <a:endParaRPr lang="es-ES" dirty="0"/>
          </a:p>
          <a:p>
            <a:r>
              <a:rPr lang="es-ES" dirty="0">
                <a:hlinkClick r:id="rId5"/>
              </a:rPr>
              <a:t>https://www.computerhope.com/unix/uchmod.htm</a:t>
            </a:r>
            <a:endParaRPr lang="es-ES" dirty="0"/>
          </a:p>
          <a:p>
            <a:endParaRPr lang="es-ES" dirty="0"/>
          </a:p>
          <a:p>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11156"/>
          </a:xfrm>
        </p:spPr>
        <p:txBody>
          <a:bodyPr>
            <a:normAutofit fontScale="90000"/>
          </a:bodyPr>
          <a:lstStyle/>
          <a:p>
            <a:r>
              <a:rPr lang="es-ES" dirty="0" smtClean="0"/>
              <a:t>MAS ENLACES</a:t>
            </a:r>
            <a:endParaRPr lang="es-ES" dirty="0"/>
          </a:p>
        </p:txBody>
      </p:sp>
      <p:sp>
        <p:nvSpPr>
          <p:cNvPr id="3" name="2 Marcador de contenido"/>
          <p:cNvSpPr>
            <a:spLocks noGrp="1"/>
          </p:cNvSpPr>
          <p:nvPr>
            <p:ph idx="1"/>
          </p:nvPr>
        </p:nvSpPr>
        <p:spPr>
          <a:xfrm>
            <a:off x="457200" y="857232"/>
            <a:ext cx="8229600" cy="5268931"/>
          </a:xfrm>
        </p:spPr>
        <p:txBody>
          <a:bodyPr>
            <a:normAutofit fontScale="47500" lnSpcReduction="20000"/>
          </a:bodyPr>
          <a:lstStyle/>
          <a:p>
            <a:pPr>
              <a:buNone/>
            </a:pPr>
            <a:r>
              <a:rPr lang="es-ES" u="sng" dirty="0" smtClean="0">
                <a:hlinkClick r:id="rId2"/>
              </a:rPr>
              <a:t>https://openwebinars.net/blog/nat-que-es-y-para-que-sirve/</a:t>
            </a:r>
            <a:r>
              <a:rPr lang="es-ES" dirty="0" smtClean="0"/>
              <a:t> </a:t>
            </a:r>
          </a:p>
          <a:p>
            <a:pPr>
              <a:buNone/>
            </a:pPr>
            <a:r>
              <a:rPr lang="es-ES" dirty="0" smtClean="0"/>
              <a:t>Despliegue de la aplicación web en un servidor web</a:t>
            </a:r>
          </a:p>
          <a:p>
            <a:pPr>
              <a:buNone/>
            </a:pPr>
            <a:r>
              <a:rPr lang="es-ES" u="sng" dirty="0" smtClean="0">
                <a:hlinkClick r:id="rId3"/>
              </a:rPr>
              <a:t>https://www.ibm.com/docs/es/spm/7.0.9?topic=system-deploying-your-web-application-web-server</a:t>
            </a:r>
            <a:r>
              <a:rPr lang="es-ES" dirty="0" smtClean="0"/>
              <a:t> </a:t>
            </a:r>
          </a:p>
          <a:p>
            <a:pPr>
              <a:buNone/>
            </a:pPr>
            <a:r>
              <a:rPr lang="es-ES" dirty="0" smtClean="0"/>
              <a:t>Tipos de arquitectura web</a:t>
            </a:r>
          </a:p>
          <a:p>
            <a:pPr lvl="0">
              <a:buNone/>
            </a:pPr>
            <a:r>
              <a:rPr lang="es-ES" u="sng" dirty="0" smtClean="0">
                <a:hlinkClick r:id="rId4"/>
              </a:rPr>
              <a:t>https://albertofdez.com/blog/seo-on-page/tipos-arquitectura-web/</a:t>
            </a:r>
            <a:r>
              <a:rPr lang="es-ES" dirty="0" smtClean="0"/>
              <a:t> </a:t>
            </a:r>
          </a:p>
          <a:p>
            <a:pPr>
              <a:buNone/>
            </a:pPr>
            <a:r>
              <a:rPr lang="es-ES" dirty="0" smtClean="0"/>
              <a:t>Que es un servidor web</a:t>
            </a:r>
          </a:p>
          <a:p>
            <a:pPr lvl="0">
              <a:buNone/>
            </a:pPr>
            <a:r>
              <a:rPr lang="es-ES" u="sng" dirty="0" smtClean="0">
                <a:hlinkClick r:id="rId5"/>
              </a:rPr>
              <a:t>https://www.osgroup.co/que-es-un-servidor-web/</a:t>
            </a:r>
            <a:r>
              <a:rPr lang="es-ES" dirty="0" smtClean="0"/>
              <a:t> </a:t>
            </a:r>
          </a:p>
          <a:p>
            <a:pPr lvl="0">
              <a:buNone/>
            </a:pPr>
            <a:r>
              <a:rPr lang="es-ES" u="sng" dirty="0" smtClean="0">
                <a:hlinkClick r:id="rId6"/>
              </a:rPr>
              <a:t>https://developer.mozilla.org/es/docs/Web/HTTP/Overview</a:t>
            </a:r>
            <a:r>
              <a:rPr lang="es-ES" dirty="0" smtClean="0"/>
              <a:t> </a:t>
            </a:r>
          </a:p>
          <a:p>
            <a:pPr>
              <a:buNone/>
            </a:pPr>
            <a:r>
              <a:rPr lang="es-ES" dirty="0" smtClean="0"/>
              <a:t>Crear red NAT en virtual box</a:t>
            </a:r>
          </a:p>
          <a:p>
            <a:pPr>
              <a:buNone/>
            </a:pPr>
            <a:r>
              <a:rPr lang="es-ES" u="sng" dirty="0" smtClean="0">
                <a:hlinkClick r:id="rId7"/>
              </a:rPr>
              <a:t>https://www.youtube.com/watch?v=js7rFvvouu0&amp;list=PL3b_UCkZSAUxsCYLaIVB4kgglaLj0iVe4</a:t>
            </a:r>
            <a:endParaRPr lang="es-ES" dirty="0" smtClean="0"/>
          </a:p>
          <a:p>
            <a:pPr>
              <a:buNone/>
            </a:pPr>
            <a:r>
              <a:rPr lang="es-ES" dirty="0" smtClean="0"/>
              <a:t> </a:t>
            </a:r>
          </a:p>
          <a:p>
            <a:pPr>
              <a:buNone/>
            </a:pPr>
            <a:r>
              <a:rPr lang="es-ES" dirty="0" smtClean="0"/>
              <a:t>Que es LDAP</a:t>
            </a:r>
          </a:p>
          <a:p>
            <a:pPr>
              <a:buNone/>
            </a:pPr>
            <a:r>
              <a:rPr lang="es-ES" u="sng" dirty="0" smtClean="0">
                <a:hlinkClick r:id="rId8"/>
              </a:rPr>
              <a:t>https://www.profesionalreview.com/2019/01/05/ldap</a:t>
            </a:r>
            <a:endParaRPr lang="es-ES" dirty="0" smtClean="0"/>
          </a:p>
          <a:p>
            <a:pPr>
              <a:buNone/>
            </a:pPr>
            <a:r>
              <a:rPr lang="es-ES" dirty="0" smtClean="0"/>
              <a:t>Qué es ANS.1</a:t>
            </a:r>
          </a:p>
          <a:p>
            <a:pPr>
              <a:buNone/>
            </a:pPr>
            <a:r>
              <a:rPr lang="es-ES" u="sng" dirty="0" smtClean="0">
                <a:hlinkClick r:id="rId9"/>
              </a:rPr>
              <a:t>https://es.wikipedia.org/wiki/ASN.1</a:t>
            </a:r>
            <a:endParaRPr lang="es-ES" dirty="0" smtClean="0"/>
          </a:p>
          <a:p>
            <a:pPr>
              <a:buNone/>
            </a:pPr>
            <a:r>
              <a:rPr lang="es-ES" dirty="0" smtClean="0"/>
              <a:t>Qué es X.500</a:t>
            </a:r>
          </a:p>
          <a:p>
            <a:pPr>
              <a:buNone/>
            </a:pPr>
            <a:r>
              <a:rPr lang="es-ES" u="sng" dirty="0" smtClean="0">
                <a:hlinkClick r:id="rId10"/>
              </a:rPr>
              <a:t>https://es.wikipedia.org/wiki/X.500</a:t>
            </a:r>
            <a:endParaRPr lang="es-ES" dirty="0" smtClean="0"/>
          </a:p>
          <a:p>
            <a:pPr>
              <a:buNone/>
            </a:pPr>
            <a:r>
              <a:rPr lang="es-ES" dirty="0" smtClean="0"/>
              <a:t>DIT (estructura en árbol)</a:t>
            </a:r>
          </a:p>
          <a:p>
            <a:pPr>
              <a:buNone/>
            </a:pPr>
            <a:r>
              <a:rPr lang="es-ES" u="sng" dirty="0" smtClean="0">
                <a:hlinkClick r:id="rId11"/>
              </a:rPr>
              <a:t>http://laurel-laurelsf.blogspot.com/2012/03/estructura-del-arbol-de-directorio-dit.html</a:t>
            </a:r>
            <a:endParaRPr lang="es-ES" dirty="0" smtClean="0"/>
          </a:p>
          <a:p>
            <a:pPr>
              <a:buNone/>
            </a:pPr>
            <a:r>
              <a:rPr lang="es-ES" dirty="0" smtClean="0"/>
              <a:t>manual de uso de LDAP a través de JNDI</a:t>
            </a:r>
          </a:p>
          <a:p>
            <a:pPr>
              <a:buNone/>
            </a:pPr>
            <a:r>
              <a:rPr lang="es-ES" u="sng" dirty="0" smtClean="0">
                <a:hlinkClick r:id="rId12"/>
              </a:rPr>
              <a:t>https://www.juntadeandalucia.es/servicios/madeja/sites/default/files/historico/1.3.0/contenido-recurso-436.html</a:t>
            </a:r>
            <a:endParaRPr lang="es-ES" dirty="0" smtClean="0"/>
          </a:p>
          <a:p>
            <a:pPr>
              <a:buNone/>
            </a:pPr>
            <a:endParaRPr lang="es-E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b="1" dirty="0"/>
              <a:t>Un servidor es un sistema que proporciona recursos, datos, servicios o programas a otros ordenadores, conocidos como clientes, a través de una red</a:t>
            </a:r>
            <a:r>
              <a:rPr lang="es-ES" dirty="0"/>
              <a:t>. En teoría, se consideran servidores aquellos ordenadores que comparten recursos con máquinas cliente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fontScale="92500" lnSpcReduction="10000"/>
          </a:bodyPr>
          <a:lstStyle/>
          <a:p>
            <a:r>
              <a:rPr lang="es-ES" b="1" dirty="0"/>
              <a:t>Cliente:</a:t>
            </a:r>
            <a:r>
              <a:rPr lang="es-ES" dirty="0"/>
              <a:t> es un ordenador o software que accede a un servidor y recupera servicios especiales o datos de él. Es tarea del cliente estandarizar las solicitudes, transmitirlas al servidor y procesar los datos obtenidos para que puedan visualizarse en un dispositivo de salida como una pantalla. Un cliente no ejecuta tareas de servidor, sino que es simplemente </a:t>
            </a:r>
            <a:r>
              <a:rPr lang="es-ES" b="1" dirty="0"/>
              <a:t>un elemento intermedio</a:t>
            </a:r>
            <a:r>
              <a:rPr lang="es-ES" dirty="0"/>
              <a:t>. Los clientes típicos son los navegadores web o los clientes de correo electrónico. </a:t>
            </a:r>
            <a:endParaRPr lang="es-ES" dirty="0">
              <a:hlinkClick r:id="rId2"/>
            </a:endParaRPr>
          </a:p>
          <a:p>
            <a:pPr>
              <a:buNone/>
            </a:pPr>
            <a:r>
              <a:rPr lang="es-ES" sz="1200" dirty="0">
                <a:hlinkClick r:id="rId2"/>
              </a:rPr>
              <a:t>https://es.ryte.com/wiki/Cliente</a:t>
            </a:r>
            <a:endParaRPr lang="es-ES" sz="1200" dirty="0"/>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b="1" dirty="0"/>
              <a:t>PROXY: </a:t>
            </a:r>
            <a:r>
              <a:rPr lang="es-ES" b="1" dirty="0">
                <a:hlinkClick r:id="rId2"/>
              </a:rPr>
              <a:t>https://www.mcafee.com/blogs/es-es/privacy-identity-protection/que-es-un-proxy/</a:t>
            </a:r>
            <a:endParaRPr lang="es-ES" b="1" dirty="0"/>
          </a:p>
          <a:p>
            <a:endParaRPr lang="es-E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pPr>
              <a:buNone/>
            </a:pPr>
            <a:r>
              <a:rPr lang="es-ES" b="1" dirty="0"/>
              <a:t>VPN: </a:t>
            </a:r>
            <a:r>
              <a:rPr lang="es-ES" sz="1200" dirty="0">
                <a:hlinkClick r:id="rId2"/>
              </a:rPr>
              <a:t>https://nordvpn.com/es/what-is-a-vpn/</a:t>
            </a:r>
            <a:endParaRPr lang="es-ES" sz="1200" dirty="0"/>
          </a:p>
          <a:p>
            <a:pPr>
              <a:buNone/>
            </a:pP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idx="1"/>
          </p:nvPr>
        </p:nvSpPr>
        <p:spPr/>
        <p:txBody>
          <a:bodyPr>
            <a:normAutofit fontScale="77500" lnSpcReduction="20000"/>
          </a:bodyPr>
          <a:lstStyle/>
          <a:p>
            <a:r>
              <a:rPr lang="es-ES" b="1" dirty="0"/>
              <a:t>Servidor Web: </a:t>
            </a:r>
            <a:r>
              <a:rPr lang="es-ES" dirty="0"/>
              <a:t>o </a:t>
            </a:r>
            <a:r>
              <a:rPr lang="es-ES" b="1" dirty="0"/>
              <a:t>servidor HTTP</a:t>
            </a:r>
            <a:r>
              <a:rPr lang="es-ES" dirty="0"/>
              <a:t> es un programa informático que procesa una </a:t>
            </a:r>
            <a:r>
              <a:rPr lang="es-ES" dirty="0">
                <a:hlinkClick r:id="rId2" tooltip="Servidor web"/>
              </a:rPr>
              <a:t>aplicación del lado del servidor</a:t>
            </a:r>
            <a:r>
              <a:rPr lang="es-ES" dirty="0"/>
              <a:t>, realizando conexiones bidireccionales o unidireccionales y </a:t>
            </a:r>
            <a:r>
              <a:rPr lang="es-ES" dirty="0">
                <a:hlinkClick r:id="rId3" tooltip="Sincronía"/>
              </a:rPr>
              <a:t>síncronas o asíncronas</a:t>
            </a:r>
            <a:r>
              <a:rPr lang="es-ES" dirty="0"/>
              <a:t> con el cliente y generando o cediendo una respuesta en cualquier lenguaje o aplicación del </a:t>
            </a:r>
            <a:r>
              <a:rPr lang="es-ES" dirty="0">
                <a:hlinkClick r:id="rId4" tooltip="Lado del cliente"/>
              </a:rPr>
              <a:t>lado del cliente</a:t>
            </a:r>
            <a:r>
              <a:rPr lang="es-ES" dirty="0"/>
              <a:t>. El código recibido por el cliente es </a:t>
            </a:r>
            <a:r>
              <a:rPr lang="es-ES" dirty="0" err="1"/>
              <a:t>renderizado</a:t>
            </a:r>
            <a:r>
              <a:rPr lang="es-ES" dirty="0"/>
              <a:t> por un </a:t>
            </a:r>
            <a:r>
              <a:rPr lang="es-ES" dirty="0">
                <a:hlinkClick r:id="rId5" tooltip="Navegador web"/>
              </a:rPr>
              <a:t>navegador web</a:t>
            </a:r>
            <a:r>
              <a:rPr lang="es-ES" dirty="0"/>
              <a:t>. Para la transmisión de todos estos datos suele utilizarse algún </a:t>
            </a:r>
            <a:r>
              <a:rPr lang="es-ES" dirty="0">
                <a:hlinkClick r:id="rId6" tooltip="Protocolo de comunicaciones"/>
              </a:rPr>
              <a:t>protocolo</a:t>
            </a:r>
            <a:r>
              <a:rPr lang="es-ES" dirty="0"/>
              <a:t>. Generalmente se usa el protocolo </a:t>
            </a:r>
            <a:r>
              <a:rPr lang="es-ES" dirty="0">
                <a:hlinkClick r:id="rId7" tooltip="HTTP"/>
              </a:rPr>
              <a:t>HTTP</a:t>
            </a:r>
            <a:r>
              <a:rPr lang="es-ES" dirty="0"/>
              <a:t> para estas comunicaciones, perteneciente a la capa de aplicación del </a:t>
            </a:r>
            <a:r>
              <a:rPr lang="es-ES" dirty="0">
                <a:hlinkClick r:id="rId8" tooltip="Modelo OSI"/>
              </a:rPr>
              <a:t>modelo OSI</a:t>
            </a:r>
            <a:r>
              <a:rPr lang="es-ES" dirty="0"/>
              <a:t>. El término también se emplea para referirse al </a:t>
            </a:r>
            <a:r>
              <a:rPr lang="es-ES" dirty="0">
                <a:hlinkClick r:id="rId9" tooltip="Computadora"/>
              </a:rPr>
              <a:t>ordenador</a:t>
            </a:r>
            <a:r>
              <a:rPr lang="es-ES" dirty="0"/>
              <a:t> donde se ejecutan esas tareas. </a:t>
            </a:r>
          </a:p>
          <a:p>
            <a:pPr>
              <a:buNone/>
            </a:pPr>
            <a:r>
              <a:rPr lang="es-ES" sz="1400" dirty="0">
                <a:hlinkClick r:id="rId2"/>
              </a:rPr>
              <a:t>https://es.wikipedia.org/wiki/Servidor_web</a:t>
            </a:r>
            <a:endParaRPr lang="es-ES" sz="1400" dirty="0"/>
          </a:p>
          <a:p>
            <a:pPr>
              <a:buNone/>
            </a:pPr>
            <a:r>
              <a:rPr lang="es-ES" sz="1400" dirty="0">
                <a:hlinkClick r:id="rId10"/>
              </a:rPr>
              <a:t>https://www.osgroup.co/que-es-un-servidor-web/</a:t>
            </a:r>
            <a:endParaRPr lang="es-ES" sz="1400" dirty="0"/>
          </a:p>
          <a:p>
            <a:pPr>
              <a:buNone/>
            </a:pPr>
            <a:endParaRPr lang="es-ES" sz="1400" dirty="0"/>
          </a:p>
          <a:p>
            <a:endParaRPr lang="es-ES" dirty="0"/>
          </a:p>
          <a:p>
            <a:endParaRPr lang="es-ES" dirty="0"/>
          </a:p>
          <a:p>
            <a:pPr>
              <a:buNone/>
            </a:pPr>
            <a:endParaRPr lang="es-ES" sz="1400" dirty="0"/>
          </a:p>
          <a:p>
            <a:pPr>
              <a:buNone/>
            </a:pPr>
            <a:endParaRPr lang="es-E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solidFill>
                  <a:srgbClr val="0070C0"/>
                </a:solidFill>
                <a:latin typeface="Asimov" pitchFamily="34" charset="0"/>
              </a:rPr>
              <a:t>COMUNICACIONES BIDIRECCIONALES</a:t>
            </a:r>
          </a:p>
        </p:txBody>
      </p:sp>
      <p:sp>
        <p:nvSpPr>
          <p:cNvPr id="3" name="2 Marcador de contenido"/>
          <p:cNvSpPr>
            <a:spLocks noGrp="1"/>
          </p:cNvSpPr>
          <p:nvPr>
            <p:ph idx="1"/>
          </p:nvPr>
        </p:nvSpPr>
        <p:spPr>
          <a:xfrm>
            <a:off x="457200" y="2143116"/>
            <a:ext cx="8229600" cy="3983047"/>
          </a:xfrm>
        </p:spPr>
        <p:txBody>
          <a:bodyPr/>
          <a:lstStyle/>
          <a:p>
            <a:pPr>
              <a:buNone/>
            </a:pPr>
            <a:r>
              <a:rPr lang="es-ES" sz="1100" dirty="0">
                <a:hlinkClick r:id="rId2"/>
              </a:rPr>
              <a:t>https://www.youtube.com/watch?v=Sgy37QyOX1Y</a:t>
            </a:r>
          </a:p>
          <a:p>
            <a:pPr>
              <a:buNone/>
            </a:pPr>
            <a:r>
              <a:rPr lang="es-ES" sz="1100" dirty="0">
                <a:hlinkClick r:id="rId2"/>
              </a:rPr>
              <a:t>https://es.wikipedia.org/wiki/Polling</a:t>
            </a:r>
            <a:endParaRPr lang="es-ES" sz="1100" dirty="0"/>
          </a:p>
          <a:p>
            <a:endParaRPr lang="es-ES" dirty="0"/>
          </a:p>
        </p:txBody>
      </p:sp>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1364</Words>
  <Application>Microsoft Office PowerPoint</Application>
  <PresentationFormat>Presentación en pantalla (4:3)</PresentationFormat>
  <Paragraphs>130</Paragraphs>
  <Slides>32</Slides>
  <Notes>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CONCEPTOS</vt:lpstr>
      <vt:lpstr>Diapositiva 2</vt:lpstr>
      <vt:lpstr>Diapositiva 3</vt:lpstr>
      <vt:lpstr>Diapositiva 4</vt:lpstr>
      <vt:lpstr>Diapositiva 5</vt:lpstr>
      <vt:lpstr>Diapositiva 6</vt:lpstr>
      <vt:lpstr>Diapositiva 7</vt:lpstr>
      <vt:lpstr>Diapositiva 8</vt:lpstr>
      <vt:lpstr>COMUNICACIONES BIDIRECCIONALES</vt:lpstr>
      <vt:lpstr>Diapositiva 10</vt:lpstr>
      <vt:lpstr>Diapositiva 11</vt:lpstr>
      <vt:lpstr>ARQUITECTURA  CLIENTE-SERVIDOR</vt:lpstr>
      <vt:lpstr>ARQUITECTURA  CLIENTE-SERVIDOR</vt:lpstr>
      <vt:lpstr>Diapositiva 14</vt:lpstr>
      <vt:lpstr>Diapositiva 15</vt:lpstr>
      <vt:lpstr>Diapositiva 16</vt:lpstr>
      <vt:lpstr> MODELO ENTIDAD-RELACIÓN: </vt:lpstr>
      <vt:lpstr>FTP</vt:lpstr>
      <vt:lpstr>Diapositiva 19</vt:lpstr>
      <vt:lpstr>Diapositiva 20</vt:lpstr>
      <vt:lpstr>Diapositiva 21</vt:lpstr>
      <vt:lpstr>Diapositiva 22</vt:lpstr>
      <vt:lpstr>Tipos de Aplicaciones Web</vt:lpstr>
      <vt:lpstr>Tipos de Aplicaciones Web</vt:lpstr>
      <vt:lpstr>Tipos de Aplicaciones Web</vt:lpstr>
      <vt:lpstr>Tipos de Aplicaciones Web</vt:lpstr>
      <vt:lpstr>Diapositiva 27</vt:lpstr>
      <vt:lpstr>IPV3</vt:lpstr>
      <vt:lpstr>Diapositiva 29</vt:lpstr>
      <vt:lpstr>Instalar y configurar bind 9  en Ubuntu 20.4</vt:lpstr>
      <vt:lpstr>comandos</vt:lpstr>
      <vt:lpstr>MAS ENLACES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dc:title>
  <dc:creator>Maria Cristina am</dc:creator>
  <cp:lastModifiedBy>Maria Cristina am</cp:lastModifiedBy>
  <cp:revision>89</cp:revision>
  <dcterms:created xsi:type="dcterms:W3CDTF">2022-11-11T08:05:04Z</dcterms:created>
  <dcterms:modified xsi:type="dcterms:W3CDTF">2022-11-24T16:10:50Z</dcterms:modified>
</cp:coreProperties>
</file>