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63" r:id="rId5"/>
    <p:sldId id="265" r:id="rId6"/>
    <p:sldId id="267" r:id="rId7"/>
    <p:sldId id="269" r:id="rId8"/>
    <p:sldId id="268" r:id="rId9"/>
    <p:sldId id="266" r:id="rId10"/>
    <p:sldId id="275" r:id="rId11"/>
    <p:sldId id="271" r:id="rId12"/>
    <p:sldId id="270" r:id="rId13"/>
    <p:sldId id="272" r:id="rId14"/>
    <p:sldId id="257" r:id="rId15"/>
    <p:sldId id="258" r:id="rId16"/>
    <p:sldId id="259" r:id="rId17"/>
    <p:sldId id="260" r:id="rId18"/>
    <p:sldId id="276" r:id="rId19"/>
    <p:sldId id="274" r:id="rId20"/>
    <p:sldId id="273" r:id="rId21"/>
    <p:sldId id="277" r:id="rId22"/>
    <p:sldId id="280" r:id="rId23"/>
    <p:sldId id="281" r:id="rId24"/>
    <p:sldId id="282" r:id="rId25"/>
    <p:sldId id="286" r:id="rId26"/>
    <p:sldId id="290" r:id="rId27"/>
    <p:sldId id="285" r:id="rId28"/>
    <p:sldId id="287" r:id="rId29"/>
    <p:sldId id="284" r:id="rId30"/>
    <p:sldId id="288" r:id="rId31"/>
    <p:sldId id="289"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944" y="-4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1"/>
      </p:bgRef>
    </p:bg>
    <p:spTree>
      <p:nvGrpSpPr>
        <p:cNvPr id="1" name=""/>
        <p:cNvGrpSpPr/>
        <p:nvPr/>
      </p:nvGrpSpPr>
      <p:grpSpPr>
        <a:xfrm>
          <a:off x="0" y="0"/>
          <a:ext cx="0" cy="0"/>
          <a:chOff x="0" y="0"/>
          <a:chExt cx="0" cy="0"/>
        </a:xfrm>
      </p:grpSpPr>
      <p:sp>
        <p:nvSpPr>
          <p:cNvPr id="8" name="7 Rectángulo"/>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Conector recto"/>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Título"/>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s-ES" smtClean="0"/>
              <a:t>Haga clic para modificar el estilo de título del patrón</a:t>
            </a:r>
            <a:endParaRPr kumimoji="0" lang="en-US"/>
          </a:p>
        </p:txBody>
      </p:sp>
      <p:sp>
        <p:nvSpPr>
          <p:cNvPr id="25" name="24 Subtítulo"/>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31" name="30 Marcador de fecha"/>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786DFC-D235-4D52-B457-130D55003D7F}" type="datetimeFigureOut">
              <a:rPr lang="es-ES" smtClean="0"/>
              <a:pPr/>
              <a:t>15/10/2024</a:t>
            </a:fld>
            <a:endParaRPr lang="es-ES"/>
          </a:p>
        </p:txBody>
      </p:sp>
      <p:sp>
        <p:nvSpPr>
          <p:cNvPr id="18" name="17 Marcador de pie de página"/>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s-ES"/>
          </a:p>
        </p:txBody>
      </p:sp>
      <p:sp>
        <p:nvSpPr>
          <p:cNvPr id="29" name="28 Marcador de número de diapositiva"/>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44C2FB8-3F10-4B64-855F-6D8EB50BC5C8}"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274955"/>
            <a:ext cx="1524000" cy="5851525"/>
          </a:xfrm>
        </p:spPr>
        <p:txBody>
          <a:bodyPr vert="eaVert" ancho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2"/>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242816" y="6557946"/>
            <a:ext cx="2002464" cy="226902"/>
          </a:xfrm>
        </p:spPr>
        <p:txBody>
          <a:bodyPr/>
          <a:lstStyle>
            <a:extLst/>
          </a:lstStyle>
          <a:p>
            <a:fld id="{75786DFC-D235-4D52-B457-130D55003D7F}" type="datetimeFigureOut">
              <a:rPr lang="es-ES" smtClean="0"/>
              <a:pPr/>
              <a:t>15/10/2024</a:t>
            </a:fld>
            <a:endParaRPr lang="es-ES"/>
          </a:p>
        </p:txBody>
      </p:sp>
      <p:sp>
        <p:nvSpPr>
          <p:cNvPr id="5" name="4 Marcador de pie de página"/>
          <p:cNvSpPr>
            <a:spLocks noGrp="1"/>
          </p:cNvSpPr>
          <p:nvPr>
            <p:ph type="ftr" sz="quarter" idx="11"/>
          </p:nvPr>
        </p:nvSpPr>
        <p:spPr>
          <a:xfrm>
            <a:off x="457200" y="6556248"/>
            <a:ext cx="3657600" cy="228600"/>
          </a:xfrm>
        </p:spPr>
        <p:txBody>
          <a:bodyPr/>
          <a:lstStyle>
            <a:extLst/>
          </a:lstStyle>
          <a:p>
            <a:endParaRPr lang="es-ES"/>
          </a:p>
        </p:txBody>
      </p:sp>
      <p:sp>
        <p:nvSpPr>
          <p:cNvPr id="6" name="5 Marcador de número de diapositiva"/>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44C2FB8-3F10-4B64-855F-6D8EB50BC5C8}"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5786DFC-D235-4D52-B457-130D55003D7F}" type="datetimeFigureOut">
              <a:rPr lang="es-ES" smtClean="0"/>
              <a:pPr/>
              <a:t>15/10/2024</a:t>
            </a:fld>
            <a:endParaRPr lang="es-ES"/>
          </a:p>
        </p:txBody>
      </p:sp>
      <p:sp>
        <p:nvSpPr>
          <p:cNvPr id="5" name="4 Marcador de pie de página"/>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s-ES"/>
          </a:p>
        </p:txBody>
      </p:sp>
      <p:sp>
        <p:nvSpPr>
          <p:cNvPr id="6" name="5 Marcador de número de diapositiva"/>
          <p:cNvSpPr>
            <a:spLocks noGrp="1"/>
          </p:cNvSpPr>
          <p:nvPr>
            <p:ph type="sldNum" sz="quarter" idx="12"/>
          </p:nvPr>
        </p:nvSpPr>
        <p:spPr>
          <a:xfrm>
            <a:off x="6733952" y="6555112"/>
            <a:ext cx="588336" cy="228600"/>
          </a:xfrm>
        </p:spPr>
        <p:txBody>
          <a:bodyPr/>
          <a:lstStyle>
            <a:extLst/>
          </a:lstStyle>
          <a:p>
            <a:fld id="{044C2FB8-3F10-4B64-855F-6D8EB50BC5C8}"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320040"/>
            <a:ext cx="7242048"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solidFill>
                  <a:schemeClr val="tx2"/>
                </a:solidFill>
              </a:defRPr>
            </a:lvl1pPr>
            <a:extLst/>
          </a:lstStyle>
          <a:p>
            <a:fld id="{75786DFC-D235-4D52-B457-130D55003D7F}" type="datetimeFigureOut">
              <a:rPr lang="es-ES" smtClean="0"/>
              <a:pPr/>
              <a:t>15/10/2024</a:t>
            </a:fld>
            <a:endParaRPr lang="es-ES"/>
          </a:p>
        </p:txBody>
      </p:sp>
      <p:sp>
        <p:nvSpPr>
          <p:cNvPr id="3" name="2 Marcador de pie de página"/>
          <p:cNvSpPr>
            <a:spLocks noGrp="1"/>
          </p:cNvSpPr>
          <p:nvPr>
            <p:ph type="ftr" sz="quarter" idx="11"/>
          </p:nvPr>
        </p:nvSpPr>
        <p:spPr/>
        <p:txBody>
          <a:bodyPr/>
          <a:lstStyle>
            <a:lvl1pPr>
              <a:defRPr>
                <a:solidFill>
                  <a:schemeClr val="tx2"/>
                </a:solidFill>
              </a:defRPr>
            </a:lvl1pPr>
            <a:extLst/>
          </a:lstStyle>
          <a:p>
            <a:endParaRPr lang="es-ES"/>
          </a:p>
        </p:txBody>
      </p:sp>
      <p:sp>
        <p:nvSpPr>
          <p:cNvPr id="4" name="3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2"/>
      </p:bgRef>
    </p:bg>
    <p:spTree>
      <p:nvGrpSpPr>
        <p:cNvPr id="1" name=""/>
        <p:cNvGrpSpPr/>
        <p:nvPr/>
      </p:nvGrpSpPr>
      <p:grpSpPr>
        <a:xfrm>
          <a:off x="0" y="0"/>
          <a:ext cx="0" cy="0"/>
          <a:chOff x="0" y="0"/>
          <a:chExt cx="0" cy="0"/>
        </a:xfrm>
      </p:grpSpPr>
      <p:sp>
        <p:nvSpPr>
          <p:cNvPr id="8" name="7 Rectángulo"/>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s-ES" smtClean="0"/>
              <a:t>Haga clic para modificar el estilo de título del patrón</a:t>
            </a:r>
            <a:endParaRPr kumimoji="0" lang="en-US" dirty="0"/>
          </a:p>
        </p:txBody>
      </p:sp>
      <p:sp>
        <p:nvSpPr>
          <p:cNvPr id="4" name="3 Marcador de texto"/>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s-ES" smtClean="0"/>
              <a:t>Haga clic para modificar el estilo de texto del patrón</a:t>
            </a:r>
          </a:p>
        </p:txBody>
      </p:sp>
      <p:sp>
        <p:nvSpPr>
          <p:cNvPr id="5" name="4 Marcador de fecha"/>
          <p:cNvSpPr>
            <a:spLocks noGrp="1"/>
          </p:cNvSpPr>
          <p:nvPr>
            <p:ph type="dt" sz="half" idx="10"/>
          </p:nvPr>
        </p:nvSpPr>
        <p:spPr/>
        <p:txBody>
          <a:bodyPr/>
          <a:lstStyle>
            <a:extLst/>
          </a:lstStyle>
          <a:p>
            <a:fld id="{75786DFC-D235-4D52-B457-130D55003D7F}" type="datetimeFigureOut">
              <a:rPr lang="es-ES" smtClean="0"/>
              <a:pPr/>
              <a:t>15/10/2024</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44C2FB8-3F10-4B64-855F-6D8EB50BC5C8}" type="slidenum">
              <a:rPr lang="es-ES" smtClean="0"/>
              <a:pPr/>
              <a:t>‹Nº›</a:t>
            </a:fld>
            <a:endParaRPr lang="es-ES"/>
          </a:p>
        </p:txBody>
      </p:sp>
      <p:sp>
        <p:nvSpPr>
          <p:cNvPr id="10" name="9 Marcador de posición de imagen"/>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s-ES" smtClean="0"/>
              <a:t>Haga clic en el icono para agregar una imagen</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título"/>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s-ES" smtClean="0"/>
              <a:t>Haga clic para modificar el estilo de título del patrón</a:t>
            </a:r>
            <a:endParaRPr kumimoji="0" lang="en-US"/>
          </a:p>
        </p:txBody>
      </p:sp>
      <p:sp>
        <p:nvSpPr>
          <p:cNvPr id="31" name="30 Marcador de texto"/>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7" name="26 Marcador de fecha"/>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5786DFC-D235-4D52-B457-130D55003D7F}" type="datetimeFigureOut">
              <a:rPr lang="es-ES" smtClean="0"/>
              <a:pPr/>
              <a:t>15/10/2024</a:t>
            </a:fld>
            <a:endParaRPr lang="es-ES"/>
          </a:p>
        </p:txBody>
      </p:sp>
      <p:sp>
        <p:nvSpPr>
          <p:cNvPr id="4" name="3 Marcador de pie de página"/>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s-ES"/>
          </a:p>
        </p:txBody>
      </p:sp>
      <p:sp>
        <p:nvSpPr>
          <p:cNvPr id="16" name="15 Marcador de número de diapositiva"/>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44C2FB8-3F10-4B64-855F-6D8EB50BC5C8}"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victormolla.com/que-es-la-ia-debi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s.wikipedia.org/wiki/Prueba_de_Turing" TargetMode="External"/><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 Id="rId4" Type="http://schemas.openxmlformats.org/officeDocument/2006/relationships/hyperlink" Target="https://en.wikipedia.org/wiki/Deep_Blue_(chess_computer)"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ageitinc.com/reference-center/what-is-strong-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bva.com/es/innovacion/machine-learning-que-es-y-como-funcion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youtube.com/watch?v=x5fqqnxgB4Q&amp;t=13s" TargetMode="External"/><Relationship Id="rId1" Type="http://schemas.openxmlformats.org/officeDocument/2006/relationships/slideLayout" Target="../slideLayouts/slideLayout2.xml"/><Relationship Id="rId4" Type="http://schemas.openxmlformats.org/officeDocument/2006/relationships/hyperlink" Target="https://www.youtube.com/watch?v=_tA5cinv0U8"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dEN2exQHsh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ibm.com/es-es/topics/supervised-learn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bm.com/es-es/topics/logistic-regression" TargetMode="External"/><Relationship Id="rId2" Type="http://schemas.openxmlformats.org/officeDocument/2006/relationships/hyperlink" Target="https://www.ibm.com/es-es/topics/linear-regression" TargetMode="External"/><Relationship Id="rId1" Type="http://schemas.openxmlformats.org/officeDocument/2006/relationships/slideLayout" Target="../slideLayouts/slideLayout2.xml"/><Relationship Id="rId4" Type="http://schemas.openxmlformats.org/officeDocument/2006/relationships/hyperlink" Target="https://www.youtube.com/watch?v=dEN2exQHsh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dEN2exQHsh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ibm.com/es-es/topics/neural-networks" TargetMode="External"/><Relationship Id="rId2" Type="http://schemas.openxmlformats.org/officeDocument/2006/relationships/hyperlink" Target="https://www.youtube.com/watch?v=dlxhyt8m0wo" TargetMode="External"/><Relationship Id="rId1" Type="http://schemas.openxmlformats.org/officeDocument/2006/relationships/slideLayout" Target="../slideLayouts/slideLayout2.xml"/><Relationship Id="rId5" Type="http://schemas.openxmlformats.org/officeDocument/2006/relationships/hyperlink" Target="https://fastercapital.com/es/contenido/Funcion-de-costo--formula-de-la-funcion-de-costo-y-como-derivarla.html" TargetMode="External"/><Relationship Id="rId4" Type="http://schemas.openxmlformats.org/officeDocument/2006/relationships/hyperlink" Target="https://medium.com/@datasciencewizards/a-simple-guide-to-gradient-descent-algorithm-60cbb66a0df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2_SZ7WRy-Q" TargetMode="External"/><Relationship Id="rId2" Type="http://schemas.openxmlformats.org/officeDocument/2006/relationships/hyperlink" Target="https://www.youtube.com/watch?v=949tYJgRvRg" TargetMode="External"/><Relationship Id="rId1" Type="http://schemas.openxmlformats.org/officeDocument/2006/relationships/slideLayout" Target="../slideLayouts/slideLayout2.xml"/><Relationship Id="rId4" Type="http://schemas.openxmlformats.org/officeDocument/2006/relationships/hyperlink" Target="https://www.youtube.com/watch?v=P930ev-eyVk"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cca.org.mx/CCA_cursos/basico_estadistica/html/modulo2/modulo2-5.html" TargetMode="External"/><Relationship Id="rId2" Type="http://schemas.openxmlformats.org/officeDocument/2006/relationships/hyperlink" Target="https://www.youtube.com/watch?v=MFXKcEeT-M0"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KN167eUcvrs"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www.ibm.com/docs/es/spss-statistics/saas?topic=charts-variable-types" TargetMode="External"/><Relationship Id="rId4" Type="http://schemas.openxmlformats.org/officeDocument/2006/relationships/hyperlink" Target="https://www.universoformulas.com/matematicas/analisis/variable-dependiente-independient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prendeia.com/maquinas-vectores-de-soporte-clasificacion-teoria/" TargetMode="External"/><Relationship Id="rId2" Type="http://schemas.openxmlformats.org/officeDocument/2006/relationships/hyperlink" Target="https://www.youtube.com/watch?v=GOaIZqMh5PE&amp;t=278s"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www.youtube.com/watch?v=dEN2exQHsh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es-es/topics/machine-learning" TargetMode="External"/><Relationship Id="rId2" Type="http://schemas.openxmlformats.org/officeDocument/2006/relationships/hyperlink" Target="Una%20red%20neuronal%20es%20un%20programa,%20o%20modelo,%20de%20machine%20learning%20que%20toma%20decisiones%20de%20forma%20similar%20al%20cerebro%20humano,%20utilizando%20procesos%20que%20imitan%20la%20forma%20en%20que%20las%20neuronas%20biol&#243;gicas%20trabajan%20juntas%20para%20identificar%20fen&#243;menos,%20sopesar%20opciones%20y%20l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ataaspirant-com.translate.goog/parametric-and-nonparametric-algorithms/?_x_tr_sl=en&amp;_x_tr_tl=es&amp;_x_tr_hl=es&amp;_x_tr_pto=rq" TargetMode="External"/><Relationship Id="rId2" Type="http://schemas.openxmlformats.org/officeDocument/2006/relationships/hyperlink" Target="https://www.youtube.com/watch?v=FHHuo7xEeo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dEN2exQHshs" TargetMode="External"/><Relationship Id="rId2" Type="http://schemas.openxmlformats.org/officeDocument/2006/relationships/hyperlink" Target="https://www.youtube.com/watch?v=TqsD5q6aqt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bm.com/es-es/topics/deep-learning" TargetMode="External"/><Relationship Id="rId2" Type="http://schemas.openxmlformats.org/officeDocument/2006/relationships/hyperlink" Target="https://www.ibm.com/es-es/topics/artificial-intellig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Red_neuronal_artificial" TargetMode="External"/><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aws.amazon.com/es/what-is/neural-network/"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pulse/multilayer-neural-network-poornima-devi-oj0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es-es/topics/machine-learning" TargetMode="External"/><Relationship Id="rId2" Type="http://schemas.openxmlformats.org/officeDocument/2006/relationships/hyperlink" Target="https://www.ibm.com/es-es/topics/deep-learning" TargetMode="External"/><Relationship Id="rId1" Type="http://schemas.openxmlformats.org/officeDocument/2006/relationships/slideLayout" Target="../slideLayouts/slideLayout2.xml"/><Relationship Id="rId6" Type="http://schemas.openxmlformats.org/officeDocument/2006/relationships/hyperlink" Target="https://www.ibm.com/es-es/topics/artificial-intelligence" TargetMode="External"/><Relationship Id="rId5" Type="http://schemas.openxmlformats.org/officeDocument/2006/relationships/hyperlink" Target="https://www.linkedin.com/pulse/multilayer-neural-network-poornima-devi-oj0ic" TargetMode="External"/><Relationship Id="rId4" Type="http://schemas.openxmlformats.org/officeDocument/2006/relationships/hyperlink" Target="https://www.ibm.com/es-es/topics/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Sistemas de Aprendizaje Automático</a:t>
            </a:r>
            <a:endParaRPr lang="es-ES" dirty="0"/>
          </a:p>
        </p:txBody>
      </p:sp>
      <p:sp>
        <p:nvSpPr>
          <p:cNvPr id="3" name="2 Subtítulo"/>
          <p:cNvSpPr>
            <a:spLocks noGrp="1"/>
          </p:cNvSpPr>
          <p:nvPr>
            <p:ph type="subTitle" idx="1"/>
          </p:nvPr>
        </p:nvSpPr>
        <p:spPr/>
        <p:txBody>
          <a:bodyPr>
            <a:normAutofit lnSpcReduction="10000"/>
          </a:bodyPr>
          <a:lstStyle/>
          <a:p>
            <a:r>
              <a:rPr lang="es-ES" dirty="0" smtClean="0"/>
              <a:t>Curso de Especialización </a:t>
            </a:r>
          </a:p>
          <a:p>
            <a:r>
              <a:rPr lang="es-ES" dirty="0" smtClean="0"/>
              <a:t>BIG DATA E INTELIGENCIA ARTIFICIAL </a:t>
            </a:r>
          </a:p>
          <a:p>
            <a:r>
              <a:rPr lang="es-ES" dirty="0" smtClean="0"/>
              <a:t>IES. COMERCIO 2024-2025</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Tipos de inteligencia artificial</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https://www.tableau.com/es-mx/data-insights/ai/tipos-de-inteligencia-artificial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fontScale="70000" lnSpcReduction="20000"/>
          </a:bodyPr>
          <a:lstStyle/>
          <a:p>
            <a:pPr>
              <a:buFont typeface="Wingdings" pitchFamily="2" charset="2"/>
              <a:buChar char="Ø"/>
            </a:pPr>
            <a:r>
              <a:rPr lang="es-ES" sz="2400" b="1" dirty="0" smtClean="0">
                <a:latin typeface="Calibri" pitchFamily="34" charset="0"/>
                <a:cs typeface="Calibri" pitchFamily="34" charset="0"/>
              </a:rPr>
              <a:t>Ejemplos:</a:t>
            </a:r>
          </a:p>
          <a:p>
            <a:pPr algn="just">
              <a:buFont typeface="Wingdings" pitchFamily="2" charset="2"/>
              <a:buChar char="§"/>
            </a:pPr>
            <a:r>
              <a:rPr lang="es-ES" sz="2400" dirty="0" smtClean="0">
                <a:latin typeface="Calibri" pitchFamily="34" charset="0"/>
                <a:cs typeface="Calibri" pitchFamily="34" charset="0"/>
              </a:rPr>
              <a:t> Asistentes Virtuales: </a:t>
            </a:r>
            <a:r>
              <a:rPr lang="es-ES" sz="2400" dirty="0" err="1" smtClean="0">
                <a:latin typeface="Calibri" pitchFamily="34" charset="0"/>
                <a:cs typeface="Calibri" pitchFamily="34" charset="0"/>
              </a:rPr>
              <a:t>Siri</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Alexa</a:t>
            </a:r>
            <a:r>
              <a:rPr lang="es-ES" sz="2400" dirty="0" smtClean="0">
                <a:latin typeface="Calibri" pitchFamily="34" charset="0"/>
                <a:cs typeface="Calibri" pitchFamily="34" charset="0"/>
              </a:rPr>
              <a:t>, Google </a:t>
            </a:r>
            <a:r>
              <a:rPr lang="es-ES" sz="2400" dirty="0" err="1" smtClean="0">
                <a:latin typeface="Calibri" pitchFamily="34" charset="0"/>
                <a:cs typeface="Calibri" pitchFamily="34" charset="0"/>
              </a:rPr>
              <a:t>Assistant</a:t>
            </a:r>
            <a:r>
              <a:rPr lang="es-ES" sz="2400" dirty="0" smtClean="0">
                <a:latin typeface="Calibri" pitchFamily="34" charset="0"/>
                <a:cs typeface="Calibri" pitchFamily="34" charset="0"/>
              </a:rPr>
              <a:t> que utilizan reconocimiento de voz para facilitar tareas diarias, como programar recordatorios y buscar información en línea</a:t>
            </a:r>
          </a:p>
          <a:p>
            <a:pPr algn="just">
              <a:buFont typeface="Wingdings" pitchFamily="2" charset="2"/>
              <a:buChar char="§"/>
            </a:pPr>
            <a:r>
              <a:rPr lang="es-ES" sz="2400" dirty="0" smtClean="0">
                <a:latin typeface="Calibri" pitchFamily="34" charset="0"/>
                <a:cs typeface="Calibri" pitchFamily="34" charset="0"/>
              </a:rPr>
              <a:t>Filtros de Spam: Casi todos los servicios de correo electrónico utilizan algún tipo de aprendizaje automático para filtrar y clasificar los mensajes no deseados de forma automática.</a:t>
            </a:r>
          </a:p>
          <a:p>
            <a:pPr>
              <a:buFont typeface="Wingdings" pitchFamily="2" charset="2"/>
              <a:buChar char="§"/>
            </a:pP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Los </a:t>
            </a: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en sitios web de servicio al cliente o en redes sociales utilizan IA Débil para proporcionar respuestas automáticas a preguntas frecuentes.</a:t>
            </a:r>
          </a:p>
          <a:p>
            <a:pPr>
              <a:buFont typeface="Wingdings" pitchFamily="2" charset="2"/>
              <a:buChar char="§"/>
            </a:pPr>
            <a:r>
              <a:rPr lang="es-ES" sz="2400" dirty="0" smtClean="0">
                <a:latin typeface="Calibri" pitchFamily="34" charset="0"/>
                <a:cs typeface="Calibri" pitchFamily="34" charset="0"/>
              </a:rPr>
              <a:t>Sistemas de Recomendación: Plataformas como </a:t>
            </a:r>
            <a:r>
              <a:rPr lang="es-ES" sz="2400" dirty="0" err="1" smtClean="0">
                <a:latin typeface="Calibri" pitchFamily="34" charset="0"/>
                <a:cs typeface="Calibri" pitchFamily="34" charset="0"/>
              </a:rPr>
              <a:t>Netflix</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Spotify</a:t>
            </a:r>
            <a:r>
              <a:rPr lang="es-ES" sz="2400" dirty="0" smtClean="0">
                <a:latin typeface="Calibri" pitchFamily="34" charset="0"/>
                <a:cs typeface="Calibri" pitchFamily="34" charset="0"/>
              </a:rPr>
              <a:t> utilizan IA Débil para analizar nuestros hábitos y preferencias, recomendando películas, series o música personalizadas.</a:t>
            </a:r>
          </a:p>
          <a:p>
            <a:pPr>
              <a:buFont typeface="Wingdings" pitchFamily="2" charset="2"/>
              <a:buChar char="§"/>
            </a:pPr>
            <a:r>
              <a:rPr lang="es-ES" sz="2400" dirty="0" smtClean="0">
                <a:latin typeface="Calibri" pitchFamily="34" charset="0"/>
                <a:cs typeface="Calibri" pitchFamily="34" charset="0"/>
              </a:rPr>
              <a:t>Software de Reconocimiento Facial: Aplicaciones de seguridad y dispositivos móviles emplean IA Débil para reconocer rostros y permitir o denegar el acceso a sistemas o información.</a:t>
            </a:r>
          </a:p>
          <a:p>
            <a:pPr>
              <a:buFont typeface="Wingdings" pitchFamily="2" charset="2"/>
              <a:buChar char="§"/>
            </a:pPr>
            <a:r>
              <a:rPr lang="es-ES" sz="2400" dirty="0" smtClean="0">
                <a:latin typeface="Calibri" pitchFamily="34" charset="0"/>
                <a:cs typeface="Calibri" pitchFamily="34" charset="0"/>
              </a:rPr>
              <a:t>Estos ejemplos demuestran cómo la IA Estrecha está diseñada para mejorar la eficiencia y la comodidad en tareas específicas, sin necesariamente tener la capacidad de razonar fuera de su ámbito programado</a:t>
            </a:r>
          </a:p>
          <a:p>
            <a:pPr algn="just">
              <a:buFont typeface="Wingdings" pitchFamily="2" charset="2"/>
              <a:buChar char="§"/>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Definición:</a:t>
            </a:r>
          </a:p>
          <a:p>
            <a:pPr algn="just">
              <a:buFont typeface="Wingdings" pitchFamily="2" charset="2"/>
              <a:buChar char="§"/>
            </a:pPr>
            <a:r>
              <a:rPr lang="es-ES" sz="2400" dirty="0" smtClean="0">
                <a:latin typeface="Calibri" pitchFamily="34" charset="0"/>
                <a:cs typeface="Calibri" pitchFamily="34" charset="0"/>
              </a:rPr>
              <a:t> Sistema programado para operar dentro de un conjunto limitado de parámetros y reglas para ejecutar una tarea concreta de manera eficiente.</a:t>
            </a:r>
          </a:p>
          <a:p>
            <a:pPr algn="just">
              <a:buFont typeface="Wingdings" pitchFamily="2" charset="2"/>
              <a:buChar char="§"/>
            </a:pPr>
            <a:r>
              <a:rPr lang="es-ES" sz="2400" dirty="0" smtClean="0">
                <a:latin typeface="Calibri" pitchFamily="34" charset="0"/>
                <a:cs typeface="Calibri" pitchFamily="34" charset="0"/>
              </a:rPr>
              <a:t>No busca emular la inteligencia humana, se centra en ser práctica y funcional sin la necesidad de comprender o interpretar el mundo en su totalidad.</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débil</a:t>
            </a:r>
            <a:br>
              <a:rPr lang="es-ES" dirty="0" smtClean="0"/>
            </a:br>
            <a:r>
              <a:rPr lang="es-ES" sz="2800" dirty="0" smtClean="0">
                <a:hlinkClick r:id="rId2"/>
              </a:rPr>
              <a:t>Inteligencia artificial estrecha</a:t>
            </a:r>
            <a:endParaRPr lang="es-ES" dirty="0"/>
          </a:p>
        </p:txBody>
      </p:sp>
      <p:sp>
        <p:nvSpPr>
          <p:cNvPr id="3" name="2 Marcador de contenido"/>
          <p:cNvSpPr>
            <a:spLocks noGrp="1"/>
          </p:cNvSpPr>
          <p:nvPr>
            <p:ph idx="1"/>
          </p:nvPr>
        </p:nvSpPr>
        <p:spPr/>
        <p:txBody>
          <a:bodyPr>
            <a:normAutofit fontScale="70000" lnSpcReduction="20000"/>
          </a:bodyPr>
          <a:lstStyle/>
          <a:p>
            <a:pPr>
              <a:buFont typeface="Wingdings" pitchFamily="2" charset="2"/>
              <a:buChar char="Ø"/>
            </a:pPr>
            <a:r>
              <a:rPr lang="es-ES" sz="2400" b="1" dirty="0" smtClean="0">
                <a:latin typeface="Calibri" pitchFamily="34" charset="0"/>
                <a:cs typeface="Calibri" pitchFamily="34" charset="0"/>
              </a:rPr>
              <a:t>Ejemplos:</a:t>
            </a:r>
          </a:p>
          <a:p>
            <a:pPr algn="just">
              <a:buFont typeface="Wingdings" pitchFamily="2" charset="2"/>
              <a:buChar char="§"/>
            </a:pPr>
            <a:r>
              <a:rPr lang="es-ES" sz="2400" dirty="0" smtClean="0">
                <a:latin typeface="Calibri" pitchFamily="34" charset="0"/>
                <a:cs typeface="Calibri" pitchFamily="34" charset="0"/>
              </a:rPr>
              <a:t> Asistentes Virtuales: </a:t>
            </a:r>
            <a:r>
              <a:rPr lang="es-ES" sz="2400" dirty="0" err="1" smtClean="0">
                <a:latin typeface="Calibri" pitchFamily="34" charset="0"/>
                <a:cs typeface="Calibri" pitchFamily="34" charset="0"/>
              </a:rPr>
              <a:t>Siri</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Alexa</a:t>
            </a:r>
            <a:r>
              <a:rPr lang="es-ES" sz="2400" dirty="0" smtClean="0">
                <a:latin typeface="Calibri" pitchFamily="34" charset="0"/>
                <a:cs typeface="Calibri" pitchFamily="34" charset="0"/>
              </a:rPr>
              <a:t>, Google </a:t>
            </a:r>
            <a:r>
              <a:rPr lang="es-ES" sz="2400" dirty="0" err="1" smtClean="0">
                <a:latin typeface="Calibri" pitchFamily="34" charset="0"/>
                <a:cs typeface="Calibri" pitchFamily="34" charset="0"/>
              </a:rPr>
              <a:t>Assistant</a:t>
            </a:r>
            <a:r>
              <a:rPr lang="es-ES" sz="2400" dirty="0" smtClean="0">
                <a:latin typeface="Calibri" pitchFamily="34" charset="0"/>
                <a:cs typeface="Calibri" pitchFamily="34" charset="0"/>
              </a:rPr>
              <a:t> que utilizan reconocimiento de voz para facilitar tareas diarias, como programar recordatorios y buscar información en línea</a:t>
            </a:r>
          </a:p>
          <a:p>
            <a:pPr algn="just">
              <a:buFont typeface="Wingdings" pitchFamily="2" charset="2"/>
              <a:buChar char="§"/>
            </a:pPr>
            <a:r>
              <a:rPr lang="es-ES" sz="2400" dirty="0" smtClean="0">
                <a:latin typeface="Calibri" pitchFamily="34" charset="0"/>
                <a:cs typeface="Calibri" pitchFamily="34" charset="0"/>
              </a:rPr>
              <a:t>Filtros de Spam: Casi todos los servicios de correo electrónico utilizan algún tipo de aprendizaje automático para filtrar y clasificar los mensajes no deseados de forma automática.</a:t>
            </a:r>
          </a:p>
          <a:p>
            <a:pPr>
              <a:buFont typeface="Wingdings" pitchFamily="2" charset="2"/>
              <a:buChar char="§"/>
            </a:pP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Los </a:t>
            </a:r>
            <a:r>
              <a:rPr lang="es-ES" sz="2400" dirty="0" err="1" smtClean="0">
                <a:latin typeface="Calibri" pitchFamily="34" charset="0"/>
                <a:cs typeface="Calibri" pitchFamily="34" charset="0"/>
              </a:rPr>
              <a:t>chatbots</a:t>
            </a:r>
            <a:r>
              <a:rPr lang="es-ES" sz="2400" dirty="0" smtClean="0">
                <a:latin typeface="Calibri" pitchFamily="34" charset="0"/>
                <a:cs typeface="Calibri" pitchFamily="34" charset="0"/>
              </a:rPr>
              <a:t> en sitios web de servicio al cliente o en redes sociales utilizan IA Débil para proporcionar respuestas automáticas a preguntas frecuentes.</a:t>
            </a:r>
          </a:p>
          <a:p>
            <a:pPr>
              <a:buFont typeface="Wingdings" pitchFamily="2" charset="2"/>
              <a:buChar char="§"/>
            </a:pPr>
            <a:r>
              <a:rPr lang="es-ES" sz="2400" dirty="0" smtClean="0">
                <a:latin typeface="Calibri" pitchFamily="34" charset="0"/>
                <a:cs typeface="Calibri" pitchFamily="34" charset="0"/>
              </a:rPr>
              <a:t>Sistemas de Recomendación: Plataformas como </a:t>
            </a:r>
            <a:r>
              <a:rPr lang="es-ES" sz="2400" dirty="0" err="1" smtClean="0">
                <a:latin typeface="Calibri" pitchFamily="34" charset="0"/>
                <a:cs typeface="Calibri" pitchFamily="34" charset="0"/>
              </a:rPr>
              <a:t>Netflix</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Spotify</a:t>
            </a:r>
            <a:r>
              <a:rPr lang="es-ES" sz="2400" dirty="0" smtClean="0">
                <a:latin typeface="Calibri" pitchFamily="34" charset="0"/>
                <a:cs typeface="Calibri" pitchFamily="34" charset="0"/>
              </a:rPr>
              <a:t> utilizan IA Débil para analizar nuestros hábitos y preferencias, recomendando películas, series o música personalizadas.</a:t>
            </a:r>
          </a:p>
          <a:p>
            <a:pPr>
              <a:buFont typeface="Wingdings" pitchFamily="2" charset="2"/>
              <a:buChar char="§"/>
            </a:pPr>
            <a:r>
              <a:rPr lang="es-ES" sz="2400" dirty="0" smtClean="0">
                <a:latin typeface="Calibri" pitchFamily="34" charset="0"/>
                <a:cs typeface="Calibri" pitchFamily="34" charset="0"/>
              </a:rPr>
              <a:t>Software de Reconocimiento Facial: Aplicaciones de seguridad y dispositivos móviles emplean IA Débil para reconocer rostros y permitir o denegar el acceso a sistemas o información.</a:t>
            </a:r>
          </a:p>
          <a:p>
            <a:pPr>
              <a:buFont typeface="Wingdings" pitchFamily="2" charset="2"/>
              <a:buChar char="§"/>
            </a:pPr>
            <a:r>
              <a:rPr lang="es-ES" sz="2400" dirty="0" smtClean="0">
                <a:latin typeface="Calibri" pitchFamily="34" charset="0"/>
                <a:cs typeface="Calibri" pitchFamily="34" charset="0"/>
              </a:rPr>
              <a:t>Estos ejemplos demuestran cómo la IA Estrecha está diseñada para mejorar la eficiencia y la comodidad en tareas específicas, sin necesariamente tener la capacidad de razonar fuera de su ámbito programado.</a:t>
            </a:r>
          </a:p>
          <a:p>
            <a:pPr algn="just">
              <a:buFont typeface="Wingdings" pitchFamily="2" charset="2"/>
              <a:buChar char="§"/>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b="1" dirty="0" smtClean="0">
                <a:latin typeface="Calibri" pitchFamily="34" charset="0"/>
                <a:cs typeface="Calibri" pitchFamily="34" charset="0"/>
              </a:rPr>
              <a:t>Definición: </a:t>
            </a:r>
          </a:p>
          <a:p>
            <a:pPr algn="just">
              <a:buFont typeface="Wingdings" pitchFamily="2" charset="2"/>
              <a:buChar char="§"/>
            </a:pPr>
            <a:r>
              <a:rPr lang="es-ES" sz="2400" dirty="0" smtClean="0">
                <a:latin typeface="Calibri" pitchFamily="34" charset="0"/>
                <a:cs typeface="Calibri" pitchFamily="34" charset="0"/>
              </a:rPr>
              <a:t>La IA fuerte, también conocida como inteligencia artificial general (IAG), busca replicar las capacidades cognitivas completas de los humanos. Esto abarca la inteligencia humana, las capacidades cognitivas y el razonamiento basado en el sentido común. El objetivo final de la IA fuerte es demostrar capacidades generales de resolución de problemas y emular la mente y el nivel de inteligencia humanos, lo que representa una cantidad significativa de intervención humana y ejemplos prácticos.</a:t>
            </a:r>
          </a:p>
          <a:p>
            <a:endParaRPr lang="es-E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fontScale="92500" lnSpcReduction="20000"/>
          </a:bodyPr>
          <a:lstStyle/>
          <a:p>
            <a:pPr>
              <a:buFont typeface="Wingdings" pitchFamily="2" charset="2"/>
              <a:buChar char="Ø"/>
            </a:pPr>
            <a:r>
              <a:rPr lang="es-ES" sz="2800" b="1" dirty="0" smtClean="0">
                <a:latin typeface="Calibri" pitchFamily="34" charset="0"/>
                <a:cs typeface="Calibri" pitchFamily="34" charset="0"/>
              </a:rPr>
              <a:t>Características principales de la IA fuerte:</a:t>
            </a:r>
            <a:r>
              <a:rPr lang="es-ES" dirty="0" smtClean="0">
                <a:latin typeface="Calibri" pitchFamily="34" charset="0"/>
                <a:cs typeface="Calibri" pitchFamily="34" charset="0"/>
              </a:rPr>
              <a:t/>
            </a:r>
            <a:br>
              <a:rPr lang="es-ES" dirty="0" smtClean="0">
                <a:latin typeface="Calibri" pitchFamily="34" charset="0"/>
                <a:cs typeface="Calibri" pitchFamily="34" charset="0"/>
              </a:rPr>
            </a:br>
            <a:endParaRPr lang="es-ES" dirty="0" smtClean="0">
              <a:latin typeface="Calibri" pitchFamily="34" charset="0"/>
              <a:cs typeface="Calibri" pitchFamily="34" charset="0"/>
            </a:endParaRPr>
          </a:p>
          <a:p>
            <a:pPr algn="just">
              <a:buFont typeface="Wingdings" pitchFamily="2" charset="2"/>
              <a:buChar char="§"/>
            </a:pPr>
            <a:r>
              <a:rPr lang="es-ES" dirty="0" smtClean="0">
                <a:latin typeface="Calibri" pitchFamily="34" charset="0"/>
                <a:cs typeface="Calibri" pitchFamily="34" charset="0"/>
              </a:rPr>
              <a:t>Abarca todo el espectro de </a:t>
            </a:r>
            <a:r>
              <a:rPr lang="es-ES" u="sng" dirty="0" smtClean="0">
                <a:latin typeface="Calibri" pitchFamily="34" charset="0"/>
                <a:cs typeface="Calibri" pitchFamily="34" charset="0"/>
              </a:rPr>
              <a:t>capacidades cognitivas humanas</a:t>
            </a:r>
            <a:r>
              <a:rPr lang="es-ES" dirty="0" smtClean="0">
                <a:latin typeface="Calibri" pitchFamily="34" charset="0"/>
                <a:cs typeface="Calibri" pitchFamily="34" charset="0"/>
              </a:rPr>
              <a:t>, incluido el </a:t>
            </a:r>
            <a:r>
              <a:rPr lang="es-ES" u="sng" dirty="0" smtClean="0">
                <a:latin typeface="Calibri" pitchFamily="34" charset="0"/>
                <a:cs typeface="Calibri" pitchFamily="34" charset="0"/>
              </a:rPr>
              <a:t>sentido común</a:t>
            </a:r>
            <a:r>
              <a:rPr lang="es-ES" dirty="0" smtClean="0">
                <a:latin typeface="Calibri" pitchFamily="34" charset="0"/>
                <a:cs typeface="Calibri" pitchFamily="34" charset="0"/>
              </a:rPr>
              <a:t> y las </a:t>
            </a:r>
            <a:r>
              <a:rPr lang="es-ES" u="sng" dirty="0" smtClean="0">
                <a:latin typeface="Calibri" pitchFamily="34" charset="0"/>
                <a:cs typeface="Calibri" pitchFamily="34" charset="0"/>
              </a:rPr>
              <a:t>habilidades generales para resolver problemas. </a:t>
            </a:r>
          </a:p>
          <a:p>
            <a:pPr algn="just">
              <a:buFont typeface="Wingdings" pitchFamily="2" charset="2"/>
              <a:buChar char="§"/>
            </a:pPr>
            <a:r>
              <a:rPr lang="es-ES" dirty="0" smtClean="0">
                <a:latin typeface="Calibri" pitchFamily="34" charset="0"/>
                <a:cs typeface="Calibri" pitchFamily="34" charset="0"/>
              </a:rPr>
              <a:t>Va más allá de tareas específicas y ecuaciones matemáticas, y apunta a replicar las capacidades cognitivas y las </a:t>
            </a:r>
            <a:r>
              <a:rPr lang="es-ES" u="sng" dirty="0" smtClean="0">
                <a:latin typeface="Calibri" pitchFamily="34" charset="0"/>
                <a:cs typeface="Calibri" pitchFamily="34" charset="0"/>
              </a:rPr>
              <a:t>funciones cerebrales de los humanos</a:t>
            </a:r>
            <a:r>
              <a:rPr lang="es-ES" dirty="0" smtClean="0">
                <a:latin typeface="Calibri" pitchFamily="34" charset="0"/>
                <a:cs typeface="Calibri" pitchFamily="34" charset="0"/>
              </a:rPr>
              <a:t>.</a:t>
            </a:r>
          </a:p>
          <a:p>
            <a:pPr algn="just">
              <a:buFont typeface="Wingdings" pitchFamily="2" charset="2"/>
              <a:buChar char="§"/>
            </a:pPr>
            <a:r>
              <a:rPr lang="es-ES" dirty="0" smtClean="0">
                <a:latin typeface="Calibri" pitchFamily="34" charset="0"/>
                <a:cs typeface="Calibri" pitchFamily="34" charset="0"/>
              </a:rPr>
              <a:t>El objetivo final es reflejar las experiencias de vida y las creencias de otras entidades inteligentes, de manera similar al segundo de la actividad neuronal. Algunos ejemplos de IA fuerte incluyen la prueba de </a:t>
            </a:r>
            <a:r>
              <a:rPr lang="es-ES" dirty="0" err="1" smtClean="0">
                <a:latin typeface="Calibri" pitchFamily="34" charset="0"/>
                <a:cs typeface="Calibri" pitchFamily="34" charset="0"/>
                <a:hlinkClick r:id="rId3"/>
              </a:rPr>
              <a:t>Turing</a:t>
            </a:r>
            <a:r>
              <a:rPr lang="es-ES" dirty="0" smtClean="0">
                <a:latin typeface="Calibri" pitchFamily="34" charset="0"/>
                <a:cs typeface="Calibri" pitchFamily="34" charset="0"/>
              </a:rPr>
              <a:t> y el programa informático </a:t>
            </a:r>
            <a:r>
              <a:rPr lang="es-ES" dirty="0" err="1" smtClean="0">
                <a:latin typeface="Calibri" pitchFamily="34" charset="0"/>
                <a:cs typeface="Calibri" pitchFamily="34" charset="0"/>
                <a:hlinkClick r:id="rId4"/>
              </a:rPr>
              <a:t>Deep</a:t>
            </a:r>
            <a:r>
              <a:rPr lang="es-ES" dirty="0" smtClean="0">
                <a:latin typeface="Calibri" pitchFamily="34" charset="0"/>
                <a:cs typeface="Calibri" pitchFamily="34" charset="0"/>
                <a:hlinkClick r:id="rId4"/>
              </a:rPr>
              <a:t> Blue</a:t>
            </a:r>
            <a:r>
              <a:rPr lang="es-ES" dirty="0" smtClean="0">
                <a:latin typeface="Calibri" pitchFamily="34" charset="0"/>
                <a:cs typeface="Calibri" pitchFamily="34" charset="0"/>
              </a:rPr>
              <a:t>, que jugaba partidas de ajedrez como en </a:t>
            </a:r>
            <a:r>
              <a:rPr lang="es-ES" dirty="0" err="1" smtClean="0">
                <a:latin typeface="Calibri" pitchFamily="34" charset="0"/>
                <a:cs typeface="Calibri" pitchFamily="34" charset="0"/>
              </a:rPr>
              <a:t>Star</a:t>
            </a:r>
            <a:r>
              <a:rPr lang="es-ES" dirty="0" smtClean="0">
                <a:latin typeface="Calibri" pitchFamily="34" charset="0"/>
                <a:cs typeface="Calibri" pitchFamily="34" charset="0"/>
              </a:rPr>
              <a:t> </a:t>
            </a:r>
            <a:r>
              <a:rPr lang="es-ES" dirty="0" err="1" smtClean="0">
                <a:latin typeface="Calibri" pitchFamily="34" charset="0"/>
                <a:cs typeface="Calibri" pitchFamily="34" charset="0"/>
              </a:rPr>
              <a:t>Trek</a:t>
            </a:r>
            <a:r>
              <a:rPr lang="es-ES" dirty="0" smtClean="0">
                <a:latin typeface="Calibri" pitchFamily="34" charset="0"/>
                <a:cs typeface="Calibri" pitchFamily="34" charset="0"/>
              </a:rPr>
              <a:t>.</a:t>
            </a:r>
            <a:endParaRPr lang="es-E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¿Cómo funciona la IA fuerte?</a:t>
            </a:r>
          </a:p>
          <a:p>
            <a:pPr>
              <a:buFont typeface="Wingdings" pitchFamily="2" charset="2"/>
              <a:buChar char="§"/>
            </a:pPr>
            <a:r>
              <a:rPr lang="es-ES" sz="2400" dirty="0" smtClean="0">
                <a:latin typeface="Calibri" pitchFamily="34" charset="0"/>
                <a:cs typeface="Calibri" pitchFamily="34" charset="0"/>
              </a:rPr>
              <a:t>Mediante el aprendizaje profundo, </a:t>
            </a:r>
          </a:p>
          <a:p>
            <a:pPr>
              <a:buFont typeface="Wingdings" pitchFamily="2" charset="2"/>
              <a:buChar char="§"/>
            </a:pPr>
            <a:r>
              <a:rPr lang="es-ES" sz="2400" dirty="0" smtClean="0">
                <a:latin typeface="Calibri" pitchFamily="34" charset="0"/>
                <a:cs typeface="Calibri" pitchFamily="34" charset="0"/>
              </a:rPr>
              <a:t>Las redes neuronales y </a:t>
            </a:r>
          </a:p>
          <a:p>
            <a:pPr>
              <a:buFont typeface="Wingdings" pitchFamily="2" charset="2"/>
              <a:buChar char="§"/>
            </a:pPr>
            <a:r>
              <a:rPr lang="es-ES" sz="2400" dirty="0" smtClean="0">
                <a:latin typeface="Calibri" pitchFamily="34" charset="0"/>
                <a:cs typeface="Calibri" pitchFamily="34" charset="0"/>
              </a:rPr>
              <a:t>Aprendizaje Automático (machine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t>
            </a:r>
          </a:p>
          <a:p>
            <a:pPr algn="just">
              <a:buFont typeface="Wingdings" pitchFamily="2" charset="2"/>
              <a:buChar char="§"/>
            </a:pPr>
            <a:r>
              <a:rPr lang="es-ES" sz="2400" dirty="0" smtClean="0">
                <a:latin typeface="Calibri" pitchFamily="34" charset="0"/>
                <a:cs typeface="Calibri" pitchFamily="34" charset="0"/>
              </a:rPr>
              <a:t>la IA fuerte tiene como objetivo replicar las capacidades cognitivas humanas y las habilidades para resolver problemas. </a:t>
            </a:r>
          </a:p>
          <a:p>
            <a:pPr algn="just">
              <a:buNone/>
            </a:pPr>
            <a:r>
              <a:rPr lang="es-ES" sz="2400" dirty="0" smtClean="0">
                <a:latin typeface="Calibri" pitchFamily="34" charset="0"/>
                <a:cs typeface="Calibri" pitchFamily="34" charset="0"/>
              </a:rPr>
              <a:t>	Estudia las capacidades cognitivas humanas completas, simulando el aprendizaje del cerebro humano a partir de las experiencias de vida. </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Estado actual de la investigación en IA fuerte</a:t>
            </a:r>
          </a:p>
          <a:p>
            <a:pPr algn="just">
              <a:buFont typeface="Wingdings" pitchFamily="2" charset="2"/>
              <a:buChar char="§"/>
            </a:pPr>
            <a:r>
              <a:rPr lang="es-ES" sz="2400" dirty="0" smtClean="0">
                <a:latin typeface="Calibri" pitchFamily="34" charset="0"/>
                <a:cs typeface="Calibri" pitchFamily="34" charset="0"/>
              </a:rPr>
              <a:t> El estado actual de la investigación en IA fuerte se centra en la creación de máquinas inteligentes similares a la inteligencia humana, profundizando en el campo de la inteligencia artificial general y el segundo de la actividad neuronal.</a:t>
            </a:r>
            <a:endParaRPr lang="es-ES" sz="2400" b="1"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IA fuerte</a:t>
            </a:r>
            <a:br>
              <a:rPr lang="es-ES" dirty="0" smtClean="0"/>
            </a:br>
            <a:r>
              <a:rPr lang="es-ES" sz="2800" dirty="0" smtClean="0">
                <a:hlinkClick r:id="rId2"/>
              </a:rPr>
              <a:t>Inteligencia artificial general</a:t>
            </a: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Ejemplos</a:t>
            </a:r>
          </a:p>
          <a:p>
            <a:pPr>
              <a:buFont typeface="Wingdings" pitchFamily="2" charset="2"/>
              <a:buChar char="§"/>
            </a:pPr>
            <a:r>
              <a:rPr lang="es-ES" sz="2400" dirty="0" smtClean="0">
                <a:latin typeface="Calibri" pitchFamily="34" charset="0"/>
                <a:cs typeface="Calibri" pitchFamily="34" charset="0"/>
              </a:rPr>
              <a:t> Robótica avanzada</a:t>
            </a:r>
          </a:p>
          <a:p>
            <a:pPr>
              <a:buFont typeface="Wingdings" pitchFamily="2" charset="2"/>
              <a:buChar char="§"/>
            </a:pPr>
            <a:r>
              <a:rPr lang="es-ES" sz="2400" dirty="0" smtClean="0">
                <a:latin typeface="Calibri" pitchFamily="34" charset="0"/>
                <a:cs typeface="Calibri" pitchFamily="34" charset="0"/>
              </a:rPr>
              <a:t>Asistentes virtuales avanzados</a:t>
            </a:r>
          </a:p>
          <a:p>
            <a:pPr>
              <a:buFont typeface="Wingdings" pitchFamily="2" charset="2"/>
              <a:buChar char="§"/>
            </a:pPr>
            <a:r>
              <a:rPr lang="es-ES" sz="2400" dirty="0" smtClean="0">
                <a:latin typeface="Calibri" pitchFamily="34" charset="0"/>
                <a:cs typeface="Calibri" pitchFamily="34" charset="0"/>
              </a:rPr>
              <a:t>Vehículos autónomos</a:t>
            </a:r>
          </a:p>
          <a:p>
            <a:pPr>
              <a:buFont typeface="Wingdings" pitchFamily="2" charset="2"/>
              <a:buChar char="§"/>
            </a:pPr>
            <a:r>
              <a:rPr lang="es-ES" sz="2400" dirty="0" smtClean="0">
                <a:latin typeface="Calibri" pitchFamily="34" charset="0"/>
                <a:cs typeface="Calibri" pitchFamily="34" charset="0"/>
              </a:rPr>
              <a:t>Juegos de estrategia avanzados</a:t>
            </a:r>
          </a:p>
          <a:p>
            <a:pPr>
              <a:buFont typeface="Wingdings" pitchFamily="2" charset="2"/>
              <a:buChar char="§"/>
            </a:pPr>
            <a:r>
              <a:rPr lang="es-ES" sz="2400" dirty="0" smtClean="0">
                <a:latin typeface="Calibri" pitchFamily="34" charset="0"/>
                <a:cs typeface="Calibri" pitchFamily="34" charset="0"/>
              </a:rPr>
              <a:t>Sistemas expertos:</a:t>
            </a:r>
          </a:p>
          <a:p>
            <a:pPr lvl="1" algn="just">
              <a:buFont typeface="Wingdings" pitchFamily="2" charset="2"/>
              <a:buChar char="§"/>
            </a:pPr>
            <a:r>
              <a:rPr lang="es-ES" sz="1800" dirty="0" smtClean="0"/>
              <a:t>Los sistemas expertos (SE) </a:t>
            </a:r>
            <a:r>
              <a:rPr lang="es-ES" sz="1800" b="1" dirty="0" smtClean="0"/>
              <a:t>son programas informáticos que tienen el objetivo de solucionar un problema concreto y utilizan la Inteligencia Artificial (IA) para simular el razonamiento de un ser humano</a:t>
            </a:r>
            <a:r>
              <a:rPr lang="es-ES" sz="1800" dirty="0" smtClean="0"/>
              <a:t>. Se denominan sistemas expertos porque estos programas imitan la toma de decisiones de un profesional en la materia.</a:t>
            </a:r>
            <a:endParaRPr lang="es-ES" sz="18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Ia</a:t>
            </a:r>
            <a:r>
              <a:rPr lang="es-ES" dirty="0" smtClean="0"/>
              <a:t> fuerte vs IA débil</a:t>
            </a:r>
            <a:br>
              <a:rPr lang="es-ES" dirty="0" smtClean="0"/>
            </a:br>
            <a:endParaRPr lang="es-ES" dirty="0"/>
          </a:p>
        </p:txBody>
      </p:sp>
      <p:sp>
        <p:nvSpPr>
          <p:cNvPr id="3" name="2 Marcador de contenido"/>
          <p:cNvSpPr>
            <a:spLocks noGrp="1"/>
          </p:cNvSpPr>
          <p:nvPr>
            <p:ph idx="1"/>
          </p:nvPr>
        </p:nvSpPr>
        <p:spPr>
          <a:xfrm>
            <a:off x="142844" y="1214422"/>
            <a:ext cx="7858180" cy="5357826"/>
          </a:xfrm>
        </p:spPr>
        <p:txBody>
          <a:bodyPr>
            <a:noAutofit/>
          </a:bodyPr>
          <a:lstStyle/>
          <a:p>
            <a:pPr>
              <a:buFont typeface="Wingdings" pitchFamily="2" charset="2"/>
              <a:buChar char="q"/>
            </a:pPr>
            <a:r>
              <a:rPr lang="es-ES" sz="1100" dirty="0" smtClean="0">
                <a:latin typeface="Calibri" pitchFamily="34" charset="0"/>
                <a:cs typeface="Calibri" pitchFamily="34" charset="0"/>
              </a:rPr>
              <a:t>La IA fuerte, o inteligencia general artificial, tiene como objetivo replicar habilidades cognitivas humanas a diferencia de la debilidad de la IA. A diferencia de la estrecha IA, la IA fuerte busca exhibir capacidades generales de resolución de problemas y realizar una amplia gama de funciones cognitivas, trascendiendo las limitaciones de una inteligencia artificial débil. Se diferencia de la IA estrecha al poseer plenas habilidades cognitivas humanas y tiene ejemplos prácticos en el campo de la IA, como la prueba de </a:t>
            </a:r>
            <a:r>
              <a:rPr lang="es-ES" sz="1100" dirty="0" err="1" smtClean="0">
                <a:latin typeface="Calibri" pitchFamily="34" charset="0"/>
                <a:cs typeface="Calibri" pitchFamily="34" charset="0"/>
              </a:rPr>
              <a:t>Turing</a:t>
            </a:r>
            <a:r>
              <a:rPr lang="es-ES" sz="1100" dirty="0" smtClean="0">
                <a:latin typeface="Calibri" pitchFamily="34" charset="0"/>
                <a:cs typeface="Calibri" pitchFamily="34" charset="0"/>
              </a:rPr>
              <a:t> y los partidos de ajedrez como </a:t>
            </a:r>
            <a:r>
              <a:rPr lang="es-ES" sz="1100" dirty="0" err="1" smtClean="0">
                <a:latin typeface="Calibri" pitchFamily="34" charset="0"/>
                <a:cs typeface="Calibri" pitchFamily="34" charset="0"/>
              </a:rPr>
              <a:t>Deep</a:t>
            </a:r>
            <a:r>
              <a:rPr lang="es-ES" sz="1100" dirty="0" smtClean="0">
                <a:latin typeface="Calibri" pitchFamily="34" charset="0"/>
                <a:cs typeface="Calibri" pitchFamily="34" charset="0"/>
              </a:rPr>
              <a:t> Blue versus </a:t>
            </a:r>
            <a:r>
              <a:rPr lang="es-ES" sz="1100" dirty="0" err="1" smtClean="0">
                <a:latin typeface="Calibri" pitchFamily="34" charset="0"/>
                <a:cs typeface="Calibri" pitchFamily="34" charset="0"/>
              </a:rPr>
              <a:t>Garry</a:t>
            </a:r>
            <a:r>
              <a:rPr lang="es-ES" sz="1100" dirty="0" smtClean="0">
                <a:latin typeface="Calibri" pitchFamily="34" charset="0"/>
                <a:cs typeface="Calibri" pitchFamily="34" charset="0"/>
              </a:rPr>
              <a:t> </a:t>
            </a:r>
            <a:r>
              <a:rPr lang="es-ES" sz="1100" dirty="0" err="1" smtClean="0">
                <a:latin typeface="Calibri" pitchFamily="34" charset="0"/>
                <a:cs typeface="Calibri" pitchFamily="34" charset="0"/>
              </a:rPr>
              <a:t>Kasparov</a:t>
            </a:r>
            <a:r>
              <a:rPr lang="es-ES" sz="1100" dirty="0" smtClean="0">
                <a:latin typeface="Calibri" pitchFamily="34" charset="0"/>
                <a:cs typeface="Calibri" pitchFamily="34" charset="0"/>
              </a:rPr>
              <a:t>.</a:t>
            </a:r>
            <a:endParaRPr lang="es-ES" sz="1100" b="1" dirty="0" smtClean="0">
              <a:latin typeface="Calibri" pitchFamily="34" charset="0"/>
              <a:cs typeface="Calibri" pitchFamily="34" charset="0"/>
            </a:endParaRPr>
          </a:p>
          <a:p>
            <a:pPr>
              <a:buFont typeface="Wingdings" pitchFamily="2" charset="2"/>
              <a:buChar char="q"/>
            </a:pPr>
            <a:r>
              <a:rPr lang="es-ES" sz="1100" b="1" dirty="0" smtClean="0">
                <a:latin typeface="Calibri" pitchFamily="34" charset="0"/>
                <a:cs typeface="Calibri" pitchFamily="34" charset="0"/>
              </a:rPr>
              <a:t>Diferencias fundamentales</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Las disparidades fundamentales en la IA radican en el nivel de inteligencia y capacidades de solución de problemas. Mientras que la IA débil es específica de tareas específicas, la IA fuerte refleja las habilidades cognitivas humanas e implica la resolución general de problemas. La distinción principal es la replicación de las capacidades cognitivas humanas. A diferencia de la IA estrecha, la IA fuerte abarca un espectro más amplio de funciones cognitivas, con el objetivo de trascender las limitaciones de la débil inteligencia artificial.</a:t>
            </a:r>
          </a:p>
          <a:p>
            <a:pPr>
              <a:buFont typeface="Wingdings" pitchFamily="2" charset="2"/>
              <a:buChar char="q"/>
            </a:pPr>
            <a:r>
              <a:rPr lang="es-ES" sz="1100" b="1" dirty="0" smtClean="0">
                <a:latin typeface="Calibri" pitchFamily="34" charset="0"/>
                <a:cs typeface="Calibri" pitchFamily="34" charset="0"/>
              </a:rPr>
              <a:t>Implicaciones prácticas</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Las implicaciones prácticas de una fuerte inteligencia artificial se extienden a replicar las capacidades cognitivas humanas generales, afectando varios campos con capacidades de resolución de problemas. Su implementación revolucionaría el panorama de la IA, abarcando la emulación de las capacidades cognitivas humanas y desarrollando máquinas inteligentes. Ejemplos de IA, incluyendo partidos de ajedrez como </a:t>
            </a:r>
            <a:r>
              <a:rPr lang="es-ES" sz="1100" dirty="0" err="1" smtClean="0">
                <a:latin typeface="Calibri" pitchFamily="34" charset="0"/>
                <a:cs typeface="Calibri" pitchFamily="34" charset="0"/>
              </a:rPr>
              <a:t>Deep</a:t>
            </a:r>
            <a:r>
              <a:rPr lang="es-ES" sz="1100" dirty="0" smtClean="0">
                <a:latin typeface="Calibri" pitchFamily="34" charset="0"/>
                <a:cs typeface="Calibri" pitchFamily="34" charset="0"/>
              </a:rPr>
              <a:t> Blue en el campo de la IA, demuestran el impacto potencial de la IA fuerte en diferentes tipos de IA.</a:t>
            </a:r>
          </a:p>
          <a:p>
            <a:pPr>
              <a:buFont typeface="Wingdings" pitchFamily="2" charset="2"/>
              <a:buChar char="q"/>
            </a:pPr>
            <a:r>
              <a:rPr lang="es-ES" sz="1100" b="1" dirty="0" smtClean="0">
                <a:latin typeface="Calibri" pitchFamily="34" charset="0"/>
                <a:cs typeface="Calibri" pitchFamily="34" charset="0"/>
              </a:rPr>
              <a:t>Ejemplos de IA fuerte</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La utilización de IA fuerte es evidente en asistentes inteligentes, vehículos autónomos y robots inteligentes. Encuentro un uso práctico en el reconocimiento del habla y el procesamiento natural del lenguaje. En particular, la IA fuerte se está aprovechando en el campo de la investigación artificial de inteligencia general y el desarrollo de máquinas inteligentes y algoritmos de redes sociales. Su replicación de la plenas habilidades cognitivas humanas muestra el potencial de una fuerte inteligencia artificial en varias aplicaciones.</a:t>
            </a:r>
          </a:p>
          <a:p>
            <a:pPr>
              <a:buFont typeface="Wingdings" pitchFamily="2" charset="2"/>
              <a:buChar char="q"/>
            </a:pPr>
            <a:r>
              <a:rPr lang="es-ES" sz="1100" b="1" dirty="0" smtClean="0">
                <a:latin typeface="Calibri" pitchFamily="34" charset="0"/>
                <a:cs typeface="Calibri" pitchFamily="34" charset="0"/>
              </a:rPr>
              <a:t>Ejemplos de IA débil</a:t>
            </a:r>
            <a:r>
              <a:rPr lang="es-ES" sz="1100" dirty="0" smtClean="0">
                <a:latin typeface="Calibri" pitchFamily="34" charset="0"/>
                <a:cs typeface="Calibri" pitchFamily="34" charset="0"/>
              </a:rPr>
              <a:t> </a:t>
            </a:r>
            <a:br>
              <a:rPr lang="es-ES" sz="1100" dirty="0" smtClean="0">
                <a:latin typeface="Calibri" pitchFamily="34" charset="0"/>
                <a:cs typeface="Calibri" pitchFamily="34" charset="0"/>
              </a:rPr>
            </a:br>
            <a:r>
              <a:rPr lang="es-ES" sz="1100" dirty="0" smtClean="0">
                <a:latin typeface="Calibri" pitchFamily="34" charset="0"/>
                <a:cs typeface="Calibri" pitchFamily="34" charset="0"/>
              </a:rPr>
              <a:t>Ejemplos de IA débil giran en torno a la ejecución de tareas específicas, como programas de juego de ajedrez y asistentes inteligentes. El reconocimiento del habla es una aplicación común y estrecha de IA, que muestra la ejecución de funcionalidades específicas. En el negocio, la IA débil es prevalente y ejercía en varias aplicaciones de </a:t>
            </a:r>
            <a:r>
              <a:rPr lang="es-ES" sz="1100" dirty="0" err="1" smtClean="0">
                <a:latin typeface="Calibri" pitchFamily="34" charset="0"/>
                <a:cs typeface="Calibri" pitchFamily="34" charset="0"/>
              </a:rPr>
              <a:t>influencer</a:t>
            </a:r>
            <a:r>
              <a:rPr lang="es-ES" sz="1100" dirty="0" smtClean="0">
                <a:latin typeface="Calibri" pitchFamily="34" charset="0"/>
                <a:cs typeface="Calibri" pitchFamily="34" charset="0"/>
              </a:rPr>
              <a:t>. En general, la IA débil se caracteriza por su alcance limitado y su naturaleza específica orientada a las tareas, demostrando la diferencia clara de las sólidas capacidades generales de resolución de problemas de la IA.</a:t>
            </a:r>
          </a:p>
          <a:p>
            <a:pPr algn="just">
              <a:buFont typeface="Wingdings" pitchFamily="2" charset="2"/>
              <a:buChar char="§"/>
            </a:pPr>
            <a:endParaRPr lang="es-ES" sz="1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MACHINE LEARNING</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t>¿Qué es </a:t>
            </a:r>
            <a:r>
              <a:rPr lang="es-ES" sz="2400" b="1" dirty="0" smtClean="0">
                <a:hlinkClick r:id="rId2"/>
              </a:rPr>
              <a:t>Machine </a:t>
            </a:r>
            <a:r>
              <a:rPr lang="es-ES" sz="2400" b="1" dirty="0" err="1" smtClean="0">
                <a:hlinkClick r:id="rId2"/>
              </a:rPr>
              <a:t>Learning</a:t>
            </a:r>
            <a:r>
              <a:rPr lang="es-ES" sz="2400" b="1" dirty="0" smtClean="0"/>
              <a:t>?</a:t>
            </a:r>
          </a:p>
          <a:p>
            <a:pPr algn="just">
              <a:buFont typeface="Wingdings" pitchFamily="2" charset="2"/>
              <a:buChar char="§"/>
            </a:pPr>
            <a:r>
              <a:rPr lang="es-ES" sz="2400" dirty="0" smtClean="0">
                <a:latin typeface="Calibri" pitchFamily="34" charset="0"/>
                <a:cs typeface="Calibri" pitchFamily="34" charset="0"/>
              </a:rPr>
              <a:t>El 'machine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(aprendizaje automático) es una rama de la inteligencia artificial que permite que las máquinas aprendan ciertas tareas sin ser programadas de manera específica para ellas. Para ello, utilizan </a:t>
            </a:r>
            <a:r>
              <a:rPr lang="es-ES" sz="2400" b="1" dirty="0" smtClean="0">
                <a:latin typeface="Calibri" pitchFamily="34" charset="0"/>
                <a:cs typeface="Calibri" pitchFamily="34" charset="0"/>
              </a:rPr>
              <a:t>estadísticas</a:t>
            </a:r>
            <a:r>
              <a:rPr lang="es-ES" sz="2400" dirty="0" smtClean="0">
                <a:latin typeface="Calibri" pitchFamily="34" charset="0"/>
                <a:cs typeface="Calibri" pitchFamily="34" charset="0"/>
              </a:rPr>
              <a:t> para </a:t>
            </a:r>
            <a:r>
              <a:rPr lang="es-ES" sz="2400" b="1" dirty="0" smtClean="0">
                <a:latin typeface="Calibri" pitchFamily="34" charset="0"/>
                <a:cs typeface="Calibri" pitchFamily="34" charset="0"/>
              </a:rPr>
              <a:t>predecir y reconocer patrones</a:t>
            </a:r>
            <a:r>
              <a:rPr lang="es-ES" sz="2400" dirty="0" smtClean="0">
                <a:latin typeface="Calibri" pitchFamily="34" charset="0"/>
                <a:cs typeface="Calibri" pitchFamily="34" charset="0"/>
              </a:rPr>
              <a:t>, por ello funcionan mejor en grandes conjuntos de datos</a:t>
            </a:r>
            <a:r>
              <a:rPr lang="es-ES" sz="2400" dirty="0" smtClean="0"/>
              <a:t>.</a:t>
            </a: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Ia</a:t>
            </a:r>
            <a:r>
              <a:rPr lang="es-ES" dirty="0" smtClean="0"/>
              <a:t> fuerte vs IA débil</a:t>
            </a:r>
            <a:br>
              <a:rPr lang="es-ES" dirty="0" smtClean="0"/>
            </a:br>
            <a:r>
              <a:rPr lang="es-ES" dirty="0" smtClean="0">
                <a:hlinkClick r:id="rId2"/>
              </a:rPr>
              <a:t>¿Qué son?</a:t>
            </a:r>
            <a:endParaRPr lang="es-ES" dirty="0"/>
          </a:p>
        </p:txBody>
      </p:sp>
      <p:sp>
        <p:nvSpPr>
          <p:cNvPr id="3" name="2 Marcador de contenido"/>
          <p:cNvSpPr>
            <a:spLocks noGrp="1"/>
          </p:cNvSpPr>
          <p:nvPr>
            <p:ph idx="1"/>
          </p:nvPr>
        </p:nvSpPr>
        <p:spPr/>
        <p:txBody>
          <a:bodyPr>
            <a:normAutofit/>
          </a:bodyPr>
          <a:lstStyle/>
          <a:p>
            <a:pPr>
              <a:buNone/>
            </a:pPr>
            <a:endParaRPr lang="es-ES" sz="2400" b="1" dirty="0" smtClean="0">
              <a:latin typeface="Calibri" pitchFamily="34" charset="0"/>
              <a:cs typeface="Calibri" pitchFamily="34" charset="0"/>
              <a:hlinkClick r:id="rId3"/>
            </a:endParaRPr>
          </a:p>
          <a:p>
            <a:pPr>
              <a:buNone/>
            </a:pPr>
            <a:r>
              <a:rPr lang="es-ES" sz="2400" b="1" dirty="0" smtClean="0">
                <a:latin typeface="Calibri" pitchFamily="34" charset="0"/>
                <a:cs typeface="Calibri" pitchFamily="34" charset="0"/>
                <a:hlinkClick r:id="rId3"/>
              </a:rPr>
              <a:t>Lo que nadie te ha contado sobre la IA</a:t>
            </a:r>
            <a:endParaRPr lang="es-ES" sz="2400" b="1" dirty="0" smtClean="0">
              <a:latin typeface="Calibri" pitchFamily="34" charset="0"/>
              <a:cs typeface="Calibri" pitchFamily="34" charset="0"/>
            </a:endParaRPr>
          </a:p>
          <a:p>
            <a:pPr>
              <a:buNone/>
            </a:pPr>
            <a:r>
              <a:rPr lang="es-ES" sz="2400" dirty="0" smtClean="0">
                <a:latin typeface="Calibri" pitchFamily="34" charset="0"/>
                <a:cs typeface="Calibri" pitchFamily="34" charset="0"/>
                <a:hlinkClick r:id="rId4"/>
              </a:rPr>
              <a:t>https://www.youtube.com/watch?v=_tA5cinv0U8</a:t>
            </a:r>
            <a:endParaRPr lang="es-ES" sz="2400" dirty="0" smtClean="0">
              <a:latin typeface="Calibri" pitchFamily="34" charset="0"/>
              <a:cs typeface="Calibri" pitchFamily="34" charset="0"/>
            </a:endParaRPr>
          </a:p>
          <a:p>
            <a:pPr>
              <a:buNone/>
            </a:pPr>
            <a:endParaRPr lang="es-E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100" dirty="0" smtClean="0"/>
              <a:t>CLASIFICACIÓN</a:t>
            </a:r>
            <a:endParaRPr lang="es-ES" sz="3100"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3600" dirty="0" smtClean="0"/>
              <a:t>Supervisado</a:t>
            </a:r>
          </a:p>
          <a:p>
            <a:pPr>
              <a:buFont typeface="Wingdings" pitchFamily="2" charset="2"/>
              <a:buChar char="Ø"/>
            </a:pPr>
            <a:r>
              <a:rPr lang="es-ES" sz="3600" dirty="0" smtClean="0"/>
              <a:t>No supervisado</a:t>
            </a:r>
          </a:p>
          <a:p>
            <a:pPr>
              <a:buFont typeface="Wingdings" pitchFamily="2" charset="2"/>
              <a:buChar char="Ø"/>
            </a:pPr>
            <a:r>
              <a:rPr lang="es-ES" sz="3600" dirty="0" err="1" smtClean="0"/>
              <a:t>Semisupervisado</a:t>
            </a:r>
            <a:endParaRPr lang="es-ES" sz="3600" dirty="0" smtClean="0"/>
          </a:p>
          <a:p>
            <a:pPr>
              <a:buFont typeface="Wingdings" pitchFamily="2" charset="2"/>
              <a:buChar char="Ø"/>
            </a:pPr>
            <a:r>
              <a:rPr lang="es-ES" sz="3600" dirty="0" smtClean="0"/>
              <a:t>Por refuerzo</a:t>
            </a:r>
          </a:p>
          <a:p>
            <a:pPr>
              <a:buNone/>
            </a:pPr>
            <a:endParaRPr lang="es-ES" sz="2400" b="1" dirty="0" smtClean="0">
              <a:latin typeface="Calibri" pitchFamily="34" charset="0"/>
              <a:cs typeface="Calibri" pitchFamily="34" charset="0"/>
              <a:hlinkClick r:id="rId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hlinkClick r:id="rId2"/>
              </a:rPr>
              <a:t>Supervisado</a:t>
            </a:r>
            <a:endParaRPr lang="es-ES" sz="3100" dirty="0"/>
          </a:p>
        </p:txBody>
      </p:sp>
      <p:sp>
        <p:nvSpPr>
          <p:cNvPr id="3" name="2 Marcador de contenido"/>
          <p:cNvSpPr>
            <a:spLocks noGrp="1"/>
          </p:cNvSpPr>
          <p:nvPr>
            <p:ph idx="1"/>
          </p:nvPr>
        </p:nvSpPr>
        <p:spPr/>
        <p:txBody>
          <a:bodyPr>
            <a:normAutofit lnSpcReduction="10000"/>
          </a:bodyPr>
          <a:lstStyle/>
          <a:p>
            <a:pPr algn="just">
              <a:buFont typeface="Wingdings" pitchFamily="2" charset="2"/>
              <a:buChar char="§"/>
            </a:pPr>
            <a:r>
              <a:rPr lang="es-ES" sz="2400" dirty="0" smtClean="0"/>
              <a:t>Se </a:t>
            </a:r>
            <a:r>
              <a:rPr lang="es-ES" sz="2400" dirty="0" smtClean="0"/>
              <a:t>define por el uso de conjuntos de datos etiquetados para entrenar algoritmos que clasifican los datos o predicen los resultados con precisión.</a:t>
            </a:r>
          </a:p>
          <a:p>
            <a:pPr algn="just">
              <a:buFont typeface="Wingdings" pitchFamily="2" charset="2"/>
              <a:buChar char="§"/>
            </a:pPr>
            <a:r>
              <a:rPr lang="es-ES" sz="2400" dirty="0" smtClean="0"/>
              <a:t>A medida que se introducen datos en el modelo, éste ajusta sus ponderaciones hasta que el modelo se ha ajustado adecuadamente, lo que ocurre como parte del proceso de validación cruzada. El aprendizaje supervisado ayuda a las organizaciones a resolver una variedad de problemas del mundo real a escala, como clasificar el spam en una carpeta separada de su bandeja de entrada. Se puede utilizar para crear modelos de machine </a:t>
            </a:r>
            <a:r>
              <a:rPr lang="es-ES" sz="2400" dirty="0" err="1" smtClean="0"/>
              <a:t>learning</a:t>
            </a:r>
            <a:r>
              <a:rPr lang="es-ES" sz="2400" dirty="0" smtClean="0"/>
              <a:t> de alta precisión.</a:t>
            </a:r>
          </a:p>
          <a:p>
            <a:pPr>
              <a:buNone/>
            </a:pP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62500" lnSpcReduction="20000"/>
          </a:bodyPr>
          <a:lstStyle/>
          <a:p>
            <a:pPr algn="just">
              <a:buFont typeface="Wingdings" pitchFamily="2" charset="2"/>
              <a:buChar char="Ø"/>
            </a:pPr>
            <a:r>
              <a:rPr lang="es-ES" sz="2400" dirty="0" smtClean="0"/>
              <a:t>¿Cómo funciona?</a:t>
            </a:r>
          </a:p>
          <a:p>
            <a:pPr>
              <a:buFont typeface="Wingdings" pitchFamily="2" charset="2"/>
              <a:buChar char="§"/>
            </a:pPr>
            <a:r>
              <a:rPr lang="es-ES" dirty="0" smtClean="0"/>
              <a:t>El aprendizaje supervisado utiliza un conjunto de entrenamiento para enseñar a los modelos a producir el resultado deseado. Este conjunto de datos de entrenamiento incluye entradas y salidas correctas, que permiten al modelo aprender con el tiempo. El algoritmo mide su precisión a través de la función de pérdida, ajustando hasta que el error se haya minimizado lo suficiente.</a:t>
            </a:r>
          </a:p>
          <a:p>
            <a:pPr>
              <a:buFont typeface="Wingdings" pitchFamily="2" charset="2"/>
              <a:buChar char="§"/>
            </a:pPr>
            <a:r>
              <a:rPr lang="es-ES" dirty="0" smtClean="0"/>
              <a:t>El aprendizaje supervisado puede dividirse en dos tipos de problemas a la hora de extraer datos: clasificación y regresión:</a:t>
            </a:r>
          </a:p>
          <a:p>
            <a:pPr>
              <a:buFont typeface="Wingdings" pitchFamily="2" charset="2"/>
              <a:buChar char="§"/>
            </a:pPr>
            <a:r>
              <a:rPr lang="es-ES" b="1" u="sng" dirty="0" smtClean="0"/>
              <a:t>La clasificación </a:t>
            </a:r>
            <a:r>
              <a:rPr lang="es-ES" dirty="0" smtClean="0"/>
              <a:t>utiliza un algoritmo para asignar con precisión los datos de prueba en categorías específicas. Reconoce entidades específicas dentro del conjunto de datos e intenta sacar algunas conclusiones sobre cómo deben etiquetarse o definirse esas entidades. Los algoritmos de clasificación más comunes son los clasificadores lineales, las máquinas de vectores de soporte (SVM), los árboles de decisión, k vecinos más cercanos y </a:t>
            </a:r>
            <a:r>
              <a:rPr lang="es-ES" dirty="0" err="1" smtClean="0"/>
              <a:t>random</a:t>
            </a:r>
            <a:r>
              <a:rPr lang="es-ES" dirty="0" smtClean="0"/>
              <a:t> </a:t>
            </a:r>
            <a:r>
              <a:rPr lang="es-ES" dirty="0" err="1" smtClean="0"/>
              <a:t>forest</a:t>
            </a:r>
            <a:r>
              <a:rPr lang="es-ES" dirty="0" smtClean="0"/>
              <a:t>, que se describen con más detalle a continuación.</a:t>
            </a:r>
          </a:p>
          <a:p>
            <a:pPr>
              <a:buFont typeface="Wingdings" pitchFamily="2" charset="2"/>
              <a:buChar char="§"/>
            </a:pPr>
            <a:r>
              <a:rPr lang="es-ES" b="1" u="sng" dirty="0" smtClean="0"/>
              <a:t>La regresión </a:t>
            </a:r>
            <a:r>
              <a:rPr lang="es-ES" dirty="0" smtClean="0"/>
              <a:t>se usa para entender la relación entre variables dependientes e independientes. Se utiliza habitualmente para hacer proyecciones, como los ingresos por ventas de una empresa determinada. La </a:t>
            </a:r>
            <a:r>
              <a:rPr lang="es-ES" dirty="0" smtClean="0">
                <a:hlinkClick r:id="rId2"/>
              </a:rPr>
              <a:t>regresión lineal</a:t>
            </a:r>
            <a:r>
              <a:rPr lang="es-ES" dirty="0" smtClean="0"/>
              <a:t>, la </a:t>
            </a:r>
            <a:r>
              <a:rPr lang="es-ES" dirty="0" smtClean="0">
                <a:hlinkClick r:id="rId3"/>
              </a:rPr>
              <a:t>regresión logística</a:t>
            </a:r>
            <a:r>
              <a:rPr lang="es-ES" dirty="0" smtClean="0"/>
              <a:t> y la regresión </a:t>
            </a:r>
            <a:r>
              <a:rPr lang="es-ES" dirty="0" err="1" smtClean="0"/>
              <a:t>polininómica</a:t>
            </a:r>
            <a:r>
              <a:rPr lang="es-ES" dirty="0" smtClean="0"/>
              <a:t> son algoritmos de regresión populares.</a:t>
            </a:r>
          </a:p>
          <a:p>
            <a:pPr algn="just">
              <a:buFont typeface="Wingdings" pitchFamily="2" charset="2"/>
              <a:buChar char="Ø"/>
            </a:pPr>
            <a:endParaRPr lang="es-ES" sz="2400" dirty="0" smtClean="0"/>
          </a:p>
          <a:p>
            <a:pPr algn="just">
              <a:buFont typeface="Wingdings" pitchFamily="2" charset="2"/>
              <a:buChar char="Ø"/>
            </a:pPr>
            <a:endParaRPr lang="es-ES" sz="2400" dirty="0" smtClean="0"/>
          </a:p>
          <a:p>
            <a:pPr>
              <a:buNone/>
            </a:pPr>
            <a:endParaRPr lang="es-ES" sz="2400" b="1" dirty="0" smtClean="0">
              <a:latin typeface="Calibri" pitchFamily="34" charset="0"/>
              <a:cs typeface="Calibri" pitchFamily="34" charset="0"/>
              <a:hlinkClick r:id="rId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sz="2400" dirty="0" smtClean="0"/>
              <a:t>ALGORITMOS</a:t>
            </a:r>
          </a:p>
          <a:p>
            <a:pPr lvl="1" algn="just">
              <a:buFont typeface="Wingdings" pitchFamily="2" charset="2"/>
              <a:buChar char="§"/>
            </a:pPr>
            <a:r>
              <a:rPr lang="es-ES" sz="2100" b="1" dirty="0" smtClean="0"/>
              <a:t>Redes neuronales</a:t>
            </a:r>
          </a:p>
          <a:p>
            <a:pPr lvl="1" algn="just">
              <a:buFont typeface="Wingdings" pitchFamily="2" charset="2"/>
              <a:buChar char="§"/>
            </a:pPr>
            <a:r>
              <a:rPr lang="es-ES" sz="2100" b="1" dirty="0" err="1" smtClean="0"/>
              <a:t>Naive</a:t>
            </a:r>
            <a:r>
              <a:rPr lang="es-ES" sz="2100" b="1" dirty="0" smtClean="0"/>
              <a:t> </a:t>
            </a:r>
            <a:r>
              <a:rPr lang="es-ES" sz="2100" b="1" dirty="0" err="1" smtClean="0"/>
              <a:t>bayes</a:t>
            </a:r>
            <a:endParaRPr lang="es-ES" sz="2100" b="1" dirty="0" smtClean="0"/>
          </a:p>
          <a:p>
            <a:pPr lvl="1" algn="just">
              <a:buFont typeface="Wingdings" pitchFamily="2" charset="2"/>
              <a:buChar char="§"/>
            </a:pPr>
            <a:r>
              <a:rPr lang="es-ES" sz="2100" b="1" dirty="0" smtClean="0"/>
              <a:t>Regresión lineal</a:t>
            </a:r>
          </a:p>
          <a:p>
            <a:pPr lvl="1" algn="just">
              <a:buFont typeface="Wingdings" pitchFamily="2" charset="2"/>
              <a:buChar char="§"/>
            </a:pPr>
            <a:r>
              <a:rPr lang="es-ES" sz="2100" b="1" dirty="0" smtClean="0"/>
              <a:t>Regresión logística</a:t>
            </a:r>
          </a:p>
          <a:p>
            <a:pPr lvl="1" algn="just">
              <a:buFont typeface="Wingdings" pitchFamily="2" charset="2"/>
              <a:buChar char="§"/>
            </a:pPr>
            <a:r>
              <a:rPr lang="es-ES" sz="2100" b="1" dirty="0" smtClean="0"/>
              <a:t>Máquinas de vectores de soporte (SVM)</a:t>
            </a:r>
          </a:p>
          <a:p>
            <a:pPr lvl="1" algn="just">
              <a:buFont typeface="Wingdings" pitchFamily="2" charset="2"/>
              <a:buChar char="§"/>
            </a:pPr>
            <a:r>
              <a:rPr lang="es-ES" sz="2100" b="1" dirty="0" smtClean="0"/>
              <a:t>K vecino más cercano</a:t>
            </a:r>
          </a:p>
          <a:p>
            <a:pPr lvl="1" algn="just">
              <a:buFont typeface="Wingdings" pitchFamily="2" charset="2"/>
              <a:buChar char="§"/>
            </a:pPr>
            <a:r>
              <a:rPr lang="es-ES" sz="2100" b="1" dirty="0" err="1" smtClean="0"/>
              <a:t>Random</a:t>
            </a:r>
            <a:r>
              <a:rPr lang="es-ES" sz="2100" b="1" dirty="0" smtClean="0"/>
              <a:t> </a:t>
            </a:r>
            <a:r>
              <a:rPr lang="es-ES" sz="2100" b="1" dirty="0" err="1" smtClean="0"/>
              <a:t>forest</a:t>
            </a:r>
            <a:endParaRPr lang="es-ES" sz="2100" dirty="0" smtClean="0"/>
          </a:p>
          <a:p>
            <a:pPr>
              <a:buNone/>
            </a:pPr>
            <a:r>
              <a:rPr lang="es-ES" sz="2400" b="1" dirty="0" smtClean="0">
                <a:latin typeface="Calibri" pitchFamily="34" charset="0"/>
                <a:cs typeface="Calibri" pitchFamily="34" charset="0"/>
                <a:hlinkClick r:id="rId2"/>
              </a:rPr>
              <a:t>***https://bigml.com</a:t>
            </a:r>
            <a:r>
              <a:rPr lang="es-ES" sz="2400" b="1" dirty="0" smtClean="0">
                <a:latin typeface="Calibri" pitchFamily="34" charset="0"/>
                <a:cs typeface="Calibri" pitchFamily="34" charset="0"/>
                <a:hlinkClick r:id="rId2"/>
              </a:rPr>
              <a:t>/***</a:t>
            </a:r>
          </a:p>
          <a:p>
            <a:pPr>
              <a:buNone/>
            </a:pPr>
            <a:r>
              <a:rPr lang="es-ES" sz="2400" b="1" dirty="0" smtClean="0">
                <a:latin typeface="Calibri" pitchFamily="34" charset="0"/>
                <a:cs typeface="Calibri" pitchFamily="34" charset="0"/>
                <a:hlinkClick r:id="rId2"/>
              </a:rPr>
              <a:t>https://temp-mail.org/es</a:t>
            </a:r>
            <a:r>
              <a:rPr lang="es-ES" sz="2400" b="1" dirty="0" smtClean="0">
                <a:latin typeface="Calibri" pitchFamily="34" charset="0"/>
                <a:cs typeface="Calibri" pitchFamily="34" charset="0"/>
                <a:hlinkClick r:id="rId2"/>
              </a:rPr>
              <a:t>/</a:t>
            </a:r>
          </a:p>
          <a:p>
            <a:pPr>
              <a:buNone/>
            </a:pPr>
            <a:endParaRPr lang="es-ES" sz="2400" b="1" dirty="0" smtClean="0">
              <a:latin typeface="Calibri" pitchFamily="34" charset="0"/>
              <a:cs typeface="Calibri" pitchFamily="34" charset="0"/>
              <a:hlinkClick r:id="rId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92500" lnSpcReduction="1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Redes neuronales</a:t>
            </a:r>
            <a:r>
              <a:rPr lang="es-ES" sz="2400" b="1" dirty="0" smtClean="0">
                <a:latin typeface="Calibri" pitchFamily="34" charset="0"/>
                <a:cs typeface="Calibri" pitchFamily="34" charset="0"/>
              </a:rPr>
              <a:t>: </a:t>
            </a:r>
            <a:r>
              <a:rPr lang="es-ES" sz="2400" dirty="0" smtClean="0">
                <a:latin typeface="Calibri" pitchFamily="34" charset="0"/>
                <a:cs typeface="Calibri" pitchFamily="34" charset="0"/>
              </a:rPr>
              <a:t>principalmente aprovechadas para algoritmos de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a:t>
            </a:r>
            <a:r>
              <a:rPr lang="es-ES" sz="2400" dirty="0" smtClean="0">
                <a:latin typeface="Calibri" pitchFamily="34" charset="0"/>
                <a:cs typeface="Calibri" pitchFamily="34" charset="0"/>
                <a:hlinkClick r:id="rId3"/>
              </a:rPr>
              <a:t>las redes neuronales</a:t>
            </a:r>
            <a:r>
              <a:rPr lang="es-ES" sz="2400" dirty="0" smtClean="0">
                <a:latin typeface="Calibri" pitchFamily="34" charset="0"/>
                <a:cs typeface="Calibri" pitchFamily="34" charset="0"/>
              </a:rPr>
              <a:t> procesan los datos de entrenamiento de entrada al imitar la </a:t>
            </a:r>
            <a:r>
              <a:rPr lang="es-ES" sz="2400" dirty="0" err="1" smtClean="0">
                <a:latin typeface="Calibri" pitchFamily="34" charset="0"/>
                <a:cs typeface="Calibri" pitchFamily="34" charset="0"/>
              </a:rPr>
              <a:t>interconectividad</a:t>
            </a:r>
            <a:r>
              <a:rPr lang="es-ES" sz="2400" dirty="0" smtClean="0">
                <a:latin typeface="Calibri" pitchFamily="34" charset="0"/>
                <a:cs typeface="Calibri" pitchFamily="34" charset="0"/>
              </a:rPr>
              <a:t> del cerebro humano a través de capas de nodos. Cada nodo se compone de entradas, ponderaciones, un sesgo (umbral) y una salida. Si ese valor de salida supera un umbral determinado, se "dispara" o activa el nodo, pasando los datos a la siguiente capa de la red. Las redes neuronales aprenden a partir de ajustes basados en la función de pérdida mediante el </a:t>
            </a:r>
            <a:r>
              <a:rPr lang="es-ES" sz="2400" dirty="0" smtClean="0">
                <a:latin typeface="Calibri" pitchFamily="34" charset="0"/>
                <a:cs typeface="Calibri" pitchFamily="34" charset="0"/>
                <a:hlinkClick r:id="rId4"/>
              </a:rPr>
              <a:t>proceso de descenso gradiente</a:t>
            </a:r>
            <a:r>
              <a:rPr lang="es-ES" sz="2400" dirty="0" smtClean="0">
                <a:latin typeface="Calibri" pitchFamily="34" charset="0"/>
                <a:cs typeface="Calibri" pitchFamily="34" charset="0"/>
              </a:rPr>
              <a:t>. Cuando la </a:t>
            </a:r>
            <a:r>
              <a:rPr lang="es-ES" sz="2400" dirty="0" smtClean="0">
                <a:latin typeface="Calibri" pitchFamily="34" charset="0"/>
                <a:cs typeface="Calibri" pitchFamily="34" charset="0"/>
                <a:hlinkClick r:id="rId5"/>
              </a:rPr>
              <a:t>función de </a:t>
            </a:r>
            <a:r>
              <a:rPr lang="es-ES" sz="2400" dirty="0" smtClean="0">
                <a:latin typeface="Calibri" pitchFamily="34" charset="0"/>
                <a:cs typeface="Calibri" pitchFamily="34" charset="0"/>
                <a:hlinkClick r:id="rId5"/>
              </a:rPr>
              <a:t>costes *</a:t>
            </a:r>
            <a:r>
              <a:rPr lang="es-ES" sz="2400" dirty="0" smtClean="0">
                <a:latin typeface="Calibri" pitchFamily="34" charset="0"/>
                <a:cs typeface="Calibri" pitchFamily="34" charset="0"/>
              </a:rPr>
              <a:t> es </a:t>
            </a:r>
            <a:r>
              <a:rPr lang="es-ES" sz="2400" dirty="0" smtClean="0">
                <a:latin typeface="Calibri" pitchFamily="34" charset="0"/>
                <a:cs typeface="Calibri" pitchFamily="34" charset="0"/>
              </a:rPr>
              <a:t>igual o cercana a cero, puede confiar en la precisión del modelo</a:t>
            </a:r>
            <a:r>
              <a:rPr lang="es-ES" sz="2400" dirty="0" smtClean="0">
                <a:latin typeface="Calibri" pitchFamily="34" charset="0"/>
                <a:cs typeface="Calibri" pitchFamily="34" charset="0"/>
              </a:rPr>
              <a:t>.</a:t>
            </a:r>
          </a:p>
          <a:p>
            <a:pPr algn="just">
              <a:buNone/>
            </a:pPr>
            <a:r>
              <a:rPr lang="es-ES" sz="2400" b="1" dirty="0" smtClean="0">
                <a:solidFill>
                  <a:schemeClr val="accent3">
                    <a:lumMod val="75000"/>
                  </a:schemeClr>
                </a:solidFill>
              </a:rPr>
              <a:t>*</a:t>
            </a:r>
            <a:r>
              <a:rPr lang="es-ES" sz="1400" dirty="0" smtClean="0"/>
              <a:t>Desde una perspectiva estadística, la función de costos representa la discrepancia entre los datos observados y las predicciones del modelo. </a:t>
            </a:r>
            <a:endParaRPr lang="es-ES" sz="24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92500" lnSpcReduction="1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err="1" smtClean="0">
                <a:latin typeface="Calibri" pitchFamily="34" charset="0"/>
                <a:cs typeface="Calibri" pitchFamily="34" charset="0"/>
                <a:hlinkClick r:id="rId2"/>
              </a:rPr>
              <a:t>Naive</a:t>
            </a:r>
            <a:r>
              <a:rPr lang="es-ES" sz="2400" b="1" dirty="0" smtClean="0">
                <a:latin typeface="Calibri" pitchFamily="34" charset="0"/>
                <a:cs typeface="Calibri" pitchFamily="34" charset="0"/>
                <a:hlinkClick r:id="rId2"/>
              </a:rPr>
              <a:t> </a:t>
            </a:r>
            <a:r>
              <a:rPr lang="es-ES" sz="2400" b="1" dirty="0" err="1" smtClean="0">
                <a:latin typeface="Calibri" pitchFamily="34" charset="0"/>
                <a:cs typeface="Calibri" pitchFamily="34" charset="0"/>
                <a:hlinkClick r:id="rId2"/>
              </a:rPr>
              <a:t>bayes</a:t>
            </a:r>
            <a:r>
              <a:rPr lang="es-ES" sz="2400" b="1" dirty="0" smtClean="0">
                <a:latin typeface="Calibri" pitchFamily="34" charset="0"/>
                <a:cs typeface="Calibri" pitchFamily="34" charset="0"/>
                <a:hlinkClick r:id="rId2"/>
              </a:rPr>
              <a:t>: </a:t>
            </a:r>
            <a:r>
              <a:rPr lang="es-ES" sz="2400" dirty="0" err="1" smtClean="0">
                <a:latin typeface="Calibri" pitchFamily="34" charset="0"/>
                <a:cs typeface="Calibri" pitchFamily="34" charset="0"/>
              </a:rPr>
              <a:t>Naive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es un enfoque de clasificación que adopta el principio de independencia condicional de clases del Teorema de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Esto significa que la presencia de una característica no influye en la presencia de otra en la probabilidad de un resultado dado, y cada </a:t>
            </a:r>
            <a:r>
              <a:rPr lang="es-ES" sz="2400" dirty="0" err="1" smtClean="0">
                <a:latin typeface="Calibri" pitchFamily="34" charset="0"/>
                <a:cs typeface="Calibri" pitchFamily="34" charset="0"/>
              </a:rPr>
              <a:t>predictor</a:t>
            </a:r>
            <a:r>
              <a:rPr lang="es-ES" sz="2400" dirty="0" smtClean="0">
                <a:latin typeface="Calibri" pitchFamily="34" charset="0"/>
                <a:cs typeface="Calibri" pitchFamily="34" charset="0"/>
              </a:rPr>
              <a:t> tiene un efecto igual en ese resultado. Existen tres tipos de clasificadores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multinomial</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Bernoulli</a:t>
            </a:r>
            <a:r>
              <a:rPr lang="es-ES" sz="2400" dirty="0" smtClean="0">
                <a:latin typeface="Calibri" pitchFamily="34" charset="0"/>
                <a:cs typeface="Calibri" pitchFamily="34" charset="0"/>
              </a:rPr>
              <a:t> y </a:t>
            </a:r>
            <a:r>
              <a:rPr lang="es-ES" sz="2400" dirty="0" err="1" smtClean="0">
                <a:latin typeface="Calibri" pitchFamily="34" charset="0"/>
                <a:cs typeface="Calibri" pitchFamily="34" charset="0"/>
              </a:rPr>
              <a:t>Naïve</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Bayes</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gaussiano</a:t>
            </a:r>
            <a:r>
              <a:rPr lang="es-ES" sz="2400" dirty="0" smtClean="0">
                <a:latin typeface="Calibri" pitchFamily="34" charset="0"/>
                <a:cs typeface="Calibri" pitchFamily="34" charset="0"/>
              </a:rPr>
              <a:t>. Esta técnica se utiliza principalmente en la clasificación de textos, la identificación de </a:t>
            </a:r>
            <a:r>
              <a:rPr lang="es-ES" sz="2400" dirty="0" smtClean="0">
                <a:latin typeface="Calibri" pitchFamily="34" charset="0"/>
                <a:cs typeface="Calibri" pitchFamily="34" charset="0"/>
              </a:rPr>
              <a:t>spam </a:t>
            </a:r>
            <a:r>
              <a:rPr lang="es-ES" sz="2400" dirty="0" smtClean="0">
                <a:latin typeface="Calibri" pitchFamily="34" charset="0"/>
                <a:cs typeface="Calibri" pitchFamily="34" charset="0"/>
              </a:rPr>
              <a:t>y los sistemas de recomendación</a:t>
            </a:r>
            <a:r>
              <a:rPr lang="es-ES" sz="2400" dirty="0" smtClean="0">
                <a:latin typeface="Calibri" pitchFamily="34" charset="0"/>
                <a:cs typeface="Calibri" pitchFamily="34" charset="0"/>
              </a:rPr>
              <a:t>.</a:t>
            </a:r>
          </a:p>
          <a:p>
            <a:pPr algn="just">
              <a:buFont typeface="Wingdings" pitchFamily="2" charset="2"/>
              <a:buChar char="§"/>
            </a:pPr>
            <a:endParaRPr lang="es-ES" sz="2400" dirty="0" smtClean="0">
              <a:latin typeface="Calibri" pitchFamily="34" charset="0"/>
              <a:cs typeface="Calibri" pitchFamily="34" charset="0"/>
            </a:endParaRPr>
          </a:p>
          <a:p>
            <a:pPr algn="just">
              <a:buNone/>
            </a:pPr>
            <a:r>
              <a:rPr lang="es-ES" sz="1700" dirty="0" smtClean="0">
                <a:latin typeface="Calibri" pitchFamily="34" charset="0"/>
                <a:cs typeface="Calibri" pitchFamily="34" charset="0"/>
                <a:hlinkClick r:id="rId3"/>
              </a:rPr>
              <a:t>https://</a:t>
            </a:r>
            <a:r>
              <a:rPr lang="es-ES" sz="1700" dirty="0" smtClean="0">
                <a:latin typeface="Calibri" pitchFamily="34" charset="0"/>
                <a:cs typeface="Calibri" pitchFamily="34" charset="0"/>
                <a:hlinkClick r:id="rId3"/>
              </a:rPr>
              <a:t>www.youtube.com/watch?v=S2_SZ7WRy-Q</a:t>
            </a:r>
            <a:endParaRPr lang="es-ES" sz="2400" dirty="0" smtClean="0">
              <a:latin typeface="Calibri" pitchFamily="34" charset="0"/>
              <a:cs typeface="Calibri" pitchFamily="34" charset="0"/>
            </a:endParaRPr>
          </a:p>
          <a:p>
            <a:pPr algn="just">
              <a:buNone/>
            </a:pPr>
            <a:r>
              <a:rPr lang="es-ES" sz="1700" dirty="0" smtClean="0">
                <a:latin typeface="Calibri" pitchFamily="34" charset="0"/>
                <a:cs typeface="Calibri" pitchFamily="34" charset="0"/>
                <a:hlinkClick r:id="rId4"/>
              </a:rPr>
              <a:t>https</a:t>
            </a:r>
            <a:r>
              <a:rPr lang="es-ES" sz="1700" dirty="0" smtClean="0">
                <a:latin typeface="Calibri" pitchFamily="34" charset="0"/>
                <a:cs typeface="Calibri" pitchFamily="34" charset="0"/>
                <a:hlinkClick r:id="rId4"/>
              </a:rPr>
              <a:t>://</a:t>
            </a:r>
            <a:r>
              <a:rPr lang="es-ES" sz="1700" dirty="0" smtClean="0">
                <a:latin typeface="Calibri" pitchFamily="34" charset="0"/>
                <a:cs typeface="Calibri" pitchFamily="34" charset="0"/>
                <a:hlinkClick r:id="rId4"/>
              </a:rPr>
              <a:t>www.youtube.com/watch?v=P930ev-eyVk</a:t>
            </a:r>
            <a:endParaRPr lang="es-ES" sz="1700" dirty="0" smtClean="0">
              <a:latin typeface="Calibri" pitchFamily="34" charset="0"/>
              <a:cs typeface="Calibri" pitchFamily="34" charset="0"/>
            </a:endParaRPr>
          </a:p>
          <a:p>
            <a:pPr algn="just">
              <a:buNone/>
            </a:pPr>
            <a:endParaRPr lang="es-ES" sz="1700" dirty="0" smtClean="0">
              <a:latin typeface="Calibri" pitchFamily="34" charset="0"/>
              <a:cs typeface="Calibri" pitchFamily="34" charset="0"/>
            </a:endParaRPr>
          </a:p>
          <a:p>
            <a:pPr algn="just">
              <a:buNone/>
            </a:pPr>
            <a:endParaRPr lang="es-ES" sz="17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775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hlinkClick r:id="rId2"/>
              </a:rPr>
              <a:t>Regresión lineal:</a:t>
            </a:r>
            <a:r>
              <a:rPr lang="es-ES" sz="2400" b="1" dirty="0" smtClean="0"/>
              <a:t> </a:t>
            </a:r>
            <a:r>
              <a:rPr lang="es-ES" sz="2400" dirty="0" smtClean="0"/>
              <a:t>la regresión lineal se utiliza para identificar la relación entre una </a:t>
            </a:r>
            <a:r>
              <a:rPr lang="es-ES" sz="2400" dirty="0" smtClean="0">
                <a:hlinkClick r:id="rId3"/>
              </a:rPr>
              <a:t>variable dependiente y una o más variables </a:t>
            </a:r>
            <a:r>
              <a:rPr lang="es-ES" sz="2400" dirty="0" smtClean="0">
                <a:hlinkClick r:id="rId3"/>
              </a:rPr>
              <a:t>independientes*, </a:t>
            </a:r>
            <a:r>
              <a:rPr lang="es-ES" sz="2400" dirty="0" smtClean="0"/>
              <a:t>y suele aprovecharse para hacer predicciones sobre resultados futuros. Cuando sólo hay una variable independiente y una variable dependiente, se conoce como regresión lineal simple. A medida que aumenta el número de variables independientes, se denomina regresión lineal múltiple. Para cada tipo de regresión lineal, se busca trazar una línea de mejor ajuste, que se calcula mediante el método de los mínimos cuadrados. Sin embargo, a diferencia de otros modelos de regresión, </a:t>
            </a:r>
            <a:r>
              <a:rPr lang="es-ES" sz="2400" dirty="0" smtClean="0"/>
              <a:t>esta línea</a:t>
            </a:r>
          </a:p>
          <a:p>
            <a:pPr algn="just">
              <a:buNone/>
            </a:pPr>
            <a:r>
              <a:rPr lang="es-ES" sz="2400" dirty="0" smtClean="0"/>
              <a:t>    es </a:t>
            </a:r>
            <a:r>
              <a:rPr lang="es-ES" sz="2400" dirty="0" smtClean="0"/>
              <a:t>recta cuando se </a:t>
            </a:r>
            <a:r>
              <a:rPr lang="es-ES" sz="2400" dirty="0" smtClean="0"/>
              <a:t>representa en un</a:t>
            </a:r>
          </a:p>
          <a:p>
            <a:pPr algn="just">
              <a:buNone/>
            </a:pPr>
            <a:r>
              <a:rPr lang="es-ES" sz="2400" dirty="0" smtClean="0"/>
              <a:t> </a:t>
            </a:r>
            <a:r>
              <a:rPr lang="es-ES" sz="2400" dirty="0" smtClean="0"/>
              <a:t>   gráfico.</a:t>
            </a:r>
          </a:p>
          <a:p>
            <a:pPr algn="just">
              <a:buFont typeface="Wingdings" pitchFamily="2" charset="2"/>
              <a:buChar char="§"/>
            </a:pPr>
            <a:endParaRPr lang="es-ES" sz="2400" dirty="0" smtClean="0"/>
          </a:p>
          <a:p>
            <a:pPr algn="just">
              <a:buFont typeface="Wingdings" pitchFamily="2" charset="2"/>
              <a:buChar char="§"/>
            </a:pPr>
            <a:endParaRPr lang="es-ES" sz="2400" dirty="0" smtClean="0"/>
          </a:p>
          <a:p>
            <a:pPr algn="just">
              <a:buNone/>
            </a:pPr>
            <a:r>
              <a:rPr lang="es-ES" sz="2400" dirty="0" smtClean="0"/>
              <a:t>*</a:t>
            </a:r>
            <a:r>
              <a:rPr lang="es-ES" sz="1600" dirty="0" smtClean="0"/>
              <a:t> El </a:t>
            </a:r>
            <a:r>
              <a:rPr lang="es-ES" sz="1600" dirty="0" smtClean="0"/>
              <a:t>valor de la variable </a:t>
            </a:r>
            <a:r>
              <a:rPr lang="es-ES" sz="1600" b="1" dirty="0" smtClean="0"/>
              <a:t>dependiente</a:t>
            </a:r>
            <a:r>
              <a:rPr lang="es-ES" sz="1600" dirty="0" smtClean="0"/>
              <a:t> ‘depende’ del valor de la variable independiente. Es decir, la variable independiente determina el valor de la variable dependiente. </a:t>
            </a:r>
            <a:endParaRPr lang="es-ES" sz="2400" dirty="0" smtClean="0"/>
          </a:p>
        </p:txBody>
      </p:sp>
      <p:pic>
        <p:nvPicPr>
          <p:cNvPr id="4" name="3 Imagen" descr="variable-independiente.jpg"/>
          <p:cNvPicPr>
            <a:picLocks noChangeAspect="1"/>
          </p:cNvPicPr>
          <p:nvPr/>
        </p:nvPicPr>
        <p:blipFill>
          <a:blip r:embed="rId4"/>
          <a:stretch>
            <a:fillRect/>
          </a:stretch>
        </p:blipFill>
        <p:spPr>
          <a:xfrm>
            <a:off x="5357818" y="4572008"/>
            <a:ext cx="2214578" cy="122773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variable-independiente-grafica.jpg"/>
          <p:cNvPicPr>
            <a:picLocks noChangeAspect="1"/>
          </p:cNvPicPr>
          <p:nvPr/>
        </p:nvPicPr>
        <p:blipFill>
          <a:blip r:embed="rId2"/>
          <a:stretch>
            <a:fillRect/>
          </a:stretch>
        </p:blipFill>
        <p:spPr>
          <a:xfrm>
            <a:off x="5214942" y="1571612"/>
            <a:ext cx="2887300" cy="2643205"/>
          </a:xfrm>
          <a:prstGeom prst="rect">
            <a:avLst/>
          </a:prstGeom>
        </p:spPr>
      </p:pic>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a:xfrm>
            <a:off x="285720" y="1643050"/>
            <a:ext cx="7715304" cy="5072098"/>
          </a:xfrm>
        </p:spPr>
        <p:txBody>
          <a:bodyPr>
            <a:normAutofit fontScale="70000" lnSpcReduction="20000"/>
          </a:bodyPr>
          <a:lstStyle/>
          <a:p>
            <a:pPr algn="just">
              <a:buFont typeface="Wingdings" pitchFamily="2" charset="2"/>
              <a:buChar char="Ø"/>
            </a:pPr>
            <a:r>
              <a:rPr lang="es-ES" sz="2400" dirty="0" smtClean="0"/>
              <a:t>ALGORITMOS</a:t>
            </a:r>
          </a:p>
          <a:p>
            <a:pPr algn="just">
              <a:buNone/>
            </a:pPr>
            <a:endParaRPr lang="es-ES" sz="2400" dirty="0" smtClean="0"/>
          </a:p>
          <a:p>
            <a:pPr algn="just">
              <a:buFont typeface="Wingdings" pitchFamily="2" charset="2"/>
              <a:buChar char="§"/>
            </a:pPr>
            <a:r>
              <a:rPr lang="es-ES" sz="2400" b="1" dirty="0" smtClean="0">
                <a:hlinkClick r:id="rId3"/>
              </a:rPr>
              <a:t>Regresión </a:t>
            </a:r>
            <a:r>
              <a:rPr lang="es-ES" sz="2400" b="1" dirty="0" smtClean="0">
                <a:hlinkClick r:id="rId3"/>
              </a:rPr>
              <a:t>logística: </a:t>
            </a:r>
            <a:endParaRPr lang="es-ES" sz="2400" b="1" dirty="0" smtClean="0"/>
          </a:p>
          <a:p>
            <a:pPr algn="just">
              <a:buNone/>
            </a:pPr>
            <a:r>
              <a:rPr lang="es-ES" sz="2400" dirty="0" smtClean="0"/>
              <a:t>mientras </a:t>
            </a:r>
            <a:r>
              <a:rPr lang="es-ES" sz="2400" dirty="0" smtClean="0"/>
              <a:t>que la regresión </a:t>
            </a:r>
            <a:r>
              <a:rPr lang="es-ES" sz="2400" dirty="0" smtClean="0"/>
              <a:t>lineal se </a:t>
            </a:r>
          </a:p>
          <a:p>
            <a:pPr algn="just">
              <a:buNone/>
            </a:pPr>
            <a:r>
              <a:rPr lang="es-ES" sz="2400" dirty="0" smtClean="0"/>
              <a:t>utiliza </a:t>
            </a:r>
            <a:r>
              <a:rPr lang="es-ES" sz="2400" dirty="0" smtClean="0"/>
              <a:t>cuando </a:t>
            </a:r>
            <a:r>
              <a:rPr lang="es-ES" sz="2400" dirty="0" smtClean="0"/>
              <a:t>las variables dependientes</a:t>
            </a:r>
          </a:p>
          <a:p>
            <a:pPr algn="just">
              <a:buNone/>
            </a:pPr>
            <a:r>
              <a:rPr lang="es-ES" sz="2400" dirty="0" smtClean="0">
                <a:hlinkClick r:id="rId4"/>
              </a:rPr>
              <a:t>son </a:t>
            </a:r>
            <a:r>
              <a:rPr lang="es-ES" sz="2400" dirty="0" smtClean="0">
                <a:hlinkClick r:id="rId4"/>
              </a:rPr>
              <a:t>continuas</a:t>
            </a:r>
            <a:r>
              <a:rPr lang="es-ES" sz="2400" dirty="0" smtClean="0"/>
              <a:t>, </a:t>
            </a:r>
            <a:r>
              <a:rPr lang="es-ES" sz="2400" dirty="0" smtClean="0"/>
              <a:t>la </a:t>
            </a:r>
            <a:r>
              <a:rPr lang="es-ES" sz="2400" dirty="0" smtClean="0"/>
              <a:t>regresión logística se </a:t>
            </a:r>
            <a:endParaRPr lang="es-ES" sz="2400" dirty="0" smtClean="0"/>
          </a:p>
          <a:p>
            <a:pPr algn="just">
              <a:buNone/>
            </a:pPr>
            <a:r>
              <a:rPr lang="es-ES" sz="2400" dirty="0" smtClean="0"/>
              <a:t>selecciona </a:t>
            </a:r>
            <a:r>
              <a:rPr lang="es-ES" sz="2400" dirty="0" smtClean="0"/>
              <a:t>cuando la variable </a:t>
            </a:r>
            <a:endParaRPr lang="es-ES" sz="2400" dirty="0" smtClean="0"/>
          </a:p>
          <a:p>
            <a:pPr algn="just">
              <a:buNone/>
            </a:pPr>
            <a:r>
              <a:rPr lang="es-ES" sz="2400" dirty="0" smtClean="0"/>
              <a:t>dependiente </a:t>
            </a:r>
            <a:r>
              <a:rPr lang="es-ES" sz="2400" dirty="0" smtClean="0"/>
              <a:t>es </a:t>
            </a:r>
            <a:r>
              <a:rPr lang="es-ES" sz="2400" dirty="0" smtClean="0">
                <a:hlinkClick r:id="rId5"/>
              </a:rPr>
              <a:t>categórica*</a:t>
            </a:r>
            <a:r>
              <a:rPr lang="es-ES" sz="2400" dirty="0" smtClean="0"/>
              <a:t>, </a:t>
            </a:r>
          </a:p>
          <a:p>
            <a:pPr algn="just">
              <a:buNone/>
            </a:pPr>
            <a:r>
              <a:rPr lang="es-ES" sz="2400" dirty="0" smtClean="0"/>
              <a:t>lo </a:t>
            </a:r>
            <a:r>
              <a:rPr lang="es-ES" sz="2400" dirty="0" smtClean="0"/>
              <a:t>que significa que </a:t>
            </a:r>
            <a:r>
              <a:rPr lang="es-ES" sz="2400" dirty="0" smtClean="0"/>
              <a:t>tienen salidas </a:t>
            </a:r>
          </a:p>
          <a:p>
            <a:pPr algn="just">
              <a:buNone/>
            </a:pPr>
            <a:r>
              <a:rPr lang="es-ES" sz="2400" dirty="0" smtClean="0"/>
              <a:t>binarias</a:t>
            </a:r>
            <a:r>
              <a:rPr lang="es-ES" sz="2400" dirty="0" smtClean="0"/>
              <a:t>, como "verdadero" y "falso" o "sí" y "</a:t>
            </a:r>
            <a:r>
              <a:rPr lang="es-ES" sz="2400" dirty="0" smtClean="0"/>
              <a:t>no“ o con un número limitado de</a:t>
            </a:r>
          </a:p>
          <a:p>
            <a:pPr algn="just">
              <a:buNone/>
            </a:pPr>
            <a:r>
              <a:rPr lang="es-ES" sz="2400" dirty="0" smtClean="0"/>
              <a:t>valores. Aunque ambos </a:t>
            </a:r>
            <a:r>
              <a:rPr lang="es-ES" sz="2400" dirty="0" smtClean="0"/>
              <a:t>modelos de regresión buscan comprender </a:t>
            </a:r>
            <a:r>
              <a:rPr lang="es-ES" sz="2400" dirty="0" smtClean="0"/>
              <a:t>las</a:t>
            </a:r>
          </a:p>
          <a:p>
            <a:pPr algn="just">
              <a:buNone/>
            </a:pPr>
            <a:r>
              <a:rPr lang="es-ES" sz="2400" dirty="0" smtClean="0"/>
              <a:t>relaciones entre </a:t>
            </a:r>
            <a:r>
              <a:rPr lang="es-ES" sz="2400" dirty="0" smtClean="0"/>
              <a:t>las entradas de datos, la regresión logística se </a:t>
            </a:r>
            <a:r>
              <a:rPr lang="es-ES" sz="2400" dirty="0" smtClean="0"/>
              <a:t>utiliza</a:t>
            </a:r>
          </a:p>
          <a:p>
            <a:pPr algn="just">
              <a:buNone/>
            </a:pPr>
            <a:r>
              <a:rPr lang="es-ES" sz="2400" dirty="0" smtClean="0"/>
              <a:t>principalmente </a:t>
            </a:r>
            <a:r>
              <a:rPr lang="es-ES" sz="2400" dirty="0" smtClean="0"/>
              <a:t>para resolver problemas de clasificación </a:t>
            </a:r>
            <a:r>
              <a:rPr lang="es-ES" sz="2400" dirty="0" smtClean="0"/>
              <a:t>binaria,</a:t>
            </a:r>
          </a:p>
          <a:p>
            <a:pPr algn="just">
              <a:buNone/>
            </a:pPr>
            <a:r>
              <a:rPr lang="es-ES" sz="2400" dirty="0" smtClean="0"/>
              <a:t>como </a:t>
            </a:r>
            <a:r>
              <a:rPr lang="es-ES" sz="2400" dirty="0" smtClean="0"/>
              <a:t>la identificación de spam</a:t>
            </a:r>
            <a:r>
              <a:rPr lang="es-ES" sz="2400" dirty="0" smtClean="0"/>
              <a:t>.</a:t>
            </a:r>
          </a:p>
          <a:p>
            <a:pPr algn="just">
              <a:buNone/>
            </a:pPr>
            <a:endParaRPr lang="es-ES" sz="2400" dirty="0" smtClean="0"/>
          </a:p>
          <a:p>
            <a:pPr algn="just">
              <a:buNone/>
            </a:pPr>
            <a:r>
              <a:rPr lang="es-ES" sz="2400" dirty="0" smtClean="0"/>
              <a:t> *</a:t>
            </a:r>
            <a:r>
              <a:rPr lang="es-ES" sz="1500" b="1" dirty="0" smtClean="0"/>
              <a:t>Categórico.</a:t>
            </a:r>
            <a:r>
              <a:rPr lang="es-ES" sz="1500" dirty="0" smtClean="0"/>
              <a:t> Datos con un número limitado de valores o categorías </a:t>
            </a:r>
            <a:r>
              <a:rPr lang="es-ES" sz="1500" dirty="0" smtClean="0"/>
              <a:t>distintas, variables </a:t>
            </a:r>
            <a:r>
              <a:rPr lang="es-ES" sz="1500" dirty="0" smtClean="0"/>
              <a:t>numéricas que utilizan códigos numéricos para representar a </a:t>
            </a:r>
            <a:r>
              <a:rPr lang="es-ES" sz="1500" dirty="0" smtClean="0"/>
              <a:t>categorías. </a:t>
            </a:r>
            <a:r>
              <a:rPr lang="es-ES" sz="1500" dirty="0" smtClean="0"/>
              <a:t>Las variables categóricas pueden ser </a:t>
            </a:r>
            <a:r>
              <a:rPr lang="es-ES" sz="1500" b="1" dirty="0" smtClean="0"/>
              <a:t>nominales </a:t>
            </a:r>
            <a:r>
              <a:rPr lang="es-ES" sz="1500" dirty="0" smtClean="0"/>
              <a:t>u </a:t>
            </a:r>
            <a:r>
              <a:rPr lang="es-ES" sz="1500" b="1" dirty="0" smtClean="0"/>
              <a:t>ordinales</a:t>
            </a:r>
            <a:endParaRPr lang="es-ES" sz="1500" dirty="0" smtClean="0"/>
          </a:p>
          <a:p>
            <a:pPr algn="just">
              <a:buNone/>
            </a:pPr>
            <a:endParaRPr lang="es-ES" sz="1500" dirty="0" smtClean="0"/>
          </a:p>
          <a:p>
            <a:pPr algn="just">
              <a:buNone/>
            </a:pPr>
            <a:endParaRPr lang="es-ES" sz="2400" dirty="0" smtClean="0"/>
          </a:p>
          <a:p>
            <a:pPr algn="just">
              <a:buNone/>
            </a:pPr>
            <a:endParaRPr lang="es-ES" sz="2400" dirty="0" smtClean="0"/>
          </a:p>
          <a:p>
            <a:pPr algn="just">
              <a:buNone/>
            </a:pPr>
            <a:endParaRPr lang="es-ES" sz="2400" dirty="0" smtClean="0"/>
          </a:p>
          <a:p>
            <a:pPr algn="just">
              <a:buFont typeface="Wingdings" pitchFamily="2" charset="2"/>
              <a:buChar char="§"/>
            </a:pPr>
            <a:endParaRPr lang="es-E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a:xfrm>
            <a:off x="457200" y="1609416"/>
            <a:ext cx="7258072" cy="4846320"/>
          </a:xfrm>
        </p:spPr>
        <p:txBody>
          <a:bodyPr>
            <a:normAutofit fontScale="775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Máquinas de vectores de </a:t>
            </a:r>
            <a:r>
              <a:rPr lang="es-ES" sz="2400" b="1" dirty="0" smtClean="0">
                <a:latin typeface="Calibri" pitchFamily="34" charset="0"/>
                <a:cs typeface="Calibri" pitchFamily="34" charset="0"/>
                <a:hlinkClick r:id="rId2"/>
              </a:rPr>
              <a:t>soporte</a:t>
            </a:r>
            <a:r>
              <a:rPr lang="es-ES" sz="2400" b="1" dirty="0" smtClean="0">
                <a:latin typeface="Calibri" pitchFamily="34" charset="0"/>
                <a:cs typeface="Calibri" pitchFamily="34" charset="0"/>
              </a:rPr>
              <a:t>* </a:t>
            </a:r>
            <a:r>
              <a:rPr lang="es-ES" sz="2400" b="1" dirty="0" smtClean="0">
                <a:latin typeface="Calibri" pitchFamily="34" charset="0"/>
                <a:cs typeface="Calibri" pitchFamily="34" charset="0"/>
              </a:rPr>
              <a:t>(SVM): </a:t>
            </a:r>
            <a:r>
              <a:rPr lang="es-ES" sz="2400" dirty="0" smtClean="0">
                <a:latin typeface="Calibri" pitchFamily="34" charset="0"/>
                <a:cs typeface="Calibri" pitchFamily="34" charset="0"/>
              </a:rPr>
              <a:t>una máquina de vectores de soporte es un modelo de aprendizaje supervisado popular desarrollado por Vladimir </a:t>
            </a:r>
            <a:r>
              <a:rPr lang="es-ES" sz="2400" dirty="0" err="1" smtClean="0">
                <a:latin typeface="Calibri" pitchFamily="34" charset="0"/>
                <a:cs typeface="Calibri" pitchFamily="34" charset="0"/>
              </a:rPr>
              <a:t>Vapnik</a:t>
            </a:r>
            <a:r>
              <a:rPr lang="es-ES" sz="2400" dirty="0" smtClean="0">
                <a:latin typeface="Calibri" pitchFamily="34" charset="0"/>
                <a:cs typeface="Calibri" pitchFamily="34" charset="0"/>
              </a:rPr>
              <a:t>,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utilizado </a:t>
            </a:r>
            <a:r>
              <a:rPr lang="es-ES" sz="2400" dirty="0" smtClean="0">
                <a:latin typeface="Calibri" pitchFamily="34" charset="0"/>
                <a:cs typeface="Calibri" pitchFamily="34" charset="0"/>
              </a:rPr>
              <a:t>tanto para la </a:t>
            </a:r>
            <a:r>
              <a:rPr lang="es-ES" sz="2400" dirty="0" smtClean="0">
                <a:latin typeface="Calibri" pitchFamily="34" charset="0"/>
                <a:cs typeface="Calibri" pitchFamily="34" charset="0"/>
              </a:rPr>
              <a:t>clasificación </a:t>
            </a:r>
            <a:r>
              <a:rPr lang="es-ES" sz="2400" dirty="0" smtClean="0">
                <a:latin typeface="Calibri" pitchFamily="34" charset="0"/>
                <a:cs typeface="Calibri" pitchFamily="34" charset="0"/>
              </a:rPr>
              <a:t>de datos como para </a:t>
            </a:r>
            <a:r>
              <a:rPr lang="es-ES" sz="2400" dirty="0" smtClean="0">
                <a:latin typeface="Calibri" pitchFamily="34" charset="0"/>
                <a:cs typeface="Calibri" pitchFamily="34" charset="0"/>
              </a:rPr>
              <a:t>la regresión</a:t>
            </a:r>
            <a:r>
              <a:rPr lang="es-ES" sz="2400" dirty="0" smtClean="0">
                <a:latin typeface="Calibri" pitchFamily="34" charset="0"/>
                <a:cs typeface="Calibri" pitchFamily="34" charset="0"/>
              </a:rPr>
              <a:t>. </a:t>
            </a:r>
            <a:endParaRPr lang="es-ES" sz="2400" dirty="0" smtClean="0">
              <a:latin typeface="Calibri" pitchFamily="34" charset="0"/>
              <a:cs typeface="Calibri" pitchFamily="34" charset="0"/>
            </a:endParaRPr>
          </a:p>
          <a:p>
            <a:pPr algn="just">
              <a:buFont typeface="Wingdings" pitchFamily="2" charset="2"/>
              <a:buChar char="§"/>
            </a:pPr>
            <a:r>
              <a:rPr lang="es-ES" sz="2400" dirty="0" smtClean="0">
                <a:latin typeface="Calibri" pitchFamily="34" charset="0"/>
                <a:cs typeface="Calibri" pitchFamily="34" charset="0"/>
              </a:rPr>
              <a:t>Dicho </a:t>
            </a:r>
            <a:r>
              <a:rPr lang="es-ES" sz="2400" dirty="0" smtClean="0">
                <a:latin typeface="Calibri" pitchFamily="34" charset="0"/>
                <a:cs typeface="Calibri" pitchFamily="34" charset="0"/>
              </a:rPr>
              <a:t>esto, normalmente </a:t>
            </a:r>
            <a:r>
              <a:rPr lang="es-ES" sz="2400" dirty="0" smtClean="0">
                <a:latin typeface="Calibri" pitchFamily="34" charset="0"/>
                <a:cs typeface="Calibri" pitchFamily="34" charset="0"/>
              </a:rPr>
              <a:t>se</a:t>
            </a: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aprovecha </a:t>
            </a:r>
            <a:r>
              <a:rPr lang="es-ES" sz="2400" dirty="0" smtClean="0">
                <a:latin typeface="Calibri" pitchFamily="34" charset="0"/>
                <a:cs typeface="Calibri" pitchFamily="34" charset="0"/>
              </a:rPr>
              <a:t>para </a:t>
            </a:r>
            <a:r>
              <a:rPr lang="es-ES" sz="2400" dirty="0" smtClean="0">
                <a:latin typeface="Calibri" pitchFamily="34" charset="0"/>
                <a:cs typeface="Calibri" pitchFamily="34" charset="0"/>
              </a:rPr>
              <a:t>problemas de</a:t>
            </a:r>
          </a:p>
          <a:p>
            <a:pPr algn="just">
              <a:buNone/>
            </a:pPr>
            <a:r>
              <a:rPr lang="es-ES" sz="2400" dirty="0" smtClean="0">
                <a:latin typeface="Calibri" pitchFamily="34" charset="0"/>
                <a:cs typeface="Calibri" pitchFamily="34" charset="0"/>
              </a:rPr>
              <a:t>     	clasificación</a:t>
            </a:r>
            <a:r>
              <a:rPr lang="es-ES" sz="2400" dirty="0" smtClean="0">
                <a:latin typeface="Calibri" pitchFamily="34" charset="0"/>
                <a:cs typeface="Calibri" pitchFamily="34" charset="0"/>
              </a:rPr>
              <a:t>, construyendo un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hiperplano</a:t>
            </a: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donde la distancia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entre </a:t>
            </a:r>
            <a:r>
              <a:rPr lang="es-ES" sz="2400" dirty="0" smtClean="0">
                <a:latin typeface="Calibri" pitchFamily="34" charset="0"/>
                <a:cs typeface="Calibri" pitchFamily="34" charset="0"/>
              </a:rPr>
              <a:t>dos clases de puntos de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datos </a:t>
            </a:r>
            <a:r>
              <a:rPr lang="es-ES" sz="2400" dirty="0" smtClean="0">
                <a:latin typeface="Calibri" pitchFamily="34" charset="0"/>
                <a:cs typeface="Calibri" pitchFamily="34" charset="0"/>
              </a:rPr>
              <a:t>es máxima. Este </a:t>
            </a:r>
            <a:r>
              <a:rPr lang="es-ES" sz="2400" dirty="0" err="1" smtClean="0">
                <a:latin typeface="Calibri" pitchFamily="34" charset="0"/>
                <a:cs typeface="Calibri" pitchFamily="34" charset="0"/>
              </a:rPr>
              <a:t>hiperplano</a:t>
            </a:r>
            <a:r>
              <a:rPr lang="es-ES" sz="2400" dirty="0" smtClean="0">
                <a:latin typeface="Calibri" pitchFamily="34" charset="0"/>
                <a:cs typeface="Calibri" pitchFamily="34" charset="0"/>
              </a:rPr>
              <a:t> se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conoce </a:t>
            </a:r>
            <a:r>
              <a:rPr lang="es-ES" sz="2400" dirty="0" smtClean="0">
                <a:latin typeface="Calibri" pitchFamily="34" charset="0"/>
                <a:cs typeface="Calibri" pitchFamily="34" charset="0"/>
              </a:rPr>
              <a:t>como límite de decisión, </a:t>
            </a:r>
            <a:r>
              <a:rPr lang="es-ES" sz="2400" dirty="0" smtClean="0">
                <a:latin typeface="Calibri" pitchFamily="34" charset="0"/>
                <a:cs typeface="Calibri" pitchFamily="34" charset="0"/>
              </a:rPr>
              <a:t>que</a:t>
            </a: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separa </a:t>
            </a:r>
            <a:r>
              <a:rPr lang="es-ES" sz="2400" dirty="0" smtClean="0">
                <a:latin typeface="Calibri" pitchFamily="34" charset="0"/>
                <a:cs typeface="Calibri" pitchFamily="34" charset="0"/>
              </a:rPr>
              <a:t>las clases de puntos de datos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a:t>
            </a:r>
            <a:r>
              <a:rPr lang="es-ES" sz="2400" dirty="0" smtClean="0">
                <a:latin typeface="Calibri" pitchFamily="34" charset="0"/>
                <a:cs typeface="Calibri" pitchFamily="34" charset="0"/>
              </a:rPr>
              <a:t>por ejemplo, naranjas frente a </a:t>
            </a:r>
            <a:endParaRPr lang="es-ES" sz="2400" dirty="0" smtClean="0">
              <a:latin typeface="Calibri" pitchFamily="34" charset="0"/>
              <a:cs typeface="Calibri" pitchFamily="34" charset="0"/>
            </a:endParaRPr>
          </a:p>
          <a:p>
            <a:pPr algn="just">
              <a:buNone/>
            </a:pPr>
            <a:r>
              <a:rPr lang="es-ES" sz="2400" dirty="0" smtClean="0">
                <a:latin typeface="Calibri" pitchFamily="34" charset="0"/>
                <a:cs typeface="Calibri" pitchFamily="34" charset="0"/>
              </a:rPr>
              <a:t>	</a:t>
            </a:r>
            <a:r>
              <a:rPr lang="es-ES" sz="2400" dirty="0" smtClean="0">
                <a:latin typeface="Calibri" pitchFamily="34" charset="0"/>
                <a:cs typeface="Calibri" pitchFamily="34" charset="0"/>
              </a:rPr>
              <a:t>manzanas) a </a:t>
            </a:r>
            <a:r>
              <a:rPr lang="es-ES" sz="2400" dirty="0" smtClean="0">
                <a:latin typeface="Calibri" pitchFamily="34" charset="0"/>
                <a:cs typeface="Calibri" pitchFamily="34" charset="0"/>
              </a:rPr>
              <a:t>ambos lados del plano</a:t>
            </a:r>
            <a:r>
              <a:rPr lang="es-ES" sz="2400" dirty="0" smtClean="0">
                <a:latin typeface="Calibri" pitchFamily="34" charset="0"/>
                <a:cs typeface="Calibri" pitchFamily="34" charset="0"/>
              </a:rPr>
              <a:t>.</a:t>
            </a:r>
          </a:p>
          <a:p>
            <a:pPr algn="just">
              <a:buFont typeface="Wingdings" pitchFamily="2" charset="2"/>
              <a:buChar char="§"/>
            </a:pPr>
            <a:r>
              <a:rPr lang="es-ES" sz="2200" dirty="0" smtClean="0">
                <a:latin typeface="Calibri" pitchFamily="34" charset="0"/>
                <a:cs typeface="Calibri" pitchFamily="34" charset="0"/>
                <a:hlinkClick r:id="rId3"/>
              </a:rPr>
              <a:t>https</a:t>
            </a:r>
            <a:r>
              <a:rPr lang="es-ES" sz="2200" dirty="0" smtClean="0">
                <a:latin typeface="Calibri" pitchFamily="34" charset="0"/>
                <a:cs typeface="Calibri" pitchFamily="34" charset="0"/>
                <a:hlinkClick r:id="rId3"/>
              </a:rPr>
              <a:t>://aprendeia.com/maquinas-vectores-de-soporte-clasificacion-teoria</a:t>
            </a:r>
            <a:r>
              <a:rPr lang="es-ES" sz="2200" dirty="0" smtClean="0">
                <a:latin typeface="Calibri" pitchFamily="34" charset="0"/>
                <a:cs typeface="Calibri" pitchFamily="34" charset="0"/>
                <a:hlinkClick r:id="rId3"/>
              </a:rPr>
              <a:t>/</a:t>
            </a:r>
            <a:endParaRPr lang="es-ES" sz="2200" dirty="0" smtClean="0">
              <a:latin typeface="Calibri" pitchFamily="34" charset="0"/>
              <a:cs typeface="Calibri" pitchFamily="34" charset="0"/>
            </a:endParaRPr>
          </a:p>
          <a:p>
            <a:pPr algn="just">
              <a:buFont typeface="Wingdings" pitchFamily="2" charset="2"/>
              <a:buChar char="§"/>
            </a:pPr>
            <a:endParaRPr lang="es-ES" sz="22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buNone/>
            </a:pPr>
            <a:endParaRPr lang="es-ES" sz="2400" b="1" dirty="0" smtClean="0">
              <a:latin typeface="Calibri" pitchFamily="34" charset="0"/>
              <a:cs typeface="Calibri" pitchFamily="34" charset="0"/>
              <a:hlinkClick r:id="rId4"/>
            </a:endParaRPr>
          </a:p>
        </p:txBody>
      </p:sp>
      <p:pic>
        <p:nvPicPr>
          <p:cNvPr id="4" name="3 Imagen" descr="32848644557_b257479baa_b.jpg"/>
          <p:cNvPicPr>
            <a:picLocks noChangeAspect="1"/>
          </p:cNvPicPr>
          <p:nvPr/>
        </p:nvPicPr>
        <p:blipFill>
          <a:blip r:embed="rId5"/>
          <a:stretch>
            <a:fillRect/>
          </a:stretch>
        </p:blipFill>
        <p:spPr>
          <a:xfrm>
            <a:off x="4429124" y="3143248"/>
            <a:ext cx="3528870" cy="26432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Redes neuronales</a:t>
            </a:r>
            <a:br>
              <a:rPr lang="es-ES" dirty="0" smtClean="0"/>
            </a:br>
            <a:endParaRPr lang="es-ES" dirty="0"/>
          </a:p>
        </p:txBody>
      </p:sp>
      <p:sp>
        <p:nvSpPr>
          <p:cNvPr id="3" name="2 Marcador de contenido"/>
          <p:cNvSpPr>
            <a:spLocks noGrp="1"/>
          </p:cNvSpPr>
          <p:nvPr>
            <p:ph idx="1"/>
          </p:nvPr>
        </p:nvSpPr>
        <p:spPr/>
        <p:txBody>
          <a:bodyPr>
            <a:normAutofit fontScale="92500" lnSpcReduction="20000"/>
          </a:bodyPr>
          <a:lstStyle/>
          <a:p>
            <a:pPr>
              <a:buFont typeface="Wingdings" pitchFamily="2" charset="2"/>
              <a:buChar char="Ø"/>
            </a:pPr>
            <a:r>
              <a:rPr lang="es-ES" sz="2400" b="1" dirty="0" smtClean="0">
                <a:latin typeface="Calibri" pitchFamily="34" charset="0"/>
                <a:cs typeface="Calibri" pitchFamily="34" charset="0"/>
              </a:rPr>
              <a:t>¿Qué es una </a:t>
            </a:r>
            <a:r>
              <a:rPr lang="es-ES" sz="2400" b="1" dirty="0" smtClean="0">
                <a:latin typeface="Calibri" pitchFamily="34" charset="0"/>
                <a:cs typeface="Calibri" pitchFamily="34" charset="0"/>
                <a:hlinkClick r:id="rId2" action="ppaction://hlinkfile"/>
              </a:rPr>
              <a:t>Red Neuronal</a:t>
            </a:r>
            <a:r>
              <a:rPr lang="es-ES" sz="2400" b="1" dirty="0" smtClean="0">
                <a:latin typeface="Calibri" pitchFamily="34" charset="0"/>
                <a:cs typeface="Calibri" pitchFamily="34" charset="0"/>
              </a:rPr>
              <a:t>?</a:t>
            </a:r>
          </a:p>
          <a:p>
            <a:pPr algn="just" fontAlgn="base">
              <a:buFont typeface="Wingdings" pitchFamily="2" charset="2"/>
              <a:buChar char="§"/>
            </a:pPr>
            <a:r>
              <a:rPr lang="es-ES" sz="2400" dirty="0" smtClean="0">
                <a:latin typeface="Calibri" pitchFamily="34" charset="0"/>
                <a:cs typeface="Calibri" pitchFamily="34" charset="0"/>
              </a:rPr>
              <a:t>Una red neuronal es un programa, o modelo, de </a:t>
            </a:r>
            <a:r>
              <a:rPr lang="es-ES" sz="2400" dirty="0" smtClean="0">
                <a:latin typeface="Calibri" pitchFamily="34" charset="0"/>
                <a:cs typeface="Calibri" pitchFamily="34" charset="0"/>
                <a:hlinkClick r:id="rId3"/>
              </a:rPr>
              <a:t>machine </a:t>
            </a:r>
            <a:r>
              <a:rPr lang="es-ES" sz="2400" dirty="0" err="1" smtClean="0">
                <a:latin typeface="Calibri" pitchFamily="34" charset="0"/>
                <a:cs typeface="Calibri" pitchFamily="34" charset="0"/>
                <a:hlinkClick r:id="rId3"/>
              </a:rPr>
              <a:t>learning</a:t>
            </a:r>
            <a:r>
              <a:rPr lang="es-ES" sz="2400" dirty="0" smtClean="0">
                <a:latin typeface="Calibri" pitchFamily="34" charset="0"/>
                <a:cs typeface="Calibri" pitchFamily="34" charset="0"/>
              </a:rPr>
              <a:t> que toma decisiones de forma similar al cerebro humano, utilizando procesos que imitan la forma en que las neuronas biológicas trabajan juntas para identificar fenómenos, sopesar opciones y llegar a conclusiones.</a:t>
            </a:r>
          </a:p>
          <a:p>
            <a:pPr algn="just" fontAlgn="base">
              <a:buFont typeface="Wingdings" pitchFamily="2" charset="2"/>
              <a:buChar char="§"/>
            </a:pPr>
            <a:r>
              <a:rPr lang="es-ES" sz="2400" dirty="0" smtClean="0">
                <a:latin typeface="Calibri" pitchFamily="34" charset="0"/>
                <a:cs typeface="Calibri" pitchFamily="34" charset="0"/>
              </a:rPr>
              <a:t>Toda red neuronal consta de capas de nodos o neuronas artificiales: una capa de entrada, una o varias capas ocultas y una capa de salida. Cada nodo se conecta a los demás y tiene su propia ponderación y umbral asociados. Si la salida de cualquier nodo individual está por encima del valor umbral especificado, ese nodo se activa y envía datos a la siguiente capa de la red. De lo contrario, no se pasa ningún dato a la siguiente capa de la red.</a:t>
            </a:r>
          </a:p>
          <a:p>
            <a:pPr algn="just" fontAlgn="base">
              <a:buNone/>
            </a:pPr>
            <a:r>
              <a:rPr lang="es-ES" sz="2400" dirty="0" smtClean="0">
                <a:latin typeface="Calibri" pitchFamily="34" charset="0"/>
                <a:cs typeface="Calibri" pitchFamily="34" charset="0"/>
              </a:rPr>
              <a:t/>
            </a:r>
            <a:br>
              <a:rPr lang="es-ES" sz="2400" dirty="0" smtClean="0">
                <a:latin typeface="Calibri" pitchFamily="34" charset="0"/>
                <a:cs typeface="Calibri" pitchFamily="34" charset="0"/>
              </a:rPr>
            </a:br>
            <a:endParaRPr lang="es-E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fontScale="70000" lnSpcReduction="20000"/>
          </a:bodyPr>
          <a:lstStyle/>
          <a:p>
            <a:pPr algn="just">
              <a:buFont typeface="Wingdings" pitchFamily="2" charset="2"/>
              <a:buChar char="Ø"/>
            </a:pPr>
            <a:r>
              <a:rPr lang="es-ES" sz="2400" dirty="0" smtClean="0"/>
              <a:t>ALGORITMOS</a:t>
            </a:r>
          </a:p>
          <a:p>
            <a:pPr algn="just">
              <a:buFont typeface="Wingdings" pitchFamily="2" charset="2"/>
              <a:buChar char="§"/>
            </a:pPr>
            <a:r>
              <a:rPr lang="es-ES" sz="2400" b="1" dirty="0" smtClean="0">
                <a:latin typeface="Calibri" pitchFamily="34" charset="0"/>
                <a:cs typeface="Calibri" pitchFamily="34" charset="0"/>
                <a:hlinkClick r:id="rId2"/>
              </a:rPr>
              <a:t>K vecino más cercano: </a:t>
            </a:r>
            <a:r>
              <a:rPr lang="es-ES" sz="2400" dirty="0" smtClean="0">
                <a:latin typeface="Calibri" pitchFamily="34" charset="0"/>
                <a:cs typeface="Calibri" pitchFamily="34" charset="0"/>
              </a:rPr>
              <a:t>K vecino más cercano, también conocido como algoritmo KNN, es un </a:t>
            </a:r>
            <a:r>
              <a:rPr lang="es-ES" sz="2400" dirty="0" smtClean="0">
                <a:latin typeface="Calibri" pitchFamily="34" charset="0"/>
                <a:cs typeface="Calibri" pitchFamily="34" charset="0"/>
                <a:hlinkClick r:id="rId3"/>
              </a:rPr>
              <a:t>algoritmo no </a:t>
            </a:r>
            <a:r>
              <a:rPr lang="es-ES" sz="2400" dirty="0" err="1" smtClean="0">
                <a:latin typeface="Calibri" pitchFamily="34" charset="0"/>
                <a:cs typeface="Calibri" pitchFamily="34" charset="0"/>
                <a:hlinkClick r:id="rId3"/>
              </a:rPr>
              <a:t>paramétrico</a:t>
            </a:r>
            <a:r>
              <a:rPr lang="es-ES" sz="2400" dirty="0" smtClean="0">
                <a:latin typeface="Calibri" pitchFamily="34" charset="0"/>
                <a:cs typeface="Calibri" pitchFamily="34" charset="0"/>
              </a:rPr>
              <a:t> que clasifica los puntos de datos según su proximidad y asociación con otros datos disponibles. Este algoritmo asume que se pueden encontrar puntos de datos similares cerca unos de otros. Como resultado, busca calcular la distancia entre puntos de datos, generalmente a través de la distancia euclidiana, y luego asigna una categoría basada en la categoría o promedio más frecuente. Su facilidad de uso y su bajo tiempo de cálculo lo convierten en el algoritmo preferido por los científicos de datos, pero a medida que crece el conjunto de datos de prueba, el tiempo de procesamiento se alarga, lo que lo hace menos atractivo para las tareas de clasificación. KNN se utiliza normalmente para motores de recomendación y reconocimiento de imágenes.</a:t>
            </a:r>
          </a:p>
          <a:p>
            <a:pPr algn="just">
              <a:buNone/>
            </a:pPr>
            <a:endParaRPr lang="es-ES" sz="2400" dirty="0" smtClean="0">
              <a:latin typeface="Calibri" pitchFamily="34" charset="0"/>
              <a:cs typeface="Calibri" pitchFamily="34" charset="0"/>
            </a:endParaRPr>
          </a:p>
          <a:p>
            <a:pPr>
              <a:buFont typeface="Wingdings" pitchFamily="2" charset="2"/>
              <a:buChar char="§"/>
            </a:pPr>
            <a:r>
              <a:rPr lang="es-ES" sz="2000" b="1" dirty="0" smtClean="0">
                <a:latin typeface="Calibri" pitchFamily="34" charset="0"/>
                <a:cs typeface="Calibri" pitchFamily="34" charset="0"/>
              </a:rPr>
              <a:t>Algoritmos </a:t>
            </a:r>
            <a:r>
              <a:rPr lang="es-ES" sz="2000" b="1" dirty="0" err="1" smtClean="0">
                <a:latin typeface="Calibri" pitchFamily="34" charset="0"/>
                <a:cs typeface="Calibri" pitchFamily="34" charset="0"/>
              </a:rPr>
              <a:t>paramétricos</a:t>
            </a:r>
            <a:r>
              <a:rPr lang="es-ES" sz="2000" b="1" dirty="0" smtClean="0">
                <a:latin typeface="Calibri" pitchFamily="34" charset="0"/>
                <a:cs typeface="Calibri" pitchFamily="34" charset="0"/>
              </a:rPr>
              <a:t>:</a:t>
            </a:r>
            <a:r>
              <a:rPr lang="es-ES" sz="2000" dirty="0" smtClean="0">
                <a:latin typeface="Calibri" pitchFamily="34" charset="0"/>
                <a:cs typeface="Calibri" pitchFamily="34" charset="0"/>
              </a:rPr>
              <a:t> Los algoritmos </a:t>
            </a:r>
            <a:r>
              <a:rPr lang="es-ES" sz="2000" dirty="0" err="1" smtClean="0">
                <a:latin typeface="Calibri" pitchFamily="34" charset="0"/>
                <a:cs typeface="Calibri" pitchFamily="34" charset="0"/>
              </a:rPr>
              <a:t>paramétricos</a:t>
            </a:r>
            <a:r>
              <a:rPr lang="es-ES" sz="2000" dirty="0" smtClean="0">
                <a:latin typeface="Calibri" pitchFamily="34" charset="0"/>
                <a:cs typeface="Calibri" pitchFamily="34" charset="0"/>
              </a:rPr>
              <a:t> operan bajo supuestos predefinidos con respecto a la distribución y las relaciones de los datos subyacentes, utilizando un número fijo de parámetros para predecir nuevos puntos de datos basados ​​en estos supuestos.</a:t>
            </a:r>
          </a:p>
          <a:p>
            <a:pPr>
              <a:buFont typeface="Wingdings" pitchFamily="2" charset="2"/>
              <a:buChar char="§"/>
            </a:pPr>
            <a:r>
              <a:rPr lang="es-ES" sz="2000" b="1" dirty="0" smtClean="0">
                <a:latin typeface="Calibri" pitchFamily="34" charset="0"/>
                <a:cs typeface="Calibri" pitchFamily="34" charset="0"/>
              </a:rPr>
              <a:t>Algoritmos no </a:t>
            </a:r>
            <a:r>
              <a:rPr lang="es-ES" sz="2000" b="1" dirty="0" err="1" smtClean="0">
                <a:latin typeface="Calibri" pitchFamily="34" charset="0"/>
                <a:cs typeface="Calibri" pitchFamily="34" charset="0"/>
              </a:rPr>
              <a:t>paramétricos</a:t>
            </a:r>
            <a:r>
              <a:rPr lang="es-ES" sz="2000" b="1" dirty="0" smtClean="0">
                <a:latin typeface="Calibri" pitchFamily="34" charset="0"/>
                <a:cs typeface="Calibri" pitchFamily="34" charset="0"/>
              </a:rPr>
              <a:t>:</a:t>
            </a:r>
            <a:r>
              <a:rPr lang="es-ES" sz="2000" dirty="0" smtClean="0">
                <a:latin typeface="Calibri" pitchFamily="34" charset="0"/>
                <a:cs typeface="Calibri" pitchFamily="34" charset="0"/>
              </a:rPr>
              <a:t> Los algoritmos no </a:t>
            </a:r>
            <a:r>
              <a:rPr lang="es-ES" sz="2000" dirty="0" err="1" smtClean="0">
                <a:latin typeface="Calibri" pitchFamily="34" charset="0"/>
                <a:cs typeface="Calibri" pitchFamily="34" charset="0"/>
              </a:rPr>
              <a:t>paramétricos</a:t>
            </a:r>
            <a:r>
              <a:rPr lang="es-ES" sz="2000" dirty="0" smtClean="0">
                <a:latin typeface="Calibri" pitchFamily="34" charset="0"/>
                <a:cs typeface="Calibri" pitchFamily="34" charset="0"/>
              </a:rPr>
              <a:t> no hacen suposiciones explícitas sobre la distribución de datos o la función </a:t>
            </a:r>
            <a:r>
              <a:rPr lang="es-ES" sz="2000" dirty="0" err="1" smtClean="0">
                <a:latin typeface="Calibri" pitchFamily="34" charset="0"/>
                <a:cs typeface="Calibri" pitchFamily="34" charset="0"/>
              </a:rPr>
              <a:t>predictora</a:t>
            </a:r>
            <a:r>
              <a:rPr lang="es-ES" sz="2000" dirty="0" smtClean="0">
                <a:latin typeface="Calibri" pitchFamily="34" charset="0"/>
                <a:cs typeface="Calibri" pitchFamily="34" charset="0"/>
              </a:rPr>
              <a:t>, lo que permite una mayor flexibilidad y adaptabilidad a la estructura de los datos, a menudo a expensas de requerir más datos y recursos computacionales</a:t>
            </a:r>
            <a:r>
              <a:rPr lang="es-ES" sz="2000" dirty="0" smtClean="0">
                <a:latin typeface="Calibri" pitchFamily="34" charset="0"/>
                <a:cs typeface="Calibri" pitchFamily="34" charset="0"/>
              </a:rPr>
              <a:t>.</a:t>
            </a:r>
            <a:endParaRPr lang="es-E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APRENDIZAJE AUTOMÁTICO</a:t>
            </a:r>
            <a:br>
              <a:rPr lang="es-ES" dirty="0" smtClean="0"/>
            </a:br>
            <a:r>
              <a:rPr lang="es-ES" sz="3200" dirty="0" smtClean="0"/>
              <a:t>Supervisado</a:t>
            </a:r>
            <a:endParaRPr lang="es-ES" sz="3100" dirty="0"/>
          </a:p>
        </p:txBody>
      </p:sp>
      <p:sp>
        <p:nvSpPr>
          <p:cNvPr id="3" name="2 Marcador de contenido"/>
          <p:cNvSpPr>
            <a:spLocks noGrp="1"/>
          </p:cNvSpPr>
          <p:nvPr>
            <p:ph idx="1"/>
          </p:nvPr>
        </p:nvSpPr>
        <p:spPr/>
        <p:txBody>
          <a:bodyPr>
            <a:normAutofit/>
          </a:bodyPr>
          <a:lstStyle/>
          <a:p>
            <a:pPr algn="just">
              <a:buFont typeface="Wingdings" pitchFamily="2" charset="2"/>
              <a:buChar char="Ø"/>
            </a:pPr>
            <a:r>
              <a:rPr lang="es-ES" sz="2400" dirty="0" smtClean="0"/>
              <a:t>ALGORITMOS</a:t>
            </a:r>
          </a:p>
          <a:p>
            <a:pPr algn="just">
              <a:buFont typeface="Wingdings" pitchFamily="2" charset="2"/>
              <a:buChar char="§"/>
            </a:pPr>
            <a:r>
              <a:rPr lang="es-ES" sz="2200" b="1" dirty="0" err="1" smtClean="0">
                <a:latin typeface="Calibri" pitchFamily="34" charset="0"/>
                <a:cs typeface="Calibri" pitchFamily="34" charset="0"/>
                <a:hlinkClick r:id="rId2"/>
              </a:rPr>
              <a:t>Random</a:t>
            </a:r>
            <a:r>
              <a:rPr lang="es-ES" sz="2200" b="1" dirty="0" smtClean="0">
                <a:latin typeface="Calibri" pitchFamily="34" charset="0"/>
                <a:cs typeface="Calibri" pitchFamily="34" charset="0"/>
                <a:hlinkClick r:id="rId2"/>
              </a:rPr>
              <a:t> </a:t>
            </a:r>
            <a:r>
              <a:rPr lang="es-ES" sz="2200" b="1" dirty="0" err="1" smtClean="0">
                <a:latin typeface="Calibri" pitchFamily="34" charset="0"/>
                <a:cs typeface="Calibri" pitchFamily="34" charset="0"/>
                <a:hlinkClick r:id="rId2"/>
              </a:rPr>
              <a:t>forest</a:t>
            </a:r>
            <a:r>
              <a:rPr lang="es-ES" sz="2200" b="1" dirty="0" smtClean="0">
                <a:latin typeface="Calibri" pitchFamily="34" charset="0"/>
                <a:cs typeface="Calibri" pitchFamily="34" charset="0"/>
                <a:hlinkClick r:id="rId2"/>
              </a:rPr>
              <a:t>: </a:t>
            </a:r>
            <a:r>
              <a:rPr lang="es-ES" sz="2200" dirty="0" smtClean="0">
                <a:latin typeface="Calibri" pitchFamily="34" charset="0"/>
                <a:cs typeface="Calibri" pitchFamily="34" charset="0"/>
              </a:rPr>
              <a:t>es otro algoritmo de machine </a:t>
            </a:r>
            <a:r>
              <a:rPr lang="es-ES" sz="2200" dirty="0" err="1" smtClean="0">
                <a:latin typeface="Calibri" pitchFamily="34" charset="0"/>
                <a:cs typeface="Calibri" pitchFamily="34" charset="0"/>
              </a:rPr>
              <a:t>learning</a:t>
            </a:r>
            <a:r>
              <a:rPr lang="es-ES" sz="2200" dirty="0" smtClean="0">
                <a:latin typeface="Calibri" pitchFamily="34" charset="0"/>
                <a:cs typeface="Calibri" pitchFamily="34" charset="0"/>
              </a:rPr>
              <a:t> supervisado flexible que se utiliza para fines de clasificación y regresión. El "</a:t>
            </a:r>
            <a:r>
              <a:rPr lang="es-ES" sz="2200" dirty="0" err="1" smtClean="0">
                <a:latin typeface="Calibri" pitchFamily="34" charset="0"/>
                <a:cs typeface="Calibri" pitchFamily="34" charset="0"/>
              </a:rPr>
              <a:t>forest</a:t>
            </a:r>
            <a:r>
              <a:rPr lang="es-ES" sz="2200" dirty="0" smtClean="0">
                <a:latin typeface="Calibri" pitchFamily="34" charset="0"/>
                <a:cs typeface="Calibri" pitchFamily="34" charset="0"/>
              </a:rPr>
              <a:t>" hace referencia a una colección de árboles de decisión no correlacionados, que luego se fusionan para reducir la varianza y crear predicciones de datos más precisas.</a:t>
            </a:r>
          </a:p>
          <a:p>
            <a:pPr>
              <a:buFont typeface="Wingdings" pitchFamily="2" charset="2"/>
              <a:buChar char="§"/>
            </a:pPr>
            <a:r>
              <a:rPr lang="es-ES" sz="2200" dirty="0" smtClean="0">
                <a:latin typeface="Calibri" pitchFamily="34" charset="0"/>
                <a:cs typeface="Calibri" pitchFamily="34" charset="0"/>
              </a:rPr>
              <a:t>¿Qué es un proceso de regresión?</a:t>
            </a:r>
          </a:p>
          <a:p>
            <a:pPr>
              <a:buNone/>
            </a:pPr>
            <a:r>
              <a:rPr lang="es-ES" sz="2200" dirty="0" smtClean="0">
                <a:latin typeface="Calibri" pitchFamily="34" charset="0"/>
                <a:cs typeface="Calibri" pitchFamily="34" charset="0"/>
              </a:rPr>
              <a:t>	El </a:t>
            </a:r>
            <a:r>
              <a:rPr lang="es-ES" sz="2200" dirty="0" smtClean="0">
                <a:latin typeface="Calibri" pitchFamily="34" charset="0"/>
                <a:cs typeface="Calibri" pitchFamily="34" charset="0"/>
              </a:rPr>
              <a:t>análisis de regresión es un </a:t>
            </a:r>
            <a:r>
              <a:rPr lang="es-ES" sz="2200" b="1" dirty="0" smtClean="0">
                <a:latin typeface="Calibri" pitchFamily="34" charset="0"/>
                <a:cs typeface="Calibri" pitchFamily="34" charset="0"/>
              </a:rPr>
              <a:t>proceso estadístico que permite analizar la relación que existe entre dos o más variables</a:t>
            </a:r>
            <a:r>
              <a:rPr lang="es-ES" sz="2200" dirty="0" smtClean="0">
                <a:latin typeface="Calibri" pitchFamily="34" charset="0"/>
                <a:cs typeface="Calibri" pitchFamily="34" charset="0"/>
              </a:rPr>
              <a:t>, siendo una de ellas dependiente al resto de variables que estemos empleando en nuestro cálculo matemático.</a:t>
            </a:r>
          </a:p>
          <a:p>
            <a:pPr algn="just">
              <a:buFont typeface="Wingdings" pitchFamily="2" charset="2"/>
              <a:buChar char="§"/>
            </a:pPr>
            <a:endParaRPr lang="es-ES" sz="2400" dirty="0" smtClean="0">
              <a:latin typeface="Calibri" pitchFamily="34" charset="0"/>
              <a:cs typeface="Calibri" pitchFamily="34" charset="0"/>
            </a:endParaRPr>
          </a:p>
          <a:p>
            <a:pPr algn="just">
              <a:buFont typeface="Wingdings" pitchFamily="2" charset="2"/>
              <a:buChar char="§"/>
            </a:pPr>
            <a:endParaRPr lang="es-ES" sz="2400" dirty="0" smtClean="0">
              <a:latin typeface="Calibri" pitchFamily="34" charset="0"/>
              <a:cs typeface="Calibri" pitchFamily="34" charset="0"/>
            </a:endParaRPr>
          </a:p>
          <a:p>
            <a:pPr>
              <a:buNone/>
            </a:pPr>
            <a:endParaRPr lang="es-ES" sz="2400" b="1" dirty="0" smtClean="0">
              <a:latin typeface="Calibri" pitchFamily="34" charset="0"/>
              <a:cs typeface="Calibri" pitchFamily="34" charset="0"/>
              <a:hlinkClick r:id="rId3"/>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Redes neuronales</a:t>
            </a:r>
            <a:br>
              <a:rPr lang="es-ES" dirty="0" smtClean="0"/>
            </a:br>
            <a:endParaRPr lang="es-ES" dirty="0"/>
          </a:p>
        </p:txBody>
      </p:sp>
      <p:sp>
        <p:nvSpPr>
          <p:cNvPr id="3" name="2 Marcador de contenido"/>
          <p:cNvSpPr>
            <a:spLocks noGrp="1"/>
          </p:cNvSpPr>
          <p:nvPr>
            <p:ph idx="1"/>
          </p:nvPr>
        </p:nvSpPr>
        <p:spPr/>
        <p:txBody>
          <a:bodyPr>
            <a:noAutofit/>
          </a:bodyPr>
          <a:lstStyle/>
          <a:p>
            <a:pPr fontAlgn="base">
              <a:buFont typeface="Wingdings" pitchFamily="2" charset="2"/>
              <a:buChar char="§"/>
            </a:pPr>
            <a:r>
              <a:rPr lang="es-ES" sz="2200" dirty="0" smtClean="0">
                <a:latin typeface="Calibri" pitchFamily="34" charset="0"/>
                <a:cs typeface="Calibri" pitchFamily="34" charset="0"/>
              </a:rPr>
              <a:t>Las redes neuronales se basan en datos de entrenamiento para aprender y mejorar su precisión con el tiempo. Una perfeccionadas, se convierten en potentes herramientas en informática e </a:t>
            </a:r>
            <a:r>
              <a:rPr lang="es-ES" sz="2200" dirty="0" smtClean="0">
                <a:latin typeface="Calibri" pitchFamily="34" charset="0"/>
                <a:cs typeface="Calibri" pitchFamily="34" charset="0"/>
                <a:hlinkClick r:id="rId2"/>
              </a:rPr>
              <a:t>inteligencia artificial</a:t>
            </a:r>
            <a:r>
              <a:rPr lang="es-ES" sz="2200" dirty="0" smtClean="0">
                <a:latin typeface="Calibri" pitchFamily="34" charset="0"/>
                <a:cs typeface="Calibri" pitchFamily="34" charset="0"/>
              </a:rPr>
              <a:t>, que nos permiten clasificar y agrupar datos a gran velocidad. Las tareas de reconocimiento de voz o de imágenes pueden llevar minutos frente a horas si se comparan con la identificación manual por parte de expertos humanos. Uno de los ejemplos más conocidos de red neuronal es el algoritmo de búsqueda de Google.</a:t>
            </a:r>
          </a:p>
          <a:p>
            <a:pPr fontAlgn="base">
              <a:buFont typeface="Wingdings" pitchFamily="2" charset="2"/>
              <a:buChar char="§"/>
            </a:pPr>
            <a:r>
              <a:rPr lang="es-ES" sz="2200" dirty="0" smtClean="0">
                <a:latin typeface="Calibri" pitchFamily="34" charset="0"/>
                <a:cs typeface="Calibri" pitchFamily="34" charset="0"/>
              </a:rPr>
              <a:t>Las redes neuronales a veces se denominan redes neuronales artificiales (ANN) o redes neuronales simuladas (SNN). Son un subconjunto del machine </a:t>
            </a:r>
            <a:r>
              <a:rPr lang="es-ES" sz="2200" dirty="0" err="1" smtClean="0">
                <a:latin typeface="Calibri" pitchFamily="34" charset="0"/>
                <a:cs typeface="Calibri" pitchFamily="34" charset="0"/>
              </a:rPr>
              <a:t>learning</a:t>
            </a:r>
            <a:r>
              <a:rPr lang="es-ES" sz="2200" dirty="0" smtClean="0">
                <a:latin typeface="Calibri" pitchFamily="34" charset="0"/>
                <a:cs typeface="Calibri" pitchFamily="34" charset="0"/>
              </a:rPr>
              <a:t> y el núcleo de los modelos de </a:t>
            </a:r>
            <a:r>
              <a:rPr lang="es-ES" sz="2200" dirty="0" err="1" smtClean="0">
                <a:latin typeface="Calibri" pitchFamily="34" charset="0"/>
                <a:cs typeface="Calibri" pitchFamily="34" charset="0"/>
                <a:hlinkClick r:id="rId3"/>
              </a:rPr>
              <a:t>deep</a:t>
            </a:r>
            <a:r>
              <a:rPr lang="es-ES" sz="2200" dirty="0" smtClean="0">
                <a:latin typeface="Calibri" pitchFamily="34" charset="0"/>
                <a:cs typeface="Calibri" pitchFamily="34" charset="0"/>
                <a:hlinkClick r:id="rId3"/>
              </a:rPr>
              <a:t> </a:t>
            </a:r>
            <a:r>
              <a:rPr lang="es-ES" sz="2200" dirty="0" err="1" smtClean="0">
                <a:latin typeface="Calibri" pitchFamily="34" charset="0"/>
                <a:cs typeface="Calibri" pitchFamily="34" charset="0"/>
                <a:hlinkClick r:id="rId3"/>
              </a:rPr>
              <a:t>learning</a:t>
            </a:r>
            <a:r>
              <a:rPr lang="es-ES" sz="2200" dirty="0" smtClean="0">
                <a:latin typeface="Calibri" pitchFamily="34" charset="0"/>
                <a:cs typeface="Calibri" pitchFamily="34" charset="0"/>
              </a:rPr>
              <a:t>.</a:t>
            </a:r>
            <a:endParaRPr lang="es-ES"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lnSpcReduction="10000"/>
          </a:bodyPr>
          <a:lstStyle/>
          <a:p>
            <a:pPr>
              <a:buFont typeface="Wingdings" pitchFamily="2" charset="2"/>
              <a:buChar char="Ø"/>
            </a:pPr>
            <a:r>
              <a:rPr lang="es-ES" sz="2400" b="1" dirty="0" smtClean="0">
                <a:latin typeface="Calibri" pitchFamily="34" charset="0"/>
                <a:cs typeface="Calibri" pitchFamily="34" charset="0"/>
              </a:rPr>
              <a:t>Definición</a:t>
            </a:r>
          </a:p>
          <a:p>
            <a:pPr algn="just" fontAlgn="auto">
              <a:buFont typeface="Wingdings" pitchFamily="2" charset="2"/>
              <a:buChar char="§"/>
            </a:pPr>
            <a:r>
              <a:rPr lang="es-ES" sz="2400" dirty="0" smtClean="0">
                <a:latin typeface="Calibri" pitchFamily="34" charset="0"/>
                <a:cs typeface="Calibri" pitchFamily="34" charset="0"/>
              </a:rPr>
              <a:t>Una red neuronal multicapa, también conocida como red neuronal de propagación hacia adelante o red neuronal profunda, es un tipo de red neuronal artificial con múltiples capas de neuronas artificiales, incluida al menos una capa oculta entre las capas de entrada y salida. </a:t>
            </a:r>
          </a:p>
          <a:p>
            <a:pPr algn="just" fontAlgn="auto">
              <a:buFont typeface="Wingdings" pitchFamily="2" charset="2"/>
              <a:buChar char="§"/>
            </a:pPr>
            <a:r>
              <a:rPr lang="es-ES" sz="2400" dirty="0" smtClean="0">
                <a:latin typeface="Calibri" pitchFamily="34" charset="0"/>
                <a:cs typeface="Calibri" pitchFamily="34" charset="0"/>
              </a:rPr>
              <a:t>Estas redes son capaces de aprender y representar patrones y relaciones complejas en los datos, lo que las hace adecuadas para una amplia gama de tareas de aprendizaje automático, incluido el reconocimiento de imágenes, el procesamiento del lenguaje natural y más.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fontScale="55000" lnSpcReduction="20000"/>
          </a:bodyPr>
          <a:lstStyle/>
          <a:p>
            <a:pPr fontAlgn="auto">
              <a:buFont typeface="Wingdings" pitchFamily="2" charset="2"/>
              <a:buChar char="§"/>
            </a:pPr>
            <a:endParaRPr lang="es-ES" sz="2400" b="1" dirty="0" smtClean="0">
              <a:latin typeface="Calibri" pitchFamily="34" charset="0"/>
              <a:cs typeface="Calibri" pitchFamily="34" charset="0"/>
            </a:endParaRPr>
          </a:p>
          <a:p>
            <a:pPr fontAlgn="auto">
              <a:buFont typeface="Wingdings" pitchFamily="2" charset="2"/>
              <a:buChar char="Ø"/>
            </a:pPr>
            <a:r>
              <a:rPr lang="es-ES" sz="2900" b="1" dirty="0" smtClean="0">
                <a:latin typeface="Calibri" pitchFamily="34" charset="0"/>
                <a:cs typeface="Calibri" pitchFamily="34" charset="0"/>
              </a:rPr>
              <a:t>Descripción básica de una red neuronal multicapa:</a:t>
            </a:r>
          </a:p>
          <a:p>
            <a:pPr algn="just" fontAlgn="auto">
              <a:buFont typeface="Wingdings" pitchFamily="2" charset="2"/>
              <a:buChar char="§"/>
            </a:pPr>
            <a:r>
              <a:rPr lang="es-ES" sz="2400" b="1" dirty="0" smtClean="0">
                <a:latin typeface="Calibri" pitchFamily="34" charset="0"/>
                <a:cs typeface="Calibri" pitchFamily="34" charset="0"/>
              </a:rPr>
              <a:t>Capa de entrada: </a:t>
            </a:r>
            <a:r>
              <a:rPr lang="es-ES" sz="2400" dirty="0" smtClean="0">
                <a:latin typeface="Calibri" pitchFamily="34" charset="0"/>
                <a:cs typeface="Calibri" pitchFamily="34" charset="0"/>
              </a:rPr>
              <a:t>La capa de entrada consta de neuronas de entrada, cada una de las cuales representa una característica o atributo de los datos de entrada. Estas neuronas pasan los datos de entrada a las capas ocultas para su procesamiento.</a:t>
            </a:r>
          </a:p>
          <a:p>
            <a:pPr algn="just" fontAlgn="auto">
              <a:buFont typeface="Wingdings" pitchFamily="2" charset="2"/>
              <a:buChar char="§"/>
            </a:pPr>
            <a:r>
              <a:rPr lang="es-ES" sz="2400" b="1" dirty="0" smtClean="0">
                <a:latin typeface="Calibri" pitchFamily="34" charset="0"/>
                <a:cs typeface="Calibri" pitchFamily="34" charset="0"/>
              </a:rPr>
              <a:t>Capas ocultas: </a:t>
            </a:r>
            <a:r>
              <a:rPr lang="es-ES" sz="2400" dirty="0" smtClean="0">
                <a:latin typeface="Calibri" pitchFamily="34" charset="0"/>
                <a:cs typeface="Calibri" pitchFamily="34" charset="0"/>
              </a:rPr>
              <a:t>las redes neuronales multicapa tienen una o más capas ocultas ubicadas entre las capas de entrada y salida. Cada capa oculta contiene múltiples neuronas artificiales (también llamadas nodos o unidades). Estas neuronas realizan funciones de suma ponderada y de activación, procesando la información de la capa anterior. Las funciones de activación en las capas ocultas suelen ser no lineales, como la función sigmoidea (logística),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(unidad lineal rectificada) u otras.</a:t>
            </a:r>
          </a:p>
          <a:p>
            <a:pPr algn="just" fontAlgn="auto">
              <a:buFont typeface="Wingdings" pitchFamily="2" charset="2"/>
              <a:buChar char="§"/>
            </a:pPr>
            <a:r>
              <a:rPr lang="es-ES" sz="2400" b="1" dirty="0" smtClean="0">
                <a:latin typeface="Calibri" pitchFamily="34" charset="0"/>
                <a:cs typeface="Calibri" pitchFamily="34" charset="0"/>
              </a:rPr>
              <a:t>Pesos y sesgos: </a:t>
            </a:r>
            <a:r>
              <a:rPr lang="es-ES" sz="2400" dirty="0" smtClean="0">
                <a:latin typeface="Calibri" pitchFamily="34" charset="0"/>
                <a:cs typeface="Calibri" pitchFamily="34" charset="0"/>
              </a:rPr>
              <a:t>cada conexión entre neuronas (sinapsis) en la red tiene un peso asociado y cada neurona tiene un término de sesgo. Estos pesos y sesgos son parámetros que se pueden aprender y que la red ajusta durante el entrenamiento para minimizar el error entre el resultado previsto y los valores objetivo reales.</a:t>
            </a:r>
          </a:p>
          <a:p>
            <a:pPr algn="just" fontAlgn="auto">
              <a:buFont typeface="Wingdings" pitchFamily="2" charset="2"/>
              <a:buChar char="§"/>
            </a:pPr>
            <a:r>
              <a:rPr lang="es-ES" sz="2400" b="1" dirty="0" smtClean="0">
                <a:latin typeface="Calibri" pitchFamily="34" charset="0"/>
                <a:cs typeface="Calibri" pitchFamily="34" charset="0"/>
              </a:rPr>
              <a:t>Suma ponderada y activación: </a:t>
            </a:r>
            <a:r>
              <a:rPr lang="es-ES" sz="2400" dirty="0" smtClean="0">
                <a:latin typeface="Calibri" pitchFamily="34" charset="0"/>
                <a:cs typeface="Calibri" pitchFamily="34" charset="0"/>
              </a:rPr>
              <a:t>dentro de cada capa oculta, cada neurona calcula una suma ponderada de las entradas de la capa anterior, de manera similar a la red neuronal de una sola capa. Luego, esta suma ponderada se pasa a través de la función de activación elegida para introducir la no linealidad. Este proceso se repite para cada neurona en las capas ocultas.</a:t>
            </a:r>
          </a:p>
          <a:p>
            <a:pPr algn="just" fontAlgn="auto">
              <a:buFont typeface="Wingdings" pitchFamily="2" charset="2"/>
              <a:buChar char="§"/>
            </a:pPr>
            <a:r>
              <a:rPr lang="es-ES" sz="2400" b="1" dirty="0" smtClean="0">
                <a:latin typeface="Calibri" pitchFamily="34" charset="0"/>
                <a:cs typeface="Calibri" pitchFamily="34" charset="0"/>
              </a:rPr>
              <a:t>Capa de salida: </a:t>
            </a:r>
            <a:r>
              <a:rPr lang="es-ES" sz="2400" dirty="0" smtClean="0">
                <a:latin typeface="Calibri" pitchFamily="34" charset="0"/>
                <a:cs typeface="Calibri" pitchFamily="34" charset="0"/>
              </a:rPr>
              <a:t>la capa de salida produce las predicciones o resultados finales de la red. La cantidad de neuronas en la capa de salida depende de la tarea específica. Por ejemplo, en una tarea de clasificación binaria, puede haber dos neuronas de salida que representen dos clases. En una tarea de regresión, puede haber una sola neurona de salida para una predicción continua.</a:t>
            </a:r>
          </a:p>
          <a:p>
            <a:pPr algn="just" fontAlgn="auto">
              <a:buFont typeface="Wingdings" pitchFamily="2" charset="2"/>
              <a:buChar char="§"/>
            </a:pPr>
            <a:r>
              <a:rPr lang="es-ES" sz="2400" b="1" dirty="0" smtClean="0">
                <a:latin typeface="Calibri" pitchFamily="34" charset="0"/>
                <a:cs typeface="Calibri" pitchFamily="34" charset="0"/>
              </a:rPr>
              <a:t>Funciones de activación: </a:t>
            </a:r>
            <a:r>
              <a:rPr lang="es-ES" sz="2400" dirty="0" smtClean="0">
                <a:latin typeface="Calibri" pitchFamily="34" charset="0"/>
                <a:cs typeface="Calibri" pitchFamily="34" charset="0"/>
              </a:rPr>
              <a:t>Las funciones de activación en las capas ocultas introducen no linealidad en la red, lo que le permite modelar relaciones complejas en los datos. Las funciones de activación comunes incluyen la sigmoidea, la tangente hiperbólica (</a:t>
            </a:r>
            <a:r>
              <a:rPr lang="es-ES" sz="2400" dirty="0" err="1" smtClean="0">
                <a:latin typeface="Calibri" pitchFamily="34" charset="0"/>
                <a:cs typeface="Calibri" pitchFamily="34" charset="0"/>
              </a:rPr>
              <a:t>tanh</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y variantes como </a:t>
            </a:r>
            <a:r>
              <a:rPr lang="es-ES" sz="2400" dirty="0" err="1" smtClean="0">
                <a:latin typeface="Calibri" pitchFamily="34" charset="0"/>
                <a:cs typeface="Calibri" pitchFamily="34" charset="0"/>
              </a:rPr>
              <a:t>Leaky</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o </a:t>
            </a:r>
            <a:r>
              <a:rPr lang="es-ES" sz="2400" dirty="0" err="1" smtClean="0">
                <a:latin typeface="Calibri" pitchFamily="34" charset="0"/>
                <a:cs typeface="Calibri" pitchFamily="34" charset="0"/>
              </a:rPr>
              <a:t>Parametric</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ReLU</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PReLU</a:t>
            </a:r>
            <a:r>
              <a:rPr lang="es-ES" sz="24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lnSpcReduction="10000"/>
          </a:bodyPr>
          <a:lstStyle/>
          <a:p>
            <a:pPr fontAlgn="auto">
              <a:buFont typeface="Wingdings" pitchFamily="2" charset="2"/>
              <a:buChar char="§"/>
            </a:pPr>
            <a:endParaRPr lang="es-ES" sz="2400" b="1" dirty="0" smtClean="0">
              <a:latin typeface="Calibri" pitchFamily="34" charset="0"/>
              <a:cs typeface="Calibri" pitchFamily="34" charset="0"/>
            </a:endParaRPr>
          </a:p>
          <a:p>
            <a:pPr fontAlgn="auto">
              <a:buFont typeface="Wingdings" pitchFamily="2" charset="2"/>
              <a:buChar char="Ø"/>
            </a:pPr>
            <a:r>
              <a:rPr lang="es-ES" sz="2900" b="1" dirty="0" smtClean="0">
                <a:latin typeface="Calibri" pitchFamily="34" charset="0"/>
                <a:cs typeface="Calibri" pitchFamily="34" charset="0"/>
                <a:hlinkClick r:id="rId3"/>
              </a:rPr>
              <a:t>Neurona</a:t>
            </a:r>
            <a:r>
              <a:rPr lang="es-ES" sz="2900" b="1" dirty="0" smtClean="0">
                <a:latin typeface="Calibri" pitchFamily="34" charset="0"/>
                <a:cs typeface="Calibri" pitchFamily="34" charset="0"/>
              </a:rPr>
              <a:t>:</a:t>
            </a:r>
          </a:p>
          <a:p>
            <a:pPr fontAlgn="auto">
              <a:buFont typeface="Wingdings" pitchFamily="2" charset="2"/>
              <a:buChar char="§"/>
            </a:pPr>
            <a:r>
              <a:rPr lang="es-ES" sz="2400" dirty="0" smtClean="0"/>
              <a:t>Una red neuronal artificial </a:t>
            </a:r>
          </a:p>
          <a:p>
            <a:pPr fontAlgn="auto">
              <a:buNone/>
            </a:pPr>
            <a:r>
              <a:rPr lang="es-ES" sz="2400" dirty="0" smtClean="0"/>
              <a:t>es un grupo interconectado de</a:t>
            </a:r>
          </a:p>
          <a:p>
            <a:pPr fontAlgn="auto">
              <a:buNone/>
            </a:pPr>
            <a:r>
              <a:rPr lang="es-ES" sz="2400" dirty="0" smtClean="0"/>
              <a:t>nodos similar a la vasta red de</a:t>
            </a:r>
          </a:p>
          <a:p>
            <a:pPr fontAlgn="auto">
              <a:buNone/>
            </a:pPr>
            <a:r>
              <a:rPr lang="es-ES" sz="2400" dirty="0" smtClean="0"/>
              <a:t>neuronas en un cerebro biológico. </a:t>
            </a:r>
          </a:p>
          <a:p>
            <a:pPr fontAlgn="auto">
              <a:buNone/>
            </a:pPr>
            <a:r>
              <a:rPr lang="es-ES" sz="2400" dirty="0" smtClean="0"/>
              <a:t>Cada nodo circular representa </a:t>
            </a:r>
          </a:p>
          <a:p>
            <a:pPr fontAlgn="auto">
              <a:buNone/>
            </a:pPr>
            <a:r>
              <a:rPr lang="es-ES" sz="2400" dirty="0" smtClean="0"/>
              <a:t>una neurona artificial y cada flecha </a:t>
            </a:r>
          </a:p>
          <a:p>
            <a:pPr fontAlgn="auto">
              <a:buNone/>
            </a:pPr>
            <a:r>
              <a:rPr lang="es-ES" sz="2400" dirty="0" smtClean="0"/>
              <a:t>representa una conexión desde la salida de una</a:t>
            </a:r>
          </a:p>
          <a:p>
            <a:pPr fontAlgn="auto">
              <a:buNone/>
            </a:pPr>
            <a:r>
              <a:rPr lang="es-ES" sz="2400" dirty="0" smtClean="0"/>
              <a:t>neurona a la entrada de otra.</a:t>
            </a:r>
          </a:p>
          <a:p>
            <a:pPr fontAlgn="auto">
              <a:buNone/>
            </a:pPr>
            <a:r>
              <a:rPr lang="es-ES" sz="2400" b="1" dirty="0" smtClean="0">
                <a:latin typeface="Calibri" pitchFamily="34" charset="0"/>
                <a:cs typeface="Calibri" pitchFamily="34" charset="0"/>
                <a:hlinkClick r:id="rId4"/>
              </a:rPr>
              <a:t>https://aws.amazon.com/es/what-is/neural-network/</a:t>
            </a:r>
            <a:endParaRPr lang="es-ES" sz="2400" b="1" dirty="0" smtClean="0">
              <a:latin typeface="Calibri" pitchFamily="34" charset="0"/>
              <a:cs typeface="Calibri" pitchFamily="34" charset="0"/>
            </a:endParaRPr>
          </a:p>
          <a:p>
            <a:pPr fontAlgn="auto">
              <a:buNone/>
            </a:pPr>
            <a:endParaRPr lang="es-ES" sz="2400" b="1" dirty="0" smtClean="0">
              <a:latin typeface="Calibri" pitchFamily="34" charset="0"/>
              <a:cs typeface="Calibri" pitchFamily="34" charset="0"/>
            </a:endParaRPr>
          </a:p>
          <a:p>
            <a:pPr fontAlgn="auto">
              <a:buFont typeface="Wingdings" pitchFamily="2" charset="2"/>
              <a:buChar char="§"/>
            </a:pPr>
            <a:endParaRPr lang="es-ES" sz="2400" dirty="0" smtClean="0">
              <a:latin typeface="Calibri" pitchFamily="34" charset="0"/>
              <a:cs typeface="Calibri" pitchFamily="34" charset="0"/>
            </a:endParaRPr>
          </a:p>
        </p:txBody>
      </p:sp>
      <p:pic>
        <p:nvPicPr>
          <p:cNvPr id="4" name="3 Imagen" descr="Colored_neural_network_es.svg.png"/>
          <p:cNvPicPr>
            <a:picLocks noChangeAspect="1"/>
          </p:cNvPicPr>
          <p:nvPr/>
        </p:nvPicPr>
        <p:blipFill>
          <a:blip r:embed="rId5"/>
          <a:stretch>
            <a:fillRect/>
          </a:stretch>
        </p:blipFill>
        <p:spPr>
          <a:xfrm>
            <a:off x="5143504" y="2000240"/>
            <a:ext cx="2857500" cy="34385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Red neuronal multicapa</a:t>
            </a:r>
            <a:br>
              <a:rPr lang="es-ES" dirty="0" smtClean="0"/>
            </a:br>
            <a:r>
              <a:rPr lang="es-ES" sz="2400" dirty="0" smtClean="0">
                <a:hlinkClick r:id="rId2"/>
              </a:rPr>
              <a:t> Red neuronal multicapa</a:t>
            </a:r>
            <a:endParaRPr lang="es-ES" dirty="0"/>
          </a:p>
        </p:txBody>
      </p:sp>
      <p:sp>
        <p:nvSpPr>
          <p:cNvPr id="3" name="2 Marcador de contenido"/>
          <p:cNvSpPr>
            <a:spLocks noGrp="1"/>
          </p:cNvSpPr>
          <p:nvPr>
            <p:ph idx="1"/>
          </p:nvPr>
        </p:nvSpPr>
        <p:spPr/>
        <p:txBody>
          <a:bodyPr>
            <a:normAutofit fontScale="77500" lnSpcReduction="20000"/>
          </a:bodyPr>
          <a:lstStyle/>
          <a:p>
            <a:pPr>
              <a:buFont typeface="Wingdings" pitchFamily="2" charset="2"/>
              <a:buChar char="Ø"/>
            </a:pPr>
            <a:r>
              <a:rPr lang="es-ES" sz="2400" b="1" dirty="0" smtClean="0">
                <a:latin typeface="Calibri" pitchFamily="34" charset="0"/>
                <a:cs typeface="Calibri" pitchFamily="34" charset="0"/>
              </a:rPr>
              <a:t>Función:</a:t>
            </a:r>
            <a:endParaRPr lang="es-ES" sz="2400" dirty="0" smtClean="0"/>
          </a:p>
          <a:p>
            <a:pPr algn="just" fontAlgn="auto">
              <a:buFont typeface="Wingdings" pitchFamily="2" charset="2"/>
              <a:buChar char="§"/>
            </a:pPr>
            <a:r>
              <a:rPr lang="es-ES" sz="2400" dirty="0" smtClean="0"/>
              <a:t>El entrenamiento de una red neuronal multicapa implica el uso de algoritmos de optimización como el descenso de gradiente para ajustar los pesos y sesgos de la red en función del error entre el resultado previsto y los valores objetivo reales. Este proceso, conocido como </a:t>
            </a:r>
            <a:r>
              <a:rPr lang="es-ES" sz="2400" dirty="0" err="1" smtClean="0"/>
              <a:t>retropropagación</a:t>
            </a:r>
            <a:r>
              <a:rPr lang="es-ES" sz="2400" dirty="0" smtClean="0"/>
              <a:t>, mejora iterativamente el rendimiento de la red.</a:t>
            </a:r>
          </a:p>
          <a:p>
            <a:pPr algn="just" fontAlgn="auto">
              <a:buFont typeface="Wingdings" pitchFamily="2" charset="2"/>
              <a:buChar char="§"/>
            </a:pPr>
            <a:r>
              <a:rPr lang="es-ES" sz="2400" dirty="0" smtClean="0"/>
              <a:t>El término "profundo" en las redes neuronales profundas se refiere a redes con muchas capas ocultas. El aprendizaje profundo se ha convertido en un poderoso </a:t>
            </a:r>
            <a:r>
              <a:rPr lang="es-ES" sz="2400" dirty="0" err="1" smtClean="0"/>
              <a:t>subcampo</a:t>
            </a:r>
            <a:r>
              <a:rPr lang="es-ES" sz="2400" dirty="0" smtClean="0"/>
              <a:t> del aprendizaje automático, y las redes neuronales profundas se utilizan en una amplia gama de aplicaciones, incluidas la visión artificial, el procesamiento del lenguaje natural, el reconocimiento de voz y más. Los modelos de aprendizaje profundo pueden aprender automáticamente representaciones de características jerárquicas a partir de datos sin procesar, lo que es una razón clave para su éxito en tareas complejas.</a:t>
            </a:r>
          </a:p>
          <a:p>
            <a:endParaRPr lang="es-E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err="1" smtClean="0"/>
              <a:t>deEP</a:t>
            </a:r>
            <a:r>
              <a:rPr lang="es-ES" dirty="0" smtClean="0"/>
              <a:t> </a:t>
            </a:r>
            <a:r>
              <a:rPr lang="es-ES" dirty="0" err="1" smtClean="0"/>
              <a:t>leARNING</a:t>
            </a:r>
            <a:r>
              <a:rPr lang="es-ES" dirty="0" smtClean="0"/>
              <a:t/>
            </a:r>
            <a:br>
              <a:rPr lang="es-ES" dirty="0" smtClean="0"/>
            </a:br>
            <a:endParaRPr lang="es-ES" dirty="0"/>
          </a:p>
        </p:txBody>
      </p:sp>
      <p:sp>
        <p:nvSpPr>
          <p:cNvPr id="3" name="2 Marcador de contenido"/>
          <p:cNvSpPr>
            <a:spLocks noGrp="1"/>
          </p:cNvSpPr>
          <p:nvPr>
            <p:ph idx="1"/>
          </p:nvPr>
        </p:nvSpPr>
        <p:spPr/>
        <p:txBody>
          <a:bodyPr>
            <a:normAutofit/>
          </a:bodyPr>
          <a:lstStyle/>
          <a:p>
            <a:pPr>
              <a:buFont typeface="Wingdings" pitchFamily="2" charset="2"/>
              <a:buChar char="Ø"/>
            </a:pPr>
            <a:r>
              <a:rPr lang="es-ES" sz="2400" b="1" dirty="0" smtClean="0">
                <a:latin typeface="Calibri" pitchFamily="34" charset="0"/>
                <a:cs typeface="Calibri" pitchFamily="34" charset="0"/>
              </a:rPr>
              <a:t>¿Qué es </a:t>
            </a:r>
            <a:r>
              <a:rPr lang="es-ES" sz="2400" b="1" dirty="0" err="1" smtClean="0">
                <a:latin typeface="Calibri" pitchFamily="34" charset="0"/>
                <a:cs typeface="Calibri" pitchFamily="34" charset="0"/>
                <a:hlinkClick r:id="rId2"/>
              </a:rPr>
              <a:t>Deep</a:t>
            </a:r>
            <a:r>
              <a:rPr lang="es-ES" sz="2400" b="1" dirty="0" smtClean="0">
                <a:latin typeface="Calibri" pitchFamily="34" charset="0"/>
                <a:cs typeface="Calibri" pitchFamily="34" charset="0"/>
                <a:hlinkClick r:id="rId2"/>
              </a:rPr>
              <a:t> </a:t>
            </a:r>
            <a:r>
              <a:rPr lang="es-ES" sz="2400" b="1" dirty="0" err="1" smtClean="0">
                <a:latin typeface="Calibri" pitchFamily="34" charset="0"/>
                <a:cs typeface="Calibri" pitchFamily="34" charset="0"/>
                <a:hlinkClick r:id="rId2"/>
              </a:rPr>
              <a:t>Learning</a:t>
            </a:r>
            <a:r>
              <a:rPr lang="es-ES" sz="2400" b="1" dirty="0" smtClean="0">
                <a:latin typeface="Calibri" pitchFamily="34" charset="0"/>
                <a:cs typeface="Calibri" pitchFamily="34" charset="0"/>
              </a:rPr>
              <a:t>?</a:t>
            </a:r>
          </a:p>
          <a:p>
            <a:pPr algn="just">
              <a:buFont typeface="Wingdings" pitchFamily="2" charset="2"/>
              <a:buChar char="§"/>
            </a:pPr>
            <a:r>
              <a:rPr lang="es-ES" sz="2400" dirty="0" smtClean="0">
                <a:latin typeface="Calibri" pitchFamily="34" charset="0"/>
                <a:cs typeface="Calibri" pitchFamily="34" charset="0"/>
              </a:rPr>
              <a:t>El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es un subconjunto del </a:t>
            </a:r>
            <a:r>
              <a:rPr lang="es-ES" sz="2400" dirty="0" smtClean="0">
                <a:latin typeface="Calibri" pitchFamily="34" charset="0"/>
                <a:cs typeface="Calibri" pitchFamily="34" charset="0"/>
                <a:hlinkClick r:id="rId3"/>
              </a:rPr>
              <a:t>machine </a:t>
            </a:r>
            <a:r>
              <a:rPr lang="es-ES" sz="2400" dirty="0" err="1" smtClean="0">
                <a:latin typeface="Calibri" pitchFamily="34" charset="0"/>
                <a:cs typeface="Calibri" pitchFamily="34" charset="0"/>
                <a:hlinkClick r:id="rId3"/>
              </a:rPr>
              <a:t>learning</a:t>
            </a:r>
            <a:r>
              <a:rPr lang="es-ES" sz="2400" dirty="0" smtClean="0">
                <a:latin typeface="Calibri" pitchFamily="34" charset="0"/>
                <a:cs typeface="Calibri" pitchFamily="34" charset="0"/>
              </a:rPr>
              <a:t> que utiliza </a:t>
            </a:r>
            <a:r>
              <a:rPr lang="es-ES" sz="2400" dirty="0" smtClean="0">
                <a:latin typeface="Calibri" pitchFamily="34" charset="0"/>
                <a:cs typeface="Calibri" pitchFamily="34" charset="0"/>
                <a:hlinkClick r:id="rId4"/>
              </a:rPr>
              <a:t>redes neuronales</a:t>
            </a:r>
            <a:r>
              <a:rPr lang="es-ES" sz="2400" dirty="0" smtClean="0">
                <a:latin typeface="Calibri" pitchFamily="34" charset="0"/>
                <a:cs typeface="Calibri" pitchFamily="34" charset="0"/>
                <a:hlinkClick r:id="rId5"/>
              </a:rPr>
              <a:t> multicapa</a:t>
            </a:r>
            <a:r>
              <a:rPr lang="es-ES" sz="2400" dirty="0" smtClean="0">
                <a:latin typeface="Calibri" pitchFamily="34" charset="0"/>
                <a:cs typeface="Calibri" pitchFamily="34" charset="0"/>
              </a:rPr>
              <a:t>, llamadas redes neuronales profundas, para simular el complejo poder de toma de decisiones del cerebro humano. Algunas formas de </a:t>
            </a:r>
            <a:r>
              <a:rPr lang="es-ES" sz="2400" dirty="0" err="1" smtClean="0">
                <a:latin typeface="Calibri" pitchFamily="34" charset="0"/>
                <a:cs typeface="Calibri" pitchFamily="34" charset="0"/>
              </a:rPr>
              <a:t>deep</a:t>
            </a:r>
            <a:r>
              <a:rPr lang="es-ES" sz="2400" dirty="0" smtClean="0">
                <a:latin typeface="Calibri" pitchFamily="34" charset="0"/>
                <a:cs typeface="Calibri" pitchFamily="34" charset="0"/>
              </a:rPr>
              <a:t> </a:t>
            </a:r>
            <a:r>
              <a:rPr lang="es-ES" sz="2400" dirty="0" err="1" smtClean="0">
                <a:latin typeface="Calibri" pitchFamily="34" charset="0"/>
                <a:cs typeface="Calibri" pitchFamily="34" charset="0"/>
              </a:rPr>
              <a:t>learning</a:t>
            </a:r>
            <a:r>
              <a:rPr lang="es-ES" sz="2400" dirty="0" smtClean="0">
                <a:latin typeface="Calibri" pitchFamily="34" charset="0"/>
                <a:cs typeface="Calibri" pitchFamily="34" charset="0"/>
              </a:rPr>
              <a:t> impulsan la mayoría de las aplicaciones de </a:t>
            </a:r>
            <a:r>
              <a:rPr lang="es-ES" sz="2400" dirty="0" smtClean="0">
                <a:latin typeface="Calibri" pitchFamily="34" charset="0"/>
                <a:cs typeface="Calibri" pitchFamily="34" charset="0"/>
                <a:hlinkClick r:id="rId6"/>
              </a:rPr>
              <a:t>inteligencia artificial (IA)</a:t>
            </a:r>
            <a:r>
              <a:rPr lang="es-ES" sz="2400" dirty="0" smtClean="0">
                <a:latin typeface="Calibri" pitchFamily="34" charset="0"/>
                <a:cs typeface="Calibri" pitchFamily="34" charset="0"/>
              </a:rPr>
              <a:t> en nuestra vida actual.</a:t>
            </a:r>
            <a:endParaRPr lang="es-ES" sz="2400" b="1"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o">
  <a:themeElements>
    <a:clrScheme name="Personalizado 23">
      <a:dk1>
        <a:sysClr val="windowText" lastClr="000000"/>
      </a:dk1>
      <a:lt1>
        <a:sysClr val="window" lastClr="FFFFFF"/>
      </a:lt1>
      <a:dk2>
        <a:srgbClr val="20C8F7"/>
      </a:dk2>
      <a:lt2>
        <a:srgbClr val="DBF5F9"/>
      </a:lt2>
      <a:accent1>
        <a:srgbClr val="0F6FC6"/>
      </a:accent1>
      <a:accent2>
        <a:srgbClr val="009DD9"/>
      </a:accent2>
      <a:accent3>
        <a:srgbClr val="0BD0D9"/>
      </a:accent3>
      <a:accent4>
        <a:srgbClr val="10CF9B"/>
      </a:accent4>
      <a:accent5>
        <a:srgbClr val="7CCA62"/>
      </a:accent5>
      <a:accent6>
        <a:srgbClr val="A5C249"/>
      </a:accent6>
      <a:hlink>
        <a:srgbClr val="089CA2"/>
      </a:hlink>
      <a:folHlink>
        <a:srgbClr val="5DF0F6"/>
      </a:folHlink>
    </a:clrScheme>
    <a:fontScheme name="Opulento">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o">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947</TotalTime>
  <Words>1833</Words>
  <Application>Microsoft Office PowerPoint</Application>
  <PresentationFormat>Presentación en pantalla (4:3)</PresentationFormat>
  <Paragraphs>198</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Opulento</vt:lpstr>
      <vt:lpstr>Sistemas de Aprendizaje Automático</vt:lpstr>
      <vt:lpstr>MACHINE LEARNING </vt:lpstr>
      <vt:lpstr>Redes neuronales </vt:lpstr>
      <vt:lpstr>Redes neuronales </vt:lpstr>
      <vt:lpstr>Red neuronal multicapa  Red neuronal multicapa</vt:lpstr>
      <vt:lpstr>Red neuronal multicapa  Red neuronal multicapa</vt:lpstr>
      <vt:lpstr>Red neuronal multicapa  Red neuronal multicapa</vt:lpstr>
      <vt:lpstr>Red neuronal multicapa  Red neuronal multicapa</vt:lpstr>
      <vt:lpstr>deEP leARNING </vt:lpstr>
      <vt:lpstr>Tipos de inteligencia artificial </vt:lpstr>
      <vt:lpstr>IA débil Inteligencia artificial estrecha</vt:lpstr>
      <vt:lpstr>IA débil Inteligencia artificial estrecha</vt:lpstr>
      <vt:lpstr>IA débil Inteligencia artificial estrecha</vt:lpstr>
      <vt:lpstr>IA fuerte Inteligencia artificial general</vt:lpstr>
      <vt:lpstr>IA fuerte Inteligencia artificial general</vt:lpstr>
      <vt:lpstr>IA fuerte Inteligencia artificial general</vt:lpstr>
      <vt:lpstr>IA fuerte Inteligencia artificial general</vt:lpstr>
      <vt:lpstr>IA fuerte Inteligencia artificial general</vt:lpstr>
      <vt:lpstr>Ia fuerte vs IA débil </vt:lpstr>
      <vt:lpstr>Ia fuerte vs IA débil ¿Qué son?</vt:lpstr>
      <vt:lpstr>APRENDIZAJE AUTOMÁTICO CLASIFICACIÓN</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lpstr>APRENDIZAJE AUTOMÁTICO Supervisado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Aprendizaje Automático</dc:title>
  <dc:creator>Maria Cristina am</dc:creator>
  <cp:lastModifiedBy>Maria Cristina am</cp:lastModifiedBy>
  <cp:revision>109</cp:revision>
  <dcterms:created xsi:type="dcterms:W3CDTF">2024-10-12T11:24:55Z</dcterms:created>
  <dcterms:modified xsi:type="dcterms:W3CDTF">2024-10-15T11:45:54Z</dcterms:modified>
</cp:coreProperties>
</file>