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76EC5-6B3D-4E83-BC90-F74B96D6F3CF}" type="datetimeFigureOut">
              <a:rPr lang="es-ES" smtClean="0"/>
              <a:pPr/>
              <a:t>30/10/2024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ABD28-88A4-4665-9873-34740539DD0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ABD28-88A4-4665-9873-34740539DD0D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ABD28-88A4-4665-9873-34740539DD0D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ABD28-88A4-4665-9873-34740539DD0D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ABD28-88A4-4665-9873-34740539DD0D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0DCA-E3E8-48B2-84D1-A558009E2FD8}" type="datetimeFigureOut">
              <a:rPr lang="es-ES" smtClean="0"/>
              <a:pPr/>
              <a:t>30/10/2024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25A0DD8-43F6-4FFC-ACDF-2A1AD3ACB12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0DCA-E3E8-48B2-84D1-A558009E2FD8}" type="datetimeFigureOut">
              <a:rPr lang="es-ES" smtClean="0"/>
              <a:pPr/>
              <a:t>30/10/2024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0DD8-43F6-4FFC-ACDF-2A1AD3ACB1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25A0DD8-43F6-4FFC-ACDF-2A1AD3ACB12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0DCA-E3E8-48B2-84D1-A558009E2FD8}" type="datetimeFigureOut">
              <a:rPr lang="es-ES" smtClean="0"/>
              <a:pPr/>
              <a:t>30/10/2024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0DCA-E3E8-48B2-84D1-A558009E2FD8}" type="datetimeFigureOut">
              <a:rPr lang="es-ES" smtClean="0"/>
              <a:pPr/>
              <a:t>30/10/2024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25A0DD8-43F6-4FFC-ACDF-2A1AD3ACB12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0DCA-E3E8-48B2-84D1-A558009E2FD8}" type="datetimeFigureOut">
              <a:rPr lang="es-ES" smtClean="0"/>
              <a:pPr/>
              <a:t>30/10/2024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25A0DD8-43F6-4FFC-ACDF-2A1AD3ACB12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98D0DCA-E3E8-48B2-84D1-A558009E2FD8}" type="datetimeFigureOut">
              <a:rPr lang="es-ES" smtClean="0"/>
              <a:pPr/>
              <a:t>30/10/2024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0DD8-43F6-4FFC-ACDF-2A1AD3ACB12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0DCA-E3E8-48B2-84D1-A558009E2FD8}" type="datetimeFigureOut">
              <a:rPr lang="es-ES" smtClean="0"/>
              <a:pPr/>
              <a:t>30/10/2024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25A0DD8-43F6-4FFC-ACDF-2A1AD3ACB12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0DCA-E3E8-48B2-84D1-A558009E2FD8}" type="datetimeFigureOut">
              <a:rPr lang="es-ES" smtClean="0"/>
              <a:pPr/>
              <a:t>30/10/2024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25A0DD8-43F6-4FFC-ACDF-2A1AD3ACB1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0DCA-E3E8-48B2-84D1-A558009E2FD8}" type="datetimeFigureOut">
              <a:rPr lang="es-ES" smtClean="0"/>
              <a:pPr/>
              <a:t>30/10/2024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5A0DD8-43F6-4FFC-ACDF-2A1AD3ACB1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25A0DD8-43F6-4FFC-ACDF-2A1AD3ACB12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0DCA-E3E8-48B2-84D1-A558009E2FD8}" type="datetimeFigureOut">
              <a:rPr lang="es-ES" smtClean="0"/>
              <a:pPr/>
              <a:t>30/10/2024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25A0DD8-43F6-4FFC-ACDF-2A1AD3ACB12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98D0DCA-E3E8-48B2-84D1-A558009E2FD8}" type="datetimeFigureOut">
              <a:rPr lang="es-ES" smtClean="0"/>
              <a:pPr/>
              <a:t>30/10/2024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98D0DCA-E3E8-48B2-84D1-A558009E2FD8}" type="datetimeFigureOut">
              <a:rPr lang="es-ES" smtClean="0"/>
              <a:pPr/>
              <a:t>30/10/2024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25A0DD8-43F6-4FFC-ACDF-2A1AD3ACB12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clipsrules/files/CLIPS/6.40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85720" y="5929330"/>
            <a:ext cx="8572560" cy="357182"/>
          </a:xfrm>
        </p:spPr>
        <p:txBody>
          <a:bodyPr>
            <a:normAutofit/>
          </a:bodyPr>
          <a:lstStyle/>
          <a:p>
            <a:r>
              <a:rPr lang="es-ES" sz="1400" dirty="0" smtClean="0">
                <a:hlinkClick r:id="rId2"/>
              </a:rPr>
              <a:t>https://sourceforge.net/projects/clipsrules/files/CLIPS/6.40/</a:t>
            </a:r>
            <a:endParaRPr lang="es-ES" sz="1400" dirty="0" smtClean="0"/>
          </a:p>
          <a:p>
            <a:endParaRPr lang="es-ES" sz="14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latin typeface="Comic Sans MS" pitchFamily="66" charset="0"/>
              </a:rPr>
              <a:t>CLIPS</a:t>
            </a:r>
            <a:endParaRPr lang="es-E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omic Sans MS" pitchFamily="66" charset="0"/>
              </a:rPr>
              <a:t>Comenzando</a:t>
            </a:r>
            <a:endParaRPr lang="es-ES" dirty="0"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s-ES" dirty="0" smtClean="0"/>
              <a:t>CLIPS funciona siempre con minúsculas y entre</a:t>
            </a:r>
          </a:p>
          <a:p>
            <a:pPr>
              <a:buNone/>
            </a:pPr>
            <a:r>
              <a:rPr lang="es-ES" dirty="0" smtClean="0"/>
              <a:t>paréntesis.</a:t>
            </a:r>
          </a:p>
          <a:p>
            <a:pPr>
              <a:buNone/>
            </a:pPr>
            <a:r>
              <a:rPr lang="es-ES" dirty="0" smtClean="0"/>
              <a:t>Ejemplos:</a:t>
            </a:r>
          </a:p>
          <a:p>
            <a:r>
              <a:rPr lang="es-ES" b="1" dirty="0" smtClean="0"/>
              <a:t>(</a:t>
            </a:r>
            <a:r>
              <a:rPr lang="es-ES" b="1" dirty="0" err="1" smtClean="0"/>
              <a:t>printout</a:t>
            </a:r>
            <a:r>
              <a:rPr lang="es-ES" b="1" dirty="0" smtClean="0"/>
              <a:t> t(+ 2 3) </a:t>
            </a:r>
            <a:r>
              <a:rPr lang="es-ES" b="1" dirty="0" err="1" smtClean="0"/>
              <a:t>crlf</a:t>
            </a:r>
            <a:r>
              <a:rPr lang="es-ES" b="1" dirty="0" smtClean="0"/>
              <a:t>)</a:t>
            </a:r>
          </a:p>
          <a:p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Ejecutamos el resultado de 2 +3 como texto.</a:t>
            </a:r>
          </a:p>
          <a:p>
            <a:pPr>
              <a:buNone/>
            </a:pPr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================================</a:t>
            </a:r>
          </a:p>
          <a:p>
            <a:r>
              <a:rPr lang="es-ES" b="1" dirty="0" smtClean="0"/>
              <a:t>(</a:t>
            </a:r>
            <a:r>
              <a:rPr lang="es-ES" b="1" dirty="0" err="1" smtClean="0"/>
              <a:t>defrule</a:t>
            </a:r>
            <a:r>
              <a:rPr lang="es-ES" b="1" dirty="0" smtClean="0"/>
              <a:t> saludo =&gt; (</a:t>
            </a:r>
            <a:r>
              <a:rPr lang="es-ES" b="1" dirty="0" err="1" smtClean="0"/>
              <a:t>printout</a:t>
            </a:r>
            <a:r>
              <a:rPr lang="es-ES" b="1" dirty="0" smtClean="0"/>
              <a:t> t "¡Hola, mundo!" </a:t>
            </a:r>
            <a:r>
              <a:rPr lang="es-ES" b="1" dirty="0" err="1" smtClean="0"/>
              <a:t>crlf</a:t>
            </a:r>
            <a:r>
              <a:rPr lang="es-ES" b="1" dirty="0" smtClean="0"/>
              <a:t>))</a:t>
            </a:r>
          </a:p>
          <a:p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Definimos una regla y después la ejecutamos con: </a:t>
            </a:r>
          </a:p>
          <a:p>
            <a:r>
              <a:rPr lang="es-ES" b="1" dirty="0" smtClean="0"/>
              <a:t>(</a:t>
            </a:r>
            <a:r>
              <a:rPr lang="es-ES" b="1" dirty="0" err="1" smtClean="0"/>
              <a:t>run</a:t>
            </a:r>
            <a:r>
              <a:rPr lang="es-ES" b="1" dirty="0" smtClean="0"/>
              <a:t>)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omic Sans MS" pitchFamily="66" charset="0"/>
              </a:rPr>
              <a:t>Comenzando</a:t>
            </a:r>
            <a:endParaRPr lang="es-ES" dirty="0"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42844" y="1357298"/>
            <a:ext cx="8786874" cy="535785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s-ES" u="sng" dirty="0" smtClean="0"/>
              <a:t>Definir una variable (hechos o </a:t>
            </a:r>
            <a:r>
              <a:rPr lang="es-ES" u="sng" dirty="0" err="1" smtClean="0"/>
              <a:t>facts</a:t>
            </a:r>
            <a:r>
              <a:rPr lang="es-ES" dirty="0" smtClean="0"/>
              <a:t>)</a:t>
            </a:r>
          </a:p>
          <a:p>
            <a:r>
              <a:rPr lang="es-ES" b="1" dirty="0" smtClean="0"/>
              <a:t>(</a:t>
            </a:r>
            <a:r>
              <a:rPr lang="es-ES" b="1" dirty="0" err="1" smtClean="0"/>
              <a:t>assert</a:t>
            </a:r>
            <a:r>
              <a:rPr lang="es-ES" b="1" dirty="0" smtClean="0"/>
              <a:t> (</a:t>
            </a:r>
            <a:r>
              <a:rPr lang="es-ES" b="1" i="1" dirty="0" smtClean="0"/>
              <a:t>numero</a:t>
            </a:r>
            <a:r>
              <a:rPr lang="es-ES" b="1" dirty="0" smtClean="0"/>
              <a:t> 5))</a:t>
            </a:r>
          </a:p>
          <a:p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Asignamos el valor 5 a la variable </a:t>
            </a:r>
            <a:r>
              <a:rPr lang="es-ES" b="1" i="1" dirty="0" smtClean="0">
                <a:solidFill>
                  <a:schemeClr val="bg1">
                    <a:lumMod val="50000"/>
                  </a:schemeClr>
                </a:solidFill>
              </a:rPr>
              <a:t>numero</a:t>
            </a:r>
          </a:p>
          <a:p>
            <a:pPr>
              <a:buNone/>
            </a:pPr>
            <a:r>
              <a:rPr lang="es-ES" u="sng" dirty="0" smtClean="0"/>
              <a:t>Definimos una regla o función</a:t>
            </a:r>
          </a:p>
          <a:p>
            <a:r>
              <a:rPr lang="es-ES" b="1" dirty="0" smtClean="0"/>
              <a:t>(</a:t>
            </a:r>
            <a:r>
              <a:rPr lang="es-ES" b="1" dirty="0" err="1" smtClean="0"/>
              <a:t>defrule</a:t>
            </a:r>
            <a:r>
              <a:rPr lang="es-ES" b="1" dirty="0" smtClean="0"/>
              <a:t> mostrar-numero (</a:t>
            </a:r>
            <a:r>
              <a:rPr lang="es-ES" b="1" i="1" dirty="0" smtClean="0"/>
              <a:t>numero</a:t>
            </a:r>
            <a:r>
              <a:rPr lang="es-ES" b="1" dirty="0" smtClean="0"/>
              <a:t> ?x) =&gt; (</a:t>
            </a:r>
            <a:r>
              <a:rPr lang="es-ES" b="1" dirty="0" err="1" smtClean="0"/>
              <a:t>printout</a:t>
            </a:r>
            <a:r>
              <a:rPr lang="es-ES" b="1" dirty="0" smtClean="0"/>
              <a:t> t "El número es: " ?x </a:t>
            </a:r>
            <a:r>
              <a:rPr lang="es-ES" b="1" dirty="0" err="1" smtClean="0"/>
              <a:t>crlf</a:t>
            </a:r>
            <a:r>
              <a:rPr lang="es-ES" b="1" dirty="0" smtClean="0"/>
              <a:t>))</a:t>
            </a:r>
          </a:p>
          <a:p>
            <a:r>
              <a:rPr lang="es-ES" b="1" dirty="0" smtClean="0"/>
              <a:t>(</a:t>
            </a:r>
            <a:r>
              <a:rPr lang="es-ES" b="1" dirty="0" err="1" smtClean="0"/>
              <a:t>run</a:t>
            </a:r>
            <a:r>
              <a:rPr lang="es-ES" b="1" dirty="0" smtClean="0"/>
              <a:t>)</a:t>
            </a:r>
          </a:p>
          <a:p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Creamos una regla o función mediante </a:t>
            </a:r>
            <a:r>
              <a:rPr lang="es-ES" b="1" dirty="0" err="1" smtClean="0">
                <a:solidFill>
                  <a:schemeClr val="bg1">
                    <a:lumMod val="50000"/>
                  </a:schemeClr>
                </a:solidFill>
              </a:rPr>
              <a:t>defrule</a:t>
            </a:r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 que ejecutará todos los hechos definidos a los cuales afecte la regla.</a:t>
            </a:r>
          </a:p>
          <a:p>
            <a:r>
              <a:rPr lang="es-ES" b="1" dirty="0" smtClean="0"/>
              <a:t>Continuamos el ejemplo:</a:t>
            </a:r>
          </a:p>
          <a:p>
            <a:r>
              <a:rPr lang="es-ES" b="1" dirty="0" smtClean="0"/>
              <a:t>(</a:t>
            </a:r>
            <a:r>
              <a:rPr lang="es-ES" b="1" dirty="0" err="1" smtClean="0"/>
              <a:t>assert</a:t>
            </a:r>
            <a:r>
              <a:rPr lang="es-ES" b="1" dirty="0" smtClean="0"/>
              <a:t> (</a:t>
            </a:r>
            <a:r>
              <a:rPr lang="es-ES" b="1" i="1" dirty="0" smtClean="0"/>
              <a:t>numero</a:t>
            </a:r>
            <a:r>
              <a:rPr lang="es-ES" b="1" dirty="0" smtClean="0"/>
              <a:t> 3))</a:t>
            </a:r>
          </a:p>
          <a:p>
            <a:r>
              <a:rPr lang="es-ES" b="1" dirty="0" smtClean="0"/>
              <a:t>(</a:t>
            </a:r>
            <a:r>
              <a:rPr lang="es-ES" b="1" dirty="0" err="1" smtClean="0"/>
              <a:t>assert</a:t>
            </a:r>
            <a:r>
              <a:rPr lang="es-ES" b="1" dirty="0" smtClean="0"/>
              <a:t> (</a:t>
            </a:r>
            <a:r>
              <a:rPr lang="es-ES" b="1" i="1" dirty="0" smtClean="0"/>
              <a:t>numero</a:t>
            </a:r>
            <a:r>
              <a:rPr lang="es-ES" b="1" dirty="0" smtClean="0"/>
              <a:t> 6))</a:t>
            </a:r>
          </a:p>
          <a:p>
            <a:r>
              <a:rPr lang="es-ES" b="1" dirty="0" smtClean="0"/>
              <a:t>(</a:t>
            </a:r>
            <a:r>
              <a:rPr lang="es-ES" b="1" dirty="0" err="1" smtClean="0"/>
              <a:t>defrule</a:t>
            </a:r>
            <a:r>
              <a:rPr lang="es-ES" b="1" dirty="0" smtClean="0"/>
              <a:t> mostrar-numero (</a:t>
            </a:r>
            <a:r>
              <a:rPr lang="es-ES" b="1" i="1" dirty="0" smtClean="0"/>
              <a:t>numero</a:t>
            </a:r>
            <a:r>
              <a:rPr lang="es-ES" b="1" dirty="0" smtClean="0"/>
              <a:t> ?x) =&gt; (</a:t>
            </a:r>
            <a:r>
              <a:rPr lang="es-ES" b="1" dirty="0" err="1" smtClean="0"/>
              <a:t>printout</a:t>
            </a:r>
            <a:r>
              <a:rPr lang="es-ES" b="1" dirty="0" smtClean="0"/>
              <a:t> t "El número es: " ?x </a:t>
            </a:r>
            <a:r>
              <a:rPr lang="es-ES" b="1" dirty="0" err="1" smtClean="0"/>
              <a:t>crlf</a:t>
            </a:r>
            <a:r>
              <a:rPr lang="es-ES" b="1" dirty="0" smtClean="0"/>
              <a:t>))</a:t>
            </a:r>
          </a:p>
          <a:p>
            <a:r>
              <a:rPr lang="es-ES" b="1" dirty="0" smtClean="0"/>
              <a:t>(</a:t>
            </a:r>
            <a:r>
              <a:rPr lang="es-ES" b="1" dirty="0" err="1" smtClean="0"/>
              <a:t>run</a:t>
            </a:r>
            <a:r>
              <a:rPr lang="es-ES" b="1" dirty="0" smtClean="0"/>
              <a:t>)</a:t>
            </a:r>
          </a:p>
          <a:p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El número es: 6</a:t>
            </a:r>
          </a:p>
          <a:p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El número es: 3</a:t>
            </a:r>
          </a:p>
          <a:p>
            <a:r>
              <a:rPr lang="es-ES" b="1" dirty="0" smtClean="0">
                <a:solidFill>
                  <a:schemeClr val="bg1">
                    <a:lumMod val="50000"/>
                  </a:schemeClr>
                </a:solidFill>
              </a:rPr>
              <a:t>El número es: 5</a:t>
            </a:r>
          </a:p>
          <a:p>
            <a:endParaRPr lang="es-E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omic Sans MS" pitchFamily="66" charset="0"/>
              </a:rPr>
              <a:t>Estructuras de control</a:t>
            </a:r>
            <a:endParaRPr lang="es-ES" dirty="0"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57158" y="1357298"/>
            <a:ext cx="8358246" cy="50006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s-ES" b="1" dirty="0" smtClean="0"/>
              <a:t>Sentencia repetitiva o </a:t>
            </a:r>
            <a:r>
              <a:rPr lang="es-ES" b="1" dirty="0" smtClean="0"/>
              <a:t>bucle</a:t>
            </a:r>
          </a:p>
          <a:p>
            <a:pPr>
              <a:buFont typeface="Wingdings" pitchFamily="2" charset="2"/>
              <a:buChar char="Ø"/>
            </a:pPr>
            <a:endParaRPr lang="es-ES" b="1" dirty="0" smtClean="0"/>
          </a:p>
          <a:p>
            <a:pPr>
              <a:buNone/>
            </a:pPr>
            <a:r>
              <a:rPr lang="es-ES" sz="2400" dirty="0" smtClean="0"/>
              <a:t>(</a:t>
            </a:r>
            <a:r>
              <a:rPr lang="es-ES" sz="2400" b="1" dirty="0" err="1" smtClean="0">
                <a:solidFill>
                  <a:schemeClr val="bg1">
                    <a:lumMod val="50000"/>
                  </a:schemeClr>
                </a:solidFill>
              </a:rPr>
              <a:t>loop-for-count</a:t>
            </a:r>
            <a:r>
              <a:rPr lang="es-ES" sz="2400" b="1" dirty="0" smtClean="0"/>
              <a:t> (&lt;</a:t>
            </a:r>
            <a:r>
              <a:rPr lang="es-ES" sz="2400" b="1" dirty="0" err="1" smtClean="0"/>
              <a:t>var</a:t>
            </a:r>
            <a:r>
              <a:rPr lang="es-ES" sz="2400" b="1" dirty="0" smtClean="0"/>
              <a:t>&gt; &lt;inicio&gt; &lt;final&gt;) 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</a:rPr>
              <a:t>[do] </a:t>
            </a:r>
            <a:r>
              <a:rPr lang="es-ES" sz="2400" b="1" dirty="0" smtClean="0"/>
              <a:t>&lt;acción&gt;)</a:t>
            </a:r>
          </a:p>
          <a:p>
            <a:pPr>
              <a:buNone/>
            </a:pPr>
            <a:r>
              <a:rPr lang="es-ES" sz="2400" b="1" dirty="0" smtClean="0"/>
              <a:t>(</a:t>
            </a:r>
            <a:r>
              <a:rPr lang="es-ES" sz="2400" b="1" dirty="0" err="1" smtClean="0">
                <a:solidFill>
                  <a:schemeClr val="bg1">
                    <a:lumMod val="50000"/>
                  </a:schemeClr>
                </a:solidFill>
              </a:rPr>
              <a:t>while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400" b="1" dirty="0" smtClean="0"/>
              <a:t>(&lt;condición&gt;) 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</a:rPr>
              <a:t>[do] </a:t>
            </a:r>
            <a:r>
              <a:rPr lang="es-ES" sz="2400" b="1" dirty="0" smtClean="0"/>
              <a:t>(&lt;acción&gt;) </a:t>
            </a:r>
            <a:r>
              <a:rPr lang="es-ES" sz="2400" b="1" dirty="0" smtClean="0"/>
              <a:t>)</a:t>
            </a:r>
          </a:p>
          <a:p>
            <a:pPr>
              <a:buNone/>
            </a:pPr>
            <a:endParaRPr lang="es-ES" b="1" dirty="0" smtClean="0"/>
          </a:p>
          <a:p>
            <a:pPr>
              <a:buFont typeface="Wingdings" pitchFamily="2" charset="2"/>
              <a:buChar char="Ø"/>
            </a:pPr>
            <a:r>
              <a:rPr lang="es-ES" b="1" dirty="0" smtClean="0"/>
              <a:t>Sentencia </a:t>
            </a:r>
            <a:r>
              <a:rPr lang="es-ES" b="1" dirty="0" smtClean="0"/>
              <a:t>condicional</a:t>
            </a:r>
          </a:p>
          <a:p>
            <a:pPr>
              <a:buFont typeface="Wingdings" pitchFamily="2" charset="2"/>
              <a:buChar char="Ø"/>
            </a:pPr>
            <a:endParaRPr lang="es-ES" b="1" dirty="0" smtClean="0"/>
          </a:p>
          <a:p>
            <a:pPr>
              <a:buNone/>
            </a:pPr>
            <a:r>
              <a:rPr lang="es-ES" sz="2400" b="1" dirty="0" smtClean="0"/>
              <a:t>( </a:t>
            </a:r>
            <a:r>
              <a:rPr lang="es-ES" sz="2400" b="1" dirty="0" err="1" smtClean="0">
                <a:solidFill>
                  <a:schemeClr val="bg1">
                    <a:lumMod val="50000"/>
                  </a:schemeClr>
                </a:solidFill>
              </a:rPr>
              <a:t>if</a:t>
            </a:r>
            <a:r>
              <a:rPr lang="es-ES" sz="2400" b="1" dirty="0" smtClean="0"/>
              <a:t> (&lt;condición&gt;)</a:t>
            </a:r>
          </a:p>
          <a:p>
            <a:pPr>
              <a:buNone/>
            </a:pPr>
            <a:r>
              <a:rPr lang="es-ES" sz="2400" b="1" dirty="0" err="1" smtClean="0">
                <a:solidFill>
                  <a:schemeClr val="bg1">
                    <a:lumMod val="50000"/>
                  </a:schemeClr>
                </a:solidFill>
              </a:rPr>
              <a:t>then</a:t>
            </a:r>
            <a:r>
              <a:rPr lang="es-ES" sz="2400" b="1" dirty="0" smtClean="0"/>
              <a:t> (&lt;acciones</a:t>
            </a:r>
            <a:r>
              <a:rPr lang="es-ES" sz="2400" b="1" dirty="0" smtClean="0"/>
              <a:t>&gt;)</a:t>
            </a:r>
          </a:p>
          <a:p>
            <a:pPr>
              <a:buNone/>
            </a:pPr>
            <a:r>
              <a:rPr lang="es-ES" sz="2400" dirty="0" smtClean="0"/>
              <a:t>[</a:t>
            </a:r>
            <a:r>
              <a:rPr lang="es-ES" sz="2400" b="1" dirty="0" err="1" smtClean="0">
                <a:solidFill>
                  <a:schemeClr val="bg1">
                    <a:lumMod val="50000"/>
                  </a:schemeClr>
                </a:solidFill>
              </a:rPr>
              <a:t>else</a:t>
            </a: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400" b="1" dirty="0" smtClean="0"/>
              <a:t>(&lt;acciones&gt;)] </a:t>
            </a:r>
            <a:r>
              <a:rPr lang="es-ES" sz="2400" b="1" dirty="0" smtClean="0"/>
              <a:t>)</a:t>
            </a:r>
          </a:p>
          <a:p>
            <a:pPr>
              <a:buNone/>
            </a:pPr>
            <a:endParaRPr lang="es-E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s-ES" b="1" dirty="0" smtClean="0"/>
              <a:t>[]Los </a:t>
            </a:r>
            <a:r>
              <a:rPr lang="es-ES" b="1" dirty="0" smtClean="0"/>
              <a:t>elementos entre corchetes son opcionales</a:t>
            </a:r>
            <a:endParaRPr lang="es-E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omic Sans MS" pitchFamily="66" charset="0"/>
              </a:rPr>
              <a:t>Datos por teclado</a:t>
            </a:r>
            <a:endParaRPr lang="es-ES" dirty="0"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57158" y="1357298"/>
            <a:ext cx="8358246" cy="50006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s-ES" b="1" dirty="0" smtClean="0"/>
              <a:t>Leer un dato por pantalla</a:t>
            </a:r>
          </a:p>
          <a:p>
            <a:pPr>
              <a:buNone/>
            </a:pPr>
            <a:r>
              <a:rPr lang="es-ES" dirty="0" smtClean="0"/>
              <a:t>		(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bind</a:t>
            </a:r>
            <a:r>
              <a:rPr lang="es-ES" dirty="0" smtClean="0"/>
              <a:t> ?x (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read</a:t>
            </a:r>
            <a:r>
              <a:rPr lang="es-ES" dirty="0" smtClean="0"/>
              <a:t>))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(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defrule</a:t>
            </a:r>
            <a:r>
              <a:rPr lang="es-ES" dirty="0" smtClean="0"/>
              <a:t> entrada  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=&gt;</a:t>
            </a:r>
            <a:r>
              <a:rPr lang="es-ES" dirty="0" smtClean="0"/>
              <a:t>   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(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printout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t </a:t>
            </a:r>
            <a:r>
              <a:rPr lang="es-ES" dirty="0" smtClean="0"/>
              <a:t>"introduzca una cadena: ")</a:t>
            </a:r>
          </a:p>
          <a:p>
            <a:pPr>
              <a:buNone/>
            </a:pPr>
            <a:r>
              <a:rPr lang="es-ES" dirty="0" smtClean="0"/>
              <a:t>   (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assert</a:t>
            </a:r>
            <a:r>
              <a:rPr lang="es-ES" dirty="0" smtClean="0"/>
              <a:t> (cadena  (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read</a:t>
            </a:r>
            <a:r>
              <a:rPr lang="es-ES" dirty="0" smtClean="0"/>
              <a:t>))))</a:t>
            </a:r>
          </a:p>
          <a:p>
            <a:pPr>
              <a:buNone/>
            </a:pPr>
            <a:r>
              <a:rPr lang="es-ES" dirty="0" smtClean="0"/>
              <a:t>(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es-ES" dirty="0" smtClean="0"/>
              <a:t>)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Font typeface="Wingdings" pitchFamily="2" charset="2"/>
              <a:buChar char="Ø"/>
            </a:pPr>
            <a:endParaRPr lang="es-ES" b="1" dirty="0" smtClean="0"/>
          </a:p>
          <a:p>
            <a:pPr>
              <a:buFont typeface="Wingdings" pitchFamily="2" charset="2"/>
              <a:buChar char="Ø"/>
            </a:pPr>
            <a:endParaRPr lang="es-ES" b="1" dirty="0" smtClean="0"/>
          </a:p>
          <a:p>
            <a:pPr>
              <a:buNone/>
            </a:pPr>
            <a:endParaRPr lang="es-E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Crea un bucle dentro de otro, multiplícalos y muestra el resultado por pantalla y por que está multiplicando.</a:t>
            </a:r>
          </a:p>
          <a:p>
            <a:r>
              <a:rPr lang="es-ES" dirty="0" smtClean="0"/>
              <a:t>Haz la tabla de multiplicar de un número </a:t>
            </a:r>
            <a:r>
              <a:rPr lang="es-ES" dirty="0" smtClean="0"/>
              <a:t>obtenido de un hecho.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Haz la tabla de multiplicar de un número obtenido por teclado.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Coge un nombre por teclado y muéstralo entre asteriscos.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 resueltos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loop-for-count</a:t>
            </a:r>
            <a:r>
              <a:rPr lang="en-US" dirty="0" smtClean="0"/>
              <a:t>(?</a:t>
            </a:r>
            <a:r>
              <a:rPr lang="en-US" dirty="0" err="1" smtClean="0"/>
              <a:t>i</a:t>
            </a:r>
            <a:r>
              <a:rPr lang="en-US" dirty="0" smtClean="0"/>
              <a:t> 1 3) </a:t>
            </a:r>
          </a:p>
          <a:p>
            <a:pPr>
              <a:buNone/>
            </a:pPr>
            <a:r>
              <a:rPr lang="en-US" dirty="0" smtClean="0"/>
              <a:t>             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loop-for-count</a:t>
            </a:r>
            <a:r>
              <a:rPr lang="en-US" dirty="0" smtClean="0"/>
              <a:t>(?j 1 10) </a:t>
            </a:r>
          </a:p>
          <a:p>
            <a:pPr>
              <a:buNone/>
            </a:pPr>
            <a:r>
              <a:rPr lang="en-US" dirty="0" smtClean="0"/>
              <a:t>         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printout t </a:t>
            </a:r>
            <a:r>
              <a:rPr lang="en-US" dirty="0" smtClean="0"/>
              <a:t>(* ?j ?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crlf</a:t>
            </a:r>
            <a:r>
              <a:rPr lang="en-US" dirty="0" smtClean="0"/>
              <a:t>)))</a:t>
            </a:r>
          </a:p>
          <a:p>
            <a:pPr>
              <a:buNone/>
            </a:pPr>
            <a:r>
              <a:rPr lang="en-US" dirty="0" smtClean="0"/>
              <a:t>****************************************</a:t>
            </a:r>
          </a:p>
          <a:p>
            <a:pPr>
              <a:buNone/>
            </a:pPr>
            <a:r>
              <a:rPr lang="es-ES" dirty="0" smtClean="0"/>
              <a:t>(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defrule</a:t>
            </a:r>
            <a:r>
              <a:rPr lang="es-ES" dirty="0" smtClean="0"/>
              <a:t> </a:t>
            </a:r>
            <a:r>
              <a:rPr lang="es-ES" dirty="0" err="1" smtClean="0"/>
              <a:t>piramide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=&gt;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s-ES" dirty="0" smtClean="0"/>
              <a:t>(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printout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t </a:t>
            </a:r>
            <a:r>
              <a:rPr lang="es-ES" dirty="0" smtClean="0"/>
              <a:t>“¿tamaño </a:t>
            </a:r>
            <a:r>
              <a:rPr lang="es-ES" dirty="0" smtClean="0"/>
              <a:t>de la </a:t>
            </a:r>
            <a:r>
              <a:rPr lang="es-ES" dirty="0" err="1" smtClean="0"/>
              <a:t>piramide</a:t>
            </a:r>
            <a:r>
              <a:rPr lang="es-ES" dirty="0" smtClean="0"/>
              <a:t>?: </a:t>
            </a:r>
            <a:r>
              <a:rPr lang="es-ES" dirty="0" smtClean="0"/>
              <a:t>")</a:t>
            </a:r>
          </a:p>
          <a:p>
            <a:pPr>
              <a:buNone/>
            </a:pPr>
            <a:r>
              <a:rPr lang="es-ES" dirty="0" smtClean="0"/>
              <a:t>(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bind</a:t>
            </a:r>
            <a:r>
              <a:rPr lang="es-ES" dirty="0" smtClean="0"/>
              <a:t> ?x (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read</a:t>
            </a:r>
            <a:r>
              <a:rPr lang="es-ES" dirty="0" smtClean="0"/>
              <a:t>))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(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while</a:t>
            </a:r>
            <a:r>
              <a:rPr lang="es-ES" dirty="0" smtClean="0"/>
              <a:t> (&gt; ?x0)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do</a:t>
            </a:r>
          </a:p>
          <a:p>
            <a:pPr>
              <a:buNone/>
            </a:pPr>
            <a:r>
              <a:rPr lang="es-ES" dirty="0" smtClean="0"/>
              <a:t>    (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loop-for-count</a:t>
            </a:r>
            <a:r>
              <a:rPr lang="es-ES" dirty="0" smtClean="0"/>
              <a:t> </a:t>
            </a:r>
            <a:r>
              <a:rPr lang="es-ES" dirty="0" smtClean="0"/>
              <a:t> ?x 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do</a:t>
            </a:r>
            <a:endParaRPr lang="es-E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s-ES" dirty="0" smtClean="0"/>
              <a:t>        (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printout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t </a:t>
            </a:r>
            <a:r>
              <a:rPr lang="es-ES" dirty="0" smtClean="0"/>
              <a:t>"*"))</a:t>
            </a:r>
          </a:p>
          <a:p>
            <a:pPr>
              <a:buNone/>
            </a:pPr>
            <a:r>
              <a:rPr lang="es-ES" dirty="0" smtClean="0"/>
              <a:t>    (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printout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 t 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crlf</a:t>
            </a:r>
            <a:r>
              <a:rPr lang="es-ES" dirty="0" smtClean="0"/>
              <a:t>)</a:t>
            </a:r>
          </a:p>
          <a:p>
            <a:pPr>
              <a:buNone/>
            </a:pPr>
            <a:r>
              <a:rPr lang="es-ES" dirty="0" smtClean="0"/>
              <a:t>    (</a:t>
            </a:r>
            <a:r>
              <a:rPr lang="es-ES" dirty="0" err="1" smtClean="0">
                <a:solidFill>
                  <a:schemeClr val="bg1">
                    <a:lumMod val="50000"/>
                  </a:schemeClr>
                </a:solidFill>
              </a:rPr>
              <a:t>bind</a:t>
            </a:r>
            <a:r>
              <a:rPr lang="es-ES" dirty="0" smtClean="0"/>
              <a:t> ?x (- ?x 1))))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 resueltos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sz="2400" dirty="0" smtClean="0">
                <a:solidFill>
                  <a:srgbClr val="00B050"/>
                </a:solidFill>
              </a:rPr>
              <a:t>CLIPS&gt; </a:t>
            </a:r>
            <a:r>
              <a:rPr lang="es-ES" sz="2400" dirty="0" smtClean="0"/>
              <a:t>(</a:t>
            </a:r>
            <a:r>
              <a:rPr lang="es-ES" sz="2400" dirty="0" err="1" smtClean="0">
                <a:solidFill>
                  <a:schemeClr val="bg1">
                    <a:lumMod val="50000"/>
                  </a:schemeClr>
                </a:solidFill>
              </a:rPr>
              <a:t>defrule</a:t>
            </a:r>
            <a:r>
              <a:rPr lang="es-ES" sz="2400" dirty="0" smtClean="0"/>
              <a:t> </a:t>
            </a:r>
            <a:r>
              <a:rPr lang="es-ES" sz="2400" dirty="0" err="1" smtClean="0"/>
              <a:t>tabladel</a:t>
            </a:r>
            <a:r>
              <a:rPr lang="es-ES" sz="2400" dirty="0" smtClean="0"/>
              <a:t>  </a:t>
            </a: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 =&gt; </a:t>
            </a:r>
            <a:endParaRPr lang="es-E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400" dirty="0" smtClean="0"/>
              <a:t>(</a:t>
            </a:r>
            <a:r>
              <a:rPr lang="es-ES" sz="2400" dirty="0" err="1" smtClean="0">
                <a:solidFill>
                  <a:schemeClr val="bg1">
                    <a:lumMod val="50000"/>
                  </a:schemeClr>
                </a:solidFill>
              </a:rPr>
              <a:t>printout</a:t>
            </a: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 t </a:t>
            </a:r>
            <a:r>
              <a:rPr lang="es-ES" sz="2400" dirty="0" smtClean="0"/>
              <a:t>"introduzca número : </a:t>
            </a:r>
            <a:r>
              <a:rPr lang="es-ES" sz="2400" dirty="0" smtClean="0"/>
              <a:t>")</a:t>
            </a:r>
          </a:p>
          <a:p>
            <a:pPr>
              <a:buNone/>
            </a:pPr>
            <a:r>
              <a:rPr lang="es-ES" sz="2400" dirty="0" smtClean="0"/>
              <a:t> 		</a:t>
            </a:r>
            <a:r>
              <a:rPr lang="es-ES" sz="2400" dirty="0" smtClean="0"/>
              <a:t> </a:t>
            </a:r>
            <a:r>
              <a:rPr lang="es-ES" sz="2400" dirty="0" smtClean="0"/>
              <a:t> 	(</a:t>
            </a:r>
            <a:r>
              <a:rPr lang="es-ES" sz="2400" dirty="0" err="1" smtClean="0">
                <a:solidFill>
                  <a:schemeClr val="bg1">
                    <a:lumMod val="50000"/>
                  </a:schemeClr>
                </a:solidFill>
              </a:rPr>
              <a:t>bind</a:t>
            </a:r>
            <a:r>
              <a:rPr lang="es-ES" sz="2400" dirty="0" smtClean="0"/>
              <a:t> ?i (</a:t>
            </a:r>
            <a:r>
              <a:rPr lang="es-ES" sz="2400" dirty="0" err="1" smtClean="0">
                <a:solidFill>
                  <a:schemeClr val="bg1">
                    <a:lumMod val="50000"/>
                  </a:schemeClr>
                </a:solidFill>
              </a:rPr>
              <a:t>read</a:t>
            </a:r>
            <a:r>
              <a:rPr lang="es-ES" sz="2400" dirty="0" smtClean="0"/>
              <a:t>)</a:t>
            </a:r>
          </a:p>
          <a:p>
            <a:pPr>
              <a:buNone/>
            </a:pPr>
            <a:r>
              <a:rPr lang="es-ES" sz="2400" dirty="0" smtClean="0"/>
              <a:t>	</a:t>
            </a:r>
            <a:r>
              <a:rPr lang="es-ES" sz="2400" dirty="0" smtClean="0"/>
              <a:t>		)</a:t>
            </a:r>
            <a:r>
              <a:rPr lang="es-ES" sz="2400" dirty="0" smtClean="0"/>
              <a:t>	</a:t>
            </a:r>
            <a:r>
              <a:rPr lang="es-ES" sz="2400" dirty="0" smtClean="0"/>
              <a:t>	</a:t>
            </a:r>
            <a:r>
              <a:rPr lang="es-ES" sz="2400" dirty="0" smtClean="0"/>
              <a:t> </a:t>
            </a:r>
            <a:r>
              <a:rPr lang="es-ES" sz="2400" dirty="0" smtClean="0"/>
              <a:t>  </a:t>
            </a:r>
          </a:p>
          <a:p>
            <a:pPr>
              <a:buNone/>
            </a:pPr>
            <a:r>
              <a:rPr lang="es-ES" sz="2400" dirty="0" smtClean="0"/>
              <a:t>			(</a:t>
            </a:r>
            <a:r>
              <a:rPr lang="es-ES" sz="2400" dirty="0" err="1" smtClean="0">
                <a:solidFill>
                  <a:schemeClr val="bg1">
                    <a:lumMod val="50000"/>
                  </a:schemeClr>
                </a:solidFill>
              </a:rPr>
              <a:t>loop-for-count</a:t>
            </a:r>
            <a:r>
              <a:rPr lang="es-ES" sz="2400" dirty="0" smtClean="0"/>
              <a:t>(?j 1 10</a:t>
            </a:r>
            <a:r>
              <a:rPr lang="es-ES" sz="2400" dirty="0" smtClean="0"/>
              <a:t>) </a:t>
            </a: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do</a:t>
            </a:r>
            <a:r>
              <a:rPr lang="es-ES" sz="2400" dirty="0" smtClean="0"/>
              <a:t> </a:t>
            </a:r>
          </a:p>
          <a:p>
            <a:pPr>
              <a:buNone/>
            </a:pPr>
            <a:r>
              <a:rPr lang="es-ES" sz="2400" dirty="0" smtClean="0"/>
              <a:t>	</a:t>
            </a:r>
            <a:r>
              <a:rPr lang="es-ES" sz="2400" dirty="0" smtClean="0"/>
              <a:t>			(</a:t>
            </a:r>
            <a:r>
              <a:rPr lang="es-ES" sz="2400" dirty="0" err="1" smtClean="0">
                <a:solidFill>
                  <a:schemeClr val="bg1">
                    <a:lumMod val="50000"/>
                  </a:schemeClr>
                </a:solidFill>
              </a:rPr>
              <a:t>printout</a:t>
            </a: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 t </a:t>
            </a:r>
            <a:r>
              <a:rPr lang="es-ES" sz="2400" dirty="0" smtClean="0"/>
              <a:t>(* ?j ?i) </a:t>
            </a:r>
            <a:r>
              <a:rPr lang="es-ES" sz="2400" dirty="0" err="1" smtClean="0">
                <a:solidFill>
                  <a:schemeClr val="bg1">
                    <a:lumMod val="50000"/>
                  </a:schemeClr>
                </a:solidFill>
              </a:rPr>
              <a:t>crlf</a:t>
            </a:r>
            <a:r>
              <a:rPr lang="es-ES" sz="2400" dirty="0" smtClean="0"/>
              <a:t>)</a:t>
            </a:r>
          </a:p>
          <a:p>
            <a:pPr>
              <a:buNone/>
            </a:pPr>
            <a:r>
              <a:rPr lang="es-ES" sz="2400" dirty="0" smtClean="0"/>
              <a:t>	</a:t>
            </a:r>
            <a:r>
              <a:rPr lang="es-ES" sz="2400" dirty="0" smtClean="0"/>
              <a:t>		)</a:t>
            </a:r>
          </a:p>
          <a:p>
            <a:pPr>
              <a:buNone/>
            </a:pPr>
            <a:r>
              <a:rPr lang="es-ES" sz="2400" dirty="0" smtClean="0"/>
              <a:t>	</a:t>
            </a:r>
            <a:r>
              <a:rPr lang="es-ES" sz="2400" dirty="0" smtClean="0"/>
              <a:t>	   )</a:t>
            </a:r>
            <a:endParaRPr lang="es-E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CLIPS&gt;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en-US" sz="2400" dirty="0" smtClean="0"/>
              <a:t>)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Personalizado 44">
      <a:dk1>
        <a:sysClr val="windowText" lastClr="000000"/>
      </a:dk1>
      <a:lt1>
        <a:srgbClr val="B4ECFC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8A3CF"/>
      </a:hlink>
      <a:folHlink>
        <a:srgbClr val="0B9B74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108</TotalTime>
  <Words>362</Words>
  <Application>Microsoft Office PowerPoint</Application>
  <PresentationFormat>Presentación en pantalla (4:3)</PresentationFormat>
  <Paragraphs>87</Paragraphs>
  <Slides>8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Civil</vt:lpstr>
      <vt:lpstr>CLIPS</vt:lpstr>
      <vt:lpstr>Comenzando</vt:lpstr>
      <vt:lpstr>Comenzando</vt:lpstr>
      <vt:lpstr>Estructuras de control</vt:lpstr>
      <vt:lpstr>Datos por teclado</vt:lpstr>
      <vt:lpstr>Ejercicios</vt:lpstr>
      <vt:lpstr>Ejercicios resueltos</vt:lpstr>
      <vt:lpstr>Ejercicios resueltos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CLIPS</dc:title>
  <dc:creator>Maria Cristina am</dc:creator>
  <cp:lastModifiedBy>Maria Cristina am</cp:lastModifiedBy>
  <cp:revision>34</cp:revision>
  <dcterms:created xsi:type="dcterms:W3CDTF">2024-10-28T11:07:21Z</dcterms:created>
  <dcterms:modified xsi:type="dcterms:W3CDTF">2024-10-30T11:21:27Z</dcterms:modified>
</cp:coreProperties>
</file>