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3" r:id="rId6"/>
    <p:sldId id="266" r:id="rId7"/>
    <p:sldId id="265" r:id="rId8"/>
    <p:sldId id="264" r:id="rId9"/>
    <p:sldId id="260" r:id="rId10"/>
    <p:sldId id="261" r:id="rId11"/>
    <p:sldId id="262" r:id="rId12"/>
    <p:sldId id="267" r:id="rId13"/>
    <p:sldId id="270" r:id="rId14"/>
    <p:sldId id="269" r:id="rId1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9" d="100"/>
          <a:sy n="79" d="100"/>
        </p:scale>
        <p:origin x="-78" y="-81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Título"/>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67CEACEA-74C8-4432-822D-A190D6286E1A}" type="datetimeFigureOut">
              <a:rPr lang="es-ES" smtClean="0"/>
              <a:pPr/>
              <a:t>13/10/2024</a:t>
            </a:fld>
            <a:endParaRPr lang="es-ES"/>
          </a:p>
        </p:txBody>
      </p:sp>
      <p:sp>
        <p:nvSpPr>
          <p:cNvPr id="19" name="18 Marcador de pie de página"/>
          <p:cNvSpPr>
            <a:spLocks noGrp="1"/>
          </p:cNvSpPr>
          <p:nvPr>
            <p:ph type="ftr" sz="quarter" idx="11"/>
          </p:nvPr>
        </p:nvSpPr>
        <p:spPr/>
        <p:txBody>
          <a:bodyPr/>
          <a:lstStyle/>
          <a:p>
            <a:endParaRPr lang="es-ES"/>
          </a:p>
        </p:txBody>
      </p:sp>
      <p:sp>
        <p:nvSpPr>
          <p:cNvPr id="27" name="26 Marcador de número de diapositiva"/>
          <p:cNvSpPr>
            <a:spLocks noGrp="1"/>
          </p:cNvSpPr>
          <p:nvPr>
            <p:ph type="sldNum" sz="quarter" idx="12"/>
          </p:nvPr>
        </p:nvSpPr>
        <p:spPr/>
        <p:txBody>
          <a:bodyPr/>
          <a:lstStyle/>
          <a:p>
            <a:fld id="{6F83FC1C-1204-4579-ABA1-B179DE2C6B03}"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7CEACEA-74C8-4432-822D-A190D6286E1A}" type="datetimeFigureOut">
              <a:rPr lang="es-ES" smtClean="0"/>
              <a:pPr/>
              <a:t>13/10/2024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F83FC1C-1204-4579-ABA1-B179DE2C6B03}"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7CEACEA-74C8-4432-822D-A190D6286E1A}" type="datetimeFigureOut">
              <a:rPr lang="es-ES" smtClean="0"/>
              <a:pPr/>
              <a:t>13/10/2024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F83FC1C-1204-4579-ABA1-B179DE2C6B03}"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7CEACEA-74C8-4432-822D-A190D6286E1A}" type="datetimeFigureOut">
              <a:rPr lang="es-ES" smtClean="0"/>
              <a:pPr/>
              <a:t>13/10/2024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F83FC1C-1204-4579-ABA1-B179DE2C6B03}"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Título"/>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67CEACEA-74C8-4432-822D-A190D6286E1A}" type="datetimeFigureOut">
              <a:rPr lang="es-ES" smtClean="0"/>
              <a:pPr/>
              <a:t>13/10/2024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F83FC1C-1204-4579-ABA1-B179DE2C6B03}"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67CEACEA-74C8-4432-822D-A190D6286E1A}" type="datetimeFigureOut">
              <a:rPr lang="es-ES" smtClean="0"/>
              <a:pPr/>
              <a:t>13/10/2024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6F83FC1C-1204-4579-ABA1-B179DE2C6B03}"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67CEACEA-74C8-4432-822D-A190D6286E1A}" type="datetimeFigureOut">
              <a:rPr lang="es-ES" smtClean="0"/>
              <a:pPr/>
              <a:t>13/10/2024</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6F83FC1C-1204-4579-ABA1-B179DE2C6B03}"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320"/>
            <a:ext cx="7470648" cy="1143000"/>
          </a:xfrm>
        </p:spPr>
        <p:txBody>
          <a:bodyPr anchor="ctr"/>
          <a:lstStyle>
            <a:lvl1pPr algn="l">
              <a:defRPr sz="4600"/>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67CEACEA-74C8-4432-822D-A190D6286E1A}" type="datetimeFigureOut">
              <a:rPr lang="es-ES" smtClean="0"/>
              <a:pPr/>
              <a:t>13/10/2024</a:t>
            </a:fld>
            <a:endParaRPr lang="es-ES"/>
          </a:p>
        </p:txBody>
      </p:sp>
      <p:sp>
        <p:nvSpPr>
          <p:cNvPr id="8" name="7 Marcador de número de diapositiva"/>
          <p:cNvSpPr>
            <a:spLocks noGrp="1"/>
          </p:cNvSpPr>
          <p:nvPr>
            <p:ph type="sldNum" sz="quarter" idx="11"/>
          </p:nvPr>
        </p:nvSpPr>
        <p:spPr/>
        <p:txBody>
          <a:bodyPr/>
          <a:lstStyle/>
          <a:p>
            <a:fld id="{6F83FC1C-1204-4579-ABA1-B179DE2C6B03}" type="slidenum">
              <a:rPr lang="es-ES" smtClean="0"/>
              <a:pPr/>
              <a:t>‹Nº›</a:t>
            </a:fld>
            <a:endParaRPr lang="es-ES"/>
          </a:p>
        </p:txBody>
      </p:sp>
      <p:sp>
        <p:nvSpPr>
          <p:cNvPr id="9" name="8 Marcador de pie de página"/>
          <p:cNvSpPr>
            <a:spLocks noGrp="1"/>
          </p:cNvSpPr>
          <p:nvPr>
            <p:ph type="ftr" sz="quarter" idx="12"/>
          </p:nvPr>
        </p:nvSpPr>
        <p:spPr/>
        <p:txBody>
          <a:bodyPr/>
          <a:lstStyle/>
          <a:p>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7CEACEA-74C8-4432-822D-A190D6286E1A}" type="datetimeFigureOut">
              <a:rPr lang="es-ES" smtClean="0"/>
              <a:pPr/>
              <a:t>13/10/2024</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6F83FC1C-1204-4579-ABA1-B179DE2C6B03}"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67CEACEA-74C8-4432-822D-A190D6286E1A}" type="datetimeFigureOut">
              <a:rPr lang="es-ES" smtClean="0"/>
              <a:pPr/>
              <a:t>13/10/2024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8156448" y="6422064"/>
            <a:ext cx="762000" cy="365125"/>
          </a:xfrm>
        </p:spPr>
        <p:txBody>
          <a:bodyPr/>
          <a:lstStyle/>
          <a:p>
            <a:fld id="{6F83FC1C-1204-4579-ABA1-B179DE2C6B03}"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457200" y="6422064"/>
            <a:ext cx="2133600" cy="365125"/>
          </a:xfrm>
        </p:spPr>
        <p:txBody>
          <a:bodyPr/>
          <a:lstStyle/>
          <a:p>
            <a:fld id="{67CEACEA-74C8-4432-822D-A190D6286E1A}" type="datetimeFigureOut">
              <a:rPr lang="es-ES" smtClean="0"/>
              <a:pPr/>
              <a:t>13/10/2024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6F83FC1C-1204-4579-ABA1-B179DE2C6B03}"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Forma libre"/>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Marcador de título"/>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67CEACEA-74C8-4432-822D-A190D6286E1A}" type="datetimeFigureOut">
              <a:rPr lang="es-ES" smtClean="0"/>
              <a:pPr/>
              <a:t>13/10/2024</a:t>
            </a:fld>
            <a:endParaRPr lang="es-ES"/>
          </a:p>
        </p:txBody>
      </p:sp>
      <p:sp>
        <p:nvSpPr>
          <p:cNvPr id="22" name="21 Marcador de pie de página"/>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s-ES"/>
          </a:p>
        </p:txBody>
      </p:sp>
      <p:sp>
        <p:nvSpPr>
          <p:cNvPr id="18" name="17 Marcador de número de diapositiva"/>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6F83FC1C-1204-4579-ABA1-B179DE2C6B03}"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questionpro.com/blog/es/modelos-de-inteligencia-artificia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questionpro.com/blog/es/herramienta-de-analisis-de-sentimientos/" TargetMode="External"/><Relationship Id="rId2" Type="http://schemas.openxmlformats.org/officeDocument/2006/relationships/hyperlink" Target="https://www.questionpro.com/blog/es/modelos-de-inteligencia-artificia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questionpro.com/blog/es/modelos-de-inteligencia-artifici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questionpro.com/blog/es/modelos-generativos/" TargetMode="External"/><Relationship Id="rId2" Type="http://schemas.openxmlformats.org/officeDocument/2006/relationships/hyperlink" Target="https://www.questionpro.com/blog/es/modelos-de-inteligencia-artificial/" TargetMode="External"/><Relationship Id="rId1" Type="http://schemas.openxmlformats.org/officeDocument/2006/relationships/slideLayout" Target="../slideLayouts/slideLayout2.xml"/><Relationship Id="rId5" Type="http://schemas.openxmlformats.org/officeDocument/2006/relationships/hyperlink" Target="https://www.questionpro.com/blog/es/inteligencia-artificial-generativa/" TargetMode="External"/><Relationship Id="rId4" Type="http://schemas.openxmlformats.org/officeDocument/2006/relationships/hyperlink" Target="https://www.questionpro.com/blog/es/procesamiento-del-lenguaje-natural/"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questionpro.com/blog/es/modelos-de-inteligencia-artificia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questionpro.com/blog/es/modelos-de-inteligencia-artificia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questionpro.com/blog/es/modelos-de-inteligencia-artificia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questionpro.com/blog/es/modelos-de-inteligencia-artificia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questionpro.com/blog/es/arbol-de-decision/" TargetMode="External"/><Relationship Id="rId2" Type="http://schemas.openxmlformats.org/officeDocument/2006/relationships/hyperlink" Target="https://www.questionpro.com/blog/es/modelos-de-inteligencia-artificial/" TargetMode="External"/><Relationship Id="rId1" Type="http://schemas.openxmlformats.org/officeDocument/2006/relationships/slideLayout" Target="../slideLayouts/slideLayout2.xml"/><Relationship Id="rId4" Type="http://schemas.openxmlformats.org/officeDocument/2006/relationships/hyperlink" Target="https://www.questionpro.com/blog/es/analisis-predictivo/"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www.questionpro.com/blog/es/modelos-de-inteligencia-artificia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MODELOS DE INTELIGENCIA ARTIFICIAL</a:t>
            </a:r>
            <a:endParaRPr lang="es-ES" dirty="0"/>
          </a:p>
        </p:txBody>
      </p:sp>
      <p:sp>
        <p:nvSpPr>
          <p:cNvPr id="3" name="2 Subtítulo"/>
          <p:cNvSpPr>
            <a:spLocks noGrp="1"/>
          </p:cNvSpPr>
          <p:nvPr>
            <p:ph type="subTitle" idx="1"/>
          </p:nvPr>
        </p:nvSpPr>
        <p:spPr/>
        <p:txBody>
          <a:bodyPr/>
          <a:lstStyle/>
          <a:p>
            <a:r>
              <a:rPr lang="es-ES" dirty="0" smtClean="0"/>
              <a:t>Curso de especialización  </a:t>
            </a:r>
          </a:p>
          <a:p>
            <a:r>
              <a:rPr lang="es-ES" dirty="0" smtClean="0"/>
              <a:t>BIG DATA E INTELIGENCIA  ARTIFICIAL</a:t>
            </a:r>
          </a:p>
          <a:p>
            <a:r>
              <a:rPr lang="es-ES" dirty="0" smtClean="0"/>
              <a:t>IES. COMERCIO 2024-2025</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solidFill>
                  <a:schemeClr val="accent1">
                    <a:lumMod val="75000"/>
                  </a:schemeClr>
                </a:solidFill>
                <a:hlinkClick r:id="rId2"/>
              </a:rPr>
              <a:t>Tipos</a:t>
            </a:r>
            <a:r>
              <a:rPr lang="es-ES" dirty="0" smtClean="0">
                <a:solidFill>
                  <a:schemeClr val="accent1">
                    <a:lumMod val="75000"/>
                  </a:schemeClr>
                </a:solidFill>
              </a:rPr>
              <a:t> de modelos de </a:t>
            </a:r>
            <a:br>
              <a:rPr lang="es-ES" dirty="0" smtClean="0">
                <a:solidFill>
                  <a:schemeClr val="accent1">
                    <a:lumMod val="75000"/>
                  </a:schemeClr>
                </a:solidFill>
              </a:rPr>
            </a:br>
            <a:r>
              <a:rPr lang="es-ES" dirty="0" smtClean="0">
                <a:solidFill>
                  <a:schemeClr val="accent1">
                    <a:lumMod val="75000"/>
                  </a:schemeClr>
                </a:solidFill>
              </a:rPr>
              <a:t>Inteligencia </a:t>
            </a:r>
            <a:r>
              <a:rPr lang="es-ES" dirty="0" smtClean="0">
                <a:solidFill>
                  <a:schemeClr val="accent1">
                    <a:lumMod val="75000"/>
                  </a:schemeClr>
                </a:solidFill>
              </a:rPr>
              <a:t>Artificial?.</a:t>
            </a:r>
            <a:endParaRPr lang="es-ES" dirty="0">
              <a:solidFill>
                <a:schemeClr val="accent1">
                  <a:lumMod val="75000"/>
                </a:schemeClr>
              </a:solidFill>
            </a:endParaRPr>
          </a:p>
        </p:txBody>
      </p:sp>
      <p:sp>
        <p:nvSpPr>
          <p:cNvPr id="3" name="2 Marcador de contenido"/>
          <p:cNvSpPr>
            <a:spLocks noGrp="1"/>
          </p:cNvSpPr>
          <p:nvPr>
            <p:ph idx="1"/>
          </p:nvPr>
        </p:nvSpPr>
        <p:spPr/>
        <p:txBody>
          <a:bodyPr>
            <a:normAutofit fontScale="92500" lnSpcReduction="10000"/>
          </a:bodyPr>
          <a:lstStyle/>
          <a:p>
            <a:pPr marL="493776" indent="-457200">
              <a:buNone/>
            </a:pPr>
            <a:r>
              <a:rPr lang="es-ES" sz="2400" b="1" dirty="0" smtClean="0"/>
              <a:t>6. Modelo </a:t>
            </a:r>
            <a:r>
              <a:rPr lang="es-ES" sz="2400" b="1" dirty="0" smtClean="0"/>
              <a:t>de vecinos más cercanos (K-NN</a:t>
            </a:r>
            <a:r>
              <a:rPr lang="es-ES" sz="2400" b="1" dirty="0" smtClean="0"/>
              <a:t>)</a:t>
            </a:r>
          </a:p>
          <a:p>
            <a:pPr algn="just">
              <a:buFont typeface="Wingdings" pitchFamily="2" charset="2"/>
              <a:buChar char="§"/>
            </a:pPr>
            <a:r>
              <a:rPr lang="es-ES" sz="2400" dirty="0" smtClean="0"/>
              <a:t>La técnica de “K-</a:t>
            </a:r>
            <a:r>
              <a:rPr lang="es-ES" sz="2400" dirty="0" err="1" smtClean="0"/>
              <a:t>Nearest</a:t>
            </a:r>
            <a:r>
              <a:rPr lang="es-ES" sz="2400" dirty="0" smtClean="0"/>
              <a:t> </a:t>
            </a:r>
            <a:r>
              <a:rPr lang="es-ES" sz="2400" dirty="0" err="1" smtClean="0"/>
              <a:t>Neighbor</a:t>
            </a:r>
            <a:r>
              <a:rPr lang="es-ES" sz="2400" dirty="0" smtClean="0"/>
              <a:t>” o vecinos más cercanos (K-NN) es una solución simple y elegante para problemas de clasificación y regresión. Esta técnica se basa en la idea de que elementos o datos similares están cerca uno del otro.</a:t>
            </a:r>
          </a:p>
          <a:p>
            <a:pPr algn="just">
              <a:buFont typeface="Wingdings" pitchFamily="2" charset="2"/>
              <a:buChar char="§"/>
            </a:pPr>
            <a:r>
              <a:rPr lang="es-ES" sz="2400" dirty="0" smtClean="0"/>
              <a:t>El K-NN es un modelo de aprendizaje supervisado, lo que significa que realiza predicciones en función de datos etiquetados. Esta técnica se basa en la premisa de que elementos (datos) similares están cerca uno del otro. Sin embargo, una de sus principales desventajas es que el rendimiento disminuye a medida que aumenta</a:t>
            </a:r>
          </a:p>
          <a:p>
            <a:pPr marL="493776" indent="-457200">
              <a:buNone/>
            </a:pPr>
            <a:endParaRPr lang="es-ES" sz="2400" b="1" dirty="0" smtClean="0"/>
          </a:p>
          <a:p>
            <a:pPr>
              <a:buNone/>
            </a:pPr>
            <a:endParaRPr lang="es-ES" dirty="0" smtClean="0"/>
          </a:p>
          <a:p>
            <a:pPr>
              <a:buFont typeface="Wingdings" pitchFamily="2" charset="2"/>
              <a:buChar char="Ø"/>
            </a:pPr>
            <a:endParaRPr lang="es-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solidFill>
                  <a:schemeClr val="accent1">
                    <a:lumMod val="75000"/>
                  </a:schemeClr>
                </a:solidFill>
                <a:hlinkClick r:id="rId2"/>
              </a:rPr>
              <a:t>Tipos</a:t>
            </a:r>
            <a:r>
              <a:rPr lang="es-ES" dirty="0" smtClean="0">
                <a:solidFill>
                  <a:schemeClr val="accent1">
                    <a:lumMod val="75000"/>
                  </a:schemeClr>
                </a:solidFill>
              </a:rPr>
              <a:t> de modelos de </a:t>
            </a:r>
            <a:br>
              <a:rPr lang="es-ES" dirty="0" smtClean="0">
                <a:solidFill>
                  <a:schemeClr val="accent1">
                    <a:lumMod val="75000"/>
                  </a:schemeClr>
                </a:solidFill>
              </a:rPr>
            </a:br>
            <a:r>
              <a:rPr lang="es-ES" dirty="0" smtClean="0">
                <a:solidFill>
                  <a:schemeClr val="accent1">
                    <a:lumMod val="75000"/>
                  </a:schemeClr>
                </a:solidFill>
              </a:rPr>
              <a:t>Inteligencia </a:t>
            </a:r>
            <a:r>
              <a:rPr lang="es-ES" dirty="0" smtClean="0">
                <a:solidFill>
                  <a:schemeClr val="accent1">
                    <a:lumMod val="75000"/>
                  </a:schemeClr>
                </a:solidFill>
              </a:rPr>
              <a:t>Artificial?.</a:t>
            </a:r>
            <a:endParaRPr lang="es-ES" dirty="0">
              <a:solidFill>
                <a:schemeClr val="accent1">
                  <a:lumMod val="75000"/>
                </a:schemeClr>
              </a:solidFill>
            </a:endParaRPr>
          </a:p>
        </p:txBody>
      </p:sp>
      <p:sp>
        <p:nvSpPr>
          <p:cNvPr id="3" name="2 Marcador de contenido"/>
          <p:cNvSpPr>
            <a:spLocks noGrp="1"/>
          </p:cNvSpPr>
          <p:nvPr>
            <p:ph idx="1"/>
          </p:nvPr>
        </p:nvSpPr>
        <p:spPr/>
        <p:txBody>
          <a:bodyPr>
            <a:normAutofit fontScale="92500"/>
          </a:bodyPr>
          <a:lstStyle/>
          <a:p>
            <a:pPr marL="493776" indent="-457200">
              <a:buNone/>
            </a:pPr>
            <a:r>
              <a:rPr lang="es-ES" sz="2400" b="1" dirty="0" smtClean="0"/>
              <a:t>7. Modelo </a:t>
            </a:r>
            <a:r>
              <a:rPr lang="es-ES" sz="2400" b="1" dirty="0" err="1" smtClean="0"/>
              <a:t>Naive</a:t>
            </a:r>
            <a:r>
              <a:rPr lang="es-ES" sz="2400" b="1" dirty="0" smtClean="0"/>
              <a:t> </a:t>
            </a:r>
            <a:r>
              <a:rPr lang="es-ES" sz="2400" b="1" dirty="0" err="1" smtClean="0"/>
              <a:t>Bayes</a:t>
            </a:r>
            <a:r>
              <a:rPr lang="es-ES" sz="2400" b="1" dirty="0" smtClean="0"/>
              <a:t> </a:t>
            </a:r>
            <a:endParaRPr lang="es-ES" sz="2400" b="1" dirty="0" smtClean="0"/>
          </a:p>
          <a:p>
            <a:pPr algn="just">
              <a:buFont typeface="Wingdings" pitchFamily="2" charset="2"/>
              <a:buChar char="§"/>
            </a:pPr>
            <a:r>
              <a:rPr lang="es-ES" sz="2400" dirty="0" smtClean="0"/>
              <a:t>El modelo </a:t>
            </a:r>
            <a:r>
              <a:rPr lang="es-ES" sz="2400" dirty="0" err="1" smtClean="0"/>
              <a:t>Naive</a:t>
            </a:r>
            <a:r>
              <a:rPr lang="es-ES" sz="2400" dirty="0" smtClean="0"/>
              <a:t> </a:t>
            </a:r>
            <a:r>
              <a:rPr lang="es-ES" sz="2400" dirty="0" err="1" smtClean="0"/>
              <a:t>Bayes</a:t>
            </a:r>
            <a:r>
              <a:rPr lang="es-ES" sz="2400" dirty="0" smtClean="0"/>
              <a:t> es otro de los modelos de inteligencia artificial, basado en el teorema de </a:t>
            </a:r>
            <a:r>
              <a:rPr lang="es-ES" sz="2400" dirty="0" err="1" smtClean="0"/>
              <a:t>Bayes</a:t>
            </a:r>
            <a:r>
              <a:rPr lang="es-ES" sz="2400" dirty="0" smtClean="0"/>
              <a:t>. El modelo se basa en la premisa de que la presencia de una característica no depende de la ocurrencia de otra. Debido a que esta suposición casi nunca es cierta, el modelo se llama ‘ingenuo’.</a:t>
            </a:r>
          </a:p>
          <a:p>
            <a:pPr algn="just">
              <a:buFont typeface="Wingdings" pitchFamily="2" charset="2"/>
              <a:buChar char="§"/>
            </a:pPr>
            <a:r>
              <a:rPr lang="es-ES" sz="2400" dirty="0" smtClean="0"/>
              <a:t>Se puede utilizar tanto para clasificaciones binarias como de múltiples clases. Actividades de procesamiento de lenguaje natural, como la identificación de correo no deseado y el </a:t>
            </a:r>
            <a:r>
              <a:rPr lang="es-ES" sz="2400" dirty="0" smtClean="0">
                <a:hlinkClick r:id="rId3"/>
              </a:rPr>
              <a:t>análisis de sentimientos</a:t>
            </a:r>
            <a:r>
              <a:rPr lang="es-ES" sz="2400" dirty="0" smtClean="0"/>
              <a:t>, suelen emplear el modelo </a:t>
            </a:r>
            <a:r>
              <a:rPr lang="es-ES" sz="2400" dirty="0" err="1" smtClean="0"/>
              <a:t>Naive</a:t>
            </a:r>
            <a:r>
              <a:rPr lang="es-ES" sz="2400" dirty="0" smtClean="0"/>
              <a:t> </a:t>
            </a:r>
            <a:r>
              <a:rPr lang="es-ES" sz="2400" dirty="0" err="1" smtClean="0"/>
              <a:t>Bayes</a:t>
            </a:r>
            <a:r>
              <a:rPr lang="es-ES" sz="2400" dirty="0" smtClean="0"/>
              <a:t>.</a:t>
            </a:r>
          </a:p>
          <a:p>
            <a:pPr marL="493776" indent="-457200">
              <a:buNone/>
            </a:pPr>
            <a:endParaRPr lang="es-ES" sz="2400" b="1" dirty="0" smtClean="0"/>
          </a:p>
          <a:p>
            <a:pPr>
              <a:buFont typeface="Wingdings" pitchFamily="2" charset="2"/>
              <a:buChar char="Ø"/>
            </a:pPr>
            <a:endParaRPr lang="es-ES" dirty="0" smtClean="0"/>
          </a:p>
          <a:p>
            <a:pPr>
              <a:buFont typeface="Wingdings" pitchFamily="2" charset="2"/>
              <a:buChar char="Ø"/>
            </a:pPr>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solidFill>
                  <a:schemeClr val="accent1">
                    <a:lumMod val="75000"/>
                  </a:schemeClr>
                </a:solidFill>
              </a:rPr>
              <a:t>Aplicaciones de los modelos de </a:t>
            </a:r>
            <a:r>
              <a:rPr lang="es-ES" dirty="0" smtClean="0">
                <a:solidFill>
                  <a:schemeClr val="accent1">
                    <a:lumMod val="75000"/>
                  </a:schemeClr>
                </a:solidFill>
              </a:rPr>
              <a:t>Inteligencia </a:t>
            </a:r>
            <a:r>
              <a:rPr lang="es-ES" dirty="0" smtClean="0">
                <a:solidFill>
                  <a:schemeClr val="accent1">
                    <a:lumMod val="75000"/>
                  </a:schemeClr>
                </a:solidFill>
              </a:rPr>
              <a:t>Artificial?.</a:t>
            </a:r>
            <a:endParaRPr lang="es-ES" dirty="0">
              <a:solidFill>
                <a:schemeClr val="accent1">
                  <a:lumMod val="75000"/>
                </a:schemeClr>
              </a:solidFill>
            </a:endParaRPr>
          </a:p>
        </p:txBody>
      </p:sp>
      <p:sp>
        <p:nvSpPr>
          <p:cNvPr id="3" name="2 Marcador de contenido"/>
          <p:cNvSpPr>
            <a:spLocks noGrp="1"/>
          </p:cNvSpPr>
          <p:nvPr>
            <p:ph idx="1"/>
          </p:nvPr>
        </p:nvSpPr>
        <p:spPr>
          <a:xfrm>
            <a:off x="457200" y="1600200"/>
            <a:ext cx="7467600" cy="5257800"/>
          </a:xfrm>
        </p:spPr>
        <p:txBody>
          <a:bodyPr>
            <a:normAutofit fontScale="70000" lnSpcReduction="20000"/>
          </a:bodyPr>
          <a:lstStyle/>
          <a:p>
            <a:pPr>
              <a:buFont typeface="Wingdings" pitchFamily="2" charset="2"/>
              <a:buChar char="§"/>
            </a:pPr>
            <a:r>
              <a:rPr lang="es-ES" sz="2300" b="1" dirty="0" smtClean="0">
                <a:solidFill>
                  <a:schemeClr val="accent1">
                    <a:lumMod val="75000"/>
                  </a:schemeClr>
                </a:solidFill>
              </a:rPr>
              <a:t>Salud:</a:t>
            </a:r>
            <a:r>
              <a:rPr lang="es-ES" sz="2300" dirty="0" smtClean="0">
                <a:solidFill>
                  <a:schemeClr val="accent1">
                    <a:lumMod val="75000"/>
                  </a:schemeClr>
                </a:solidFill>
              </a:rPr>
              <a:t> </a:t>
            </a:r>
            <a:r>
              <a:rPr lang="es-ES" sz="2300" dirty="0" smtClean="0"/>
              <a:t>Los modelos de inteligencia artificial ayudan a los médicos a diagnosticar enfermedades, aceleran el descubrimiento de medicamentos y mejoran la calidad general de la atención al paciente. </a:t>
            </a:r>
          </a:p>
          <a:p>
            <a:pPr>
              <a:buFont typeface="Wingdings" pitchFamily="2" charset="2"/>
              <a:buChar char="§"/>
            </a:pPr>
            <a:r>
              <a:rPr lang="es-ES" sz="2300" b="1" dirty="0" smtClean="0">
                <a:solidFill>
                  <a:schemeClr val="accent1">
                    <a:lumMod val="75000"/>
                  </a:schemeClr>
                </a:solidFill>
              </a:rPr>
              <a:t>Finanzas</a:t>
            </a:r>
            <a:r>
              <a:rPr lang="es-ES" sz="2300" dirty="0" smtClean="0">
                <a:solidFill>
                  <a:schemeClr val="accent1">
                    <a:lumMod val="75000"/>
                  </a:schemeClr>
                </a:solidFill>
              </a:rPr>
              <a:t>: </a:t>
            </a:r>
            <a:r>
              <a:rPr lang="es-ES" sz="2300" dirty="0" smtClean="0"/>
              <a:t>Ayudan a tomar decisiones financieras más inteligentes al detectar actividades fraudulentas, automatizar técnicas de comercio y optimizar carteras de inversión. </a:t>
            </a:r>
          </a:p>
          <a:p>
            <a:pPr>
              <a:buFont typeface="Wingdings" pitchFamily="2" charset="2"/>
              <a:buChar char="§"/>
            </a:pPr>
            <a:r>
              <a:rPr lang="es-ES" sz="2300" b="1" dirty="0" smtClean="0">
                <a:solidFill>
                  <a:schemeClr val="accent1">
                    <a:lumMod val="75000"/>
                  </a:schemeClr>
                </a:solidFill>
              </a:rPr>
              <a:t>Procesamiento de lenguaje natural</a:t>
            </a:r>
            <a:r>
              <a:rPr lang="es-ES" sz="2300" dirty="0" smtClean="0">
                <a:solidFill>
                  <a:schemeClr val="accent1">
                    <a:lumMod val="75000"/>
                  </a:schemeClr>
                </a:solidFill>
              </a:rPr>
              <a:t>: </a:t>
            </a:r>
            <a:r>
              <a:rPr lang="es-ES" sz="2300" dirty="0" smtClean="0"/>
              <a:t>Estos modelos de inteligencia artificial permiten que los </a:t>
            </a:r>
            <a:r>
              <a:rPr lang="es-ES" sz="2300" dirty="0" err="1" smtClean="0"/>
              <a:t>chatbots</a:t>
            </a:r>
            <a:r>
              <a:rPr lang="es-ES" sz="2300" dirty="0" smtClean="0"/>
              <a:t> se comuniquen de manera más fluida, facilitan la traducción de idiomas y evalúan los sentimientos en el texto, lo que mejora la comunicación y el servicio al cliente. </a:t>
            </a:r>
          </a:p>
          <a:p>
            <a:pPr>
              <a:buFont typeface="Wingdings" pitchFamily="2" charset="2"/>
              <a:buChar char="§"/>
            </a:pPr>
            <a:r>
              <a:rPr lang="es-ES" sz="2300" b="1" dirty="0" smtClean="0">
                <a:solidFill>
                  <a:schemeClr val="accent1">
                    <a:lumMod val="75000"/>
                  </a:schemeClr>
                </a:solidFill>
              </a:rPr>
              <a:t>Análisis de imágenes y video</a:t>
            </a:r>
            <a:r>
              <a:rPr lang="es-ES" sz="2300" dirty="0" smtClean="0">
                <a:solidFill>
                  <a:schemeClr val="accent1">
                    <a:lumMod val="75000"/>
                  </a:schemeClr>
                </a:solidFill>
              </a:rPr>
              <a:t>s: </a:t>
            </a:r>
            <a:r>
              <a:rPr lang="es-ES" sz="2300" dirty="0" smtClean="0"/>
              <a:t>Estos modelos de inteligencia artificial mejoran la seguridad y el análisis de contenido mediante el reconocimiento facial, la detección de objetos y la vigilancia de video. </a:t>
            </a:r>
          </a:p>
          <a:p>
            <a:pPr>
              <a:buFont typeface="Wingdings" pitchFamily="2" charset="2"/>
              <a:buChar char="§"/>
            </a:pPr>
            <a:r>
              <a:rPr lang="es-ES" sz="2300" b="1" dirty="0" smtClean="0">
                <a:solidFill>
                  <a:schemeClr val="accent1">
                    <a:lumMod val="75000"/>
                  </a:schemeClr>
                </a:solidFill>
              </a:rPr>
              <a:t>Sistemas de recomendación</a:t>
            </a:r>
            <a:r>
              <a:rPr lang="es-ES" sz="2300" dirty="0" smtClean="0">
                <a:solidFill>
                  <a:schemeClr val="accent1">
                    <a:lumMod val="75000"/>
                  </a:schemeClr>
                </a:solidFill>
              </a:rPr>
              <a:t>: </a:t>
            </a:r>
            <a:r>
              <a:rPr lang="es-ES" sz="2300" dirty="0" smtClean="0"/>
              <a:t>Estos modelos personalizan tus recomendaciones de contenido y productos, haciendo que tu experiencia sea más entretenida y eficiente. </a:t>
            </a:r>
          </a:p>
          <a:p>
            <a:pPr>
              <a:buFont typeface="Wingdings" pitchFamily="2" charset="2"/>
              <a:buChar char="§"/>
            </a:pPr>
            <a:r>
              <a:rPr lang="es-ES" sz="2300" b="1" dirty="0" smtClean="0">
                <a:solidFill>
                  <a:schemeClr val="accent1">
                    <a:lumMod val="75000"/>
                  </a:schemeClr>
                </a:solidFill>
              </a:rPr>
              <a:t>Monitoreo ambiental</a:t>
            </a:r>
            <a:r>
              <a:rPr lang="es-ES" sz="2300" dirty="0" smtClean="0">
                <a:solidFill>
                  <a:schemeClr val="accent1">
                    <a:lumMod val="75000"/>
                  </a:schemeClr>
                </a:solidFill>
              </a:rPr>
              <a:t>: </a:t>
            </a:r>
            <a:r>
              <a:rPr lang="es-ES" sz="2300" dirty="0" smtClean="0"/>
              <a:t>Los modelos de inteligencia artificial ayudan a predecir el cambio climático, pronosticar el tiempo y reducir la contaminación mediante el análisis de datos, lo que afecta al entorno en el que vives.</a:t>
            </a:r>
          </a:p>
          <a:p>
            <a:pPr>
              <a:buFont typeface="Wingdings" pitchFamily="2" charset="2"/>
              <a:buChar char="§"/>
            </a:pPr>
            <a:r>
              <a:rPr lang="es-ES" sz="2300" b="1" dirty="0" smtClean="0">
                <a:solidFill>
                  <a:schemeClr val="accent1">
                    <a:lumMod val="75000"/>
                  </a:schemeClr>
                </a:solidFill>
              </a:rPr>
              <a:t>Educación:</a:t>
            </a:r>
            <a:r>
              <a:rPr lang="es-ES" sz="2300" dirty="0" smtClean="0">
                <a:solidFill>
                  <a:schemeClr val="accent1">
                    <a:lumMod val="75000"/>
                  </a:schemeClr>
                </a:solidFill>
              </a:rPr>
              <a:t> </a:t>
            </a:r>
            <a:r>
              <a:rPr lang="es-ES" sz="2300" dirty="0" smtClean="0"/>
              <a:t>Los modelos de inteligencia artificial personalizan las experiencias de aprendizaje, evalúan el rendimiento de los estudiantes y automatizan el trabajo administrativo, lo que finalmente ayuda tanto a los instructores como a los estudiantes.</a:t>
            </a:r>
          </a:p>
          <a:p>
            <a:pPr marL="493776" indent="-457200">
              <a:buNone/>
            </a:pPr>
            <a:endParaRPr lang="es-ES" sz="2400" b="1" dirty="0" smtClean="0"/>
          </a:p>
          <a:p>
            <a:pPr>
              <a:buFont typeface="Wingdings" pitchFamily="2" charset="2"/>
              <a:buChar char="Ø"/>
            </a:pPr>
            <a:endParaRPr lang="es-ES" dirty="0" smtClean="0"/>
          </a:p>
          <a:p>
            <a:pPr>
              <a:buFont typeface="Wingdings" pitchFamily="2" charset="2"/>
              <a:buChar char="Ø"/>
            </a:pPr>
            <a:endParaRPr lang="es-E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solidFill>
                  <a:schemeClr val="accent1">
                    <a:lumMod val="75000"/>
                  </a:schemeClr>
                </a:solidFill>
              </a:rPr>
              <a:t>Aplicaciones de los modelos de </a:t>
            </a:r>
            <a:r>
              <a:rPr lang="es-ES" dirty="0" smtClean="0">
                <a:solidFill>
                  <a:schemeClr val="accent1">
                    <a:lumMod val="75000"/>
                  </a:schemeClr>
                </a:solidFill>
              </a:rPr>
              <a:t>Inteligencia </a:t>
            </a:r>
            <a:r>
              <a:rPr lang="es-ES" dirty="0" smtClean="0">
                <a:solidFill>
                  <a:schemeClr val="accent1">
                    <a:lumMod val="75000"/>
                  </a:schemeClr>
                </a:solidFill>
              </a:rPr>
              <a:t>Artificial?.</a:t>
            </a:r>
            <a:endParaRPr lang="es-ES" dirty="0">
              <a:solidFill>
                <a:schemeClr val="accent1">
                  <a:lumMod val="75000"/>
                </a:schemeClr>
              </a:solidFill>
            </a:endParaRPr>
          </a:p>
        </p:txBody>
      </p:sp>
      <p:pic>
        <p:nvPicPr>
          <p:cNvPr id="1026" name="Picture 2"/>
          <p:cNvPicPr>
            <a:picLocks noGrp="1" noChangeAspect="1" noChangeArrowheads="1"/>
          </p:cNvPicPr>
          <p:nvPr>
            <p:ph idx="1"/>
          </p:nvPr>
        </p:nvPicPr>
        <p:blipFill>
          <a:blip r:embed="rId2"/>
          <a:stretch>
            <a:fillRect/>
          </a:stretch>
        </p:blipFill>
        <p:spPr bwMode="auto">
          <a:xfrm>
            <a:off x="642910" y="1546297"/>
            <a:ext cx="7500990" cy="52615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solidFill>
                  <a:schemeClr val="accent1">
                    <a:lumMod val="75000"/>
                  </a:schemeClr>
                </a:solidFill>
              </a:rPr>
              <a:t>Pruebas de modelos </a:t>
            </a:r>
            <a:br>
              <a:rPr lang="es-ES" dirty="0" smtClean="0">
                <a:solidFill>
                  <a:schemeClr val="accent1">
                    <a:lumMod val="75000"/>
                  </a:schemeClr>
                </a:solidFill>
              </a:rPr>
            </a:br>
            <a:r>
              <a:rPr lang="es-ES" dirty="0" smtClean="0">
                <a:solidFill>
                  <a:schemeClr val="accent1">
                    <a:lumMod val="75000"/>
                  </a:schemeClr>
                </a:solidFill>
              </a:rPr>
              <a:t>con datos sintéticos</a:t>
            </a:r>
            <a:endParaRPr lang="es-ES" dirty="0">
              <a:solidFill>
                <a:schemeClr val="accent1">
                  <a:lumMod val="75000"/>
                </a:schemeClr>
              </a:solidFill>
            </a:endParaRPr>
          </a:p>
        </p:txBody>
      </p:sp>
      <p:sp>
        <p:nvSpPr>
          <p:cNvPr id="3" name="2 Marcador de contenido"/>
          <p:cNvSpPr>
            <a:spLocks noGrp="1"/>
          </p:cNvSpPr>
          <p:nvPr>
            <p:ph idx="1"/>
          </p:nvPr>
        </p:nvSpPr>
        <p:spPr>
          <a:xfrm>
            <a:off x="457200" y="1600200"/>
            <a:ext cx="7467600" cy="4972072"/>
          </a:xfrm>
        </p:spPr>
        <p:txBody>
          <a:bodyPr>
            <a:normAutofit fontScale="55000" lnSpcReduction="20000"/>
          </a:bodyPr>
          <a:lstStyle/>
          <a:p>
            <a:pPr algn="just">
              <a:buNone/>
            </a:pPr>
            <a:r>
              <a:rPr lang="es-ES" sz="2400" dirty="0" smtClean="0"/>
              <a:t>El uso de datos sintéticos es una estrategia innovadora que está causando sensación en </a:t>
            </a:r>
            <a:r>
              <a:rPr lang="es-ES" sz="2400" dirty="0" smtClean="0"/>
              <a:t>este</a:t>
            </a:r>
          </a:p>
          <a:p>
            <a:pPr algn="just">
              <a:buNone/>
            </a:pPr>
            <a:r>
              <a:rPr lang="es-ES" sz="2400" dirty="0" smtClean="0"/>
              <a:t>proceso</a:t>
            </a:r>
            <a:r>
              <a:rPr lang="es-ES" sz="2400" dirty="0" smtClean="0"/>
              <a:t>. Veamos cómo los datos generados artificialmente pueden ayudarte a analizar </a:t>
            </a:r>
            <a:r>
              <a:rPr lang="es-ES" sz="2400" dirty="0" smtClean="0"/>
              <a:t>y</a:t>
            </a:r>
          </a:p>
          <a:p>
            <a:pPr algn="just">
              <a:buNone/>
            </a:pPr>
            <a:r>
              <a:rPr lang="es-ES" sz="2400" dirty="0" smtClean="0"/>
              <a:t>ajustar </a:t>
            </a:r>
            <a:r>
              <a:rPr lang="es-ES" sz="2400" dirty="0" smtClean="0"/>
              <a:t>tus modelos de inteligencia artificial.</a:t>
            </a:r>
          </a:p>
          <a:p>
            <a:pPr algn="just">
              <a:buFont typeface="Wingdings" pitchFamily="2" charset="2"/>
              <a:buChar char="§"/>
            </a:pPr>
            <a:r>
              <a:rPr lang="es-ES" sz="2500" b="1" dirty="0" smtClean="0">
                <a:solidFill>
                  <a:schemeClr val="accent1">
                    <a:lumMod val="75000"/>
                  </a:schemeClr>
                </a:solidFill>
              </a:rPr>
              <a:t>Evaluación del rendimiento</a:t>
            </a:r>
            <a:r>
              <a:rPr lang="es-ES" sz="2500" b="1" dirty="0" smtClean="0"/>
              <a:t>:</a:t>
            </a:r>
            <a:r>
              <a:rPr lang="es-ES" sz="2500" dirty="0" smtClean="0"/>
              <a:t> Puedes someter a tu modelo de IA a diversos escenarios de datos artificiales para ver cuán precisos, resistentes y aplicables son. Esto te ayuda a identificar posibles fallos o sesgos en la toma de decisiones de tu modelo. </a:t>
            </a:r>
          </a:p>
          <a:p>
            <a:pPr algn="just">
              <a:buFont typeface="Wingdings" pitchFamily="2" charset="2"/>
              <a:buChar char="§"/>
            </a:pPr>
            <a:r>
              <a:rPr lang="es-ES" sz="2500" b="1" dirty="0" smtClean="0">
                <a:solidFill>
                  <a:schemeClr val="accent1">
                    <a:lumMod val="75000"/>
                  </a:schemeClr>
                </a:solidFill>
              </a:rPr>
              <a:t>Prueba de casos límite</a:t>
            </a:r>
            <a:r>
              <a:rPr lang="es-ES" sz="2500" dirty="0" smtClean="0">
                <a:solidFill>
                  <a:schemeClr val="accent1">
                    <a:lumMod val="75000"/>
                  </a:schemeClr>
                </a:solidFill>
              </a:rPr>
              <a:t>: </a:t>
            </a:r>
            <a:r>
              <a:rPr lang="es-ES" sz="2500" dirty="0" smtClean="0"/>
              <a:t>Utilizando datos sintéticos, puedes poner a prueba tus modelos de IA contra casos extremos o valores atípicos que pueden ser raros en datos reales pero aún son importantes de considerar. </a:t>
            </a:r>
          </a:p>
          <a:p>
            <a:pPr algn="just">
              <a:buFont typeface="Wingdings" pitchFamily="2" charset="2"/>
              <a:buChar char="§"/>
            </a:pPr>
            <a:r>
              <a:rPr lang="es-ES" sz="2500" b="1" dirty="0" smtClean="0">
                <a:solidFill>
                  <a:schemeClr val="accent1">
                    <a:lumMod val="75000"/>
                  </a:schemeClr>
                </a:solidFill>
              </a:rPr>
              <a:t>Prueba </a:t>
            </a:r>
            <a:r>
              <a:rPr lang="es-ES" sz="2500" b="1" dirty="0" err="1" smtClean="0">
                <a:solidFill>
                  <a:schemeClr val="accent1">
                    <a:lumMod val="75000"/>
                  </a:schemeClr>
                </a:solidFill>
              </a:rPr>
              <a:t>adversaria</a:t>
            </a:r>
            <a:r>
              <a:rPr lang="es-ES" sz="2500" dirty="0" err="1" smtClean="0">
                <a:solidFill>
                  <a:schemeClr val="accent1">
                    <a:lumMod val="75000"/>
                  </a:schemeClr>
                </a:solidFill>
              </a:rPr>
              <a:t>l</a:t>
            </a:r>
            <a:r>
              <a:rPr lang="es-ES" sz="2500" dirty="0" smtClean="0">
                <a:solidFill>
                  <a:schemeClr val="accent1">
                    <a:lumMod val="75000"/>
                  </a:schemeClr>
                </a:solidFill>
              </a:rPr>
              <a:t>: </a:t>
            </a:r>
            <a:r>
              <a:rPr lang="es-ES" sz="2500" dirty="0" smtClean="0"/>
              <a:t>Utilizando datos artificiales para simular ataques </a:t>
            </a:r>
            <a:r>
              <a:rPr lang="es-ES" sz="2500" dirty="0" err="1" smtClean="0"/>
              <a:t>adversariales</a:t>
            </a:r>
            <a:r>
              <a:rPr lang="es-ES" sz="2500" dirty="0" smtClean="0"/>
              <a:t>, puedes analizar la vulnerabilidad de tu modelo a manipulaciones o intentos de </a:t>
            </a:r>
            <a:r>
              <a:rPr lang="es-ES" sz="2500" dirty="0" err="1" smtClean="0"/>
              <a:t>hackeo</a:t>
            </a:r>
            <a:r>
              <a:rPr lang="es-ES" sz="2500" dirty="0" smtClean="0"/>
              <a:t>. </a:t>
            </a:r>
          </a:p>
          <a:p>
            <a:pPr algn="just">
              <a:buFont typeface="Wingdings" pitchFamily="2" charset="2"/>
              <a:buChar char="§"/>
            </a:pPr>
            <a:r>
              <a:rPr lang="es-ES" sz="2500" b="1" dirty="0" smtClean="0">
                <a:solidFill>
                  <a:schemeClr val="accent1">
                    <a:lumMod val="75000"/>
                  </a:schemeClr>
                </a:solidFill>
              </a:rPr>
              <a:t>Prueba de desequilibrio de datos</a:t>
            </a:r>
            <a:r>
              <a:rPr lang="es-ES" sz="2500" dirty="0" smtClean="0">
                <a:solidFill>
                  <a:schemeClr val="accent1">
                    <a:lumMod val="75000"/>
                  </a:schemeClr>
                </a:solidFill>
              </a:rPr>
              <a:t>: </a:t>
            </a:r>
            <a:r>
              <a:rPr lang="es-ES" sz="2500" dirty="0" smtClean="0"/>
              <a:t>Los conjuntos de datos desequilibrados pueden llevar a modelos sesgados. Puedes utilizar datos sintéticos para equilibrar las distribuciones de clases y evaluar cómo funciona tu modelo en estas condiciones. </a:t>
            </a:r>
          </a:p>
          <a:p>
            <a:pPr algn="just">
              <a:buFont typeface="Wingdings" pitchFamily="2" charset="2"/>
              <a:buChar char="§"/>
            </a:pPr>
            <a:r>
              <a:rPr lang="es-ES" sz="2500" b="1" dirty="0" smtClean="0">
                <a:solidFill>
                  <a:schemeClr val="accent1">
                    <a:lumMod val="75000"/>
                  </a:schemeClr>
                </a:solidFill>
              </a:rPr>
              <a:t>Detección de anomalías</a:t>
            </a:r>
            <a:r>
              <a:rPr lang="es-ES" sz="2500" dirty="0" smtClean="0">
                <a:solidFill>
                  <a:schemeClr val="accent1">
                    <a:lumMod val="75000"/>
                  </a:schemeClr>
                </a:solidFill>
              </a:rPr>
              <a:t>: </a:t>
            </a:r>
            <a:r>
              <a:rPr lang="es-ES" sz="2500" dirty="0" smtClean="0"/>
              <a:t>Utilizando datos sintéticos, puedes poner a prueba la capacidad de tu modelo de IA para reconocer eventos o fallas inesperados</a:t>
            </a:r>
            <a:r>
              <a:rPr lang="es-ES" sz="2500" dirty="0" smtClean="0"/>
              <a:t>.</a:t>
            </a:r>
            <a:endParaRPr lang="es-ES" sz="2500" dirty="0" smtClean="0"/>
          </a:p>
          <a:p>
            <a:pPr algn="just">
              <a:buFont typeface="Wingdings" pitchFamily="2" charset="2"/>
              <a:buChar char="§"/>
            </a:pPr>
            <a:r>
              <a:rPr lang="es-ES" sz="2500" b="1" dirty="0" smtClean="0">
                <a:solidFill>
                  <a:schemeClr val="accent1">
                    <a:lumMod val="75000"/>
                  </a:schemeClr>
                </a:solidFill>
              </a:rPr>
              <a:t>Prueba continua</a:t>
            </a:r>
            <a:r>
              <a:rPr lang="es-ES" sz="2500" dirty="0" smtClean="0">
                <a:solidFill>
                  <a:schemeClr val="accent1">
                    <a:lumMod val="75000"/>
                  </a:schemeClr>
                </a:solidFill>
              </a:rPr>
              <a:t>: </a:t>
            </a:r>
            <a:r>
              <a:rPr lang="es-ES" sz="2500" dirty="0" smtClean="0"/>
              <a:t>A medida que tus modelos de inteligencia artificial evolucionan, puedes utilizar datos sintéticos para revisiones continuas y reentrenamiento para asegurarte de que respondan a las condiciones cambiantes. </a:t>
            </a:r>
          </a:p>
          <a:p>
            <a:pPr algn="just">
              <a:buNone/>
            </a:pPr>
            <a:r>
              <a:rPr lang="es-ES" sz="2500" dirty="0" smtClean="0"/>
              <a:t>El modelo de IA es más que un algoritmo y datos. Muestra un camino hacia un futuro </a:t>
            </a:r>
            <a:r>
              <a:rPr lang="es-ES" sz="2500" dirty="0" smtClean="0"/>
              <a:t>en</a:t>
            </a:r>
          </a:p>
          <a:p>
            <a:pPr algn="just">
              <a:buNone/>
            </a:pPr>
            <a:r>
              <a:rPr lang="es-ES" sz="2500" dirty="0" smtClean="0"/>
              <a:t> </a:t>
            </a:r>
            <a:r>
              <a:rPr lang="es-ES" sz="2500" dirty="0" smtClean="0"/>
              <a:t>el que la tecnología aumenta las habilidades humanas, resuelve problemas complejos </a:t>
            </a:r>
            <a:r>
              <a:rPr lang="es-ES" sz="2500" dirty="0" smtClean="0"/>
              <a:t>y</a:t>
            </a:r>
          </a:p>
          <a:p>
            <a:pPr algn="just">
              <a:buNone/>
            </a:pPr>
            <a:r>
              <a:rPr lang="es-ES" sz="2500" dirty="0" smtClean="0"/>
              <a:t>abre </a:t>
            </a:r>
            <a:r>
              <a:rPr lang="es-ES" sz="2500" dirty="0" smtClean="0"/>
              <a:t>nuevas oportunidades. Nos permite abordar problemas complejos, </a:t>
            </a:r>
            <a:r>
              <a:rPr lang="es-ES" sz="2500" dirty="0" smtClean="0"/>
              <a:t>hacer</a:t>
            </a:r>
          </a:p>
          <a:p>
            <a:pPr algn="just">
              <a:buNone/>
            </a:pPr>
            <a:r>
              <a:rPr lang="es-ES" sz="2500" dirty="0" smtClean="0"/>
              <a:t>predicciones </a:t>
            </a:r>
            <a:r>
              <a:rPr lang="es-ES" sz="2500" dirty="0" smtClean="0"/>
              <a:t>y automatizar operaciones con una precisión </a:t>
            </a:r>
            <a:r>
              <a:rPr lang="es-ES" sz="2500" dirty="0" smtClean="0"/>
              <a:t>asombrosa</a:t>
            </a:r>
            <a:endParaRPr lang="es-ES" sz="2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solidFill>
                  <a:schemeClr val="accent1">
                    <a:lumMod val="75000"/>
                  </a:schemeClr>
                </a:solidFill>
              </a:rPr>
              <a:t>¿Qué es un </a:t>
            </a:r>
            <a:r>
              <a:rPr lang="es-ES" dirty="0" smtClean="0">
                <a:solidFill>
                  <a:schemeClr val="accent1">
                    <a:lumMod val="75000"/>
                  </a:schemeClr>
                </a:solidFill>
                <a:hlinkClick r:id="rId2"/>
              </a:rPr>
              <a:t>modelo</a:t>
            </a:r>
            <a:r>
              <a:rPr lang="es-ES" dirty="0" smtClean="0">
                <a:solidFill>
                  <a:schemeClr val="accent1">
                    <a:lumMod val="75000"/>
                  </a:schemeClr>
                </a:solidFill>
              </a:rPr>
              <a:t> de Inteligencia Artificial?.</a:t>
            </a:r>
            <a:endParaRPr lang="es-ES" dirty="0">
              <a:solidFill>
                <a:schemeClr val="accent1">
                  <a:lumMod val="75000"/>
                </a:schemeClr>
              </a:solidFill>
            </a:endParaRPr>
          </a:p>
        </p:txBody>
      </p:sp>
      <p:sp>
        <p:nvSpPr>
          <p:cNvPr id="3" name="2 Marcador de contenido"/>
          <p:cNvSpPr>
            <a:spLocks noGrp="1"/>
          </p:cNvSpPr>
          <p:nvPr>
            <p:ph idx="1"/>
          </p:nvPr>
        </p:nvSpPr>
        <p:spPr/>
        <p:txBody>
          <a:bodyPr/>
          <a:lstStyle/>
          <a:p>
            <a:pPr algn="just">
              <a:buFont typeface="Wingdings" pitchFamily="2" charset="2"/>
              <a:buChar char="Ø"/>
            </a:pPr>
            <a:r>
              <a:rPr lang="es-ES" dirty="0" smtClean="0"/>
              <a:t>Un modelo de IA es un componente esencial de los sistemas de IA y aprendizaje automático. </a:t>
            </a:r>
          </a:p>
          <a:p>
            <a:pPr algn="just">
              <a:buFont typeface="Wingdings" pitchFamily="2" charset="2"/>
              <a:buChar char="Ø"/>
            </a:pPr>
            <a:r>
              <a:rPr lang="es-ES" dirty="0" smtClean="0"/>
              <a:t>Los sistemas de IA lo utilizan como una representación computacional para hacer predicciones, tomar decisiones o realizar tareas específicas.</a:t>
            </a:r>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solidFill>
                  <a:schemeClr val="accent1">
                    <a:lumMod val="75000"/>
                  </a:schemeClr>
                </a:solidFill>
              </a:rPr>
              <a:t>¿Qué es un </a:t>
            </a:r>
            <a:r>
              <a:rPr lang="es-ES" dirty="0" smtClean="0">
                <a:solidFill>
                  <a:schemeClr val="accent1">
                    <a:lumMod val="75000"/>
                  </a:schemeClr>
                </a:solidFill>
                <a:hlinkClick r:id="rId2"/>
              </a:rPr>
              <a:t>modelo</a:t>
            </a:r>
            <a:r>
              <a:rPr lang="es-ES" dirty="0" smtClean="0">
                <a:solidFill>
                  <a:schemeClr val="accent1">
                    <a:lumMod val="75000"/>
                  </a:schemeClr>
                </a:solidFill>
              </a:rPr>
              <a:t> de Inteligencia Artificial?.</a:t>
            </a:r>
            <a:endParaRPr lang="es-ES" dirty="0">
              <a:solidFill>
                <a:schemeClr val="accent1">
                  <a:lumMod val="75000"/>
                </a:schemeClr>
              </a:solidFill>
            </a:endParaRPr>
          </a:p>
        </p:txBody>
      </p:sp>
      <p:sp>
        <p:nvSpPr>
          <p:cNvPr id="3" name="2 Marcador de contenido"/>
          <p:cNvSpPr>
            <a:spLocks noGrp="1"/>
          </p:cNvSpPr>
          <p:nvPr>
            <p:ph idx="1"/>
          </p:nvPr>
        </p:nvSpPr>
        <p:spPr/>
        <p:txBody>
          <a:bodyPr>
            <a:normAutofit fontScale="62500" lnSpcReduction="20000"/>
          </a:bodyPr>
          <a:lstStyle/>
          <a:p>
            <a:pPr algn="just">
              <a:buFont typeface="Wingdings" pitchFamily="2" charset="2"/>
              <a:buChar char="Ø"/>
            </a:pPr>
            <a:r>
              <a:rPr lang="es-ES" dirty="0" smtClean="0"/>
              <a:t>Los modelos de inteligencia artificial son el motor que impulsa la innovación. Estos </a:t>
            </a:r>
            <a:r>
              <a:rPr lang="es-ES" dirty="0" smtClean="0">
                <a:hlinkClick r:id="rId3"/>
              </a:rPr>
              <a:t>modelos generativos</a:t>
            </a:r>
            <a:r>
              <a:rPr lang="es-ES" dirty="0" smtClean="0"/>
              <a:t> utilizan la visión por computadora, el </a:t>
            </a:r>
            <a:r>
              <a:rPr lang="es-ES" dirty="0" smtClean="0">
                <a:hlinkClick r:id="rId4"/>
              </a:rPr>
              <a:t>procesamiento de lenguaje natural</a:t>
            </a:r>
            <a:r>
              <a:rPr lang="es-ES" dirty="0" smtClean="0"/>
              <a:t> y el aprendizaje automático para analizar patrones de datos sofisticados.</a:t>
            </a:r>
          </a:p>
          <a:p>
            <a:pPr algn="just">
              <a:buFont typeface="Wingdings" pitchFamily="2" charset="2"/>
              <a:buChar char="Ø"/>
            </a:pPr>
            <a:r>
              <a:rPr lang="es-ES" dirty="0" smtClean="0"/>
              <a:t>Sin embargo, más allá del reconocimiento de patrones, los modelos de IA utilizan algoritmos de toma de decisiones para aprender. Se acercan cada vez más a dominar sus actividades y objetivos asignados a través de un proceso de entrenamiento, recopilación de datos y análisis de datos.</a:t>
            </a:r>
          </a:p>
          <a:p>
            <a:pPr algn="just">
              <a:buFont typeface="Wingdings" pitchFamily="2" charset="2"/>
              <a:buChar char="Ø"/>
            </a:pPr>
            <a:r>
              <a:rPr lang="es-ES" dirty="0" smtClean="0"/>
              <a:t>El modelo de IA es el superhéroe que nos ayuda a resolver problemas desafiantes. Tiene éxito en el procesamiento de grandes cantidades de datos y en la resolución de problemas complejos. Ya sea para encontrar las fotos de gatitos más adorables en Internet o predecir el clima, los modelos de inteligencia artificial son nuestros solucionadores de problemas de confianza, siempre en busca de la perfección.</a:t>
            </a:r>
          </a:p>
          <a:p>
            <a:pPr algn="just">
              <a:buFont typeface="Wingdings" pitchFamily="2" charset="2"/>
              <a:buChar char="Ø"/>
            </a:pPr>
            <a:r>
              <a:rPr lang="es-ES" dirty="0" smtClean="0"/>
              <a:t> </a:t>
            </a:r>
            <a:r>
              <a:rPr lang="es-ES" dirty="0" smtClean="0">
                <a:hlinkClick r:id="rId5"/>
              </a:rPr>
              <a:t>inteligencia artificial generativa</a:t>
            </a:r>
            <a:r>
              <a:rPr lang="es-ES" dirty="0" smtClean="0"/>
              <a:t>.</a:t>
            </a:r>
          </a:p>
          <a:p>
            <a:pPr>
              <a:buFont typeface="Wingdings" pitchFamily="2" charset="2"/>
              <a:buChar char="Ø"/>
            </a:pPr>
            <a:endParaRPr 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solidFill>
                  <a:schemeClr val="accent1">
                    <a:lumMod val="75000"/>
                  </a:schemeClr>
                </a:solidFill>
                <a:hlinkClick r:id="rId2"/>
              </a:rPr>
              <a:t>Tipos</a:t>
            </a:r>
            <a:r>
              <a:rPr lang="es-ES" dirty="0" smtClean="0">
                <a:solidFill>
                  <a:schemeClr val="accent1">
                    <a:lumMod val="75000"/>
                  </a:schemeClr>
                </a:solidFill>
              </a:rPr>
              <a:t> de modelos de </a:t>
            </a:r>
            <a:br>
              <a:rPr lang="es-ES" dirty="0" smtClean="0">
                <a:solidFill>
                  <a:schemeClr val="accent1">
                    <a:lumMod val="75000"/>
                  </a:schemeClr>
                </a:solidFill>
              </a:rPr>
            </a:br>
            <a:r>
              <a:rPr lang="es-ES" dirty="0" smtClean="0">
                <a:solidFill>
                  <a:schemeClr val="accent1">
                    <a:lumMod val="75000"/>
                  </a:schemeClr>
                </a:solidFill>
              </a:rPr>
              <a:t>Inteligencia </a:t>
            </a:r>
            <a:r>
              <a:rPr lang="es-ES" dirty="0" smtClean="0">
                <a:solidFill>
                  <a:schemeClr val="accent1">
                    <a:lumMod val="75000"/>
                  </a:schemeClr>
                </a:solidFill>
              </a:rPr>
              <a:t>Artificial?.</a:t>
            </a:r>
            <a:endParaRPr lang="es-ES" dirty="0">
              <a:solidFill>
                <a:schemeClr val="accent1">
                  <a:lumMod val="75000"/>
                </a:schemeClr>
              </a:solidFill>
            </a:endParaRPr>
          </a:p>
        </p:txBody>
      </p:sp>
      <p:sp>
        <p:nvSpPr>
          <p:cNvPr id="3" name="2 Marcador de contenido"/>
          <p:cNvSpPr>
            <a:spLocks noGrp="1"/>
          </p:cNvSpPr>
          <p:nvPr>
            <p:ph idx="1"/>
          </p:nvPr>
        </p:nvSpPr>
        <p:spPr/>
        <p:txBody>
          <a:bodyPr>
            <a:normAutofit/>
          </a:bodyPr>
          <a:lstStyle/>
          <a:p>
            <a:pPr marL="493776" indent="-457200">
              <a:buFont typeface="+mj-lt"/>
              <a:buAutoNum type="arabicPeriod"/>
            </a:pPr>
            <a:r>
              <a:rPr lang="es-ES" sz="2400" b="1" dirty="0" smtClean="0"/>
              <a:t>Redes neuronales profundas </a:t>
            </a:r>
          </a:p>
          <a:p>
            <a:pPr marL="493776" indent="-457200">
              <a:buFont typeface="+mj-lt"/>
              <a:buAutoNum type="arabicPeriod"/>
            </a:pPr>
            <a:r>
              <a:rPr lang="es-ES" sz="2400" b="1" dirty="0" smtClean="0"/>
              <a:t>Modelo de regresión logística de IA </a:t>
            </a:r>
          </a:p>
          <a:p>
            <a:pPr marL="493776" indent="-457200">
              <a:buFont typeface="+mj-lt"/>
              <a:buAutoNum type="arabicPeriod"/>
            </a:pPr>
            <a:r>
              <a:rPr lang="es-ES" sz="2400" b="1" dirty="0" smtClean="0"/>
              <a:t>Modelo de regresión lineal </a:t>
            </a:r>
          </a:p>
          <a:p>
            <a:pPr marL="493776" indent="-457200">
              <a:buFont typeface="+mj-lt"/>
              <a:buAutoNum type="arabicPeriod"/>
            </a:pPr>
            <a:r>
              <a:rPr lang="es-ES" sz="2400" b="1" dirty="0" smtClean="0"/>
              <a:t>Modelo de árboles de decisión de IA </a:t>
            </a:r>
          </a:p>
          <a:p>
            <a:pPr marL="493776" indent="-457200">
              <a:buFont typeface="+mj-lt"/>
              <a:buAutoNum type="arabicPeriod"/>
            </a:pPr>
            <a:r>
              <a:rPr lang="es-ES" sz="2400" b="1" dirty="0" smtClean="0"/>
              <a:t>Modelo de bosque aleatorio </a:t>
            </a:r>
          </a:p>
          <a:p>
            <a:pPr marL="493776" indent="-457200">
              <a:buFont typeface="+mj-lt"/>
              <a:buAutoNum type="arabicPeriod"/>
            </a:pPr>
            <a:r>
              <a:rPr lang="es-ES" sz="2400" b="1" dirty="0" smtClean="0"/>
              <a:t>Modelo de vecinos más cercanos (K-NN)</a:t>
            </a:r>
          </a:p>
          <a:p>
            <a:pPr marL="493776" indent="-457200">
              <a:buFont typeface="+mj-lt"/>
              <a:buAutoNum type="arabicPeriod"/>
            </a:pPr>
            <a:r>
              <a:rPr lang="es-ES" sz="2400" b="1" dirty="0" smtClean="0"/>
              <a:t>Modelo </a:t>
            </a:r>
            <a:r>
              <a:rPr lang="es-ES" sz="2400" b="1" dirty="0" err="1" smtClean="0"/>
              <a:t>Naive</a:t>
            </a:r>
            <a:r>
              <a:rPr lang="es-ES" sz="2400" b="1" dirty="0" smtClean="0"/>
              <a:t> </a:t>
            </a:r>
            <a:r>
              <a:rPr lang="es-ES" sz="2400" b="1" dirty="0" err="1" smtClean="0"/>
              <a:t>Bayes</a:t>
            </a:r>
            <a:r>
              <a:rPr lang="es-ES" sz="2400" b="1" dirty="0" smtClean="0"/>
              <a:t> </a:t>
            </a:r>
          </a:p>
          <a:p>
            <a:pPr>
              <a:buFont typeface="Wingdings" pitchFamily="2" charset="2"/>
              <a:buChar char="Ø"/>
            </a:pPr>
            <a:endParaRPr lang="es-ES" dirty="0" smtClean="0"/>
          </a:p>
          <a:p>
            <a:pPr>
              <a:buFont typeface="Wingdings" pitchFamily="2" charset="2"/>
              <a:buChar char="Ø"/>
            </a:pPr>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solidFill>
                  <a:schemeClr val="accent1">
                    <a:lumMod val="75000"/>
                  </a:schemeClr>
                </a:solidFill>
                <a:hlinkClick r:id="rId2"/>
              </a:rPr>
              <a:t>Tipos</a:t>
            </a:r>
            <a:r>
              <a:rPr lang="es-ES" dirty="0" smtClean="0">
                <a:solidFill>
                  <a:schemeClr val="accent1">
                    <a:lumMod val="75000"/>
                  </a:schemeClr>
                </a:solidFill>
              </a:rPr>
              <a:t> de modelos de </a:t>
            </a:r>
            <a:br>
              <a:rPr lang="es-ES" dirty="0" smtClean="0">
                <a:solidFill>
                  <a:schemeClr val="accent1">
                    <a:lumMod val="75000"/>
                  </a:schemeClr>
                </a:solidFill>
              </a:rPr>
            </a:br>
            <a:r>
              <a:rPr lang="es-ES" dirty="0" smtClean="0">
                <a:solidFill>
                  <a:schemeClr val="accent1">
                    <a:lumMod val="75000"/>
                  </a:schemeClr>
                </a:solidFill>
              </a:rPr>
              <a:t>Inteligencia </a:t>
            </a:r>
            <a:r>
              <a:rPr lang="es-ES" dirty="0" smtClean="0">
                <a:solidFill>
                  <a:schemeClr val="accent1">
                    <a:lumMod val="75000"/>
                  </a:schemeClr>
                </a:solidFill>
              </a:rPr>
              <a:t>Artificial?.</a:t>
            </a:r>
            <a:endParaRPr lang="es-ES" dirty="0">
              <a:solidFill>
                <a:schemeClr val="accent1">
                  <a:lumMod val="75000"/>
                </a:schemeClr>
              </a:solidFill>
            </a:endParaRPr>
          </a:p>
        </p:txBody>
      </p:sp>
      <p:sp>
        <p:nvSpPr>
          <p:cNvPr id="3" name="2 Marcador de contenido"/>
          <p:cNvSpPr>
            <a:spLocks noGrp="1"/>
          </p:cNvSpPr>
          <p:nvPr>
            <p:ph idx="1"/>
          </p:nvPr>
        </p:nvSpPr>
        <p:spPr/>
        <p:txBody>
          <a:bodyPr>
            <a:normAutofit fontScale="62500" lnSpcReduction="20000"/>
          </a:bodyPr>
          <a:lstStyle/>
          <a:p>
            <a:pPr marL="493776" indent="-457200">
              <a:buNone/>
            </a:pPr>
            <a:r>
              <a:rPr lang="es-ES" sz="2900" b="1" dirty="0" smtClean="0"/>
              <a:t>1. Redes </a:t>
            </a:r>
            <a:r>
              <a:rPr lang="es-ES" sz="2900" b="1" dirty="0" smtClean="0"/>
              <a:t>neuronales </a:t>
            </a:r>
            <a:r>
              <a:rPr lang="es-ES" sz="2900" b="1" dirty="0" smtClean="0"/>
              <a:t>profundas</a:t>
            </a:r>
          </a:p>
          <a:p>
            <a:pPr algn="just">
              <a:buFont typeface="Wingdings" pitchFamily="2" charset="2"/>
              <a:buChar char="§"/>
            </a:pPr>
            <a:r>
              <a:rPr lang="es-ES" sz="2600" dirty="0" smtClean="0"/>
              <a:t>Las redes neuronales profundas (</a:t>
            </a:r>
            <a:r>
              <a:rPr lang="es-ES" sz="2600" dirty="0" err="1" smtClean="0"/>
              <a:t>Deep</a:t>
            </a:r>
            <a:r>
              <a:rPr lang="es-ES" sz="2600" dirty="0" smtClean="0"/>
              <a:t> neural </a:t>
            </a:r>
            <a:r>
              <a:rPr lang="es-ES" sz="2600" dirty="0" err="1" smtClean="0"/>
              <a:t>networks</a:t>
            </a:r>
            <a:r>
              <a:rPr lang="es-ES" sz="2600" dirty="0" smtClean="0"/>
              <a:t>, DNN, por sus siglas en inglés) están entre los modelos de IA más fascinantes y revolucionarios disponibles en la actualidad. El diseño de este modelo de aprendizaje profundo se basa en el cerebro humano y está compuesto por capas de nodos o neuronas interconectadas. La parte «profunda» se refiere a tener múltiples capas que les permiten </a:t>
            </a:r>
            <a:r>
              <a:rPr lang="es-ES" sz="2600" dirty="0" smtClean="0"/>
              <a:t>aprender </a:t>
            </a:r>
            <a:r>
              <a:rPr lang="es-ES" sz="2600" dirty="0" smtClean="0"/>
              <a:t>patrones y representaciones sofisticadas a partir de la entrada</a:t>
            </a:r>
            <a:r>
              <a:rPr lang="es-ES" sz="2600" dirty="0" smtClean="0"/>
              <a:t>.</a:t>
            </a:r>
          </a:p>
          <a:p>
            <a:pPr algn="just">
              <a:buFont typeface="Wingdings" pitchFamily="2" charset="2"/>
              <a:buChar char="§"/>
            </a:pPr>
            <a:endParaRPr lang="es-ES" sz="2600" dirty="0" smtClean="0"/>
          </a:p>
          <a:p>
            <a:pPr algn="just">
              <a:buFont typeface="Wingdings" pitchFamily="2" charset="2"/>
              <a:buChar char="§"/>
            </a:pPr>
            <a:r>
              <a:rPr lang="es-ES" sz="2600" dirty="0" smtClean="0"/>
              <a:t>Una de las principales capacidades de estas redes neuronales artificiales es su capacidad para extraer automáticamente características de datos en bruto. A medida que la red avanza a través de las capas, estas características se vuelven cada vez más abstractas, lo que le permite reconocer patrones y representaciones elaborados</a:t>
            </a:r>
            <a:r>
              <a:rPr lang="es-ES" sz="2600" dirty="0" smtClean="0"/>
              <a:t>.</a:t>
            </a:r>
          </a:p>
          <a:p>
            <a:pPr algn="just">
              <a:buFont typeface="Wingdings" pitchFamily="2" charset="2"/>
              <a:buChar char="§"/>
            </a:pPr>
            <a:endParaRPr lang="es-ES" sz="2600" dirty="0" smtClean="0"/>
          </a:p>
          <a:p>
            <a:pPr algn="just">
              <a:buFont typeface="Wingdings" pitchFamily="2" charset="2"/>
              <a:buChar char="§"/>
            </a:pPr>
            <a:r>
              <a:rPr lang="es-ES" sz="2600" dirty="0" smtClean="0"/>
              <a:t>Las DNN son extremadamente adaptables y se pueden utilizar para una variedad de tareas, como el reconocimiento de imágenes y audio, el procesamiento de lenguaje natural, la conducción autónoma, los juegos y más. Han realizado contribuciones significativas en áreas como la visión por computadora y la síntesis de voz.</a:t>
            </a:r>
          </a:p>
          <a:p>
            <a:pPr marL="493776" indent="-457200" algn="just">
              <a:buNone/>
            </a:pPr>
            <a:r>
              <a:rPr lang="es-ES" sz="2400" b="1" dirty="0" smtClean="0"/>
              <a:t> </a:t>
            </a:r>
          </a:p>
          <a:p>
            <a:pPr algn="just">
              <a:buFont typeface="Wingdings" pitchFamily="2" charset="2"/>
              <a:buChar char="Ø"/>
            </a:pPr>
            <a:endParaRPr lang="es-E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solidFill>
                  <a:schemeClr val="accent1">
                    <a:lumMod val="75000"/>
                  </a:schemeClr>
                </a:solidFill>
                <a:hlinkClick r:id="rId2"/>
              </a:rPr>
              <a:t>Tipos</a:t>
            </a:r>
            <a:r>
              <a:rPr lang="es-ES" dirty="0" smtClean="0">
                <a:solidFill>
                  <a:schemeClr val="accent1">
                    <a:lumMod val="75000"/>
                  </a:schemeClr>
                </a:solidFill>
              </a:rPr>
              <a:t> de modelos de </a:t>
            </a:r>
            <a:br>
              <a:rPr lang="es-ES" dirty="0" smtClean="0">
                <a:solidFill>
                  <a:schemeClr val="accent1">
                    <a:lumMod val="75000"/>
                  </a:schemeClr>
                </a:solidFill>
              </a:rPr>
            </a:br>
            <a:r>
              <a:rPr lang="es-ES" dirty="0" smtClean="0">
                <a:solidFill>
                  <a:schemeClr val="accent1">
                    <a:lumMod val="75000"/>
                  </a:schemeClr>
                </a:solidFill>
              </a:rPr>
              <a:t>Inteligencia </a:t>
            </a:r>
            <a:r>
              <a:rPr lang="es-ES" dirty="0" smtClean="0">
                <a:solidFill>
                  <a:schemeClr val="accent1">
                    <a:lumMod val="75000"/>
                  </a:schemeClr>
                </a:solidFill>
              </a:rPr>
              <a:t>Artificial?.</a:t>
            </a:r>
            <a:endParaRPr lang="es-ES" dirty="0">
              <a:solidFill>
                <a:schemeClr val="accent1">
                  <a:lumMod val="75000"/>
                </a:schemeClr>
              </a:solidFill>
            </a:endParaRPr>
          </a:p>
        </p:txBody>
      </p:sp>
      <p:sp>
        <p:nvSpPr>
          <p:cNvPr id="3" name="2 Marcador de contenido"/>
          <p:cNvSpPr>
            <a:spLocks noGrp="1"/>
          </p:cNvSpPr>
          <p:nvPr>
            <p:ph idx="1"/>
          </p:nvPr>
        </p:nvSpPr>
        <p:spPr/>
        <p:txBody>
          <a:bodyPr>
            <a:normAutofit fontScale="85000" lnSpcReduction="10000"/>
          </a:bodyPr>
          <a:lstStyle/>
          <a:p>
            <a:pPr marL="493776" indent="-457200">
              <a:buNone/>
            </a:pPr>
            <a:r>
              <a:rPr lang="es-ES" sz="2400" b="1" dirty="0" smtClean="0"/>
              <a:t>2. Modelo </a:t>
            </a:r>
            <a:r>
              <a:rPr lang="es-ES" sz="2400" b="1" dirty="0" smtClean="0"/>
              <a:t>de regresión logística de </a:t>
            </a:r>
            <a:r>
              <a:rPr lang="es-ES" sz="2400" b="1" dirty="0" smtClean="0"/>
              <a:t>IA</a:t>
            </a:r>
          </a:p>
          <a:p>
            <a:pPr algn="just">
              <a:buFont typeface="Wingdings" pitchFamily="2" charset="2"/>
              <a:buChar char="§"/>
            </a:pPr>
            <a:r>
              <a:rPr lang="es-ES" sz="2400" dirty="0" smtClean="0"/>
              <a:t>La regresión logística es un modelo de inteligencia artificial simple y versátil que se utiliza ampliamente para aplicaciones de clasificación binaria. Su facilidad de uso y efectividad lo convierten en una elección popular en diversas industrias, incluyendo la atención médica, el marketing, las finanzas y otras</a:t>
            </a:r>
            <a:r>
              <a:rPr lang="es-ES" sz="2400" dirty="0" smtClean="0"/>
              <a:t>.</a:t>
            </a:r>
          </a:p>
          <a:p>
            <a:pPr algn="just">
              <a:buFont typeface="Wingdings" pitchFamily="2" charset="2"/>
              <a:buChar char="§"/>
            </a:pPr>
            <a:endParaRPr lang="es-ES" sz="2400" dirty="0" smtClean="0"/>
          </a:p>
          <a:p>
            <a:pPr algn="just">
              <a:buFont typeface="Wingdings" pitchFamily="2" charset="2"/>
              <a:buChar char="§"/>
            </a:pPr>
            <a:r>
              <a:rPr lang="es-ES" sz="2400" dirty="0" smtClean="0"/>
              <a:t>El objetivo del modelo de regresión logística es tomar decisiones binarias. Responde a preguntas con «Sí» o «No», «Correo no deseado» o «No es correo no deseado» o «Incumplimiento» o «Sin incumplimiento». Por ejemplo, se puede utilizar para determinar si un correo electrónico es spam en función de diversos factores.</a:t>
            </a:r>
          </a:p>
          <a:p>
            <a:pPr marL="493776" indent="-457200" algn="just">
              <a:buFont typeface="Wingdings" pitchFamily="2" charset="2"/>
              <a:buChar char="§"/>
            </a:pPr>
            <a:r>
              <a:rPr lang="es-ES" sz="2400" b="1" dirty="0" smtClean="0"/>
              <a:t> </a:t>
            </a:r>
          </a:p>
          <a:p>
            <a:pPr>
              <a:buFont typeface="Wingdings" pitchFamily="2" charset="2"/>
              <a:buChar char="Ø"/>
            </a:pPr>
            <a:endParaRPr lang="es-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solidFill>
                  <a:schemeClr val="accent1">
                    <a:lumMod val="75000"/>
                  </a:schemeClr>
                </a:solidFill>
                <a:hlinkClick r:id="rId2"/>
              </a:rPr>
              <a:t>Tipos</a:t>
            </a:r>
            <a:r>
              <a:rPr lang="es-ES" dirty="0" smtClean="0">
                <a:solidFill>
                  <a:schemeClr val="accent1">
                    <a:lumMod val="75000"/>
                  </a:schemeClr>
                </a:solidFill>
              </a:rPr>
              <a:t> de modelos de </a:t>
            </a:r>
            <a:br>
              <a:rPr lang="es-ES" dirty="0" smtClean="0">
                <a:solidFill>
                  <a:schemeClr val="accent1">
                    <a:lumMod val="75000"/>
                  </a:schemeClr>
                </a:solidFill>
              </a:rPr>
            </a:br>
            <a:r>
              <a:rPr lang="es-ES" dirty="0" smtClean="0">
                <a:solidFill>
                  <a:schemeClr val="accent1">
                    <a:lumMod val="75000"/>
                  </a:schemeClr>
                </a:solidFill>
              </a:rPr>
              <a:t>Inteligencia </a:t>
            </a:r>
            <a:r>
              <a:rPr lang="es-ES" dirty="0" smtClean="0">
                <a:solidFill>
                  <a:schemeClr val="accent1">
                    <a:lumMod val="75000"/>
                  </a:schemeClr>
                </a:solidFill>
              </a:rPr>
              <a:t>Artificial?.</a:t>
            </a:r>
            <a:endParaRPr lang="es-ES" dirty="0">
              <a:solidFill>
                <a:schemeClr val="accent1">
                  <a:lumMod val="75000"/>
                </a:schemeClr>
              </a:solidFill>
            </a:endParaRPr>
          </a:p>
        </p:txBody>
      </p:sp>
      <p:sp>
        <p:nvSpPr>
          <p:cNvPr id="3" name="2 Marcador de contenido"/>
          <p:cNvSpPr>
            <a:spLocks noGrp="1"/>
          </p:cNvSpPr>
          <p:nvPr>
            <p:ph idx="1"/>
          </p:nvPr>
        </p:nvSpPr>
        <p:spPr/>
        <p:txBody>
          <a:bodyPr>
            <a:normAutofit fontScale="77500" lnSpcReduction="20000"/>
          </a:bodyPr>
          <a:lstStyle/>
          <a:p>
            <a:pPr marL="493776" indent="-457200">
              <a:buNone/>
            </a:pPr>
            <a:r>
              <a:rPr lang="es-ES" sz="2300" b="1" dirty="0" smtClean="0"/>
              <a:t>3. Modelo </a:t>
            </a:r>
            <a:r>
              <a:rPr lang="es-ES" sz="2300" b="1" dirty="0" smtClean="0"/>
              <a:t>de regresión </a:t>
            </a:r>
            <a:r>
              <a:rPr lang="es-ES" sz="2300" b="1" dirty="0" smtClean="0"/>
              <a:t>lineal</a:t>
            </a:r>
          </a:p>
          <a:p>
            <a:pPr algn="just">
              <a:buFont typeface="Wingdings" pitchFamily="2" charset="2"/>
              <a:buChar char="§"/>
            </a:pPr>
            <a:r>
              <a:rPr lang="es-ES" sz="2400" dirty="0" smtClean="0"/>
              <a:t>La regresión lineal es un tipo de modelo controlado de aprendizaje automático que determina la relación lineal entre una o más características independientes y una variable dependiente. Busca una relación entre las variables de entrada y salida</a:t>
            </a:r>
            <a:r>
              <a:rPr lang="es-ES" sz="2400" dirty="0" smtClean="0"/>
              <a:t>.</a:t>
            </a:r>
          </a:p>
          <a:p>
            <a:pPr algn="just">
              <a:buFont typeface="Wingdings" pitchFamily="2" charset="2"/>
              <a:buChar char="§"/>
            </a:pPr>
            <a:endParaRPr lang="es-ES" sz="2400" dirty="0" smtClean="0"/>
          </a:p>
          <a:p>
            <a:pPr algn="just">
              <a:buFont typeface="Wingdings" pitchFamily="2" charset="2"/>
              <a:buChar char="§"/>
            </a:pPr>
            <a:r>
              <a:rPr lang="es-ES" sz="2400" dirty="0" smtClean="0"/>
              <a:t>La técnica busca la ecuación lineal óptima capaz de predecir el valor de la variable dependiente en función de las variables independientes. La ecuación representa la relación entre las variables dependientes e independientes a través de una línea recta</a:t>
            </a:r>
            <a:r>
              <a:rPr lang="es-ES" sz="2400" dirty="0" smtClean="0"/>
              <a:t>.</a:t>
            </a:r>
          </a:p>
          <a:p>
            <a:pPr algn="just">
              <a:buFont typeface="Wingdings" pitchFamily="2" charset="2"/>
              <a:buChar char="§"/>
            </a:pPr>
            <a:endParaRPr lang="es-ES" sz="2400" dirty="0" smtClean="0"/>
          </a:p>
          <a:p>
            <a:pPr algn="just">
              <a:buFont typeface="Wingdings" pitchFamily="2" charset="2"/>
              <a:buChar char="§"/>
            </a:pPr>
            <a:r>
              <a:rPr lang="es-ES" sz="2400" dirty="0" smtClean="0"/>
              <a:t>El modelo de regresión lineal es como trazar una línea recta a través de un gráfico de dispersión de puntos de datos. Es útil para predecir los valores de propiedades según características como el metraje cuadrado y la ubicación.</a:t>
            </a:r>
          </a:p>
          <a:p>
            <a:pPr marL="493776" indent="-457200" algn="just">
              <a:buFont typeface="Wingdings" pitchFamily="2" charset="2"/>
              <a:buChar char="§"/>
            </a:pPr>
            <a:endParaRPr lang="es-ES" sz="2400" b="1" dirty="0" smtClean="0"/>
          </a:p>
          <a:p>
            <a:pPr>
              <a:buFont typeface="Wingdings" pitchFamily="2" charset="2"/>
              <a:buChar char="Ø"/>
            </a:pPr>
            <a:endParaRPr lang="es-E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solidFill>
                  <a:schemeClr val="accent1">
                    <a:lumMod val="75000"/>
                  </a:schemeClr>
                </a:solidFill>
                <a:hlinkClick r:id="rId2"/>
              </a:rPr>
              <a:t>Tipos</a:t>
            </a:r>
            <a:r>
              <a:rPr lang="es-ES" dirty="0" smtClean="0">
                <a:solidFill>
                  <a:schemeClr val="accent1">
                    <a:lumMod val="75000"/>
                  </a:schemeClr>
                </a:solidFill>
              </a:rPr>
              <a:t> de modelos de </a:t>
            </a:r>
            <a:br>
              <a:rPr lang="es-ES" dirty="0" smtClean="0">
                <a:solidFill>
                  <a:schemeClr val="accent1">
                    <a:lumMod val="75000"/>
                  </a:schemeClr>
                </a:solidFill>
              </a:rPr>
            </a:br>
            <a:r>
              <a:rPr lang="es-ES" dirty="0" smtClean="0">
                <a:solidFill>
                  <a:schemeClr val="accent1">
                    <a:lumMod val="75000"/>
                  </a:schemeClr>
                </a:solidFill>
              </a:rPr>
              <a:t>Inteligencia </a:t>
            </a:r>
            <a:r>
              <a:rPr lang="es-ES" dirty="0" smtClean="0">
                <a:solidFill>
                  <a:schemeClr val="accent1">
                    <a:lumMod val="75000"/>
                  </a:schemeClr>
                </a:solidFill>
              </a:rPr>
              <a:t>Artificial?.</a:t>
            </a:r>
            <a:endParaRPr lang="es-ES" dirty="0">
              <a:solidFill>
                <a:schemeClr val="accent1">
                  <a:lumMod val="75000"/>
                </a:schemeClr>
              </a:solidFill>
            </a:endParaRPr>
          </a:p>
        </p:txBody>
      </p:sp>
      <p:sp>
        <p:nvSpPr>
          <p:cNvPr id="3" name="2 Marcador de contenido"/>
          <p:cNvSpPr>
            <a:spLocks noGrp="1"/>
          </p:cNvSpPr>
          <p:nvPr>
            <p:ph idx="1"/>
          </p:nvPr>
        </p:nvSpPr>
        <p:spPr/>
        <p:txBody>
          <a:bodyPr>
            <a:normAutofit fontScale="85000" lnSpcReduction="20000"/>
          </a:bodyPr>
          <a:lstStyle/>
          <a:p>
            <a:pPr marL="493776" indent="-457200">
              <a:buNone/>
            </a:pPr>
            <a:r>
              <a:rPr lang="es-ES" sz="2400" b="1" dirty="0" smtClean="0"/>
              <a:t>4. Modelo </a:t>
            </a:r>
            <a:r>
              <a:rPr lang="es-ES" sz="2400" b="1" dirty="0" smtClean="0"/>
              <a:t>de árboles de decisión de </a:t>
            </a:r>
            <a:r>
              <a:rPr lang="es-ES" sz="2400" b="1" dirty="0" smtClean="0"/>
              <a:t>IA</a:t>
            </a:r>
          </a:p>
          <a:p>
            <a:pPr marL="493776" indent="-457200" algn="just">
              <a:buFont typeface="Wingdings" pitchFamily="2" charset="2"/>
              <a:buChar char="§"/>
            </a:pPr>
            <a:r>
              <a:rPr lang="es-ES" sz="2400" dirty="0" smtClean="0"/>
              <a:t>Para la IA, los </a:t>
            </a:r>
            <a:r>
              <a:rPr lang="es-ES" sz="2400" dirty="0" smtClean="0">
                <a:hlinkClick r:id="rId3"/>
              </a:rPr>
              <a:t>árboles de decisión</a:t>
            </a:r>
            <a:r>
              <a:rPr lang="es-ES" sz="2400" dirty="0" smtClean="0"/>
              <a:t> son similares a diagramas de flujo. Toman decisiones mediante el uso de un marco de criterios «si-entonces-sino». Los árboles de decisión se utilizan con frecuencia en trabajos que requieren tomar una serie de decisiones, como predecir si alguien es probable que compre un producto en función de su edad, ingresos e historial de navegación</a:t>
            </a:r>
            <a:r>
              <a:rPr lang="es-ES" sz="2400" dirty="0" smtClean="0"/>
              <a:t>.</a:t>
            </a:r>
          </a:p>
          <a:p>
            <a:pPr algn="just">
              <a:buFont typeface="Wingdings" pitchFamily="2" charset="2"/>
              <a:buChar char="§"/>
            </a:pPr>
            <a:r>
              <a:rPr lang="es-ES" sz="2400" dirty="0" smtClean="0"/>
              <a:t>El árbol de decisiones analiza datos disponibles de decisiones anteriores para llegar a una conclusión. Estos árboles siguen con frecuencia una estructura de «si/entonces». Por ejemplo, si preparas un sándwich en casa, no necesitarás comprar el almuerzo.</a:t>
            </a:r>
          </a:p>
          <a:p>
            <a:pPr algn="just">
              <a:buFont typeface="Wingdings" pitchFamily="2" charset="2"/>
              <a:buChar char="§"/>
            </a:pPr>
            <a:r>
              <a:rPr lang="es-ES" sz="2400" dirty="0" smtClean="0"/>
              <a:t>Se puede utilizar el modelo de árboles de decisión para resolver problemas de regresión y clasificación. Además, las primeras versiones del </a:t>
            </a:r>
            <a:r>
              <a:rPr lang="es-ES" sz="2400" dirty="0" smtClean="0">
                <a:hlinkClick r:id="rId4"/>
              </a:rPr>
              <a:t>análisis predictivo</a:t>
            </a:r>
            <a:r>
              <a:rPr lang="es-ES" sz="2400" dirty="0" smtClean="0"/>
              <a:t> se basaban en árboles de decisión básicos.</a:t>
            </a:r>
          </a:p>
          <a:p>
            <a:pPr marL="493776" indent="-457200">
              <a:buNone/>
            </a:pPr>
            <a:endParaRPr lang="es-ES" sz="2400" b="1" dirty="0" smtClean="0"/>
          </a:p>
          <a:p>
            <a:pPr>
              <a:buFont typeface="Wingdings" pitchFamily="2" charset="2"/>
              <a:buChar char="Ø"/>
            </a:pPr>
            <a:endParaRPr lang="es-E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solidFill>
                  <a:schemeClr val="accent1">
                    <a:lumMod val="75000"/>
                  </a:schemeClr>
                </a:solidFill>
                <a:hlinkClick r:id="rId2"/>
              </a:rPr>
              <a:t>Tipos</a:t>
            </a:r>
            <a:r>
              <a:rPr lang="es-ES" dirty="0" smtClean="0">
                <a:solidFill>
                  <a:schemeClr val="accent1">
                    <a:lumMod val="75000"/>
                  </a:schemeClr>
                </a:solidFill>
              </a:rPr>
              <a:t> de modelos de </a:t>
            </a:r>
            <a:br>
              <a:rPr lang="es-ES" dirty="0" smtClean="0">
                <a:solidFill>
                  <a:schemeClr val="accent1">
                    <a:lumMod val="75000"/>
                  </a:schemeClr>
                </a:solidFill>
              </a:rPr>
            </a:br>
            <a:r>
              <a:rPr lang="es-ES" dirty="0" smtClean="0">
                <a:solidFill>
                  <a:schemeClr val="accent1">
                    <a:lumMod val="75000"/>
                  </a:schemeClr>
                </a:solidFill>
              </a:rPr>
              <a:t>Inteligencia </a:t>
            </a:r>
            <a:r>
              <a:rPr lang="es-ES" dirty="0" smtClean="0">
                <a:solidFill>
                  <a:schemeClr val="accent1">
                    <a:lumMod val="75000"/>
                  </a:schemeClr>
                </a:solidFill>
              </a:rPr>
              <a:t>Artificial?.</a:t>
            </a:r>
            <a:endParaRPr lang="es-ES" dirty="0">
              <a:solidFill>
                <a:schemeClr val="accent1">
                  <a:lumMod val="75000"/>
                </a:schemeClr>
              </a:solidFill>
            </a:endParaRPr>
          </a:p>
        </p:txBody>
      </p:sp>
      <p:sp>
        <p:nvSpPr>
          <p:cNvPr id="3" name="2 Marcador de contenido"/>
          <p:cNvSpPr>
            <a:spLocks noGrp="1"/>
          </p:cNvSpPr>
          <p:nvPr>
            <p:ph idx="1"/>
          </p:nvPr>
        </p:nvSpPr>
        <p:spPr/>
        <p:txBody>
          <a:bodyPr>
            <a:normAutofit fontScale="70000" lnSpcReduction="20000"/>
          </a:bodyPr>
          <a:lstStyle/>
          <a:p>
            <a:pPr marL="493776" indent="-457200">
              <a:buNone/>
            </a:pPr>
            <a:r>
              <a:rPr lang="es-ES" sz="2400" b="1" dirty="0" smtClean="0"/>
              <a:t>5</a:t>
            </a:r>
            <a:r>
              <a:rPr lang="es-ES" sz="2600" b="1" dirty="0" smtClean="0"/>
              <a:t>. Modelo </a:t>
            </a:r>
            <a:r>
              <a:rPr lang="es-ES" sz="2600" b="1" dirty="0" smtClean="0"/>
              <a:t>de bosque aleatorio </a:t>
            </a:r>
          </a:p>
          <a:p>
            <a:pPr>
              <a:buFont typeface="Wingdings" pitchFamily="2" charset="2"/>
              <a:buChar char="§"/>
            </a:pPr>
            <a:r>
              <a:rPr lang="es-ES" dirty="0" smtClean="0"/>
              <a:t>El bosque aleatorio es un modelo de aprendizaje automático basado en árboles de decisión. Imagina un árbol de decisión como un ayudante inteligente en el mundo de la informática. Ahora, imagina un grupo de estos ayudantes trabajando juntos, eso es un bosque aleatorio. En este bosque, cada árbol de decisión hace su propia tarea, como hacer una suposición o una elección.</a:t>
            </a:r>
          </a:p>
          <a:p>
            <a:pPr>
              <a:buFont typeface="Wingdings" pitchFamily="2" charset="2"/>
              <a:buChar char="§"/>
            </a:pPr>
            <a:r>
              <a:rPr lang="es-ES" dirty="0" smtClean="0"/>
              <a:t>El algoritmo de bosque aleatorio se divide en dos etapas: la generación de un bosque aleatorio y la predicción utilizando el clasificador de bosque aleatorio construido en el primer paso. Se puede utilizar el modelo de bosque aleatorio en aplicaciones médicas para determinar la mejor combinación de componentes</a:t>
            </a:r>
          </a:p>
          <a:p>
            <a:pPr>
              <a:buNone/>
            </a:pPr>
            <a:endParaRPr lang="es-E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écnico">
  <a:themeElements>
    <a:clrScheme name="Personalizado 27">
      <a:dk1>
        <a:sysClr val="windowText" lastClr="000000"/>
      </a:dk1>
      <a:lt1>
        <a:sysClr val="window" lastClr="FFFFFF"/>
      </a:lt1>
      <a:dk2>
        <a:srgbClr val="575F6D"/>
      </a:dk2>
      <a:lt2>
        <a:srgbClr val="FFF39D"/>
      </a:lt2>
      <a:accent1>
        <a:srgbClr val="FEB687"/>
      </a:accent1>
      <a:accent2>
        <a:srgbClr val="7598D9"/>
      </a:accent2>
      <a:accent3>
        <a:srgbClr val="B32C16"/>
      </a:accent3>
      <a:accent4>
        <a:srgbClr val="F5CD2D"/>
      </a:accent4>
      <a:accent5>
        <a:srgbClr val="AEBAD5"/>
      </a:accent5>
      <a:accent6>
        <a:srgbClr val="777C84"/>
      </a:accent6>
      <a:hlink>
        <a:srgbClr val="9B9B9B"/>
      </a:hlink>
      <a:folHlink>
        <a:srgbClr val="E65C01"/>
      </a:folHlink>
    </a:clrScheme>
    <a:fontScheme name="Personalizado 1">
      <a:majorFont>
        <a:latin typeface="Comic Sans MS"/>
        <a:ea typeface=""/>
        <a:cs typeface=""/>
      </a:majorFont>
      <a:minorFont>
        <a:latin typeface="Comic Sans MS"/>
        <a:ea typeface=""/>
        <a:cs typeface=""/>
      </a:minorFont>
    </a:fontScheme>
    <a:fmtScheme name="Técnico">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349</TotalTime>
  <Words>975</Words>
  <Application>Microsoft Office PowerPoint</Application>
  <PresentationFormat>Presentación en pantalla (4:3)</PresentationFormat>
  <Paragraphs>84</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Técnico</vt:lpstr>
      <vt:lpstr>MODELOS DE INTELIGENCIA ARTIFICIAL</vt:lpstr>
      <vt:lpstr>¿Qué es un modelo de Inteligencia Artificial?.</vt:lpstr>
      <vt:lpstr>¿Qué es un modelo de Inteligencia Artificial?.</vt:lpstr>
      <vt:lpstr>Tipos de modelos de  Inteligencia Artificial?.</vt:lpstr>
      <vt:lpstr>Tipos de modelos de  Inteligencia Artificial?.</vt:lpstr>
      <vt:lpstr>Tipos de modelos de  Inteligencia Artificial?.</vt:lpstr>
      <vt:lpstr>Tipos de modelos de  Inteligencia Artificial?.</vt:lpstr>
      <vt:lpstr>Tipos de modelos de  Inteligencia Artificial?.</vt:lpstr>
      <vt:lpstr>Tipos de modelos de  Inteligencia Artificial?.</vt:lpstr>
      <vt:lpstr>Tipos de modelos de  Inteligencia Artificial?.</vt:lpstr>
      <vt:lpstr>Tipos de modelos de  Inteligencia Artificial?.</vt:lpstr>
      <vt:lpstr>Aplicaciones de los modelos de Inteligencia Artificial?.</vt:lpstr>
      <vt:lpstr>Aplicaciones de los modelos de Inteligencia Artificial?.</vt:lpstr>
      <vt:lpstr>Pruebas de modelos  con datos sintéticos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 Cristina am</dc:creator>
  <cp:lastModifiedBy>Maria Cristina am</cp:lastModifiedBy>
  <cp:revision>34</cp:revision>
  <dcterms:created xsi:type="dcterms:W3CDTF">2024-10-12T15:14:26Z</dcterms:created>
  <dcterms:modified xsi:type="dcterms:W3CDTF">2024-10-13T17:59:46Z</dcterms:modified>
</cp:coreProperties>
</file>