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81" r:id="rId4"/>
    <p:sldId id="260" r:id="rId5"/>
    <p:sldId id="273" r:id="rId6"/>
    <p:sldId id="274" r:id="rId7"/>
    <p:sldId id="280" r:id="rId8"/>
    <p:sldId id="278" r:id="rId9"/>
    <p:sldId id="282" r:id="rId10"/>
    <p:sldId id="258" r:id="rId11"/>
    <p:sldId id="264" r:id="rId12"/>
    <p:sldId id="262" r:id="rId13"/>
    <p:sldId id="279" r:id="rId14"/>
    <p:sldId id="283" r:id="rId15"/>
    <p:sldId id="261" r:id="rId16"/>
    <p:sldId id="263" r:id="rId17"/>
    <p:sldId id="268" r:id="rId18"/>
    <p:sldId id="265" r:id="rId19"/>
    <p:sldId id="269" r:id="rId20"/>
    <p:sldId id="266" r:id="rId21"/>
    <p:sldId id="267" r:id="rId22"/>
    <p:sldId id="271" r:id="rId23"/>
    <p:sldId id="272" r:id="rId2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958478-EEDC-4A81-9C82-ABC6D00B597C}" v="1198" dt="2024-10-27T18:52:33.653"/>
    <p1510:client id="{9C14C3A5-6C39-4555-A0BD-8763B25D9A72}" v="468" dt="2024-10-28T19:36:58.809"/>
    <p1510:client id="{AEEE9237-5BA6-532C-5AE0-5E6C1D303CC7}" v="408" dt="2024-10-28T19:36:58.590"/>
    <p1510:client id="{C4B69DC1-FD87-DBD2-5B55-5FBA36AF42ED}" v="543" dt="2024-10-28T19:37:11.762"/>
    <p1510:client id="{EC2AE127-B537-5CD0-94BA-598C9F83E72A}" v="3" dt="2024-10-27T10:30:30.7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E947CD-3973-4C6D-B8FF-7053E39A00F7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0D4B330-20CE-4522-B89A-2113230DCF4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/>
            <a:t>Extrae datos de múltiples fuentes, los transforma para análisis y los carga en una base de datos o almacén de datos.</a:t>
          </a:r>
          <a:endParaRPr lang="en-US" b="0"/>
        </a:p>
      </dgm:t>
    </dgm:pt>
    <dgm:pt modelId="{14CB0FEA-BE34-4E7C-B1E2-DDBB4DC125EF}" type="parTrans" cxnId="{487681D6-2CC6-4FB0-ACA3-5BC7052B0650}">
      <dgm:prSet/>
      <dgm:spPr/>
      <dgm:t>
        <a:bodyPr/>
        <a:lstStyle/>
        <a:p>
          <a:endParaRPr lang="en-US"/>
        </a:p>
      </dgm:t>
    </dgm:pt>
    <dgm:pt modelId="{6E7642FC-1F98-45A6-86BE-E9837C3A1834}" type="sibTrans" cxnId="{487681D6-2CC6-4FB0-ACA3-5BC7052B06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43E31A-3E91-4C93-ADF4-1E5384B3E3BD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>
              <a:latin typeface="Neue Haas Grotesk Text Pro"/>
            </a:rPr>
            <a:t>Algunas tecnologías asociadas son Google, </a:t>
          </a:r>
          <a:r>
            <a:rPr lang="es-ES" b="0" err="1">
              <a:latin typeface="Neue Haas Grotesk Text Pro"/>
            </a:rPr>
            <a:t>Talend</a:t>
          </a:r>
          <a:r>
            <a:rPr lang="es-ES" b="0">
              <a:latin typeface="Neue Haas Grotesk Text Pro"/>
            </a:rPr>
            <a:t>, AWS, Apache...</a:t>
          </a:r>
          <a:r>
            <a:rPr lang="es-ES" b="0" err="1">
              <a:latin typeface="Neue Haas Grotesk Text Pro"/>
            </a:rPr>
            <a:t>etc</a:t>
          </a:r>
          <a:endParaRPr lang="en-US" b="0" err="1"/>
        </a:p>
      </dgm:t>
    </dgm:pt>
    <dgm:pt modelId="{C0D0C67D-6411-480C-A035-82E0AA712284}" type="parTrans" cxnId="{DC6C24B9-515D-4F4D-8E23-9094F176B9D1}">
      <dgm:prSet/>
      <dgm:spPr/>
      <dgm:t>
        <a:bodyPr/>
        <a:lstStyle/>
        <a:p>
          <a:endParaRPr lang="en-US"/>
        </a:p>
      </dgm:t>
    </dgm:pt>
    <dgm:pt modelId="{B7E7FFEE-74F3-45B5-B41F-53AEDC824D7E}" type="sibTrans" cxnId="{DC6C24B9-515D-4F4D-8E23-9094F176B9D1}">
      <dgm:prSet/>
      <dgm:spPr/>
      <dgm:t>
        <a:bodyPr/>
        <a:lstStyle/>
        <a:p>
          <a:endParaRPr lang="en-US"/>
        </a:p>
      </dgm:t>
    </dgm:pt>
    <dgm:pt modelId="{D66880D0-8AE1-480E-920F-B233DE77E0E0}" type="pres">
      <dgm:prSet presAssocID="{8CE947CD-3973-4C6D-B8FF-7053E39A00F7}" presName="root" presStyleCnt="0">
        <dgm:presLayoutVars>
          <dgm:dir/>
          <dgm:resizeHandles val="exact"/>
        </dgm:presLayoutVars>
      </dgm:prSet>
      <dgm:spPr/>
    </dgm:pt>
    <dgm:pt modelId="{180F9BBD-3F3A-4ACD-9808-6B09BFAE5D49}" type="pres">
      <dgm:prSet presAssocID="{8CE947CD-3973-4C6D-B8FF-7053E39A00F7}" presName="container" presStyleCnt="0">
        <dgm:presLayoutVars>
          <dgm:dir/>
          <dgm:resizeHandles val="exact"/>
        </dgm:presLayoutVars>
      </dgm:prSet>
      <dgm:spPr/>
    </dgm:pt>
    <dgm:pt modelId="{253ED573-8D5C-4D56-8FF4-07D5FB1E79BC}" type="pres">
      <dgm:prSet presAssocID="{10D4B330-20CE-4522-B89A-2113230DCF48}" presName="compNode" presStyleCnt="0"/>
      <dgm:spPr/>
    </dgm:pt>
    <dgm:pt modelId="{7D96982A-8FDF-4123-AEA7-6441EA309332}" type="pres">
      <dgm:prSet presAssocID="{10D4B330-20CE-4522-B89A-2113230DCF48}" presName="iconBgRect" presStyleLbl="bgShp" presStyleIdx="0" presStyleCnt="2"/>
      <dgm:spPr/>
    </dgm:pt>
    <dgm:pt modelId="{04AEC50A-8A30-4DCD-9E99-B6621FD72EE9}" type="pres">
      <dgm:prSet presAssocID="{10D4B330-20CE-4522-B89A-2113230DCF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DCABC942-64B8-4C93-825C-61CF11B18590}" type="pres">
      <dgm:prSet presAssocID="{10D4B330-20CE-4522-B89A-2113230DCF48}" presName="spaceRect" presStyleCnt="0"/>
      <dgm:spPr/>
    </dgm:pt>
    <dgm:pt modelId="{D21E5E65-3F64-4875-9D21-BBF03777A9E1}" type="pres">
      <dgm:prSet presAssocID="{10D4B330-20CE-4522-B89A-2113230DCF48}" presName="textRect" presStyleLbl="revTx" presStyleIdx="0" presStyleCnt="2">
        <dgm:presLayoutVars>
          <dgm:chMax val="1"/>
          <dgm:chPref val="1"/>
        </dgm:presLayoutVars>
      </dgm:prSet>
      <dgm:spPr/>
    </dgm:pt>
    <dgm:pt modelId="{2D31915A-29A1-4FBA-B785-A2A45F9E15F2}" type="pres">
      <dgm:prSet presAssocID="{6E7642FC-1F98-45A6-86BE-E9837C3A1834}" presName="sibTrans" presStyleLbl="sibTrans2D1" presStyleIdx="0" presStyleCnt="0"/>
      <dgm:spPr/>
    </dgm:pt>
    <dgm:pt modelId="{741F923F-2F56-460B-9086-F9BD4CFBC20C}" type="pres">
      <dgm:prSet presAssocID="{6A43E31A-3E91-4C93-ADF4-1E5384B3E3BD}" presName="compNode" presStyleCnt="0"/>
      <dgm:spPr/>
    </dgm:pt>
    <dgm:pt modelId="{FB802D6C-44B2-432A-974A-309BFC54EBDD}" type="pres">
      <dgm:prSet presAssocID="{6A43E31A-3E91-4C93-ADF4-1E5384B3E3BD}" presName="iconBgRect" presStyleLbl="bgShp" presStyleIdx="1" presStyleCnt="2"/>
      <dgm:spPr/>
    </dgm:pt>
    <dgm:pt modelId="{FE114937-C572-4249-B69D-4F88218AE114}" type="pres">
      <dgm:prSet presAssocID="{6A43E31A-3E91-4C93-ADF4-1E5384B3E3B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767B362B-C820-4E73-A752-6C7D97A834C9}" type="pres">
      <dgm:prSet presAssocID="{6A43E31A-3E91-4C93-ADF4-1E5384B3E3BD}" presName="spaceRect" presStyleCnt="0"/>
      <dgm:spPr/>
    </dgm:pt>
    <dgm:pt modelId="{662CDF86-E16A-4F05-B797-B27A71F1A72E}" type="pres">
      <dgm:prSet presAssocID="{6A43E31A-3E91-4C93-ADF4-1E5384B3E3B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A79100E-D2C8-4347-8820-18C7560E942E}" type="presOf" srcId="{6A43E31A-3E91-4C93-ADF4-1E5384B3E3BD}" destId="{662CDF86-E16A-4F05-B797-B27A71F1A72E}" srcOrd="0" destOrd="0" presId="urn:microsoft.com/office/officeart/2018/2/layout/IconCircleList"/>
    <dgm:cxn modelId="{E0F15343-5D5B-42D8-A0B8-AC5A218AD6E9}" type="presOf" srcId="{6E7642FC-1F98-45A6-86BE-E9837C3A1834}" destId="{2D31915A-29A1-4FBA-B785-A2A45F9E15F2}" srcOrd="0" destOrd="0" presId="urn:microsoft.com/office/officeart/2018/2/layout/IconCircleList"/>
    <dgm:cxn modelId="{A09F7192-755B-4E3B-8847-27AE7CF4666C}" type="presOf" srcId="{10D4B330-20CE-4522-B89A-2113230DCF48}" destId="{D21E5E65-3F64-4875-9D21-BBF03777A9E1}" srcOrd="0" destOrd="0" presId="urn:microsoft.com/office/officeart/2018/2/layout/IconCircleList"/>
    <dgm:cxn modelId="{DC6C24B9-515D-4F4D-8E23-9094F176B9D1}" srcId="{8CE947CD-3973-4C6D-B8FF-7053E39A00F7}" destId="{6A43E31A-3E91-4C93-ADF4-1E5384B3E3BD}" srcOrd="1" destOrd="0" parTransId="{C0D0C67D-6411-480C-A035-82E0AA712284}" sibTransId="{B7E7FFEE-74F3-45B5-B41F-53AEDC824D7E}"/>
    <dgm:cxn modelId="{487681D6-2CC6-4FB0-ACA3-5BC7052B0650}" srcId="{8CE947CD-3973-4C6D-B8FF-7053E39A00F7}" destId="{10D4B330-20CE-4522-B89A-2113230DCF48}" srcOrd="0" destOrd="0" parTransId="{14CB0FEA-BE34-4E7C-B1E2-DDBB4DC125EF}" sibTransId="{6E7642FC-1F98-45A6-86BE-E9837C3A1834}"/>
    <dgm:cxn modelId="{82E6E9E1-BEFC-400C-A2ED-87F594AE3215}" type="presOf" srcId="{8CE947CD-3973-4C6D-B8FF-7053E39A00F7}" destId="{D66880D0-8AE1-480E-920F-B233DE77E0E0}" srcOrd="0" destOrd="0" presId="urn:microsoft.com/office/officeart/2018/2/layout/IconCircleList"/>
    <dgm:cxn modelId="{75A0A04F-0643-4851-9918-03A082FBFD55}" type="presParOf" srcId="{D66880D0-8AE1-480E-920F-B233DE77E0E0}" destId="{180F9BBD-3F3A-4ACD-9808-6B09BFAE5D49}" srcOrd="0" destOrd="0" presId="urn:microsoft.com/office/officeart/2018/2/layout/IconCircleList"/>
    <dgm:cxn modelId="{C8D6E9E2-B7C6-4693-9D72-7D1CE945E61A}" type="presParOf" srcId="{180F9BBD-3F3A-4ACD-9808-6B09BFAE5D49}" destId="{253ED573-8D5C-4D56-8FF4-07D5FB1E79BC}" srcOrd="0" destOrd="0" presId="urn:microsoft.com/office/officeart/2018/2/layout/IconCircleList"/>
    <dgm:cxn modelId="{0204D3A4-21F4-4C06-851D-6D8D79B84ACC}" type="presParOf" srcId="{253ED573-8D5C-4D56-8FF4-07D5FB1E79BC}" destId="{7D96982A-8FDF-4123-AEA7-6441EA309332}" srcOrd="0" destOrd="0" presId="urn:microsoft.com/office/officeart/2018/2/layout/IconCircleList"/>
    <dgm:cxn modelId="{B1097F4E-805D-4CAD-89DB-054FABFDCB4E}" type="presParOf" srcId="{253ED573-8D5C-4D56-8FF4-07D5FB1E79BC}" destId="{04AEC50A-8A30-4DCD-9E99-B6621FD72EE9}" srcOrd="1" destOrd="0" presId="urn:microsoft.com/office/officeart/2018/2/layout/IconCircleList"/>
    <dgm:cxn modelId="{C6280EB7-DBA9-49E6-99C0-F03F796F94CB}" type="presParOf" srcId="{253ED573-8D5C-4D56-8FF4-07D5FB1E79BC}" destId="{DCABC942-64B8-4C93-825C-61CF11B18590}" srcOrd="2" destOrd="0" presId="urn:microsoft.com/office/officeart/2018/2/layout/IconCircleList"/>
    <dgm:cxn modelId="{9E764653-1206-4041-89FB-668E9E99B367}" type="presParOf" srcId="{253ED573-8D5C-4D56-8FF4-07D5FB1E79BC}" destId="{D21E5E65-3F64-4875-9D21-BBF03777A9E1}" srcOrd="3" destOrd="0" presId="urn:microsoft.com/office/officeart/2018/2/layout/IconCircleList"/>
    <dgm:cxn modelId="{92F53721-054E-4736-9AA5-0F9698FC6D8A}" type="presParOf" srcId="{180F9BBD-3F3A-4ACD-9808-6B09BFAE5D49}" destId="{2D31915A-29A1-4FBA-B785-A2A45F9E15F2}" srcOrd="1" destOrd="0" presId="urn:microsoft.com/office/officeart/2018/2/layout/IconCircleList"/>
    <dgm:cxn modelId="{94DD269F-3D4F-490B-BB69-D645B9247975}" type="presParOf" srcId="{180F9BBD-3F3A-4ACD-9808-6B09BFAE5D49}" destId="{741F923F-2F56-460B-9086-F9BD4CFBC20C}" srcOrd="2" destOrd="0" presId="urn:microsoft.com/office/officeart/2018/2/layout/IconCircleList"/>
    <dgm:cxn modelId="{F9557E55-E011-4149-A5AB-B0EB9EBA6C53}" type="presParOf" srcId="{741F923F-2F56-460B-9086-F9BD4CFBC20C}" destId="{FB802D6C-44B2-432A-974A-309BFC54EBDD}" srcOrd="0" destOrd="0" presId="urn:microsoft.com/office/officeart/2018/2/layout/IconCircleList"/>
    <dgm:cxn modelId="{AC79A69C-29BB-4F2E-A2AB-B8D9E1DD45F5}" type="presParOf" srcId="{741F923F-2F56-460B-9086-F9BD4CFBC20C}" destId="{FE114937-C572-4249-B69D-4F88218AE114}" srcOrd="1" destOrd="0" presId="urn:microsoft.com/office/officeart/2018/2/layout/IconCircleList"/>
    <dgm:cxn modelId="{84C45DE3-1754-432E-BEB5-40FA3E7A290B}" type="presParOf" srcId="{741F923F-2F56-460B-9086-F9BD4CFBC20C}" destId="{767B362B-C820-4E73-A752-6C7D97A834C9}" srcOrd="2" destOrd="0" presId="urn:microsoft.com/office/officeart/2018/2/layout/IconCircleList"/>
    <dgm:cxn modelId="{28898B34-B281-47E6-902B-3E3C0B5D3ED0}" type="presParOf" srcId="{741F923F-2F56-460B-9086-F9BD4CFBC20C}" destId="{662CDF86-E16A-4F05-B797-B27A71F1A72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96982A-8FDF-4123-AEA7-6441EA309332}">
      <dsp:nvSpPr>
        <dsp:cNvPr id="0" name=""/>
        <dsp:cNvSpPr/>
      </dsp:nvSpPr>
      <dsp:spPr>
        <a:xfrm>
          <a:off x="2367832" y="991619"/>
          <a:ext cx="1226344" cy="1226344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EC50A-8A30-4DCD-9E99-B6621FD72EE9}">
      <dsp:nvSpPr>
        <dsp:cNvPr id="0" name=""/>
        <dsp:cNvSpPr/>
      </dsp:nvSpPr>
      <dsp:spPr>
        <a:xfrm>
          <a:off x="2625364" y="1249152"/>
          <a:ext cx="711279" cy="71127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1E5E65-3F64-4875-9D21-BBF03777A9E1}">
      <dsp:nvSpPr>
        <dsp:cNvPr id="0" name=""/>
        <dsp:cNvSpPr/>
      </dsp:nvSpPr>
      <dsp:spPr>
        <a:xfrm>
          <a:off x="3856965" y="991619"/>
          <a:ext cx="2890669" cy="1226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kern="1200"/>
            <a:t>Extrae datos de múltiples fuentes, los transforma para análisis y los carga en una base de datos o almacén de datos.</a:t>
          </a:r>
          <a:endParaRPr lang="en-US" sz="1500" b="0" kern="1200"/>
        </a:p>
      </dsp:txBody>
      <dsp:txXfrm>
        <a:off x="3856965" y="991619"/>
        <a:ext cx="2890669" cy="1226344"/>
      </dsp:txXfrm>
    </dsp:sp>
    <dsp:sp modelId="{FB802D6C-44B2-432A-974A-309BFC54EBDD}">
      <dsp:nvSpPr>
        <dsp:cNvPr id="0" name=""/>
        <dsp:cNvSpPr/>
      </dsp:nvSpPr>
      <dsp:spPr>
        <a:xfrm>
          <a:off x="7251312" y="991619"/>
          <a:ext cx="1226344" cy="1226344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114937-C572-4249-B69D-4F88218AE114}">
      <dsp:nvSpPr>
        <dsp:cNvPr id="0" name=""/>
        <dsp:cNvSpPr/>
      </dsp:nvSpPr>
      <dsp:spPr>
        <a:xfrm>
          <a:off x="7508844" y="1249152"/>
          <a:ext cx="711279" cy="71127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CDF86-E16A-4F05-B797-B27A71F1A72E}">
      <dsp:nvSpPr>
        <dsp:cNvPr id="0" name=""/>
        <dsp:cNvSpPr/>
      </dsp:nvSpPr>
      <dsp:spPr>
        <a:xfrm>
          <a:off x="8740445" y="991619"/>
          <a:ext cx="2890669" cy="12263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0" kern="1200">
              <a:latin typeface="Neue Haas Grotesk Text Pro"/>
            </a:rPr>
            <a:t>Algunas tecnologías asociadas son Google, </a:t>
          </a:r>
          <a:r>
            <a:rPr lang="es-ES" sz="1500" b="0" kern="1200" err="1">
              <a:latin typeface="Neue Haas Grotesk Text Pro"/>
            </a:rPr>
            <a:t>Talend</a:t>
          </a:r>
          <a:r>
            <a:rPr lang="es-ES" sz="1500" b="0" kern="1200">
              <a:latin typeface="Neue Haas Grotesk Text Pro"/>
            </a:rPr>
            <a:t>, AWS, Apache...</a:t>
          </a:r>
          <a:r>
            <a:rPr lang="es-ES" sz="1500" b="0" kern="1200" err="1">
              <a:latin typeface="Neue Haas Grotesk Text Pro"/>
            </a:rPr>
            <a:t>etc</a:t>
          </a:r>
          <a:endParaRPr lang="en-US" sz="1500" b="0" kern="1200" err="1"/>
        </a:p>
      </dsp:txBody>
      <dsp:txXfrm>
        <a:off x="8740445" y="991619"/>
        <a:ext cx="2890669" cy="12263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51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50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472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58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4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39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45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08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88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01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3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Diagrama, Dibujo de ingeniería&#10;&#10;Descripción generada automáticamente">
            <a:extLst>
              <a:ext uri="{FF2B5EF4-FFF2-40B4-BE49-F238E27FC236}">
                <a16:creationId xmlns:a16="http://schemas.microsoft.com/office/drawing/2014/main" id="{885A964C-0A24-6B55-3D9B-DF0E93AB2C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7000"/>
          <a:stretch/>
        </p:blipFill>
        <p:spPr>
          <a:xfrm>
            <a:off x="3048" y="-1"/>
            <a:ext cx="12188952" cy="6858000"/>
          </a:xfrm>
          <a:prstGeom prst="rect">
            <a:avLst/>
          </a:prstGeom>
        </p:spPr>
      </p:pic>
      <p:sp>
        <p:nvSpPr>
          <p:cNvPr id="58" name="Rectangle">
            <a:extLst>
              <a:ext uri="{FF2B5EF4-FFF2-40B4-BE49-F238E27FC236}">
                <a16:creationId xmlns:a16="http://schemas.microsoft.com/office/drawing/2014/main" id="{2B31B496-E92B-C84B-83E3-6272409ED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-2217"/>
            <a:ext cx="12192001" cy="2365291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924" y="768209"/>
            <a:ext cx="8791919" cy="106324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3400"/>
              <a:t>Arquitecturas para Sistemas de Big Data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998616" y="5589502"/>
            <a:ext cx="3629068" cy="943102"/>
          </a:xfrm>
        </p:spPr>
        <p:txBody>
          <a:bodyPr anchor="t">
            <a:normAutofit fontScale="85000" lnSpcReduction="20000"/>
          </a:bodyPr>
          <a:lstStyle/>
          <a:p>
            <a:pPr algn="r"/>
            <a:r>
              <a:rPr lang="es-ES" err="1"/>
              <a:t>Andrei</a:t>
            </a:r>
            <a:r>
              <a:rPr lang="es-ES"/>
              <a:t> </a:t>
            </a:r>
            <a:r>
              <a:rPr lang="es-ES" err="1"/>
              <a:t>Alexandru</a:t>
            </a:r>
            <a:r>
              <a:rPr lang="es-ES"/>
              <a:t> </a:t>
            </a:r>
            <a:r>
              <a:rPr lang="es-ES" err="1"/>
              <a:t>Miu</a:t>
            </a:r>
            <a:endParaRPr lang="es-ES"/>
          </a:p>
          <a:p>
            <a:pPr algn="r"/>
            <a:r>
              <a:rPr lang="es-ES"/>
              <a:t>Miguel Ángel García Sánchez</a:t>
            </a:r>
          </a:p>
          <a:p>
            <a:pPr algn="r"/>
            <a:r>
              <a:rPr lang="es-ES"/>
              <a:t> Jaime Jiménez </a:t>
            </a:r>
            <a:r>
              <a:rPr lang="es-ES" err="1"/>
              <a:t>Ardanaz</a:t>
            </a:r>
            <a:endParaRPr lang="es-E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58D799D-6817-AF48-958F-CAC89BB71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6DF0BB04-41B9-2740-9969-3C65CE659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492419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106">
              <a:extLst>
                <a:ext uri="{FF2B5EF4-FFF2-40B4-BE49-F238E27FC236}">
                  <a16:creationId xmlns:a16="http://schemas.microsoft.com/office/drawing/2014/main" id="{67DF20F7-680A-4548-A356-D0B3F42773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107">
              <a:extLst>
                <a:ext uri="{FF2B5EF4-FFF2-40B4-BE49-F238E27FC236}">
                  <a16:creationId xmlns:a16="http://schemas.microsoft.com/office/drawing/2014/main" id="{43CCEEBF-2FC8-D346-BCA8-D48EFF692A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108">
              <a:extLst>
                <a:ext uri="{FF2B5EF4-FFF2-40B4-BE49-F238E27FC236}">
                  <a16:creationId xmlns:a16="http://schemas.microsoft.com/office/drawing/2014/main" id="{16B5A5B6-3DE9-A94C-B219-519305EFC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109">
              <a:extLst>
                <a:ext uri="{FF2B5EF4-FFF2-40B4-BE49-F238E27FC236}">
                  <a16:creationId xmlns:a16="http://schemas.microsoft.com/office/drawing/2014/main" id="{40B5DF0C-97A3-EB44-B608-6A71EFBF78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110">
              <a:extLst>
                <a:ext uri="{FF2B5EF4-FFF2-40B4-BE49-F238E27FC236}">
                  <a16:creationId xmlns:a16="http://schemas.microsoft.com/office/drawing/2014/main" id="{FA869BB4-4F0B-F141-BC49-AF399B473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111">
              <a:extLst>
                <a:ext uri="{FF2B5EF4-FFF2-40B4-BE49-F238E27FC236}">
                  <a16:creationId xmlns:a16="http://schemas.microsoft.com/office/drawing/2014/main" id="{4AF46C70-EE90-EC45-978A-0A8FEB661A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DA821-720D-DB8D-446F-72E74051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Arquitectura Kappa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0763BF-6EFB-FC60-E3A3-CFB0C8829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7474380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latin typeface="Neue Haas Grotesk Text Pro"/>
                <a:cs typeface="Times New Roman"/>
              </a:rPr>
              <a:t>La arquitectura Kappa tiene como objetivo, al igual que la arquitectura Lambda, diseñar un sistema capaz de procesar subidas de datos tanto en </a:t>
            </a:r>
            <a:r>
              <a:rPr lang="es-ES" err="1">
                <a:latin typeface="Neue Haas Grotesk Text Pro"/>
                <a:cs typeface="Times New Roman"/>
              </a:rPr>
              <a:t>bach</a:t>
            </a:r>
            <a:r>
              <a:rPr lang="es-ES">
                <a:latin typeface="Neue Haas Grotesk Text Pro"/>
                <a:cs typeface="Times New Roman"/>
              </a:rPr>
              <a:t> como en </a:t>
            </a:r>
            <a:r>
              <a:rPr lang="es-ES" err="1">
                <a:latin typeface="Neue Haas Grotesk Text Pro"/>
                <a:cs typeface="Times New Roman"/>
              </a:rPr>
              <a:t>streaming</a:t>
            </a:r>
            <a:r>
              <a:rPr lang="es-ES">
                <a:latin typeface="Neue Haas Grotesk Text Pro"/>
                <a:cs typeface="Times New Roman"/>
              </a:rPr>
              <a:t>.</a:t>
            </a:r>
          </a:p>
          <a:p>
            <a:r>
              <a:rPr lang="es-ES">
                <a:latin typeface="Neue Haas Grotesk Text Pro"/>
                <a:cs typeface="Times New Roman"/>
              </a:rPr>
              <a:t>La principal diferencia es la eliminación de la capa </a:t>
            </a:r>
            <a:r>
              <a:rPr lang="es-ES" err="1">
                <a:latin typeface="Neue Haas Grotesk Text Pro"/>
                <a:cs typeface="Times New Roman"/>
              </a:rPr>
              <a:t>batch</a:t>
            </a:r>
            <a:r>
              <a:rPr lang="es-ES">
                <a:latin typeface="Neue Haas Grotesk Text Pro"/>
                <a:cs typeface="Times New Roman"/>
              </a:rPr>
              <a:t>, dejando solo la capa de </a:t>
            </a:r>
            <a:r>
              <a:rPr lang="es-ES" err="1">
                <a:latin typeface="Neue Haas Grotesk Text Pro"/>
                <a:cs typeface="Times New Roman"/>
              </a:rPr>
              <a:t>streaming</a:t>
            </a:r>
            <a:r>
              <a:rPr lang="es-ES">
                <a:latin typeface="Neue Haas Grotesk Text Pro"/>
                <a:cs typeface="Times New Roman"/>
              </a:rPr>
              <a:t> para procesar los datos.</a:t>
            </a:r>
          </a:p>
        </p:txBody>
      </p:sp>
    </p:spTree>
    <p:extLst>
      <p:ext uri="{BB962C8B-B14F-4D97-AF65-F5344CB8AC3E}">
        <p14:creationId xmlns:p14="http://schemas.microsoft.com/office/powerpoint/2010/main" val="4135436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6D8FC-B89E-0C06-1568-3AAB9E18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Arquitectura Kappa</a:t>
            </a:r>
          </a:p>
        </p:txBody>
      </p:sp>
      <p:pic>
        <p:nvPicPr>
          <p:cNvPr id="6" name="Imagen 5" descr="Kappa Architecture — A Comprehensive Guide | by Sivakumar Mahalingam ⚡ |  Medium">
            <a:extLst>
              <a:ext uri="{FF2B5EF4-FFF2-40B4-BE49-F238E27FC236}">
                <a16:creationId xmlns:a16="http://schemas.microsoft.com/office/drawing/2014/main" id="{49712167-FE76-DC70-8261-5D585634F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264" y="2019390"/>
            <a:ext cx="10944382" cy="281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6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575A88-9AC3-9F3C-B642-93867397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Ventajas y desventajas de la arquitectura Kappa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FD5F9D-707E-B305-A8CB-EC043CC83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047102"/>
            <a:ext cx="5239512" cy="823912"/>
          </a:xfrm>
        </p:spPr>
        <p:txBody>
          <a:bodyPr/>
          <a:lstStyle/>
          <a:p>
            <a:r>
              <a:rPr lang="es-ES"/>
              <a:t>Ventajas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69734A-0E2C-0184-6005-91B584C51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2981850"/>
            <a:ext cx="5364202" cy="277937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s-ES">
                <a:latin typeface="Neue Haas Grotesk Text Pro"/>
                <a:ea typeface="+mn-lt"/>
                <a:cs typeface="+mn-lt"/>
              </a:rPr>
              <a:t>Es una simplificación de la arquitectura Lambda, ya que se suprime el uso de la capa de </a:t>
            </a:r>
            <a:r>
              <a:rPr lang="es-ES" err="1">
                <a:latin typeface="Neue Haas Grotesk Text Pro"/>
                <a:ea typeface="+mn-lt"/>
                <a:cs typeface="+mn-lt"/>
              </a:rPr>
              <a:t>batch</a:t>
            </a:r>
            <a:r>
              <a:rPr lang="es-ES">
                <a:latin typeface="Neue Haas Grotesk Text Pro"/>
                <a:ea typeface="+mn-lt"/>
                <a:cs typeface="+mn-lt"/>
              </a:rPr>
              <a:t>.</a:t>
            </a:r>
          </a:p>
          <a:p>
            <a:r>
              <a:rPr lang="es-ES">
                <a:latin typeface="Neue Haas Grotesk Text Pro"/>
                <a:ea typeface="+mn-lt"/>
                <a:cs typeface="+mn-lt"/>
              </a:rPr>
              <a:t>La información es almacenada utilizando un log inmutable de sólo almacenamiento. </a:t>
            </a:r>
          </a:p>
          <a:p>
            <a:r>
              <a:rPr lang="es-ES">
                <a:latin typeface="Neue Haas Grotesk Text Pro"/>
                <a:ea typeface="+mn-lt"/>
                <a:cs typeface="+mn-lt"/>
              </a:rPr>
              <a:t>La arquitectura Kappa permite que la migración y la reorganización de la información. </a:t>
            </a:r>
          </a:p>
          <a:p>
            <a:r>
              <a:rPr lang="es-ES">
                <a:latin typeface="Neue Haas Grotesk Text Pro"/>
                <a:ea typeface="+mn-lt"/>
                <a:cs typeface="+mn-lt"/>
              </a:rPr>
              <a:t>Sólo un código debe de ser actualizado en caso de necesitar mantenimiento.</a:t>
            </a:r>
          </a:p>
          <a:p>
            <a:r>
              <a:rPr lang="es-ES">
                <a:latin typeface="Neue Haas Grotesk Text Pro"/>
                <a:ea typeface="+mn-lt"/>
                <a:cs typeface="+mn-lt"/>
              </a:rPr>
              <a:t>No utiliza un esquema de base de datos relacional. </a:t>
            </a:r>
            <a:endParaRPr lang="es-ES">
              <a:latin typeface="Neue Haas Grotesk Text Pro"/>
              <a:ea typeface="+mn-lt"/>
              <a:cs typeface="Times New Roman"/>
            </a:endParaRPr>
          </a:p>
          <a:p>
            <a:endParaRPr lang="es-ES">
              <a:latin typeface="Neue Haas Grotesk Text Pro"/>
              <a:ea typeface="+mn-lt"/>
              <a:cs typeface="Times New Roman"/>
            </a:endParaRP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5FEC36-276E-9D49-4479-8DBFFD853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047102"/>
            <a:ext cx="5239512" cy="823912"/>
          </a:xfrm>
        </p:spPr>
        <p:txBody>
          <a:bodyPr/>
          <a:lstStyle/>
          <a:p>
            <a:r>
              <a:rPr lang="es-ES"/>
              <a:t>Desventajas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70D1B8-EDE8-A6CB-3D0F-937E2B33DC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2981850"/>
            <a:ext cx="5239512" cy="2779375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s-ES">
                <a:ea typeface="+mn-lt"/>
                <a:cs typeface="+mn-lt"/>
              </a:rPr>
              <a:t>Requiere del doble de espacio de almacenamiento en el sistema de base de datos. </a:t>
            </a:r>
          </a:p>
          <a:p>
            <a:r>
              <a:rPr lang="es-ES">
                <a:ea typeface="+mn-lt"/>
                <a:cs typeface="+mn-lt"/>
              </a:rPr>
              <a:t>Los sistemas de bases de datos deben de soportar escritura de grandes volúmenes de registros para el reprocesamiento.</a:t>
            </a:r>
          </a:p>
          <a:p>
            <a:r>
              <a:rPr lang="es-ES"/>
              <a:t>Se deben contemplar los </a:t>
            </a:r>
            <a:r>
              <a:rPr lang="es-ES" err="1"/>
              <a:t>jobs</a:t>
            </a:r>
            <a:r>
              <a:rPr lang="es-ES"/>
              <a:t> a la hora de elegir las características del hardware.</a:t>
            </a:r>
          </a:p>
        </p:txBody>
      </p:sp>
    </p:spTree>
    <p:extLst>
      <p:ext uri="{BB962C8B-B14F-4D97-AF65-F5344CB8AC3E}">
        <p14:creationId xmlns:p14="http://schemas.microsoft.com/office/powerpoint/2010/main" val="1662069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2099DA-A2FD-C7CA-D3B3-7DD8F3C0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88F984-E4C9-E881-28AC-5E1D5103A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030863"/>
            <a:ext cx="7335835" cy="16897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latin typeface="Aptos"/>
              </a:rPr>
              <a:t>La arquitectura Kappa se destaca por emplearse en casos donde la velocidad y la precisión en el procesamiento de los datos son críticas.</a:t>
            </a:r>
            <a:endParaRPr lang="es-ES"/>
          </a:p>
          <a:p>
            <a:pPr marL="0" indent="0">
              <a:buNone/>
            </a:pPr>
            <a:r>
              <a:rPr lang="es-ES">
                <a:latin typeface="Aptos"/>
              </a:rPr>
              <a:t>Ejemplos:</a:t>
            </a:r>
          </a:p>
          <a:p>
            <a:endParaRPr lang="es-ES">
              <a:latin typeface="Aptos"/>
            </a:endParaRPr>
          </a:p>
          <a:p>
            <a:pPr marL="0" indent="0">
              <a:buNone/>
            </a:pPr>
            <a:endParaRPr lang="es-ES">
              <a:latin typeface="Aptos"/>
            </a:endParaRPr>
          </a:p>
          <a:p>
            <a:endParaRPr lang="es-ES" sz="1700">
              <a:latin typeface="Aptos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AC4D18-DACA-79AD-3DCD-1EBF82718B77}"/>
              </a:ext>
            </a:extLst>
          </p:cNvPr>
          <p:cNvSpPr txBox="1"/>
          <p:nvPr/>
        </p:nvSpPr>
        <p:spPr>
          <a:xfrm>
            <a:off x="569030" y="3726051"/>
            <a:ext cx="7341562" cy="16850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spcBef>
                <a:spcPts val="900"/>
              </a:spcBef>
              <a:buAutoNum type="arabicPeriod"/>
            </a:pPr>
            <a:r>
              <a:rPr lang="es-ES" sz="2400">
                <a:latin typeface="Aptos"/>
              </a:rPr>
              <a:t>Se emplea en el análisis de datos del sector financiero.</a:t>
            </a:r>
            <a:endParaRPr lang="en-US" sz="2400">
              <a:latin typeface="Aptos"/>
            </a:endParaRPr>
          </a:p>
          <a:p>
            <a:pPr marL="457200" indent="-457200">
              <a:spcBef>
                <a:spcPts val="900"/>
              </a:spcBef>
              <a:buAutoNum type="arabicPeriod"/>
            </a:pPr>
            <a:r>
              <a:rPr lang="es-ES" sz="2400">
                <a:latin typeface="Aptos"/>
              </a:rPr>
              <a:t>Se emplea en la gestión de los sistemas del Internet de las cosas.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303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BAC078-5FB9-39AD-AA86-4FADD1ED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r>
              <a:rPr lang="es-ES"/>
              <a:t>Patrones de Diseño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E0B4A8-3D3D-432F-C3DE-9FE14A9F4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130224" cy="360121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>
              <a:buFont typeface="Wingdings" panose="020B0604020202020204" pitchFamily="34" charset="0"/>
              <a:buChar char="v"/>
            </a:pPr>
            <a:r>
              <a:rPr lang="es-ES"/>
              <a:t>¿Qué son los patrones de diseño?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s-ES"/>
              <a:t>Patrón de diseño ETL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s-ES"/>
              <a:t>Ventajas e Inconvenientes ETL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s-ES"/>
              <a:t>Patrón de diseño ELT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s-ES"/>
              <a:t>Ventajas e Inconvenientes ELT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s-ES"/>
              <a:t>Diferencias entre ETL y ELT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s-ES"/>
              <a:t>Patrón de diseño CQRS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s-ES"/>
              <a:t>Ventajas e Inconvenientes CQRS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135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DA32CB-49D3-5396-C162-3544AC34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/>
              <a:t>Patrones de Diseño ¿Qué son?</a:t>
            </a:r>
            <a:endParaRPr lang="es-ES" b="0"/>
          </a:p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617322-FE9C-841D-971F-3DBCAB6A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Son técnicas que resuelven problemas sobre todo en el desarrollo de software.</a:t>
            </a:r>
          </a:p>
          <a:p>
            <a:r>
              <a:rPr lang="es-ES"/>
              <a:t>Para ser considera un patrón de diseño, debe cumplir con ciertas características</a:t>
            </a:r>
            <a:r>
              <a:rPr lang="es-ES" u="sng"/>
              <a:t>:</a:t>
            </a:r>
          </a:p>
          <a:p>
            <a:pPr lvl="1">
              <a:buFont typeface="Calibri,Sans-Serif" panose="020B0604020202020204" pitchFamily="34" charset="0"/>
              <a:buChar char="-"/>
            </a:pPr>
            <a:r>
              <a:rPr lang="es-ES" u="sng"/>
              <a:t>Que cumpla con cierta efectividad</a:t>
            </a:r>
            <a:endParaRPr lang="en-US"/>
          </a:p>
          <a:p>
            <a:pPr lvl="1">
              <a:buFont typeface="Calibri,Sans-Serif" panose="020B0604020202020204" pitchFamily="34" charset="0"/>
              <a:buChar char="-"/>
            </a:pPr>
            <a:r>
              <a:rPr lang="es-ES" u="sng"/>
              <a:t>Que sea reutilizable</a:t>
            </a:r>
            <a:endParaRPr lang="es-ES"/>
          </a:p>
          <a:p>
            <a:r>
              <a:rPr lang="es-ES"/>
              <a:t>A continuación veremos algunos ejemplos</a:t>
            </a:r>
          </a:p>
          <a:p>
            <a:pPr lvl="1">
              <a:buFont typeface="Calibri" panose="020B0604020202020204" pitchFamily="34" charset="0"/>
              <a:buChar char="-"/>
            </a:pPr>
            <a:endParaRPr lang="es-ES" u="sng"/>
          </a:p>
        </p:txBody>
      </p:sp>
    </p:spTree>
    <p:extLst>
      <p:ext uri="{BB962C8B-B14F-4D97-AF65-F5344CB8AC3E}">
        <p14:creationId xmlns:p14="http://schemas.microsoft.com/office/powerpoint/2010/main" val="71302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8BA6DC-D700-BDC3-2153-B6BB00EE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319258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/>
              <a:t>ETL - </a:t>
            </a:r>
            <a:r>
              <a:rPr lang="es-ES" b="0" err="1">
                <a:ea typeface="+mj-lt"/>
                <a:cs typeface="+mj-lt"/>
              </a:rPr>
              <a:t>Extract</a:t>
            </a:r>
            <a:r>
              <a:rPr lang="es-ES" b="0">
                <a:ea typeface="+mj-lt"/>
                <a:cs typeface="+mj-lt"/>
              </a:rPr>
              <a:t>, </a:t>
            </a:r>
            <a:r>
              <a:rPr lang="es-ES" b="0" err="1">
                <a:ea typeface="+mj-lt"/>
                <a:cs typeface="+mj-lt"/>
              </a:rPr>
              <a:t>Transform</a:t>
            </a:r>
            <a:r>
              <a:rPr lang="es-ES" b="0">
                <a:ea typeface="+mj-lt"/>
                <a:cs typeface="+mj-lt"/>
              </a:rPr>
              <a:t>, Load</a:t>
            </a:r>
            <a:endParaRPr lang="es-ES"/>
          </a:p>
        </p:txBody>
      </p:sp>
      <p:cxnSp>
        <p:nvCxnSpPr>
          <p:cNvPr id="31" name="Straight Connector 10">
            <a:extLst>
              <a:ext uri="{FF2B5EF4-FFF2-40B4-BE49-F238E27FC236}">
                <a16:creationId xmlns:a16="http://schemas.microsoft.com/office/drawing/2014/main" id="{65824CF1-E973-7D48-9ECB-68CF79EC0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CB3C37D-BB0D-B8D8-CE89-4E87B3C080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4611415"/>
              </p:ext>
            </p:extLst>
          </p:nvPr>
        </p:nvGraphicFramePr>
        <p:xfrm>
          <a:off x="-1016968" y="766770"/>
          <a:ext cx="13998947" cy="3209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Imagen 17" descr="Diagrama&#10;&#10;Descripción generada automáticamente">
            <a:extLst>
              <a:ext uri="{FF2B5EF4-FFF2-40B4-BE49-F238E27FC236}">
                <a16:creationId xmlns:a16="http://schemas.microsoft.com/office/drawing/2014/main" id="{2ACE646F-3EDB-D238-A92B-4888FEB81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5534" y="3116966"/>
            <a:ext cx="6594309" cy="296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132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EBD78D2-D9A4-F346-5391-FF77A90B8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81" y="765768"/>
            <a:ext cx="7595729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err="1"/>
              <a:t>Ventajas</a:t>
            </a:r>
            <a:r>
              <a:rPr lang="en-US" sz="3400"/>
              <a:t> e </a:t>
            </a:r>
            <a:r>
              <a:rPr lang="en-US" sz="3400" err="1"/>
              <a:t>Inconvenientes</a:t>
            </a:r>
            <a:r>
              <a:rPr lang="en-US" sz="3400"/>
              <a:t> de ETL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103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1D7E896B-35F8-BAE9-8D38-9E5A7476F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747998"/>
              </p:ext>
            </p:extLst>
          </p:nvPr>
        </p:nvGraphicFramePr>
        <p:xfrm>
          <a:off x="651489" y="2318760"/>
          <a:ext cx="10885621" cy="3694414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497470">
                  <a:extLst>
                    <a:ext uri="{9D8B030D-6E8A-4147-A177-3AD203B41FA5}">
                      <a16:colId xmlns:a16="http://schemas.microsoft.com/office/drawing/2014/main" val="2185719566"/>
                    </a:ext>
                  </a:extLst>
                </a:gridCol>
                <a:gridCol w="5388151">
                  <a:extLst>
                    <a:ext uri="{9D8B030D-6E8A-4147-A177-3AD203B41FA5}">
                      <a16:colId xmlns:a16="http://schemas.microsoft.com/office/drawing/2014/main" val="3347059597"/>
                    </a:ext>
                  </a:extLst>
                </a:gridCol>
              </a:tblGrid>
              <a:tr h="593303">
                <a:tc>
                  <a:txBody>
                    <a:bodyPr/>
                    <a:lstStyle/>
                    <a:p>
                      <a:pPr algn="ctr"/>
                      <a:r>
                        <a:rPr lang="es-ES" sz="2300" b="0" cap="none" spc="60">
                          <a:solidFill>
                            <a:schemeClr val="bg1"/>
                          </a:solidFill>
                        </a:rPr>
                        <a:t>Ventajas</a:t>
                      </a:r>
                    </a:p>
                  </a:txBody>
                  <a:tcPr marL="96960" marR="96960" marT="133973" marB="4848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300" b="0" cap="none" spc="60">
                          <a:solidFill>
                            <a:schemeClr val="bg1"/>
                          </a:solidFill>
                        </a:rPr>
                        <a:t>Inconvenientes</a:t>
                      </a:r>
                    </a:p>
                  </a:txBody>
                  <a:tcPr marL="96960" marR="96960" marT="133973" marB="48480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2259993"/>
                  </a:ext>
                </a:extLst>
              </a:tr>
              <a:tr h="5486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100" b="0" i="0" u="none" strike="noStrike" cap="none" spc="0" noProof="0">
                          <a:solidFill>
                            <a:schemeClr val="tx1"/>
                          </a:solidFill>
                          <a:latin typeface="Neue Haas Grotesk Text Pro"/>
                        </a:rPr>
                        <a:t>Mejora la calidad de los datos</a:t>
                      </a:r>
                    </a:p>
                  </a:txBody>
                  <a:tcPr marL="96960" marR="96960" marT="133973" marB="484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100" b="0" i="0" u="none" strike="noStrike" cap="none" spc="0" noProof="0">
                          <a:solidFill>
                            <a:schemeClr val="tx1"/>
                          </a:solidFill>
                          <a:latin typeface="Neue Haas Grotesk Text Pro"/>
                        </a:rPr>
                        <a:t>Aumenta la complejidad del sistema</a:t>
                      </a:r>
                      <a:endParaRPr lang="es-ES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960" marR="96960" marT="133973" marB="484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45183"/>
                  </a:ext>
                </a:extLst>
              </a:tr>
              <a:tr h="8612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100" b="0" i="0" u="none" strike="noStrike" cap="none" spc="0" noProof="0">
                          <a:solidFill>
                            <a:schemeClr val="tx1"/>
                          </a:solidFill>
                          <a:latin typeface="Neue Haas Grotesk Text Pro"/>
                        </a:rPr>
                        <a:t>Ahorra el tiempo necesario para mover, categorizar o estandarizar datos.</a:t>
                      </a:r>
                    </a:p>
                  </a:txBody>
                  <a:tcPr marL="96960" marR="96960" marT="133973" marB="484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100" b="0" i="0" u="none" strike="noStrike" cap="none" spc="0" noProof="0">
                          <a:solidFill>
                            <a:schemeClr val="tx1"/>
                          </a:solidFill>
                          <a:latin typeface="Neue Haas Grotesk Text Pro"/>
                        </a:rPr>
                        <a:t>Problemas de transaccionalidad pueden llevar a incoherencias de datos</a:t>
                      </a:r>
                      <a:endParaRPr lang="es-ES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960" marR="96960" marT="133973" marB="484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318254"/>
                  </a:ext>
                </a:extLst>
              </a:tr>
              <a:tr h="8612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100" b="0" i="0" u="none" strike="noStrike" cap="none" spc="0" noProof="0">
                          <a:solidFill>
                            <a:schemeClr val="tx1"/>
                          </a:solidFill>
                          <a:latin typeface="Neue Haas Grotesk Text Pro"/>
                        </a:rPr>
                        <a:t>Optimización para las consultas, ya que se vuelven más sencillas.</a:t>
                      </a:r>
                      <a:endParaRPr lang="es-ES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96960" marR="96960" marT="133973" marB="484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2100" cap="none" spc="0">
                          <a:solidFill>
                            <a:schemeClr val="tx1"/>
                          </a:solidFill>
                        </a:rPr>
                        <a:t>Alterar cualquier paso de un flujo de trabajo puede romper otros flujos de trabajo.</a:t>
                      </a:r>
                    </a:p>
                  </a:txBody>
                  <a:tcPr marL="96960" marR="96960" marT="133973" marB="484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626974"/>
                  </a:ext>
                </a:extLst>
              </a:tr>
              <a:tr h="5486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2100" b="0" i="0" u="none" strike="noStrike" cap="none" spc="0" noProof="0">
                          <a:solidFill>
                            <a:schemeClr val="tx1"/>
                          </a:solidFill>
                          <a:latin typeface="Neue Haas Grotesk Text Pro"/>
                        </a:rPr>
                        <a:t>Automatización y escalabilidad</a:t>
                      </a:r>
                    </a:p>
                  </a:txBody>
                  <a:tcPr marL="96960" marR="96960" marT="133973" marB="484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2100" cap="none" spc="0">
                          <a:solidFill>
                            <a:schemeClr val="tx1"/>
                          </a:solidFill>
                        </a:rPr>
                        <a:t>Altos costes y tiempo alto de desarrollo.</a:t>
                      </a:r>
                    </a:p>
                  </a:txBody>
                  <a:tcPr marL="96960" marR="96960" marT="133973" marB="4848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557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728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3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E1947A-A5C6-5AC1-073C-BCBF67FF8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4133560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>
                <a:ea typeface="+mj-lt"/>
                <a:cs typeface="+mj-lt"/>
              </a:rPr>
              <a:t>ELT </a:t>
            </a:r>
            <a:r>
              <a:rPr lang="es-ES" b="0">
                <a:ea typeface="+mj-lt"/>
                <a:cs typeface="+mj-lt"/>
              </a:rPr>
              <a:t>- </a:t>
            </a:r>
            <a:r>
              <a:rPr lang="es-ES" b="0" err="1">
                <a:ea typeface="+mj-lt"/>
                <a:cs typeface="+mj-lt"/>
              </a:rPr>
              <a:t>Extract</a:t>
            </a:r>
            <a:r>
              <a:rPr lang="es-ES" b="0">
                <a:ea typeface="+mj-lt"/>
                <a:cs typeface="+mj-lt"/>
              </a:rPr>
              <a:t>, Load, </a:t>
            </a:r>
            <a:r>
              <a:rPr lang="es-ES" b="0" err="1">
                <a:ea typeface="+mj-lt"/>
                <a:cs typeface="+mj-lt"/>
              </a:rPr>
              <a:t>Transform</a:t>
            </a:r>
            <a:endParaRPr lang="es-ES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AB169-F784-A392-BCBC-84765E170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2160016"/>
            <a:ext cx="4133560" cy="41257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Extrae datos del sistema de origen, carga los datos sin procesar en un lago o almacén de datos y luego transforma los datos dentro de estos entornos.</a:t>
            </a:r>
          </a:p>
          <a:p>
            <a:r>
              <a:rPr lang="es-ES"/>
              <a:t>Algunas tecnologías asociadas son Microsoft Azure, Amazon, Google.. </a:t>
            </a:r>
            <a:r>
              <a:rPr lang="es-ES" err="1"/>
              <a:t>etc</a:t>
            </a:r>
          </a:p>
        </p:txBody>
      </p:sp>
      <p:grpSp>
        <p:nvGrpSpPr>
          <p:cNvPr id="77" name="Group 39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1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9" name="Straight Connector 45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E6F49005-07ED-FFDC-9FA9-C31F0F46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833" y="990600"/>
            <a:ext cx="6709188" cy="4876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75168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58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9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A83DAA-8DE6-0FF6-6B2C-C9431DF5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78503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err="1"/>
              <a:t>Ventajas</a:t>
            </a:r>
            <a:r>
              <a:rPr lang="en-US" sz="3400"/>
              <a:t> y </a:t>
            </a:r>
            <a:r>
              <a:rPr lang="en-US" sz="3400" err="1"/>
              <a:t>Inconvenientes</a:t>
            </a:r>
            <a:r>
              <a:rPr lang="en-US" sz="3400"/>
              <a:t> de ELT</a:t>
            </a:r>
          </a:p>
        </p:txBody>
      </p:sp>
      <p:grpSp>
        <p:nvGrpSpPr>
          <p:cNvPr id="60" name="Group 38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61" name="Straight Connector 44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B9BAC346-CC34-5C48-82DA-5AF018FDD9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1909966"/>
              </p:ext>
            </p:extLst>
          </p:nvPr>
        </p:nvGraphicFramePr>
        <p:xfrm>
          <a:off x="1177777" y="2169236"/>
          <a:ext cx="9833044" cy="371213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916522">
                  <a:extLst>
                    <a:ext uri="{9D8B030D-6E8A-4147-A177-3AD203B41FA5}">
                      <a16:colId xmlns:a16="http://schemas.microsoft.com/office/drawing/2014/main" val="1115085502"/>
                    </a:ext>
                  </a:extLst>
                </a:gridCol>
                <a:gridCol w="4916522">
                  <a:extLst>
                    <a:ext uri="{9D8B030D-6E8A-4147-A177-3AD203B41FA5}">
                      <a16:colId xmlns:a16="http://schemas.microsoft.com/office/drawing/2014/main" val="2452599333"/>
                    </a:ext>
                  </a:extLst>
                </a:gridCol>
              </a:tblGrid>
              <a:tr h="697388">
                <a:tc>
                  <a:txBody>
                    <a:bodyPr/>
                    <a:lstStyle/>
                    <a:p>
                      <a:pPr algn="ctr"/>
                      <a:r>
                        <a:rPr lang="es-E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Ventajas</a:t>
                      </a:r>
                    </a:p>
                  </a:txBody>
                  <a:tcPr marL="272417" marR="163450" marT="163450" marB="1634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1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Inconvenientes</a:t>
                      </a:r>
                    </a:p>
                  </a:txBody>
                  <a:tcPr marL="272417" marR="163450" marT="163450" marB="1634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8F9A9D">
                          <a:alpha val="60000"/>
                        </a:srgb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814716"/>
                  </a:ext>
                </a:extLst>
              </a:tr>
              <a:tr h="10896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eue Haas Grotesk Text Pro"/>
                        </a:rPr>
                        <a:t>Flexibilidad para Transformaciones Ad-</a:t>
                      </a:r>
                      <a:br>
                        <a:rPr lang="es-ES" sz="17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eue Haas Grotesk Text Pro"/>
                        </a:rPr>
                      </a:br>
                      <a:r>
                        <a:rPr lang="es-ES" sz="17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eue Haas Grotesk Text Pro"/>
                        </a:rPr>
                        <a:t>Hoc (solución específicamente elaborada </a:t>
                      </a:r>
                      <a:br>
                        <a:rPr lang="es-ES" sz="17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eue Haas Grotesk Text Pro"/>
                        </a:rPr>
                      </a:br>
                      <a:r>
                        <a:rPr lang="es-ES" sz="17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eue Haas Grotesk Text Pro"/>
                        </a:rPr>
                        <a:t>para un problema). </a:t>
                      </a:r>
                      <a:endParaRPr lang="es-E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2417" marR="141657" marT="141657" marB="1416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eue Haas Grotesk Text Pro"/>
                        </a:rPr>
                        <a:t>La transformación puede ser costosa.</a:t>
                      </a:r>
                      <a:endParaRPr lang="es-E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2417" marR="141657" marT="141657" marB="1416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585406"/>
                  </a:ext>
                </a:extLst>
              </a:tr>
              <a:tr h="108966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eue Haas Grotesk Text Pro"/>
                        </a:rPr>
                        <a:t>Mayor velocidad de carga de datos</a:t>
                      </a:r>
                      <a:br>
                        <a:rPr lang="es-ES" sz="17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eue Haas Grotesk Text Pro"/>
                        </a:rPr>
                      </a:br>
                      <a:endParaRPr lang="es-ES" sz="17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Neue Haas Grotesk Text Pro"/>
                      </a:endParaRPr>
                    </a:p>
                  </a:txBody>
                  <a:tcPr marL="272417" marR="141657" marT="141657" marB="1416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eue Haas Grotesk Text Pro"/>
                        </a:rPr>
                        <a:t>Riesgos de seguridad, dificulta el </a:t>
                      </a:r>
                      <a:br>
                        <a:rPr lang="es-ES" sz="17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eue Haas Grotesk Text Pro"/>
                        </a:rPr>
                      </a:br>
                      <a:r>
                        <a:rPr lang="es-ES" sz="17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eue Haas Grotesk Text Pro"/>
                        </a:rPr>
                        <a:t>cumplimiento de las normas de </a:t>
                      </a:r>
                      <a:br>
                        <a:rPr lang="es-ES" sz="17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eue Haas Grotesk Text Pro"/>
                        </a:rPr>
                      </a:br>
                      <a:r>
                        <a:rPr lang="es-ES" sz="17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eue Haas Grotesk Text Pro"/>
                        </a:rPr>
                        <a:t>privacidad de datos.</a:t>
                      </a:r>
                    </a:p>
                  </a:txBody>
                  <a:tcPr marL="272417" marR="141657" marT="141657" marB="1416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17621"/>
                  </a:ext>
                </a:extLst>
              </a:tr>
              <a:tr h="83541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eue Haas Grotesk Text Pro"/>
                        </a:rPr>
                        <a:t>Aprovechamiento de recursos, lo que </a:t>
                      </a:r>
                      <a:br>
                        <a:rPr lang="es-ES" sz="17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eue Haas Grotesk Text Pro"/>
                        </a:rPr>
                      </a:br>
                      <a:r>
                        <a:rPr lang="es-ES" sz="17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eue Haas Grotesk Text Pro"/>
                        </a:rPr>
                        <a:t>reduce la carga en servidores externos.</a:t>
                      </a:r>
                    </a:p>
                  </a:txBody>
                  <a:tcPr marL="272417" marR="141657" marT="141657" marB="1416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eue Haas Grotesk Text Pro"/>
                        </a:rPr>
                        <a:t>Posible sobrecarga de procesamiento si </a:t>
                      </a:r>
                      <a:br>
                        <a:rPr lang="es-ES" sz="17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eue Haas Grotesk Text Pro"/>
                        </a:rPr>
                      </a:br>
                      <a:r>
                        <a:rPr lang="es-ES" sz="1700" b="0" i="0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Neue Haas Grotesk Text Pro"/>
                        </a:rPr>
                        <a:t>no se optimiza.</a:t>
                      </a:r>
                      <a:endParaRPr lang="es-ES" sz="17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272417" marR="141657" marT="141657" marB="14165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B4BCBE">
                        <a:alpha val="3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6077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384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Interfaz de usuario gráfica, Icono&#10;&#10;Descripción generada automáticamente">
            <a:extLst>
              <a:ext uri="{FF2B5EF4-FFF2-40B4-BE49-F238E27FC236}">
                <a16:creationId xmlns:a16="http://schemas.microsoft.com/office/drawing/2014/main" id="{F6314693-DFC5-D03D-F088-B9E54624EE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" contrast="-6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97" name="Rectangle">
            <a:extLst>
              <a:ext uri="{FF2B5EF4-FFF2-40B4-BE49-F238E27FC236}">
                <a16:creationId xmlns:a16="http://schemas.microsoft.com/office/drawing/2014/main" id="{14ACB00F-615E-0E4F-9794-329E08F6E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8469492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983B53-DFD8-145E-0CAA-24B4AA671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z="4800"/>
              <a:t>Índice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16ACF4-D38D-AA43-8EA3-A88BD5ED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7335835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71500" indent="-228600">
              <a:buFont typeface="Arial" panose="020B0604020202020204" pitchFamily="34" charset="0"/>
              <a:buChar char="•"/>
            </a:pPr>
            <a:r>
              <a:rPr lang="es-ES_tradnl" sz="3600"/>
              <a:t>Arquitectura Lambda</a:t>
            </a:r>
          </a:p>
          <a:p>
            <a:pPr marL="571500" indent="-228600">
              <a:buFont typeface="Arial" panose="020B0604020202020204" pitchFamily="34" charset="0"/>
              <a:buChar char="•"/>
            </a:pPr>
            <a:endParaRPr lang="es-ES_tradnl" sz="3600"/>
          </a:p>
          <a:p>
            <a:pPr marL="571500" indent="-228600">
              <a:buFont typeface="Arial" panose="020B0604020202020204" pitchFamily="34" charset="0"/>
              <a:buChar char="•"/>
            </a:pPr>
            <a:r>
              <a:rPr lang="es-ES_tradnl" sz="3600"/>
              <a:t>Arquitectura Kappa</a:t>
            </a:r>
          </a:p>
          <a:p>
            <a:pPr marL="571500" indent="-228600">
              <a:buFont typeface="Arial" panose="020B0604020202020204" pitchFamily="34" charset="0"/>
              <a:buChar char="•"/>
            </a:pPr>
            <a:endParaRPr lang="es-ES_tradnl" sz="3600"/>
          </a:p>
          <a:p>
            <a:pPr marL="571500" indent="-228600">
              <a:buFont typeface="Arial" panose="020B0604020202020204" pitchFamily="34" charset="0"/>
              <a:buChar char="•"/>
            </a:pPr>
            <a:r>
              <a:rPr lang="es-ES_tradnl" sz="3600"/>
              <a:t>Patrones de Diseño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D2BBFA3-6EA8-1C48-B3A5-DFCC389D28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5B55452-0B37-B747-9C68-70C4EF8F7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02" name="Freeform 41">
              <a:extLst>
                <a:ext uri="{FF2B5EF4-FFF2-40B4-BE49-F238E27FC236}">
                  <a16:creationId xmlns:a16="http://schemas.microsoft.com/office/drawing/2014/main" id="{CBBA7287-7E9D-884B-93D7-D56B52ADE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42">
              <a:extLst>
                <a:ext uri="{FF2B5EF4-FFF2-40B4-BE49-F238E27FC236}">
                  <a16:creationId xmlns:a16="http://schemas.microsoft.com/office/drawing/2014/main" id="{E09BD6CA-D4FC-1041-9A4A-5BD33DDED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43">
              <a:extLst>
                <a:ext uri="{FF2B5EF4-FFF2-40B4-BE49-F238E27FC236}">
                  <a16:creationId xmlns:a16="http://schemas.microsoft.com/office/drawing/2014/main" id="{60AFCEEC-E747-AF48-9591-58C67AF87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44">
              <a:extLst>
                <a:ext uri="{FF2B5EF4-FFF2-40B4-BE49-F238E27FC236}">
                  <a16:creationId xmlns:a16="http://schemas.microsoft.com/office/drawing/2014/main" id="{2290DF32-70FD-0E48-9258-0BD83EE62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45">
              <a:extLst>
                <a:ext uri="{FF2B5EF4-FFF2-40B4-BE49-F238E27FC236}">
                  <a16:creationId xmlns:a16="http://schemas.microsoft.com/office/drawing/2014/main" id="{61BFE2D7-8646-5943-87D5-C6A9CDF68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46">
              <a:extLst>
                <a:ext uri="{FF2B5EF4-FFF2-40B4-BE49-F238E27FC236}">
                  <a16:creationId xmlns:a16="http://schemas.microsoft.com/office/drawing/2014/main" id="{6FFCD48C-239D-ED44-879B-9E5DD00DEA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47">
              <a:extLst>
                <a:ext uri="{FF2B5EF4-FFF2-40B4-BE49-F238E27FC236}">
                  <a16:creationId xmlns:a16="http://schemas.microsoft.com/office/drawing/2014/main" id="{55CCAE64-959A-BC4A-A123-FC9283192D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1597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8">
            <a:extLst>
              <a:ext uri="{FF2B5EF4-FFF2-40B4-BE49-F238E27FC236}">
                <a16:creationId xmlns:a16="http://schemas.microsoft.com/office/drawing/2014/main" id="{C7F2E4D6-EF46-1C43-8F3E-3620C3C83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27FDA00-F337-42E7-3D58-EEE13C96F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</p:spPr>
        <p:txBody>
          <a:bodyPr>
            <a:normAutofit/>
          </a:bodyPr>
          <a:lstStyle/>
          <a:p>
            <a:r>
              <a:rPr lang="es-ES"/>
              <a:t>Diferencias ETL y ELT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3CF3DF-4809-5B42-9F22-98139137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E5FF700-0832-7346-B31E-5F46CCA10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4" name="Freeform 37">
              <a:extLst>
                <a:ext uri="{FF2B5EF4-FFF2-40B4-BE49-F238E27FC236}">
                  <a16:creationId xmlns:a16="http://schemas.microsoft.com/office/drawing/2014/main" id="{277D9C66-EBCA-9E4E-9915-3C23A4155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38">
              <a:extLst>
                <a:ext uri="{FF2B5EF4-FFF2-40B4-BE49-F238E27FC236}">
                  <a16:creationId xmlns:a16="http://schemas.microsoft.com/office/drawing/2014/main" id="{77EB4077-104B-084E-957D-3961E1A7B1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9">
              <a:extLst>
                <a:ext uri="{FF2B5EF4-FFF2-40B4-BE49-F238E27FC236}">
                  <a16:creationId xmlns:a16="http://schemas.microsoft.com/office/drawing/2014/main" id="{4357416B-B608-7C4E-A39F-CC841142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40">
              <a:extLst>
                <a:ext uri="{FF2B5EF4-FFF2-40B4-BE49-F238E27FC236}">
                  <a16:creationId xmlns:a16="http://schemas.microsoft.com/office/drawing/2014/main" id="{C9272918-42EA-B449-A3F1-EE3EA89D9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41">
              <a:extLst>
                <a:ext uri="{FF2B5EF4-FFF2-40B4-BE49-F238E27FC236}">
                  <a16:creationId xmlns:a16="http://schemas.microsoft.com/office/drawing/2014/main" id="{B17F1055-397A-B748-8042-F50B0EE39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42">
              <a:extLst>
                <a:ext uri="{FF2B5EF4-FFF2-40B4-BE49-F238E27FC236}">
                  <a16:creationId xmlns:a16="http://schemas.microsoft.com/office/drawing/2014/main" id="{4B446987-771D-B443-A9EA-9D342077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DEEDF01-CBEF-0E31-DFA2-D5FB5F414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1822559"/>
            <a:ext cx="10046377" cy="425435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z="2000">
                <a:ea typeface="+mn-lt"/>
                <a:cs typeface="+mn-lt"/>
              </a:rPr>
              <a:t>Ambos se utilizan para introducir datos en un almacén de datos y hacerlos útiles para los analistas y las herramientas de generación de reportes. </a:t>
            </a:r>
            <a:endParaRPr lang="es-ES">
              <a:ea typeface="+mn-lt"/>
              <a:cs typeface="+mn-lt"/>
            </a:endParaRPr>
          </a:p>
          <a:p>
            <a:r>
              <a:rPr lang="es-ES" sz="2000">
                <a:ea typeface="+mn-lt"/>
                <a:cs typeface="+mn-lt"/>
              </a:rPr>
              <a:t>Algunas diferencias más notables entre ellos son: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s-ES" sz="1600">
                <a:ea typeface="+mn-lt"/>
                <a:cs typeface="+mn-lt"/>
              </a:rPr>
              <a:t>El patrón </a:t>
            </a:r>
            <a:r>
              <a:rPr lang="es-ES" sz="1600" b="1">
                <a:ea typeface="+mn-lt"/>
                <a:cs typeface="+mn-lt"/>
              </a:rPr>
              <a:t>ETL</a:t>
            </a:r>
            <a:r>
              <a:rPr lang="es-ES" sz="1600">
                <a:ea typeface="+mn-lt"/>
                <a:cs typeface="+mn-lt"/>
              </a:rPr>
              <a:t> </a:t>
            </a:r>
            <a:r>
              <a:rPr lang="es-ES" sz="1600" u="sng">
                <a:ea typeface="+mn-lt"/>
                <a:cs typeface="+mn-lt"/>
              </a:rPr>
              <a:t>es más conocido</a:t>
            </a:r>
            <a:r>
              <a:rPr lang="es-ES" sz="1600">
                <a:ea typeface="+mn-lt"/>
                <a:cs typeface="+mn-lt"/>
              </a:rPr>
              <a:t> y el patrón </a:t>
            </a:r>
            <a:r>
              <a:rPr lang="es-ES" sz="1600" b="1">
                <a:ea typeface="+mn-lt"/>
                <a:cs typeface="+mn-lt"/>
              </a:rPr>
              <a:t>ELT</a:t>
            </a:r>
            <a:r>
              <a:rPr lang="es-ES" sz="1600">
                <a:ea typeface="+mn-lt"/>
                <a:cs typeface="+mn-lt"/>
              </a:rPr>
              <a:t> </a:t>
            </a:r>
            <a:r>
              <a:rPr lang="es-ES" sz="1600" u="sng">
                <a:ea typeface="+mn-lt"/>
                <a:cs typeface="+mn-lt"/>
              </a:rPr>
              <a:t>es más moderno</a:t>
            </a:r>
            <a:r>
              <a:rPr lang="es-ES" sz="1600">
                <a:ea typeface="+mn-lt"/>
                <a:cs typeface="+mn-lt"/>
              </a:rPr>
              <a:t>. </a:t>
            </a:r>
          </a:p>
          <a:p>
            <a:pPr lvl="1">
              <a:buFont typeface="Wingdings" panose="020B0604020202020204" pitchFamily="34" charset="0"/>
              <a:buChar char="Ø"/>
            </a:pPr>
            <a:endParaRPr lang="es-ES" sz="160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es-ES" sz="1600">
                <a:ea typeface="+mn-lt"/>
                <a:cs typeface="+mn-lt"/>
              </a:rPr>
              <a:t>El proceso de </a:t>
            </a:r>
            <a:r>
              <a:rPr lang="es-ES" sz="1600" b="1">
                <a:ea typeface="+mn-lt"/>
                <a:cs typeface="+mn-lt"/>
              </a:rPr>
              <a:t>ETL</a:t>
            </a:r>
            <a:r>
              <a:rPr lang="es-ES" sz="1600">
                <a:ea typeface="+mn-lt"/>
                <a:cs typeface="+mn-lt"/>
              </a:rPr>
              <a:t> </a:t>
            </a:r>
            <a:r>
              <a:rPr lang="es-ES" sz="1600" u="sng">
                <a:ea typeface="+mn-lt"/>
                <a:cs typeface="+mn-lt"/>
              </a:rPr>
              <a:t>es más lento</a:t>
            </a:r>
            <a:r>
              <a:rPr lang="es-ES" sz="1600">
                <a:ea typeface="+mn-lt"/>
                <a:cs typeface="+mn-lt"/>
              </a:rPr>
              <a:t> que el de </a:t>
            </a:r>
            <a:r>
              <a:rPr lang="es-ES" sz="1600" b="1">
                <a:ea typeface="+mn-lt"/>
                <a:cs typeface="+mn-lt"/>
              </a:rPr>
              <a:t>ELT</a:t>
            </a:r>
            <a:r>
              <a:rPr lang="es-ES" sz="1600">
                <a:ea typeface="+mn-lt"/>
                <a:cs typeface="+mn-lt"/>
              </a:rPr>
              <a:t>.</a:t>
            </a:r>
            <a:endParaRPr lang="es-ES" sz="1600">
              <a:ea typeface="+mn-lt"/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endParaRPr lang="es-ES" sz="1600" b="1">
              <a:latin typeface="Neue Haas Grotesk Text Pro"/>
              <a:cs typeface="Calibri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es-ES" sz="1600">
                <a:ea typeface="+mn-lt"/>
                <a:cs typeface="+mn-lt"/>
              </a:rPr>
              <a:t>La configuración </a:t>
            </a:r>
            <a:r>
              <a:rPr lang="es-ES" sz="1600" b="1">
                <a:ea typeface="+mn-lt"/>
                <a:cs typeface="+mn-lt"/>
              </a:rPr>
              <a:t>ETL </a:t>
            </a:r>
            <a:r>
              <a:rPr lang="es-ES" sz="1600">
                <a:ea typeface="+mn-lt"/>
                <a:cs typeface="+mn-lt"/>
              </a:rPr>
              <a:t>puede llevar </a:t>
            </a:r>
            <a:r>
              <a:rPr lang="es-ES" sz="1600" u="sng">
                <a:ea typeface="+mn-lt"/>
                <a:cs typeface="+mn-lt"/>
              </a:rPr>
              <a:t>más tiempo</a:t>
            </a:r>
            <a:r>
              <a:rPr lang="es-ES" sz="1600">
                <a:ea typeface="+mn-lt"/>
                <a:cs typeface="+mn-lt"/>
              </a:rPr>
              <a:t> y ser </a:t>
            </a:r>
            <a:r>
              <a:rPr lang="es-ES" sz="1600" u="sng">
                <a:ea typeface="+mn-lt"/>
                <a:cs typeface="+mn-lt"/>
              </a:rPr>
              <a:t>más costosa</a:t>
            </a:r>
            <a:r>
              <a:rPr lang="es-ES" sz="1600">
                <a:ea typeface="+mn-lt"/>
                <a:cs typeface="+mn-lt"/>
              </a:rPr>
              <a:t> que la </a:t>
            </a:r>
            <a:r>
              <a:rPr lang="es-ES" sz="1600" b="1">
                <a:ea typeface="+mn-lt"/>
                <a:cs typeface="+mn-lt"/>
              </a:rPr>
              <a:t>ELT </a:t>
            </a:r>
            <a:r>
              <a:rPr lang="es-ES" sz="1600">
                <a:ea typeface="+mn-lt"/>
                <a:cs typeface="+mn-lt"/>
              </a:rPr>
              <a:t>(aunque depende de la infraestructura que se utilice).</a:t>
            </a:r>
          </a:p>
          <a:p>
            <a:pPr lvl="1">
              <a:buFont typeface="Wingdings" panose="020B0604020202020204" pitchFamily="34" charset="0"/>
              <a:buChar char="Ø"/>
            </a:pPr>
            <a:endParaRPr lang="es-ES" sz="160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Ø"/>
            </a:pPr>
            <a:r>
              <a:rPr lang="es-ES" sz="1600">
                <a:ea typeface="+mn-lt"/>
                <a:cs typeface="+mn-lt"/>
              </a:rPr>
              <a:t>El </a:t>
            </a:r>
            <a:r>
              <a:rPr lang="es-ES" sz="1600" b="1">
                <a:ea typeface="+mn-lt"/>
                <a:cs typeface="+mn-lt"/>
              </a:rPr>
              <a:t>patrón ETL </a:t>
            </a:r>
            <a:r>
              <a:rPr lang="es-ES" sz="1600">
                <a:ea typeface="+mn-lt"/>
                <a:cs typeface="+mn-lt"/>
              </a:rPr>
              <a:t>se recomienda el uso de </a:t>
            </a:r>
            <a:r>
              <a:rPr lang="es-ES" sz="1600" u="sng">
                <a:ea typeface="+mn-lt"/>
                <a:cs typeface="+mn-lt"/>
              </a:rPr>
              <a:t>datos estructurados</a:t>
            </a:r>
            <a:r>
              <a:rPr lang="es-ES" sz="1600">
                <a:ea typeface="+mn-lt"/>
                <a:cs typeface="+mn-lt"/>
              </a:rPr>
              <a:t>, el </a:t>
            </a:r>
            <a:r>
              <a:rPr lang="es-ES" sz="1600" b="1">
                <a:ea typeface="+mn-lt"/>
                <a:cs typeface="+mn-lt"/>
              </a:rPr>
              <a:t>patrón ELT</a:t>
            </a:r>
            <a:r>
              <a:rPr lang="es-ES" sz="1600">
                <a:ea typeface="+mn-lt"/>
                <a:cs typeface="+mn-lt"/>
              </a:rPr>
              <a:t> a </a:t>
            </a:r>
            <a:r>
              <a:rPr lang="es-ES" sz="1600" u="sng">
                <a:ea typeface="+mn-lt"/>
                <a:cs typeface="+mn-lt"/>
              </a:rPr>
              <a:t>datos estructurados, no estructurados y semiestructurados.</a:t>
            </a:r>
            <a:r>
              <a:rPr lang="es-ES" sz="1600">
                <a:ea typeface="+mn-lt"/>
                <a:cs typeface="+mn-lt"/>
              </a:rPr>
              <a:t> </a:t>
            </a:r>
            <a:endParaRPr lang="es-ES" sz="1600"/>
          </a:p>
          <a:p>
            <a:pPr lvl="1">
              <a:buFont typeface="Wingdings" panose="020B0604020202020204" pitchFamily="34" charset="0"/>
              <a:buChar char="Ø"/>
            </a:pPr>
            <a:endParaRPr lang="es-ES" sz="1600">
              <a:latin typeface="Neue Haas Grotesk Text Pro"/>
              <a:cs typeface="Calibri"/>
            </a:endParaRPr>
          </a:p>
          <a:p>
            <a:endParaRPr lang="es-E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954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1F02711-6FA9-83BB-061A-801FC0A3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70890"/>
            <a:ext cx="8912387" cy="126898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>
                <a:ea typeface="+mj-lt"/>
                <a:cs typeface="+mj-lt"/>
              </a:rPr>
              <a:t>CQRS </a:t>
            </a:r>
            <a:r>
              <a:rPr lang="es-ES" sz="2800" b="0">
                <a:ea typeface="+mj-lt"/>
                <a:cs typeface="+mj-lt"/>
              </a:rPr>
              <a:t>- </a:t>
            </a:r>
            <a:r>
              <a:rPr lang="es-ES" sz="2800" b="0" err="1">
                <a:latin typeface="Neue Haas Grotesk Text Pro"/>
                <a:ea typeface="+mn-ea"/>
                <a:cs typeface="Calibri"/>
              </a:rPr>
              <a:t>Command</a:t>
            </a:r>
            <a:r>
              <a:rPr lang="es-ES" sz="2800" b="0">
                <a:ea typeface="+mj-lt"/>
                <a:cs typeface="+mj-lt"/>
              </a:rPr>
              <a:t> </a:t>
            </a:r>
            <a:r>
              <a:rPr lang="es-ES" sz="2800" b="0" err="1">
                <a:ea typeface="+mj-lt"/>
                <a:cs typeface="+mj-lt"/>
              </a:rPr>
              <a:t>Query</a:t>
            </a:r>
            <a:r>
              <a:rPr lang="es-ES" sz="2800" b="0">
                <a:ea typeface="+mj-lt"/>
                <a:cs typeface="+mj-lt"/>
              </a:rPr>
              <a:t> </a:t>
            </a:r>
            <a:r>
              <a:rPr lang="es-ES" sz="2800" b="0" err="1">
                <a:ea typeface="+mj-lt"/>
                <a:cs typeface="+mj-lt"/>
              </a:rPr>
              <a:t>Responsibility</a:t>
            </a:r>
            <a:r>
              <a:rPr lang="es-ES" sz="2800" b="0">
                <a:ea typeface="+mj-lt"/>
                <a:cs typeface="+mj-lt"/>
              </a:rPr>
              <a:t> </a:t>
            </a:r>
            <a:r>
              <a:rPr lang="es-ES" sz="2800" b="0" err="1">
                <a:ea typeface="+mj-lt"/>
                <a:cs typeface="+mj-lt"/>
              </a:rPr>
              <a:t>Segregation</a:t>
            </a:r>
            <a:endParaRPr lang="es-ES" sz="2800" err="1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5FEF1F-EEBC-B7D1-3ECF-C77C38BECB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1" y="1713702"/>
            <a:ext cx="4133559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ES">
                <a:latin typeface="Neue Haas Grotesk Text Pro"/>
                <a:cs typeface="Calibri"/>
              </a:rPr>
              <a:t>Es un patrón de diseño de software que separa consultas (recuperar datos) de los comandos (inserción, actualización y borrado de datos). </a:t>
            </a:r>
          </a:p>
          <a:p>
            <a:pPr>
              <a:lnSpc>
                <a:spcPct val="90000"/>
              </a:lnSpc>
            </a:pPr>
            <a:r>
              <a:rPr lang="es-ES" u="sng">
                <a:latin typeface="Neue Haas Grotesk Text Pro"/>
                <a:cs typeface="Calibri"/>
              </a:rPr>
              <a:t>Se utiliza en aplicaciones de alto rendimiento</a:t>
            </a:r>
            <a:r>
              <a:rPr lang="es-ES">
                <a:latin typeface="Neue Haas Grotesk Text Pro"/>
                <a:cs typeface="Calibri"/>
              </a:rPr>
              <a:t>, como Netflix, Amazon, </a:t>
            </a:r>
            <a:r>
              <a:rPr lang="es-ES" err="1">
                <a:latin typeface="Neue Haas Grotesk Text Pro"/>
                <a:cs typeface="Calibri"/>
              </a:rPr>
              <a:t>Ebay</a:t>
            </a:r>
            <a:r>
              <a:rPr lang="es-ES">
                <a:latin typeface="Neue Haas Grotesk Text Pro"/>
                <a:cs typeface="Calibri"/>
              </a:rPr>
              <a:t>.. Etc.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44752178-5FEA-493B-7C2C-1473349BF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596" y="1632169"/>
            <a:ext cx="6430513" cy="3585011"/>
          </a:xfrm>
          <a:prstGeom prst="rect">
            <a:avLst/>
          </a:prstGeom>
        </p:spPr>
      </p:pic>
      <p:grpSp>
        <p:nvGrpSpPr>
          <p:cNvPr id="20" name="Group 10">
            <a:extLst>
              <a:ext uri="{FF2B5EF4-FFF2-40B4-BE49-F238E27FC236}">
                <a16:creationId xmlns:a16="http://schemas.microsoft.com/office/drawing/2014/main" id="{1B5E71B3-7269-894E-A00B-31D341365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FFFA3A20-1539-CC4A-9BE1-7415FE5A98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87">
              <a:extLst>
                <a:ext uri="{FF2B5EF4-FFF2-40B4-BE49-F238E27FC236}">
                  <a16:creationId xmlns:a16="http://schemas.microsoft.com/office/drawing/2014/main" id="{44EBCCFB-8EAB-2442-8E02-293F08D50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id="{AFD14830-CC36-D64E-8173-398042563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97">
              <a:extLst>
                <a:ext uri="{FF2B5EF4-FFF2-40B4-BE49-F238E27FC236}">
                  <a16:creationId xmlns:a16="http://schemas.microsoft.com/office/drawing/2014/main" id="{FAA40AB8-EB6E-A44D-B3CA-7D25B64F5A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A0A01F17-907D-3541-BBAF-A33828880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356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787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21D189-43CF-255C-55A0-3F4AA42C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7806854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err="1"/>
              <a:t>Ventajas</a:t>
            </a:r>
            <a:r>
              <a:rPr lang="en-US" sz="3400"/>
              <a:t> e </a:t>
            </a:r>
            <a:r>
              <a:rPr lang="en-US" sz="3400" err="1"/>
              <a:t>Inconvenientes</a:t>
            </a:r>
            <a:r>
              <a:rPr lang="en-US" sz="3400"/>
              <a:t> de CQRS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E9B265E4-C575-DA65-972D-1C9DA2F647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885103"/>
              </p:ext>
            </p:extLst>
          </p:nvPr>
        </p:nvGraphicFramePr>
        <p:xfrm>
          <a:off x="776177" y="2169236"/>
          <a:ext cx="10636244" cy="3712137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5328809">
                  <a:extLst>
                    <a:ext uri="{9D8B030D-6E8A-4147-A177-3AD203B41FA5}">
                      <a16:colId xmlns:a16="http://schemas.microsoft.com/office/drawing/2014/main" val="2946206150"/>
                    </a:ext>
                  </a:extLst>
                </a:gridCol>
                <a:gridCol w="5307435">
                  <a:extLst>
                    <a:ext uri="{9D8B030D-6E8A-4147-A177-3AD203B41FA5}">
                      <a16:colId xmlns:a16="http://schemas.microsoft.com/office/drawing/2014/main" val="2866724290"/>
                    </a:ext>
                  </a:extLst>
                </a:gridCol>
              </a:tblGrid>
              <a:tr h="51111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2000" b="0" cap="none" spc="60">
                          <a:solidFill>
                            <a:schemeClr val="bg1"/>
                          </a:solidFill>
                        </a:rPr>
                        <a:t>Ventajas</a:t>
                      </a:r>
                    </a:p>
                  </a:txBody>
                  <a:tcPr marL="111924" marR="111924" marT="111924" marB="5596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b="0" cap="none" spc="60">
                          <a:solidFill>
                            <a:schemeClr val="bg1"/>
                          </a:solidFill>
                        </a:rPr>
                        <a:t>Inconvenientes</a:t>
                      </a:r>
                    </a:p>
                  </a:txBody>
                  <a:tcPr marL="111924" marR="111924" marT="111924" marB="55962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482285"/>
                  </a:ext>
                </a:extLst>
              </a:tr>
              <a:tr h="73496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 i="0" u="none" strike="noStrike" cap="none" spc="0" noProof="0">
                          <a:solidFill>
                            <a:schemeClr val="tx1"/>
                          </a:solidFill>
                          <a:latin typeface="Neue Haas Grotesk Text Pro"/>
                        </a:rPr>
                        <a:t>Permite seguir más de cerca el principio de responsabilidad única</a:t>
                      </a:r>
                      <a:endParaRPr lang="es-E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924" marR="111924" marT="111924" marB="55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 i="0" u="none" strike="noStrike" cap="none" spc="0" noProof="0">
                          <a:solidFill>
                            <a:schemeClr val="tx1"/>
                          </a:solidFill>
                          <a:latin typeface="Neue Haas Grotesk Text Pro"/>
                        </a:rPr>
                        <a:t>Aumenta la complejidad del sistema</a:t>
                      </a:r>
                      <a:endParaRPr lang="es-E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924" marR="111924" marT="111924" marB="55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323635"/>
                  </a:ext>
                </a:extLst>
              </a:tr>
              <a:tr h="9961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 i="0" u="none" strike="noStrike" cap="none" spc="0" noProof="0">
                          <a:solidFill>
                            <a:schemeClr val="tx1"/>
                          </a:solidFill>
                          <a:latin typeface="Neue Haas Grotesk Text Pro"/>
                        </a:rPr>
                        <a:t>Si los subsistemas de escritura y lectura se separan físicamente, podrían escalarse de manera independiente</a:t>
                      </a:r>
                      <a:endParaRPr lang="es-E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924" marR="111924" marT="111924" marB="55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 i="0" u="none" strike="noStrike" cap="none" spc="0" noProof="0">
                          <a:solidFill>
                            <a:schemeClr val="tx1"/>
                          </a:solidFill>
                          <a:latin typeface="Neue Haas Grotesk Text Pro"/>
                        </a:rPr>
                        <a:t>Problemas de transaccionalidad pueden llevar a incoherencias de datos, ya que un usuario podría consultar datos obsoletos</a:t>
                      </a:r>
                      <a:endParaRPr lang="es-E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924" marR="111924" marT="111924" marB="55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05632"/>
                  </a:ext>
                </a:extLst>
              </a:tr>
              <a:tr h="99612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 i="0" u="none" strike="noStrike" cap="none" spc="0" noProof="0">
                          <a:solidFill>
                            <a:schemeClr val="tx1"/>
                          </a:solidFill>
                          <a:latin typeface="Neue Haas Grotesk Text Pro"/>
                        </a:rPr>
                        <a:t>Las tecnologías de ambos sistemas podrían ser distintas: el sistema de escritura podría tener una base de datos distinta de la de lectura</a:t>
                      </a:r>
                      <a:endParaRPr lang="es-E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924" marR="111924" marT="111924" marB="55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 i="0" u="none" strike="noStrike" cap="none" spc="0" noProof="0">
                          <a:solidFill>
                            <a:schemeClr val="tx1"/>
                          </a:solidFill>
                          <a:latin typeface="Neue Haas Grotesk Text Pro"/>
                        </a:rPr>
                        <a:t>Mayor esfuerzo en términos de desarrollo </a:t>
                      </a:r>
                      <a:endParaRPr lang="es-E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924" marR="111924" marT="111924" marB="55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63075"/>
                  </a:ext>
                </a:extLst>
              </a:tr>
              <a:tr h="47381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 i="0" u="none" strike="noStrike" cap="none" spc="0" noProof="0">
                          <a:solidFill>
                            <a:schemeClr val="tx1"/>
                          </a:solidFill>
                          <a:latin typeface="Neue Haas Grotesk Text Pro"/>
                        </a:rPr>
                        <a:t>Las consultas se vuelven más sencillas </a:t>
                      </a:r>
                      <a:endParaRPr lang="es-E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924" marR="111924" marT="111924" marB="55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700" b="0" i="0" u="none" strike="noStrike" cap="none" spc="0" noProof="0">
                          <a:solidFill>
                            <a:schemeClr val="tx1"/>
                          </a:solidFill>
                          <a:latin typeface="Neue Haas Grotesk Text Pro"/>
                        </a:rPr>
                        <a:t>Complicaciones en el sistema de mensajería</a:t>
                      </a:r>
                      <a:endParaRPr lang="es-ES" sz="17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924" marR="111924" marT="111924" marB="55962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7979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528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86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87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91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BCC935-4AE6-8892-4488-C16F517D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7335835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/>
              <a:t>FIN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714268B-8C50-CA4E-9D9C-55342903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5974" y="0"/>
            <a:ext cx="3266026" cy="6858001"/>
            <a:chOff x="8925974" y="0"/>
            <a:chExt cx="3266026" cy="6858001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ABEF35D-F220-CC47-918A-86AD6DB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057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C00E500B-D6E7-C64D-BB6C-BCC4F8B7B8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6295076"/>
              <a:ext cx="539078" cy="562924"/>
            </a:xfrm>
            <a:custGeom>
              <a:avLst/>
              <a:gdLst>
                <a:gd name="connsiteX0" fmla="*/ 539078 w 539078"/>
                <a:gd name="connsiteY0" fmla="*/ 0 h 562924"/>
                <a:gd name="connsiteX1" fmla="*/ 539078 w 539078"/>
                <a:gd name="connsiteY1" fmla="*/ 562924 h 562924"/>
                <a:gd name="connsiteX2" fmla="*/ 22 w 539078"/>
                <a:gd name="connsiteY2" fmla="*/ 562924 h 562924"/>
                <a:gd name="connsiteX3" fmla="*/ 0 w 539078"/>
                <a:gd name="connsiteY3" fmla="*/ 562712 h 562924"/>
                <a:gd name="connsiteX4" fmla="*/ 451422 w 539078"/>
                <a:gd name="connsiteY4" fmla="*/ 8836 h 562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4">
                  <a:moveTo>
                    <a:pt x="539078" y="0"/>
                  </a:moveTo>
                  <a:lnTo>
                    <a:pt x="539078" y="562924"/>
                  </a:lnTo>
                  <a:lnTo>
                    <a:pt x="22" y="562924"/>
                  </a:lnTo>
                  <a:lnTo>
                    <a:pt x="0" y="562712"/>
                  </a:lnTo>
                  <a:cubicBezTo>
                    <a:pt x="0" y="289501"/>
                    <a:pt x="193796" y="61554"/>
                    <a:pt x="451422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E738F114-63E2-2F46-879C-39082E11D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3552046"/>
              <a:ext cx="539078" cy="1125424"/>
            </a:xfrm>
            <a:custGeom>
              <a:avLst/>
              <a:gdLst>
                <a:gd name="connsiteX0" fmla="*/ 539078 w 539078"/>
                <a:gd name="connsiteY0" fmla="*/ 0 h 1125424"/>
                <a:gd name="connsiteX1" fmla="*/ 539078 w 539078"/>
                <a:gd name="connsiteY1" fmla="*/ 1125424 h 1125424"/>
                <a:gd name="connsiteX2" fmla="*/ 451423 w 539078"/>
                <a:gd name="connsiteY2" fmla="*/ 1116588 h 1125424"/>
                <a:gd name="connsiteX3" fmla="*/ 0 w 539078"/>
                <a:gd name="connsiteY3" fmla="*/ 562712 h 1125424"/>
                <a:gd name="connsiteX4" fmla="*/ 451423 w 539078"/>
                <a:gd name="connsiteY4" fmla="*/ 8836 h 1125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4">
                  <a:moveTo>
                    <a:pt x="539078" y="0"/>
                  </a:moveTo>
                  <a:lnTo>
                    <a:pt x="539078" y="1125424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1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02D7001E-46DE-6140-8803-620C53392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2180532"/>
              <a:ext cx="539078" cy="1125425"/>
            </a:xfrm>
            <a:custGeom>
              <a:avLst/>
              <a:gdLst>
                <a:gd name="connsiteX0" fmla="*/ 539078 w 539078"/>
                <a:gd name="connsiteY0" fmla="*/ 0 h 1125425"/>
                <a:gd name="connsiteX1" fmla="*/ 539078 w 539078"/>
                <a:gd name="connsiteY1" fmla="*/ 1125425 h 1125425"/>
                <a:gd name="connsiteX2" fmla="*/ 451423 w 539078"/>
                <a:gd name="connsiteY2" fmla="*/ 1116588 h 1125425"/>
                <a:gd name="connsiteX3" fmla="*/ 0 w 539078"/>
                <a:gd name="connsiteY3" fmla="*/ 562712 h 1125425"/>
                <a:gd name="connsiteX4" fmla="*/ 451423 w 539078"/>
                <a:gd name="connsiteY4" fmla="*/ 8836 h 1125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1125425">
                  <a:moveTo>
                    <a:pt x="539078" y="0"/>
                  </a:moveTo>
                  <a:lnTo>
                    <a:pt x="539078" y="1125425"/>
                  </a:lnTo>
                  <a:lnTo>
                    <a:pt x="451423" y="1116588"/>
                  </a:lnTo>
                  <a:cubicBezTo>
                    <a:pt x="193797" y="1063870"/>
                    <a:pt x="0" y="835923"/>
                    <a:pt x="0" y="562712"/>
                  </a:cubicBezTo>
                  <a:cubicBezTo>
                    <a:pt x="0" y="289502"/>
                    <a:pt x="193797" y="61554"/>
                    <a:pt x="451423" y="88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BD55182B-F5B7-BC4D-9649-D3A17486E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922" y="0"/>
              <a:ext cx="539078" cy="562926"/>
            </a:xfrm>
            <a:custGeom>
              <a:avLst/>
              <a:gdLst>
                <a:gd name="connsiteX0" fmla="*/ 22 w 539078"/>
                <a:gd name="connsiteY0" fmla="*/ 0 h 562926"/>
                <a:gd name="connsiteX1" fmla="*/ 539078 w 539078"/>
                <a:gd name="connsiteY1" fmla="*/ 0 h 562926"/>
                <a:gd name="connsiteX2" fmla="*/ 539078 w 539078"/>
                <a:gd name="connsiteY2" fmla="*/ 562926 h 562926"/>
                <a:gd name="connsiteX3" fmla="*/ 451423 w 539078"/>
                <a:gd name="connsiteY3" fmla="*/ 554090 h 562926"/>
                <a:gd name="connsiteX4" fmla="*/ 0 w 539078"/>
                <a:gd name="connsiteY4" fmla="*/ 214 h 5629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078" h="562926">
                  <a:moveTo>
                    <a:pt x="22" y="0"/>
                  </a:moveTo>
                  <a:lnTo>
                    <a:pt x="539078" y="0"/>
                  </a:lnTo>
                  <a:lnTo>
                    <a:pt x="539078" y="562926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40">
              <a:extLst>
                <a:ext uri="{FF2B5EF4-FFF2-40B4-BE49-F238E27FC236}">
                  <a16:creationId xmlns:a16="http://schemas.microsoft.com/office/drawing/2014/main" id="{E2A11AC1-65D6-254F-8C03-98312331D6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6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3F2B5374-F243-F34E-BC5C-861BA70ECA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0"/>
              <a:ext cx="1130726" cy="565362"/>
            </a:xfrm>
            <a:custGeom>
              <a:avLst/>
              <a:gdLst>
                <a:gd name="connsiteX0" fmla="*/ 0 w 1130726"/>
                <a:gd name="connsiteY0" fmla="*/ 0 h 565362"/>
                <a:gd name="connsiteX1" fmla="*/ 25421 w 1130726"/>
                <a:gd name="connsiteY1" fmla="*/ 0 h 565362"/>
                <a:gd name="connsiteX2" fmla="*/ 36370 w 1130726"/>
                <a:gd name="connsiteY2" fmla="*/ 108609 h 565362"/>
                <a:gd name="connsiteX3" fmla="*/ 565364 w 1130726"/>
                <a:gd name="connsiteY3" fmla="*/ 539750 h 565362"/>
                <a:gd name="connsiteX4" fmla="*/ 1094357 w 1130726"/>
                <a:gd name="connsiteY4" fmla="*/ 108609 h 565362"/>
                <a:gd name="connsiteX5" fmla="*/ 1105306 w 1130726"/>
                <a:gd name="connsiteY5" fmla="*/ 0 h 565362"/>
                <a:gd name="connsiteX6" fmla="*/ 1130726 w 1130726"/>
                <a:gd name="connsiteY6" fmla="*/ 0 h 565362"/>
                <a:gd name="connsiteX7" fmla="*/ 565364 w 1130726"/>
                <a:gd name="connsiteY7" fmla="*/ 565362 h 565362"/>
                <a:gd name="connsiteX8" fmla="*/ 0 w 1130726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6" h="565362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6719" y="354660"/>
                    <a:pt x="304426" y="539750"/>
                    <a:pt x="565364" y="539750"/>
                  </a:cubicBezTo>
                  <a:cubicBezTo>
                    <a:pt x="826301" y="539750"/>
                    <a:pt x="1044008" y="354660"/>
                    <a:pt x="1094357" y="108609"/>
                  </a:cubicBezTo>
                  <a:lnTo>
                    <a:pt x="1105306" y="0"/>
                  </a:lnTo>
                  <a:lnTo>
                    <a:pt x="1130726" y="0"/>
                  </a:lnTo>
                  <a:cubicBezTo>
                    <a:pt x="1130726" y="312241"/>
                    <a:pt x="877604" y="565362"/>
                    <a:pt x="565364" y="565362"/>
                  </a:cubicBezTo>
                  <a:cubicBezTo>
                    <a:pt x="253123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42">
              <a:extLst>
                <a:ext uri="{FF2B5EF4-FFF2-40B4-BE49-F238E27FC236}">
                  <a16:creationId xmlns:a16="http://schemas.microsoft.com/office/drawing/2014/main" id="{84DEF8D9-0016-6E40-A7C9-BF7C523F8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809288"/>
              <a:ext cx="536364" cy="1124878"/>
            </a:xfrm>
            <a:custGeom>
              <a:avLst/>
              <a:gdLst>
                <a:gd name="connsiteX0" fmla="*/ 536364 w 536364"/>
                <a:gd name="connsiteY0" fmla="*/ 0 h 1124878"/>
                <a:gd name="connsiteX1" fmla="*/ 536364 w 536364"/>
                <a:gd name="connsiteY1" fmla="*/ 25187 h 1124878"/>
                <a:gd name="connsiteX2" fmla="*/ 456541 w 536364"/>
                <a:gd name="connsiteY2" fmla="*/ 33233 h 1124878"/>
                <a:gd name="connsiteX3" fmla="*/ 25399 w 536364"/>
                <a:gd name="connsiteY3" fmla="*/ 562226 h 1124878"/>
                <a:gd name="connsiteX4" fmla="*/ 456541 w 536364"/>
                <a:gd name="connsiteY4" fmla="*/ 1091219 h 1124878"/>
                <a:gd name="connsiteX5" fmla="*/ 536364 w 536364"/>
                <a:gd name="connsiteY5" fmla="*/ 1099266 h 1124878"/>
                <a:gd name="connsiteX6" fmla="*/ 536364 w 536364"/>
                <a:gd name="connsiteY6" fmla="*/ 1124878 h 1124878"/>
                <a:gd name="connsiteX7" fmla="*/ 451423 w 536364"/>
                <a:gd name="connsiteY7" fmla="*/ 1116315 h 1124878"/>
                <a:gd name="connsiteX8" fmla="*/ 0 w 536364"/>
                <a:gd name="connsiteY8" fmla="*/ 562439 h 1124878"/>
                <a:gd name="connsiteX9" fmla="*/ 451423 w 536364"/>
                <a:gd name="connsiteY9" fmla="*/ 8563 h 1124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8">
                  <a:moveTo>
                    <a:pt x="536364" y="0"/>
                  </a:moveTo>
                  <a:lnTo>
                    <a:pt x="536364" y="25187"/>
                  </a:lnTo>
                  <a:lnTo>
                    <a:pt x="456541" y="33233"/>
                  </a:lnTo>
                  <a:cubicBezTo>
                    <a:pt x="210489" y="83583"/>
                    <a:pt x="25399" y="301290"/>
                    <a:pt x="25399" y="562226"/>
                  </a:cubicBezTo>
                  <a:cubicBezTo>
                    <a:pt x="25399" y="823163"/>
                    <a:pt x="210489" y="1040870"/>
                    <a:pt x="456541" y="1091219"/>
                  </a:cubicBezTo>
                  <a:lnTo>
                    <a:pt x="536364" y="1099266"/>
                  </a:lnTo>
                  <a:lnTo>
                    <a:pt x="536364" y="1124878"/>
                  </a:lnTo>
                  <a:lnTo>
                    <a:pt x="451423" y="1116315"/>
                  </a:lnTo>
                  <a:cubicBezTo>
                    <a:pt x="193797" y="1063597"/>
                    <a:pt x="0" y="835650"/>
                    <a:pt x="0" y="562439"/>
                  </a:cubicBezTo>
                  <a:cubicBezTo>
                    <a:pt x="0" y="289228"/>
                    <a:pt x="193797" y="61281"/>
                    <a:pt x="451423" y="85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43">
              <a:extLst>
                <a:ext uri="{FF2B5EF4-FFF2-40B4-BE49-F238E27FC236}">
                  <a16:creationId xmlns:a16="http://schemas.microsoft.com/office/drawing/2014/main" id="{7A87F92E-7BB7-CF40-B9F4-F6A76E480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2178092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44">
              <a:extLst>
                <a:ext uri="{FF2B5EF4-FFF2-40B4-BE49-F238E27FC236}">
                  <a16:creationId xmlns:a16="http://schemas.microsoft.com/office/drawing/2014/main" id="{3956B80A-36C5-A84F-A57F-2264B3460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5974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45">
              <a:extLst>
                <a:ext uri="{FF2B5EF4-FFF2-40B4-BE49-F238E27FC236}">
                  <a16:creationId xmlns:a16="http://schemas.microsoft.com/office/drawing/2014/main" id="{F3F753EA-9ED0-B749-B25F-1D359659F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05" y="3549819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46">
              <a:extLst>
                <a:ext uri="{FF2B5EF4-FFF2-40B4-BE49-F238E27FC236}">
                  <a16:creationId xmlns:a16="http://schemas.microsoft.com/office/drawing/2014/main" id="{4C348B07-3AA5-3142-A06C-D2FAA3922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636" y="4924471"/>
              <a:ext cx="536364" cy="1124877"/>
            </a:xfrm>
            <a:custGeom>
              <a:avLst/>
              <a:gdLst>
                <a:gd name="connsiteX0" fmla="*/ 536364 w 536364"/>
                <a:gd name="connsiteY0" fmla="*/ 0 h 1124877"/>
                <a:gd name="connsiteX1" fmla="*/ 536364 w 536364"/>
                <a:gd name="connsiteY1" fmla="*/ 25186 h 1124877"/>
                <a:gd name="connsiteX2" fmla="*/ 456541 w 536364"/>
                <a:gd name="connsiteY2" fmla="*/ 33232 h 1124877"/>
                <a:gd name="connsiteX3" fmla="*/ 25399 w 536364"/>
                <a:gd name="connsiteY3" fmla="*/ 562225 h 1124877"/>
                <a:gd name="connsiteX4" fmla="*/ 456541 w 536364"/>
                <a:gd name="connsiteY4" fmla="*/ 1091218 h 1124877"/>
                <a:gd name="connsiteX5" fmla="*/ 536364 w 536364"/>
                <a:gd name="connsiteY5" fmla="*/ 1099265 h 1124877"/>
                <a:gd name="connsiteX6" fmla="*/ 536364 w 536364"/>
                <a:gd name="connsiteY6" fmla="*/ 1124877 h 1124877"/>
                <a:gd name="connsiteX7" fmla="*/ 451423 w 536364"/>
                <a:gd name="connsiteY7" fmla="*/ 1116314 h 1124877"/>
                <a:gd name="connsiteX8" fmla="*/ 0 w 536364"/>
                <a:gd name="connsiteY8" fmla="*/ 562438 h 1124877"/>
                <a:gd name="connsiteX9" fmla="*/ 451423 w 536364"/>
                <a:gd name="connsiteY9" fmla="*/ 8562 h 11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6364" h="1124877">
                  <a:moveTo>
                    <a:pt x="536364" y="0"/>
                  </a:moveTo>
                  <a:lnTo>
                    <a:pt x="536364" y="25186"/>
                  </a:lnTo>
                  <a:lnTo>
                    <a:pt x="456541" y="33232"/>
                  </a:lnTo>
                  <a:cubicBezTo>
                    <a:pt x="210489" y="83582"/>
                    <a:pt x="25399" y="301289"/>
                    <a:pt x="25399" y="562225"/>
                  </a:cubicBezTo>
                  <a:cubicBezTo>
                    <a:pt x="25399" y="823162"/>
                    <a:pt x="210489" y="1040869"/>
                    <a:pt x="456541" y="1091218"/>
                  </a:cubicBezTo>
                  <a:lnTo>
                    <a:pt x="536364" y="1099265"/>
                  </a:lnTo>
                  <a:lnTo>
                    <a:pt x="536364" y="1124877"/>
                  </a:lnTo>
                  <a:lnTo>
                    <a:pt x="451423" y="1116314"/>
                  </a:lnTo>
                  <a:cubicBezTo>
                    <a:pt x="193797" y="1063596"/>
                    <a:pt x="0" y="835649"/>
                    <a:pt x="0" y="562438"/>
                  </a:cubicBezTo>
                  <a:cubicBezTo>
                    <a:pt x="0" y="289227"/>
                    <a:pt x="193797" y="61280"/>
                    <a:pt x="451423" y="85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47">
              <a:extLst>
                <a:ext uri="{FF2B5EF4-FFF2-40B4-BE49-F238E27FC236}">
                  <a16:creationId xmlns:a16="http://schemas.microsoft.com/office/drawing/2014/main" id="{C3ED9540-E9D6-9D41-994B-55874068AF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869" y="6293274"/>
              <a:ext cx="1130598" cy="564727"/>
            </a:xfrm>
            <a:custGeom>
              <a:avLst/>
              <a:gdLst>
                <a:gd name="connsiteX0" fmla="*/ 565300 w 1130598"/>
                <a:gd name="connsiteY0" fmla="*/ 0 h 564727"/>
                <a:gd name="connsiteX1" fmla="*/ 1119176 w 1130598"/>
                <a:gd name="connsiteY1" fmla="*/ 451422 h 564727"/>
                <a:gd name="connsiteX2" fmla="*/ 1130598 w 1130598"/>
                <a:gd name="connsiteY2" fmla="*/ 564727 h 564727"/>
                <a:gd name="connsiteX3" fmla="*/ 1105221 w 1130598"/>
                <a:gd name="connsiteY3" fmla="*/ 564727 h 564727"/>
                <a:gd name="connsiteX4" fmla="*/ 1094293 w 1130598"/>
                <a:gd name="connsiteY4" fmla="*/ 456328 h 564727"/>
                <a:gd name="connsiteX5" fmla="*/ 565300 w 1130598"/>
                <a:gd name="connsiteY5" fmla="*/ 25186 h 564727"/>
                <a:gd name="connsiteX6" fmla="*/ 36306 w 1130598"/>
                <a:gd name="connsiteY6" fmla="*/ 456328 h 564727"/>
                <a:gd name="connsiteX7" fmla="*/ 25378 w 1130598"/>
                <a:gd name="connsiteY7" fmla="*/ 564727 h 564727"/>
                <a:gd name="connsiteX8" fmla="*/ 0 w 1130598"/>
                <a:gd name="connsiteY8" fmla="*/ 564727 h 564727"/>
                <a:gd name="connsiteX9" fmla="*/ 11423 w 1130598"/>
                <a:gd name="connsiteY9" fmla="*/ 451422 h 564727"/>
                <a:gd name="connsiteX10" fmla="*/ 565300 w 1130598"/>
                <a:gd name="connsiteY10" fmla="*/ 0 h 5647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0598" h="564727">
                  <a:moveTo>
                    <a:pt x="565300" y="0"/>
                  </a:moveTo>
                  <a:cubicBezTo>
                    <a:pt x="838510" y="0"/>
                    <a:pt x="1066458" y="193796"/>
                    <a:pt x="1119176" y="451422"/>
                  </a:cubicBezTo>
                  <a:lnTo>
                    <a:pt x="1130598" y="564727"/>
                  </a:lnTo>
                  <a:lnTo>
                    <a:pt x="1105221" y="564727"/>
                  </a:lnTo>
                  <a:lnTo>
                    <a:pt x="1094293" y="456328"/>
                  </a:lnTo>
                  <a:cubicBezTo>
                    <a:pt x="1043944" y="210276"/>
                    <a:pt x="826237" y="25186"/>
                    <a:pt x="565300" y="25186"/>
                  </a:cubicBezTo>
                  <a:cubicBezTo>
                    <a:pt x="304362" y="25186"/>
                    <a:pt x="86655" y="210276"/>
                    <a:pt x="36306" y="456328"/>
                  </a:cubicBezTo>
                  <a:lnTo>
                    <a:pt x="25378" y="564727"/>
                  </a:lnTo>
                  <a:lnTo>
                    <a:pt x="0" y="564727"/>
                  </a:lnTo>
                  <a:lnTo>
                    <a:pt x="11423" y="451422"/>
                  </a:lnTo>
                  <a:cubicBezTo>
                    <a:pt x="64141" y="193796"/>
                    <a:pt x="292089" y="0"/>
                    <a:pt x="565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57728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0CAFDA3-320A-C24D-A7A1-20C1267EC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231D73A-BA91-794F-8C09-4F4B41A6D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DE4723-C1F8-52EB-1951-DDB9A835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6199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 sz="4000"/>
              <a:t>Arquitectura</a:t>
            </a:r>
            <a:r>
              <a:rPr lang="en-US" sz="4000"/>
              <a:t> Lambda</a:t>
            </a:r>
            <a:endParaRPr lang="es-ES" sz="400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DF9EBE-FC59-D526-7FF8-23FACB933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57636"/>
            <a:ext cx="10130224" cy="30998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v"/>
            </a:pPr>
            <a:r>
              <a:rPr lang="es-ES_tradnl" sz="2400"/>
              <a:t>Introducción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s-ES_tradnl" sz="2400"/>
              <a:t>Estructura de la arquitectura Lambda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s-ES_tradnl" sz="2400"/>
              <a:t>Funcionamiento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s-ES_tradnl" sz="2400"/>
              <a:t>Ventajas y desventajas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s-ES_tradnl" sz="2400"/>
              <a:t>Conclusión y casos de uso.</a:t>
            </a:r>
          </a:p>
          <a:p>
            <a:pPr marL="342900" indent="-285750">
              <a:buFont typeface="Wingdings" panose="020B0604020202020204" pitchFamily="34" charset="0"/>
              <a:buChar char="v"/>
            </a:pPr>
            <a:endParaRPr lang="en-US"/>
          </a:p>
          <a:p>
            <a:pPr marL="285750" indent="-228600">
              <a:buFont typeface="Wingdings" panose="020B0604020202020204" pitchFamily="34" charset="0"/>
              <a:buChar char="v"/>
            </a:pPr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87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23FCA-88CF-F5E9-704B-05E1330C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Arquitectura Lambda</a:t>
            </a:r>
            <a:endParaRPr lang="es-ES" b="0"/>
          </a:p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52055F-4D3F-32DE-163D-71CFA0E2B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s-ES">
                <a:ea typeface="+mn-lt"/>
                <a:cs typeface="+mn-lt"/>
              </a:rPr>
              <a:t>La arquitectura Lambda es un enfoque para el procesamiento de datos que gestiona tanto los datos en tiempo real como los datos históricos.</a:t>
            </a:r>
          </a:p>
          <a:p>
            <a:r>
              <a:rPr lang="es-ES">
                <a:ea typeface="+mn-lt"/>
                <a:cs typeface="+mn-lt"/>
              </a:rPr>
              <a:t>Capas principales: </a:t>
            </a:r>
            <a:r>
              <a:rPr lang="es-ES" err="1">
                <a:ea typeface="+mn-lt"/>
                <a:cs typeface="+mn-lt"/>
              </a:rPr>
              <a:t>batch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processing</a:t>
            </a:r>
            <a:r>
              <a:rPr lang="es-ES">
                <a:ea typeface="+mn-lt"/>
                <a:cs typeface="+mn-lt"/>
              </a:rPr>
              <a:t> (procesamiento por lotes) y </a:t>
            </a:r>
            <a:r>
              <a:rPr lang="es-ES" err="1">
                <a:ea typeface="+mn-lt"/>
                <a:cs typeface="+mn-lt"/>
              </a:rPr>
              <a:t>stream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processing</a:t>
            </a:r>
            <a:r>
              <a:rPr lang="es-ES">
                <a:ea typeface="+mn-lt"/>
                <a:cs typeface="+mn-lt"/>
              </a:rPr>
              <a:t> (procesamiento en flujo).</a:t>
            </a:r>
          </a:p>
          <a:p>
            <a:r>
              <a:rPr lang="es-ES">
                <a:ea typeface="+mn-lt"/>
                <a:cs typeface="+mn-lt"/>
              </a:rPr>
              <a:t>Tecnología utilizada: bases de datos, sistemas de almacenamiento de datos, y servicios de procesamiento.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6316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D2CA6A1-7822-31D3-DDB4-937E1B1A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4" y="765768"/>
            <a:ext cx="6402597" cy="10632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_tradnl"/>
              <a:t>Arquitectura</a:t>
            </a:r>
            <a:r>
              <a:rPr lang="en-US"/>
              <a:t> Lambda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FFF971-DAC9-F44B-9F22-4B030B6B6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4677439"/>
            <a:chOff x="10290315" y="0"/>
            <a:chExt cx="1901686" cy="4677439"/>
          </a:xfrm>
        </p:grpSpPr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2E3E7145-2B02-8142-A82F-FFCA717D61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33EA453D-E925-4C4C-A1E9-D54E82602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CBA4AF6C-8831-A34A-91A3-CC6ED3566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4">
              <a:extLst>
                <a:ext uri="{FF2B5EF4-FFF2-40B4-BE49-F238E27FC236}">
                  <a16:creationId xmlns:a16="http://schemas.microsoft.com/office/drawing/2014/main" id="{8B12A352-6C2B-B94E-82E0-45D881BB7C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Marcador de contenido 3" descr="Diagrama&#10;&#10;Descripción generada automáticamente">
            <a:extLst>
              <a:ext uri="{FF2B5EF4-FFF2-40B4-BE49-F238E27FC236}">
                <a16:creationId xmlns:a16="http://schemas.microsoft.com/office/drawing/2014/main" id="{2D8E38EA-DB6A-330C-DE60-B7BC6FC56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3138" y="2086609"/>
            <a:ext cx="8484876" cy="3712134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1D4F49C-5EE1-6C4F-858E-AE02CC2C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02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3BAE86-9213-F528-16C2-EFC5F2558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_tradnl" sz="4400"/>
              <a:t>Arquitectura</a:t>
            </a:r>
            <a:r>
              <a:rPr lang="en-US" sz="4400"/>
              <a:t> Lambda</a:t>
            </a:r>
            <a:br>
              <a:rPr lang="en-US" sz="4400"/>
            </a:br>
            <a:endParaRPr lang="en-US" sz="4400" b="0"/>
          </a:p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A2B7E8-9374-FDAF-E4C0-16C033E8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b="1">
                <a:ea typeface="+mn-lt"/>
                <a:cs typeface="+mn-lt"/>
              </a:rPr>
              <a:t>Funcionamiento</a:t>
            </a:r>
            <a:r>
              <a:rPr lang="es-ES">
                <a:ea typeface="+mn-lt"/>
                <a:cs typeface="+mn-lt"/>
              </a:rPr>
              <a:t>:</a:t>
            </a:r>
            <a:endParaRPr lang="es-ES"/>
          </a:p>
          <a:p>
            <a:r>
              <a:rPr lang="es-ES">
                <a:ea typeface="+mn-lt"/>
                <a:cs typeface="+mn-lt"/>
              </a:rPr>
              <a:t>Procesamiento en tiempo real: maneja datos a medida que llegan, con baja latencia.</a:t>
            </a:r>
            <a:endParaRPr lang="es-ES"/>
          </a:p>
          <a:p>
            <a:endParaRPr lang="es-ES"/>
          </a:p>
          <a:p>
            <a:r>
              <a:rPr lang="es-ES">
                <a:ea typeface="+mn-lt"/>
                <a:cs typeface="+mn-lt"/>
              </a:rPr>
              <a:t>Procesamiento por lotes: recopila y procesa grandes conjuntos de datos a intervalos regulares.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082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74D2E-5102-2240-2B6C-EEBF58C97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Arquitectura</a:t>
            </a:r>
            <a:r>
              <a:rPr lang="en-US"/>
              <a:t> Lambda</a:t>
            </a:r>
            <a:endParaRPr lang="es-ES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D7E1835-CAC5-5B8D-8CC6-71E342942F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0682570"/>
              </p:ext>
            </p:extLst>
          </p:nvPr>
        </p:nvGraphicFramePr>
        <p:xfrm>
          <a:off x="565150" y="2160588"/>
          <a:ext cx="7335838" cy="4360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7919">
                  <a:extLst>
                    <a:ext uri="{9D8B030D-6E8A-4147-A177-3AD203B41FA5}">
                      <a16:colId xmlns:a16="http://schemas.microsoft.com/office/drawing/2014/main" val="1731702159"/>
                    </a:ext>
                  </a:extLst>
                </a:gridCol>
                <a:gridCol w="3667919">
                  <a:extLst>
                    <a:ext uri="{9D8B030D-6E8A-4147-A177-3AD203B41FA5}">
                      <a16:colId xmlns:a16="http://schemas.microsoft.com/office/drawing/2014/main" val="1446508599"/>
                    </a:ext>
                  </a:extLst>
                </a:gridCol>
              </a:tblGrid>
              <a:tr h="611605"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Ventajas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/>
                        <a:t>Desventajas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343687"/>
                  </a:ext>
                </a:extLst>
              </a:tr>
              <a:tr h="1032730"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8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Escalabilidad: se adapta fácilmente a grandes cantidades de datos.</a:t>
                      </a:r>
                      <a:endParaRPr lang="es-ES" sz="1800" b="0" i="0" u="none" strike="noStrike" noProof="0">
                        <a:latin typeface="Neue Haas Grotesk Text Pro"/>
                      </a:endParaRPr>
                    </a:p>
                    <a:p>
                      <a:pPr lvl="0">
                        <a:buNone/>
                      </a:pPr>
                      <a:endParaRPr lang="es-E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8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Duplicación lógica : el uso de dos bases de código independientes para las capas de procesamiento por lotes y de transmisión requiere tiempo y recursos adicionales para su mantenimiento</a:t>
                      </a:r>
                      <a:endParaRPr lang="en-US" sz="1800" b="0" i="0" u="none" strike="noStrike" noProof="0">
                        <a:latin typeface="Neue Haas Grotesk Text Pro"/>
                      </a:endParaRPr>
                    </a:p>
                    <a:p>
                      <a:pPr lvl="0">
                        <a:buNone/>
                      </a:pPr>
                      <a:endParaRPr lang="es-E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92658"/>
                  </a:ext>
                </a:extLst>
              </a:tr>
              <a:tr h="1032730"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s-ES" sz="18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Flexibilidad: permite el uso de diferentes tecnologías y herramientas.</a:t>
                      </a:r>
                      <a:endParaRPr lang="es-ES" sz="1800" b="0" i="0" u="none" strike="noStrike" noProof="0">
                        <a:latin typeface="Neue Haas Grotesk Text Pro"/>
                      </a:endParaRPr>
                    </a:p>
                    <a:p>
                      <a:pPr lvl="0">
                        <a:buNone/>
                      </a:pPr>
                      <a:endParaRPr lang="es-E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s-ES" sz="1800" b="0" i="0" u="none" strike="noStrike" noProof="0">
                          <a:solidFill>
                            <a:srgbClr val="000000"/>
                          </a:solidFill>
                          <a:latin typeface="Neue Haas Grotesk Text Pro"/>
                        </a:rPr>
                        <a:t>Complejidad: la arquitectura Lambda se basa en muchas piezas móviles</a:t>
                      </a:r>
                      <a:endParaRPr lang="es-E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4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204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C11FD1-91F5-DB8E-BBDE-919408A82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3600"/>
              <a:t>Arquitectura </a:t>
            </a:r>
            <a:r>
              <a:rPr lang="en-US" sz="3600"/>
              <a:t>Lambda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8757C0-40FB-8E4D-B5E0-E7F1B31F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b="1">
                <a:ea typeface="+mn-lt"/>
                <a:cs typeface="+mn-lt"/>
              </a:rPr>
              <a:t>Conclusión:</a:t>
            </a:r>
          </a:p>
          <a:p>
            <a:r>
              <a:rPr lang="es-ES">
                <a:ea typeface="+mn-lt"/>
                <a:cs typeface="+mn-lt"/>
              </a:rPr>
              <a:t>La arquitectura Lambda es una solución versátil y potente para empresas que manejan grandes cantidades de datos y necesitan análisis en tiempo real y en lotes.</a:t>
            </a:r>
          </a:p>
          <a:p>
            <a:r>
              <a:rPr lang="es-ES">
                <a:ea typeface="+mn-lt"/>
                <a:cs typeface="+mn-lt"/>
              </a:rPr>
              <a:t>Casos de uso: Análisis de datos en tiempo real, monitorización de sistemas, y procesamiento de grandes volúmenes de datos históricos.</a:t>
            </a:r>
          </a:p>
          <a:p>
            <a:endParaRPr lang="es-E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5333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BAC078-5FB9-39AD-AA86-4FADD1EDA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10130224" cy="1268984"/>
          </a:xfrm>
        </p:spPr>
        <p:txBody>
          <a:bodyPr>
            <a:normAutofit/>
          </a:bodyPr>
          <a:lstStyle/>
          <a:p>
            <a:r>
              <a:rPr lang="es-ES"/>
              <a:t>Arquitectura Kappa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E0B4A8-3D3D-432F-C3DE-9FE14A9F4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60016"/>
            <a:ext cx="10130224" cy="36012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Font typeface="Wingdings" panose="020B0604020202020204" pitchFamily="34" charset="0"/>
              <a:buChar char="v"/>
            </a:pPr>
            <a:r>
              <a:rPr lang="es-ES"/>
              <a:t>¿Qué es la arquitectura Kappa?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s-ES"/>
              <a:t>Estructura de la arquitectura Kappa.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s-ES"/>
              <a:t>Ventajas y desventajas.</a:t>
            </a:r>
          </a:p>
          <a:p>
            <a:pPr marL="457200" indent="-457200">
              <a:buFont typeface="Wingdings" panose="020B0604020202020204" pitchFamily="34" charset="0"/>
              <a:buChar char="v"/>
            </a:pPr>
            <a:r>
              <a:rPr lang="es-ES"/>
              <a:t>Casos de uso.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EEDFCB-2A3D-724C-808B-F598214A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8" y="0"/>
            <a:ext cx="1900252" cy="6858000"/>
            <a:chOff x="10291748" y="0"/>
            <a:chExt cx="1900252" cy="6858000"/>
          </a:xfrm>
        </p:grpSpPr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21EA309-B774-174A-8761-21F785ADE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BAFC7591-C9A8-C74C-AC5D-4D68233A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809621-1BDA-164A-AF8F-B4387D7F5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BB770FA-A215-4145-99DD-A80F35222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29">
              <a:extLst>
                <a:ext uri="{FF2B5EF4-FFF2-40B4-BE49-F238E27FC236}">
                  <a16:creationId xmlns:a16="http://schemas.microsoft.com/office/drawing/2014/main" id="{219FDC8D-2EFE-F143-88AB-B53BDF84E1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30">
              <a:extLst>
                <a:ext uri="{FF2B5EF4-FFF2-40B4-BE49-F238E27FC236}">
                  <a16:creationId xmlns:a16="http://schemas.microsoft.com/office/drawing/2014/main" id="{EB93DBCE-E7A6-BE4D-8D07-3D07913D9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393749-7AE6-1341-8D2D-3F0369850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441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23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PunchcardVTI</vt:lpstr>
      <vt:lpstr>Arquitecturas para Sistemas de Big Data</vt:lpstr>
      <vt:lpstr>Índice</vt:lpstr>
      <vt:lpstr>Arquitectura Lambda</vt:lpstr>
      <vt:lpstr>Arquitectura Lambda </vt:lpstr>
      <vt:lpstr>Arquitectura Lambda</vt:lpstr>
      <vt:lpstr>Arquitectura Lambda  </vt:lpstr>
      <vt:lpstr>Arquitectura Lambda</vt:lpstr>
      <vt:lpstr>Arquitectura Lambda</vt:lpstr>
      <vt:lpstr>Arquitectura Kappa</vt:lpstr>
      <vt:lpstr>Arquitectura Kappa</vt:lpstr>
      <vt:lpstr>Arquitectura Kappa</vt:lpstr>
      <vt:lpstr>Ventajas y desventajas de la arquitectura Kappa</vt:lpstr>
      <vt:lpstr>Casos de uso</vt:lpstr>
      <vt:lpstr>Patrones de Diseño</vt:lpstr>
      <vt:lpstr>Patrones de Diseño ¿Qué son? </vt:lpstr>
      <vt:lpstr>ETL - Extract, Transform, Load</vt:lpstr>
      <vt:lpstr>Ventajas e Inconvenientes de ETL</vt:lpstr>
      <vt:lpstr>ELT - Extract, Load, Transform</vt:lpstr>
      <vt:lpstr>Ventajas y Inconvenientes de ELT</vt:lpstr>
      <vt:lpstr>Diferencias ETL y ELT</vt:lpstr>
      <vt:lpstr>CQRS - Command Query Responsibility Segregation</vt:lpstr>
      <vt:lpstr>Ventajas e Inconvenientes de CQRS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2024-10-25T15:56:17Z</dcterms:created>
  <dcterms:modified xsi:type="dcterms:W3CDTF">2024-10-28T19:41:50Z</dcterms:modified>
</cp:coreProperties>
</file>