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7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fi-FI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itchFamily="34" charset="0"/>
        <a:ea typeface="宋体" charset="-122"/>
        <a:cs typeface="+mn-cs"/>
      </a:defRPr>
    </a:lvl1pPr>
    <a:lvl2pPr marL="455613" indent="1588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itchFamily="34" charset="0"/>
        <a:ea typeface="宋体" charset="-122"/>
        <a:cs typeface="+mn-cs"/>
      </a:defRPr>
    </a:lvl2pPr>
    <a:lvl3pPr marL="912813" indent="1588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itchFamily="34" charset="0"/>
        <a:ea typeface="宋体" charset="-122"/>
        <a:cs typeface="+mn-cs"/>
      </a:defRPr>
    </a:lvl3pPr>
    <a:lvl4pPr marL="1370013" indent="1588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itchFamily="34" charset="0"/>
        <a:ea typeface="宋体" charset="-122"/>
        <a:cs typeface="+mn-cs"/>
      </a:defRPr>
    </a:lvl4pPr>
    <a:lvl5pPr marL="1827213" indent="1588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itchFamily="34" charset="0"/>
        <a:ea typeface="宋体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rebuchet MS" pitchFamily="34" charset="0"/>
        <a:ea typeface="宋体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rebuchet MS" pitchFamily="34" charset="0"/>
        <a:ea typeface="宋体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rebuchet MS" pitchFamily="34" charset="0"/>
        <a:ea typeface="宋体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rebuchet MS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84" y="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5"/>
          <p:cNvPicPr>
            <a:picLocks noChangeAspect="1"/>
          </p:cNvPicPr>
          <p:nvPr/>
        </p:nvPicPr>
        <p:blipFill>
          <a:blip r:embed="rId2"/>
          <a:srcRect b="15822"/>
          <a:stretch>
            <a:fillRect/>
          </a:stretch>
        </p:blipFill>
        <p:spPr bwMode="auto">
          <a:xfrm>
            <a:off x="0" y="-26988"/>
            <a:ext cx="9144000" cy="306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 l="33675"/>
          <a:stretch>
            <a:fillRect/>
          </a:stretch>
        </p:blipFill>
        <p:spPr bwMode="auto">
          <a:xfrm>
            <a:off x="0" y="6446838"/>
            <a:ext cx="91440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2607648"/>
            <a:ext cx="8062664" cy="866527"/>
          </a:xfrm>
          <a:ln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86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0"/>
            </a:gradFill>
          </a:ln>
        </p:spPr>
        <p:txBody>
          <a:bodyPr/>
          <a:lstStyle>
            <a:lvl1pPr algn="ctr">
              <a:defRPr sz="44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61048"/>
            <a:ext cx="6400800" cy="1152128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80808"/>
                </a:solidFill>
                <a:effectLst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244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 l="33675"/>
          <a:stretch>
            <a:fillRect/>
          </a:stretch>
        </p:blipFill>
        <p:spPr bwMode="auto">
          <a:xfrm>
            <a:off x="0" y="6446838"/>
            <a:ext cx="91440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</p:pic>
      <p:sp>
        <p:nvSpPr>
          <p:cNvPr id="4" name="Rectangle 6"/>
          <p:cNvSpPr/>
          <p:nvPr/>
        </p:nvSpPr>
        <p:spPr>
          <a:xfrm>
            <a:off x="0" y="0"/>
            <a:ext cx="9144000" cy="350043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20000"/>
              </a:spcBef>
              <a:buFont typeface="Arial" charset="0"/>
              <a:buNone/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Rectangle 7"/>
          <p:cNvSpPr/>
          <p:nvPr/>
        </p:nvSpPr>
        <p:spPr>
          <a:xfrm>
            <a:off x="0" y="692150"/>
            <a:ext cx="9144000" cy="215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20000"/>
              </a:spcBef>
              <a:buFont typeface="Arial" charset="0"/>
              <a:buNone/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5875"/>
            <a:ext cx="914400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0" y="130622"/>
            <a:ext cx="9144000" cy="562074"/>
          </a:xfrm>
          <a:prstGeom prst="rect">
            <a:avLst/>
          </a:prstGeom>
          <a:noFill/>
        </p:spPr>
        <p:txBody>
          <a:bodyPr rtlCol="0">
            <a:noAutofit/>
          </a:bodyPr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0"/>
          </p:nvPr>
        </p:nvSpPr>
        <p:spPr>
          <a:xfrm>
            <a:off x="1692275" y="6559550"/>
            <a:ext cx="1736725" cy="268288"/>
          </a:xfrm>
        </p:spPr>
        <p:txBody>
          <a:bodyPr/>
          <a:lstStyle>
            <a:lvl1pPr algn="l">
              <a:buFont typeface="Arial" pitchFamily="34" charset="0"/>
              <a:buNone/>
              <a:defRPr sz="1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Marketing Intelligence Unit</a:t>
            </a:r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6948488" y="188913"/>
            <a:ext cx="2133600" cy="484187"/>
          </a:xfrm>
        </p:spPr>
        <p:txBody>
          <a:bodyPr/>
          <a:lstStyle>
            <a:lvl1pPr>
              <a:buFont typeface="Arial" pitchFamily="34" charset="0"/>
              <a:buNone/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GB" altLang="zh-CN"/>
              <a:t>www.globalintelligence.com – </a:t>
            </a:r>
            <a:r>
              <a:rPr lang="en-GB" altLang="zh-CN">
                <a:solidFill>
                  <a:srgbClr val="808080"/>
                </a:solidFill>
              </a:rPr>
              <a:t>page </a:t>
            </a:r>
            <a:fld id="{5AD3B97C-2BF6-4D1A-BFE3-E28C7BFBD564}" type="slidenum">
              <a:rPr lang="en-GB" altLang="zh-CN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70200347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 l="33675"/>
          <a:stretch>
            <a:fillRect/>
          </a:stretch>
        </p:blipFill>
        <p:spPr bwMode="auto">
          <a:xfrm>
            <a:off x="0" y="6446838"/>
            <a:ext cx="91440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</p:pic>
    </p:spTree>
    <p:extLst>
      <p:ext uri="{BB962C8B-B14F-4D97-AF65-F5344CB8AC3E}">
        <p14:creationId xmlns:p14="http://schemas.microsoft.com/office/powerpoint/2010/main" val="405598045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spcBef>
                <a:spcPct val="20000"/>
              </a:spcBef>
              <a:buFont typeface="Arial" charset="0"/>
              <a:buNone/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6EE8C2-4336-4DC0-895C-75BAB2F9FE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3919013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0" y="692150"/>
            <a:ext cx="9144000" cy="215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20000"/>
              </a:spcBef>
              <a:buFont typeface="Arial" charset="0"/>
              <a:buNone/>
              <a:defRPr/>
            </a:pPr>
            <a:endParaRPr lang="zh-CN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 l="33675"/>
          <a:stretch>
            <a:fillRect/>
          </a:stretch>
        </p:blipFill>
        <p:spPr bwMode="auto">
          <a:xfrm>
            <a:off x="0" y="6446838"/>
            <a:ext cx="91440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5875"/>
            <a:ext cx="914400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052736"/>
            <a:ext cx="8568952" cy="5073427"/>
          </a:xfrm>
        </p:spPr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0" y="130622"/>
            <a:ext cx="9144000" cy="562074"/>
          </a:xfrm>
          <a:prstGeom prst="rect">
            <a:avLst/>
          </a:prstGeom>
          <a:noFill/>
        </p:spPr>
        <p:txBody>
          <a:bodyPr rtlCol="0">
            <a:noAutofit/>
          </a:bodyPr>
          <a:lstStyle>
            <a:lvl1pPr algn="l"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0"/>
          </p:nvPr>
        </p:nvSpPr>
        <p:spPr>
          <a:xfrm>
            <a:off x="1692275" y="6559550"/>
            <a:ext cx="1736725" cy="268288"/>
          </a:xfrm>
        </p:spPr>
        <p:txBody>
          <a:bodyPr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6948488" y="188913"/>
            <a:ext cx="2133600" cy="4841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242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l="33675"/>
          <a:stretch>
            <a:fillRect/>
          </a:stretch>
        </p:blipFill>
        <p:spPr bwMode="auto">
          <a:xfrm>
            <a:off x="0" y="6446838"/>
            <a:ext cx="91440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200" b="1" cap="all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14777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 l="33675"/>
          <a:stretch>
            <a:fillRect/>
          </a:stretch>
        </p:blipFill>
        <p:spPr bwMode="auto">
          <a:xfrm>
            <a:off x="0" y="6446838"/>
            <a:ext cx="91440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</p:pic>
      <p:sp>
        <p:nvSpPr>
          <p:cNvPr id="4" name="Rectangle 7"/>
          <p:cNvSpPr/>
          <p:nvPr/>
        </p:nvSpPr>
        <p:spPr>
          <a:xfrm>
            <a:off x="0" y="692150"/>
            <a:ext cx="9144000" cy="215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20000"/>
              </a:spcBef>
              <a:buFont typeface="Arial" charset="0"/>
              <a:buNone/>
              <a:defRPr/>
            </a:pPr>
            <a:endParaRPr lang="zh-CN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5875"/>
            <a:ext cx="914400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0" y="130622"/>
            <a:ext cx="9144000" cy="562074"/>
          </a:xfrm>
          <a:prstGeom prst="rect">
            <a:avLst/>
          </a:prstGeom>
          <a:noFill/>
        </p:spPr>
        <p:txBody>
          <a:bodyPr rtlCol="0">
            <a:noAutofit/>
          </a:bodyPr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Footer Placeholder 11"/>
          <p:cNvSpPr>
            <a:spLocks noGrp="1"/>
          </p:cNvSpPr>
          <p:nvPr>
            <p:ph type="ftr" sz="quarter" idx="10"/>
          </p:nvPr>
        </p:nvSpPr>
        <p:spPr>
          <a:xfrm>
            <a:off x="1692275" y="6559550"/>
            <a:ext cx="1736725" cy="268288"/>
          </a:xfrm>
        </p:spPr>
        <p:txBody>
          <a:bodyPr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6948488" y="188913"/>
            <a:ext cx="2133600" cy="4841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519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 l="33675"/>
          <a:stretch>
            <a:fillRect/>
          </a:stretch>
        </p:blipFill>
        <p:spPr bwMode="auto">
          <a:xfrm>
            <a:off x="0" y="6446838"/>
            <a:ext cx="91440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</p:pic>
    </p:spTree>
    <p:extLst>
      <p:ext uri="{BB962C8B-B14F-4D97-AF65-F5344CB8AC3E}">
        <p14:creationId xmlns:p14="http://schemas.microsoft.com/office/powerpoint/2010/main" val="3325600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50" y="836613"/>
            <a:ext cx="8104188" cy="90011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321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5"/>
          <p:cNvPicPr>
            <a:picLocks noChangeAspect="1"/>
          </p:cNvPicPr>
          <p:nvPr/>
        </p:nvPicPr>
        <p:blipFill>
          <a:blip r:embed="rId2"/>
          <a:srcRect b="15822"/>
          <a:stretch>
            <a:fillRect/>
          </a:stretch>
        </p:blipFill>
        <p:spPr bwMode="auto">
          <a:xfrm>
            <a:off x="0" y="-26988"/>
            <a:ext cx="9144000" cy="306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 l="33675"/>
          <a:stretch>
            <a:fillRect/>
          </a:stretch>
        </p:blipFill>
        <p:spPr bwMode="auto">
          <a:xfrm>
            <a:off x="0" y="6446838"/>
            <a:ext cx="91440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4"/>
          <a:srcRect b="29729"/>
          <a:stretch>
            <a:fillRect/>
          </a:stretch>
        </p:blipFill>
        <p:spPr bwMode="auto">
          <a:xfrm>
            <a:off x="7051675" y="6403975"/>
            <a:ext cx="220027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2607648"/>
            <a:ext cx="8062664" cy="866527"/>
          </a:xfrm>
          <a:ln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86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0"/>
            </a:gradFill>
          </a:ln>
        </p:spPr>
        <p:txBody>
          <a:bodyPr/>
          <a:lstStyle>
            <a:lvl1pPr algn="ctr">
              <a:defRPr sz="44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61048"/>
            <a:ext cx="6400800" cy="1152128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80808"/>
                </a:solidFill>
                <a:effectLst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40918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0" y="692150"/>
            <a:ext cx="9144000" cy="215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20000"/>
              </a:spcBef>
              <a:buFont typeface="Arial" charset="0"/>
              <a:buNone/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 l="33675"/>
          <a:stretch>
            <a:fillRect/>
          </a:stretch>
        </p:blipFill>
        <p:spPr bwMode="auto">
          <a:xfrm>
            <a:off x="0" y="6446838"/>
            <a:ext cx="91440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5875"/>
            <a:ext cx="914400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4"/>
          <a:srcRect b="29729"/>
          <a:stretch>
            <a:fillRect/>
          </a:stretch>
        </p:blipFill>
        <p:spPr bwMode="auto">
          <a:xfrm>
            <a:off x="7019925" y="6403975"/>
            <a:ext cx="220027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052736"/>
            <a:ext cx="8568952" cy="5073427"/>
          </a:xfrm>
        </p:spPr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0" y="130622"/>
            <a:ext cx="9144000" cy="562074"/>
          </a:xfrm>
          <a:prstGeom prst="rect">
            <a:avLst/>
          </a:prstGeom>
          <a:noFill/>
        </p:spPr>
        <p:txBody>
          <a:bodyPr rtlCol="0">
            <a:noAutofit/>
          </a:bodyPr>
          <a:lstStyle>
            <a:lvl1pPr algn="l"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Footer Placeholder 11"/>
          <p:cNvSpPr>
            <a:spLocks noGrp="1"/>
          </p:cNvSpPr>
          <p:nvPr>
            <p:ph type="ftr" sz="quarter" idx="10"/>
          </p:nvPr>
        </p:nvSpPr>
        <p:spPr>
          <a:xfrm>
            <a:off x="1692275" y="6559550"/>
            <a:ext cx="1736725" cy="268288"/>
          </a:xfrm>
        </p:spPr>
        <p:txBody>
          <a:bodyPr/>
          <a:lstStyle>
            <a:lvl1pPr algn="l">
              <a:buFont typeface="Arial" pitchFamily="34" charset="0"/>
              <a:buNone/>
              <a:defRPr sz="1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Marketing Intelligence Unit</a:t>
            </a:r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6948488" y="188913"/>
            <a:ext cx="2133600" cy="484187"/>
          </a:xfrm>
        </p:spPr>
        <p:txBody>
          <a:bodyPr/>
          <a:lstStyle>
            <a:lvl1pPr>
              <a:buFont typeface="Arial" pitchFamily="34" charset="0"/>
              <a:buNone/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GB" altLang="zh-CN"/>
              <a:t>www.globalintelligence.com – </a:t>
            </a:r>
            <a:r>
              <a:rPr lang="en-GB" altLang="zh-CN">
                <a:solidFill>
                  <a:srgbClr val="808080"/>
                </a:solidFill>
              </a:rPr>
              <a:t>page </a:t>
            </a:r>
            <a:fld id="{63E6320A-3371-491E-B65D-1AAFAE0055E5}" type="slidenum">
              <a:rPr lang="en-GB" altLang="zh-CN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16144509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l="33675"/>
          <a:stretch>
            <a:fillRect/>
          </a:stretch>
        </p:blipFill>
        <p:spPr bwMode="auto">
          <a:xfrm>
            <a:off x="0" y="6446838"/>
            <a:ext cx="91440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200" b="1" cap="all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0128540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20000"/>
              </a:spcBef>
              <a:buFont typeface="Arial" charset="0"/>
              <a:buNone/>
              <a:defRPr sz="1400">
                <a:latin typeface="Trebuchet MS" pitchFamily="96" charset="0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20000"/>
              </a:spcBef>
              <a:buFont typeface="Arial" charset="0"/>
              <a:buNone/>
              <a:defRPr sz="1400">
                <a:latin typeface="Trebuchet MS" pitchFamily="96" charset="0"/>
                <a:ea typeface="+mn-ea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51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20000"/>
              </a:spcBef>
              <a:buFont typeface="Arial" charset="0"/>
              <a:buNone/>
              <a:defRPr sz="1400">
                <a:solidFill>
                  <a:srgbClr val="000000"/>
                </a:solidFill>
                <a:latin typeface="Trebuchet MS" pitchFamily="96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20000"/>
              </a:spcBef>
              <a:buFont typeface="Arial" charset="0"/>
              <a:buNone/>
              <a:defRPr sz="1400">
                <a:solidFill>
                  <a:srgbClr val="000000"/>
                </a:solidFill>
                <a:latin typeface="Trebuchet MS" pitchFamily="96" charset="0"/>
                <a:ea typeface="+mn-ea"/>
              </a:defRPr>
            </a:lvl1pPr>
          </a:lstStyle>
          <a:p>
            <a:pPr>
              <a:defRPr/>
            </a:pPr>
            <a:r>
              <a:rPr lang="en-GB" altLang="zh-CN"/>
              <a:t>www.globalintelligence.com – </a:t>
            </a:r>
            <a:r>
              <a:rPr lang="en-GB" altLang="zh-CN">
                <a:solidFill>
                  <a:srgbClr val="808080"/>
                </a:solidFill>
              </a:rPr>
              <a:t>page </a:t>
            </a:r>
            <a:fld id="{E0175EC8-C5A3-4065-80A4-F9F651957E69}" type="slidenum">
              <a:rPr lang="en-GB" altLang="zh-CN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201269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80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07504" y="836712"/>
            <a:ext cx="8568952" cy="5073427"/>
          </a:xfrm>
        </p:spPr>
        <p:txBody>
          <a:bodyPr/>
          <a:lstStyle/>
          <a:p>
            <a:r>
              <a:rPr lang="zh-CN" altLang="en-US" dirty="0"/>
              <a:t>三、程序设计：请勿改动给定程序中的任何内容，仅在附件程序</a:t>
            </a:r>
            <a:r>
              <a:rPr lang="en-US" altLang="zh-CN" dirty="0" err="1"/>
              <a:t>prog.c</a:t>
            </a:r>
            <a:r>
              <a:rPr lang="zh-CN" altLang="en-US" dirty="0"/>
              <a:t>中指定的花括号中填入你编写的若干语句。</a:t>
            </a:r>
          </a:p>
          <a:p>
            <a:r>
              <a:rPr lang="zh-CN" altLang="en-US" dirty="0"/>
              <a:t>请在附件</a:t>
            </a:r>
            <a:r>
              <a:rPr lang="en-US" altLang="zh-CN" dirty="0" err="1"/>
              <a:t>prog.c</a:t>
            </a:r>
            <a:r>
              <a:rPr lang="zh-CN" altLang="en-US" dirty="0"/>
              <a:t>中编写若干条语句完成整个程序功能：请输入年份和月份，输出该年该月份的天数（注意：程序的运行结果要和输入输出完全一致）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提示：能被</a:t>
            </a:r>
            <a:r>
              <a:rPr lang="en-US" altLang="zh-CN" dirty="0"/>
              <a:t>4</a:t>
            </a:r>
            <a:r>
              <a:rPr lang="zh-CN" altLang="en-US" dirty="0"/>
              <a:t>整除但不能被</a:t>
            </a:r>
            <a:r>
              <a:rPr lang="en-US" altLang="zh-CN" dirty="0"/>
              <a:t>100</a:t>
            </a:r>
            <a:r>
              <a:rPr lang="zh-CN" altLang="en-US" dirty="0"/>
              <a:t>整除，或者能被</a:t>
            </a:r>
            <a:r>
              <a:rPr lang="en-US" altLang="zh-CN" dirty="0"/>
              <a:t>400</a:t>
            </a:r>
            <a:r>
              <a:rPr lang="zh-CN" altLang="en-US" dirty="0"/>
              <a:t>整除的年份为闰年，闰年</a:t>
            </a:r>
            <a:r>
              <a:rPr lang="en-US" altLang="zh-CN" dirty="0"/>
              <a:t>2</a:t>
            </a:r>
            <a:r>
              <a:rPr lang="zh-CN" altLang="en-US" dirty="0"/>
              <a:t>月份应为</a:t>
            </a:r>
            <a:r>
              <a:rPr lang="en-US" altLang="zh-CN" dirty="0"/>
              <a:t>29</a:t>
            </a:r>
            <a:r>
              <a:rPr lang="zh-CN" altLang="en-US" dirty="0"/>
              <a:t>天，非闰年</a:t>
            </a:r>
            <a:r>
              <a:rPr lang="en-US" altLang="zh-CN" dirty="0"/>
              <a:t>2</a:t>
            </a:r>
            <a:r>
              <a:rPr lang="zh-CN" altLang="en-US" dirty="0"/>
              <a:t>月份为</a:t>
            </a:r>
            <a:r>
              <a:rPr lang="en-US" altLang="zh-CN" dirty="0"/>
              <a:t>28</a:t>
            </a:r>
            <a:r>
              <a:rPr lang="zh-CN" altLang="en-US" dirty="0"/>
              <a:t>天。   </a:t>
            </a:r>
          </a:p>
          <a:p>
            <a:endParaRPr lang="zh-CN" altLang="en-US" dirty="0"/>
          </a:p>
          <a:p>
            <a:r>
              <a:rPr lang="en-US" altLang="zh-CN" dirty="0" err="1"/>
              <a:t>prog.c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307" y="2420888"/>
            <a:ext cx="4401693" cy="245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02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468" y="980728"/>
            <a:ext cx="8568952" cy="5073427"/>
          </a:xfrm>
        </p:spPr>
        <p:txBody>
          <a:bodyPr/>
          <a:lstStyle/>
          <a:p>
            <a:r>
              <a:rPr lang="zh-CN" altLang="en-US" dirty="0"/>
              <a:t>注意：本题要求将附件</a:t>
            </a:r>
            <a:r>
              <a:rPr lang="en-US" altLang="zh-CN" dirty="0" err="1"/>
              <a:t>prog.c</a:t>
            </a:r>
            <a:r>
              <a:rPr lang="zh-CN" altLang="en-US" dirty="0"/>
              <a:t>下载后，编写若干条语句完成整个程序功能并编译运行正确无误后，将你在源程序</a:t>
            </a:r>
            <a:r>
              <a:rPr lang="en-US" altLang="zh-CN" dirty="0"/>
              <a:t>(.c)</a:t>
            </a:r>
            <a:r>
              <a:rPr lang="zh-CN" altLang="en-US" dirty="0"/>
              <a:t>文件中编写的</a:t>
            </a:r>
            <a:r>
              <a:rPr lang="en-US" altLang="zh-CN" dirty="0"/>
              <a:t>C</a:t>
            </a:r>
            <a:r>
              <a:rPr lang="zh-CN" altLang="en-US" dirty="0"/>
              <a:t>语句和程序的运行结果截屏提交！！！且将源程序</a:t>
            </a:r>
            <a:r>
              <a:rPr lang="en-US" altLang="zh-CN" dirty="0"/>
              <a:t>(.c)</a:t>
            </a:r>
            <a:r>
              <a:rPr lang="zh-CN" altLang="en-US" dirty="0"/>
              <a:t>文件和所有编译组建产生的其它文件全部压缩上传到附件中！！！</a:t>
            </a:r>
          </a:p>
          <a:p>
            <a:endParaRPr lang="en-US" altLang="zh-CN" dirty="0" smtClean="0"/>
          </a:p>
          <a:p>
            <a:endParaRPr lang="zh-CN" altLang="en-US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要求</a:t>
            </a:r>
            <a:r>
              <a:rPr lang="zh-CN" altLang="en-US" dirty="0"/>
              <a:t>：将程序源程序内容复制到答案栏中，并且，将程序的运行结果以图片形式上交到答案栏中（运行结果截图中，需要保留窗口最上方程序名）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41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  <a:p>
            <a:r>
              <a:rPr lang="zh-CN" altLang="en-US" dirty="0"/>
              <a:t>三、程序设计：</a:t>
            </a:r>
          </a:p>
          <a:p>
            <a:r>
              <a:rPr lang="zh-CN" altLang="en-US" dirty="0"/>
              <a:t>请勿改动给定程序中的任何内容，仅在附件程序</a:t>
            </a:r>
            <a:r>
              <a:rPr lang="en-US" altLang="zh-CN" dirty="0" err="1"/>
              <a:t>prog.c</a:t>
            </a:r>
            <a:r>
              <a:rPr lang="zh-CN" altLang="en-US" dirty="0"/>
              <a:t>中指定的花括号中填入你编写的若干语句。</a:t>
            </a:r>
          </a:p>
          <a:p>
            <a:endParaRPr lang="zh-CN" altLang="en-US" dirty="0"/>
          </a:p>
          <a:p>
            <a:r>
              <a:rPr lang="zh-CN" altLang="en-US" dirty="0"/>
              <a:t>请在附件</a:t>
            </a:r>
            <a:r>
              <a:rPr lang="en-US" altLang="zh-CN" dirty="0" err="1"/>
              <a:t>prog.c</a:t>
            </a:r>
            <a:r>
              <a:rPr lang="zh-CN" altLang="en-US" dirty="0"/>
              <a:t>中编写若干条语句完成整个程序功能：计算并输出下列公式的前</a:t>
            </a:r>
            <a:r>
              <a:rPr lang="en-US" altLang="zh-CN" dirty="0"/>
              <a:t>10</a:t>
            </a:r>
            <a:r>
              <a:rPr lang="zh-CN" altLang="en-US" dirty="0"/>
              <a:t>项之和（保留两位小数）</a:t>
            </a:r>
            <a:r>
              <a:rPr lang="zh-CN" altLang="en-US" dirty="0" smtClean="0"/>
              <a:t>。   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    程序的运行结果为</a:t>
            </a:r>
            <a:r>
              <a:rPr lang="en-US" altLang="zh-CN" dirty="0" smtClean="0"/>
              <a:t>S=16.48</a:t>
            </a:r>
            <a:r>
              <a:rPr lang="zh-CN" altLang="en-US" dirty="0" smtClean="0"/>
              <a:t>。</a:t>
            </a:r>
          </a:p>
          <a:p>
            <a:r>
              <a:rPr lang="en-US" altLang="zh-CN" dirty="0" err="1" smtClean="0"/>
              <a:t>prog.c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908720"/>
            <a:ext cx="4536505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94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76" y="1674386"/>
            <a:ext cx="8183117" cy="4610743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51520" y="935722"/>
            <a:ext cx="957706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请勿改动给定程序中的任何内容，仅在附件程序</a:t>
            </a:r>
            <a:r>
              <a:rPr lang="en-US" altLang="zh-CN" dirty="0" err="1"/>
              <a:t>prog.c</a:t>
            </a:r>
            <a:r>
              <a:rPr lang="zh-CN" altLang="en-US" dirty="0"/>
              <a:t>中指定的花括号中填入你编写的若干语句。</a:t>
            </a:r>
          </a:p>
          <a:p>
            <a:endParaRPr lang="zh-CN" altLang="en-US" dirty="0"/>
          </a:p>
          <a:p>
            <a:r>
              <a:rPr lang="zh-CN" altLang="en-US" dirty="0"/>
              <a:t>请在附件</a:t>
            </a:r>
            <a:r>
              <a:rPr lang="en-US" altLang="zh-CN" dirty="0" err="1"/>
              <a:t>prog.c</a:t>
            </a:r>
            <a:r>
              <a:rPr lang="zh-CN" altLang="en-US" dirty="0"/>
              <a:t>中编写若干条语句完成整个程序功能：</a:t>
            </a:r>
          </a:p>
        </p:txBody>
      </p:sp>
    </p:spTree>
    <p:extLst>
      <p:ext uri="{BB962C8B-B14F-4D97-AF65-F5344CB8AC3E}">
        <p14:creationId xmlns:p14="http://schemas.microsoft.com/office/powerpoint/2010/main" val="305906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pic>
        <p:nvPicPr>
          <p:cNvPr id="2050" name="Picture 2" descr="https://mooc1.chaoxing.com/ananas/latex/p/13119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873" y="3429000"/>
            <a:ext cx="7026254" cy="79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539552" y="1124744"/>
            <a:ext cx="806489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请勿改动给定程序中的任何内容，仅在附件程序</a:t>
            </a:r>
            <a:r>
              <a:rPr lang="en-US" altLang="zh-CN" dirty="0" err="1"/>
              <a:t>prog.c</a:t>
            </a:r>
            <a:r>
              <a:rPr lang="zh-CN" altLang="en-US" dirty="0"/>
              <a:t>中指定的花括号中填入你编写的若干语句。</a:t>
            </a:r>
          </a:p>
          <a:p>
            <a:endParaRPr lang="zh-CN" altLang="en-US" dirty="0"/>
          </a:p>
          <a:p>
            <a:r>
              <a:rPr lang="zh-CN" altLang="en-US" dirty="0"/>
              <a:t>请在附件</a:t>
            </a:r>
            <a:r>
              <a:rPr lang="en-US" altLang="zh-CN" dirty="0" err="1"/>
              <a:t>prog.c</a:t>
            </a:r>
            <a:r>
              <a:rPr lang="zh-CN" altLang="en-US" dirty="0"/>
              <a:t>中编写若干条语句完成整个程序功能：计算并输出下列多项式的值。</a:t>
            </a:r>
          </a:p>
        </p:txBody>
      </p:sp>
      <p:sp>
        <p:nvSpPr>
          <p:cNvPr id="5" name="矩形 4"/>
          <p:cNvSpPr/>
          <p:nvPr/>
        </p:nvSpPr>
        <p:spPr>
          <a:xfrm>
            <a:off x="683568" y="4797152"/>
            <a:ext cx="47949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例如</a:t>
            </a:r>
            <a:r>
              <a:rPr lang="en-US" altLang="zh-CN" dirty="0"/>
              <a:t>,</a:t>
            </a:r>
            <a:r>
              <a:rPr lang="zh-CN" altLang="en-US" dirty="0"/>
              <a:t>在主函数中从键盘给</a:t>
            </a:r>
            <a:r>
              <a:rPr lang="en-US" altLang="zh-CN" dirty="0"/>
              <a:t>n</a:t>
            </a:r>
            <a:r>
              <a:rPr lang="zh-CN" altLang="en-US" dirty="0"/>
              <a:t>输入</a:t>
            </a:r>
            <a:r>
              <a:rPr lang="en-US" altLang="zh-CN" dirty="0"/>
              <a:t>50</a:t>
            </a:r>
            <a:r>
              <a:rPr lang="zh-CN" altLang="en-US" dirty="0"/>
              <a:t>后</a:t>
            </a:r>
            <a:r>
              <a:rPr lang="en-US" altLang="zh-CN" dirty="0"/>
              <a:t>,</a:t>
            </a:r>
            <a:r>
              <a:rPr lang="zh-CN" altLang="en-US" dirty="0"/>
              <a:t>输出为</a:t>
            </a:r>
            <a:r>
              <a:rPr lang="en-US" altLang="zh-CN" dirty="0"/>
              <a:t>:s=1.960784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69435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u="sng" dirty="0"/>
              <a:t>请勿改动给定程序中的任何内容，仅在附件程序</a:t>
            </a:r>
            <a:r>
              <a:rPr lang="en-US" altLang="zh-CN" b="1" u="sng" dirty="0" err="1"/>
              <a:t>prog.c</a:t>
            </a:r>
            <a:r>
              <a:rPr lang="zh-CN" altLang="en-US" b="1" u="sng" dirty="0"/>
              <a:t>中指定的花括号中填入你编写的若干语句</a:t>
            </a:r>
            <a:r>
              <a:rPr lang="zh-CN" altLang="en-US" b="1" dirty="0"/>
              <a:t>。</a:t>
            </a:r>
            <a:endParaRPr lang="zh-CN" altLang="en-US" dirty="0"/>
          </a:p>
          <a:p>
            <a:r>
              <a:rPr lang="zh-CN" altLang="en-US" b="1" dirty="0"/>
              <a:t>请在附件</a:t>
            </a:r>
            <a:r>
              <a:rPr lang="en-US" altLang="zh-CN" b="1" dirty="0" err="1"/>
              <a:t>prog.c</a:t>
            </a:r>
            <a:r>
              <a:rPr lang="zh-CN" altLang="en-US" b="1" dirty="0"/>
              <a:t>中编写若干条语句完成整个程序功能：有整数</a:t>
            </a:r>
            <a:r>
              <a:rPr lang="en-US" altLang="zh-CN" b="1" dirty="0"/>
              <a:t>a=4,b=5</a:t>
            </a:r>
            <a:r>
              <a:rPr lang="zh-CN" altLang="en-US" b="1" dirty="0"/>
              <a:t>，程序运行时从键盘上输入一个四则运算符，根据输入的运算符对</a:t>
            </a:r>
            <a:r>
              <a:rPr lang="en-US" altLang="zh-CN" b="1" dirty="0" err="1"/>
              <a:t>a,b</a:t>
            </a:r>
            <a:r>
              <a:rPr lang="zh-CN" altLang="en-US" b="1" dirty="0"/>
              <a:t>进行四则运算。</a:t>
            </a:r>
            <a:endParaRPr lang="zh-CN" altLang="en-US" dirty="0"/>
          </a:p>
          <a:p>
            <a:r>
              <a:rPr lang="zh-CN" altLang="en-US" b="1" dirty="0"/>
              <a:t>例如，如输入</a:t>
            </a:r>
            <a:r>
              <a:rPr lang="en-US" altLang="zh-CN" b="1" dirty="0"/>
              <a:t>+</a:t>
            </a:r>
            <a:r>
              <a:rPr lang="zh-CN" altLang="en-US" b="1" dirty="0"/>
              <a:t>，则应显示</a:t>
            </a:r>
            <a:r>
              <a:rPr lang="en-US" altLang="zh-CN" b="1" dirty="0"/>
              <a:t>4+5=9</a:t>
            </a:r>
            <a:r>
              <a:rPr lang="zh-CN" altLang="en-US" b="1" dirty="0"/>
              <a:t>，如输入</a:t>
            </a:r>
            <a:r>
              <a:rPr lang="en-US" altLang="zh-CN" b="1" dirty="0"/>
              <a:t>/</a:t>
            </a:r>
            <a:r>
              <a:rPr lang="zh-CN" altLang="en-US" b="1" dirty="0"/>
              <a:t>，则应显示</a:t>
            </a:r>
            <a:r>
              <a:rPr lang="en-US" altLang="zh-CN" b="1" dirty="0"/>
              <a:t>4/5=0.80</a:t>
            </a:r>
            <a:r>
              <a:rPr lang="zh-CN" altLang="en-US" b="1" dirty="0"/>
              <a:t>。</a:t>
            </a:r>
            <a:endParaRPr lang="zh-CN" altLang="en-US" dirty="0"/>
          </a:p>
          <a:p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041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" id="{76F43C9C-29A7-4739-8070-8AE22FB194ED}" vid="{D4E6E03C-19AD-48AA-AB52-F1310CC9FE19}"/>
    </a:ext>
  </a:extLst>
</a:theme>
</file>

<file path=ppt/theme/theme2.xml><?xml version="1.0" encoding="utf-8"?>
<a:theme xmlns:a="http://schemas.openxmlformats.org/drawingml/2006/main" name="1_默认设计模板">
  <a:themeElements>
    <a:clrScheme name="华丽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</Template>
  <TotalTime>22</TotalTime>
  <Words>489</Words>
  <Application>Microsoft Office PowerPoint</Application>
  <PresentationFormat>全屏显示(4:3)</PresentationFormat>
  <Paragraphs>42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隶书</vt:lpstr>
      <vt:lpstr>宋体</vt:lpstr>
      <vt:lpstr>微软雅黑</vt:lpstr>
      <vt:lpstr>Arial</vt:lpstr>
      <vt:lpstr>Trebuchet MS</vt:lpstr>
      <vt:lpstr>C</vt:lpstr>
      <vt:lpstr>1_默认设计模板</vt:lpstr>
      <vt:lpstr>PowerPoint 演示文稿</vt:lpstr>
      <vt:lpstr>PowerPoint 演示文稿</vt:lpstr>
      <vt:lpstr>1</vt:lpstr>
      <vt:lpstr>2</vt:lpstr>
      <vt:lpstr>3</vt:lpstr>
      <vt:lpstr>4</vt:lpstr>
      <vt:lpstr>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dai</dc:creator>
  <cp:lastModifiedBy>Microsoft</cp:lastModifiedBy>
  <cp:revision>5</cp:revision>
  <dcterms:created xsi:type="dcterms:W3CDTF">2019-04-24T01:31:32Z</dcterms:created>
  <dcterms:modified xsi:type="dcterms:W3CDTF">2019-04-24T02:04:11Z</dcterms:modified>
</cp:coreProperties>
</file>