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8"/>
  </p:notesMasterIdLst>
  <p:sldIdLst>
    <p:sldId id="797" r:id="rId2"/>
    <p:sldId id="593" r:id="rId3"/>
    <p:sldId id="763" r:id="rId4"/>
    <p:sldId id="765" r:id="rId5"/>
    <p:sldId id="818" r:id="rId6"/>
    <p:sldId id="766" r:id="rId7"/>
    <p:sldId id="819" r:id="rId8"/>
    <p:sldId id="820" r:id="rId9"/>
    <p:sldId id="821" r:id="rId10"/>
    <p:sldId id="772" r:id="rId11"/>
    <p:sldId id="771" r:id="rId12"/>
    <p:sldId id="773" r:id="rId13"/>
    <p:sldId id="831" r:id="rId14"/>
    <p:sldId id="832" r:id="rId15"/>
    <p:sldId id="833" r:id="rId16"/>
    <p:sldId id="834" r:id="rId17"/>
    <p:sldId id="835" r:id="rId18"/>
    <p:sldId id="782" r:id="rId19"/>
    <p:sldId id="783" r:id="rId20"/>
    <p:sldId id="784" r:id="rId21"/>
    <p:sldId id="791" r:id="rId22"/>
    <p:sldId id="792" r:id="rId23"/>
    <p:sldId id="822" r:id="rId24"/>
    <p:sldId id="824" r:id="rId25"/>
    <p:sldId id="825" r:id="rId26"/>
    <p:sldId id="793" r:id="rId27"/>
    <p:sldId id="794" r:id="rId28"/>
    <p:sldId id="795" r:id="rId29"/>
    <p:sldId id="796" r:id="rId30"/>
    <p:sldId id="829" r:id="rId31"/>
    <p:sldId id="830" r:id="rId32"/>
    <p:sldId id="837" r:id="rId33"/>
    <p:sldId id="838" r:id="rId34"/>
    <p:sldId id="839" r:id="rId35"/>
    <p:sldId id="780" r:id="rId36"/>
    <p:sldId id="798" r:id="rId37"/>
    <p:sldId id="841" r:id="rId38"/>
    <p:sldId id="814" r:id="rId39"/>
    <p:sldId id="840" r:id="rId40"/>
    <p:sldId id="817" r:id="rId41"/>
    <p:sldId id="804" r:id="rId42"/>
    <p:sldId id="805" r:id="rId43"/>
    <p:sldId id="806" r:id="rId44"/>
    <p:sldId id="807" r:id="rId45"/>
    <p:sldId id="808" r:id="rId46"/>
    <p:sldId id="809" r:id="rId47"/>
    <p:sldId id="842" r:id="rId48"/>
    <p:sldId id="843" r:id="rId49"/>
    <p:sldId id="844" r:id="rId50"/>
    <p:sldId id="810" r:id="rId51"/>
    <p:sldId id="845" r:id="rId52"/>
    <p:sldId id="846" r:id="rId53"/>
    <p:sldId id="847" r:id="rId54"/>
    <p:sldId id="848" r:id="rId55"/>
    <p:sldId id="849" r:id="rId56"/>
    <p:sldId id="850" r:id="rId57"/>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776">
          <p15:clr>
            <a:srgbClr val="A4A3A4"/>
          </p15:clr>
        </p15:guide>
        <p15:guide id="2" pos="1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6600"/>
    <a:srgbClr val="FF3300"/>
    <a:srgbClr val="FFFF00"/>
    <a:srgbClr val="DDDDDD"/>
    <a:srgbClr val="FF9966"/>
    <a:srgbClr val="0000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3" autoAdjust="0"/>
    <p:restoredTop sz="84024" autoAdjust="0"/>
  </p:normalViewPr>
  <p:slideViewPr>
    <p:cSldViewPr>
      <p:cViewPr varScale="1">
        <p:scale>
          <a:sx n="115" d="100"/>
          <a:sy n="115" d="100"/>
        </p:scale>
        <p:origin x="720" y="102"/>
      </p:cViewPr>
      <p:guideLst>
        <p:guide orient="horz" pos="1776"/>
        <p:guide pos="18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25395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395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5395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25395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27B07C7-FBB4-464B-943B-776870EF997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4294967295"/>
          </p:nvPr>
        </p:nvSpPr>
        <p:spPr bwMode="auto">
          <a:xfrm>
            <a:off x="3821113" y="9417050"/>
            <a:ext cx="2924175"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defRPr>
            </a:lvl1pPr>
            <a:lvl2pPr marL="742950" indent="-285750">
              <a:spcBef>
                <a:spcPct val="30000"/>
              </a:spcBef>
              <a:defRPr sz="14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ctr">
              <a:spcBef>
                <a:spcPct val="0"/>
              </a:spcBef>
            </a:pPr>
            <a:fld id="{F892001E-BDF0-44D2-880C-0DE1E5317862}" type="slidenum">
              <a:rPr lang="en-US" altLang="zh-CN">
                <a:latin typeface="Arial" panose="020B0604020202020204" pitchFamily="34" charset="0"/>
              </a:rPr>
              <a:pPr algn="ctr">
                <a:spcBef>
                  <a:spcPct val="0"/>
                </a:spcBef>
              </a:pPr>
              <a:t>5</a:t>
            </a:fld>
            <a:endParaRPr lang="en-US" altLang="zh-CN">
              <a:latin typeface="Arial" panose="020B0604020202020204" pitchFamily="34" charset="0"/>
            </a:endParaRPr>
          </a:p>
        </p:txBody>
      </p:sp>
      <p:sp>
        <p:nvSpPr>
          <p:cNvPr id="11267" name="Rectangle 2"/>
          <p:cNvSpPr>
            <a:spLocks noGrp="1" noRot="1" noChangeAspect="1" noChangeArrowheads="1" noTextEdit="1"/>
          </p:cNvSpPr>
          <p:nvPr>
            <p:ph type="sldImg"/>
          </p:nvPr>
        </p:nvSpPr>
        <p:spPr>
          <a:xfrm>
            <a:off x="895350" y="742950"/>
            <a:ext cx="4956175" cy="3717925"/>
          </a:xfrm>
          <a:solidFill>
            <a:srgbClr val="FFFFFF"/>
          </a:solidFill>
          <a:ln/>
        </p:spPr>
      </p:sp>
      <p:sp>
        <p:nvSpPr>
          <p:cNvPr id="11268" name="Rectangle 3"/>
          <p:cNvSpPr>
            <a:spLocks noGrp="1" noChangeArrowheads="1"/>
          </p:cNvSpPr>
          <p:nvPr>
            <p:ph type="body" idx="1"/>
          </p:nvPr>
        </p:nvSpPr>
        <p:spPr>
          <a:xfrm>
            <a:off x="900113" y="4708525"/>
            <a:ext cx="4946650" cy="4462463"/>
          </a:xfrm>
          <a:solidFill>
            <a:srgbClr val="FFFFFF"/>
          </a:solidFill>
          <a:ln w="12700">
            <a:solidFill>
              <a:srgbClr val="000000"/>
            </a:solidFill>
            <a:miter lim="800000"/>
            <a:headEnd/>
            <a:tailEnd/>
          </a:ln>
        </p:spPr>
        <p:txBody>
          <a:bodyPr/>
          <a:lstStyle/>
          <a:p>
            <a:endParaRPr lang="zh-CN" altLang="zh-CN" smtClean="0"/>
          </a:p>
        </p:txBody>
      </p:sp>
    </p:spTree>
    <p:extLst>
      <p:ext uri="{BB962C8B-B14F-4D97-AF65-F5344CB8AC3E}">
        <p14:creationId xmlns:p14="http://schemas.microsoft.com/office/powerpoint/2010/main" val="3673909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4294967295"/>
          </p:nvPr>
        </p:nvSpPr>
        <p:spPr bwMode="auto">
          <a:xfrm>
            <a:off x="3821113" y="9417050"/>
            <a:ext cx="2924175"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defRPr>
            </a:lvl1pPr>
            <a:lvl2pPr marL="742950" indent="-285750">
              <a:spcBef>
                <a:spcPct val="30000"/>
              </a:spcBef>
              <a:defRPr sz="14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ctr">
              <a:spcBef>
                <a:spcPct val="0"/>
              </a:spcBef>
            </a:pPr>
            <a:fld id="{F8884900-395F-4716-B914-4FF34FBF522D}" type="slidenum">
              <a:rPr lang="en-US" altLang="zh-CN">
                <a:latin typeface="Arial" panose="020B0604020202020204" pitchFamily="34" charset="0"/>
              </a:rPr>
              <a:pPr algn="ctr">
                <a:spcBef>
                  <a:spcPct val="0"/>
                </a:spcBef>
              </a:pPr>
              <a:t>23</a:t>
            </a:fld>
            <a:endParaRPr lang="en-US" altLang="zh-CN">
              <a:latin typeface="Arial" panose="020B0604020202020204" pitchFamily="34" charset="0"/>
            </a:endParaRPr>
          </a:p>
        </p:txBody>
      </p:sp>
      <p:sp>
        <p:nvSpPr>
          <p:cNvPr id="25603" name="Rectangle 2"/>
          <p:cNvSpPr>
            <a:spLocks noGrp="1" noRot="1" noChangeAspect="1" noChangeArrowheads="1" noTextEdit="1"/>
          </p:cNvSpPr>
          <p:nvPr>
            <p:ph type="sldImg"/>
          </p:nvPr>
        </p:nvSpPr>
        <p:spPr>
          <a:xfrm>
            <a:off x="895350" y="742950"/>
            <a:ext cx="4956175" cy="3717925"/>
          </a:xfrm>
          <a:ln/>
        </p:spPr>
      </p:sp>
      <p:sp>
        <p:nvSpPr>
          <p:cNvPr id="25604"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2664017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6E44A947-9D32-4FC5-9D4F-80F5DAB7A26D}" type="slidenum">
              <a:rPr lang="en-US" altLang="zh-CN"/>
              <a:pPr eaLnBrk="1" hangingPunct="1">
                <a:spcBef>
                  <a:spcPct val="0"/>
                </a:spcBef>
              </a:pPr>
              <a:t>26</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t>如我们在小品中看到的</a:t>
            </a:r>
            <a:r>
              <a:rPr lang="en-US" altLang="zh-CN" smtClean="0"/>
              <a:t>,</a:t>
            </a:r>
            <a:r>
              <a:rPr lang="zh-CN" altLang="en-US" smtClean="0"/>
              <a:t>把大象装冰箱总共分几步</a:t>
            </a:r>
            <a:r>
              <a:rPr lang="en-US" altLang="zh-CN" smtClean="0"/>
              <a:t>.</a:t>
            </a:r>
          </a:p>
          <a:p>
            <a:pPr eaLnBrk="1" hangingPunct="1"/>
            <a:endParaRPr lang="en-US" altLang="zh-CN" smtClean="0"/>
          </a:p>
          <a:p>
            <a:pPr eaLnBrk="1" hangingPunct="1"/>
            <a:r>
              <a:rPr lang="zh-CN" altLang="en-US" smtClean="0"/>
              <a:t>这里我们描述的就是要解决问题的操作步骤</a:t>
            </a:r>
            <a:r>
              <a:rPr lang="en-US" altLang="zh-CN" smtClean="0"/>
              <a:t>.</a:t>
            </a:r>
            <a:r>
              <a:rPr lang="zh-CN" altLang="en-US" smtClean="0"/>
              <a:t>下面就是要用计算机能识别的语言</a:t>
            </a:r>
            <a:r>
              <a:rPr lang="en-US" altLang="zh-CN" smtClean="0"/>
              <a:t>.</a:t>
            </a:r>
            <a:r>
              <a:rPr lang="zh-CN" altLang="en-US" smtClean="0"/>
              <a:t>这里我们以</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4294967295"/>
          </p:nvPr>
        </p:nvSpPr>
        <p:spPr bwMode="auto">
          <a:xfrm>
            <a:off x="3821113" y="9417050"/>
            <a:ext cx="2924175"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defRPr>
            </a:lvl1pPr>
            <a:lvl2pPr marL="742950" indent="-285750">
              <a:spcBef>
                <a:spcPct val="30000"/>
              </a:spcBef>
              <a:defRPr sz="14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ctr">
              <a:spcBef>
                <a:spcPct val="0"/>
              </a:spcBef>
            </a:pPr>
            <a:fld id="{D6BBBE30-F8F8-4730-AA27-48FD3D6EE707}" type="slidenum">
              <a:rPr lang="en-US" altLang="zh-CN">
                <a:latin typeface="Arial" panose="020B0604020202020204" pitchFamily="34" charset="0"/>
              </a:rPr>
              <a:pPr algn="ctr">
                <a:spcBef>
                  <a:spcPct val="0"/>
                </a:spcBef>
              </a:pPr>
              <a:t>30</a:t>
            </a:fld>
            <a:endParaRPr lang="en-US" altLang="zh-CN">
              <a:latin typeface="Arial" panose="020B0604020202020204" pitchFamily="34" charset="0"/>
            </a:endParaRPr>
          </a:p>
        </p:txBody>
      </p:sp>
      <p:sp>
        <p:nvSpPr>
          <p:cNvPr id="39939" name="Rectangle 2"/>
          <p:cNvSpPr>
            <a:spLocks noGrp="1" noRot="1" noChangeAspect="1" noChangeArrowheads="1" noTextEdit="1"/>
          </p:cNvSpPr>
          <p:nvPr>
            <p:ph type="sldImg"/>
          </p:nvPr>
        </p:nvSpPr>
        <p:spPr>
          <a:xfrm>
            <a:off x="895350" y="742950"/>
            <a:ext cx="4956175" cy="3717925"/>
          </a:xfrm>
          <a:ln/>
        </p:spPr>
      </p:sp>
      <p:sp>
        <p:nvSpPr>
          <p:cNvPr id="39940"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815784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3821113" y="9417050"/>
            <a:ext cx="2924175"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defRPr>
            </a:lvl1pPr>
            <a:lvl2pPr marL="742950" indent="-285750">
              <a:spcBef>
                <a:spcPct val="30000"/>
              </a:spcBef>
              <a:defRPr sz="14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ctr">
              <a:spcBef>
                <a:spcPct val="0"/>
              </a:spcBef>
            </a:pPr>
            <a:fld id="{328F6A98-1A8E-4070-BA13-8700DB23F9DE}" type="slidenum">
              <a:rPr lang="en-US" altLang="zh-CN">
                <a:latin typeface="Arial" panose="020B0604020202020204" pitchFamily="34" charset="0"/>
              </a:rPr>
              <a:pPr algn="ctr">
                <a:spcBef>
                  <a:spcPct val="0"/>
                </a:spcBef>
              </a:pPr>
              <a:t>31</a:t>
            </a:fld>
            <a:endParaRPr lang="en-US" altLang="zh-CN">
              <a:latin typeface="Arial" panose="020B0604020202020204" pitchFamily="34" charset="0"/>
            </a:endParaRPr>
          </a:p>
        </p:txBody>
      </p:sp>
      <p:sp>
        <p:nvSpPr>
          <p:cNvPr id="41987" name="Rectangle 2"/>
          <p:cNvSpPr>
            <a:spLocks noGrp="1" noRot="1" noChangeAspect="1" noChangeArrowheads="1" noTextEdit="1"/>
          </p:cNvSpPr>
          <p:nvPr>
            <p:ph type="sldImg"/>
          </p:nvPr>
        </p:nvSpPr>
        <p:spPr>
          <a:xfrm>
            <a:off x="895350" y="742950"/>
            <a:ext cx="4956175" cy="3717925"/>
          </a:xfrm>
          <a:ln/>
        </p:spPr>
      </p:sp>
      <p:sp>
        <p:nvSpPr>
          <p:cNvPr id="41988"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2587782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4294967295"/>
          </p:nvPr>
        </p:nvSpPr>
        <p:spPr bwMode="auto">
          <a:xfrm>
            <a:off x="3821113" y="9417050"/>
            <a:ext cx="2924175"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defRPr>
            </a:lvl1pPr>
            <a:lvl2pPr marL="742950" indent="-285750">
              <a:spcBef>
                <a:spcPct val="30000"/>
              </a:spcBef>
              <a:defRPr sz="14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ctr">
              <a:spcBef>
                <a:spcPct val="0"/>
              </a:spcBef>
            </a:pPr>
            <a:fld id="{3AA82005-629B-44E3-BB25-2CAD381F7523}" type="slidenum">
              <a:rPr lang="en-US" altLang="zh-CN">
                <a:latin typeface="Arial" panose="020B0604020202020204" pitchFamily="34" charset="0"/>
              </a:rPr>
              <a:pPr algn="ctr">
                <a:spcBef>
                  <a:spcPct val="0"/>
                </a:spcBef>
              </a:pPr>
              <a:t>33</a:t>
            </a:fld>
            <a:endParaRPr lang="en-US" altLang="zh-CN">
              <a:latin typeface="Arial" panose="020B0604020202020204" pitchFamily="34" charset="0"/>
            </a:endParaRPr>
          </a:p>
        </p:txBody>
      </p:sp>
      <p:sp>
        <p:nvSpPr>
          <p:cNvPr id="49155" name="Rectangle 2"/>
          <p:cNvSpPr>
            <a:spLocks noGrp="1" noRot="1" noChangeAspect="1" noChangeArrowheads="1" noTextEdit="1"/>
          </p:cNvSpPr>
          <p:nvPr>
            <p:ph type="sldImg"/>
          </p:nvPr>
        </p:nvSpPr>
        <p:spPr>
          <a:xfrm>
            <a:off x="957263" y="685800"/>
            <a:ext cx="4878387" cy="3657600"/>
          </a:xfrm>
          <a:ln/>
        </p:spPr>
      </p:sp>
      <p:sp>
        <p:nvSpPr>
          <p:cNvPr id="49156"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450051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4294967295"/>
          </p:nvPr>
        </p:nvSpPr>
        <p:spPr bwMode="auto">
          <a:xfrm>
            <a:off x="3821113" y="9417050"/>
            <a:ext cx="2924175"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defRPr>
            </a:lvl1pPr>
            <a:lvl2pPr marL="742950" indent="-285750">
              <a:spcBef>
                <a:spcPct val="30000"/>
              </a:spcBef>
              <a:defRPr sz="14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ctr">
              <a:spcBef>
                <a:spcPct val="0"/>
              </a:spcBef>
            </a:pPr>
            <a:fld id="{D6422744-1780-4FFE-B266-EE77469AEBE1}" type="slidenum">
              <a:rPr lang="en-US" altLang="zh-CN">
                <a:latin typeface="Arial" panose="020B0604020202020204" pitchFamily="34" charset="0"/>
              </a:rPr>
              <a:pPr algn="ctr">
                <a:spcBef>
                  <a:spcPct val="0"/>
                </a:spcBef>
              </a:pPr>
              <a:t>34</a:t>
            </a:fld>
            <a:endParaRPr lang="en-US" altLang="zh-CN">
              <a:latin typeface="Arial" panose="020B0604020202020204" pitchFamily="34" charset="0"/>
            </a:endParaRPr>
          </a:p>
        </p:txBody>
      </p:sp>
      <p:sp>
        <p:nvSpPr>
          <p:cNvPr id="51203" name="Rectangle 2"/>
          <p:cNvSpPr>
            <a:spLocks noGrp="1" noRot="1" noChangeAspect="1" noChangeArrowheads="1" noTextEdit="1"/>
          </p:cNvSpPr>
          <p:nvPr>
            <p:ph type="sldImg"/>
          </p:nvPr>
        </p:nvSpPr>
        <p:spPr>
          <a:xfrm>
            <a:off x="957263" y="685800"/>
            <a:ext cx="4878387" cy="3657600"/>
          </a:xfrm>
          <a:ln/>
        </p:spPr>
      </p:sp>
      <p:sp>
        <p:nvSpPr>
          <p:cNvPr id="51204"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90105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D854E30D-FCBB-4459-AF31-AA79C2B5B117}" type="slidenum">
              <a:rPr lang="en-US" altLang="zh-CN"/>
              <a:pPr eaLnBrk="1" hangingPunct="1">
                <a:spcBef>
                  <a:spcPct val="0"/>
                </a:spcBef>
              </a:pPr>
              <a:t>38</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t>如我们在小品中看到的</a:t>
            </a:r>
            <a:r>
              <a:rPr lang="en-US" altLang="zh-CN" smtClean="0"/>
              <a:t>,</a:t>
            </a:r>
            <a:r>
              <a:rPr lang="zh-CN" altLang="en-US" smtClean="0"/>
              <a:t>把大象装冰箱总共分几步</a:t>
            </a:r>
            <a:r>
              <a:rPr lang="en-US" altLang="zh-CN" smtClean="0"/>
              <a:t>.</a:t>
            </a:r>
          </a:p>
          <a:p>
            <a:pPr eaLnBrk="1" hangingPunct="1"/>
            <a:endParaRPr lang="en-US" altLang="zh-CN" smtClean="0"/>
          </a:p>
          <a:p>
            <a:pPr eaLnBrk="1" hangingPunct="1"/>
            <a:r>
              <a:rPr lang="zh-CN" altLang="en-US" smtClean="0"/>
              <a:t>这里我们描述的就是要解决问题的操作步骤</a:t>
            </a:r>
            <a:r>
              <a:rPr lang="en-US" altLang="zh-CN" smtClean="0"/>
              <a:t>.</a:t>
            </a:r>
            <a:r>
              <a:rPr lang="zh-CN" altLang="en-US" smtClean="0"/>
              <a:t>下面就是要用计算机能识别的语言</a:t>
            </a:r>
            <a:r>
              <a:rPr lang="en-US" altLang="zh-CN" smtClean="0"/>
              <a:t>.</a:t>
            </a:r>
            <a:r>
              <a:rPr lang="zh-CN" altLang="en-US" smtClean="0"/>
              <a:t>这里我们以</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53</a:t>
            </a:fld>
            <a:endParaRPr lang="zh-CN" altLang="en-US"/>
          </a:p>
        </p:txBody>
      </p:sp>
    </p:spTree>
    <p:extLst>
      <p:ext uri="{BB962C8B-B14F-4D97-AF65-F5344CB8AC3E}">
        <p14:creationId xmlns:p14="http://schemas.microsoft.com/office/powerpoint/2010/main" val="1689093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4294967295"/>
          </p:nvPr>
        </p:nvSpPr>
        <p:spPr bwMode="auto">
          <a:xfrm>
            <a:off x="3821113" y="9417050"/>
            <a:ext cx="2924175"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defRPr>
            </a:lvl1pPr>
            <a:lvl2pPr marL="742950" indent="-285750">
              <a:spcBef>
                <a:spcPct val="30000"/>
              </a:spcBef>
              <a:defRPr sz="14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52801F9-114D-488D-83BD-C942858550C4}" type="slidenum">
              <a:rPr lang="en-US" altLang="zh-CN" b="1">
                <a:latin typeface="Arial" panose="020B0604020202020204" pitchFamily="34" charset="0"/>
              </a:rPr>
              <a:pPr eaLnBrk="1" hangingPunct="1">
                <a:spcBef>
                  <a:spcPct val="0"/>
                </a:spcBef>
              </a:pPr>
              <a:t>56</a:t>
            </a:fld>
            <a:endParaRPr lang="en-US" altLang="zh-CN" b="1">
              <a:latin typeface="Arial" panose="020B0604020202020204" pitchFamily="34" charset="0"/>
            </a:endParaRPr>
          </a:p>
        </p:txBody>
      </p:sp>
      <p:sp>
        <p:nvSpPr>
          <p:cNvPr id="39939" name="Rectangle 2"/>
          <p:cNvSpPr>
            <a:spLocks noGrp="1" noRot="1" noChangeAspect="1" noChangeArrowheads="1" noTextEdit="1"/>
          </p:cNvSpPr>
          <p:nvPr>
            <p:ph type="sldImg"/>
          </p:nvPr>
        </p:nvSpPr>
        <p:spPr>
          <a:xfrm>
            <a:off x="957263" y="685800"/>
            <a:ext cx="4878387" cy="3657600"/>
          </a:xfrm>
          <a:ln/>
        </p:spPr>
      </p:sp>
      <p:sp>
        <p:nvSpPr>
          <p:cNvPr id="39940"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574252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838B6EAA-61EE-478F-8642-8AEF4F70C9DE}" type="slidenum">
              <a:rPr lang="en-US" altLang="zh-CN"/>
              <a:pPr eaLnBrk="1" hangingPunct="1">
                <a:spcBef>
                  <a:spcPct val="0"/>
                </a:spcBef>
              </a:pPr>
              <a:t>6</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p:spPr>
        <p:txBody>
          <a:bodyPr/>
          <a:lstStyle/>
          <a:p>
            <a:pPr eaLnBrk="1" hangingPunct="1"/>
            <a:r>
              <a:rPr lang="en-US" altLang="zh-CN" smtClean="0"/>
              <a:t>1946</a:t>
            </a:r>
            <a:r>
              <a:rPr lang="zh-CN" altLang="en-US" smtClean="0"/>
              <a:t>年，第一台电子计算机问世，应用领域迅速扩大，软硬件飞速发展，程序设计语言相继问世。</a:t>
            </a:r>
          </a:p>
          <a:p>
            <a:pPr eaLnBrk="1" hangingPunct="1"/>
            <a:r>
              <a:rPr lang="zh-CN" altLang="en-US" smtClean="0"/>
              <a:t>程序设计语言</a:t>
            </a:r>
            <a:r>
              <a:rPr lang="en-US" altLang="zh-CN" smtClean="0"/>
              <a:t>:</a:t>
            </a:r>
            <a:r>
              <a:rPr lang="zh-CN" altLang="en-US" smtClean="0"/>
              <a:t>将自然语言形式化为有格式的语言</a:t>
            </a:r>
          </a:p>
          <a:p>
            <a:pPr eaLnBrk="1" hangingPunct="1"/>
            <a:r>
              <a:rPr lang="en-US" altLang="zh-CN" smtClean="0"/>
              <a:t>1</a:t>
            </a:r>
            <a:r>
              <a:rPr lang="zh-CN" altLang="en-US" smtClean="0"/>
              <a:t>。机器语言：</a:t>
            </a:r>
          </a:p>
          <a:p>
            <a:pPr lvl="2" eaLnBrk="1" hangingPunct="1">
              <a:buClr>
                <a:schemeClr val="tx2"/>
              </a:buClr>
              <a:buFontTx/>
              <a:buChar char="•"/>
            </a:pPr>
            <a:r>
              <a:rPr lang="zh-CN" altLang="en-US" smtClean="0"/>
              <a:t>计算机能够认识的语言</a:t>
            </a:r>
          </a:p>
          <a:p>
            <a:pPr lvl="2" eaLnBrk="1" hangingPunct="1">
              <a:buClr>
                <a:schemeClr val="tx2"/>
              </a:buClr>
              <a:buFontTx/>
              <a:buChar char="•"/>
            </a:pPr>
            <a:r>
              <a:rPr lang="zh-CN" altLang="en-US" smtClean="0"/>
              <a:t>计算机的基础是数字电路</a:t>
            </a:r>
          </a:p>
          <a:p>
            <a:pPr lvl="2" eaLnBrk="1" hangingPunct="1">
              <a:buClr>
                <a:schemeClr val="tx2"/>
              </a:buClr>
              <a:buFontTx/>
              <a:buChar char="•"/>
            </a:pPr>
            <a:r>
              <a:rPr lang="zh-CN" altLang="en-US" smtClean="0"/>
              <a:t>机器语言就是数字电路里的电信号</a:t>
            </a:r>
          </a:p>
          <a:p>
            <a:pPr lvl="2" eaLnBrk="1" hangingPunct="1">
              <a:buClr>
                <a:schemeClr val="tx2"/>
              </a:buClr>
              <a:buFontTx/>
              <a:buChar char="•"/>
            </a:pPr>
            <a:r>
              <a:rPr lang="zh-CN" altLang="en-US" smtClean="0"/>
              <a:t>将在</a:t>
            </a:r>
            <a:r>
              <a:rPr lang="en-US" altLang="zh-CN" smtClean="0"/>
              <a:t>《</a:t>
            </a:r>
            <a:r>
              <a:rPr lang="zh-CN" altLang="en-US" smtClean="0"/>
              <a:t>计算机组成</a:t>
            </a:r>
            <a:r>
              <a:rPr lang="en-US" altLang="zh-CN" smtClean="0"/>
              <a:t>》</a:t>
            </a:r>
            <a:r>
              <a:rPr lang="zh-CN" altLang="en-US" smtClean="0"/>
              <a:t>课程中学习</a:t>
            </a:r>
          </a:p>
          <a:p>
            <a:pPr lvl="2" eaLnBrk="1" hangingPunct="1">
              <a:buClr>
                <a:schemeClr val="tx2"/>
              </a:buClr>
              <a:buFontTx/>
              <a:buChar char="•"/>
            </a:pPr>
            <a:r>
              <a:rPr lang="zh-CN" altLang="en-US" smtClean="0"/>
              <a:t>都是二进制文件</a:t>
            </a:r>
          </a:p>
          <a:p>
            <a:pPr lvl="2" eaLnBrk="1" hangingPunct="1">
              <a:buClr>
                <a:schemeClr val="tx2"/>
              </a:buClr>
              <a:buFontTx/>
              <a:buChar char="•"/>
            </a:pPr>
            <a:r>
              <a:rPr lang="zh-CN" altLang="en-US" smtClean="0"/>
              <a:t>一条机器语言成为一条指令</a:t>
            </a:r>
          </a:p>
          <a:p>
            <a:pPr lvl="2" eaLnBrk="1" hangingPunct="1">
              <a:buClr>
                <a:schemeClr val="tx2"/>
              </a:buClr>
              <a:buFontTx/>
              <a:buChar char="•"/>
            </a:pPr>
            <a:r>
              <a:rPr lang="zh-CN" altLang="en-US" smtClean="0"/>
              <a:t>指令是不可分割的最小功能单元</a:t>
            </a:r>
          </a:p>
          <a:p>
            <a:pPr eaLnBrk="1" hangingPunct="1"/>
            <a:r>
              <a:rPr lang="zh-CN" altLang="en-US" smtClean="0"/>
              <a:t>定义：一种</a:t>
            </a:r>
            <a:r>
              <a:rPr lang="en-US" altLang="zh-CN" smtClean="0"/>
              <a:t>CPU</a:t>
            </a:r>
            <a:r>
              <a:rPr lang="zh-CN" altLang="en-US" smtClean="0"/>
              <a:t>的指令系统，由该</a:t>
            </a:r>
            <a:r>
              <a:rPr lang="en-US" altLang="zh-CN" smtClean="0"/>
              <a:t>CPU</a:t>
            </a:r>
            <a:r>
              <a:rPr lang="zh-CN" altLang="en-US" smtClean="0"/>
              <a:t>可识别的</a:t>
            </a:r>
            <a:r>
              <a:rPr lang="en-US" altLang="zh-CN" smtClean="0"/>
              <a:t>0</a:t>
            </a:r>
            <a:r>
              <a:rPr lang="zh-CN" altLang="en-US" smtClean="0"/>
              <a:t>、</a:t>
            </a:r>
            <a:r>
              <a:rPr lang="en-US" altLang="zh-CN" smtClean="0"/>
              <a:t>1</a:t>
            </a:r>
            <a:r>
              <a:rPr lang="zh-CN" altLang="en-US" smtClean="0"/>
              <a:t>序列构成的指令码组成。</a:t>
            </a:r>
          </a:p>
          <a:p>
            <a:pPr eaLnBrk="1" hangingPunct="1"/>
            <a:r>
              <a:rPr lang="zh-CN" altLang="en-US" smtClean="0"/>
              <a:t>特点：</a:t>
            </a:r>
          </a:p>
          <a:p>
            <a:pPr eaLnBrk="1" hangingPunct="1"/>
            <a:r>
              <a:rPr lang="zh-CN" altLang="en-US" smtClean="0"/>
              <a:t>执行效率高</a:t>
            </a:r>
          </a:p>
          <a:p>
            <a:pPr eaLnBrk="1" hangingPunct="1"/>
            <a:r>
              <a:rPr lang="zh-CN" altLang="en-US" smtClean="0"/>
              <a:t>不直观，不易查错，生产效率低。</a:t>
            </a:r>
          </a:p>
          <a:p>
            <a:pPr eaLnBrk="1" hangingPunct="1"/>
            <a:r>
              <a:rPr lang="en-US" altLang="zh-CN" smtClean="0"/>
              <a:t>2</a:t>
            </a:r>
            <a:r>
              <a:rPr lang="zh-CN" altLang="en-US" smtClean="0"/>
              <a:t>。汇编语言</a:t>
            </a:r>
          </a:p>
          <a:p>
            <a:pPr eaLnBrk="1" hangingPunct="1"/>
            <a:r>
              <a:rPr lang="zh-CN" altLang="en-US" smtClean="0"/>
              <a:t>定义：用助记符号描述的指令系统</a:t>
            </a:r>
          </a:p>
          <a:p>
            <a:pPr eaLnBrk="1" hangingPunct="1"/>
            <a:r>
              <a:rPr lang="zh-CN" altLang="en-US" smtClean="0"/>
              <a:t>特点：</a:t>
            </a:r>
          </a:p>
          <a:p>
            <a:pPr eaLnBrk="1" hangingPunct="1"/>
            <a:r>
              <a:rPr lang="zh-CN" altLang="en-US" smtClean="0"/>
              <a:t>生产效率高，质量好，执行效率较高；</a:t>
            </a:r>
          </a:p>
          <a:p>
            <a:pPr eaLnBrk="1" hangingPunct="1"/>
            <a:r>
              <a:rPr lang="zh-CN" altLang="en-US" smtClean="0"/>
              <a:t>要经汇编程序汇编成目标程序（机器语言）才能执行，依赖硬件。</a:t>
            </a:r>
          </a:p>
          <a:p>
            <a:pPr eaLnBrk="1" hangingPunct="1"/>
            <a:r>
              <a:rPr lang="zh-CN" altLang="en-US" smtClean="0"/>
              <a:t>（面向机器的语言</a:t>
            </a:r>
            <a:r>
              <a:rPr lang="en-US" altLang="zh-CN" smtClean="0"/>
              <a:t>----</a:t>
            </a:r>
            <a:r>
              <a:rPr lang="zh-CN" altLang="en-US" smtClean="0"/>
              <a:t>依</a:t>
            </a:r>
            <a:r>
              <a:rPr lang="en-US" altLang="zh-CN" smtClean="0"/>
              <a:t>CPU</a:t>
            </a:r>
            <a:r>
              <a:rPr lang="zh-CN" altLang="en-US" smtClean="0"/>
              <a:t>不同而异）</a:t>
            </a:r>
          </a:p>
          <a:p>
            <a:pPr eaLnBrk="1" hangingPunct="1"/>
            <a:r>
              <a:rPr lang="en-US" altLang="zh-CN" smtClean="0"/>
              <a:t>3</a:t>
            </a:r>
            <a:r>
              <a:rPr lang="zh-CN" altLang="en-US" smtClean="0"/>
              <a:t>。高级语言</a:t>
            </a:r>
          </a:p>
          <a:p>
            <a:pPr eaLnBrk="1" hangingPunct="1"/>
            <a:r>
              <a:rPr lang="zh-CN" altLang="en-US" smtClean="0"/>
              <a:t>特点：</a:t>
            </a:r>
          </a:p>
          <a:p>
            <a:pPr eaLnBrk="1" hangingPunct="1"/>
            <a:r>
              <a:rPr lang="zh-CN" altLang="en-US" smtClean="0"/>
              <a:t>编程效率高，不必考虑硬件；</a:t>
            </a:r>
          </a:p>
          <a:p>
            <a:pPr eaLnBrk="1" hangingPunct="1"/>
            <a:r>
              <a:rPr lang="zh-CN" altLang="en-US" smtClean="0"/>
              <a:t>执行效率低，要经编译、连接后才能执行。</a:t>
            </a:r>
          </a:p>
          <a:p>
            <a:pPr eaLnBrk="1" hangingPunct="1"/>
            <a:r>
              <a:rPr lang="zh-CN" altLang="en-US" smtClean="0"/>
              <a:t>面向过程的程序设计语言</a:t>
            </a:r>
          </a:p>
          <a:p>
            <a:pPr eaLnBrk="1" hangingPunct="1"/>
            <a:r>
              <a:rPr lang="zh-CN" altLang="en-US" smtClean="0"/>
              <a:t>认为解题过程是数据被加工的过程</a:t>
            </a:r>
          </a:p>
          <a:p>
            <a:pPr eaLnBrk="1" hangingPunct="1"/>
            <a:r>
              <a:rPr lang="zh-CN" altLang="en-US" smtClean="0"/>
              <a:t>程序</a:t>
            </a:r>
            <a:r>
              <a:rPr lang="en-US" altLang="zh-CN" smtClean="0"/>
              <a:t>=</a:t>
            </a:r>
            <a:r>
              <a:rPr lang="zh-CN" altLang="en-US" smtClean="0"/>
              <a:t>数据结构</a:t>
            </a:r>
            <a:r>
              <a:rPr lang="en-US" altLang="zh-CN" smtClean="0"/>
              <a:t>+</a:t>
            </a:r>
            <a:r>
              <a:rPr lang="zh-CN" altLang="en-US" smtClean="0"/>
              <a:t>算法</a:t>
            </a:r>
          </a:p>
          <a:p>
            <a:pPr eaLnBrk="1" hangingPunct="1"/>
            <a:r>
              <a:rPr lang="en-US" altLang="zh-CN" smtClean="0"/>
              <a:t>C</a:t>
            </a:r>
            <a:r>
              <a:rPr lang="zh-CN" altLang="en-US" smtClean="0"/>
              <a:t>语言是面向过程的高级语言</a:t>
            </a:r>
          </a:p>
          <a:p>
            <a:pPr eaLnBrk="1" hangingPunct="1"/>
            <a:r>
              <a:rPr lang="zh-CN" altLang="en-US" smtClean="0"/>
              <a:t>           面向对象的程序设计语言</a:t>
            </a:r>
          </a:p>
          <a:p>
            <a:pPr eaLnBrk="1" hangingPunct="1"/>
            <a:r>
              <a:rPr lang="zh-CN" altLang="en-US" smtClean="0"/>
              <a:t>一种结构模拟方法。认为：现实世界由对象组成，对象是数据和方法的封装体；客观世界可以分类，每个对象是类的一个实例。</a:t>
            </a:r>
          </a:p>
          <a:p>
            <a:pPr eaLnBrk="1" hangingPunct="1"/>
            <a:r>
              <a:rPr lang="zh-CN" altLang="en-US" smtClean="0"/>
              <a:t>特点：比面向过程的语言更清晰、易懂，适宜编更大规模程序，是程序设计的主流</a:t>
            </a:r>
          </a:p>
          <a:p>
            <a:pPr eaLnBrk="1" hangingPunct="1"/>
            <a:endParaRPr lang="zh-CN" altLang="en-US" smtClean="0"/>
          </a:p>
          <a:p>
            <a:pPr eaLnBrk="1" hangingPunct="1"/>
            <a:r>
              <a:rPr lang="zh-CN" altLang="en-US" smtClean="0"/>
              <a:t>程序设计语言基本成分：</a:t>
            </a:r>
          </a:p>
          <a:p>
            <a:pPr eaLnBrk="1" hangingPunct="1"/>
            <a:r>
              <a:rPr lang="zh-CN" altLang="en-US" smtClean="0"/>
              <a:t>。数据成分</a:t>
            </a:r>
          </a:p>
          <a:p>
            <a:pPr eaLnBrk="1" hangingPunct="1"/>
            <a:r>
              <a:rPr lang="zh-CN" altLang="en-US" smtClean="0"/>
              <a:t>。运算成分</a:t>
            </a:r>
          </a:p>
          <a:p>
            <a:pPr eaLnBrk="1" hangingPunct="1"/>
            <a:r>
              <a:rPr lang="zh-CN" altLang="en-US" smtClean="0"/>
              <a:t>。控制成分</a:t>
            </a:r>
          </a:p>
          <a:p>
            <a:pPr eaLnBrk="1" hangingPunct="1"/>
            <a:r>
              <a:rPr lang="zh-CN" altLang="en-US" smtClean="0"/>
              <a:t>。传输成分	</a:t>
            </a:r>
          </a:p>
          <a:p>
            <a:pPr eaLnBrk="1" hangingPunct="1"/>
            <a:endParaRPr lang="zh-CN" altLang="en-US" smtClean="0"/>
          </a:p>
          <a:p>
            <a:pPr eaLnBrk="1" hangingPunct="1"/>
            <a:r>
              <a:rPr lang="zh-CN" altLang="en-US" smtClean="0"/>
              <a:t>程序设计语言定义：用于书写计算机程序的语言。通常指实现高级语言。</a:t>
            </a:r>
          </a:p>
          <a:p>
            <a:pPr eaLnBrk="1" hangingPunct="1"/>
            <a:r>
              <a:rPr lang="zh-CN" altLang="en-US" smtClean="0"/>
              <a:t>语言的基础是一组记号与一组规则。</a:t>
            </a:r>
          </a:p>
          <a:p>
            <a:pPr eaLnBrk="1" hangingPunct="1"/>
            <a:r>
              <a:rPr lang="zh-CN" altLang="en-US" smtClean="0"/>
              <a:t>程序设计语言包括：</a:t>
            </a:r>
          </a:p>
          <a:p>
            <a:pPr eaLnBrk="1" hangingPunct="1"/>
            <a:r>
              <a:rPr lang="zh-CN" altLang="en-US" smtClean="0"/>
              <a:t>语法：记号的组合规则</a:t>
            </a:r>
          </a:p>
          <a:p>
            <a:pPr eaLnBrk="1" hangingPunct="1"/>
            <a:r>
              <a:rPr lang="zh-CN" altLang="en-US" smtClean="0"/>
              <a:t>语义：记号的特定意义</a:t>
            </a:r>
          </a:p>
          <a:p>
            <a:pPr eaLnBrk="1" hangingPunct="1"/>
            <a:r>
              <a:rPr lang="zh-CN" altLang="en-US" smtClean="0"/>
              <a:t>语用：程序与使用者的关系</a:t>
            </a:r>
          </a:p>
          <a:p>
            <a:pPr eaLnBrk="1" hangingPunct="1"/>
            <a:endParaRPr lang="zh-CN" altLang="en-US" smtClean="0"/>
          </a:p>
          <a:p>
            <a:pPr eaLnBrk="1" hangingPunct="1"/>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4294967295"/>
          </p:nvPr>
        </p:nvSpPr>
        <p:spPr bwMode="auto">
          <a:xfrm>
            <a:off x="3821113" y="9417050"/>
            <a:ext cx="2924175"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defRPr>
            </a:lvl1pPr>
            <a:lvl2pPr marL="742950" indent="-285750">
              <a:spcBef>
                <a:spcPct val="30000"/>
              </a:spcBef>
              <a:defRPr sz="14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ctr">
              <a:spcBef>
                <a:spcPct val="0"/>
              </a:spcBef>
            </a:pPr>
            <a:fld id="{8D2FD69D-3E6D-4EC3-9E52-EA3CF6A2ABFB}" type="slidenum">
              <a:rPr lang="en-US" altLang="zh-CN">
                <a:latin typeface="Arial" panose="020B0604020202020204" pitchFamily="34" charset="0"/>
              </a:rPr>
              <a:pPr algn="ctr">
                <a:spcBef>
                  <a:spcPct val="0"/>
                </a:spcBef>
              </a:pPr>
              <a:t>7</a:t>
            </a:fld>
            <a:endParaRPr lang="en-US" altLang="zh-CN">
              <a:latin typeface="Arial" panose="020B0604020202020204" pitchFamily="34" charset="0"/>
            </a:endParaRPr>
          </a:p>
        </p:txBody>
      </p:sp>
      <p:sp>
        <p:nvSpPr>
          <p:cNvPr id="17411" name="Rectangle 2"/>
          <p:cNvSpPr>
            <a:spLocks noGrp="1" noRot="1" noChangeAspect="1" noChangeArrowheads="1" noTextEdit="1"/>
          </p:cNvSpPr>
          <p:nvPr>
            <p:ph type="sldImg"/>
          </p:nvPr>
        </p:nvSpPr>
        <p:spPr>
          <a:xfrm>
            <a:off x="895350" y="742950"/>
            <a:ext cx="4956175" cy="3717925"/>
          </a:xfrm>
          <a:ln/>
        </p:spPr>
      </p:sp>
      <p:sp>
        <p:nvSpPr>
          <p:cNvPr id="17412" name="Rectangle 3"/>
          <p:cNvSpPr>
            <a:spLocks noGrp="1" noChangeArrowheads="1"/>
          </p:cNvSpPr>
          <p:nvPr>
            <p:ph type="body" idx="1"/>
          </p:nvPr>
        </p:nvSpPr>
        <p:spPr>
          <a:noFill/>
        </p:spPr>
        <p:txBody>
          <a:bodyPr/>
          <a:lstStyle/>
          <a:p>
            <a:endParaRPr lang="zh-CN" altLang="zh-CN" dirty="0" smtClean="0"/>
          </a:p>
        </p:txBody>
      </p:sp>
    </p:spTree>
    <p:extLst>
      <p:ext uri="{BB962C8B-B14F-4D97-AF65-F5344CB8AC3E}">
        <p14:creationId xmlns:p14="http://schemas.microsoft.com/office/powerpoint/2010/main" val="4033054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4294967295"/>
          </p:nvPr>
        </p:nvSpPr>
        <p:spPr bwMode="auto">
          <a:xfrm>
            <a:off x="3821113" y="9417050"/>
            <a:ext cx="2924175"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defRPr>
            </a:lvl1pPr>
            <a:lvl2pPr marL="742950" indent="-285750">
              <a:spcBef>
                <a:spcPct val="30000"/>
              </a:spcBef>
              <a:defRPr sz="14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ctr">
              <a:spcBef>
                <a:spcPct val="0"/>
              </a:spcBef>
            </a:pPr>
            <a:fld id="{DFB8AD30-0074-430E-853C-F8380F41C327}" type="slidenum">
              <a:rPr lang="en-US" altLang="zh-CN">
                <a:latin typeface="Arial" panose="020B0604020202020204" pitchFamily="34" charset="0"/>
              </a:rPr>
              <a:pPr algn="ctr">
                <a:spcBef>
                  <a:spcPct val="0"/>
                </a:spcBef>
              </a:pPr>
              <a:t>8</a:t>
            </a:fld>
            <a:endParaRPr lang="en-US" altLang="zh-CN">
              <a:latin typeface="Arial" panose="020B0604020202020204" pitchFamily="34" charset="0"/>
            </a:endParaRPr>
          </a:p>
        </p:txBody>
      </p:sp>
      <p:sp>
        <p:nvSpPr>
          <p:cNvPr id="19459" name="Rectangle 2"/>
          <p:cNvSpPr>
            <a:spLocks noGrp="1" noRot="1" noChangeAspect="1" noChangeArrowheads="1" noTextEdit="1"/>
          </p:cNvSpPr>
          <p:nvPr>
            <p:ph type="sldImg"/>
          </p:nvPr>
        </p:nvSpPr>
        <p:spPr>
          <a:xfrm>
            <a:off x="895350" y="742950"/>
            <a:ext cx="4956175" cy="3717925"/>
          </a:xfrm>
          <a:ln/>
        </p:spPr>
      </p:sp>
      <p:sp>
        <p:nvSpPr>
          <p:cNvPr id="19460"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598322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4294967295"/>
          </p:nvPr>
        </p:nvSpPr>
        <p:spPr bwMode="auto">
          <a:xfrm>
            <a:off x="3821113" y="9417050"/>
            <a:ext cx="2924175"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400">
                <a:solidFill>
                  <a:schemeClr val="tx1"/>
                </a:solidFill>
                <a:latin typeface="Times New Roman" panose="02020603050405020304" pitchFamily="18" charset="0"/>
              </a:defRPr>
            </a:lvl1pPr>
            <a:lvl2pPr marL="742950" indent="-285750">
              <a:spcBef>
                <a:spcPct val="30000"/>
              </a:spcBef>
              <a:defRPr sz="14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ctr">
              <a:spcBef>
                <a:spcPct val="0"/>
              </a:spcBef>
            </a:pPr>
            <a:fld id="{A85F7A92-310B-47F1-BE50-00074E7044BD}" type="slidenum">
              <a:rPr lang="en-US" altLang="zh-CN">
                <a:latin typeface="Arial" panose="020B0604020202020204" pitchFamily="34" charset="0"/>
              </a:rPr>
              <a:pPr algn="ctr">
                <a:spcBef>
                  <a:spcPct val="0"/>
                </a:spcBef>
              </a:pPr>
              <a:t>9</a:t>
            </a:fld>
            <a:endParaRPr lang="en-US" altLang="zh-CN">
              <a:latin typeface="Arial" panose="020B0604020202020204" pitchFamily="34" charset="0"/>
            </a:endParaRPr>
          </a:p>
        </p:txBody>
      </p:sp>
      <p:sp>
        <p:nvSpPr>
          <p:cNvPr id="21507" name="Rectangle 2"/>
          <p:cNvSpPr>
            <a:spLocks noGrp="1" noRot="1" noChangeAspect="1" noChangeArrowheads="1" noTextEdit="1"/>
          </p:cNvSpPr>
          <p:nvPr>
            <p:ph type="sldImg"/>
          </p:nvPr>
        </p:nvSpPr>
        <p:spPr>
          <a:xfrm>
            <a:off x="895350" y="742950"/>
            <a:ext cx="4956175" cy="3717925"/>
          </a:xfrm>
          <a:ln/>
        </p:spPr>
      </p:sp>
      <p:sp>
        <p:nvSpPr>
          <p:cNvPr id="21508"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026265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40F4323C-0723-483F-9893-784BD5A32B29}" type="slidenum">
              <a:rPr lang="en-US" altLang="zh-CN"/>
              <a:pPr eaLnBrk="1" hangingPunct="1">
                <a:spcBef>
                  <a:spcPct val="0"/>
                </a:spcBef>
              </a:pPr>
              <a:t>18</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14400" y="4343400"/>
            <a:ext cx="5029200" cy="4114800"/>
          </a:xfrm>
          <a:noFill/>
        </p:spPr>
        <p:txBody>
          <a:bodyPr/>
          <a:lstStyle/>
          <a:p>
            <a:pPr eaLnBrk="1" hangingPunct="1"/>
            <a:r>
              <a:rPr lang="zh-CN" altLang="en-US" sz="2800" smtClean="0"/>
              <a:t>当前，我们看到的就是一个</a:t>
            </a:r>
            <a:r>
              <a:rPr lang="en-US" altLang="zh-CN" sz="2800" smtClean="0"/>
              <a:t>C</a:t>
            </a:r>
            <a:r>
              <a:rPr lang="zh-CN" altLang="en-US" sz="2800" smtClean="0"/>
              <a:t>语言的程序，初次接触，不是很容易明白这个英文单词是干什么的，在这里我们只要求大家了解一下程序的样子就可以了。</a:t>
            </a:r>
          </a:p>
          <a:p>
            <a:pPr eaLnBrk="1" hangingPunct="1"/>
            <a:r>
              <a:rPr lang="zh-CN" altLang="en-US" sz="2800" smtClean="0"/>
              <a:t>本程序执行时，将输入</a:t>
            </a:r>
            <a:r>
              <a:rPr lang="en-US" altLang="zh-CN" sz="2800" smtClean="0"/>
              <a:t>4</a:t>
            </a:r>
            <a:r>
              <a:rPr lang="zh-CN" altLang="en-US" sz="2800" smtClean="0"/>
              <a:t>输出</a:t>
            </a:r>
            <a:r>
              <a:rPr lang="en-US" altLang="zh-CN" sz="2800" smtClean="0"/>
              <a:t>24</a:t>
            </a:r>
            <a:r>
              <a:rPr lang="zh-CN" altLang="en-US" sz="2800" smtClean="0"/>
              <a:t>。</a:t>
            </a:r>
          </a:p>
          <a:p>
            <a:pPr eaLnBrk="1" hangingPunct="1"/>
            <a:r>
              <a:rPr lang="zh-CN" altLang="en-US" sz="2800" smtClean="0"/>
              <a:t>整个程序可以看成是</a:t>
            </a:r>
            <a:r>
              <a:rPr lang="en-US" altLang="zh-CN" sz="2800" smtClean="0"/>
              <a:t>,</a:t>
            </a:r>
            <a:r>
              <a:rPr lang="zh-CN" altLang="en-US" sz="2800" smtClean="0"/>
              <a:t>输入一个数</a:t>
            </a:r>
            <a:r>
              <a:rPr lang="en-US" altLang="zh-CN" sz="2800" smtClean="0"/>
              <a:t>,</a:t>
            </a:r>
            <a:r>
              <a:rPr lang="zh-CN" altLang="en-US" sz="2800" smtClean="0"/>
              <a:t>让计算机按公式计算</a:t>
            </a:r>
            <a:r>
              <a:rPr lang="en-US" altLang="zh-CN" sz="2800" smtClean="0"/>
              <a:t>,</a:t>
            </a:r>
            <a:r>
              <a:rPr lang="zh-CN" altLang="en-US" sz="2800" smtClean="0"/>
              <a:t>输出结果</a:t>
            </a:r>
            <a:r>
              <a:rPr lang="en-US" altLang="zh-CN" sz="2800" smtClean="0"/>
              <a:t>.</a:t>
            </a:r>
            <a:r>
              <a:rPr lang="zh-CN" altLang="en-US" sz="2800" smtClean="0"/>
              <a:t>这个是不是也是我们平时解题的步骤</a:t>
            </a:r>
            <a:r>
              <a:rPr lang="en-US" altLang="zh-CN" sz="2800" smtClean="0"/>
              <a:t>.</a:t>
            </a:r>
            <a:r>
              <a:rPr lang="zh-CN" altLang="en-US" sz="2800" smtClean="0"/>
              <a:t>所谓程序可能看成是人们为解决某种问题用计算机可以识别的代码编排的一系列加工步骤。</a:t>
            </a:r>
          </a:p>
          <a:p>
            <a:pPr eaLnBrk="1" hangingPunct="1"/>
            <a:endParaRPr lang="en-US" altLang="zh-CN" sz="28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94F3A04A-61C7-4FB0-B11A-FD646A0C7357}" type="slidenum">
              <a:rPr lang="en-US" altLang="zh-CN"/>
              <a:pPr eaLnBrk="1" hangingPunct="1">
                <a:spcBef>
                  <a:spcPct val="0"/>
                </a:spcBef>
              </a:pPr>
              <a:t>19</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t>如我们在小品中看到的</a:t>
            </a:r>
            <a:r>
              <a:rPr lang="en-US" altLang="zh-CN" smtClean="0"/>
              <a:t>,</a:t>
            </a:r>
            <a:r>
              <a:rPr lang="zh-CN" altLang="en-US" smtClean="0"/>
              <a:t>把大象装冰箱总共分几步</a:t>
            </a:r>
            <a:r>
              <a:rPr lang="en-US" altLang="zh-CN" smtClean="0"/>
              <a:t>.</a:t>
            </a:r>
          </a:p>
          <a:p>
            <a:pPr eaLnBrk="1" hangingPunct="1"/>
            <a:endParaRPr lang="en-US" altLang="zh-CN" smtClean="0"/>
          </a:p>
          <a:p>
            <a:pPr eaLnBrk="1" hangingPunct="1"/>
            <a:r>
              <a:rPr lang="zh-CN" altLang="en-US" smtClean="0"/>
              <a:t>这里我们描述的就是要解决问题的操作步骤</a:t>
            </a:r>
            <a:r>
              <a:rPr lang="en-US" altLang="zh-CN" smtClean="0"/>
              <a:t>.</a:t>
            </a:r>
            <a:r>
              <a:rPr lang="zh-CN" altLang="en-US" smtClean="0"/>
              <a:t>下面就是要用计算机能识别的语言</a:t>
            </a:r>
            <a:r>
              <a:rPr lang="en-US" altLang="zh-CN" smtClean="0"/>
              <a:t>.</a:t>
            </a:r>
            <a:r>
              <a:rPr lang="zh-CN" altLang="en-US" smtClean="0"/>
              <a:t>这里我们以</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42C7BF5B-0449-4C34-88A9-73C578A133C4}" type="slidenum">
              <a:rPr lang="en-US" altLang="zh-CN"/>
              <a:pPr eaLnBrk="1" hangingPunct="1">
                <a:spcBef>
                  <a:spcPct val="0"/>
                </a:spcBef>
              </a:pPr>
              <a:t>20</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14400" y="4343400"/>
            <a:ext cx="5029200" cy="4114800"/>
          </a:xfrm>
          <a:noFill/>
        </p:spPr>
        <p:txBody>
          <a:bodyPr/>
          <a:lstStyle/>
          <a:p>
            <a:pPr eaLnBrk="1" hangingPunct="1"/>
            <a:r>
              <a:rPr lang="zh-CN" altLang="en-GB" smtClean="0"/>
              <a:t>由上面我们可以得到程序的概念</a:t>
            </a:r>
            <a:r>
              <a:rPr lang="en-GB" altLang="zh-CN" smtClean="0"/>
              <a:t>.</a:t>
            </a:r>
            <a:r>
              <a:rPr lang="zh-CN" altLang="en-GB" smtClean="0"/>
              <a:t>那么程序中要处理的数据如何来表示</a:t>
            </a:r>
            <a:r>
              <a:rPr lang="en-GB" altLang="zh-CN" smtClean="0"/>
              <a:t>,</a:t>
            </a:r>
            <a:r>
              <a:rPr lang="zh-CN" altLang="en-GB" smtClean="0"/>
              <a:t>操作步骤如何来表示就是程序设计语言的作用了</a:t>
            </a:r>
            <a:r>
              <a:rPr lang="en-GB" altLang="zh-CN" smtClean="0"/>
              <a:t>.</a:t>
            </a:r>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3507D0F0-716A-4BD7-AF75-72CDDD01303A}" type="slidenum">
              <a:rPr lang="en-US" altLang="zh-CN"/>
              <a:pPr eaLnBrk="1" hangingPunct="1">
                <a:spcBef>
                  <a:spcPct val="0"/>
                </a:spcBef>
              </a:pPr>
              <a:t>21</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t>回顾了计算机的结构我们知道</a:t>
            </a:r>
            <a:r>
              <a:rPr lang="en-US" altLang="zh-CN" smtClean="0"/>
              <a:t>,</a:t>
            </a:r>
            <a:r>
              <a:rPr lang="zh-CN" altLang="en-US" smtClean="0"/>
              <a:t>计算机的硬件能识别的是</a:t>
            </a:r>
            <a:r>
              <a:rPr lang="en-US" altLang="zh-CN" smtClean="0"/>
              <a:t>01</a:t>
            </a:r>
            <a:r>
              <a:rPr lang="zh-CN" altLang="en-US" smtClean="0"/>
              <a:t>代码</a:t>
            </a:r>
            <a:r>
              <a:rPr lang="en-US" altLang="zh-CN" smtClean="0"/>
              <a:t>,</a:t>
            </a:r>
            <a:r>
              <a:rPr lang="zh-CN" altLang="en-US" smtClean="0"/>
              <a:t>而这样的代码我们识别起来很困难</a:t>
            </a:r>
            <a:r>
              <a:rPr lang="en-US" altLang="zh-CN" smtClean="0"/>
              <a:t>,</a:t>
            </a:r>
            <a:r>
              <a:rPr lang="zh-CN" altLang="en-US" smtClean="0"/>
              <a:t>所以在出现我一种我们识别不是很困难</a:t>
            </a:r>
            <a:r>
              <a:rPr lang="en-US" altLang="zh-CN" smtClean="0"/>
              <a:t>,</a:t>
            </a:r>
            <a:r>
              <a:rPr lang="zh-CN" altLang="en-US" smtClean="0"/>
              <a:t>而且能翻译成计算机的</a:t>
            </a:r>
            <a:r>
              <a:rPr lang="en-US" altLang="zh-CN" smtClean="0"/>
              <a:t>01</a:t>
            </a:r>
            <a:r>
              <a:rPr lang="zh-CN" altLang="en-US" smtClean="0"/>
              <a:t>代码的语言</a:t>
            </a:r>
            <a:r>
              <a:rPr lang="en-US" altLang="zh-CN" smtClean="0"/>
              <a:t>.</a:t>
            </a:r>
          </a:p>
          <a:p>
            <a:pPr eaLnBrk="1" hangingPunct="1"/>
            <a:r>
              <a:rPr lang="zh-CN" altLang="en-US" smtClean="0"/>
              <a:t>虽然都是语言</a:t>
            </a:r>
            <a:r>
              <a:rPr lang="en-US" altLang="zh-CN" smtClean="0"/>
              <a:t>,</a:t>
            </a:r>
            <a:r>
              <a:rPr lang="zh-CN" altLang="en-US" smtClean="0"/>
              <a:t>但交流的对象是不一样的</a:t>
            </a:r>
            <a:r>
              <a:rPr lang="en-US" altLang="zh-CN" smtClean="0"/>
              <a:t>.</a:t>
            </a:r>
            <a:r>
              <a:rPr lang="zh-CN" altLang="en-US" smtClean="0"/>
              <a:t>所以有很多不同点</a:t>
            </a:r>
            <a:r>
              <a:rPr lang="en-US" altLang="zh-CN" smtClean="0"/>
              <a:t>,</a:t>
            </a:r>
            <a:r>
              <a:rPr lang="zh-CN" altLang="en-US" smtClean="0"/>
              <a:t>这些不同点是我们在进行程序设计时候</a:t>
            </a:r>
            <a:r>
              <a:rPr lang="en-US" altLang="zh-CN" smtClean="0"/>
              <a:t>,</a:t>
            </a:r>
            <a:r>
              <a:rPr lang="zh-CN" altLang="en-US" smtClean="0"/>
              <a:t>需要注意的</a:t>
            </a:r>
            <a:r>
              <a:rPr lang="en-US" altLang="zh-CN" smtClean="0"/>
              <a:t>.</a:t>
            </a:r>
          </a:p>
          <a:p>
            <a:pPr eaLnBrk="1" hangingPunct="1"/>
            <a:r>
              <a:rPr lang="zh-CN" altLang="en-US" smtClean="0"/>
              <a:t>程序设计语言的第二点</a:t>
            </a:r>
            <a:r>
              <a:rPr lang="en-US" altLang="zh-CN" smtClean="0"/>
              <a:t>,</a:t>
            </a:r>
            <a:r>
              <a:rPr lang="zh-CN" altLang="en-US" smtClean="0"/>
              <a:t>是要求程序员遵守一定的语法规定</a:t>
            </a:r>
            <a:r>
              <a:rPr lang="en-US" altLang="zh-CN"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fld id="{509959FA-E62E-4336-8E80-2469EB8F8801}" type="slidenum">
              <a:rPr lang="en-US" altLang="zh-CN"/>
              <a:pPr/>
              <a:t>‹#›</a:t>
            </a:fld>
            <a:endParaRPr lang="en-US" altLang="zh-CN"/>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4569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152400"/>
            <a:ext cx="21336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152400"/>
            <a:ext cx="62484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fld id="{FED05E7F-0A18-4AD0-8629-16BF0E3F8030}" type="slidenum">
              <a:rPr lang="en-US" altLang="zh-CN"/>
              <a:pPr/>
              <a:t>‹#›</a:t>
            </a:fld>
            <a:endParaRPr lang="en-US" altLang="zh-CN"/>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13680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52400" y="152400"/>
            <a:ext cx="8229600" cy="8382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36957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fld id="{35DD6483-360A-4D1B-A69F-CE071061B758}" type="slidenum">
              <a:rPr lang="en-US" altLang="zh-CN"/>
              <a:pPr/>
              <a:t>‹#›</a:t>
            </a:fld>
            <a:endParaRPr lang="en-US" altLang="zh-CN"/>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62735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fld id="{7A2B458C-167D-4624-A6CF-89FF76AE9C46}" type="slidenum">
              <a:rPr lang="en-US" altLang="zh-CN"/>
              <a:pPr/>
              <a:t>‹#›</a:t>
            </a:fld>
            <a:endParaRPr lang="en-US" altLang="zh-CN"/>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31817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fld id="{B16256B5-029A-4942-BE16-F7B86F044715}" type="slidenum">
              <a:rPr lang="en-US" altLang="zh-CN"/>
              <a:pPr/>
              <a:t>‹#›</a:t>
            </a:fld>
            <a:endParaRPr lang="en-US" altLang="zh-CN"/>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91932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fld id="{D5CDAC63-6EE6-4390-AE2A-4A702C4DC34D}" type="slidenum">
              <a:rPr lang="en-US" altLang="zh-CN"/>
              <a:pPr/>
              <a:t>‹#›</a:t>
            </a:fld>
            <a:endParaRPr lang="en-US" altLang="zh-CN"/>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0477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4"/>
          <p:cNvSpPr>
            <a:spLocks noGrp="1" noChangeArrowheads="1"/>
          </p:cNvSpPr>
          <p:nvPr>
            <p:ph type="sldNum" sz="quarter" idx="11"/>
          </p:nvPr>
        </p:nvSpPr>
        <p:spPr>
          <a:ln/>
        </p:spPr>
        <p:txBody>
          <a:bodyPr/>
          <a:lstStyle>
            <a:lvl1pPr>
              <a:defRPr/>
            </a:lvl1pPr>
          </a:lstStyle>
          <a:p>
            <a:fld id="{185B9ABF-41F4-4B5A-871C-0358ADD438FB}" type="slidenum">
              <a:rPr lang="en-US" altLang="zh-CN"/>
              <a:pPr/>
              <a:t>‹#›</a:t>
            </a:fld>
            <a:endParaRPr lang="en-US" altLang="zh-CN"/>
          </a:p>
        </p:txBody>
      </p:sp>
      <p:sp>
        <p:nvSpPr>
          <p:cNvPr id="9"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42411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4"/>
          <p:cNvSpPr>
            <a:spLocks noGrp="1" noChangeArrowheads="1"/>
          </p:cNvSpPr>
          <p:nvPr>
            <p:ph type="sldNum" sz="quarter" idx="11"/>
          </p:nvPr>
        </p:nvSpPr>
        <p:spPr>
          <a:ln/>
        </p:spPr>
        <p:txBody>
          <a:bodyPr/>
          <a:lstStyle>
            <a:lvl1pPr>
              <a:defRPr/>
            </a:lvl1pPr>
          </a:lstStyle>
          <a:p>
            <a:fld id="{703A23FC-3E6D-44CC-8E16-3627547DC22D}" type="slidenum">
              <a:rPr lang="en-US" altLang="zh-CN"/>
              <a:pPr/>
              <a:t>‹#›</a:t>
            </a:fld>
            <a:endParaRPr lang="en-US" altLang="zh-CN"/>
          </a:p>
        </p:txBody>
      </p:sp>
      <p:sp>
        <p:nvSpPr>
          <p:cNvPr id="5"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2981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4"/>
          <p:cNvSpPr>
            <a:spLocks noGrp="1" noChangeArrowheads="1"/>
          </p:cNvSpPr>
          <p:nvPr>
            <p:ph type="sldNum" sz="quarter" idx="11"/>
          </p:nvPr>
        </p:nvSpPr>
        <p:spPr>
          <a:ln/>
        </p:spPr>
        <p:txBody>
          <a:bodyPr/>
          <a:lstStyle>
            <a:lvl1pPr>
              <a:defRPr/>
            </a:lvl1pPr>
          </a:lstStyle>
          <a:p>
            <a:fld id="{0A9D28B0-0253-4FD5-AD45-4F37DEC35786}" type="slidenum">
              <a:rPr lang="en-US" altLang="zh-CN"/>
              <a:pPr/>
              <a:t>‹#›</a:t>
            </a:fld>
            <a:endParaRPr lang="en-US" altLang="zh-CN"/>
          </a:p>
        </p:txBody>
      </p:sp>
      <p:sp>
        <p:nvSpPr>
          <p:cNvPr id="4"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73400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fld id="{87F63336-CB80-4B0A-A2F0-ABECD4899BAC}" type="slidenum">
              <a:rPr lang="en-US" altLang="zh-CN"/>
              <a:pPr/>
              <a:t>‹#›</a:t>
            </a:fld>
            <a:endParaRPr lang="en-US" altLang="zh-CN"/>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94648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fld id="{5EAFDF50-FAF8-4DCD-9780-0DDE17B71AF8}" type="slidenum">
              <a:rPr lang="en-US" altLang="zh-CN"/>
              <a:pPr/>
              <a:t>‹#›</a:t>
            </a:fld>
            <a:endParaRPr lang="en-US" altLang="zh-CN"/>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0447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fld id="{7540CC7D-B5C2-4658-9A20-7FA6706ECFBD}" type="slidenum">
              <a:rPr lang="en-US" altLang="zh-CN"/>
              <a:pPr/>
              <a:t>‹#›</a:t>
            </a:fld>
            <a:endParaRPr lang="en-US" altLang="zh-CN"/>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67797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81000" y="1371600"/>
            <a:ext cx="8458200" cy="5334000"/>
          </a:xfrm>
          <a:prstGeom prst="rect">
            <a:avLst/>
          </a:prstGeom>
          <a:solidFill>
            <a:schemeClr val="bg1"/>
          </a:solidFill>
          <a:ln w="76200" cmpd="tri">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760835"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200">
                <a:latin typeface="+mn-lt"/>
              </a:defRPr>
            </a:lvl1pPr>
          </a:lstStyle>
          <a:p>
            <a:pPr>
              <a:defRPr/>
            </a:pPr>
            <a:endParaRPr lang="en-US" altLang="zh-CN"/>
          </a:p>
        </p:txBody>
      </p:sp>
      <p:sp>
        <p:nvSpPr>
          <p:cNvPr id="760836" name="Rectangle 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200">
                <a:latin typeface="Arial Black" panose="020B0A04020102020204" pitchFamily="34" charset="0"/>
              </a:defRPr>
            </a:lvl1pPr>
          </a:lstStyle>
          <a:p>
            <a:fld id="{B5788497-BFFE-4048-A20F-134292AC0B80}" type="slidenum">
              <a:rPr lang="en-US" altLang="zh-CN"/>
              <a:pPr/>
              <a:t>‹#›</a:t>
            </a:fld>
            <a:endParaRPr lang="en-US" altLang="zh-CN"/>
          </a:p>
        </p:txBody>
      </p:sp>
      <p:grpSp>
        <p:nvGrpSpPr>
          <p:cNvPr id="1029" name="Group 5"/>
          <p:cNvGrpSpPr>
            <a:grpSpLocks/>
          </p:cNvGrpSpPr>
          <p:nvPr/>
        </p:nvGrpSpPr>
        <p:grpSpPr bwMode="auto">
          <a:xfrm>
            <a:off x="0" y="838200"/>
            <a:ext cx="9144000" cy="546100"/>
            <a:chOff x="0" y="0"/>
            <a:chExt cx="5760" cy="344"/>
          </a:xfrm>
        </p:grpSpPr>
        <p:sp>
          <p:nvSpPr>
            <p:cNvPr id="1033" name="Rectangle 6"/>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kumimoji="0" lang="zh-CN" altLang="zh-CN" smtClean="0"/>
            </a:p>
          </p:txBody>
        </p:sp>
        <p:sp>
          <p:nvSpPr>
            <p:cNvPr id="1034" name="Rectangle 7"/>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kumimoji="0" lang="zh-CN" altLang="zh-CN" smtClean="0"/>
            </a:p>
          </p:txBody>
        </p:sp>
        <p:sp>
          <p:nvSpPr>
            <p:cNvPr id="1035" name="Rectangle 8"/>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kumimoji="0" lang="zh-CN" altLang="zh-CN" sz="1800" smtClean="0">
                <a:solidFill>
                  <a:schemeClr val="hlink"/>
                </a:solidFill>
                <a:latin typeface="Arial" charset="0"/>
              </a:endParaRPr>
            </a:p>
          </p:txBody>
        </p:sp>
        <p:sp>
          <p:nvSpPr>
            <p:cNvPr id="1036" name="Rectangle 9"/>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kumimoji="0" lang="zh-CN" altLang="zh-CN" sz="1800" smtClean="0">
                <a:solidFill>
                  <a:schemeClr val="hlink"/>
                </a:solidFill>
                <a:latin typeface="Arial" charset="0"/>
              </a:endParaRPr>
            </a:p>
          </p:txBody>
        </p:sp>
        <p:sp>
          <p:nvSpPr>
            <p:cNvPr id="1037" name="Rectangle 10"/>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kumimoji="0" lang="zh-CN" altLang="zh-CN" sz="1800" smtClean="0">
                <a:solidFill>
                  <a:schemeClr val="accent2"/>
                </a:solidFill>
                <a:latin typeface="Arial" charset="0"/>
              </a:endParaRPr>
            </a:p>
          </p:txBody>
        </p:sp>
        <p:sp>
          <p:nvSpPr>
            <p:cNvPr id="1038" name="Rectangle 11"/>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kumimoji="0" lang="zh-CN" altLang="zh-CN" sz="1800" smtClean="0">
                <a:solidFill>
                  <a:schemeClr val="hlink"/>
                </a:solidFill>
                <a:latin typeface="Arial" charset="0"/>
              </a:endParaRPr>
            </a:p>
          </p:txBody>
        </p:sp>
        <p:sp>
          <p:nvSpPr>
            <p:cNvPr id="1039" name="Rectangle 12"/>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kumimoji="0" lang="zh-CN" altLang="zh-CN" smtClean="0"/>
            </a:p>
          </p:txBody>
        </p:sp>
        <p:sp>
          <p:nvSpPr>
            <p:cNvPr id="1040" name="Rectangle 13"/>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kumimoji="0" lang="zh-CN" altLang="zh-CN" sz="1800" smtClean="0">
                <a:solidFill>
                  <a:schemeClr val="accent2"/>
                </a:solidFill>
                <a:latin typeface="Arial" charset="0"/>
              </a:endParaRPr>
            </a:p>
          </p:txBody>
        </p:sp>
        <p:sp>
          <p:nvSpPr>
            <p:cNvPr id="1041" name="Rectangle 14"/>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kumimoji="0" lang="zh-CN" altLang="zh-CN" sz="1800" smtClean="0">
                <a:solidFill>
                  <a:schemeClr val="accent2"/>
                </a:solidFill>
                <a:latin typeface="Arial" charset="0"/>
              </a:endParaRPr>
            </a:p>
          </p:txBody>
        </p:sp>
      </p:grpSp>
      <p:sp>
        <p:nvSpPr>
          <p:cNvPr id="1030" name="Rectangle 15"/>
          <p:cNvSpPr>
            <a:spLocks noGrp="1" noChangeArrowheads="1"/>
          </p:cNvSpPr>
          <p:nvPr>
            <p:ph type="title"/>
          </p:nvPr>
        </p:nvSpPr>
        <p:spPr bwMode="auto">
          <a:xfrm>
            <a:off x="152400" y="1524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1" name="Rectangle 16"/>
          <p:cNvSpPr>
            <a:spLocks noGrp="1" noChangeArrowheads="1"/>
          </p:cNvSpPr>
          <p:nvPr>
            <p:ph type="body" idx="1"/>
          </p:nvPr>
        </p:nvSpPr>
        <p:spPr bwMode="auto">
          <a:xfrm>
            <a:off x="457200" y="13716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60849" name="Rectangle 1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200">
                <a:latin typeface="+mn-lt"/>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par>
    </p:tnLst>
  </p:timing>
  <p:txStyles>
    <p:titleStyle>
      <a:lvl1pPr algn="l" rtl="0" eaLnBrk="0" fontAlgn="base" hangingPunct="0">
        <a:spcBef>
          <a:spcPct val="0"/>
        </a:spcBef>
        <a:spcAft>
          <a:spcPct val="0"/>
        </a:spcAft>
        <a:defRPr sz="4400" b="1">
          <a:solidFill>
            <a:schemeClr val="bg1"/>
          </a:solidFill>
          <a:latin typeface="+mj-lt"/>
          <a:ea typeface="+mj-ea"/>
          <a:cs typeface="+mj-cs"/>
        </a:defRPr>
      </a:lvl1pPr>
      <a:lvl2pPr algn="l" rtl="0" eaLnBrk="0" fontAlgn="base" hangingPunct="0">
        <a:spcBef>
          <a:spcPct val="0"/>
        </a:spcBef>
        <a:spcAft>
          <a:spcPct val="0"/>
        </a:spcAft>
        <a:defRPr sz="4400" b="1">
          <a:solidFill>
            <a:schemeClr val="bg1"/>
          </a:solidFill>
          <a:latin typeface="Arial" pitchFamily="34" charset="0"/>
          <a:ea typeface="宋体" pitchFamily="2" charset="-122"/>
        </a:defRPr>
      </a:lvl2pPr>
      <a:lvl3pPr algn="l" rtl="0" eaLnBrk="0" fontAlgn="base" hangingPunct="0">
        <a:spcBef>
          <a:spcPct val="0"/>
        </a:spcBef>
        <a:spcAft>
          <a:spcPct val="0"/>
        </a:spcAft>
        <a:defRPr sz="4400" b="1">
          <a:solidFill>
            <a:schemeClr val="bg1"/>
          </a:solidFill>
          <a:latin typeface="Arial" pitchFamily="34" charset="0"/>
          <a:ea typeface="宋体" pitchFamily="2" charset="-122"/>
        </a:defRPr>
      </a:lvl3pPr>
      <a:lvl4pPr algn="l" rtl="0" eaLnBrk="0" fontAlgn="base" hangingPunct="0">
        <a:spcBef>
          <a:spcPct val="0"/>
        </a:spcBef>
        <a:spcAft>
          <a:spcPct val="0"/>
        </a:spcAft>
        <a:defRPr sz="4400" b="1">
          <a:solidFill>
            <a:schemeClr val="bg1"/>
          </a:solidFill>
          <a:latin typeface="Arial" pitchFamily="34" charset="0"/>
          <a:ea typeface="宋体" pitchFamily="2" charset="-122"/>
        </a:defRPr>
      </a:lvl4pPr>
      <a:lvl5pPr algn="l" rtl="0" eaLnBrk="0" fontAlgn="base" hangingPunct="0">
        <a:spcBef>
          <a:spcPct val="0"/>
        </a:spcBef>
        <a:spcAft>
          <a:spcPct val="0"/>
        </a:spcAft>
        <a:defRPr sz="4400" b="1">
          <a:solidFill>
            <a:schemeClr val="bg1"/>
          </a:solidFill>
          <a:latin typeface="Arial" pitchFamily="34" charset="0"/>
          <a:ea typeface="宋体" pitchFamily="2" charset="-122"/>
        </a:defRPr>
      </a:lvl5pPr>
      <a:lvl6pPr marL="457200" algn="l" rtl="0" fontAlgn="base">
        <a:spcBef>
          <a:spcPct val="0"/>
        </a:spcBef>
        <a:spcAft>
          <a:spcPct val="0"/>
        </a:spcAft>
        <a:defRPr sz="4400" b="1">
          <a:solidFill>
            <a:schemeClr val="bg1"/>
          </a:solidFill>
          <a:latin typeface="Arial" pitchFamily="34" charset="0"/>
          <a:ea typeface="宋体" pitchFamily="2" charset="-122"/>
        </a:defRPr>
      </a:lvl6pPr>
      <a:lvl7pPr marL="914400" algn="l" rtl="0" fontAlgn="base">
        <a:spcBef>
          <a:spcPct val="0"/>
        </a:spcBef>
        <a:spcAft>
          <a:spcPct val="0"/>
        </a:spcAft>
        <a:defRPr sz="4400" b="1">
          <a:solidFill>
            <a:schemeClr val="bg1"/>
          </a:solidFill>
          <a:latin typeface="Arial" pitchFamily="34" charset="0"/>
          <a:ea typeface="宋体" pitchFamily="2" charset="-122"/>
        </a:defRPr>
      </a:lvl7pPr>
      <a:lvl8pPr marL="1371600" algn="l" rtl="0" fontAlgn="base">
        <a:spcBef>
          <a:spcPct val="0"/>
        </a:spcBef>
        <a:spcAft>
          <a:spcPct val="0"/>
        </a:spcAft>
        <a:defRPr sz="4400" b="1">
          <a:solidFill>
            <a:schemeClr val="bg1"/>
          </a:solidFill>
          <a:latin typeface="Arial" pitchFamily="34" charset="0"/>
          <a:ea typeface="宋体" pitchFamily="2" charset="-122"/>
        </a:defRPr>
      </a:lvl8pPr>
      <a:lvl9pPr marL="1828800" algn="l" rtl="0" fontAlgn="base">
        <a:spcBef>
          <a:spcPct val="0"/>
        </a:spcBef>
        <a:spcAft>
          <a:spcPct val="0"/>
        </a:spcAft>
        <a:defRPr sz="44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slideLayout" Target="../slideLayouts/slideLayout1.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8.wmf"/></Relationships>
</file>

<file path=ppt/slides/_rels/slide51.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s/_rels/slide52.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s>
</file>

<file path=ppt/slides/_rels/slide53.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10" Type="http://schemas.openxmlformats.org/officeDocument/2006/relationships/image" Target="../media/image19.png"/><Relationship Id="rId4" Type="http://schemas.openxmlformats.org/officeDocument/2006/relationships/tags" Target="../tags/tag39.xml"/><Relationship Id="rId9" Type="http://schemas.openxmlformats.org/officeDocument/2006/relationships/notesSlide" Target="../notesSlides/notesSlide17.xml"/></Relationships>
</file>

<file path=ppt/slides/_rels/slide54.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slideLayout" Target="../slideLayouts/slideLayout1.xml"/><Relationship Id="rId5" Type="http://schemas.openxmlformats.org/officeDocument/2006/relationships/tags" Target="../tags/tag47.xml"/><Relationship Id="rId4" Type="http://schemas.openxmlformats.org/officeDocument/2006/relationships/tags" Target="../tags/tag46.xml"/></Relationships>
</file>

<file path=ppt/slides/_rels/slide55.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tags" Target="../tags/tag65.xml"/><Relationship Id="rId3" Type="http://schemas.openxmlformats.org/officeDocument/2006/relationships/tags" Target="../tags/tag50.xml"/><Relationship Id="rId21" Type="http://schemas.openxmlformats.org/officeDocument/2006/relationships/tags" Target="../tags/tag68.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 Type="http://schemas.openxmlformats.org/officeDocument/2006/relationships/tags" Target="../tags/tag49.xml"/><Relationship Id="rId16" Type="http://schemas.openxmlformats.org/officeDocument/2006/relationships/tags" Target="../tags/tag63.xml"/><Relationship Id="rId20" Type="http://schemas.openxmlformats.org/officeDocument/2006/relationships/tags" Target="../tags/tag67.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24" Type="http://schemas.openxmlformats.org/officeDocument/2006/relationships/slideLayout" Target="../slideLayouts/slideLayout1.xml"/><Relationship Id="rId5" Type="http://schemas.openxmlformats.org/officeDocument/2006/relationships/tags" Target="../tags/tag52.xml"/><Relationship Id="rId15" Type="http://schemas.openxmlformats.org/officeDocument/2006/relationships/tags" Target="../tags/tag62.xml"/><Relationship Id="rId23" Type="http://schemas.openxmlformats.org/officeDocument/2006/relationships/tags" Target="../tags/tag70.xml"/><Relationship Id="rId10" Type="http://schemas.openxmlformats.org/officeDocument/2006/relationships/tags" Target="../tags/tag57.xml"/><Relationship Id="rId19" Type="http://schemas.openxmlformats.org/officeDocument/2006/relationships/tags" Target="../tags/tag66.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 Id="rId22" Type="http://schemas.openxmlformats.org/officeDocument/2006/relationships/tags" Target="../tags/tag69.xml"/></Relationships>
</file>

<file path=ppt/slides/_rels/slide5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audio" Target="../media/audio4.wav"/></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lstStyle/>
          <a:p>
            <a:pPr eaLnBrk="1" hangingPunct="1"/>
            <a:r>
              <a:rPr lang="zh-CN" altLang="en-US" sz="5000" dirty="0" smtClean="0">
                <a:solidFill>
                  <a:schemeClr val="tx1"/>
                </a:solidFill>
              </a:rPr>
              <a:t>第</a:t>
            </a:r>
            <a:r>
              <a:rPr lang="en-US" altLang="zh-CN" sz="5000" dirty="0" smtClean="0">
                <a:solidFill>
                  <a:schemeClr val="tx1"/>
                </a:solidFill>
              </a:rPr>
              <a:t>1</a:t>
            </a:r>
            <a:r>
              <a:rPr lang="zh-CN" altLang="en-US" sz="5000" dirty="0" smtClean="0">
                <a:solidFill>
                  <a:schemeClr val="tx1"/>
                </a:solidFill>
              </a:rPr>
              <a:t>章 </a:t>
            </a:r>
            <a:r>
              <a:rPr lang="en-US" altLang="zh-CN" sz="5000" dirty="0">
                <a:solidFill>
                  <a:schemeClr val="tx1"/>
                </a:solidFill>
              </a:rPr>
              <a:t>C</a:t>
            </a:r>
            <a:r>
              <a:rPr lang="zh-CN" altLang="en-US" sz="5000" dirty="0">
                <a:solidFill>
                  <a:schemeClr val="tx1"/>
                </a:solidFill>
              </a:rPr>
              <a:t>程序概述</a:t>
            </a:r>
          </a:p>
        </p:txBody>
      </p:sp>
      <p:sp>
        <p:nvSpPr>
          <p:cNvPr id="2051" name="Rectangle 5"/>
          <p:cNvSpPr>
            <a:spLocks noGrp="1" noChangeArrowheads="1"/>
          </p:cNvSpPr>
          <p:nvPr>
            <p:ph type="subTitle" idx="1"/>
          </p:nvPr>
        </p:nvSpPr>
        <p:spPr/>
        <p:txBody>
          <a:bodyPr/>
          <a:lstStyle/>
          <a:p>
            <a:endParaRPr lang="zh-CN"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2162" name="Text Box 2"/>
          <p:cNvSpPr txBox="1">
            <a:spLocks noChangeArrowheads="1"/>
          </p:cNvSpPr>
          <p:nvPr/>
        </p:nvSpPr>
        <p:spPr bwMode="auto">
          <a:xfrm>
            <a:off x="611188" y="330200"/>
            <a:ext cx="3889375" cy="5794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tabLst>
                <a:tab pos="177800" algn="l"/>
              </a:tabLst>
              <a:defRPr kumimoji="1" sz="2400">
                <a:solidFill>
                  <a:schemeClr val="tx1"/>
                </a:solidFill>
                <a:latin typeface="Times New Roman" pitchFamily="18" charset="0"/>
                <a:ea typeface="宋体" pitchFamily="2" charset="-122"/>
              </a:defRPr>
            </a:lvl1pPr>
            <a:lvl2pPr marL="742950" indent="-285750" eaLnBrk="0" hangingPunct="0">
              <a:tabLst>
                <a:tab pos="177800" algn="l"/>
              </a:tabLst>
              <a:defRPr kumimoji="1" sz="2400">
                <a:solidFill>
                  <a:schemeClr val="tx1"/>
                </a:solidFill>
                <a:latin typeface="Times New Roman" pitchFamily="18" charset="0"/>
                <a:ea typeface="宋体" pitchFamily="2" charset="-122"/>
              </a:defRPr>
            </a:lvl2pPr>
            <a:lvl3pPr marL="1143000" indent="-228600" eaLnBrk="0" hangingPunct="0">
              <a:tabLst>
                <a:tab pos="177800" algn="l"/>
              </a:tabLst>
              <a:defRPr kumimoji="1" sz="2400">
                <a:solidFill>
                  <a:schemeClr val="tx1"/>
                </a:solidFill>
                <a:latin typeface="Times New Roman" pitchFamily="18" charset="0"/>
                <a:ea typeface="宋体" pitchFamily="2" charset="-122"/>
              </a:defRPr>
            </a:lvl3pPr>
            <a:lvl4pPr marL="1600200" indent="-228600" eaLnBrk="0" hangingPunct="0">
              <a:tabLst>
                <a:tab pos="177800" algn="l"/>
              </a:tabLst>
              <a:defRPr kumimoji="1" sz="2400">
                <a:solidFill>
                  <a:schemeClr val="tx1"/>
                </a:solidFill>
                <a:latin typeface="Times New Roman" pitchFamily="18" charset="0"/>
                <a:ea typeface="宋体" pitchFamily="2" charset="-122"/>
              </a:defRPr>
            </a:lvl4pPr>
            <a:lvl5pPr marL="2057400" indent="-228600" eaLnBrk="0" hangingPunct="0">
              <a:tabLst>
                <a:tab pos="177800" algn="l"/>
              </a:tabLst>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9pPr>
          </a:lstStyle>
          <a:p>
            <a:pPr marL="0" indent="0" eaLnBrk="1" hangingPunct="1">
              <a:spcBef>
                <a:spcPct val="50000"/>
              </a:spcBef>
              <a:defRPr/>
            </a:pPr>
            <a:r>
              <a:rPr kumimoji="0" lang="en-US" altLang="zh-CN" sz="3200" b="1" dirty="0">
                <a:solidFill>
                  <a:schemeClr val="bg1"/>
                </a:solidFill>
                <a:effectLst>
                  <a:outerShdw blurRad="38100" dist="38100" dir="2700000" algn="tl">
                    <a:srgbClr val="C0C0C0"/>
                  </a:outerShdw>
                </a:effectLst>
                <a:latin typeface="隶书" pitchFamily="49" charset="-122"/>
                <a:ea typeface="隶书" pitchFamily="49" charset="-122"/>
              </a:rPr>
              <a:t>1.2 C</a:t>
            </a:r>
            <a:r>
              <a:rPr kumimoji="0" lang="zh-CN" altLang="en-US" sz="3200" b="1" dirty="0">
                <a:solidFill>
                  <a:schemeClr val="bg1"/>
                </a:solidFill>
                <a:effectLst>
                  <a:outerShdw blurRad="38100" dist="38100" dir="2700000" algn="tl">
                    <a:srgbClr val="C0C0C0"/>
                  </a:outerShdw>
                </a:effectLst>
                <a:latin typeface="隶书" pitchFamily="49" charset="-122"/>
                <a:ea typeface="隶书" pitchFamily="49" charset="-122"/>
              </a:rPr>
              <a:t>语言简介</a:t>
            </a:r>
            <a:endParaRPr kumimoji="0" lang="zh-CN" altLang="en-US" sz="3200" b="1" dirty="0" smtClean="0">
              <a:solidFill>
                <a:schemeClr val="bg1"/>
              </a:solidFill>
              <a:effectLst>
                <a:outerShdw blurRad="38100" dist="38100" dir="2700000" algn="tl">
                  <a:srgbClr val="C0C0C0"/>
                </a:outerShdw>
              </a:effectLst>
              <a:latin typeface="隶书" pitchFamily="49" charset="-122"/>
              <a:ea typeface="隶书" pitchFamily="49" charset="-122"/>
            </a:endParaRPr>
          </a:p>
        </p:txBody>
      </p:sp>
      <p:sp>
        <p:nvSpPr>
          <p:cNvPr id="732166" name="Rectangle 6"/>
          <p:cNvSpPr>
            <a:spLocks noChangeArrowheads="1"/>
          </p:cNvSpPr>
          <p:nvPr/>
        </p:nvSpPr>
        <p:spPr bwMode="auto">
          <a:xfrm>
            <a:off x="611188" y="1358900"/>
            <a:ext cx="8208962"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Clr>
                <a:schemeClr val="accent2"/>
              </a:buClr>
              <a:buFont typeface="Wingdings" pitchFamily="2" charset="2"/>
              <a:buChar char="ü"/>
              <a:defRPr/>
            </a:pPr>
            <a:r>
              <a:rPr lang="zh-CN" altLang="en-US" b="1">
                <a:effectLst>
                  <a:outerShdw blurRad="38100" dist="38100" dir="2700000" algn="tl">
                    <a:srgbClr val="FFFFFF"/>
                  </a:outerShdw>
                </a:effectLst>
                <a:latin typeface="楷体_GB2312" pitchFamily="49" charset="-122"/>
                <a:ea typeface="楷体_GB2312" pitchFamily="49" charset="-122"/>
              </a:rPr>
              <a:t>简洁紧凑、灵活方便</a:t>
            </a:r>
          </a:p>
          <a:p>
            <a:pPr marL="457200" indent="-457200">
              <a:buClr>
                <a:schemeClr val="accent2"/>
              </a:buClr>
              <a:buFont typeface="Wingdings" pitchFamily="2" charset="2"/>
              <a:buChar char="ü"/>
              <a:defRPr/>
            </a:pPr>
            <a:r>
              <a:rPr lang="zh-CN" altLang="en-US" b="1">
                <a:effectLst>
                  <a:outerShdw blurRad="38100" dist="38100" dir="2700000" algn="tl">
                    <a:srgbClr val="FFFFFF"/>
                  </a:outerShdw>
                </a:effectLst>
                <a:latin typeface="楷体_GB2312" pitchFamily="49" charset="-122"/>
                <a:ea typeface="楷体_GB2312" pitchFamily="49" charset="-122"/>
              </a:rPr>
              <a:t>运算符丰富</a:t>
            </a:r>
          </a:p>
          <a:p>
            <a:pPr marL="457200" indent="-457200">
              <a:buClr>
                <a:schemeClr val="accent2"/>
              </a:buClr>
              <a:buFont typeface="Wingdings" pitchFamily="2" charset="2"/>
              <a:buChar char="ü"/>
              <a:defRPr/>
            </a:pPr>
            <a:r>
              <a:rPr lang="zh-CN" altLang="en-US" b="1">
                <a:effectLst>
                  <a:outerShdw blurRad="38100" dist="38100" dir="2700000" algn="tl">
                    <a:srgbClr val="FFFFFF"/>
                  </a:outerShdw>
                </a:effectLst>
                <a:latin typeface="楷体_GB2312" pitchFamily="49" charset="-122"/>
                <a:ea typeface="楷体_GB2312" pitchFamily="49" charset="-122"/>
              </a:rPr>
              <a:t>数据结构丰富</a:t>
            </a:r>
          </a:p>
          <a:p>
            <a:pPr marL="457200" indent="-457200">
              <a:buClr>
                <a:schemeClr val="accent2"/>
              </a:buClr>
              <a:buFont typeface="Wingdings" pitchFamily="2" charset="2"/>
              <a:buChar char="ü"/>
              <a:defRPr/>
            </a:pPr>
            <a:r>
              <a:rPr lang="en-US" altLang="zh-CN" b="1">
                <a:effectLst>
                  <a:outerShdw blurRad="38100" dist="38100" dir="2700000" algn="tl">
                    <a:srgbClr val="FFFFFF"/>
                  </a:outerShdw>
                </a:effectLst>
                <a:latin typeface="楷体_GB2312" pitchFamily="49" charset="-122"/>
                <a:ea typeface="楷体_GB2312" pitchFamily="49" charset="-122"/>
              </a:rPr>
              <a:t>C</a:t>
            </a:r>
            <a:r>
              <a:rPr lang="zh-CN" altLang="en-US" b="1">
                <a:effectLst>
                  <a:outerShdw blurRad="38100" dist="38100" dir="2700000" algn="tl">
                    <a:srgbClr val="FFFFFF"/>
                  </a:outerShdw>
                </a:effectLst>
                <a:latin typeface="楷体_GB2312" pitchFamily="49" charset="-122"/>
                <a:ea typeface="楷体_GB2312" pitchFamily="49" charset="-122"/>
              </a:rPr>
              <a:t>是结构式语言</a:t>
            </a:r>
          </a:p>
          <a:p>
            <a:pPr marL="457200" indent="-457200">
              <a:buClr>
                <a:schemeClr val="accent2"/>
              </a:buClr>
              <a:buFont typeface="Wingdings" pitchFamily="2" charset="2"/>
              <a:buChar char="ü"/>
              <a:defRPr/>
            </a:pPr>
            <a:r>
              <a:rPr lang="en-US" altLang="zh-CN" b="1">
                <a:effectLst>
                  <a:outerShdw blurRad="38100" dist="38100" dir="2700000" algn="tl">
                    <a:srgbClr val="FFFFFF"/>
                  </a:outerShdw>
                </a:effectLst>
                <a:latin typeface="楷体_GB2312" pitchFamily="49" charset="-122"/>
                <a:ea typeface="楷体_GB2312" pitchFamily="49" charset="-122"/>
              </a:rPr>
              <a:t>C</a:t>
            </a:r>
            <a:r>
              <a:rPr lang="zh-CN" altLang="en-US" b="1">
                <a:effectLst>
                  <a:outerShdw blurRad="38100" dist="38100" dir="2700000" algn="tl">
                    <a:srgbClr val="FFFFFF"/>
                  </a:outerShdw>
                </a:effectLst>
                <a:latin typeface="楷体_GB2312" pitchFamily="49" charset="-122"/>
                <a:ea typeface="楷体_GB2312" pitchFamily="49" charset="-122"/>
              </a:rPr>
              <a:t>语法限制不太严格、程序设计自由度大</a:t>
            </a:r>
          </a:p>
          <a:p>
            <a:pPr marL="457200" indent="-457200">
              <a:buClr>
                <a:schemeClr val="accent2"/>
              </a:buClr>
              <a:buFont typeface="Wingdings" pitchFamily="2" charset="2"/>
              <a:buChar char="ü"/>
              <a:defRPr/>
            </a:pPr>
            <a:r>
              <a:rPr lang="en-US" altLang="zh-CN" b="1">
                <a:effectLst>
                  <a:outerShdw blurRad="38100" dist="38100" dir="2700000" algn="tl">
                    <a:srgbClr val="FFFFFF"/>
                  </a:outerShdw>
                </a:effectLst>
                <a:latin typeface="楷体_GB2312" pitchFamily="49" charset="-122"/>
                <a:ea typeface="楷体_GB2312" pitchFamily="49" charset="-122"/>
              </a:rPr>
              <a:t>C</a:t>
            </a:r>
            <a:r>
              <a:rPr lang="zh-CN" altLang="en-US" b="1">
                <a:effectLst>
                  <a:outerShdw blurRad="38100" dist="38100" dir="2700000" algn="tl">
                    <a:srgbClr val="FFFFFF"/>
                  </a:outerShdw>
                </a:effectLst>
                <a:latin typeface="楷体_GB2312" pitchFamily="49" charset="-122"/>
                <a:ea typeface="楷体_GB2312" pitchFamily="49" charset="-122"/>
              </a:rPr>
              <a:t>语言允许直接访问物理地址，可以直接对硬件进行操作</a:t>
            </a:r>
          </a:p>
          <a:p>
            <a:pPr marL="457200" indent="-457200">
              <a:buClr>
                <a:schemeClr val="accent2"/>
              </a:buClr>
              <a:buFont typeface="Wingdings" pitchFamily="2" charset="2"/>
              <a:buChar char="ü"/>
              <a:defRPr/>
            </a:pPr>
            <a:r>
              <a:rPr lang="en-US" altLang="zh-CN" b="1">
                <a:effectLst>
                  <a:outerShdw blurRad="38100" dist="38100" dir="2700000" algn="tl">
                    <a:srgbClr val="FFFFFF"/>
                  </a:outerShdw>
                </a:effectLst>
                <a:latin typeface="楷体_GB2312" pitchFamily="49" charset="-122"/>
                <a:ea typeface="楷体_GB2312" pitchFamily="49" charset="-122"/>
              </a:rPr>
              <a:t>C</a:t>
            </a:r>
            <a:r>
              <a:rPr lang="zh-CN" altLang="en-US" b="1">
                <a:effectLst>
                  <a:outerShdw blurRad="38100" dist="38100" dir="2700000" algn="tl">
                    <a:srgbClr val="FFFFFF"/>
                  </a:outerShdw>
                </a:effectLst>
                <a:latin typeface="楷体_GB2312" pitchFamily="49" charset="-122"/>
                <a:ea typeface="楷体_GB2312" pitchFamily="49" charset="-122"/>
              </a:rPr>
              <a:t>语言程序生成代码质量高，程序执行效率高</a:t>
            </a:r>
          </a:p>
          <a:p>
            <a:pPr marL="457200" indent="-457200">
              <a:buClr>
                <a:schemeClr val="accent2"/>
              </a:buClr>
              <a:buFont typeface="Wingdings" pitchFamily="2" charset="2"/>
              <a:buChar char="ü"/>
              <a:defRPr/>
            </a:pPr>
            <a:r>
              <a:rPr lang="en-US" altLang="zh-CN" b="1">
                <a:effectLst>
                  <a:outerShdw blurRad="38100" dist="38100" dir="2700000" algn="tl">
                    <a:srgbClr val="FFFFFF"/>
                  </a:outerShdw>
                </a:effectLst>
                <a:latin typeface="楷体_GB2312" pitchFamily="49" charset="-122"/>
                <a:ea typeface="楷体_GB2312" pitchFamily="49" charset="-122"/>
              </a:rPr>
              <a:t>C</a:t>
            </a:r>
            <a:r>
              <a:rPr lang="zh-CN" altLang="en-US" b="1">
                <a:effectLst>
                  <a:outerShdw blurRad="38100" dist="38100" dir="2700000" algn="tl">
                    <a:srgbClr val="FFFFFF"/>
                  </a:outerShdw>
                </a:effectLst>
                <a:latin typeface="楷体_GB2312" pitchFamily="49" charset="-122"/>
                <a:ea typeface="楷体_GB2312" pitchFamily="49" charset="-122"/>
              </a:rPr>
              <a:t>语言适用范围大，可移植性好</a:t>
            </a:r>
          </a:p>
          <a:p>
            <a:pPr marL="457200" indent="-457200">
              <a:buClr>
                <a:schemeClr val="accent2"/>
              </a:buClr>
              <a:buFont typeface="Wingdings" pitchFamily="2" charset="2"/>
              <a:buChar char="ü"/>
              <a:defRPr/>
            </a:pPr>
            <a:r>
              <a:rPr lang="zh-CN" altLang="en-US" b="1">
                <a:effectLst>
                  <a:outerShdw blurRad="38100" dist="38100" dir="2700000" algn="tl">
                    <a:srgbClr val="FFFFFF"/>
                  </a:outerShdw>
                </a:effectLst>
                <a:latin typeface="楷体_GB2312" pitchFamily="49" charset="-122"/>
                <a:ea typeface="楷体_GB2312" pitchFamily="49" charset="-122"/>
              </a:rPr>
              <a:t>具有预处理功能</a:t>
            </a:r>
          </a:p>
          <a:p>
            <a:pPr marL="457200" indent="-457200">
              <a:buClr>
                <a:schemeClr val="accent2"/>
              </a:buClr>
              <a:buFont typeface="Wingdings" pitchFamily="2" charset="2"/>
              <a:buChar char="ü"/>
              <a:defRPr/>
            </a:pPr>
            <a:r>
              <a:rPr lang="zh-CN" altLang="en-US" b="1">
                <a:effectLst>
                  <a:outerShdw blurRad="38100" dist="38100" dir="2700000" algn="tl">
                    <a:srgbClr val="FFFFFF"/>
                  </a:outerShdw>
                </a:effectLst>
                <a:latin typeface="楷体_GB2312" pitchFamily="49" charset="-122"/>
                <a:ea typeface="楷体_GB2312" pitchFamily="49" charset="-122"/>
              </a:rPr>
              <a:t>具有递归功能</a:t>
            </a:r>
          </a:p>
        </p:txBody>
      </p:sp>
      <p:sp>
        <p:nvSpPr>
          <p:cNvPr id="732168" name="Rectangle 8"/>
          <p:cNvSpPr>
            <a:spLocks noChangeArrowheads="1"/>
          </p:cNvSpPr>
          <p:nvPr/>
        </p:nvSpPr>
        <p:spPr bwMode="auto">
          <a:xfrm>
            <a:off x="1114425" y="2046288"/>
            <a:ext cx="7634288" cy="1955800"/>
          </a:xfrm>
          <a:prstGeom prst="rect">
            <a:avLst/>
          </a:prstGeom>
          <a:noFill/>
          <a:ln w="3810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dirty="0">
                <a:effectLst>
                  <a:outerShdw blurRad="38100" dist="38100" dir="2700000" algn="tl">
                    <a:srgbClr val="FFFFFF"/>
                  </a:outerShdw>
                </a:effectLst>
                <a:latin typeface="楷体_GB2312" pitchFamily="49" charset="-122"/>
                <a:ea typeface="楷体_GB2312" pitchFamily="49" charset="-122"/>
              </a:rPr>
              <a:t>C</a:t>
            </a:r>
            <a:r>
              <a:rPr lang="zh-CN" altLang="en-US" dirty="0">
                <a:effectLst>
                  <a:outerShdw blurRad="38100" dist="38100" dir="2700000" algn="tl">
                    <a:srgbClr val="FFFFFF"/>
                  </a:outerShdw>
                </a:effectLst>
                <a:latin typeface="楷体_GB2312" pitchFamily="49" charset="-122"/>
                <a:ea typeface="楷体_GB2312" pitchFamily="49" charset="-122"/>
              </a:rPr>
              <a:t>语言一共只有</a:t>
            </a:r>
            <a:r>
              <a:rPr lang="en-US" altLang="zh-CN" dirty="0" smtClean="0">
                <a:effectLst>
                  <a:outerShdw blurRad="38100" dist="38100" dir="2700000" algn="tl">
                    <a:srgbClr val="FFFFFF"/>
                  </a:outerShdw>
                </a:effectLst>
                <a:latin typeface="楷体_GB2312" pitchFamily="49" charset="-122"/>
                <a:ea typeface="楷体_GB2312" pitchFamily="49" charset="-122"/>
              </a:rPr>
              <a:t>37</a:t>
            </a:r>
            <a:r>
              <a:rPr lang="zh-CN" altLang="en-US" dirty="0" smtClean="0">
                <a:effectLst>
                  <a:outerShdw blurRad="38100" dist="38100" dir="2700000" algn="tl">
                    <a:srgbClr val="FFFFFF"/>
                  </a:outerShdw>
                </a:effectLst>
                <a:latin typeface="楷体_GB2312" pitchFamily="49" charset="-122"/>
                <a:ea typeface="楷体_GB2312" pitchFamily="49" charset="-122"/>
              </a:rPr>
              <a:t>个</a:t>
            </a:r>
            <a:r>
              <a:rPr lang="zh-CN" altLang="en-US" dirty="0">
                <a:effectLst>
                  <a:outerShdw blurRad="38100" dist="38100" dir="2700000" algn="tl">
                    <a:srgbClr val="FFFFFF"/>
                  </a:outerShdw>
                </a:effectLst>
                <a:latin typeface="楷体_GB2312" pitchFamily="49" charset="-122"/>
                <a:ea typeface="楷体_GB2312" pitchFamily="49" charset="-122"/>
              </a:rPr>
              <a:t>关键字，</a:t>
            </a:r>
            <a:r>
              <a:rPr lang="en-US" altLang="zh-CN" dirty="0">
                <a:effectLst>
                  <a:outerShdw blurRad="38100" dist="38100" dir="2700000" algn="tl">
                    <a:srgbClr val="FFFFFF"/>
                  </a:outerShdw>
                </a:effectLst>
                <a:latin typeface="楷体_GB2312" pitchFamily="49" charset="-122"/>
                <a:ea typeface="楷体_GB2312" pitchFamily="49" charset="-122"/>
              </a:rPr>
              <a:t>9</a:t>
            </a:r>
            <a:r>
              <a:rPr lang="zh-CN" altLang="en-US" dirty="0">
                <a:effectLst>
                  <a:outerShdw blurRad="38100" dist="38100" dir="2700000" algn="tl">
                    <a:srgbClr val="FFFFFF"/>
                  </a:outerShdw>
                </a:effectLst>
                <a:latin typeface="楷体_GB2312" pitchFamily="49" charset="-122"/>
                <a:ea typeface="楷体_GB2312" pitchFamily="49" charset="-122"/>
              </a:rPr>
              <a:t>种控制语句，程序书写自由，主要用小写字母表示。它把高级语言的基本结构和语句与低级语言的实用性结合起来。</a:t>
            </a:r>
            <a:r>
              <a:rPr lang="en-US" altLang="zh-CN" dirty="0">
                <a:effectLst>
                  <a:outerShdw blurRad="38100" dist="38100" dir="2700000" algn="tl">
                    <a:srgbClr val="FFFFFF"/>
                  </a:outerShdw>
                </a:effectLst>
                <a:latin typeface="楷体_GB2312" pitchFamily="49" charset="-122"/>
                <a:ea typeface="楷体_GB2312" pitchFamily="49" charset="-122"/>
              </a:rPr>
              <a:t>C</a:t>
            </a:r>
            <a:r>
              <a:rPr lang="zh-CN" altLang="en-US" dirty="0">
                <a:effectLst>
                  <a:outerShdw blurRad="38100" dist="38100" dir="2700000" algn="tl">
                    <a:srgbClr val="FFFFFF"/>
                  </a:outerShdw>
                </a:effectLst>
                <a:latin typeface="楷体_GB2312" pitchFamily="49" charset="-122"/>
                <a:ea typeface="楷体_GB2312" pitchFamily="49" charset="-122"/>
              </a:rPr>
              <a:t>语言可以象汇编语言一样对位、字节和地址进行操作，而这三者是计算机最基本的工作单元。</a:t>
            </a:r>
          </a:p>
        </p:txBody>
      </p:sp>
      <p:sp>
        <p:nvSpPr>
          <p:cNvPr id="732169" name="Rectangle 9"/>
          <p:cNvSpPr>
            <a:spLocks noChangeArrowheads="1"/>
          </p:cNvSpPr>
          <p:nvPr/>
        </p:nvSpPr>
        <p:spPr bwMode="auto">
          <a:xfrm>
            <a:off x="1116013" y="2262188"/>
            <a:ext cx="7634287" cy="1955800"/>
          </a:xfrm>
          <a:prstGeom prst="rect">
            <a:avLst/>
          </a:prstGeom>
          <a:noFill/>
          <a:ln w="3810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a:effectLst>
                  <a:outerShdw blurRad="38100" dist="38100" dir="2700000" algn="tl">
                    <a:srgbClr val="FFFFFF"/>
                  </a:outerShdw>
                </a:effectLst>
                <a:latin typeface="楷体_GB2312" pitchFamily="49" charset="-122"/>
                <a:ea typeface="楷体_GB2312" pitchFamily="49" charset="-122"/>
              </a:rPr>
              <a:t>  C</a:t>
            </a:r>
            <a:r>
              <a:rPr lang="zh-CN" altLang="en-US">
                <a:effectLst>
                  <a:outerShdw blurRad="38100" dist="38100" dir="2700000" algn="tl">
                    <a:srgbClr val="FFFFFF"/>
                  </a:outerShdw>
                </a:effectLst>
                <a:latin typeface="楷体_GB2312" pitchFamily="49" charset="-122"/>
                <a:ea typeface="楷体_GB2312" pitchFamily="49" charset="-122"/>
              </a:rPr>
              <a:t>的运算符包含的范围很广泛，共有种</a:t>
            </a:r>
            <a:r>
              <a:rPr lang="en-US" altLang="zh-CN">
                <a:effectLst>
                  <a:outerShdw blurRad="38100" dist="38100" dir="2700000" algn="tl">
                    <a:srgbClr val="FFFFFF"/>
                  </a:outerShdw>
                </a:effectLst>
                <a:latin typeface="楷体_GB2312" pitchFamily="49" charset="-122"/>
                <a:ea typeface="楷体_GB2312" pitchFamily="49" charset="-122"/>
              </a:rPr>
              <a:t>34</a:t>
            </a:r>
            <a:r>
              <a:rPr lang="zh-CN" altLang="en-US">
                <a:effectLst>
                  <a:outerShdw blurRad="38100" dist="38100" dir="2700000" algn="tl">
                    <a:srgbClr val="FFFFFF"/>
                  </a:outerShdw>
                </a:effectLst>
                <a:latin typeface="楷体_GB2312" pitchFamily="49" charset="-122"/>
                <a:ea typeface="楷体_GB2312" pitchFamily="49" charset="-122"/>
              </a:rPr>
              <a:t>个运算符。</a:t>
            </a:r>
            <a:r>
              <a:rPr lang="en-US" altLang="zh-CN">
                <a:effectLst>
                  <a:outerShdw blurRad="38100" dist="38100" dir="2700000" algn="tl">
                    <a:srgbClr val="FFFFFF"/>
                  </a:outerShdw>
                </a:effectLst>
                <a:latin typeface="楷体_GB2312" pitchFamily="49" charset="-122"/>
                <a:ea typeface="楷体_GB2312" pitchFamily="49" charset="-122"/>
              </a:rPr>
              <a:t>C</a:t>
            </a:r>
            <a:r>
              <a:rPr lang="zh-CN" altLang="en-US">
                <a:effectLst>
                  <a:outerShdw blurRad="38100" dist="38100" dir="2700000" algn="tl">
                    <a:srgbClr val="FFFFFF"/>
                  </a:outerShdw>
                </a:effectLst>
                <a:latin typeface="楷体_GB2312" pitchFamily="49" charset="-122"/>
                <a:ea typeface="楷体_GB2312" pitchFamily="49" charset="-122"/>
              </a:rPr>
              <a:t>语言把括号、赋值、强制类型转换等都作为运算符处理。从而使</a:t>
            </a:r>
            <a:r>
              <a:rPr lang="en-US" altLang="zh-CN">
                <a:effectLst>
                  <a:outerShdw blurRad="38100" dist="38100" dir="2700000" algn="tl">
                    <a:srgbClr val="FFFFFF"/>
                  </a:outerShdw>
                </a:effectLst>
                <a:latin typeface="楷体_GB2312" pitchFamily="49" charset="-122"/>
                <a:ea typeface="楷体_GB2312" pitchFamily="49" charset="-122"/>
              </a:rPr>
              <a:t>C</a:t>
            </a:r>
            <a:r>
              <a:rPr lang="zh-CN" altLang="en-US">
                <a:effectLst>
                  <a:outerShdw blurRad="38100" dist="38100" dir="2700000" algn="tl">
                    <a:srgbClr val="FFFFFF"/>
                  </a:outerShdw>
                </a:effectLst>
                <a:latin typeface="楷体_GB2312" pitchFamily="49" charset="-122"/>
                <a:ea typeface="楷体_GB2312" pitchFamily="49" charset="-122"/>
              </a:rPr>
              <a:t>的运算类型极其丰富表达式类型多样化，灵活使用各种运算符可以实现在其它高级语言中难以实现的运算（具体见后面的章节）。</a:t>
            </a:r>
            <a:r>
              <a:rPr lang="zh-CN" altLang="en-US">
                <a:latin typeface="楷体_GB2312" pitchFamily="49" charset="-122"/>
                <a:ea typeface="楷体_GB2312" pitchFamily="49" charset="-122"/>
              </a:rPr>
              <a:t> </a:t>
            </a:r>
          </a:p>
        </p:txBody>
      </p:sp>
      <p:sp>
        <p:nvSpPr>
          <p:cNvPr id="732170" name="Rectangle 10"/>
          <p:cNvSpPr>
            <a:spLocks noChangeArrowheads="1"/>
          </p:cNvSpPr>
          <p:nvPr/>
        </p:nvSpPr>
        <p:spPr bwMode="auto">
          <a:xfrm>
            <a:off x="1117600" y="2595563"/>
            <a:ext cx="7634288" cy="2320925"/>
          </a:xfrm>
          <a:prstGeom prst="rect">
            <a:avLst/>
          </a:prstGeom>
          <a:noFill/>
          <a:ln w="3810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a:effectLst>
                  <a:outerShdw blurRad="38100" dist="38100" dir="2700000" algn="tl">
                    <a:srgbClr val="FFFFFF"/>
                  </a:outerShdw>
                </a:effectLst>
                <a:latin typeface="楷体_GB2312" pitchFamily="49" charset="-122"/>
                <a:ea typeface="楷体_GB2312" pitchFamily="49" charset="-122"/>
              </a:rPr>
              <a:t>  C</a:t>
            </a:r>
            <a:r>
              <a:rPr lang="zh-CN" altLang="en-US">
                <a:effectLst>
                  <a:outerShdw blurRad="38100" dist="38100" dir="2700000" algn="tl">
                    <a:srgbClr val="FFFFFF"/>
                  </a:outerShdw>
                </a:effectLst>
                <a:latin typeface="楷体_GB2312" pitchFamily="49" charset="-122"/>
                <a:ea typeface="楷体_GB2312" pitchFamily="49" charset="-122"/>
              </a:rPr>
              <a:t>的数据类型有：整型、实型、字符型、数组类型、指针类型、结构体类型、联合体类型等。能用来实现各种复杂的数据类型的运算。并引入了指针概念，使程序效率更高。另外</a:t>
            </a:r>
            <a:r>
              <a:rPr lang="en-US" altLang="zh-CN">
                <a:effectLst>
                  <a:outerShdw blurRad="38100" dist="38100" dir="2700000" algn="tl">
                    <a:srgbClr val="FFFFFF"/>
                  </a:outerShdw>
                </a:effectLst>
                <a:latin typeface="楷体_GB2312" pitchFamily="49" charset="-122"/>
                <a:ea typeface="楷体_GB2312" pitchFamily="49" charset="-122"/>
              </a:rPr>
              <a:t>C</a:t>
            </a:r>
            <a:r>
              <a:rPr lang="zh-CN" altLang="en-US">
                <a:effectLst>
                  <a:outerShdw blurRad="38100" dist="38100" dir="2700000" algn="tl">
                    <a:srgbClr val="FFFFFF"/>
                  </a:outerShdw>
                </a:effectLst>
                <a:latin typeface="楷体_GB2312" pitchFamily="49" charset="-122"/>
                <a:ea typeface="楷体_GB2312" pitchFamily="49" charset="-122"/>
              </a:rPr>
              <a:t>语言具有强大的图形功能，支持多种显示器和驱动器。且计算功能、逻辑判断功能强大。</a:t>
            </a:r>
          </a:p>
        </p:txBody>
      </p:sp>
      <p:sp>
        <p:nvSpPr>
          <p:cNvPr id="732171" name="Rectangle 11"/>
          <p:cNvSpPr>
            <a:spLocks noChangeArrowheads="1"/>
          </p:cNvSpPr>
          <p:nvPr/>
        </p:nvSpPr>
        <p:spPr bwMode="auto">
          <a:xfrm>
            <a:off x="1104900" y="2940050"/>
            <a:ext cx="7634288" cy="2320925"/>
          </a:xfrm>
          <a:prstGeom prst="rect">
            <a:avLst/>
          </a:prstGeom>
          <a:noFill/>
          <a:ln w="3810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a:effectLst>
                  <a:outerShdw blurRad="38100" dist="38100" dir="2700000" algn="tl">
                    <a:srgbClr val="FFFFFF"/>
                  </a:outerShdw>
                </a:effectLst>
                <a:latin typeface="楷体_GB2312" pitchFamily="49" charset="-122"/>
                <a:ea typeface="楷体_GB2312" pitchFamily="49" charset="-122"/>
              </a:rPr>
              <a:t>  </a:t>
            </a:r>
            <a:r>
              <a:rPr lang="zh-CN" altLang="en-US">
                <a:effectLst>
                  <a:outerShdw blurRad="38100" dist="38100" dir="2700000" algn="tl">
                    <a:srgbClr val="FFFFFF"/>
                  </a:outerShdw>
                </a:effectLst>
                <a:latin typeface="楷体_GB2312" pitchFamily="49" charset="-122"/>
                <a:ea typeface="楷体_GB2312" pitchFamily="49" charset="-122"/>
              </a:rPr>
              <a:t>结构式语言的显著特点是代码及数据的分隔化，即程序的各个部分除了必要的信息交流外彼此独立。这种结构化方式可使程序层次清晰，便于使用、维护以及调试。</a:t>
            </a:r>
            <a:r>
              <a:rPr lang="en-US" altLang="zh-CN">
                <a:effectLst>
                  <a:outerShdw blurRad="38100" dist="38100" dir="2700000" algn="tl">
                    <a:srgbClr val="FFFFFF"/>
                  </a:outerShdw>
                </a:effectLst>
                <a:latin typeface="楷体_GB2312" pitchFamily="49" charset="-122"/>
                <a:ea typeface="楷体_GB2312" pitchFamily="49" charset="-122"/>
              </a:rPr>
              <a:t>C</a:t>
            </a:r>
            <a:r>
              <a:rPr lang="zh-CN" altLang="en-US">
                <a:effectLst>
                  <a:outerShdw blurRad="38100" dist="38100" dir="2700000" algn="tl">
                    <a:srgbClr val="FFFFFF"/>
                  </a:outerShdw>
                </a:effectLst>
                <a:latin typeface="楷体_GB2312" pitchFamily="49" charset="-122"/>
                <a:ea typeface="楷体_GB2312" pitchFamily="49" charset="-122"/>
              </a:rPr>
              <a:t>语言是以函数形式提供给用户的，这些函数可方便的调用，并具有多种循环、条件语句控制程序流向，从而使程序完全结构化。</a:t>
            </a:r>
          </a:p>
        </p:txBody>
      </p:sp>
      <p:sp>
        <p:nvSpPr>
          <p:cNvPr id="732172" name="Rectangle 12"/>
          <p:cNvSpPr>
            <a:spLocks noChangeArrowheads="1"/>
          </p:cNvSpPr>
          <p:nvPr/>
        </p:nvSpPr>
        <p:spPr bwMode="auto">
          <a:xfrm>
            <a:off x="1106488" y="3460750"/>
            <a:ext cx="7634287" cy="1225550"/>
          </a:xfrm>
          <a:prstGeom prst="rect">
            <a:avLst/>
          </a:prstGeom>
          <a:noFill/>
          <a:ln w="3810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a:effectLst>
                  <a:outerShdw blurRad="38100" dist="38100" dir="2700000" algn="tl">
                    <a:srgbClr val="FFFFFF"/>
                  </a:outerShdw>
                </a:effectLst>
                <a:latin typeface="楷体_GB2312" pitchFamily="49" charset="-122"/>
                <a:ea typeface="楷体_GB2312" pitchFamily="49" charset="-122"/>
              </a:rPr>
              <a:t>  </a:t>
            </a:r>
            <a:r>
              <a:rPr lang="zh-CN" altLang="en-US">
                <a:effectLst>
                  <a:outerShdw blurRad="38100" dist="38100" dir="2700000" algn="tl">
                    <a:srgbClr val="FFFFFF"/>
                  </a:outerShdw>
                </a:effectLst>
                <a:latin typeface="楷体_GB2312" pitchFamily="49" charset="-122"/>
                <a:ea typeface="楷体_GB2312" pitchFamily="49" charset="-122"/>
              </a:rPr>
              <a:t>一般的高级语言语法检查比较严，能够检查出几乎所有的语法错误。而</a:t>
            </a:r>
            <a:r>
              <a:rPr lang="en-US" altLang="zh-CN">
                <a:effectLst>
                  <a:outerShdw blurRad="38100" dist="38100" dir="2700000" algn="tl">
                    <a:srgbClr val="FFFFFF"/>
                  </a:outerShdw>
                </a:effectLst>
                <a:latin typeface="楷体_GB2312" pitchFamily="49" charset="-122"/>
                <a:ea typeface="楷体_GB2312" pitchFamily="49" charset="-122"/>
              </a:rPr>
              <a:t>C</a:t>
            </a:r>
            <a:r>
              <a:rPr lang="zh-CN" altLang="en-US">
                <a:effectLst>
                  <a:outerShdw blurRad="38100" dist="38100" dir="2700000" algn="tl">
                    <a:srgbClr val="FFFFFF"/>
                  </a:outerShdw>
                </a:effectLst>
                <a:latin typeface="楷体_GB2312" pitchFamily="49" charset="-122"/>
                <a:ea typeface="楷体_GB2312" pitchFamily="49" charset="-122"/>
              </a:rPr>
              <a:t>语言允许程序编写者有较大的自由度。</a:t>
            </a:r>
            <a:r>
              <a:rPr lang="zh-CN" altLang="en-US">
                <a:latin typeface="楷体_GB2312" pitchFamily="49" charset="-122"/>
                <a:ea typeface="楷体_GB2312" pitchFamily="49" charset="-122"/>
              </a:rPr>
              <a:t> </a:t>
            </a:r>
          </a:p>
        </p:txBody>
      </p:sp>
      <p:sp>
        <p:nvSpPr>
          <p:cNvPr id="732173" name="Rectangle 13"/>
          <p:cNvSpPr>
            <a:spLocks noChangeArrowheads="1"/>
          </p:cNvSpPr>
          <p:nvPr/>
        </p:nvSpPr>
        <p:spPr bwMode="auto">
          <a:xfrm>
            <a:off x="1108075" y="3622675"/>
            <a:ext cx="7634288" cy="1590675"/>
          </a:xfrm>
          <a:prstGeom prst="rect">
            <a:avLst/>
          </a:prstGeom>
          <a:noFill/>
          <a:ln w="3810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a:effectLst>
                  <a:outerShdw blurRad="38100" dist="38100" dir="2700000" algn="tl">
                    <a:srgbClr val="FFFFFF"/>
                  </a:outerShdw>
                </a:effectLst>
                <a:latin typeface="楷体_GB2312" pitchFamily="49" charset="-122"/>
                <a:ea typeface="楷体_GB2312" pitchFamily="49" charset="-122"/>
              </a:rPr>
              <a:t>  C</a:t>
            </a:r>
            <a:r>
              <a:rPr lang="zh-CN" altLang="en-US">
                <a:effectLst>
                  <a:outerShdw blurRad="38100" dist="38100" dir="2700000" algn="tl">
                    <a:srgbClr val="FFFFFF"/>
                  </a:outerShdw>
                </a:effectLst>
                <a:latin typeface="楷体_GB2312" pitchFamily="49" charset="-122"/>
                <a:ea typeface="楷体_GB2312" pitchFamily="49" charset="-122"/>
              </a:rPr>
              <a:t>语言既具有高级语言的功能，又具有低级语言的许多功能，能够象汇编语言一样对位、字节和地址进行操作</a:t>
            </a:r>
            <a:r>
              <a:rPr lang="en-US" altLang="zh-CN">
                <a:effectLst>
                  <a:outerShdw blurRad="38100" dist="38100" dir="2700000" algn="tl">
                    <a:srgbClr val="FFFFFF"/>
                  </a:outerShdw>
                </a:effectLst>
                <a:latin typeface="楷体_GB2312" pitchFamily="49" charset="-122"/>
                <a:ea typeface="楷体_GB2312" pitchFamily="49" charset="-122"/>
              </a:rPr>
              <a:t>,</a:t>
            </a:r>
            <a:r>
              <a:rPr lang="zh-CN" altLang="en-US">
                <a:effectLst>
                  <a:outerShdw blurRad="38100" dist="38100" dir="2700000" algn="tl">
                    <a:srgbClr val="FFFFFF"/>
                  </a:outerShdw>
                </a:effectLst>
                <a:latin typeface="楷体_GB2312" pitchFamily="49" charset="-122"/>
                <a:ea typeface="楷体_GB2312" pitchFamily="49" charset="-122"/>
              </a:rPr>
              <a:t>而这三者是计算机最基本的工作单元，可以用来写系统软件。</a:t>
            </a:r>
          </a:p>
        </p:txBody>
      </p:sp>
      <p:sp>
        <p:nvSpPr>
          <p:cNvPr id="732174" name="Rectangle 14"/>
          <p:cNvSpPr>
            <a:spLocks noChangeArrowheads="1"/>
          </p:cNvSpPr>
          <p:nvPr/>
        </p:nvSpPr>
        <p:spPr bwMode="auto">
          <a:xfrm>
            <a:off x="1123950" y="4414838"/>
            <a:ext cx="7634288" cy="495300"/>
          </a:xfrm>
          <a:prstGeom prst="rect">
            <a:avLst/>
          </a:prstGeom>
          <a:noFill/>
          <a:ln w="3810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en-US">
                <a:effectLst>
                  <a:outerShdw blurRad="38100" dist="38100" dir="2700000" algn="tl">
                    <a:srgbClr val="FFFFFF"/>
                  </a:outerShdw>
                </a:effectLst>
                <a:latin typeface="楷体_GB2312" pitchFamily="49" charset="-122"/>
                <a:ea typeface="楷体_GB2312" pitchFamily="49" charset="-122"/>
              </a:rPr>
              <a:t>一般只比汇编程序生成的目标代码效率低</a:t>
            </a:r>
            <a:r>
              <a:rPr lang="en-US" altLang="zh-CN">
                <a:effectLst>
                  <a:outerShdw blurRad="38100" dist="38100" dir="2700000" algn="tl">
                    <a:srgbClr val="FFFFFF"/>
                  </a:outerShdw>
                </a:effectLst>
                <a:latin typeface="楷体_GB2312" pitchFamily="49" charset="-122"/>
                <a:ea typeface="楷体_GB2312" pitchFamily="49" charset="-122"/>
              </a:rPr>
              <a:t>10</a:t>
            </a:r>
            <a:r>
              <a:rPr lang="zh-CN" altLang="en-US">
                <a:effectLst>
                  <a:outerShdw blurRad="38100" dist="38100" dir="2700000" algn="tl">
                    <a:srgbClr val="FFFFFF"/>
                  </a:outerShdw>
                </a:effectLst>
                <a:latin typeface="楷体_GB2312" pitchFamily="49" charset="-122"/>
                <a:ea typeface="楷体_GB2312" pitchFamily="49" charset="-122"/>
              </a:rPr>
              <a:t>～</a:t>
            </a:r>
            <a:r>
              <a:rPr lang="en-US" altLang="zh-CN">
                <a:effectLst>
                  <a:outerShdw blurRad="38100" dist="38100" dir="2700000" algn="tl">
                    <a:srgbClr val="FFFFFF"/>
                  </a:outerShdw>
                </a:effectLst>
                <a:latin typeface="楷体_GB2312" pitchFamily="49" charset="-122"/>
                <a:ea typeface="楷体_GB2312" pitchFamily="49" charset="-122"/>
              </a:rPr>
              <a:t>20%</a:t>
            </a:r>
            <a:r>
              <a:rPr lang="zh-CN" altLang="en-US">
                <a:effectLst>
                  <a:outerShdw blurRad="38100" dist="38100" dir="2700000" algn="tl">
                    <a:srgbClr val="FFFFFF"/>
                  </a:outerShdw>
                </a:effectLst>
                <a:latin typeface="楷体_GB2312" pitchFamily="49" charset="-122"/>
                <a:ea typeface="楷体_GB2312" pitchFamily="49" charset="-122"/>
              </a:rPr>
              <a:t>。</a:t>
            </a:r>
          </a:p>
        </p:txBody>
      </p:sp>
      <p:sp>
        <p:nvSpPr>
          <p:cNvPr id="732175" name="Rectangle 15"/>
          <p:cNvSpPr>
            <a:spLocks noChangeArrowheads="1"/>
          </p:cNvSpPr>
          <p:nvPr/>
        </p:nvSpPr>
        <p:spPr bwMode="auto">
          <a:xfrm>
            <a:off x="1109663" y="4424363"/>
            <a:ext cx="7634287" cy="1590675"/>
          </a:xfrm>
          <a:prstGeom prst="rect">
            <a:avLst/>
          </a:prstGeom>
          <a:noFill/>
          <a:ln w="3810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a:effectLst>
                  <a:outerShdw blurRad="38100" dist="38100" dir="2700000" algn="tl">
                    <a:srgbClr val="FFFFFF"/>
                  </a:outerShdw>
                </a:effectLst>
                <a:latin typeface="楷体_GB2312" pitchFamily="49" charset="-122"/>
                <a:ea typeface="楷体_GB2312" pitchFamily="49" charset="-122"/>
              </a:rPr>
              <a:t>  C</a:t>
            </a:r>
            <a:r>
              <a:rPr lang="zh-CN" altLang="en-US">
                <a:effectLst>
                  <a:outerShdw blurRad="38100" dist="38100" dir="2700000" algn="tl">
                    <a:srgbClr val="FFFFFF"/>
                  </a:outerShdw>
                </a:effectLst>
                <a:latin typeface="楷体_GB2312" pitchFamily="49" charset="-122"/>
                <a:ea typeface="楷体_GB2312" pitchFamily="49" charset="-122"/>
              </a:rPr>
              <a:t>语言有一个突出的优点就是适合于多种操作系统，如</a:t>
            </a:r>
            <a:r>
              <a:rPr lang="en-US" altLang="zh-CN">
                <a:effectLst>
                  <a:outerShdw blurRad="38100" dist="38100" dir="2700000" algn="tl">
                    <a:srgbClr val="FFFFFF"/>
                  </a:outerShdw>
                </a:effectLst>
                <a:latin typeface="楷体_GB2312" pitchFamily="49" charset="-122"/>
                <a:ea typeface="楷体_GB2312" pitchFamily="49" charset="-122"/>
              </a:rPr>
              <a:t>DOS</a:t>
            </a:r>
            <a:r>
              <a:rPr lang="zh-CN" altLang="en-US">
                <a:effectLst>
                  <a:outerShdw blurRad="38100" dist="38100" dir="2700000" algn="tl">
                    <a:srgbClr val="FFFFFF"/>
                  </a:outerShdw>
                </a:effectLst>
                <a:latin typeface="楷体_GB2312" pitchFamily="49" charset="-122"/>
                <a:ea typeface="楷体_GB2312" pitchFamily="49" charset="-122"/>
              </a:rPr>
              <a:t>、</a:t>
            </a:r>
            <a:r>
              <a:rPr lang="en-US" altLang="zh-CN">
                <a:effectLst>
                  <a:outerShdw blurRad="38100" dist="38100" dir="2700000" algn="tl">
                    <a:srgbClr val="FFFFFF"/>
                  </a:outerShdw>
                </a:effectLst>
                <a:latin typeface="楷体_GB2312" pitchFamily="49" charset="-122"/>
                <a:ea typeface="楷体_GB2312" pitchFamily="49" charset="-122"/>
              </a:rPr>
              <a:t>WINDOWS</a:t>
            </a:r>
            <a:r>
              <a:rPr lang="zh-CN" altLang="en-US">
                <a:effectLst>
                  <a:outerShdw blurRad="38100" dist="38100" dir="2700000" algn="tl">
                    <a:srgbClr val="FFFFFF"/>
                  </a:outerShdw>
                </a:effectLst>
                <a:latin typeface="楷体_GB2312" pitchFamily="49" charset="-122"/>
                <a:ea typeface="楷体_GB2312" pitchFamily="49" charset="-122"/>
              </a:rPr>
              <a:t>、</a:t>
            </a:r>
            <a:r>
              <a:rPr lang="en-US" altLang="zh-CN">
                <a:effectLst>
                  <a:outerShdw blurRad="38100" dist="38100" dir="2700000" algn="tl">
                    <a:srgbClr val="FFFFFF"/>
                  </a:outerShdw>
                </a:effectLst>
                <a:latin typeface="楷体_GB2312" pitchFamily="49" charset="-122"/>
                <a:ea typeface="楷体_GB2312" pitchFamily="49" charset="-122"/>
              </a:rPr>
              <a:t>UNIX</a:t>
            </a:r>
            <a:r>
              <a:rPr lang="zh-CN" altLang="en-US">
                <a:effectLst>
                  <a:outerShdw blurRad="38100" dist="38100" dir="2700000" algn="tl">
                    <a:srgbClr val="FFFFFF"/>
                  </a:outerShdw>
                </a:effectLst>
                <a:latin typeface="楷体_GB2312" pitchFamily="49" charset="-122"/>
                <a:ea typeface="楷体_GB2312" pitchFamily="49" charset="-122"/>
              </a:rPr>
              <a:t>。也适用于多种机型，在一种计算机上编写的程序，无须修改或经过很少的修改，就可以在其它类型的计算机上运行。</a:t>
            </a:r>
            <a:r>
              <a:rPr lang="zh-CN" altLang="en-US"/>
              <a:t> </a:t>
            </a:r>
          </a:p>
        </p:txBody>
      </p:sp>
      <p:sp>
        <p:nvSpPr>
          <p:cNvPr id="732176" name="Rectangle 16"/>
          <p:cNvSpPr>
            <a:spLocks noChangeArrowheads="1"/>
          </p:cNvSpPr>
          <p:nvPr/>
        </p:nvSpPr>
        <p:spPr bwMode="auto">
          <a:xfrm>
            <a:off x="1111250" y="5162550"/>
            <a:ext cx="7634288" cy="860425"/>
          </a:xfrm>
          <a:prstGeom prst="rect">
            <a:avLst/>
          </a:prstGeom>
          <a:noFill/>
          <a:ln w="3810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a:effectLst>
                  <a:outerShdw blurRad="38100" dist="38100" dir="2700000" algn="tl">
                    <a:srgbClr val="FFFFFF"/>
                  </a:outerShdw>
                </a:effectLst>
                <a:latin typeface="楷体_GB2312" pitchFamily="49" charset="-122"/>
                <a:ea typeface="楷体_GB2312" pitchFamily="49" charset="-122"/>
              </a:rPr>
              <a:t>  C</a:t>
            </a:r>
            <a:r>
              <a:rPr lang="zh-CN" altLang="en-US">
                <a:effectLst>
                  <a:outerShdw blurRad="38100" dist="38100" dir="2700000" algn="tl">
                    <a:srgbClr val="FFFFFF"/>
                  </a:outerShdw>
                </a:effectLst>
                <a:latin typeface="楷体_GB2312" pitchFamily="49" charset="-122"/>
                <a:ea typeface="楷体_GB2312" pitchFamily="49" charset="-122"/>
              </a:rPr>
              <a:t>语言提供了预处理器，程序可以利用宏指令提高可读性和可移植性。</a:t>
            </a:r>
          </a:p>
        </p:txBody>
      </p:sp>
      <p:sp>
        <p:nvSpPr>
          <p:cNvPr id="732177" name="Rectangle 17"/>
          <p:cNvSpPr>
            <a:spLocks noChangeArrowheads="1"/>
          </p:cNvSpPr>
          <p:nvPr/>
        </p:nvSpPr>
        <p:spPr bwMode="auto">
          <a:xfrm>
            <a:off x="1112838" y="5592763"/>
            <a:ext cx="7634287" cy="860425"/>
          </a:xfrm>
          <a:prstGeom prst="rect">
            <a:avLst/>
          </a:prstGeom>
          <a:noFill/>
          <a:ln w="3810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a:effectLst>
                  <a:outerShdw blurRad="38100" dist="38100" dir="2700000" algn="tl">
                    <a:srgbClr val="FFFFFF"/>
                  </a:outerShdw>
                </a:effectLst>
                <a:latin typeface="楷体_GB2312" pitchFamily="49" charset="-122"/>
                <a:ea typeface="楷体_GB2312" pitchFamily="49" charset="-122"/>
              </a:rPr>
              <a:t>  C</a:t>
            </a:r>
            <a:r>
              <a:rPr lang="zh-CN" altLang="en-US">
                <a:effectLst>
                  <a:outerShdw blurRad="38100" dist="38100" dir="2700000" algn="tl">
                    <a:srgbClr val="FFFFFF"/>
                  </a:outerShdw>
                </a:effectLst>
                <a:latin typeface="楷体_GB2312" pitchFamily="49" charset="-122"/>
                <a:ea typeface="楷体_GB2312" pitchFamily="49" charset="-122"/>
              </a:rPr>
              <a:t>语言允许递归调用，在解决递归问题上具有独特优势。</a:t>
            </a:r>
          </a:p>
        </p:txBody>
      </p:sp>
      <p:sp>
        <p:nvSpPr>
          <p:cNvPr id="14" name="文本框 13"/>
          <p:cNvSpPr txBox="1"/>
          <p:nvPr/>
        </p:nvSpPr>
        <p:spPr>
          <a:xfrm>
            <a:off x="8017432" y="964033"/>
            <a:ext cx="982961" cy="338554"/>
          </a:xfrm>
          <a:prstGeom prst="rect">
            <a:avLst/>
          </a:prstGeom>
          <a:noFill/>
        </p:spPr>
        <p:txBody>
          <a:bodyPr wrap="none" rtlCol="0">
            <a:spAutoFit/>
          </a:bodyPr>
          <a:lstStyle/>
          <a:p>
            <a:r>
              <a:rPr lang="zh-CN" altLang="en-US" sz="1600" dirty="0" smtClean="0"/>
              <a:t>教材</a:t>
            </a:r>
            <a:r>
              <a:rPr lang="en-US" altLang="zh-CN" sz="1600" dirty="0" smtClean="0"/>
              <a:t>P4-5</a:t>
            </a:r>
            <a:endParaRPr lang="zh-CN" alt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32166">
                                            <p:txEl>
                                              <p:pRg st="0" end="0"/>
                                            </p:txEl>
                                          </p:spTgt>
                                        </p:tgtEl>
                                        <p:attrNameLst>
                                          <p:attrName>style.visibility</p:attrName>
                                        </p:attrNameLst>
                                      </p:cBhvr>
                                      <p:to>
                                        <p:strVal val="visible"/>
                                      </p:to>
                                    </p:set>
                                    <p:anim calcmode="lin" valueType="num">
                                      <p:cBhvr additive="base">
                                        <p:cTn id="7" dur="500" fill="hold"/>
                                        <p:tgtEl>
                                          <p:spTgt spid="7321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21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32168"/>
                                        </p:tgtEl>
                                        <p:attrNameLst>
                                          <p:attrName>style.visibility</p:attrName>
                                        </p:attrNameLst>
                                      </p:cBhvr>
                                      <p:to>
                                        <p:strVal val="visible"/>
                                      </p:to>
                                    </p:set>
                                    <p:animEffect transition="in" filter="diamond(in)">
                                      <p:cBhvr>
                                        <p:cTn id="13" dur="2000"/>
                                        <p:tgtEl>
                                          <p:spTgt spid="732168"/>
                                        </p:tgtEl>
                                      </p:cBhvr>
                                    </p:animEffect>
                                  </p:childTnLst>
                                  <p:subTnLst>
                                    <p:set>
                                      <p:cBhvr override="childStyle">
                                        <p:cTn dur="1" fill="hold" display="0" masterRel="nextClick" afterEffect="1"/>
                                        <p:tgtEl>
                                          <p:spTgt spid="732168"/>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732166">
                                            <p:txEl>
                                              <p:pRg st="1" end="1"/>
                                            </p:txEl>
                                          </p:spTgt>
                                        </p:tgtEl>
                                        <p:attrNameLst>
                                          <p:attrName>style.visibility</p:attrName>
                                        </p:attrNameLst>
                                      </p:cBhvr>
                                      <p:to>
                                        <p:strVal val="visible"/>
                                      </p:to>
                                    </p:set>
                                    <p:anim calcmode="lin" valueType="num">
                                      <p:cBhvr additive="base">
                                        <p:cTn id="18" dur="500" fill="hold"/>
                                        <p:tgtEl>
                                          <p:spTgt spid="73216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321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732169"/>
                                        </p:tgtEl>
                                        <p:attrNameLst>
                                          <p:attrName>style.visibility</p:attrName>
                                        </p:attrNameLst>
                                      </p:cBhvr>
                                      <p:to>
                                        <p:strVal val="visible"/>
                                      </p:to>
                                    </p:set>
                                    <p:animEffect transition="in" filter="diamond(in)">
                                      <p:cBhvr>
                                        <p:cTn id="24" dur="2000"/>
                                        <p:tgtEl>
                                          <p:spTgt spid="732169"/>
                                        </p:tgtEl>
                                      </p:cBhvr>
                                    </p:animEffect>
                                  </p:childTnLst>
                                  <p:subTnLst>
                                    <p:set>
                                      <p:cBhvr override="childStyle">
                                        <p:cTn dur="1" fill="hold" display="0" masterRel="nextClick" afterEffect="1"/>
                                        <p:tgtEl>
                                          <p:spTgt spid="732169"/>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732166">
                                            <p:txEl>
                                              <p:pRg st="2" end="2"/>
                                            </p:txEl>
                                          </p:spTgt>
                                        </p:tgtEl>
                                        <p:attrNameLst>
                                          <p:attrName>style.visibility</p:attrName>
                                        </p:attrNameLst>
                                      </p:cBhvr>
                                      <p:to>
                                        <p:strVal val="visible"/>
                                      </p:to>
                                    </p:set>
                                    <p:anim calcmode="lin" valueType="num">
                                      <p:cBhvr additive="base">
                                        <p:cTn id="29" dur="500" fill="hold"/>
                                        <p:tgtEl>
                                          <p:spTgt spid="732166">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321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732170"/>
                                        </p:tgtEl>
                                        <p:attrNameLst>
                                          <p:attrName>style.visibility</p:attrName>
                                        </p:attrNameLst>
                                      </p:cBhvr>
                                      <p:to>
                                        <p:strVal val="visible"/>
                                      </p:to>
                                    </p:set>
                                    <p:animEffect transition="in" filter="diamond(in)">
                                      <p:cBhvr>
                                        <p:cTn id="35" dur="2000"/>
                                        <p:tgtEl>
                                          <p:spTgt spid="732170"/>
                                        </p:tgtEl>
                                      </p:cBhvr>
                                    </p:animEffect>
                                  </p:childTnLst>
                                  <p:subTnLst>
                                    <p:set>
                                      <p:cBhvr override="childStyle">
                                        <p:cTn dur="1" fill="hold" display="0" masterRel="nextClick" afterEffect="1"/>
                                        <p:tgtEl>
                                          <p:spTgt spid="732170"/>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732166">
                                            <p:txEl>
                                              <p:pRg st="3" end="3"/>
                                            </p:txEl>
                                          </p:spTgt>
                                        </p:tgtEl>
                                        <p:attrNameLst>
                                          <p:attrName>style.visibility</p:attrName>
                                        </p:attrNameLst>
                                      </p:cBhvr>
                                      <p:to>
                                        <p:strVal val="visible"/>
                                      </p:to>
                                    </p:set>
                                    <p:anim calcmode="lin" valueType="num">
                                      <p:cBhvr additive="base">
                                        <p:cTn id="40" dur="500" fill="hold"/>
                                        <p:tgtEl>
                                          <p:spTgt spid="732166">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321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8" presetClass="entr" presetSubtype="16" fill="hold" grpId="0" nodeType="clickEffect">
                                  <p:stCondLst>
                                    <p:cond delay="0"/>
                                  </p:stCondLst>
                                  <p:childTnLst>
                                    <p:set>
                                      <p:cBhvr>
                                        <p:cTn id="45" dur="1" fill="hold">
                                          <p:stCondLst>
                                            <p:cond delay="0"/>
                                          </p:stCondLst>
                                        </p:cTn>
                                        <p:tgtEl>
                                          <p:spTgt spid="732171"/>
                                        </p:tgtEl>
                                        <p:attrNameLst>
                                          <p:attrName>style.visibility</p:attrName>
                                        </p:attrNameLst>
                                      </p:cBhvr>
                                      <p:to>
                                        <p:strVal val="visible"/>
                                      </p:to>
                                    </p:set>
                                    <p:animEffect transition="in" filter="diamond(in)">
                                      <p:cBhvr>
                                        <p:cTn id="46" dur="2000"/>
                                        <p:tgtEl>
                                          <p:spTgt spid="732171"/>
                                        </p:tgtEl>
                                      </p:cBhvr>
                                    </p:animEffect>
                                  </p:childTnLst>
                                  <p:subTnLst>
                                    <p:set>
                                      <p:cBhvr override="childStyle">
                                        <p:cTn dur="1" fill="hold" display="0" masterRel="nextClick" afterEffect="1"/>
                                        <p:tgtEl>
                                          <p:spTgt spid="732171"/>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732166">
                                            <p:txEl>
                                              <p:pRg st="4" end="4"/>
                                            </p:txEl>
                                          </p:spTgt>
                                        </p:tgtEl>
                                        <p:attrNameLst>
                                          <p:attrName>style.visibility</p:attrName>
                                        </p:attrNameLst>
                                      </p:cBhvr>
                                      <p:to>
                                        <p:strVal val="visible"/>
                                      </p:to>
                                    </p:set>
                                    <p:anim calcmode="lin" valueType="num">
                                      <p:cBhvr additive="base">
                                        <p:cTn id="51" dur="500" fill="hold"/>
                                        <p:tgtEl>
                                          <p:spTgt spid="732166">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321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732172"/>
                                        </p:tgtEl>
                                        <p:attrNameLst>
                                          <p:attrName>style.visibility</p:attrName>
                                        </p:attrNameLst>
                                      </p:cBhvr>
                                      <p:to>
                                        <p:strVal val="visible"/>
                                      </p:to>
                                    </p:set>
                                    <p:animEffect transition="in" filter="diamond(in)">
                                      <p:cBhvr>
                                        <p:cTn id="57" dur="2000"/>
                                        <p:tgtEl>
                                          <p:spTgt spid="732172"/>
                                        </p:tgtEl>
                                      </p:cBhvr>
                                    </p:animEffect>
                                  </p:childTnLst>
                                  <p:subTnLst>
                                    <p:set>
                                      <p:cBhvr override="childStyle">
                                        <p:cTn dur="1" fill="hold" display="0" masterRel="nextClick" afterEffect="1"/>
                                        <p:tgtEl>
                                          <p:spTgt spid="732172"/>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nodeType="clickEffect">
                                  <p:stCondLst>
                                    <p:cond delay="0"/>
                                  </p:stCondLst>
                                  <p:childTnLst>
                                    <p:set>
                                      <p:cBhvr>
                                        <p:cTn id="61" dur="1" fill="hold">
                                          <p:stCondLst>
                                            <p:cond delay="0"/>
                                          </p:stCondLst>
                                        </p:cTn>
                                        <p:tgtEl>
                                          <p:spTgt spid="732166">
                                            <p:txEl>
                                              <p:pRg st="5" end="5"/>
                                            </p:txEl>
                                          </p:spTgt>
                                        </p:tgtEl>
                                        <p:attrNameLst>
                                          <p:attrName>style.visibility</p:attrName>
                                        </p:attrNameLst>
                                      </p:cBhvr>
                                      <p:to>
                                        <p:strVal val="visible"/>
                                      </p:to>
                                    </p:set>
                                    <p:anim calcmode="lin" valueType="num">
                                      <p:cBhvr additive="base">
                                        <p:cTn id="62" dur="500" fill="hold"/>
                                        <p:tgtEl>
                                          <p:spTgt spid="732166">
                                            <p:txEl>
                                              <p:pRg st="5" end="5"/>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3216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8" presetClass="entr" presetSubtype="16" fill="hold" grpId="0" nodeType="clickEffect">
                                  <p:stCondLst>
                                    <p:cond delay="0"/>
                                  </p:stCondLst>
                                  <p:childTnLst>
                                    <p:set>
                                      <p:cBhvr>
                                        <p:cTn id="67" dur="1" fill="hold">
                                          <p:stCondLst>
                                            <p:cond delay="0"/>
                                          </p:stCondLst>
                                        </p:cTn>
                                        <p:tgtEl>
                                          <p:spTgt spid="732173"/>
                                        </p:tgtEl>
                                        <p:attrNameLst>
                                          <p:attrName>style.visibility</p:attrName>
                                        </p:attrNameLst>
                                      </p:cBhvr>
                                      <p:to>
                                        <p:strVal val="visible"/>
                                      </p:to>
                                    </p:set>
                                    <p:animEffect transition="in" filter="diamond(in)">
                                      <p:cBhvr>
                                        <p:cTn id="68" dur="2000"/>
                                        <p:tgtEl>
                                          <p:spTgt spid="732173"/>
                                        </p:tgtEl>
                                      </p:cBhvr>
                                    </p:animEffect>
                                  </p:childTnLst>
                                  <p:subTnLst>
                                    <p:set>
                                      <p:cBhvr override="childStyle">
                                        <p:cTn dur="1" fill="hold" display="0" masterRel="nextClick" afterEffect="1"/>
                                        <p:tgtEl>
                                          <p:spTgt spid="732173"/>
                                        </p:tgtEl>
                                        <p:attrNameLst>
                                          <p:attrName>style.visibility</p:attrName>
                                        </p:attrNameLst>
                                      </p:cBhvr>
                                      <p:to>
                                        <p:strVal val="hidden"/>
                                      </p:to>
                                    </p:set>
                                  </p:sub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732166">
                                            <p:txEl>
                                              <p:pRg st="6" end="6"/>
                                            </p:txEl>
                                          </p:spTgt>
                                        </p:tgtEl>
                                        <p:attrNameLst>
                                          <p:attrName>style.visibility</p:attrName>
                                        </p:attrNameLst>
                                      </p:cBhvr>
                                      <p:to>
                                        <p:strVal val="visible"/>
                                      </p:to>
                                    </p:set>
                                    <p:anim calcmode="lin" valueType="num">
                                      <p:cBhvr additive="base">
                                        <p:cTn id="73" dur="500" fill="hold"/>
                                        <p:tgtEl>
                                          <p:spTgt spid="732166">
                                            <p:txEl>
                                              <p:pRg st="6" end="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3216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8" presetClass="entr" presetSubtype="16" fill="hold" grpId="0" nodeType="clickEffect">
                                  <p:stCondLst>
                                    <p:cond delay="0"/>
                                  </p:stCondLst>
                                  <p:childTnLst>
                                    <p:set>
                                      <p:cBhvr>
                                        <p:cTn id="78" dur="1" fill="hold">
                                          <p:stCondLst>
                                            <p:cond delay="0"/>
                                          </p:stCondLst>
                                        </p:cTn>
                                        <p:tgtEl>
                                          <p:spTgt spid="732174"/>
                                        </p:tgtEl>
                                        <p:attrNameLst>
                                          <p:attrName>style.visibility</p:attrName>
                                        </p:attrNameLst>
                                      </p:cBhvr>
                                      <p:to>
                                        <p:strVal val="visible"/>
                                      </p:to>
                                    </p:set>
                                    <p:animEffect transition="in" filter="diamond(in)">
                                      <p:cBhvr>
                                        <p:cTn id="79" dur="2000"/>
                                        <p:tgtEl>
                                          <p:spTgt spid="732174"/>
                                        </p:tgtEl>
                                      </p:cBhvr>
                                    </p:animEffect>
                                  </p:childTnLst>
                                  <p:subTnLst>
                                    <p:set>
                                      <p:cBhvr override="childStyle">
                                        <p:cTn dur="1" fill="hold" display="0" masterRel="nextClick" afterEffect="1"/>
                                        <p:tgtEl>
                                          <p:spTgt spid="732174"/>
                                        </p:tgtEl>
                                        <p:attrNameLst>
                                          <p:attrName>style.visibility</p:attrName>
                                        </p:attrNameLst>
                                      </p:cBhvr>
                                      <p:to>
                                        <p:strVal val="hidden"/>
                                      </p:to>
                                    </p:set>
                                  </p:sub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4" fill="hold" nodeType="clickEffect">
                                  <p:stCondLst>
                                    <p:cond delay="0"/>
                                  </p:stCondLst>
                                  <p:childTnLst>
                                    <p:set>
                                      <p:cBhvr>
                                        <p:cTn id="83" dur="1" fill="hold">
                                          <p:stCondLst>
                                            <p:cond delay="0"/>
                                          </p:stCondLst>
                                        </p:cTn>
                                        <p:tgtEl>
                                          <p:spTgt spid="732166">
                                            <p:txEl>
                                              <p:pRg st="7" end="7"/>
                                            </p:txEl>
                                          </p:spTgt>
                                        </p:tgtEl>
                                        <p:attrNameLst>
                                          <p:attrName>style.visibility</p:attrName>
                                        </p:attrNameLst>
                                      </p:cBhvr>
                                      <p:to>
                                        <p:strVal val="visible"/>
                                      </p:to>
                                    </p:set>
                                    <p:anim calcmode="lin" valueType="num">
                                      <p:cBhvr additive="base">
                                        <p:cTn id="84" dur="500" fill="hold"/>
                                        <p:tgtEl>
                                          <p:spTgt spid="732166">
                                            <p:txEl>
                                              <p:pRg st="7" end="7"/>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73216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8" presetClass="entr" presetSubtype="16" fill="hold" grpId="0" nodeType="clickEffect">
                                  <p:stCondLst>
                                    <p:cond delay="0"/>
                                  </p:stCondLst>
                                  <p:childTnLst>
                                    <p:set>
                                      <p:cBhvr>
                                        <p:cTn id="89" dur="1" fill="hold">
                                          <p:stCondLst>
                                            <p:cond delay="0"/>
                                          </p:stCondLst>
                                        </p:cTn>
                                        <p:tgtEl>
                                          <p:spTgt spid="732175"/>
                                        </p:tgtEl>
                                        <p:attrNameLst>
                                          <p:attrName>style.visibility</p:attrName>
                                        </p:attrNameLst>
                                      </p:cBhvr>
                                      <p:to>
                                        <p:strVal val="visible"/>
                                      </p:to>
                                    </p:set>
                                    <p:animEffect transition="in" filter="diamond(in)">
                                      <p:cBhvr>
                                        <p:cTn id="90" dur="2000"/>
                                        <p:tgtEl>
                                          <p:spTgt spid="732175"/>
                                        </p:tgtEl>
                                      </p:cBhvr>
                                    </p:animEffect>
                                  </p:childTnLst>
                                  <p:subTnLst>
                                    <p:set>
                                      <p:cBhvr override="childStyle">
                                        <p:cTn dur="1" fill="hold" display="0" masterRel="nextClick" afterEffect="1"/>
                                        <p:tgtEl>
                                          <p:spTgt spid="732175"/>
                                        </p:tgtEl>
                                        <p:attrNameLst>
                                          <p:attrName>style.visibility</p:attrName>
                                        </p:attrNameLst>
                                      </p:cBhvr>
                                      <p:to>
                                        <p:strVal val="hidden"/>
                                      </p:to>
                                    </p:set>
                                  </p:sub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4" fill="hold" nodeType="clickEffect">
                                  <p:stCondLst>
                                    <p:cond delay="0"/>
                                  </p:stCondLst>
                                  <p:childTnLst>
                                    <p:set>
                                      <p:cBhvr>
                                        <p:cTn id="94" dur="1" fill="hold">
                                          <p:stCondLst>
                                            <p:cond delay="0"/>
                                          </p:stCondLst>
                                        </p:cTn>
                                        <p:tgtEl>
                                          <p:spTgt spid="732166">
                                            <p:txEl>
                                              <p:pRg st="8" end="8"/>
                                            </p:txEl>
                                          </p:spTgt>
                                        </p:tgtEl>
                                        <p:attrNameLst>
                                          <p:attrName>style.visibility</p:attrName>
                                        </p:attrNameLst>
                                      </p:cBhvr>
                                      <p:to>
                                        <p:strVal val="visible"/>
                                      </p:to>
                                    </p:set>
                                    <p:anim calcmode="lin" valueType="num">
                                      <p:cBhvr additive="base">
                                        <p:cTn id="95" dur="500" fill="hold"/>
                                        <p:tgtEl>
                                          <p:spTgt spid="732166">
                                            <p:txEl>
                                              <p:pRg st="8" end="8"/>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73216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8" presetClass="entr" presetSubtype="16" fill="hold" grpId="0" nodeType="clickEffect">
                                  <p:stCondLst>
                                    <p:cond delay="0"/>
                                  </p:stCondLst>
                                  <p:childTnLst>
                                    <p:set>
                                      <p:cBhvr>
                                        <p:cTn id="100" dur="1" fill="hold">
                                          <p:stCondLst>
                                            <p:cond delay="0"/>
                                          </p:stCondLst>
                                        </p:cTn>
                                        <p:tgtEl>
                                          <p:spTgt spid="732176"/>
                                        </p:tgtEl>
                                        <p:attrNameLst>
                                          <p:attrName>style.visibility</p:attrName>
                                        </p:attrNameLst>
                                      </p:cBhvr>
                                      <p:to>
                                        <p:strVal val="visible"/>
                                      </p:to>
                                    </p:set>
                                    <p:animEffect transition="in" filter="diamond(in)">
                                      <p:cBhvr>
                                        <p:cTn id="101" dur="2000"/>
                                        <p:tgtEl>
                                          <p:spTgt spid="732176"/>
                                        </p:tgtEl>
                                      </p:cBhvr>
                                    </p:animEffect>
                                  </p:childTnLst>
                                  <p:subTnLst>
                                    <p:set>
                                      <p:cBhvr override="childStyle">
                                        <p:cTn dur="1" fill="hold" display="0" masterRel="nextClick" afterEffect="1"/>
                                        <p:tgtEl>
                                          <p:spTgt spid="732176"/>
                                        </p:tgtEl>
                                        <p:attrNameLst>
                                          <p:attrName>style.visibility</p:attrName>
                                        </p:attrNameLst>
                                      </p:cBhvr>
                                      <p:to>
                                        <p:strVal val="hidden"/>
                                      </p:to>
                                    </p:set>
                                  </p:subTnLst>
                                </p:cTn>
                              </p:par>
                            </p:childTnLst>
                          </p:cTn>
                        </p:par>
                      </p:childTnLst>
                    </p:cTn>
                  </p:par>
                  <p:par>
                    <p:cTn id="102" fill="hold" nodeType="clickPar">
                      <p:stCondLst>
                        <p:cond delay="indefinite"/>
                      </p:stCondLst>
                      <p:childTnLst>
                        <p:par>
                          <p:cTn id="103" fill="hold" nodeType="withGroup">
                            <p:stCondLst>
                              <p:cond delay="0"/>
                            </p:stCondLst>
                            <p:childTnLst>
                              <p:par>
                                <p:cTn id="104" presetID="2" presetClass="entr" presetSubtype="4" fill="hold" nodeType="clickEffect">
                                  <p:stCondLst>
                                    <p:cond delay="0"/>
                                  </p:stCondLst>
                                  <p:childTnLst>
                                    <p:set>
                                      <p:cBhvr>
                                        <p:cTn id="105" dur="1" fill="hold">
                                          <p:stCondLst>
                                            <p:cond delay="0"/>
                                          </p:stCondLst>
                                        </p:cTn>
                                        <p:tgtEl>
                                          <p:spTgt spid="732166">
                                            <p:txEl>
                                              <p:pRg st="9" end="9"/>
                                            </p:txEl>
                                          </p:spTgt>
                                        </p:tgtEl>
                                        <p:attrNameLst>
                                          <p:attrName>style.visibility</p:attrName>
                                        </p:attrNameLst>
                                      </p:cBhvr>
                                      <p:to>
                                        <p:strVal val="visible"/>
                                      </p:to>
                                    </p:set>
                                    <p:anim calcmode="lin" valueType="num">
                                      <p:cBhvr additive="base">
                                        <p:cTn id="106" dur="500" fill="hold"/>
                                        <p:tgtEl>
                                          <p:spTgt spid="732166">
                                            <p:txEl>
                                              <p:pRg st="9" end="9"/>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73216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8" presetClass="entr" presetSubtype="16" fill="hold" grpId="0" nodeType="clickEffect">
                                  <p:stCondLst>
                                    <p:cond delay="0"/>
                                  </p:stCondLst>
                                  <p:childTnLst>
                                    <p:set>
                                      <p:cBhvr>
                                        <p:cTn id="111" dur="1" fill="hold">
                                          <p:stCondLst>
                                            <p:cond delay="0"/>
                                          </p:stCondLst>
                                        </p:cTn>
                                        <p:tgtEl>
                                          <p:spTgt spid="732177"/>
                                        </p:tgtEl>
                                        <p:attrNameLst>
                                          <p:attrName>style.visibility</p:attrName>
                                        </p:attrNameLst>
                                      </p:cBhvr>
                                      <p:to>
                                        <p:strVal val="visible"/>
                                      </p:to>
                                    </p:set>
                                    <p:animEffect transition="in" filter="diamond(in)">
                                      <p:cBhvr>
                                        <p:cTn id="112" dur="2000"/>
                                        <p:tgtEl>
                                          <p:spTgt spid="732177"/>
                                        </p:tgtEl>
                                      </p:cBhvr>
                                    </p:animEffect>
                                  </p:childTnLst>
                                  <p:subTnLst>
                                    <p:set>
                                      <p:cBhvr override="childStyle">
                                        <p:cTn dur="1" fill="hold" display="0" masterRel="nextClick" afterEffect="1"/>
                                        <p:tgtEl>
                                          <p:spTgt spid="73217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8" grpId="0" animBg="1"/>
      <p:bldP spid="732169" grpId="0" animBg="1"/>
      <p:bldP spid="732170" grpId="0" animBg="1"/>
      <p:bldP spid="732171" grpId="0" animBg="1"/>
      <p:bldP spid="732172" grpId="0" animBg="1"/>
      <p:bldP spid="732173" grpId="0" animBg="1"/>
      <p:bldP spid="732174" grpId="0" animBg="1"/>
      <p:bldP spid="732175" grpId="0" animBg="1"/>
      <p:bldP spid="732176" grpId="0" animBg="1"/>
      <p:bldP spid="732177"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1138" name="Text Box 2"/>
          <p:cNvSpPr txBox="1">
            <a:spLocks noChangeArrowheads="1"/>
          </p:cNvSpPr>
          <p:nvPr/>
        </p:nvSpPr>
        <p:spPr bwMode="auto">
          <a:xfrm>
            <a:off x="565150" y="330200"/>
            <a:ext cx="3889375" cy="5794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tabLst>
                <a:tab pos="177800" algn="l"/>
              </a:tabLst>
              <a:defRPr kumimoji="1" sz="2400">
                <a:solidFill>
                  <a:schemeClr val="tx1"/>
                </a:solidFill>
                <a:latin typeface="Times New Roman" pitchFamily="18" charset="0"/>
                <a:ea typeface="宋体" pitchFamily="2" charset="-122"/>
              </a:defRPr>
            </a:lvl1pPr>
            <a:lvl2pPr marL="742950" indent="-285750" eaLnBrk="0" hangingPunct="0">
              <a:tabLst>
                <a:tab pos="177800" algn="l"/>
              </a:tabLst>
              <a:defRPr kumimoji="1" sz="2400">
                <a:solidFill>
                  <a:schemeClr val="tx1"/>
                </a:solidFill>
                <a:latin typeface="Times New Roman" pitchFamily="18" charset="0"/>
                <a:ea typeface="宋体" pitchFamily="2" charset="-122"/>
              </a:defRPr>
            </a:lvl2pPr>
            <a:lvl3pPr marL="1143000" indent="-228600" eaLnBrk="0" hangingPunct="0">
              <a:tabLst>
                <a:tab pos="177800" algn="l"/>
              </a:tabLst>
              <a:defRPr kumimoji="1" sz="2400">
                <a:solidFill>
                  <a:schemeClr val="tx1"/>
                </a:solidFill>
                <a:latin typeface="Times New Roman" pitchFamily="18" charset="0"/>
                <a:ea typeface="宋体" pitchFamily="2" charset="-122"/>
              </a:defRPr>
            </a:lvl3pPr>
            <a:lvl4pPr marL="1600200" indent="-228600" eaLnBrk="0" hangingPunct="0">
              <a:tabLst>
                <a:tab pos="177800" algn="l"/>
              </a:tabLst>
              <a:defRPr kumimoji="1" sz="2400">
                <a:solidFill>
                  <a:schemeClr val="tx1"/>
                </a:solidFill>
                <a:latin typeface="Times New Roman" pitchFamily="18" charset="0"/>
                <a:ea typeface="宋体" pitchFamily="2" charset="-122"/>
              </a:defRPr>
            </a:lvl4pPr>
            <a:lvl5pPr marL="2057400" indent="-228600" eaLnBrk="0" hangingPunct="0">
              <a:tabLst>
                <a:tab pos="177800" algn="l"/>
              </a:tabLst>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9pPr>
          </a:lstStyle>
          <a:p>
            <a:pPr eaLnBrk="1" hangingPunct="1">
              <a:spcBef>
                <a:spcPct val="50000"/>
              </a:spcBef>
              <a:buFont typeface="Wingdings" pitchFamily="2" charset="2"/>
              <a:buChar char="Ø"/>
              <a:defRPr/>
            </a:pPr>
            <a:r>
              <a:rPr kumimoji="0" lang="en-US" altLang="zh-CN" sz="3200" b="1" smtClean="0">
                <a:solidFill>
                  <a:schemeClr val="bg1"/>
                </a:solidFill>
                <a:effectLst>
                  <a:outerShdw blurRad="38100" dist="38100" dir="2700000" algn="tl">
                    <a:srgbClr val="C0C0C0"/>
                  </a:outerShdw>
                </a:effectLst>
                <a:latin typeface="隶书" pitchFamily="49" charset="-122"/>
                <a:ea typeface="隶书" pitchFamily="49" charset="-122"/>
              </a:rPr>
              <a:t>C</a:t>
            </a:r>
            <a:r>
              <a:rPr kumimoji="0" lang="zh-CN" altLang="en-US" sz="3200" b="1" smtClean="0">
                <a:solidFill>
                  <a:schemeClr val="bg1"/>
                </a:solidFill>
                <a:effectLst>
                  <a:outerShdw blurRad="38100" dist="38100" dir="2700000" algn="tl">
                    <a:srgbClr val="C0C0C0"/>
                  </a:outerShdw>
                </a:effectLst>
                <a:latin typeface="隶书" pitchFamily="49" charset="-122"/>
                <a:ea typeface="隶书" pitchFamily="49" charset="-122"/>
              </a:rPr>
              <a:t>语言版本</a:t>
            </a:r>
          </a:p>
        </p:txBody>
      </p:sp>
      <p:sp>
        <p:nvSpPr>
          <p:cNvPr id="731142" name="Rectangle 6"/>
          <p:cNvSpPr>
            <a:spLocks noChangeArrowheads="1"/>
          </p:cNvSpPr>
          <p:nvPr/>
        </p:nvSpPr>
        <p:spPr bwMode="auto">
          <a:xfrm>
            <a:off x="611188" y="2212975"/>
            <a:ext cx="820896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defRPr/>
            </a:pPr>
            <a:r>
              <a:rPr lang="en-US" altLang="zh-CN">
                <a:effectLst>
                  <a:outerShdw blurRad="38100" dist="38100" dir="2700000" algn="tl">
                    <a:srgbClr val="FFFFFF"/>
                  </a:outerShdw>
                </a:effectLst>
              </a:rPr>
              <a:t>       </a:t>
            </a:r>
            <a:r>
              <a:rPr lang="en-US" altLang="zh-CN" b="1">
                <a:effectLst>
                  <a:outerShdw blurRad="38100" dist="38100" dir="2700000" algn="tl">
                    <a:srgbClr val="FFFFFF"/>
                  </a:outerShdw>
                </a:effectLst>
                <a:ea typeface="楷体_GB2312" pitchFamily="49" charset="-122"/>
              </a:rPr>
              <a:t>C</a:t>
            </a:r>
            <a:r>
              <a:rPr lang="zh-CN" altLang="en-US" b="1">
                <a:effectLst>
                  <a:outerShdw blurRad="38100" dist="38100" dir="2700000" algn="tl">
                    <a:srgbClr val="FFFFFF"/>
                  </a:outerShdw>
                </a:effectLst>
                <a:ea typeface="楷体_GB2312" pitchFamily="49" charset="-122"/>
              </a:rPr>
              <a:t>语言有不同的版本，常用的编译软件有</a:t>
            </a:r>
            <a:r>
              <a:rPr lang="en-US" altLang="zh-CN" b="1">
                <a:effectLst>
                  <a:outerShdw blurRad="38100" dist="38100" dir="2700000" algn="tl">
                    <a:srgbClr val="FFFFFF"/>
                  </a:outerShdw>
                </a:effectLst>
                <a:ea typeface="楷体_GB2312" pitchFamily="49" charset="-122"/>
              </a:rPr>
              <a:t>Microsoft Visual C++</a:t>
            </a:r>
            <a:r>
              <a:rPr lang="zh-CN" altLang="en-US" b="1">
                <a:effectLst>
                  <a:outerShdw blurRad="38100" dist="38100" dir="2700000" algn="tl">
                    <a:srgbClr val="FFFFFF"/>
                  </a:outerShdw>
                </a:effectLst>
                <a:ea typeface="楷体_GB2312" pitchFamily="49" charset="-122"/>
              </a:rPr>
              <a:t>、</a:t>
            </a:r>
            <a:r>
              <a:rPr lang="en-US" altLang="zh-CN" b="1">
                <a:effectLst>
                  <a:outerShdw blurRad="38100" dist="38100" dir="2700000" algn="tl">
                    <a:srgbClr val="FFFFFF"/>
                  </a:outerShdw>
                </a:effectLst>
                <a:ea typeface="楷体_GB2312" pitchFamily="49" charset="-122"/>
              </a:rPr>
              <a:t>Borland C++</a:t>
            </a:r>
            <a:r>
              <a:rPr lang="zh-CN" altLang="en-US" b="1">
                <a:effectLst>
                  <a:outerShdw blurRad="38100" dist="38100" dir="2700000" algn="tl">
                    <a:srgbClr val="FFFFFF"/>
                  </a:outerShdw>
                </a:effectLst>
                <a:ea typeface="楷体_GB2312" pitchFamily="49" charset="-122"/>
              </a:rPr>
              <a:t>、</a:t>
            </a:r>
            <a:r>
              <a:rPr lang="en-US" altLang="zh-CN" b="1">
                <a:effectLst>
                  <a:outerShdw blurRad="38100" dist="38100" dir="2700000" algn="tl">
                    <a:srgbClr val="FFFFFF"/>
                  </a:outerShdw>
                </a:effectLst>
                <a:ea typeface="楷体_GB2312" pitchFamily="49" charset="-122"/>
              </a:rPr>
              <a:t>Borland C++ Builder</a:t>
            </a:r>
            <a:r>
              <a:rPr lang="zh-CN" altLang="en-US" b="1">
                <a:effectLst>
                  <a:outerShdw blurRad="38100" dist="38100" dir="2700000" algn="tl">
                    <a:srgbClr val="FFFFFF"/>
                  </a:outerShdw>
                </a:effectLst>
                <a:ea typeface="楷体_GB2312" pitchFamily="49" charset="-122"/>
              </a:rPr>
              <a:t>、</a:t>
            </a:r>
            <a:r>
              <a:rPr lang="en-US" altLang="zh-CN" b="1">
                <a:effectLst>
                  <a:outerShdw blurRad="38100" dist="38100" dir="2700000" algn="tl">
                    <a:srgbClr val="FFFFFF"/>
                  </a:outerShdw>
                </a:effectLst>
                <a:ea typeface="楷体_GB2312" pitchFamily="49" charset="-122"/>
              </a:rPr>
              <a:t>Watcom C++</a:t>
            </a:r>
            <a:r>
              <a:rPr lang="zh-CN" altLang="en-US" b="1">
                <a:effectLst>
                  <a:outerShdw blurRad="38100" dist="38100" dir="2700000" algn="tl">
                    <a:srgbClr val="FFFFFF"/>
                  </a:outerShdw>
                </a:effectLst>
                <a:ea typeface="楷体_GB2312" pitchFamily="49" charset="-122"/>
              </a:rPr>
              <a:t>、</a:t>
            </a:r>
            <a:r>
              <a:rPr lang="en-US" altLang="zh-CN" b="1">
                <a:effectLst>
                  <a:outerShdw blurRad="38100" dist="38100" dir="2700000" algn="tl">
                    <a:srgbClr val="FFFFFF"/>
                  </a:outerShdw>
                </a:effectLst>
                <a:ea typeface="楷体_GB2312" pitchFamily="49" charset="-122"/>
              </a:rPr>
              <a:t>GNU DJGPP C++</a:t>
            </a:r>
            <a:r>
              <a:rPr lang="zh-CN" altLang="en-US" b="1">
                <a:effectLst>
                  <a:outerShdw blurRad="38100" dist="38100" dir="2700000" algn="tl">
                    <a:srgbClr val="FFFFFF"/>
                  </a:outerShdw>
                </a:effectLst>
                <a:ea typeface="楷体_GB2312" pitchFamily="49" charset="-122"/>
              </a:rPr>
              <a:t>、</a:t>
            </a:r>
            <a:r>
              <a:rPr lang="en-US" altLang="zh-CN" b="1">
                <a:effectLst>
                  <a:outerShdw blurRad="38100" dist="38100" dir="2700000" algn="tl">
                    <a:srgbClr val="FFFFFF"/>
                  </a:outerShdw>
                </a:effectLst>
                <a:ea typeface="楷体_GB2312" pitchFamily="49" charset="-122"/>
              </a:rPr>
              <a:t>Lccwin32 C</a:t>
            </a:r>
            <a:r>
              <a:rPr lang="zh-CN" altLang="en-US" b="1">
                <a:effectLst>
                  <a:outerShdw blurRad="38100" dist="38100" dir="2700000" algn="tl">
                    <a:srgbClr val="FFFFFF"/>
                  </a:outerShdw>
                </a:effectLst>
                <a:ea typeface="楷体_GB2312" pitchFamily="49" charset="-122"/>
              </a:rPr>
              <a:t>、</a:t>
            </a:r>
            <a:r>
              <a:rPr lang="en-US" altLang="zh-CN" b="1">
                <a:effectLst>
                  <a:outerShdw blurRad="38100" dist="38100" dir="2700000" algn="tl">
                    <a:srgbClr val="FFFFFF"/>
                  </a:outerShdw>
                </a:effectLst>
                <a:ea typeface="楷体_GB2312" pitchFamily="49" charset="-122"/>
              </a:rPr>
              <a:t>Microsoft C</a:t>
            </a:r>
            <a:r>
              <a:rPr lang="zh-CN" altLang="en-US" b="1">
                <a:effectLst>
                  <a:outerShdw blurRad="38100" dist="38100" dir="2700000" algn="tl">
                    <a:srgbClr val="FFFFFF"/>
                  </a:outerShdw>
                </a:effectLst>
                <a:ea typeface="楷体_GB2312" pitchFamily="49" charset="-122"/>
              </a:rPr>
              <a:t>、</a:t>
            </a:r>
            <a:r>
              <a:rPr lang="en-US" altLang="zh-CN" b="1">
                <a:effectLst>
                  <a:outerShdw blurRad="38100" dist="38100" dir="2700000" algn="tl">
                    <a:srgbClr val="FFFFFF"/>
                  </a:outerShdw>
                </a:effectLst>
                <a:ea typeface="楷体_GB2312" pitchFamily="49" charset="-122"/>
              </a:rPr>
              <a:t>Turbo C</a:t>
            </a:r>
            <a:r>
              <a:rPr lang="zh-CN" altLang="en-US" b="1">
                <a:effectLst>
                  <a:outerShdw blurRad="38100" dist="38100" dir="2700000" algn="tl">
                    <a:srgbClr val="FFFFFF"/>
                  </a:outerShdw>
                </a:effectLst>
                <a:ea typeface="楷体_GB2312" pitchFamily="49" charset="-122"/>
              </a:rPr>
              <a:t>、</a:t>
            </a:r>
            <a:r>
              <a:rPr lang="en-US" altLang="zh-CN" b="1">
                <a:effectLst>
                  <a:outerShdw blurRad="38100" dist="38100" dir="2700000" algn="tl">
                    <a:srgbClr val="FFFFFF"/>
                  </a:outerShdw>
                </a:effectLst>
                <a:ea typeface="楷体_GB2312" pitchFamily="49" charset="-122"/>
              </a:rPr>
              <a:t>High C</a:t>
            </a:r>
            <a:r>
              <a:rPr lang="zh-CN" altLang="en-US" b="1">
                <a:effectLst>
                  <a:outerShdw blurRad="38100" dist="38100" dir="2700000" algn="tl">
                    <a:srgbClr val="FFFFFF"/>
                  </a:outerShdw>
                </a:effectLst>
                <a:ea typeface="楷体_GB2312" pitchFamily="49" charset="-122"/>
              </a:rPr>
              <a:t>等等。</a:t>
            </a:r>
            <a:r>
              <a:rPr lang="zh-CN" altLang="en-US">
                <a:ea typeface="楷体_GB2312" pitchFamily="49" charset="-122"/>
              </a:rPr>
              <a:t> </a:t>
            </a:r>
          </a:p>
        </p:txBody>
      </p:sp>
      <p:sp>
        <p:nvSpPr>
          <p:cNvPr id="731143" name="Rectangle 7"/>
          <p:cNvSpPr>
            <a:spLocks noChangeArrowheads="1"/>
          </p:cNvSpPr>
          <p:nvPr/>
        </p:nvSpPr>
        <p:spPr bwMode="auto">
          <a:xfrm>
            <a:off x="611188" y="4205288"/>
            <a:ext cx="8066087" cy="831850"/>
          </a:xfrm>
          <a:prstGeom prst="rect">
            <a:avLst/>
          </a:prstGeom>
          <a:gradFill rotWithShape="1">
            <a:gsLst>
              <a:gs pos="0">
                <a:srgbClr val="FFFF00"/>
              </a:gs>
              <a:gs pos="100000">
                <a:schemeClr val="bg1"/>
              </a:gs>
            </a:gsLst>
            <a:lin ang="5400000" scaled="1"/>
          </a:gradFill>
          <a:ln w="28575">
            <a:solidFill>
              <a:srgbClr val="FF0000"/>
            </a:solidFill>
            <a:miter lim="800000"/>
            <a:headEnd/>
            <a:tailEnd/>
          </a:ln>
          <a:effectLst>
            <a:outerShdw dist="107763" dir="2700000" algn="ctr" rotWithShape="0">
              <a:schemeClr val="bg2">
                <a:alpha val="50000"/>
              </a:schemeClr>
            </a:outerShdw>
          </a:effectLst>
        </p:spPr>
        <p:txBody>
          <a:bodyPr anchor="ctr">
            <a:spAutoFit/>
          </a:bodyPr>
          <a:lstStyle/>
          <a:p>
            <a:pPr>
              <a:defRPr/>
            </a:pPr>
            <a:r>
              <a:rPr lang="en-US" altLang="zh-CN" dirty="0"/>
              <a:t>        </a:t>
            </a:r>
            <a:r>
              <a:rPr lang="zh-CN" altLang="en-US" b="1" dirty="0">
                <a:effectLst>
                  <a:outerShdw blurRad="38100" dist="38100" dir="2700000" algn="tl">
                    <a:srgbClr val="FFFFFF"/>
                  </a:outerShdw>
                </a:effectLst>
                <a:ea typeface="楷体_GB2312" pitchFamily="49" charset="-122"/>
              </a:rPr>
              <a:t>本课程的内容将基于</a:t>
            </a:r>
            <a:r>
              <a:rPr lang="en-US" altLang="zh-CN" b="1" dirty="0">
                <a:effectLst>
                  <a:outerShdw blurRad="38100" dist="38100" dir="2700000" algn="tl">
                    <a:srgbClr val="FFFFFF"/>
                  </a:outerShdw>
                </a:effectLst>
                <a:ea typeface="楷体_GB2312" pitchFamily="49" charset="-122"/>
              </a:rPr>
              <a:t>ANSI C</a:t>
            </a:r>
            <a:r>
              <a:rPr lang="zh-CN" altLang="en-US" b="1" dirty="0">
                <a:effectLst>
                  <a:outerShdw blurRad="38100" dist="38100" dir="2700000" algn="tl">
                    <a:srgbClr val="FFFFFF"/>
                  </a:outerShdw>
                </a:effectLst>
                <a:ea typeface="楷体_GB2312" pitchFamily="49" charset="-122"/>
              </a:rPr>
              <a:t>进行展开，主要是针对</a:t>
            </a:r>
            <a:r>
              <a:rPr lang="en-US" altLang="zh-CN" b="1" dirty="0">
                <a:effectLst>
                  <a:outerShdw blurRad="38100" dist="38100" dir="2700000" algn="tl">
                    <a:srgbClr val="FFFFFF"/>
                  </a:outerShdw>
                </a:effectLst>
                <a:ea typeface="楷体_GB2312" pitchFamily="49" charset="-122"/>
              </a:rPr>
              <a:t>Visual C++ </a:t>
            </a:r>
            <a:r>
              <a:rPr lang="en-US" altLang="zh-CN" b="1" dirty="0" smtClean="0">
                <a:effectLst>
                  <a:outerShdw blurRad="38100" dist="38100" dir="2700000" algn="tl">
                    <a:srgbClr val="FFFFFF"/>
                  </a:outerShdw>
                </a:effectLst>
                <a:ea typeface="楷体_GB2312" pitchFamily="49" charset="-122"/>
              </a:rPr>
              <a:t>6.0</a:t>
            </a:r>
            <a:r>
              <a:rPr lang="zh-CN" altLang="en-US" b="1" dirty="0" smtClean="0">
                <a:effectLst>
                  <a:outerShdw blurRad="38100" dist="38100" dir="2700000" algn="tl">
                    <a:srgbClr val="FFFFFF"/>
                  </a:outerShdw>
                </a:effectLst>
                <a:ea typeface="楷体_GB2312" pitchFamily="49" charset="-122"/>
              </a:rPr>
              <a:t>，</a:t>
            </a:r>
            <a:r>
              <a:rPr lang="en-US" altLang="zh-CN" b="1" dirty="0" smtClean="0">
                <a:effectLst>
                  <a:outerShdw blurRad="38100" dist="38100" dir="2700000" algn="tl">
                    <a:srgbClr val="FFFFFF"/>
                  </a:outerShdw>
                </a:effectLst>
                <a:ea typeface="楷体_GB2312" pitchFamily="49" charset="-122"/>
              </a:rPr>
              <a:t>Visual C++ 2010</a:t>
            </a:r>
            <a:endParaRPr lang="zh-CN" altLang="en-US" b="1" dirty="0">
              <a:effectLst>
                <a:outerShdw blurRad="38100" dist="38100" dir="2700000" algn="tl">
                  <a:srgbClr val="FFFFFF"/>
                </a:outerShdw>
              </a:effectLst>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31142">
                                            <p:txEl>
                                              <p:pRg st="0" end="0"/>
                                            </p:txEl>
                                          </p:spTgt>
                                        </p:tgtEl>
                                        <p:attrNameLst>
                                          <p:attrName>style.visibility</p:attrName>
                                        </p:attrNameLst>
                                      </p:cBhvr>
                                      <p:to>
                                        <p:strVal val="visible"/>
                                      </p:to>
                                    </p:set>
                                    <p:anim calcmode="lin" valueType="num">
                                      <p:cBhvr additive="base">
                                        <p:cTn id="7" dur="500" fill="hold"/>
                                        <p:tgtEl>
                                          <p:spTgt spid="7311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11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31143"/>
                                        </p:tgtEl>
                                        <p:attrNameLst>
                                          <p:attrName>style.visibility</p:attrName>
                                        </p:attrNameLst>
                                      </p:cBhvr>
                                      <p:to>
                                        <p:strVal val="visible"/>
                                      </p:to>
                                    </p:set>
                                    <p:animEffect transition="in" filter="diamond(in)">
                                      <p:cBhvr>
                                        <p:cTn id="13" dur="2000"/>
                                        <p:tgtEl>
                                          <p:spTgt spid="731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43"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3186" name="Text Box 2"/>
          <p:cNvSpPr txBox="1">
            <a:spLocks noChangeArrowheads="1"/>
          </p:cNvSpPr>
          <p:nvPr/>
        </p:nvSpPr>
        <p:spPr bwMode="auto">
          <a:xfrm>
            <a:off x="565150" y="344488"/>
            <a:ext cx="3889375" cy="57943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tabLst>
                <a:tab pos="177800" algn="l"/>
              </a:tabLst>
              <a:defRPr kumimoji="1" sz="2400">
                <a:solidFill>
                  <a:schemeClr val="tx1"/>
                </a:solidFill>
                <a:latin typeface="Times New Roman" pitchFamily="18" charset="0"/>
                <a:ea typeface="宋体" pitchFamily="2" charset="-122"/>
              </a:defRPr>
            </a:lvl1pPr>
            <a:lvl2pPr marL="742950" indent="-285750" eaLnBrk="0" hangingPunct="0">
              <a:tabLst>
                <a:tab pos="177800" algn="l"/>
              </a:tabLst>
              <a:defRPr kumimoji="1" sz="2400">
                <a:solidFill>
                  <a:schemeClr val="tx1"/>
                </a:solidFill>
                <a:latin typeface="Times New Roman" pitchFamily="18" charset="0"/>
                <a:ea typeface="宋体" pitchFamily="2" charset="-122"/>
              </a:defRPr>
            </a:lvl2pPr>
            <a:lvl3pPr marL="1143000" indent="-228600" eaLnBrk="0" hangingPunct="0">
              <a:tabLst>
                <a:tab pos="177800" algn="l"/>
              </a:tabLst>
              <a:defRPr kumimoji="1" sz="2400">
                <a:solidFill>
                  <a:schemeClr val="tx1"/>
                </a:solidFill>
                <a:latin typeface="Times New Roman" pitchFamily="18" charset="0"/>
                <a:ea typeface="宋体" pitchFamily="2" charset="-122"/>
              </a:defRPr>
            </a:lvl3pPr>
            <a:lvl4pPr marL="1600200" indent="-228600" eaLnBrk="0" hangingPunct="0">
              <a:tabLst>
                <a:tab pos="177800" algn="l"/>
              </a:tabLst>
              <a:defRPr kumimoji="1" sz="2400">
                <a:solidFill>
                  <a:schemeClr val="tx1"/>
                </a:solidFill>
                <a:latin typeface="Times New Roman" pitchFamily="18" charset="0"/>
                <a:ea typeface="宋体" pitchFamily="2" charset="-122"/>
              </a:defRPr>
            </a:lvl4pPr>
            <a:lvl5pPr marL="2057400" indent="-228600" eaLnBrk="0" hangingPunct="0">
              <a:tabLst>
                <a:tab pos="177800" algn="l"/>
              </a:tabLst>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9pPr>
          </a:lstStyle>
          <a:p>
            <a:pPr eaLnBrk="1" hangingPunct="1">
              <a:spcBef>
                <a:spcPct val="50000"/>
              </a:spcBef>
              <a:buFont typeface="Wingdings" pitchFamily="2" charset="2"/>
              <a:buChar char="Ø"/>
              <a:defRPr/>
            </a:pPr>
            <a:r>
              <a:rPr kumimoji="0" lang="en-US" altLang="zh-CN" sz="3200" b="1" dirty="0" smtClean="0">
                <a:solidFill>
                  <a:schemeClr val="bg1"/>
                </a:solidFill>
                <a:effectLst>
                  <a:outerShdw blurRad="38100" dist="38100" dir="2700000" algn="tl">
                    <a:srgbClr val="C0C0C0"/>
                  </a:outerShdw>
                </a:effectLst>
                <a:latin typeface="隶书" pitchFamily="49" charset="-122"/>
                <a:ea typeface="隶书" pitchFamily="49" charset="-122"/>
              </a:rPr>
              <a:t>C</a:t>
            </a:r>
            <a:r>
              <a:rPr kumimoji="0" lang="zh-CN" altLang="en-US" sz="3200" b="1" dirty="0" smtClean="0">
                <a:solidFill>
                  <a:schemeClr val="bg1"/>
                </a:solidFill>
                <a:effectLst>
                  <a:outerShdw blurRad="38100" dist="38100" dir="2700000" algn="tl">
                    <a:srgbClr val="C0C0C0"/>
                  </a:outerShdw>
                </a:effectLst>
                <a:latin typeface="隶书" pitchFamily="49" charset="-122"/>
                <a:ea typeface="隶书" pitchFamily="49" charset="-122"/>
              </a:rPr>
              <a:t>语言的应用</a:t>
            </a:r>
          </a:p>
        </p:txBody>
      </p:sp>
      <p:sp>
        <p:nvSpPr>
          <p:cNvPr id="733190" name="Rectangle 6"/>
          <p:cNvSpPr>
            <a:spLocks noChangeArrowheads="1"/>
          </p:cNvSpPr>
          <p:nvPr/>
        </p:nvSpPr>
        <p:spPr bwMode="auto">
          <a:xfrm>
            <a:off x="395288" y="1244600"/>
            <a:ext cx="8353425" cy="563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defRPr/>
            </a:pPr>
            <a:r>
              <a:rPr lang="en-US" altLang="zh-CN" dirty="0">
                <a:solidFill>
                  <a:schemeClr val="accent1">
                    <a:lumMod val="50000"/>
                  </a:schemeClr>
                </a:solidFill>
                <a:effectLst>
                  <a:outerShdw blurRad="38100" dist="38100" dir="2700000" algn="tl">
                    <a:srgbClr val="FFFFFF"/>
                  </a:outerShdw>
                </a:effectLst>
              </a:rPr>
              <a:t>         </a:t>
            </a:r>
            <a:r>
              <a:rPr lang="en-US" altLang="zh-CN" b="1" dirty="0">
                <a:solidFill>
                  <a:schemeClr val="accent1">
                    <a:lumMod val="50000"/>
                  </a:schemeClr>
                </a:solidFill>
                <a:effectLst>
                  <a:outerShdw blurRad="38100" dist="38100" dir="2700000" algn="tl">
                    <a:srgbClr val="000000"/>
                  </a:outerShdw>
                </a:effectLst>
                <a:latin typeface="楷体_GB2312" pitchFamily="49" charset="-122"/>
                <a:ea typeface="楷体_GB2312" pitchFamily="49" charset="-122"/>
              </a:rPr>
              <a:t>C</a:t>
            </a:r>
            <a:r>
              <a:rPr lang="zh-CN" altLang="en-US" b="1" dirty="0">
                <a:solidFill>
                  <a:schemeClr val="accent1">
                    <a:lumMod val="50000"/>
                  </a:schemeClr>
                </a:solidFill>
                <a:effectLst>
                  <a:outerShdw blurRad="38100" dist="38100" dir="2700000" algn="tl">
                    <a:srgbClr val="000000"/>
                  </a:outerShdw>
                </a:effectLst>
                <a:latin typeface="楷体_GB2312" pitchFamily="49" charset="-122"/>
                <a:ea typeface="楷体_GB2312" pitchFamily="49" charset="-122"/>
              </a:rPr>
              <a:t>语言的应用非常广，也非常多，在此仅列出其中的一些应用：</a:t>
            </a:r>
          </a:p>
          <a:p>
            <a:pPr>
              <a:buClr>
                <a:srgbClr val="FF0000"/>
              </a:buClr>
              <a:buFont typeface="Wingdings" pitchFamily="2" charset="2"/>
              <a:buChar char="ü"/>
              <a:defRPr/>
            </a:pPr>
            <a:r>
              <a:rPr lang="en-US" altLang="zh-CN" b="1" dirty="0">
                <a:solidFill>
                  <a:srgbClr val="FF66FF"/>
                </a:solidFill>
                <a:effectLst>
                  <a:outerShdw blurRad="38100" dist="38100" dir="2700000" algn="tl">
                    <a:srgbClr val="000000"/>
                  </a:outerShdw>
                </a:effectLst>
                <a:latin typeface="楷体_GB2312" pitchFamily="49" charset="-122"/>
                <a:ea typeface="楷体_GB2312" pitchFamily="49" charset="-122"/>
              </a:rPr>
              <a:t>C</a:t>
            </a:r>
            <a:r>
              <a:rPr lang="zh-CN" altLang="en-US" b="1" dirty="0">
                <a:solidFill>
                  <a:srgbClr val="FF66FF"/>
                </a:solidFill>
                <a:effectLst>
                  <a:outerShdw blurRad="38100" dist="38100" dir="2700000" algn="tl">
                    <a:srgbClr val="000000"/>
                  </a:outerShdw>
                </a:effectLst>
                <a:latin typeface="楷体_GB2312" pitchFamily="49" charset="-122"/>
                <a:ea typeface="楷体_GB2312" pitchFamily="49" charset="-122"/>
              </a:rPr>
              <a:t>语言可以用来开发许多系统软件和大型应用软件</a:t>
            </a:r>
            <a:r>
              <a:rPr lang="zh-CN" altLang="en-US" b="1" dirty="0">
                <a:effectLst>
                  <a:outerShdw blurRad="38100" dist="38100" dir="2700000" algn="tl">
                    <a:srgbClr val="FFFFFF"/>
                  </a:outerShdw>
                </a:effectLst>
                <a:latin typeface="楷体_GB2312" pitchFamily="49" charset="-122"/>
                <a:ea typeface="楷体_GB2312" pitchFamily="49" charset="-122"/>
              </a:rPr>
              <a:t>。如</a:t>
            </a:r>
            <a:r>
              <a:rPr lang="en-US" altLang="zh-CN" b="1" dirty="0">
                <a:effectLst>
                  <a:outerShdw blurRad="38100" dist="38100" dir="2700000" algn="tl">
                    <a:srgbClr val="FFFFFF"/>
                  </a:outerShdw>
                </a:effectLst>
                <a:latin typeface="楷体_GB2312" pitchFamily="49" charset="-122"/>
                <a:ea typeface="楷体_GB2312" pitchFamily="49" charset="-122"/>
              </a:rPr>
              <a:t>UNIX</a:t>
            </a:r>
            <a:r>
              <a:rPr lang="zh-CN" altLang="en-US" b="1" dirty="0">
                <a:effectLst>
                  <a:outerShdw blurRad="38100" dist="38100" dir="2700000" algn="tl">
                    <a:srgbClr val="FFFFFF"/>
                  </a:outerShdw>
                </a:effectLst>
                <a:latin typeface="楷体_GB2312" pitchFamily="49" charset="-122"/>
                <a:ea typeface="楷体_GB2312" pitchFamily="49" charset="-122"/>
              </a:rPr>
              <a:t>，</a:t>
            </a:r>
            <a:r>
              <a:rPr lang="en-US" altLang="zh-CN" b="1" dirty="0">
                <a:effectLst>
                  <a:outerShdw blurRad="38100" dist="38100" dir="2700000" algn="tl">
                    <a:srgbClr val="FFFFFF"/>
                  </a:outerShdw>
                </a:effectLst>
                <a:latin typeface="楷体_GB2312" pitchFamily="49" charset="-122"/>
                <a:ea typeface="楷体_GB2312" pitchFamily="49" charset="-122"/>
              </a:rPr>
              <a:t>LINUX</a:t>
            </a:r>
            <a:r>
              <a:rPr lang="zh-CN" altLang="en-US" b="1" dirty="0">
                <a:effectLst>
                  <a:outerShdw blurRad="38100" dist="38100" dir="2700000" algn="tl">
                    <a:srgbClr val="FFFFFF"/>
                  </a:outerShdw>
                </a:effectLst>
                <a:latin typeface="楷体_GB2312" pitchFamily="49" charset="-122"/>
                <a:ea typeface="楷体_GB2312" pitchFamily="49" charset="-122"/>
              </a:rPr>
              <a:t>等操作系统。</a:t>
            </a:r>
          </a:p>
          <a:p>
            <a:pPr>
              <a:buClr>
                <a:srgbClr val="FF0000"/>
              </a:buClr>
              <a:buFont typeface="Wingdings" pitchFamily="2" charset="2"/>
              <a:buChar char="ü"/>
              <a:defRPr/>
            </a:pPr>
            <a:r>
              <a:rPr lang="zh-CN" altLang="en-US" b="1" dirty="0">
                <a:solidFill>
                  <a:srgbClr val="FF66FF"/>
                </a:solidFill>
                <a:effectLst>
                  <a:outerShdw blurRad="38100" dist="38100" dir="2700000" algn="tl">
                    <a:srgbClr val="000000"/>
                  </a:outerShdw>
                </a:effectLst>
                <a:latin typeface="楷体_GB2312" pitchFamily="49" charset="-122"/>
                <a:ea typeface="楷体_GB2312" pitchFamily="49" charset="-122"/>
              </a:rPr>
              <a:t>在软件需要对硬件进行操作的场合，用</a:t>
            </a:r>
            <a:r>
              <a:rPr lang="en-US" altLang="zh-CN" b="1" dirty="0">
                <a:solidFill>
                  <a:srgbClr val="FF66FF"/>
                </a:solidFill>
                <a:effectLst>
                  <a:outerShdw blurRad="38100" dist="38100" dir="2700000" algn="tl">
                    <a:srgbClr val="000000"/>
                  </a:outerShdw>
                </a:effectLst>
                <a:latin typeface="楷体_GB2312" pitchFamily="49" charset="-122"/>
                <a:ea typeface="楷体_GB2312" pitchFamily="49" charset="-122"/>
              </a:rPr>
              <a:t>C</a:t>
            </a:r>
            <a:r>
              <a:rPr lang="zh-CN" altLang="en-US" b="1" dirty="0">
                <a:solidFill>
                  <a:srgbClr val="FF66FF"/>
                </a:solidFill>
                <a:effectLst>
                  <a:outerShdw blurRad="38100" dist="38100" dir="2700000" algn="tl">
                    <a:srgbClr val="000000"/>
                  </a:outerShdw>
                </a:effectLst>
                <a:latin typeface="楷体_GB2312" pitchFamily="49" charset="-122"/>
                <a:ea typeface="楷体_GB2312" pitchFamily="49" charset="-122"/>
              </a:rPr>
              <a:t>语言明显优于其它高级语言。</a:t>
            </a:r>
            <a:r>
              <a:rPr lang="zh-CN" altLang="en-US" b="1" dirty="0">
                <a:effectLst>
                  <a:outerShdw blurRad="38100" dist="38100" dir="2700000" algn="tl">
                    <a:srgbClr val="FFFFFF"/>
                  </a:outerShdw>
                </a:effectLst>
                <a:latin typeface="楷体_GB2312" pitchFamily="49" charset="-122"/>
                <a:ea typeface="楷体_GB2312" pitchFamily="49" charset="-122"/>
              </a:rPr>
              <a:t>例如，各种硬件设备的驱动程序（象显卡驱动程序、打印机驱动程序等）一般都是用</a:t>
            </a:r>
            <a:r>
              <a:rPr lang="en-US" altLang="zh-CN" b="1" dirty="0">
                <a:effectLst>
                  <a:outerShdw blurRad="38100" dist="38100" dir="2700000" algn="tl">
                    <a:srgbClr val="FFFFFF"/>
                  </a:outerShdw>
                </a:effectLst>
                <a:latin typeface="楷体_GB2312" pitchFamily="49" charset="-122"/>
                <a:ea typeface="楷体_GB2312" pitchFamily="49" charset="-122"/>
              </a:rPr>
              <a:t>C</a:t>
            </a:r>
            <a:r>
              <a:rPr lang="zh-CN" altLang="en-US" b="1" dirty="0">
                <a:effectLst>
                  <a:outerShdw blurRad="38100" dist="38100" dir="2700000" algn="tl">
                    <a:srgbClr val="FFFFFF"/>
                  </a:outerShdw>
                </a:effectLst>
                <a:latin typeface="楷体_GB2312" pitchFamily="49" charset="-122"/>
                <a:ea typeface="楷体_GB2312" pitchFamily="49" charset="-122"/>
              </a:rPr>
              <a:t>语言编写的。</a:t>
            </a:r>
          </a:p>
          <a:p>
            <a:pPr>
              <a:buClr>
                <a:srgbClr val="FF0000"/>
              </a:buClr>
              <a:buFont typeface="Wingdings" pitchFamily="2" charset="2"/>
              <a:buChar char="ü"/>
              <a:defRPr/>
            </a:pPr>
            <a:r>
              <a:rPr lang="zh-CN" altLang="en-US" b="1" dirty="0">
                <a:solidFill>
                  <a:srgbClr val="FF66FF"/>
                </a:solidFill>
                <a:effectLst>
                  <a:outerShdw blurRad="38100" dist="38100" dir="2700000" algn="tl">
                    <a:srgbClr val="000000"/>
                  </a:outerShdw>
                </a:effectLst>
                <a:latin typeface="楷体_GB2312" pitchFamily="49" charset="-122"/>
                <a:ea typeface="楷体_GB2312" pitchFamily="49" charset="-122"/>
              </a:rPr>
              <a:t>在图形、图像及动画处理方面，</a:t>
            </a:r>
            <a:r>
              <a:rPr lang="en-US" altLang="zh-CN" b="1" dirty="0">
                <a:solidFill>
                  <a:srgbClr val="FF66FF"/>
                </a:solidFill>
                <a:effectLst>
                  <a:outerShdw blurRad="38100" dist="38100" dir="2700000" algn="tl">
                    <a:srgbClr val="000000"/>
                  </a:outerShdw>
                </a:effectLst>
                <a:latin typeface="楷体_GB2312" pitchFamily="49" charset="-122"/>
                <a:ea typeface="楷体_GB2312" pitchFamily="49" charset="-122"/>
              </a:rPr>
              <a:t>C</a:t>
            </a:r>
            <a:r>
              <a:rPr lang="zh-CN" altLang="en-US" b="1" dirty="0">
                <a:solidFill>
                  <a:srgbClr val="FF66FF"/>
                </a:solidFill>
                <a:effectLst>
                  <a:outerShdw blurRad="38100" dist="38100" dir="2700000" algn="tl">
                    <a:srgbClr val="000000"/>
                  </a:outerShdw>
                </a:effectLst>
                <a:latin typeface="楷体_GB2312" pitchFamily="49" charset="-122"/>
                <a:ea typeface="楷体_GB2312" pitchFamily="49" charset="-122"/>
              </a:rPr>
              <a:t>语言具有绝对优势</a:t>
            </a:r>
            <a:r>
              <a:rPr lang="zh-CN" altLang="en-US" b="1" dirty="0">
                <a:effectLst>
                  <a:outerShdw blurRad="38100" dist="38100" dir="2700000" algn="tl">
                    <a:srgbClr val="FFFFFF"/>
                  </a:outerShdw>
                </a:effectLst>
                <a:latin typeface="楷体_GB2312" pitchFamily="49" charset="-122"/>
                <a:ea typeface="楷体_GB2312" pitchFamily="49" charset="-122"/>
              </a:rPr>
              <a:t>，特别是游戏软件的开发主要就是使用</a:t>
            </a:r>
            <a:r>
              <a:rPr lang="en-US" altLang="zh-CN" b="1" dirty="0">
                <a:effectLst>
                  <a:outerShdw blurRad="38100" dist="38100" dir="2700000" algn="tl">
                    <a:srgbClr val="FFFFFF"/>
                  </a:outerShdw>
                </a:effectLst>
                <a:latin typeface="楷体_GB2312" pitchFamily="49" charset="-122"/>
                <a:ea typeface="楷体_GB2312" pitchFamily="49" charset="-122"/>
              </a:rPr>
              <a:t>C</a:t>
            </a:r>
            <a:r>
              <a:rPr lang="zh-CN" altLang="en-US" b="1" dirty="0">
                <a:effectLst>
                  <a:outerShdw blurRad="38100" dist="38100" dir="2700000" algn="tl">
                    <a:srgbClr val="FFFFFF"/>
                  </a:outerShdw>
                </a:effectLst>
                <a:latin typeface="楷体_GB2312" pitchFamily="49" charset="-122"/>
                <a:ea typeface="楷体_GB2312" pitchFamily="49" charset="-122"/>
              </a:rPr>
              <a:t>语言。</a:t>
            </a:r>
          </a:p>
          <a:p>
            <a:pPr>
              <a:buClr>
                <a:srgbClr val="FF0000"/>
              </a:buClr>
              <a:buFont typeface="Wingdings" pitchFamily="2" charset="2"/>
              <a:buChar char="ü"/>
              <a:defRPr/>
            </a:pPr>
            <a:r>
              <a:rPr lang="zh-CN" altLang="en-US" b="1" dirty="0">
                <a:effectLst>
                  <a:outerShdw blurRad="38100" dist="38100" dir="2700000" algn="tl">
                    <a:srgbClr val="FFFFFF"/>
                  </a:outerShdw>
                </a:effectLst>
                <a:latin typeface="楷体_GB2312" pitchFamily="49" charset="-122"/>
                <a:ea typeface="楷体_GB2312" pitchFamily="49" charset="-122"/>
              </a:rPr>
              <a:t>随着计算机网络飞速发展，特别是</a:t>
            </a:r>
            <a:r>
              <a:rPr lang="en-US" altLang="zh-CN" b="1" dirty="0">
                <a:effectLst>
                  <a:outerShdw blurRad="38100" dist="38100" dir="2700000" algn="tl">
                    <a:srgbClr val="FFFFFF"/>
                  </a:outerShdw>
                </a:effectLst>
                <a:latin typeface="楷体_GB2312" pitchFamily="49" charset="-122"/>
                <a:ea typeface="楷体_GB2312" pitchFamily="49" charset="-122"/>
              </a:rPr>
              <a:t>Internet</a:t>
            </a:r>
            <a:r>
              <a:rPr lang="zh-CN" altLang="en-US" b="1" dirty="0">
                <a:effectLst>
                  <a:outerShdw blurRad="38100" dist="38100" dir="2700000" algn="tl">
                    <a:srgbClr val="FFFFFF"/>
                  </a:outerShdw>
                </a:effectLst>
                <a:latin typeface="楷体_GB2312" pitchFamily="49" charset="-122"/>
                <a:ea typeface="楷体_GB2312" pitchFamily="49" charset="-122"/>
              </a:rPr>
              <a:t>的出现，计算机通信就显得尤其重要，而</a:t>
            </a:r>
            <a:r>
              <a:rPr lang="zh-CN" altLang="en-US" b="1" dirty="0">
                <a:solidFill>
                  <a:srgbClr val="FF66FF"/>
                </a:solidFill>
                <a:effectLst>
                  <a:outerShdw blurRad="38100" dist="38100" dir="2700000" algn="tl">
                    <a:srgbClr val="000000"/>
                  </a:outerShdw>
                </a:effectLst>
                <a:latin typeface="楷体_GB2312" pitchFamily="49" charset="-122"/>
                <a:ea typeface="楷体_GB2312" pitchFamily="49" charset="-122"/>
              </a:rPr>
              <a:t>通信程序的编制</a:t>
            </a:r>
            <a:r>
              <a:rPr lang="zh-CN" altLang="en-US" b="1" dirty="0">
                <a:effectLst>
                  <a:outerShdw blurRad="38100" dist="38100" dir="2700000" algn="tl">
                    <a:srgbClr val="FFFFFF"/>
                  </a:outerShdw>
                </a:effectLst>
                <a:latin typeface="楷体_GB2312" pitchFamily="49" charset="-122"/>
                <a:ea typeface="楷体_GB2312" pitchFamily="49" charset="-122"/>
              </a:rPr>
              <a:t>首选就是</a:t>
            </a:r>
            <a:r>
              <a:rPr lang="en-US" altLang="zh-CN" b="1" dirty="0">
                <a:effectLst>
                  <a:outerShdw blurRad="38100" dist="38100" dir="2700000" algn="tl">
                    <a:srgbClr val="FFFFFF"/>
                  </a:outerShdw>
                </a:effectLst>
                <a:latin typeface="楷体_GB2312" pitchFamily="49" charset="-122"/>
                <a:ea typeface="楷体_GB2312" pitchFamily="49" charset="-122"/>
              </a:rPr>
              <a:t>C</a:t>
            </a:r>
            <a:r>
              <a:rPr lang="zh-CN" altLang="en-US" b="1" dirty="0">
                <a:effectLst>
                  <a:outerShdw blurRad="38100" dist="38100" dir="2700000" algn="tl">
                    <a:srgbClr val="FFFFFF"/>
                  </a:outerShdw>
                </a:effectLst>
                <a:latin typeface="楷体_GB2312" pitchFamily="49" charset="-122"/>
                <a:ea typeface="楷体_GB2312" pitchFamily="49" charset="-122"/>
              </a:rPr>
              <a:t>语言。</a:t>
            </a:r>
            <a:r>
              <a:rPr lang="zh-CN" altLang="en-US" dirty="0">
                <a:latin typeface="楷体_GB2312" pitchFamily="49" charset="-122"/>
                <a:ea typeface="楷体_GB2312" pitchFamily="49" charset="-122"/>
              </a:rPr>
              <a:t> </a:t>
            </a:r>
          </a:p>
          <a:p>
            <a:pPr>
              <a:buClr>
                <a:srgbClr val="FF0000"/>
              </a:buClr>
              <a:buFont typeface="Wingdings" pitchFamily="2" charset="2"/>
              <a:buChar char="ü"/>
              <a:defRPr/>
            </a:pPr>
            <a:r>
              <a:rPr lang="en-US" altLang="zh-CN" b="1" dirty="0">
                <a:solidFill>
                  <a:srgbClr val="FF66FF"/>
                </a:solidFill>
                <a:effectLst>
                  <a:outerShdw blurRad="38100" dist="38100" dir="2700000" algn="tl">
                    <a:srgbClr val="000000"/>
                  </a:outerShdw>
                </a:effectLst>
                <a:latin typeface="楷体_GB2312" pitchFamily="49" charset="-122"/>
                <a:ea typeface="楷体_GB2312" pitchFamily="49" charset="-122"/>
              </a:rPr>
              <a:t>C</a:t>
            </a:r>
            <a:r>
              <a:rPr lang="zh-CN" altLang="en-US" b="1" dirty="0">
                <a:solidFill>
                  <a:srgbClr val="FF66FF"/>
                </a:solidFill>
                <a:effectLst>
                  <a:outerShdw blurRad="38100" dist="38100" dir="2700000" algn="tl">
                    <a:srgbClr val="000000"/>
                  </a:outerShdw>
                </a:effectLst>
                <a:latin typeface="楷体_GB2312" pitchFamily="49" charset="-122"/>
                <a:ea typeface="楷体_GB2312" pitchFamily="49" charset="-122"/>
              </a:rPr>
              <a:t>语言适用于多种操作系统</a:t>
            </a:r>
            <a:r>
              <a:rPr lang="zh-CN" altLang="en-US" b="1" dirty="0">
                <a:effectLst>
                  <a:outerShdw blurRad="38100" dist="38100" dir="2700000" algn="tl">
                    <a:srgbClr val="FFFFFF"/>
                  </a:outerShdw>
                </a:effectLst>
                <a:latin typeface="楷体_GB2312" pitchFamily="49" charset="-122"/>
                <a:ea typeface="楷体_GB2312" pitchFamily="49" charset="-122"/>
              </a:rPr>
              <a:t>，象</a:t>
            </a:r>
            <a:r>
              <a:rPr lang="en-US" altLang="zh-CN" b="1" dirty="0">
                <a:effectLst>
                  <a:outerShdw blurRad="38100" dist="38100" dir="2700000" algn="tl">
                    <a:srgbClr val="FFFFFF"/>
                  </a:outerShdw>
                </a:effectLst>
                <a:latin typeface="楷体_GB2312" pitchFamily="49" charset="-122"/>
                <a:ea typeface="楷体_GB2312" pitchFamily="49" charset="-122"/>
              </a:rPr>
              <a:t>WINDOWS</a:t>
            </a:r>
            <a:r>
              <a:rPr lang="zh-CN" altLang="en-US" b="1" dirty="0">
                <a:effectLst>
                  <a:outerShdw blurRad="38100" dist="38100" dir="2700000" algn="tl">
                    <a:srgbClr val="FFFFFF"/>
                  </a:outerShdw>
                </a:effectLst>
                <a:latin typeface="楷体_GB2312" pitchFamily="49" charset="-122"/>
                <a:ea typeface="楷体_GB2312" pitchFamily="49" charset="-122"/>
              </a:rPr>
              <a:t>、</a:t>
            </a:r>
            <a:r>
              <a:rPr lang="en-US" altLang="zh-CN" b="1" dirty="0">
                <a:effectLst>
                  <a:outerShdw blurRad="38100" dist="38100" dir="2700000" algn="tl">
                    <a:srgbClr val="FFFFFF"/>
                  </a:outerShdw>
                </a:effectLst>
                <a:latin typeface="楷体_GB2312" pitchFamily="49" charset="-122"/>
                <a:ea typeface="楷体_GB2312" pitchFamily="49" charset="-122"/>
              </a:rPr>
              <a:t>UNIX</a:t>
            </a:r>
            <a:r>
              <a:rPr lang="zh-CN" altLang="en-US" b="1" dirty="0">
                <a:effectLst>
                  <a:outerShdw blurRad="38100" dist="38100" dir="2700000" algn="tl">
                    <a:srgbClr val="FFFFFF"/>
                  </a:outerShdw>
                </a:effectLst>
                <a:latin typeface="楷体_GB2312" pitchFamily="49" charset="-122"/>
                <a:ea typeface="楷体_GB2312" pitchFamily="49" charset="-122"/>
              </a:rPr>
              <a:t>、</a:t>
            </a:r>
            <a:r>
              <a:rPr lang="en-US" altLang="zh-CN" b="1" dirty="0">
                <a:effectLst>
                  <a:outerShdw blurRad="38100" dist="38100" dir="2700000" algn="tl">
                    <a:srgbClr val="FFFFFF"/>
                  </a:outerShdw>
                </a:effectLst>
                <a:latin typeface="楷体_GB2312" pitchFamily="49" charset="-122"/>
                <a:ea typeface="楷体_GB2312" pitchFamily="49" charset="-122"/>
              </a:rPr>
              <a:t>LINUX</a:t>
            </a:r>
            <a:r>
              <a:rPr lang="zh-CN" altLang="en-US" b="1" dirty="0">
                <a:effectLst>
                  <a:outerShdw blurRad="38100" dist="38100" dir="2700000" algn="tl">
                    <a:srgbClr val="FFFFFF"/>
                  </a:outerShdw>
                </a:effectLst>
                <a:latin typeface="楷体_GB2312" pitchFamily="49" charset="-122"/>
                <a:ea typeface="楷体_GB2312" pitchFamily="49" charset="-122"/>
              </a:rPr>
              <a:t>等绝大多数操作系统都支持</a:t>
            </a:r>
            <a:r>
              <a:rPr lang="en-US" altLang="zh-CN" b="1" dirty="0">
                <a:effectLst>
                  <a:outerShdw blurRad="38100" dist="38100" dir="2700000" algn="tl">
                    <a:srgbClr val="FFFFFF"/>
                  </a:outerShdw>
                </a:effectLst>
                <a:latin typeface="楷体_GB2312" pitchFamily="49" charset="-122"/>
                <a:ea typeface="楷体_GB2312" pitchFamily="49" charset="-122"/>
              </a:rPr>
              <a:t>C</a:t>
            </a:r>
            <a:r>
              <a:rPr lang="zh-CN" altLang="en-US" b="1" dirty="0">
                <a:effectLst>
                  <a:outerShdw blurRad="38100" dist="38100" dir="2700000" algn="tl">
                    <a:srgbClr val="FFFFFF"/>
                  </a:outerShdw>
                </a:effectLst>
                <a:latin typeface="楷体_GB2312" pitchFamily="49" charset="-122"/>
                <a:ea typeface="楷体_GB2312" pitchFamily="49" charset="-122"/>
              </a:rPr>
              <a:t>语言，其它高级语言未必能得到支持，所以在某个特定操作系统下运行的软件用</a:t>
            </a:r>
            <a:r>
              <a:rPr lang="en-US" altLang="zh-CN" b="1" dirty="0">
                <a:effectLst>
                  <a:outerShdw blurRad="38100" dist="38100" dir="2700000" algn="tl">
                    <a:srgbClr val="FFFFFF"/>
                  </a:outerShdw>
                </a:effectLst>
                <a:latin typeface="楷体_GB2312" pitchFamily="49" charset="-122"/>
                <a:ea typeface="楷体_GB2312" pitchFamily="49" charset="-122"/>
              </a:rPr>
              <a:t>C</a:t>
            </a:r>
            <a:r>
              <a:rPr lang="zh-CN" altLang="en-US" b="1" dirty="0">
                <a:effectLst>
                  <a:outerShdw blurRad="38100" dist="38100" dir="2700000" algn="tl">
                    <a:srgbClr val="FFFFFF"/>
                  </a:outerShdw>
                </a:effectLst>
                <a:latin typeface="楷体_GB2312" pitchFamily="49" charset="-122"/>
                <a:ea typeface="楷体_GB2312" pitchFamily="49" charset="-122"/>
              </a:rPr>
              <a:t>语言编制是最佳选择。</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3186"/>
                                        </p:tgtEl>
                                        <p:attrNameLst>
                                          <p:attrName>style.visibility</p:attrName>
                                        </p:attrNameLst>
                                      </p:cBhvr>
                                      <p:to>
                                        <p:strVal val="visible"/>
                                      </p:to>
                                    </p:set>
                                    <p:animEffect transition="in" filter="blinds(horizontal)">
                                      <p:cBhvr>
                                        <p:cTn id="7" dur="500"/>
                                        <p:tgtEl>
                                          <p:spTgt spid="7331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733190">
                                            <p:txEl>
                                              <p:pRg st="0" end="0"/>
                                            </p:txEl>
                                          </p:spTgt>
                                        </p:tgtEl>
                                        <p:attrNameLst>
                                          <p:attrName>style.visibility</p:attrName>
                                        </p:attrNameLst>
                                      </p:cBhvr>
                                      <p:to>
                                        <p:strVal val="visible"/>
                                      </p:to>
                                    </p:set>
                                    <p:anim calcmode="lin" valueType="num">
                                      <p:cBhvr additive="base">
                                        <p:cTn id="12" dur="500" fill="hold"/>
                                        <p:tgtEl>
                                          <p:spTgt spid="733190">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331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733190">
                                            <p:txEl>
                                              <p:pRg st="1" end="1"/>
                                            </p:txEl>
                                          </p:spTgt>
                                        </p:tgtEl>
                                        <p:attrNameLst>
                                          <p:attrName>style.visibility</p:attrName>
                                        </p:attrNameLst>
                                      </p:cBhvr>
                                      <p:to>
                                        <p:strVal val="visible"/>
                                      </p:to>
                                    </p:set>
                                    <p:anim calcmode="lin" valueType="num">
                                      <p:cBhvr additive="base">
                                        <p:cTn id="18" dur="500" fill="hold"/>
                                        <p:tgtEl>
                                          <p:spTgt spid="733190">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331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733190">
                                            <p:txEl>
                                              <p:pRg st="2" end="2"/>
                                            </p:txEl>
                                          </p:spTgt>
                                        </p:tgtEl>
                                        <p:attrNameLst>
                                          <p:attrName>style.visibility</p:attrName>
                                        </p:attrNameLst>
                                      </p:cBhvr>
                                      <p:to>
                                        <p:strVal val="visible"/>
                                      </p:to>
                                    </p:set>
                                    <p:anim calcmode="lin" valueType="num">
                                      <p:cBhvr additive="base">
                                        <p:cTn id="24" dur="500" fill="hold"/>
                                        <p:tgtEl>
                                          <p:spTgt spid="733190">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331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733190">
                                            <p:txEl>
                                              <p:pRg st="3" end="3"/>
                                            </p:txEl>
                                          </p:spTgt>
                                        </p:tgtEl>
                                        <p:attrNameLst>
                                          <p:attrName>style.visibility</p:attrName>
                                        </p:attrNameLst>
                                      </p:cBhvr>
                                      <p:to>
                                        <p:strVal val="visible"/>
                                      </p:to>
                                    </p:set>
                                    <p:anim calcmode="lin" valueType="num">
                                      <p:cBhvr additive="base">
                                        <p:cTn id="30" dur="500" fill="hold"/>
                                        <p:tgtEl>
                                          <p:spTgt spid="733190">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331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733190">
                                            <p:txEl>
                                              <p:pRg st="4" end="4"/>
                                            </p:txEl>
                                          </p:spTgt>
                                        </p:tgtEl>
                                        <p:attrNameLst>
                                          <p:attrName>style.visibility</p:attrName>
                                        </p:attrNameLst>
                                      </p:cBhvr>
                                      <p:to>
                                        <p:strVal val="visible"/>
                                      </p:to>
                                    </p:set>
                                    <p:anim calcmode="lin" valueType="num">
                                      <p:cBhvr additive="base">
                                        <p:cTn id="36" dur="500" fill="hold"/>
                                        <p:tgtEl>
                                          <p:spTgt spid="733190">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331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733190">
                                            <p:txEl>
                                              <p:pRg st="5" end="5"/>
                                            </p:txEl>
                                          </p:spTgt>
                                        </p:tgtEl>
                                        <p:attrNameLst>
                                          <p:attrName>style.visibility</p:attrName>
                                        </p:attrNameLst>
                                      </p:cBhvr>
                                      <p:to>
                                        <p:strVal val="visible"/>
                                      </p:to>
                                    </p:set>
                                    <p:anim calcmode="lin" valueType="num">
                                      <p:cBhvr additive="base">
                                        <p:cTn id="42" dur="500" fill="hold"/>
                                        <p:tgtEl>
                                          <p:spTgt spid="733190">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3319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8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254" y="2299189"/>
            <a:ext cx="2548304" cy="157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7520" y="1833197"/>
            <a:ext cx="2834054" cy="2060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485" y="2431074"/>
            <a:ext cx="2667000" cy="1433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5774" y="4558812"/>
            <a:ext cx="2779834" cy="155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682" y="4558812"/>
            <a:ext cx="2850173" cy="15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5707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4" descr="ok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7528" y="1554774"/>
            <a:ext cx="2898531" cy="1926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5" descr="ok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3613" y="1554774"/>
            <a:ext cx="2851638" cy="190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6" descr="ok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7527" y="3748455"/>
            <a:ext cx="2923442" cy="210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7" descr="ok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3612" y="3748454"/>
            <a:ext cx="3200400" cy="213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3961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966" y="1584081"/>
            <a:ext cx="4917831" cy="4224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839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8275026" cy="5285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1397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pPr algn="l"/>
            <a:r>
              <a:rPr lang="zh-CN" altLang="en-US" smtClean="0">
                <a:ea typeface="宋体" panose="02010600030101010101" pitchFamily="2" charset="-122"/>
              </a:rPr>
              <a:t>学好</a:t>
            </a:r>
            <a:r>
              <a:rPr lang="en-US" altLang="zh-CN" smtClean="0">
                <a:ea typeface="宋体" panose="02010600030101010101" pitchFamily="2" charset="-122"/>
              </a:rPr>
              <a:t>C </a:t>
            </a:r>
            <a:r>
              <a:rPr lang="zh-CN" altLang="en-US" smtClean="0">
                <a:ea typeface="宋体" panose="02010600030101010101" pitchFamily="2" charset="-122"/>
              </a:rPr>
              <a:t>能做什么</a:t>
            </a:r>
            <a:r>
              <a:rPr lang="en-US" altLang="zh-CN" smtClean="0">
                <a:ea typeface="宋体" panose="02010600030101010101" pitchFamily="2" charset="-122"/>
              </a:rPr>
              <a:t>?</a:t>
            </a:r>
            <a:endParaRPr lang="zh-CN" altLang="en-US" smtClean="0">
              <a:ea typeface="宋体" panose="02010600030101010101" pitchFamily="2" charset="-122"/>
            </a:endParaRPr>
          </a:p>
        </p:txBody>
      </p:sp>
      <p:sp>
        <p:nvSpPr>
          <p:cNvPr id="58371" name="内容占位符 2"/>
          <p:cNvSpPr>
            <a:spLocks noGrp="1"/>
          </p:cNvSpPr>
          <p:nvPr>
            <p:ph idx="1"/>
          </p:nvPr>
        </p:nvSpPr>
        <p:spPr>
          <a:xfrm>
            <a:off x="323528" y="1340768"/>
            <a:ext cx="8229600" cy="4495800"/>
          </a:xfrm>
        </p:spPr>
        <p:txBody>
          <a:bodyPr/>
          <a:lstStyle/>
          <a:p>
            <a:pPr marL="0" indent="0">
              <a:buNone/>
            </a:pPr>
            <a:r>
              <a:rPr lang="zh-CN" altLang="en-US" dirty="0" smtClean="0">
                <a:ea typeface="宋体" panose="02010600030101010101" pitchFamily="2" charset="-122"/>
              </a:rPr>
              <a:t>系统软件</a:t>
            </a:r>
            <a:r>
              <a:rPr lang="en-US" altLang="zh-CN" dirty="0" smtClean="0">
                <a:ea typeface="宋体" panose="02010600030101010101" pitchFamily="2" charset="-122"/>
              </a:rPr>
              <a:t>: </a:t>
            </a:r>
            <a:r>
              <a:rPr lang="zh-CN" altLang="en-US" dirty="0" smtClean="0">
                <a:ea typeface="宋体" panose="02010600030101010101" pitchFamily="2" charset="-122"/>
              </a:rPr>
              <a:t>操作系统</a:t>
            </a:r>
            <a:r>
              <a:rPr lang="en-US" altLang="zh-CN" dirty="0" smtClean="0">
                <a:ea typeface="宋体" panose="02010600030101010101" pitchFamily="2" charset="-122"/>
              </a:rPr>
              <a:t>;</a:t>
            </a:r>
          </a:p>
          <a:p>
            <a:pPr marL="0" indent="0">
              <a:buNone/>
            </a:pPr>
            <a:r>
              <a:rPr lang="zh-CN" altLang="en-US" dirty="0" smtClean="0">
                <a:ea typeface="宋体" panose="02010600030101010101" pitchFamily="2" charset="-122"/>
              </a:rPr>
              <a:t>应用软件</a:t>
            </a:r>
            <a:r>
              <a:rPr lang="en-US" altLang="zh-CN" dirty="0" smtClean="0">
                <a:ea typeface="宋体" panose="02010600030101010101" pitchFamily="2" charset="-122"/>
              </a:rPr>
              <a:t>: </a:t>
            </a:r>
            <a:r>
              <a:rPr lang="zh-CN" altLang="en-US" dirty="0" smtClean="0">
                <a:ea typeface="宋体" panose="02010600030101010101" pitchFamily="2" charset="-122"/>
              </a:rPr>
              <a:t>图像图形处理，数据库，嵌入式控制，参数采集，统计分析</a:t>
            </a:r>
            <a:r>
              <a:rPr lang="en-US" altLang="zh-CN" dirty="0" smtClean="0">
                <a:ea typeface="宋体" panose="02010600030101010101" pitchFamily="2" charset="-122"/>
              </a:rPr>
              <a:t>;</a:t>
            </a:r>
          </a:p>
          <a:p>
            <a:pPr marL="0" indent="0">
              <a:buNone/>
            </a:pPr>
            <a:r>
              <a:rPr lang="zh-CN" altLang="en-US" dirty="0" smtClean="0">
                <a:ea typeface="宋体" panose="02010600030101010101" pitchFamily="2" charset="-122"/>
              </a:rPr>
              <a:t>适用平台</a:t>
            </a:r>
            <a:r>
              <a:rPr lang="en-US" altLang="zh-CN" dirty="0" smtClean="0">
                <a:ea typeface="宋体" panose="02010600030101010101" pitchFamily="2" charset="-122"/>
              </a:rPr>
              <a:t>:Windows</a:t>
            </a:r>
            <a:r>
              <a:rPr lang="zh-CN" altLang="en-US" dirty="0" smtClean="0">
                <a:ea typeface="宋体" panose="02010600030101010101" pitchFamily="2" charset="-122"/>
              </a:rPr>
              <a:t>，</a:t>
            </a:r>
            <a:r>
              <a:rPr lang="en-US" altLang="zh-CN" dirty="0" smtClean="0">
                <a:ea typeface="宋体" panose="02010600030101010101" pitchFamily="2" charset="-122"/>
              </a:rPr>
              <a:t>Linux</a:t>
            </a:r>
            <a:r>
              <a:rPr lang="zh-CN" altLang="en-US" dirty="0" smtClean="0">
                <a:ea typeface="宋体" panose="02010600030101010101" pitchFamily="2" charset="-122"/>
              </a:rPr>
              <a:t>，</a:t>
            </a:r>
            <a:r>
              <a:rPr lang="en-US" altLang="zh-CN" dirty="0" smtClean="0">
                <a:ea typeface="宋体" panose="02010600030101010101" pitchFamily="2" charset="-122"/>
              </a:rPr>
              <a:t>Unix</a:t>
            </a:r>
            <a:r>
              <a:rPr lang="zh-CN" altLang="en-US" dirty="0" smtClean="0">
                <a:ea typeface="宋体" panose="02010600030101010101" pitchFamily="2" charset="-122"/>
              </a:rPr>
              <a:t>，</a:t>
            </a:r>
            <a:r>
              <a:rPr lang="en-US" altLang="zh-CN" dirty="0" smtClean="0">
                <a:ea typeface="宋体" panose="02010600030101010101" pitchFamily="2" charset="-122"/>
              </a:rPr>
              <a:t>…</a:t>
            </a:r>
          </a:p>
          <a:p>
            <a:pPr marL="0" indent="0">
              <a:buNone/>
            </a:pPr>
            <a:r>
              <a:rPr lang="zh-CN" altLang="en-US" dirty="0" smtClean="0">
                <a:ea typeface="宋体" panose="02010600030101010101" pitchFamily="2" charset="-122"/>
              </a:rPr>
              <a:t>适用专业：计算机、通信、控制、自动化、材料、生物工程、应用数学、信息与计算科学，信息管理</a:t>
            </a:r>
            <a:r>
              <a:rPr lang="en-US" altLang="zh-CN" dirty="0" smtClean="0">
                <a:ea typeface="宋体" panose="02010600030101010101" pitchFamily="2" charset="-122"/>
              </a:rPr>
              <a:t>….</a:t>
            </a:r>
            <a:r>
              <a:rPr lang="zh-CN" altLang="en-US" dirty="0" smtClean="0">
                <a:ea typeface="宋体" panose="02010600030101010101" pitchFamily="2" charset="-122"/>
              </a:rPr>
              <a:t> </a:t>
            </a:r>
            <a:r>
              <a:rPr lang="en-US" altLang="zh-CN" dirty="0" smtClean="0">
                <a:ea typeface="宋体" panose="02010600030101010101" pitchFamily="2" charset="-122"/>
              </a:rPr>
              <a:t>…..</a:t>
            </a:r>
          </a:p>
          <a:p>
            <a:pPr marL="0" indent="0">
              <a:buNone/>
            </a:pPr>
            <a:r>
              <a:rPr lang="en-US" altLang="zh-CN" dirty="0" smtClean="0">
                <a:ea typeface="宋体" panose="02010600030101010101" pitchFamily="2" charset="-122"/>
              </a:rPr>
              <a:t>    ----</a:t>
            </a:r>
            <a:r>
              <a:rPr lang="zh-CN" altLang="en-US" dirty="0" smtClean="0">
                <a:ea typeface="宋体" panose="02010600030101010101" pitchFamily="2" charset="-122"/>
              </a:rPr>
              <a:t>“学好数理化，走遍天下！”</a:t>
            </a:r>
            <a:endParaRPr lang="en-US" altLang="zh-CN" dirty="0" smtClean="0">
              <a:ea typeface="宋体" panose="02010600030101010101" pitchFamily="2" charset="-122"/>
            </a:endParaRPr>
          </a:p>
          <a:p>
            <a:pPr marL="0" indent="0">
              <a:buNone/>
            </a:pPr>
            <a:r>
              <a:rPr lang="en-US" altLang="zh-CN" dirty="0" smtClean="0">
                <a:ea typeface="宋体" panose="02010600030101010101" pitchFamily="2" charset="-122"/>
              </a:rPr>
              <a:t>----</a:t>
            </a:r>
            <a:r>
              <a:rPr lang="zh-CN" altLang="en-US" dirty="0" smtClean="0">
                <a:ea typeface="宋体" panose="02010600030101010101" pitchFamily="2" charset="-122"/>
              </a:rPr>
              <a:t>“学好</a:t>
            </a:r>
            <a:r>
              <a:rPr lang="en-US" altLang="zh-CN" dirty="0" smtClean="0">
                <a:ea typeface="宋体" panose="02010600030101010101" pitchFamily="2" charset="-122"/>
              </a:rPr>
              <a:t>C</a:t>
            </a:r>
            <a:r>
              <a:rPr lang="zh-CN" altLang="en-US" dirty="0" smtClean="0">
                <a:ea typeface="宋体" panose="02010600030101010101" pitchFamily="2" charset="-122"/>
              </a:rPr>
              <a:t>语言，走遍天下！”</a:t>
            </a:r>
            <a:endParaRPr lang="en-US" altLang="zh-CN" dirty="0" smtClean="0">
              <a:ea typeface="宋体" panose="02010600030101010101" pitchFamily="2" charset="-122"/>
            </a:endParaRPr>
          </a:p>
          <a:p>
            <a:pPr marL="0" indent="0"/>
            <a:endParaRPr lang="zh-CN" altLang="en-US" dirty="0" smtClean="0">
              <a:ea typeface="宋体" panose="02010600030101010101" pitchFamily="2" charset="-122"/>
            </a:endParaRPr>
          </a:p>
        </p:txBody>
      </p:sp>
    </p:spTree>
    <p:extLst>
      <p:ext uri="{BB962C8B-B14F-4D97-AF65-F5344CB8AC3E}">
        <p14:creationId xmlns:p14="http://schemas.microsoft.com/office/powerpoint/2010/main" val="3347455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 y="152400"/>
            <a:ext cx="7371928" cy="539750"/>
          </a:xfrm>
        </p:spPr>
        <p:txBody>
          <a:bodyPr/>
          <a:lstStyle/>
          <a:p>
            <a:pPr eaLnBrk="1" hangingPunct="1"/>
            <a:r>
              <a:rPr lang="en-US" altLang="zh-CN" dirty="0" smtClean="0"/>
              <a:t>1.2</a:t>
            </a:r>
            <a:r>
              <a:rPr lang="zh-CN" altLang="en-US" dirty="0" smtClean="0"/>
              <a:t>例：一个</a:t>
            </a:r>
            <a:r>
              <a:rPr lang="en-US" altLang="zh-CN" dirty="0" smtClean="0"/>
              <a:t>C</a:t>
            </a:r>
            <a:r>
              <a:rPr lang="zh-CN" altLang="en-US" dirty="0" smtClean="0"/>
              <a:t>语言程序</a:t>
            </a:r>
          </a:p>
        </p:txBody>
      </p:sp>
      <p:sp>
        <p:nvSpPr>
          <p:cNvPr id="12291" name="Rectangle 3"/>
          <p:cNvSpPr>
            <a:spLocks noGrp="1" noChangeArrowheads="1"/>
          </p:cNvSpPr>
          <p:nvPr>
            <p:ph type="body" idx="1"/>
          </p:nvPr>
        </p:nvSpPr>
        <p:spPr>
          <a:xfrm>
            <a:off x="457200" y="1341438"/>
            <a:ext cx="8686800" cy="5327650"/>
          </a:xfrm>
        </p:spPr>
        <p:txBody>
          <a:bodyPr/>
          <a:lstStyle/>
          <a:p>
            <a:pPr eaLnBrk="1" hangingPunct="1">
              <a:lnSpc>
                <a:spcPct val="80000"/>
              </a:lnSpc>
              <a:buFont typeface="Wingdings" panose="05000000000000000000" pitchFamily="2" charset="2"/>
              <a:buNone/>
            </a:pPr>
            <a:r>
              <a:rPr lang="zh-CN" altLang="en-US" sz="2400" dirty="0" smtClean="0"/>
              <a:t>例</a:t>
            </a:r>
            <a:r>
              <a:rPr lang="en-US" altLang="zh-CN" sz="2400" dirty="0" smtClean="0"/>
              <a:t>1-1</a:t>
            </a:r>
            <a:r>
              <a:rPr lang="zh-CN" altLang="en-US" sz="2400" dirty="0" smtClean="0"/>
              <a:t>求阶乘问题。输入一个正整数</a:t>
            </a:r>
            <a:r>
              <a:rPr lang="en-US" altLang="zh-CN" sz="2400" dirty="0" smtClean="0"/>
              <a:t>n</a:t>
            </a:r>
            <a:r>
              <a:rPr lang="zh-CN" altLang="en-US" sz="2400" dirty="0" smtClean="0"/>
              <a:t>，输出</a:t>
            </a:r>
            <a:r>
              <a:rPr lang="en-US" altLang="zh-CN" sz="2400" dirty="0" smtClean="0"/>
              <a:t>n!</a:t>
            </a:r>
            <a:r>
              <a:rPr lang="zh-CN" altLang="en-US" sz="2400" dirty="0" smtClean="0"/>
              <a:t>。  </a:t>
            </a:r>
          </a:p>
          <a:p>
            <a:pPr lvl="1" eaLnBrk="1" hangingPunct="1">
              <a:lnSpc>
                <a:spcPct val="80000"/>
              </a:lnSpc>
              <a:buFont typeface="Wingdings" panose="05000000000000000000" pitchFamily="2" charset="2"/>
              <a:buNone/>
            </a:pPr>
            <a:r>
              <a:rPr lang="en-US" altLang="zh-CN" sz="2000" dirty="0" smtClean="0"/>
              <a:t>#include &lt;</a:t>
            </a:r>
            <a:r>
              <a:rPr lang="en-US" altLang="zh-CN" sz="2000" dirty="0" err="1" smtClean="0"/>
              <a:t>stdio.h</a:t>
            </a:r>
            <a:r>
              <a:rPr lang="en-US" altLang="zh-CN" sz="2000" dirty="0" smtClean="0"/>
              <a:t>&gt;                     /* </a:t>
            </a:r>
            <a:r>
              <a:rPr lang="zh-CN" altLang="en-US" sz="2000" dirty="0" smtClean="0"/>
              <a:t>编译预处理命令 *</a:t>
            </a:r>
            <a:r>
              <a:rPr lang="en-US" altLang="zh-CN" sz="2000" dirty="0" smtClean="0"/>
              <a:t>/</a:t>
            </a:r>
          </a:p>
          <a:p>
            <a:pPr lvl="1" eaLnBrk="1" hangingPunct="1">
              <a:lnSpc>
                <a:spcPct val="80000"/>
              </a:lnSpc>
              <a:buFont typeface="Wingdings" panose="05000000000000000000" pitchFamily="2" charset="2"/>
              <a:buNone/>
            </a:pPr>
            <a:r>
              <a:rPr lang="en-US" altLang="zh-CN" sz="2000" dirty="0" err="1" smtClean="0"/>
              <a:t>int</a:t>
            </a:r>
            <a:r>
              <a:rPr lang="en-US" altLang="zh-CN" sz="2000" dirty="0" smtClean="0"/>
              <a:t> </a:t>
            </a:r>
            <a:r>
              <a:rPr lang="en-US" altLang="zh-CN" sz="2000" dirty="0" smtClean="0">
                <a:solidFill>
                  <a:srgbClr val="CC0066"/>
                </a:solidFill>
              </a:rPr>
              <a:t>main</a:t>
            </a:r>
            <a:r>
              <a:rPr lang="en-US" altLang="zh-CN" sz="2000" dirty="0" smtClean="0"/>
              <a:t>(void)                             /* </a:t>
            </a:r>
            <a:r>
              <a:rPr lang="zh-CN" altLang="en-US" sz="2000" dirty="0" smtClean="0">
                <a:solidFill>
                  <a:schemeClr val="bg2"/>
                </a:solidFill>
              </a:rPr>
              <a:t>主函数</a:t>
            </a:r>
            <a:r>
              <a:rPr lang="zh-CN" altLang="en-US" sz="2000" dirty="0" smtClean="0"/>
              <a:t> *</a:t>
            </a:r>
            <a:r>
              <a:rPr lang="en-US" altLang="zh-CN" sz="2000" dirty="0" smtClean="0"/>
              <a:t>/</a:t>
            </a:r>
          </a:p>
          <a:p>
            <a:pPr lvl="1" eaLnBrk="1" hangingPunct="1">
              <a:lnSpc>
                <a:spcPct val="80000"/>
              </a:lnSpc>
              <a:buFont typeface="Wingdings" panose="05000000000000000000" pitchFamily="2" charset="2"/>
              <a:buNone/>
            </a:pPr>
            <a:r>
              <a:rPr lang="en-US" altLang="zh-CN" sz="2000" dirty="0" smtClean="0"/>
              <a:t>{</a:t>
            </a:r>
          </a:p>
          <a:p>
            <a:pPr lvl="1" eaLnBrk="1" hangingPunct="1">
              <a:lnSpc>
                <a:spcPct val="80000"/>
              </a:lnSpc>
              <a:buFont typeface="Wingdings" panose="05000000000000000000" pitchFamily="2" charset="2"/>
              <a:buNone/>
            </a:pPr>
            <a:r>
              <a:rPr lang="en-US" altLang="zh-CN" sz="2000" dirty="0" smtClean="0"/>
              <a:t>	</a:t>
            </a:r>
            <a:r>
              <a:rPr lang="en-US" altLang="zh-CN" sz="2000" dirty="0" err="1" smtClean="0"/>
              <a:t>int</a:t>
            </a:r>
            <a:r>
              <a:rPr lang="en-US" altLang="zh-CN" sz="2000" dirty="0" smtClean="0"/>
              <a:t> n;                  	                   /* </a:t>
            </a:r>
            <a:r>
              <a:rPr lang="zh-CN" altLang="en-US" sz="2000" dirty="0" smtClean="0"/>
              <a:t>变量定义 *</a:t>
            </a:r>
            <a:r>
              <a:rPr lang="en-US" altLang="zh-CN" sz="2000" dirty="0" smtClean="0"/>
              <a:t>/</a:t>
            </a:r>
          </a:p>
          <a:p>
            <a:pPr lvl="1" eaLnBrk="1" hangingPunct="1">
              <a:lnSpc>
                <a:spcPct val="80000"/>
              </a:lnSpc>
              <a:buFont typeface="Wingdings" panose="05000000000000000000" pitchFamily="2" charset="2"/>
              <a:buNone/>
            </a:pPr>
            <a:r>
              <a:rPr lang="en-US" altLang="zh-CN" sz="2000" dirty="0" smtClean="0"/>
              <a:t>	</a:t>
            </a:r>
            <a:r>
              <a:rPr lang="en-US" altLang="zh-CN" sz="2000" dirty="0" err="1" smtClean="0"/>
              <a:t>int</a:t>
            </a:r>
            <a:r>
              <a:rPr lang="en-US" altLang="zh-CN" sz="2000" dirty="0" smtClean="0"/>
              <a:t> </a:t>
            </a:r>
            <a:r>
              <a:rPr lang="en-US" altLang="zh-CN" sz="2000" dirty="0" smtClean="0">
                <a:solidFill>
                  <a:srgbClr val="CC0066"/>
                </a:solidFill>
              </a:rPr>
              <a:t>factorial</a:t>
            </a:r>
            <a:r>
              <a:rPr lang="en-US" altLang="zh-CN" sz="2000" dirty="0" smtClean="0"/>
              <a:t>(</a:t>
            </a:r>
            <a:r>
              <a:rPr lang="en-US" altLang="zh-CN" sz="2000" dirty="0" err="1" smtClean="0"/>
              <a:t>int</a:t>
            </a:r>
            <a:r>
              <a:rPr lang="en-US" altLang="zh-CN" sz="2000" dirty="0" smtClean="0"/>
              <a:t> n);                    /* </a:t>
            </a:r>
            <a:r>
              <a:rPr lang="zh-CN" altLang="en-US" sz="2000" dirty="0" smtClean="0"/>
              <a:t>函数声明 *</a:t>
            </a:r>
            <a:r>
              <a:rPr lang="en-US" altLang="zh-CN" sz="2000" dirty="0" smtClean="0"/>
              <a:t>/</a:t>
            </a:r>
          </a:p>
          <a:p>
            <a:pPr lvl="1" eaLnBrk="1" hangingPunct="1">
              <a:lnSpc>
                <a:spcPct val="80000"/>
              </a:lnSpc>
              <a:buFont typeface="Wingdings" panose="05000000000000000000" pitchFamily="2" charset="2"/>
              <a:buNone/>
            </a:pPr>
            <a:r>
              <a:rPr lang="en-US" altLang="zh-CN" sz="2000" dirty="0" smtClean="0"/>
              <a:t> 	</a:t>
            </a:r>
            <a:r>
              <a:rPr lang="en-US" altLang="zh-CN" sz="2000" dirty="0" err="1" smtClean="0">
                <a:solidFill>
                  <a:srgbClr val="CC0066"/>
                </a:solidFill>
              </a:rPr>
              <a:t>scanf</a:t>
            </a:r>
            <a:r>
              <a:rPr lang="en-US" altLang="zh-CN" sz="2000" dirty="0" smtClean="0"/>
              <a:t>("%d", &amp;n);                      /* </a:t>
            </a:r>
            <a:r>
              <a:rPr lang="zh-CN" altLang="en-US" sz="2000" dirty="0" smtClean="0"/>
              <a:t>输入一个整数 *</a:t>
            </a:r>
            <a:r>
              <a:rPr lang="en-US" altLang="zh-CN" sz="2000" dirty="0" smtClean="0"/>
              <a:t>/</a:t>
            </a:r>
          </a:p>
          <a:p>
            <a:pPr lvl="1" eaLnBrk="1" hangingPunct="1">
              <a:lnSpc>
                <a:spcPct val="80000"/>
              </a:lnSpc>
              <a:buFont typeface="Wingdings" panose="05000000000000000000" pitchFamily="2" charset="2"/>
              <a:buNone/>
            </a:pPr>
            <a:r>
              <a:rPr lang="en-US" altLang="zh-CN" sz="2000" dirty="0" smtClean="0"/>
              <a:t>	</a:t>
            </a:r>
            <a:r>
              <a:rPr lang="en-US" altLang="zh-CN" sz="2000" dirty="0" err="1" smtClean="0">
                <a:solidFill>
                  <a:srgbClr val="CC0066"/>
                </a:solidFill>
              </a:rPr>
              <a:t>printf</a:t>
            </a:r>
            <a:r>
              <a:rPr lang="en-US" altLang="zh-CN" sz="2000" dirty="0" smtClean="0"/>
              <a:t>(“%d\n”, factorial(n));        /* </a:t>
            </a:r>
            <a:r>
              <a:rPr lang="zh-CN" altLang="en-US" sz="2000" dirty="0" smtClean="0"/>
              <a:t>调用函数计算阶乘 *</a:t>
            </a:r>
            <a:r>
              <a:rPr lang="en-US" altLang="zh-CN" sz="2000" dirty="0" smtClean="0"/>
              <a:t>/</a:t>
            </a:r>
          </a:p>
          <a:p>
            <a:pPr lvl="1" eaLnBrk="1" hangingPunct="1">
              <a:lnSpc>
                <a:spcPct val="80000"/>
              </a:lnSpc>
              <a:buFont typeface="Wingdings" panose="05000000000000000000" pitchFamily="2" charset="2"/>
              <a:buNone/>
            </a:pPr>
            <a:r>
              <a:rPr lang="en-US" altLang="zh-CN" sz="2000" dirty="0" smtClean="0"/>
              <a:t>    return 0;</a:t>
            </a:r>
          </a:p>
          <a:p>
            <a:pPr lvl="1" eaLnBrk="1" hangingPunct="1">
              <a:lnSpc>
                <a:spcPct val="80000"/>
              </a:lnSpc>
              <a:buFont typeface="Wingdings" panose="05000000000000000000" pitchFamily="2" charset="2"/>
              <a:buNone/>
            </a:pPr>
            <a:r>
              <a:rPr lang="en-US" altLang="zh-CN" sz="2000" dirty="0" smtClean="0"/>
              <a:t> }</a:t>
            </a:r>
          </a:p>
          <a:p>
            <a:pPr lvl="1" eaLnBrk="1" hangingPunct="1">
              <a:lnSpc>
                <a:spcPct val="80000"/>
              </a:lnSpc>
              <a:buFont typeface="Wingdings" panose="05000000000000000000" pitchFamily="2" charset="2"/>
              <a:buNone/>
            </a:pPr>
            <a:r>
              <a:rPr lang="en-US" altLang="zh-CN" sz="2000" dirty="0" smtClean="0"/>
              <a:t> </a:t>
            </a:r>
            <a:r>
              <a:rPr lang="en-US" altLang="zh-CN" sz="2000" dirty="0" err="1" smtClean="0"/>
              <a:t>int</a:t>
            </a:r>
            <a:r>
              <a:rPr lang="en-US" altLang="zh-CN" sz="2000" dirty="0" smtClean="0"/>
              <a:t> </a:t>
            </a:r>
            <a:r>
              <a:rPr lang="en-US" altLang="zh-CN" sz="2000" dirty="0" smtClean="0">
                <a:solidFill>
                  <a:srgbClr val="CC0066"/>
                </a:solidFill>
              </a:rPr>
              <a:t>factorial</a:t>
            </a:r>
            <a:r>
              <a:rPr lang="en-US" altLang="zh-CN" sz="2000" dirty="0" smtClean="0"/>
              <a:t>(</a:t>
            </a:r>
            <a:r>
              <a:rPr lang="en-US" altLang="zh-CN" sz="2000" dirty="0" err="1" smtClean="0"/>
              <a:t>int</a:t>
            </a:r>
            <a:r>
              <a:rPr lang="en-US" altLang="zh-CN" sz="2000" dirty="0" smtClean="0"/>
              <a:t> n)      	       /* </a:t>
            </a:r>
            <a:r>
              <a:rPr lang="zh-CN" altLang="en-US" sz="2000" dirty="0" smtClean="0"/>
              <a:t>定义计算 </a:t>
            </a:r>
            <a:r>
              <a:rPr lang="en-US" altLang="zh-CN" sz="2000" dirty="0" smtClean="0"/>
              <a:t>n! </a:t>
            </a:r>
            <a:r>
              <a:rPr lang="zh-CN" altLang="en-US" sz="2000" dirty="0" smtClean="0"/>
              <a:t>的函数 *</a:t>
            </a:r>
            <a:r>
              <a:rPr lang="en-US" altLang="zh-CN" sz="2000" dirty="0" smtClean="0"/>
              <a:t>/</a:t>
            </a:r>
          </a:p>
          <a:p>
            <a:pPr lvl="1" eaLnBrk="1" hangingPunct="1">
              <a:lnSpc>
                <a:spcPct val="80000"/>
              </a:lnSpc>
              <a:buFont typeface="Wingdings" panose="05000000000000000000" pitchFamily="2" charset="2"/>
              <a:buNone/>
            </a:pPr>
            <a:r>
              <a:rPr lang="en-US" altLang="zh-CN" sz="2000" dirty="0" smtClean="0"/>
              <a:t>{</a:t>
            </a:r>
          </a:p>
          <a:p>
            <a:pPr lvl="1" eaLnBrk="1" hangingPunct="1">
              <a:lnSpc>
                <a:spcPct val="80000"/>
              </a:lnSpc>
              <a:buFont typeface="Wingdings" panose="05000000000000000000" pitchFamily="2" charset="2"/>
              <a:buNone/>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 fact = 1;</a:t>
            </a:r>
          </a:p>
          <a:p>
            <a:pPr lvl="1" eaLnBrk="1" hangingPunct="1">
              <a:lnSpc>
                <a:spcPct val="80000"/>
              </a:lnSpc>
              <a:buFont typeface="Wingdings" panose="05000000000000000000" pitchFamily="2" charset="2"/>
              <a:buNone/>
            </a:pPr>
            <a:r>
              <a:rPr lang="en-US" altLang="zh-CN" sz="2000" dirty="0" smtClean="0"/>
              <a:t> 	for(</a:t>
            </a:r>
            <a:r>
              <a:rPr lang="en-US" altLang="zh-CN" sz="2000" dirty="0" err="1" smtClean="0"/>
              <a:t>i</a:t>
            </a:r>
            <a:r>
              <a:rPr lang="en-US" altLang="zh-CN" sz="2000" dirty="0" smtClean="0"/>
              <a:t> = 1; </a:t>
            </a:r>
            <a:r>
              <a:rPr lang="en-US" altLang="zh-CN" sz="2000" dirty="0" err="1" smtClean="0"/>
              <a:t>i</a:t>
            </a:r>
            <a:r>
              <a:rPr lang="en-US" altLang="zh-CN" sz="2000" dirty="0" smtClean="0"/>
              <a:t> &lt;= n; </a:t>
            </a:r>
            <a:r>
              <a:rPr lang="en-US" altLang="zh-CN" sz="2000" dirty="0" err="1" smtClean="0"/>
              <a:t>i</a:t>
            </a:r>
            <a:r>
              <a:rPr lang="en-US" altLang="zh-CN" sz="2000" dirty="0" smtClean="0"/>
              <a:t>++)                 /* </a:t>
            </a:r>
            <a:r>
              <a:rPr lang="zh-CN" altLang="en-US" sz="2000" dirty="0" smtClean="0"/>
              <a:t>循环 *</a:t>
            </a:r>
            <a:r>
              <a:rPr lang="en-US" altLang="zh-CN" sz="2000" dirty="0" smtClean="0"/>
              <a:t>/</a:t>
            </a:r>
          </a:p>
          <a:p>
            <a:pPr lvl="1" eaLnBrk="1" hangingPunct="1">
              <a:lnSpc>
                <a:spcPct val="80000"/>
              </a:lnSpc>
              <a:buFont typeface="Wingdings" panose="05000000000000000000" pitchFamily="2" charset="2"/>
              <a:buNone/>
            </a:pPr>
            <a:r>
              <a:rPr lang="en-US" altLang="zh-CN" sz="2000" dirty="0" smtClean="0"/>
              <a:t>		fact = fact * </a:t>
            </a:r>
            <a:r>
              <a:rPr lang="en-US" altLang="zh-CN" sz="2000" dirty="0" err="1" smtClean="0"/>
              <a:t>i</a:t>
            </a:r>
            <a:r>
              <a:rPr lang="en-US" altLang="zh-CN" sz="2000" dirty="0" smtClean="0"/>
              <a:t>;</a:t>
            </a:r>
          </a:p>
          <a:p>
            <a:pPr lvl="1" eaLnBrk="1" hangingPunct="1">
              <a:lnSpc>
                <a:spcPct val="80000"/>
              </a:lnSpc>
              <a:buFont typeface="Wingdings" panose="05000000000000000000" pitchFamily="2" charset="2"/>
              <a:buNone/>
            </a:pPr>
            <a:r>
              <a:rPr lang="en-US" altLang="zh-CN" sz="2000" dirty="0" smtClean="0"/>
              <a:t>   return fact;</a:t>
            </a:r>
          </a:p>
          <a:p>
            <a:pPr lvl="1" eaLnBrk="1" hangingPunct="1">
              <a:lnSpc>
                <a:spcPct val="80000"/>
              </a:lnSpc>
              <a:buFont typeface="Wingdings" panose="05000000000000000000" pitchFamily="2" charset="2"/>
              <a:buNone/>
            </a:pPr>
            <a:r>
              <a:rPr lang="en-US" altLang="zh-CN" sz="2000" dirty="0" smtClean="0"/>
              <a:t>}</a:t>
            </a:r>
          </a:p>
        </p:txBody>
      </p:sp>
      <p:sp>
        <p:nvSpPr>
          <p:cNvPr id="743428" name="Rectangle 4"/>
          <p:cNvSpPr>
            <a:spLocks noChangeArrowheads="1"/>
          </p:cNvSpPr>
          <p:nvPr/>
        </p:nvSpPr>
        <p:spPr bwMode="auto">
          <a:xfrm>
            <a:off x="7164388" y="1628775"/>
            <a:ext cx="1447800" cy="944563"/>
          </a:xfrm>
          <a:prstGeom prst="rect">
            <a:avLst/>
          </a:prstGeom>
          <a:noFill/>
          <a:ln w="12700">
            <a:solidFill>
              <a:schemeClr val="tx1"/>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lang="zh-CN" altLang="en-US" sz="2400" b="1">
                <a:latin typeface="宋体" panose="02010600030101010101" pitchFamily="2" charset="-122"/>
              </a:rPr>
              <a:t>输入 </a:t>
            </a:r>
            <a:r>
              <a:rPr lang="en-US" altLang="zh-CN" sz="2400" b="1">
                <a:ea typeface="Arial Unicode MS" pitchFamily="34" charset="-122"/>
              </a:rPr>
              <a:t>4</a:t>
            </a:r>
          </a:p>
          <a:p>
            <a:pPr eaLnBrk="1" hangingPunct="1">
              <a:spcBef>
                <a:spcPct val="30000"/>
              </a:spcBef>
              <a:buClrTx/>
              <a:buSzTx/>
              <a:buFontTx/>
              <a:buNone/>
            </a:pPr>
            <a:r>
              <a:rPr lang="zh-CN" altLang="en-US" sz="2400" b="1">
                <a:latin typeface="宋体" panose="02010600030101010101" pitchFamily="2" charset="-122"/>
              </a:rPr>
              <a:t>输出 </a:t>
            </a:r>
            <a:r>
              <a:rPr lang="en-US" altLang="zh-CN" sz="2400" b="1">
                <a:ea typeface="Arial Unicode MS" pitchFamily="34" charset="-122"/>
              </a:rPr>
              <a:t>24</a:t>
            </a:r>
          </a:p>
        </p:txBody>
      </p:sp>
      <p:sp>
        <p:nvSpPr>
          <p:cNvPr id="743429" name="Text Box 5"/>
          <p:cNvSpPr txBox="1">
            <a:spLocks noChangeArrowheads="1"/>
          </p:cNvSpPr>
          <p:nvPr/>
        </p:nvSpPr>
        <p:spPr bwMode="auto">
          <a:xfrm>
            <a:off x="5076825" y="5661025"/>
            <a:ext cx="3886200" cy="1017588"/>
          </a:xfrm>
          <a:prstGeom prst="rect">
            <a:avLst/>
          </a:prstGeom>
          <a:noFill/>
          <a:ln w="12700">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en-US" altLang="zh-CN" sz="2400" b="1">
                <a:cs typeface="Arial" panose="020B0604020202020204" pitchFamily="34" charset="0"/>
              </a:rPr>
              <a:t>C</a:t>
            </a:r>
            <a:r>
              <a:rPr kumimoji="0" lang="zh-CN" altLang="en-US" sz="2400" b="1">
                <a:latin typeface="宋体" panose="02010600030101010101" pitchFamily="2" charset="-122"/>
              </a:rPr>
              <a:t>程序由函数组成</a:t>
            </a:r>
          </a:p>
          <a:p>
            <a:pPr>
              <a:spcBef>
                <a:spcPct val="50000"/>
              </a:spcBef>
              <a:buClrTx/>
              <a:buSzTx/>
              <a:buFontTx/>
              <a:buNone/>
            </a:pPr>
            <a:r>
              <a:rPr kumimoji="0" lang="zh-CN" altLang="en-US" sz="2400" b="1">
                <a:latin typeface="宋体" panose="02010600030101010101" pitchFamily="2" charset="-122"/>
              </a:rPr>
              <a:t>有且只有一个主函数</a:t>
            </a:r>
            <a:r>
              <a:rPr kumimoji="0" lang="en-US" altLang="zh-CN" sz="2400" b="1">
                <a:cs typeface="Arial" panose="020B0604020202020204" pitchFamily="34" charset="0"/>
              </a:rPr>
              <a:t>main</a:t>
            </a:r>
            <a:r>
              <a:rPr kumimoji="0" lang="en-US" altLang="zh-CN" sz="2400" b="1">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3428"/>
                                        </p:tgtEl>
                                        <p:attrNameLst>
                                          <p:attrName>style.visibility</p:attrName>
                                        </p:attrNameLst>
                                      </p:cBhvr>
                                      <p:to>
                                        <p:strVal val="visible"/>
                                      </p:to>
                                    </p:set>
                                    <p:anim calcmode="lin" valueType="num">
                                      <p:cBhvr additive="base">
                                        <p:cTn id="7" dur="500" fill="hold"/>
                                        <p:tgtEl>
                                          <p:spTgt spid="743428"/>
                                        </p:tgtEl>
                                        <p:attrNameLst>
                                          <p:attrName>ppt_x</p:attrName>
                                        </p:attrNameLst>
                                      </p:cBhvr>
                                      <p:tavLst>
                                        <p:tav tm="0">
                                          <p:val>
                                            <p:strVal val="0-#ppt_w/2"/>
                                          </p:val>
                                        </p:tav>
                                        <p:tav tm="100000">
                                          <p:val>
                                            <p:strVal val="#ppt_x"/>
                                          </p:val>
                                        </p:tav>
                                      </p:tavLst>
                                    </p:anim>
                                    <p:anim calcmode="lin" valueType="num">
                                      <p:cBhvr additive="base">
                                        <p:cTn id="8" dur="500" fill="hold"/>
                                        <p:tgtEl>
                                          <p:spTgt spid="7434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3429"/>
                                        </p:tgtEl>
                                        <p:attrNameLst>
                                          <p:attrName>style.visibility</p:attrName>
                                        </p:attrNameLst>
                                      </p:cBhvr>
                                      <p:to>
                                        <p:strVal val="visible"/>
                                      </p:to>
                                    </p:set>
                                    <p:anim calcmode="lin" valueType="num">
                                      <p:cBhvr additive="base">
                                        <p:cTn id="13" dur="500" fill="hold"/>
                                        <p:tgtEl>
                                          <p:spTgt spid="743429"/>
                                        </p:tgtEl>
                                        <p:attrNameLst>
                                          <p:attrName>ppt_x</p:attrName>
                                        </p:attrNameLst>
                                      </p:cBhvr>
                                      <p:tavLst>
                                        <p:tav tm="0">
                                          <p:val>
                                            <p:strVal val="0-#ppt_w/2"/>
                                          </p:val>
                                        </p:tav>
                                        <p:tav tm="100000">
                                          <p:val>
                                            <p:strVal val="#ppt_x"/>
                                          </p:val>
                                        </p:tav>
                                      </p:tavLst>
                                    </p:anim>
                                    <p:anim calcmode="lin" valueType="num">
                                      <p:cBhvr additive="base">
                                        <p:cTn id="14" dur="500" fill="hold"/>
                                        <p:tgtEl>
                                          <p:spTgt spid="7434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8" grpId="0" animBg="1" autoUpdateAnimBg="0"/>
      <p:bldP spid="743429"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ChangeArrowheads="1"/>
          </p:cNvSpPr>
          <p:nvPr/>
        </p:nvSpPr>
        <p:spPr bwMode="auto">
          <a:xfrm>
            <a:off x="2627313" y="5300663"/>
            <a:ext cx="6119812" cy="792162"/>
          </a:xfrm>
          <a:prstGeom prst="rect">
            <a:avLst/>
          </a:prstGeom>
          <a:solidFill>
            <a:srgbClr val="FFCC66">
              <a:alpha val="45882"/>
            </a:srgbClr>
          </a:solidFill>
          <a:ln w="12700" cap="sq">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45475" name="Rectangle 3"/>
          <p:cNvSpPr>
            <a:spLocks noChangeArrowheads="1"/>
          </p:cNvSpPr>
          <p:nvPr/>
        </p:nvSpPr>
        <p:spPr bwMode="auto">
          <a:xfrm>
            <a:off x="2700338" y="1412875"/>
            <a:ext cx="6119812" cy="1295400"/>
          </a:xfrm>
          <a:prstGeom prst="rect">
            <a:avLst/>
          </a:prstGeom>
          <a:solidFill>
            <a:srgbClr val="FFCC66">
              <a:alpha val="45882"/>
            </a:srgbClr>
          </a:solidFill>
          <a:ln w="12700" cap="sq">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45476" name="AutoShape 4"/>
          <p:cNvSpPr>
            <a:spLocks noChangeArrowheads="1"/>
          </p:cNvSpPr>
          <p:nvPr/>
        </p:nvSpPr>
        <p:spPr bwMode="auto">
          <a:xfrm>
            <a:off x="568325" y="1628775"/>
            <a:ext cx="1900238" cy="342900"/>
          </a:xfrm>
          <a:prstGeom prst="flowChartAlternate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85" tIns="41742" rIns="83485" bIns="41742" anchor="ctr"/>
          <a:lstStyle>
            <a:lvl1pPr defTabSz="835025"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Times New Roman" panose="02020603050405020304" pitchFamily="18" charset="0"/>
              </a:rPr>
              <a:t>开始</a:t>
            </a:r>
          </a:p>
        </p:txBody>
      </p:sp>
      <p:sp>
        <p:nvSpPr>
          <p:cNvPr id="745477" name="Line 5"/>
          <p:cNvSpPr>
            <a:spLocks noChangeShapeType="1"/>
          </p:cNvSpPr>
          <p:nvPr/>
        </p:nvSpPr>
        <p:spPr bwMode="auto">
          <a:xfrm>
            <a:off x="1554163" y="1971675"/>
            <a:ext cx="0" cy="4810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5478" name="Rectangle 6"/>
          <p:cNvSpPr>
            <a:spLocks noChangeArrowheads="1"/>
          </p:cNvSpPr>
          <p:nvPr/>
        </p:nvSpPr>
        <p:spPr bwMode="auto">
          <a:xfrm>
            <a:off x="611188" y="2430463"/>
            <a:ext cx="1944687" cy="504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打开冰箱</a:t>
            </a:r>
          </a:p>
        </p:txBody>
      </p:sp>
      <p:sp>
        <p:nvSpPr>
          <p:cNvPr id="745479" name="Line 7"/>
          <p:cNvSpPr>
            <a:spLocks noChangeShapeType="1"/>
          </p:cNvSpPr>
          <p:nvPr/>
        </p:nvSpPr>
        <p:spPr bwMode="auto">
          <a:xfrm>
            <a:off x="1547813" y="2935288"/>
            <a:ext cx="0" cy="4810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5480" name="Rectangle 8"/>
          <p:cNvSpPr>
            <a:spLocks noChangeArrowheads="1"/>
          </p:cNvSpPr>
          <p:nvPr/>
        </p:nvSpPr>
        <p:spPr bwMode="auto">
          <a:xfrm>
            <a:off x="554038" y="3440113"/>
            <a:ext cx="1944687" cy="504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大象放进冰箱</a:t>
            </a:r>
          </a:p>
        </p:txBody>
      </p:sp>
      <p:sp>
        <p:nvSpPr>
          <p:cNvPr id="745481" name="Line 9"/>
          <p:cNvSpPr>
            <a:spLocks noChangeShapeType="1"/>
          </p:cNvSpPr>
          <p:nvPr/>
        </p:nvSpPr>
        <p:spPr bwMode="auto">
          <a:xfrm>
            <a:off x="1533525" y="3941763"/>
            <a:ext cx="0" cy="4810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5482" name="Rectangle 10"/>
          <p:cNvSpPr>
            <a:spLocks noChangeArrowheads="1"/>
          </p:cNvSpPr>
          <p:nvPr/>
        </p:nvSpPr>
        <p:spPr bwMode="auto">
          <a:xfrm>
            <a:off x="539750" y="4446588"/>
            <a:ext cx="1944688" cy="504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关上冰箱</a:t>
            </a:r>
          </a:p>
        </p:txBody>
      </p:sp>
      <p:sp>
        <p:nvSpPr>
          <p:cNvPr id="745483" name="Line 11"/>
          <p:cNvSpPr>
            <a:spLocks noChangeShapeType="1"/>
          </p:cNvSpPr>
          <p:nvPr/>
        </p:nvSpPr>
        <p:spPr bwMode="auto">
          <a:xfrm>
            <a:off x="1531938" y="4949825"/>
            <a:ext cx="0" cy="4810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5484" name="AutoShape 12"/>
          <p:cNvSpPr>
            <a:spLocks noChangeArrowheads="1"/>
          </p:cNvSpPr>
          <p:nvPr/>
        </p:nvSpPr>
        <p:spPr bwMode="auto">
          <a:xfrm>
            <a:off x="898525" y="5454650"/>
            <a:ext cx="1223963" cy="504825"/>
          </a:xfrm>
          <a:prstGeom prst="flowChartAlternateProcess">
            <a:avLst/>
          </a:prstGeom>
          <a:noFill/>
          <a:ln w="12700">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结束</a:t>
            </a:r>
          </a:p>
        </p:txBody>
      </p:sp>
      <p:sp>
        <p:nvSpPr>
          <p:cNvPr id="745485" name="Rectangle 13"/>
          <p:cNvSpPr>
            <a:spLocks noChangeArrowheads="1"/>
          </p:cNvSpPr>
          <p:nvPr/>
        </p:nvSpPr>
        <p:spPr bwMode="auto">
          <a:xfrm>
            <a:off x="107950" y="260350"/>
            <a:ext cx="3987800" cy="6413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zh-CN" altLang="en-US" sz="3600" b="1">
                <a:solidFill>
                  <a:schemeClr val="bg1"/>
                </a:solidFill>
                <a:latin typeface="Times New Roman" panose="02020603050405020304" pitchFamily="18" charset="0"/>
              </a:rPr>
              <a:t>如：把大象放冰箱</a:t>
            </a:r>
          </a:p>
        </p:txBody>
      </p:sp>
      <p:sp>
        <p:nvSpPr>
          <p:cNvPr id="745486" name="Rectangle 14"/>
          <p:cNvSpPr>
            <a:spLocks noChangeArrowheads="1"/>
          </p:cNvSpPr>
          <p:nvPr/>
        </p:nvSpPr>
        <p:spPr bwMode="auto">
          <a:xfrm>
            <a:off x="2195513" y="1341438"/>
            <a:ext cx="685800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defRPr/>
            </a:pPr>
            <a:r>
              <a:rPr kumimoji="0" lang="en-US" altLang="zh-CN" sz="2800">
                <a:solidFill>
                  <a:srgbClr val="008080"/>
                </a:solidFill>
                <a:effectLst>
                  <a:outerShdw blurRad="38100" dist="38100" dir="2700000" algn="tl">
                    <a:srgbClr val="C0C0C0"/>
                  </a:outerShdw>
                </a:effectLst>
                <a:latin typeface="Arial" pitchFamily="34" charset="0"/>
              </a:rPr>
              <a:t>#include &lt;stdio.h&gt;/* </a:t>
            </a:r>
            <a:r>
              <a:rPr kumimoji="0" lang="zh-CN" altLang="en-US" sz="2800">
                <a:solidFill>
                  <a:srgbClr val="008080"/>
                </a:solidFill>
                <a:effectLst>
                  <a:outerShdw blurRad="38100" dist="38100" dir="2700000" algn="tl">
                    <a:srgbClr val="C0C0C0"/>
                  </a:outerShdw>
                </a:effectLst>
                <a:latin typeface="Arial" pitchFamily="34" charset="0"/>
              </a:rPr>
              <a:t>编译预处理命令 *</a:t>
            </a:r>
            <a:r>
              <a:rPr kumimoji="0" lang="en-US" altLang="zh-CN" sz="2800">
                <a:solidFill>
                  <a:srgbClr val="008080"/>
                </a:solidFill>
                <a:effectLst>
                  <a:outerShdw blurRad="38100" dist="38100" dir="2700000" algn="tl">
                    <a:srgbClr val="C0C0C0"/>
                  </a:outerShdw>
                </a:effectLst>
                <a:latin typeface="Arial" pitchFamily="34" charset="0"/>
              </a:rPr>
              <a:t>/</a:t>
            </a:r>
          </a:p>
          <a:p>
            <a:pPr lvl="1">
              <a:defRPr/>
            </a:pPr>
            <a:r>
              <a:rPr kumimoji="0" lang="en-US" altLang="zh-CN" sz="2800">
                <a:solidFill>
                  <a:srgbClr val="008080"/>
                </a:solidFill>
                <a:effectLst>
                  <a:outerShdw blurRad="38100" dist="38100" dir="2700000" algn="tl">
                    <a:srgbClr val="C0C0C0"/>
                  </a:outerShdw>
                </a:effectLst>
                <a:latin typeface="Arial" pitchFamily="34" charset="0"/>
              </a:rPr>
              <a:t>int main(void)  /* </a:t>
            </a:r>
            <a:r>
              <a:rPr kumimoji="0" lang="zh-CN" altLang="en-US" sz="2800">
                <a:solidFill>
                  <a:srgbClr val="008080"/>
                </a:solidFill>
                <a:effectLst>
                  <a:outerShdw blurRad="38100" dist="38100" dir="2700000" algn="tl">
                    <a:srgbClr val="C0C0C0"/>
                  </a:outerShdw>
                </a:effectLst>
                <a:latin typeface="Arial" pitchFamily="34" charset="0"/>
              </a:rPr>
              <a:t>主函数 *</a:t>
            </a:r>
            <a:r>
              <a:rPr kumimoji="0" lang="en-US" altLang="zh-CN" sz="2800">
                <a:solidFill>
                  <a:srgbClr val="008080"/>
                </a:solidFill>
                <a:effectLst>
                  <a:outerShdw blurRad="38100" dist="38100" dir="2700000" algn="tl">
                    <a:srgbClr val="C0C0C0"/>
                  </a:outerShdw>
                </a:effectLst>
                <a:latin typeface="Arial" pitchFamily="34" charset="0"/>
              </a:rPr>
              <a:t>/</a:t>
            </a:r>
          </a:p>
          <a:p>
            <a:pPr lvl="1">
              <a:defRPr/>
            </a:pPr>
            <a:r>
              <a:rPr kumimoji="0" lang="en-US" altLang="zh-CN" sz="2800">
                <a:solidFill>
                  <a:srgbClr val="008080"/>
                </a:solidFill>
                <a:effectLst>
                  <a:outerShdw blurRad="38100" dist="38100" dir="2700000" algn="tl">
                    <a:srgbClr val="C0C0C0"/>
                  </a:outerShdw>
                </a:effectLst>
                <a:latin typeface="Arial" pitchFamily="34" charset="0"/>
              </a:rPr>
              <a:t>{</a:t>
            </a:r>
          </a:p>
          <a:p>
            <a:pPr lvl="1">
              <a:defRPr/>
            </a:pPr>
            <a:r>
              <a:rPr kumimoji="0" lang="en-US" altLang="zh-CN" sz="2800">
                <a:latin typeface="Arial" pitchFamily="34" charset="0"/>
              </a:rPr>
              <a:t>	int n;      /* </a:t>
            </a:r>
            <a:r>
              <a:rPr kumimoji="0" lang="zh-CN" altLang="en-US" sz="2800">
                <a:latin typeface="Arial" pitchFamily="34" charset="0"/>
              </a:rPr>
              <a:t>变量定义 *</a:t>
            </a:r>
            <a:r>
              <a:rPr kumimoji="0" lang="en-US" altLang="zh-CN" sz="2800">
                <a:latin typeface="Arial" pitchFamily="34" charset="0"/>
              </a:rPr>
              <a:t>/</a:t>
            </a:r>
          </a:p>
          <a:p>
            <a:pPr lvl="1">
              <a:defRPr/>
            </a:pPr>
            <a:endParaRPr kumimoji="0" lang="en-US" altLang="zh-CN" sz="2800">
              <a:latin typeface="Arial" pitchFamily="34" charset="0"/>
            </a:endParaRPr>
          </a:p>
          <a:p>
            <a:pPr lvl="1">
              <a:defRPr/>
            </a:pPr>
            <a:r>
              <a:rPr kumimoji="0" lang="en-US" altLang="zh-CN" sz="2800">
                <a:latin typeface="Arial" pitchFamily="34" charset="0"/>
              </a:rPr>
              <a:t>	</a:t>
            </a:r>
            <a:r>
              <a:rPr kumimoji="0" lang="en-US" altLang="zh-CN" sz="2800">
                <a:solidFill>
                  <a:srgbClr val="CC0066"/>
                </a:solidFill>
                <a:latin typeface="Arial" pitchFamily="34" charset="0"/>
              </a:rPr>
              <a:t>scanf</a:t>
            </a:r>
            <a:r>
              <a:rPr kumimoji="0" lang="en-US" altLang="zh-CN" sz="2800">
                <a:latin typeface="Arial" pitchFamily="34" charset="0"/>
              </a:rPr>
              <a:t>(“%d”, &amp;n);  /* </a:t>
            </a:r>
            <a:r>
              <a:rPr kumimoji="0" lang="zh-CN" altLang="en-US" sz="2800">
                <a:latin typeface="Arial" pitchFamily="34" charset="0"/>
              </a:rPr>
              <a:t>输入一个整数 *</a:t>
            </a:r>
            <a:r>
              <a:rPr kumimoji="0" lang="en-US" altLang="zh-CN" sz="2800">
                <a:latin typeface="Arial" pitchFamily="34" charset="0"/>
              </a:rPr>
              <a:t>/</a:t>
            </a:r>
          </a:p>
          <a:p>
            <a:pPr lvl="1">
              <a:defRPr/>
            </a:pPr>
            <a:endParaRPr kumimoji="0" lang="en-US" altLang="zh-CN" sz="2800">
              <a:latin typeface="Arial" pitchFamily="34" charset="0"/>
            </a:endParaRPr>
          </a:p>
          <a:p>
            <a:pPr lvl="1">
              <a:defRPr/>
            </a:pPr>
            <a:r>
              <a:rPr kumimoji="0" lang="en-US" altLang="zh-CN" sz="2800">
                <a:latin typeface="Arial" pitchFamily="34" charset="0"/>
              </a:rPr>
              <a:t>	</a:t>
            </a:r>
            <a:r>
              <a:rPr kumimoji="0" lang="en-US" altLang="zh-CN" sz="2800">
                <a:solidFill>
                  <a:srgbClr val="CC0066"/>
                </a:solidFill>
                <a:latin typeface="Arial" pitchFamily="34" charset="0"/>
              </a:rPr>
              <a:t>printf</a:t>
            </a:r>
            <a:r>
              <a:rPr kumimoji="0" lang="en-US" altLang="zh-CN" sz="2800">
                <a:latin typeface="Arial" pitchFamily="34" charset="0"/>
              </a:rPr>
              <a:t>(“%d\n”,n); /* </a:t>
            </a:r>
            <a:r>
              <a:rPr kumimoji="0" lang="zh-CN" altLang="en-US" sz="2800">
                <a:latin typeface="Arial" pitchFamily="34" charset="0"/>
              </a:rPr>
              <a:t>输出一个整数 *</a:t>
            </a:r>
            <a:r>
              <a:rPr kumimoji="0" lang="en-US" altLang="zh-CN" sz="2800">
                <a:latin typeface="Arial" pitchFamily="34" charset="0"/>
              </a:rPr>
              <a:t>/</a:t>
            </a:r>
          </a:p>
          <a:p>
            <a:pPr lvl="1">
              <a:defRPr/>
            </a:pPr>
            <a:r>
              <a:rPr kumimoji="0" lang="en-US" altLang="zh-CN" sz="2800">
                <a:latin typeface="Arial" pitchFamily="34" charset="0"/>
              </a:rPr>
              <a:t>   </a:t>
            </a:r>
          </a:p>
          <a:p>
            <a:pPr lvl="1">
              <a:defRPr/>
            </a:pPr>
            <a:r>
              <a:rPr kumimoji="0" lang="en-US" altLang="zh-CN" sz="2800">
                <a:solidFill>
                  <a:srgbClr val="008080"/>
                </a:solidFill>
                <a:effectLst>
                  <a:outerShdw blurRad="38100" dist="38100" dir="2700000" algn="tl">
                    <a:srgbClr val="C0C0C0"/>
                  </a:outerShdw>
                </a:effectLst>
                <a:latin typeface="Arial" pitchFamily="34" charset="0"/>
              </a:rPr>
              <a:t>return 0;</a:t>
            </a:r>
          </a:p>
          <a:p>
            <a:pPr lvl="1">
              <a:defRPr/>
            </a:pPr>
            <a:r>
              <a:rPr kumimoji="0" lang="en-US" altLang="zh-CN" sz="2800">
                <a:solidFill>
                  <a:srgbClr val="008080"/>
                </a:solidFill>
                <a:effectLst>
                  <a:outerShdw blurRad="38100" dist="38100" dir="2700000" algn="tl">
                    <a:srgbClr val="C0C0C0"/>
                  </a:outerShdw>
                </a:effectLst>
                <a:latin typeface="Arial" pitchFamily="34" charset="0"/>
              </a:rPr>
              <a:t> }</a:t>
            </a:r>
          </a:p>
        </p:txBody>
      </p:sp>
      <p:sp>
        <p:nvSpPr>
          <p:cNvPr id="745487" name="Rectangle 15"/>
          <p:cNvSpPr>
            <a:spLocks noChangeArrowheads="1"/>
          </p:cNvSpPr>
          <p:nvPr/>
        </p:nvSpPr>
        <p:spPr bwMode="auto">
          <a:xfrm>
            <a:off x="3995738" y="260350"/>
            <a:ext cx="4787900" cy="6413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zh-CN" altLang="en-US" sz="3600" b="1">
                <a:solidFill>
                  <a:schemeClr val="bg1"/>
                </a:solidFill>
                <a:latin typeface="Times New Roman" panose="02020603050405020304" pitchFamily="18" charset="0"/>
              </a:rPr>
              <a:t>如：输入一个数并输出</a:t>
            </a:r>
          </a:p>
        </p:txBody>
      </p:sp>
      <p:sp>
        <p:nvSpPr>
          <p:cNvPr id="745488" name="Rectangle 16"/>
          <p:cNvSpPr>
            <a:spLocks noChangeArrowheads="1"/>
          </p:cNvSpPr>
          <p:nvPr/>
        </p:nvSpPr>
        <p:spPr bwMode="auto">
          <a:xfrm>
            <a:off x="611188" y="2420938"/>
            <a:ext cx="1944687" cy="5048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定义变量</a:t>
            </a:r>
          </a:p>
        </p:txBody>
      </p:sp>
      <p:sp>
        <p:nvSpPr>
          <p:cNvPr id="745489" name="Rectangle 17"/>
          <p:cNvSpPr>
            <a:spLocks noChangeArrowheads="1"/>
          </p:cNvSpPr>
          <p:nvPr/>
        </p:nvSpPr>
        <p:spPr bwMode="auto">
          <a:xfrm>
            <a:off x="554038" y="3430588"/>
            <a:ext cx="1944687" cy="5048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输入一个整数</a:t>
            </a:r>
          </a:p>
        </p:txBody>
      </p:sp>
      <p:sp>
        <p:nvSpPr>
          <p:cNvPr id="745490" name="Rectangle 18"/>
          <p:cNvSpPr>
            <a:spLocks noChangeArrowheads="1"/>
          </p:cNvSpPr>
          <p:nvPr/>
        </p:nvSpPr>
        <p:spPr bwMode="auto">
          <a:xfrm>
            <a:off x="539750" y="4437063"/>
            <a:ext cx="1944688" cy="5048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输出一个整数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5485"/>
                                        </p:tgtEl>
                                        <p:attrNameLst>
                                          <p:attrName>style.visibility</p:attrName>
                                        </p:attrNameLst>
                                      </p:cBhvr>
                                      <p:to>
                                        <p:strVal val="visible"/>
                                      </p:to>
                                    </p:set>
                                    <p:animEffect transition="in" filter="blinds(horizontal)">
                                      <p:cBhvr>
                                        <p:cTn id="7" dur="500"/>
                                        <p:tgtEl>
                                          <p:spTgt spid="745485"/>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45476"/>
                                        </p:tgtEl>
                                        <p:attrNameLst>
                                          <p:attrName>style.visibility</p:attrName>
                                        </p:attrNameLst>
                                      </p:cBhvr>
                                      <p:to>
                                        <p:strVal val="visible"/>
                                      </p:to>
                                    </p:set>
                                    <p:anim calcmode="lin" valueType="num">
                                      <p:cBhvr additive="base">
                                        <p:cTn id="11" dur="500" fill="hold"/>
                                        <p:tgtEl>
                                          <p:spTgt spid="745476"/>
                                        </p:tgtEl>
                                        <p:attrNameLst>
                                          <p:attrName>ppt_x</p:attrName>
                                        </p:attrNameLst>
                                      </p:cBhvr>
                                      <p:tavLst>
                                        <p:tav tm="0">
                                          <p:val>
                                            <p:strVal val="0-#ppt_w/2"/>
                                          </p:val>
                                        </p:tav>
                                        <p:tav tm="100000">
                                          <p:val>
                                            <p:strVal val="#ppt_x"/>
                                          </p:val>
                                        </p:tav>
                                      </p:tavLst>
                                    </p:anim>
                                    <p:anim calcmode="lin" valueType="num">
                                      <p:cBhvr additive="base">
                                        <p:cTn id="12" dur="500" fill="hold"/>
                                        <p:tgtEl>
                                          <p:spTgt spid="74547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45477"/>
                                        </p:tgtEl>
                                        <p:attrNameLst>
                                          <p:attrName>style.visibility</p:attrName>
                                        </p:attrNameLst>
                                      </p:cBhvr>
                                      <p:to>
                                        <p:strVal val="visible"/>
                                      </p:to>
                                    </p:set>
                                    <p:animEffect transition="in" filter="blinds(horizontal)">
                                      <p:cBhvr>
                                        <p:cTn id="17" dur="500"/>
                                        <p:tgtEl>
                                          <p:spTgt spid="7454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5478"/>
                                        </p:tgtEl>
                                        <p:attrNameLst>
                                          <p:attrName>style.visibility</p:attrName>
                                        </p:attrNameLst>
                                      </p:cBhvr>
                                      <p:to>
                                        <p:strVal val="visible"/>
                                      </p:to>
                                    </p:set>
                                    <p:animEffect transition="in" filter="blinds(horizontal)">
                                      <p:cBhvr>
                                        <p:cTn id="22" dur="500"/>
                                        <p:tgtEl>
                                          <p:spTgt spid="7454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45479"/>
                                        </p:tgtEl>
                                        <p:attrNameLst>
                                          <p:attrName>style.visibility</p:attrName>
                                        </p:attrNameLst>
                                      </p:cBhvr>
                                      <p:to>
                                        <p:strVal val="visible"/>
                                      </p:to>
                                    </p:set>
                                    <p:animEffect transition="in" filter="blinds(horizontal)">
                                      <p:cBhvr>
                                        <p:cTn id="27" dur="500"/>
                                        <p:tgtEl>
                                          <p:spTgt spid="7454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45480"/>
                                        </p:tgtEl>
                                        <p:attrNameLst>
                                          <p:attrName>style.visibility</p:attrName>
                                        </p:attrNameLst>
                                      </p:cBhvr>
                                      <p:to>
                                        <p:strVal val="visible"/>
                                      </p:to>
                                    </p:set>
                                    <p:animEffect transition="in" filter="blinds(horizontal)">
                                      <p:cBhvr>
                                        <p:cTn id="32" dur="500"/>
                                        <p:tgtEl>
                                          <p:spTgt spid="7454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45481"/>
                                        </p:tgtEl>
                                        <p:attrNameLst>
                                          <p:attrName>style.visibility</p:attrName>
                                        </p:attrNameLst>
                                      </p:cBhvr>
                                      <p:to>
                                        <p:strVal val="visible"/>
                                      </p:to>
                                    </p:set>
                                    <p:animEffect transition="in" filter="blinds(horizontal)">
                                      <p:cBhvr>
                                        <p:cTn id="37" dur="500"/>
                                        <p:tgtEl>
                                          <p:spTgt spid="74548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45482"/>
                                        </p:tgtEl>
                                        <p:attrNameLst>
                                          <p:attrName>style.visibility</p:attrName>
                                        </p:attrNameLst>
                                      </p:cBhvr>
                                      <p:to>
                                        <p:strVal val="visible"/>
                                      </p:to>
                                    </p:set>
                                    <p:animEffect transition="in" filter="blinds(horizontal)">
                                      <p:cBhvr>
                                        <p:cTn id="42" dur="500"/>
                                        <p:tgtEl>
                                          <p:spTgt spid="74548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45483"/>
                                        </p:tgtEl>
                                        <p:attrNameLst>
                                          <p:attrName>style.visibility</p:attrName>
                                        </p:attrNameLst>
                                      </p:cBhvr>
                                      <p:to>
                                        <p:strVal val="visible"/>
                                      </p:to>
                                    </p:set>
                                    <p:animEffect transition="in" filter="blinds(horizontal)">
                                      <p:cBhvr>
                                        <p:cTn id="47" dur="500"/>
                                        <p:tgtEl>
                                          <p:spTgt spid="74548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45484"/>
                                        </p:tgtEl>
                                        <p:attrNameLst>
                                          <p:attrName>style.visibility</p:attrName>
                                        </p:attrNameLst>
                                      </p:cBhvr>
                                      <p:to>
                                        <p:strVal val="visible"/>
                                      </p:to>
                                    </p:set>
                                    <p:animEffect transition="in" filter="blinds(horizontal)">
                                      <p:cBhvr>
                                        <p:cTn id="52" dur="500"/>
                                        <p:tgtEl>
                                          <p:spTgt spid="74548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45487"/>
                                        </p:tgtEl>
                                        <p:attrNameLst>
                                          <p:attrName>style.visibility</p:attrName>
                                        </p:attrNameLst>
                                      </p:cBhvr>
                                      <p:to>
                                        <p:strVal val="visible"/>
                                      </p:to>
                                    </p:set>
                                    <p:animEffect transition="in" filter="blinds(horizontal)">
                                      <p:cBhvr>
                                        <p:cTn id="57" dur="500"/>
                                        <p:tgtEl>
                                          <p:spTgt spid="74548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45488"/>
                                        </p:tgtEl>
                                        <p:attrNameLst>
                                          <p:attrName>style.visibility</p:attrName>
                                        </p:attrNameLst>
                                      </p:cBhvr>
                                      <p:to>
                                        <p:strVal val="visible"/>
                                      </p:to>
                                    </p:set>
                                    <p:animEffect transition="in" filter="blinds(horizontal)">
                                      <p:cBhvr>
                                        <p:cTn id="62" dur="500"/>
                                        <p:tgtEl>
                                          <p:spTgt spid="74548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45489"/>
                                        </p:tgtEl>
                                        <p:attrNameLst>
                                          <p:attrName>style.visibility</p:attrName>
                                        </p:attrNameLst>
                                      </p:cBhvr>
                                      <p:to>
                                        <p:strVal val="visible"/>
                                      </p:to>
                                    </p:set>
                                    <p:animEffect transition="in" filter="blinds(horizontal)">
                                      <p:cBhvr>
                                        <p:cTn id="67" dur="500"/>
                                        <p:tgtEl>
                                          <p:spTgt spid="74548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45490"/>
                                        </p:tgtEl>
                                        <p:attrNameLst>
                                          <p:attrName>style.visibility</p:attrName>
                                        </p:attrNameLst>
                                      </p:cBhvr>
                                      <p:to>
                                        <p:strVal val="visible"/>
                                      </p:to>
                                    </p:set>
                                    <p:animEffect transition="in" filter="blinds(horizontal)">
                                      <p:cBhvr>
                                        <p:cTn id="72" dur="500"/>
                                        <p:tgtEl>
                                          <p:spTgt spid="74549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45486"/>
                                        </p:tgtEl>
                                        <p:attrNameLst>
                                          <p:attrName>style.visibility</p:attrName>
                                        </p:attrNameLst>
                                      </p:cBhvr>
                                      <p:to>
                                        <p:strVal val="visible"/>
                                      </p:to>
                                    </p:set>
                                    <p:animEffect transition="in" filter="blinds(horizontal)">
                                      <p:cBhvr>
                                        <p:cTn id="77" dur="500"/>
                                        <p:tgtEl>
                                          <p:spTgt spid="74548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45475"/>
                                        </p:tgtEl>
                                        <p:attrNameLst>
                                          <p:attrName>style.visibility</p:attrName>
                                        </p:attrNameLst>
                                      </p:cBhvr>
                                      <p:to>
                                        <p:strVal val="visible"/>
                                      </p:to>
                                    </p:set>
                                    <p:animEffect transition="in" filter="blinds(horizontal)">
                                      <p:cBhvr>
                                        <p:cTn id="82" dur="500"/>
                                        <p:tgtEl>
                                          <p:spTgt spid="74547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45474"/>
                                        </p:tgtEl>
                                        <p:attrNameLst>
                                          <p:attrName>style.visibility</p:attrName>
                                        </p:attrNameLst>
                                      </p:cBhvr>
                                      <p:to>
                                        <p:strVal val="visible"/>
                                      </p:to>
                                    </p:set>
                                    <p:animEffect transition="in" filter="blinds(horizontal)">
                                      <p:cBhvr>
                                        <p:cTn id="87" dur="500"/>
                                        <p:tgtEl>
                                          <p:spTgt spid="74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animBg="1"/>
      <p:bldP spid="745475" grpId="0" animBg="1"/>
      <p:bldP spid="745476" grpId="0" animBg="1" autoUpdateAnimBg="0"/>
      <p:bldP spid="745478" grpId="0" animBg="1"/>
      <p:bldP spid="745480" grpId="0" animBg="1"/>
      <p:bldP spid="745482" grpId="0" animBg="1"/>
      <p:bldP spid="745484" grpId="0" animBg="1"/>
      <p:bldP spid="745485" grpId="0"/>
      <p:bldP spid="745486" grpId="0"/>
      <p:bldP spid="745487" grpId="0"/>
      <p:bldP spid="745488" grpId="0" animBg="1"/>
      <p:bldP spid="745489" grpId="0" animBg="1"/>
      <p:bldP spid="745490"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8997" name="Text Box 5"/>
          <p:cNvSpPr txBox="1">
            <a:spLocks noChangeArrowheads="1"/>
          </p:cNvSpPr>
          <p:nvPr/>
        </p:nvSpPr>
        <p:spPr bwMode="auto">
          <a:xfrm>
            <a:off x="468313" y="260350"/>
            <a:ext cx="7129462" cy="6413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tabLst>
                <a:tab pos="177800" algn="l"/>
              </a:tabLst>
              <a:defRPr kumimoji="1" sz="2400">
                <a:solidFill>
                  <a:schemeClr val="tx1"/>
                </a:solidFill>
                <a:latin typeface="Times New Roman" pitchFamily="18" charset="0"/>
                <a:ea typeface="宋体" pitchFamily="2" charset="-122"/>
              </a:defRPr>
            </a:lvl1pPr>
            <a:lvl2pPr marL="742950" indent="-285750" eaLnBrk="0" hangingPunct="0">
              <a:tabLst>
                <a:tab pos="177800" algn="l"/>
              </a:tabLst>
              <a:defRPr kumimoji="1" sz="2400">
                <a:solidFill>
                  <a:schemeClr val="tx1"/>
                </a:solidFill>
                <a:latin typeface="Times New Roman" pitchFamily="18" charset="0"/>
                <a:ea typeface="宋体" pitchFamily="2" charset="-122"/>
              </a:defRPr>
            </a:lvl2pPr>
            <a:lvl3pPr marL="1143000" indent="-228600" eaLnBrk="0" hangingPunct="0">
              <a:tabLst>
                <a:tab pos="177800" algn="l"/>
              </a:tabLst>
              <a:defRPr kumimoji="1" sz="2400">
                <a:solidFill>
                  <a:schemeClr val="tx1"/>
                </a:solidFill>
                <a:latin typeface="Times New Roman" pitchFamily="18" charset="0"/>
                <a:ea typeface="宋体" pitchFamily="2" charset="-122"/>
              </a:defRPr>
            </a:lvl3pPr>
            <a:lvl4pPr marL="1600200" indent="-228600" eaLnBrk="0" hangingPunct="0">
              <a:tabLst>
                <a:tab pos="177800" algn="l"/>
              </a:tabLst>
              <a:defRPr kumimoji="1" sz="2400">
                <a:solidFill>
                  <a:schemeClr val="tx1"/>
                </a:solidFill>
                <a:latin typeface="Times New Roman" pitchFamily="18" charset="0"/>
                <a:ea typeface="宋体" pitchFamily="2" charset="-122"/>
              </a:defRPr>
            </a:lvl4pPr>
            <a:lvl5pPr marL="2057400" indent="-228600" eaLnBrk="0" hangingPunct="0">
              <a:tabLst>
                <a:tab pos="177800" algn="l"/>
              </a:tabLst>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9pPr>
          </a:lstStyle>
          <a:p>
            <a:pPr eaLnBrk="1" hangingPunct="1">
              <a:spcBef>
                <a:spcPct val="50000"/>
              </a:spcBef>
              <a:buFont typeface="Wingdings" pitchFamily="2" charset="2"/>
              <a:buNone/>
              <a:defRPr/>
            </a:pPr>
            <a:r>
              <a:rPr kumimoji="0" lang="zh-CN" altLang="en-US" sz="3600" b="1" smtClean="0">
                <a:solidFill>
                  <a:schemeClr val="bg1"/>
                </a:solidFill>
                <a:effectLst>
                  <a:outerShdw blurRad="38100" dist="38100" dir="2700000" algn="tl">
                    <a:srgbClr val="C0C0C0"/>
                  </a:outerShdw>
                </a:effectLst>
                <a:latin typeface="Arial" charset="0"/>
                <a:ea typeface="隶书" pitchFamily="49" charset="-122"/>
              </a:rPr>
              <a:t>学习的意义</a:t>
            </a:r>
            <a:r>
              <a:rPr kumimoji="0" lang="zh-CN" altLang="en-US" sz="2800" b="1" smtClean="0">
                <a:solidFill>
                  <a:schemeClr val="bg1"/>
                </a:solidFill>
                <a:effectLst>
                  <a:outerShdw blurRad="38100" dist="38100" dir="2700000" algn="tl">
                    <a:srgbClr val="C0C0C0"/>
                  </a:outerShdw>
                </a:effectLst>
              </a:rPr>
              <a:t>   </a:t>
            </a:r>
            <a:endParaRPr kumimoji="0" lang="zh-CN" altLang="en-US" sz="2800" smtClean="0">
              <a:solidFill>
                <a:schemeClr val="bg1"/>
              </a:solidFill>
            </a:endParaRPr>
          </a:p>
        </p:txBody>
      </p:sp>
      <p:sp>
        <p:nvSpPr>
          <p:cNvPr id="469007" name="Rectangle 15"/>
          <p:cNvSpPr>
            <a:spLocks noChangeArrowheads="1"/>
          </p:cNvSpPr>
          <p:nvPr/>
        </p:nvSpPr>
        <p:spPr bwMode="auto">
          <a:xfrm>
            <a:off x="0" y="1428750"/>
            <a:ext cx="8904288" cy="97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buClr>
                <a:schemeClr val="tx1"/>
              </a:buClr>
              <a:buFont typeface="Wingdings" panose="05000000000000000000" pitchFamily="2" charset="2"/>
              <a:buChar char="Ø"/>
            </a:pPr>
            <a:r>
              <a:rPr kumimoji="0" lang="en-US" altLang="zh-CN" sz="2400"/>
              <a:t>        </a:t>
            </a:r>
            <a:r>
              <a:rPr kumimoji="0" lang="zh-CN" altLang="en-US" sz="2400">
                <a:ea typeface="楷体_GB2312" pitchFamily="49" charset="-122"/>
              </a:rPr>
              <a:t>从本章开始我们正式进入</a:t>
            </a:r>
            <a:r>
              <a:rPr kumimoji="0" lang="en-US" altLang="zh-CN" sz="2400">
                <a:ea typeface="楷体_GB2312" pitchFamily="49" charset="-122"/>
              </a:rPr>
              <a:t>C</a:t>
            </a:r>
            <a:r>
              <a:rPr kumimoji="0" lang="zh-CN" altLang="en-US" sz="2400">
                <a:ea typeface="楷体_GB2312" pitchFamily="49" charset="-122"/>
              </a:rPr>
              <a:t>语言程序设计的学习，也许大家会问：</a:t>
            </a:r>
            <a:r>
              <a:rPr kumimoji="0" lang="zh-CN" altLang="en-US" sz="2400">
                <a:solidFill>
                  <a:srgbClr val="FF0000"/>
                </a:solidFill>
                <a:ea typeface="楷体_GB2312" pitchFamily="49" charset="-122"/>
              </a:rPr>
              <a:t>为什么我们要学习</a:t>
            </a:r>
            <a:r>
              <a:rPr kumimoji="0" lang="en-US" altLang="zh-CN" sz="2400">
                <a:solidFill>
                  <a:srgbClr val="FF0000"/>
                </a:solidFill>
                <a:ea typeface="楷体_GB2312" pitchFamily="49" charset="-122"/>
              </a:rPr>
              <a:t>C</a:t>
            </a:r>
            <a:r>
              <a:rPr kumimoji="0" lang="zh-CN" altLang="en-US" sz="2400">
                <a:solidFill>
                  <a:srgbClr val="FF0000"/>
                </a:solidFill>
                <a:ea typeface="楷体_GB2312" pitchFamily="49" charset="-122"/>
              </a:rPr>
              <a:t>语言呢？</a:t>
            </a:r>
          </a:p>
          <a:p>
            <a:pPr lvl="1" eaLnBrk="1" hangingPunct="1">
              <a:buClr>
                <a:schemeClr val="tx1"/>
              </a:buClr>
              <a:buFont typeface="Wingdings" panose="05000000000000000000" pitchFamily="2" charset="2"/>
              <a:buChar char="Ø"/>
            </a:pPr>
            <a:r>
              <a:rPr kumimoji="0" lang="zh-CN" altLang="en-US" sz="2400">
                <a:ea typeface="楷体_GB2312" pitchFamily="49" charset="-122"/>
              </a:rPr>
              <a:t>        理由</a:t>
            </a:r>
            <a:r>
              <a:rPr kumimoji="0" lang="en-US" altLang="zh-CN" sz="2400">
                <a:ea typeface="楷体_GB2312" pitchFamily="49" charset="-122"/>
              </a:rPr>
              <a:t>1</a:t>
            </a:r>
            <a:r>
              <a:rPr kumimoji="0" lang="zh-CN" altLang="en-US" sz="2400">
                <a:ea typeface="楷体_GB2312" pitchFamily="49" charset="-122"/>
              </a:rPr>
              <a:t>：因为</a:t>
            </a:r>
            <a:r>
              <a:rPr kumimoji="0" lang="en-US" altLang="zh-CN" sz="2400">
                <a:ea typeface="楷体_GB2312" pitchFamily="49" charset="-122"/>
              </a:rPr>
              <a:t>C</a:t>
            </a:r>
            <a:r>
              <a:rPr kumimoji="0" lang="zh-CN" altLang="en-US" sz="2400">
                <a:ea typeface="楷体_GB2312" pitchFamily="49" charset="-122"/>
              </a:rPr>
              <a:t>语言流行</a:t>
            </a:r>
            <a:r>
              <a:rPr kumimoji="0" lang="en-US" altLang="zh-CN" sz="2400">
                <a:ea typeface="楷体_GB2312" pitchFamily="49" charset="-122"/>
              </a:rPr>
              <a:t>.</a:t>
            </a:r>
          </a:p>
          <a:p>
            <a:pPr lvl="1" eaLnBrk="1" hangingPunct="1">
              <a:buClr>
                <a:schemeClr val="tx1"/>
              </a:buClr>
              <a:buFont typeface="Wingdings" panose="05000000000000000000" pitchFamily="2" charset="2"/>
              <a:buChar char="Ø"/>
            </a:pPr>
            <a:r>
              <a:rPr kumimoji="0" lang="en-US" altLang="zh-CN" sz="2400">
                <a:ea typeface="楷体_GB2312" pitchFamily="49" charset="-122"/>
              </a:rPr>
              <a:t>        </a:t>
            </a:r>
            <a:r>
              <a:rPr kumimoji="0" lang="zh-CN" altLang="en-US" sz="2400">
                <a:ea typeface="楷体_GB2312" pitchFamily="49" charset="-122"/>
              </a:rPr>
              <a:t>理由</a:t>
            </a:r>
            <a:r>
              <a:rPr kumimoji="0" lang="en-US" altLang="zh-CN" sz="2400">
                <a:ea typeface="楷体_GB2312" pitchFamily="49" charset="-122"/>
              </a:rPr>
              <a:t>2</a:t>
            </a:r>
            <a:r>
              <a:rPr kumimoji="0" lang="zh-CN" altLang="en-US" sz="2400">
                <a:ea typeface="楷体_GB2312" pitchFamily="49" charset="-122"/>
              </a:rPr>
              <a:t>：因为</a:t>
            </a:r>
            <a:r>
              <a:rPr kumimoji="0" lang="en-US" altLang="zh-CN" sz="2400">
                <a:ea typeface="楷体_GB2312" pitchFamily="49" charset="-122"/>
              </a:rPr>
              <a:t>C</a:t>
            </a:r>
            <a:r>
              <a:rPr kumimoji="0" lang="zh-CN" altLang="en-US" sz="2400">
                <a:ea typeface="楷体_GB2312" pitchFamily="49" charset="-122"/>
              </a:rPr>
              <a:t>语言计算机等级考试要考。</a:t>
            </a:r>
          </a:p>
          <a:p>
            <a:pPr lvl="1" eaLnBrk="1" hangingPunct="1">
              <a:buClr>
                <a:schemeClr val="tx1"/>
              </a:buClr>
              <a:buFont typeface="Wingdings" panose="05000000000000000000" pitchFamily="2" charset="2"/>
              <a:buChar char="Ø"/>
            </a:pPr>
            <a:r>
              <a:rPr kumimoji="0" lang="zh-CN" altLang="en-US" sz="2400">
                <a:ea typeface="楷体_GB2312" pitchFamily="49" charset="-122"/>
              </a:rPr>
              <a:t>        理由</a:t>
            </a:r>
            <a:r>
              <a:rPr kumimoji="0" lang="en-US" altLang="zh-CN" sz="2400">
                <a:ea typeface="楷体_GB2312" pitchFamily="49" charset="-122"/>
              </a:rPr>
              <a:t>3:   </a:t>
            </a:r>
            <a:r>
              <a:rPr kumimoji="0" lang="zh-CN" altLang="en-US" sz="2400">
                <a:ea typeface="楷体_GB2312" pitchFamily="49" charset="-122"/>
              </a:rPr>
              <a:t>因为</a:t>
            </a:r>
            <a:r>
              <a:rPr kumimoji="0" lang="en-US" altLang="zh-CN" sz="2400">
                <a:ea typeface="楷体_GB2312" pitchFamily="49" charset="-122"/>
              </a:rPr>
              <a:t>C</a:t>
            </a:r>
            <a:r>
              <a:rPr kumimoji="0" lang="zh-CN" altLang="en-US" sz="2400">
                <a:ea typeface="楷体_GB2312" pitchFamily="49" charset="-122"/>
              </a:rPr>
              <a:t>语言在各种程序考试中首当其中。</a:t>
            </a:r>
          </a:p>
          <a:p>
            <a:pPr lvl="1" eaLnBrk="1" hangingPunct="1">
              <a:buClr>
                <a:schemeClr val="tx1"/>
              </a:buClr>
              <a:buFont typeface="Wingdings" panose="05000000000000000000" pitchFamily="2" charset="2"/>
              <a:buChar char="Ø"/>
            </a:pPr>
            <a:r>
              <a:rPr kumimoji="0" lang="zh-CN" altLang="en-US" sz="2400">
                <a:ea typeface="楷体_GB2312" pitchFamily="49" charset="-122"/>
              </a:rPr>
              <a:t>        理由</a:t>
            </a:r>
            <a:r>
              <a:rPr kumimoji="0" lang="en-US" altLang="zh-CN" sz="2400">
                <a:ea typeface="楷体_GB2312" pitchFamily="49" charset="-122"/>
              </a:rPr>
              <a:t>4</a:t>
            </a:r>
            <a:r>
              <a:rPr kumimoji="0" lang="zh-CN" altLang="en-US" sz="2400">
                <a:ea typeface="楷体_GB2312" pitchFamily="49" charset="-122"/>
              </a:rPr>
              <a:t>：因为它是必修课，是老师逼的，不学不能拿学分</a:t>
            </a:r>
          </a:p>
          <a:p>
            <a:pPr lvl="1" eaLnBrk="1" hangingPunct="1">
              <a:buClr>
                <a:schemeClr val="tx1"/>
              </a:buClr>
              <a:buFont typeface="Wingdings" panose="05000000000000000000" pitchFamily="2" charset="2"/>
              <a:buChar char="Ø"/>
            </a:pPr>
            <a:r>
              <a:rPr kumimoji="0" lang="zh-CN" altLang="en-US" sz="2400">
                <a:ea typeface="楷体_GB2312" pitchFamily="49" charset="-122"/>
              </a:rPr>
              <a:t>        </a:t>
            </a:r>
            <a:r>
              <a:rPr kumimoji="0" lang="en-US" altLang="zh-CN" sz="2400">
                <a:ea typeface="楷体_GB2312" pitchFamily="49" charset="-122"/>
              </a:rPr>
              <a:t>……</a:t>
            </a:r>
          </a:p>
          <a:p>
            <a:pPr lvl="1" eaLnBrk="1" hangingPunct="1">
              <a:buClr>
                <a:schemeClr val="tx1"/>
              </a:buClr>
              <a:buFont typeface="Wingdings" panose="05000000000000000000" pitchFamily="2" charset="2"/>
              <a:buChar char="Ø"/>
            </a:pPr>
            <a:r>
              <a:rPr kumimoji="0" lang="en-US" altLang="zh-CN" sz="2400">
                <a:ea typeface="楷体_GB2312" pitchFamily="49" charset="-122"/>
              </a:rPr>
              <a:t>        </a:t>
            </a:r>
            <a:r>
              <a:rPr kumimoji="0" lang="zh-CN" altLang="en-US" sz="2400">
                <a:ea typeface="楷体_GB2312" pitchFamily="49" charset="-122"/>
              </a:rPr>
              <a:t>理由</a:t>
            </a:r>
            <a:r>
              <a:rPr kumimoji="0" lang="en-US" altLang="zh-CN" sz="2400">
                <a:ea typeface="楷体_GB2312" pitchFamily="49" charset="-122"/>
              </a:rPr>
              <a:t>n</a:t>
            </a:r>
            <a:r>
              <a:rPr kumimoji="0" lang="zh-CN" altLang="en-US" sz="2400">
                <a:ea typeface="楷体_GB2312" pitchFamily="49" charset="-122"/>
              </a:rPr>
              <a:t>：</a:t>
            </a:r>
            <a:r>
              <a:rPr kumimoji="0" lang="en-US" altLang="zh-CN" sz="2400">
                <a:ea typeface="楷体_GB2312" pitchFamily="49" charset="-122"/>
              </a:rPr>
              <a:t>…… </a:t>
            </a:r>
          </a:p>
        </p:txBody>
      </p:sp>
      <p:sp>
        <p:nvSpPr>
          <p:cNvPr id="469017" name="AutoShape 25"/>
          <p:cNvSpPr>
            <a:spLocks noChangeArrowheads="1"/>
          </p:cNvSpPr>
          <p:nvPr/>
        </p:nvSpPr>
        <p:spPr bwMode="auto">
          <a:xfrm>
            <a:off x="2771775" y="2997200"/>
            <a:ext cx="4968875" cy="2087563"/>
          </a:xfrm>
          <a:prstGeom prst="cloudCallout">
            <a:avLst>
              <a:gd name="adj1" fmla="val -37125"/>
              <a:gd name="adj2" fmla="val -90458"/>
            </a:avLst>
          </a:prstGeom>
          <a:gradFill rotWithShape="1">
            <a:gsLst>
              <a:gs pos="0">
                <a:srgbClr val="FFCC99"/>
              </a:gs>
              <a:gs pos="100000">
                <a:schemeClr val="bg1"/>
              </a:gs>
            </a:gsLst>
            <a:lin ang="5400000" scaled="1"/>
          </a:gradFill>
          <a:ln w="19050">
            <a:solidFill>
              <a:srgbClr val="FF0000"/>
            </a:solidFill>
            <a:round/>
            <a:headEnd/>
            <a:tailEnd/>
          </a:ln>
          <a:effectLst>
            <a:outerShdw dist="107763" dir="2700000" algn="ctr" rotWithShape="0">
              <a:schemeClr val="bg2">
                <a:alpha val="50000"/>
              </a:schemeClr>
            </a:outerShdw>
          </a:effectLst>
        </p:spPr>
        <p:txBody>
          <a:bodyPr/>
          <a:lstStyle/>
          <a:p>
            <a:pPr algn="ctr">
              <a:defRPr/>
            </a:pPr>
            <a:r>
              <a:rPr lang="zh-CN" altLang="en-US" sz="2800" b="1">
                <a:solidFill>
                  <a:schemeClr val="accent2"/>
                </a:solidFill>
                <a:effectLst>
                  <a:outerShdw blurRad="38100" dist="38100" dir="2700000" algn="tl">
                    <a:srgbClr val="000000"/>
                  </a:outerShdw>
                </a:effectLst>
                <a:ea typeface="楷体_GB2312" pitchFamily="49" charset="-122"/>
              </a:rPr>
              <a:t>别急！让我想想</a:t>
            </a:r>
            <a:r>
              <a:rPr lang="en-US" altLang="zh-CN" sz="2800" b="1">
                <a:solidFill>
                  <a:schemeClr val="accent2"/>
                </a:solidFill>
                <a:effectLst>
                  <a:outerShdw blurRad="38100" dist="38100" dir="2700000" algn="tl">
                    <a:srgbClr val="000000"/>
                  </a:outerShdw>
                </a:effectLst>
                <a:ea typeface="楷体_GB2312" pitchFamily="49" charset="-122"/>
              </a:rPr>
              <a:t>……</a:t>
            </a:r>
          </a:p>
        </p:txBody>
      </p:sp>
      <p:sp>
        <p:nvSpPr>
          <p:cNvPr id="469018" name="AutoShape 26"/>
          <p:cNvSpPr>
            <a:spLocks noChangeArrowheads="1"/>
          </p:cNvSpPr>
          <p:nvPr/>
        </p:nvSpPr>
        <p:spPr bwMode="auto">
          <a:xfrm>
            <a:off x="900113" y="4941888"/>
            <a:ext cx="7991475" cy="1800225"/>
          </a:xfrm>
          <a:prstGeom prst="wedgeRoundRectCallout">
            <a:avLst>
              <a:gd name="adj1" fmla="val 1231"/>
              <a:gd name="adj2" fmla="val -117458"/>
              <a:gd name="adj3" fmla="val 16667"/>
            </a:avLst>
          </a:prstGeom>
          <a:gradFill rotWithShape="1">
            <a:gsLst>
              <a:gs pos="0">
                <a:srgbClr val="00FFFF"/>
              </a:gs>
              <a:gs pos="100000">
                <a:schemeClr val="bg1"/>
              </a:gs>
            </a:gsLst>
            <a:lin ang="5400000" scaled="1"/>
          </a:gradFill>
          <a:ln w="25400">
            <a:solidFill>
              <a:srgbClr val="FF00FF"/>
            </a:solidFill>
            <a:miter lim="800000"/>
            <a:headEnd/>
            <a:tailEnd/>
          </a:ln>
          <a:effectLst>
            <a:outerShdw dist="107763" dir="2700000" algn="ctr" rotWithShape="0">
              <a:schemeClr val="bg2">
                <a:alpha val="50000"/>
              </a:schemeClr>
            </a:outerShdw>
          </a:effectLst>
        </p:spPr>
        <p:txBody>
          <a:bodyPr/>
          <a:lstStyle/>
          <a:p>
            <a:pPr>
              <a:defRPr/>
            </a:pPr>
            <a:r>
              <a:rPr lang="en-US" altLang="zh-CN" sz="1800" dirty="0"/>
              <a:t>         </a:t>
            </a:r>
            <a:r>
              <a:rPr lang="zh-CN" altLang="en-US" sz="2000" b="1" dirty="0">
                <a:effectLst>
                  <a:outerShdw blurRad="38100" dist="38100" dir="2700000" algn="tl">
                    <a:srgbClr val="FFFFFF"/>
                  </a:outerShdw>
                </a:effectLst>
                <a:latin typeface="楷体_GB2312" pitchFamily="49" charset="-122"/>
                <a:ea typeface="楷体_GB2312" pitchFamily="49" charset="-122"/>
              </a:rPr>
              <a:t>这些理由都只是从表面上来回答，其实要真正来回答这一问题，我们有必要了解程序设计语言的发展历史及其特点，知道</a:t>
            </a:r>
            <a:r>
              <a:rPr lang="en-US" altLang="zh-CN" sz="2000" b="1" dirty="0">
                <a:effectLst>
                  <a:outerShdw blurRad="38100" dist="38100" dir="2700000" algn="tl">
                    <a:srgbClr val="FFFFFF"/>
                  </a:outerShdw>
                </a:effectLst>
                <a:latin typeface="楷体_GB2312" pitchFamily="49" charset="-122"/>
                <a:ea typeface="楷体_GB2312" pitchFamily="49" charset="-122"/>
              </a:rPr>
              <a:t>C</a:t>
            </a:r>
            <a:r>
              <a:rPr lang="zh-CN" altLang="en-US" sz="2000" b="1" dirty="0">
                <a:effectLst>
                  <a:outerShdw blurRad="38100" dist="38100" dir="2700000" algn="tl">
                    <a:srgbClr val="FFFFFF"/>
                  </a:outerShdw>
                </a:effectLst>
                <a:latin typeface="楷体_GB2312" pitchFamily="49" charset="-122"/>
                <a:ea typeface="楷体_GB2312" pitchFamily="49" charset="-122"/>
              </a:rPr>
              <a:t>语言是属于那种类型的语言；</a:t>
            </a:r>
            <a:r>
              <a:rPr lang="en-US" altLang="zh-CN" sz="2000" b="1" dirty="0">
                <a:effectLst>
                  <a:outerShdw blurRad="38100" dist="38100" dir="2700000" algn="tl">
                    <a:srgbClr val="FFFFFF"/>
                  </a:outerShdw>
                </a:effectLst>
                <a:latin typeface="楷体_GB2312" pitchFamily="49" charset="-122"/>
                <a:ea typeface="楷体_GB2312" pitchFamily="49" charset="-122"/>
              </a:rPr>
              <a:t>C</a:t>
            </a:r>
            <a:r>
              <a:rPr lang="zh-CN" altLang="en-US" sz="2000" b="1" dirty="0">
                <a:effectLst>
                  <a:outerShdw blurRad="38100" dist="38100" dir="2700000" algn="tl">
                    <a:srgbClr val="FFFFFF"/>
                  </a:outerShdw>
                </a:effectLst>
                <a:latin typeface="楷体_GB2312" pitchFamily="49" charset="-122"/>
                <a:ea typeface="楷体_GB2312" pitchFamily="49" charset="-122"/>
              </a:rPr>
              <a:t>语言是如何产生和发展的，</a:t>
            </a:r>
            <a:r>
              <a:rPr lang="en-US" altLang="zh-CN" sz="2000" b="1" dirty="0">
                <a:effectLst>
                  <a:outerShdw blurRad="38100" dist="38100" dir="2700000" algn="tl">
                    <a:srgbClr val="FFFFFF"/>
                  </a:outerShdw>
                </a:effectLst>
                <a:latin typeface="楷体_GB2312" pitchFamily="49" charset="-122"/>
                <a:ea typeface="楷体_GB2312" pitchFamily="49" charset="-122"/>
              </a:rPr>
              <a:t>C</a:t>
            </a:r>
            <a:r>
              <a:rPr lang="zh-CN" altLang="en-US" sz="2000" b="1" dirty="0">
                <a:effectLst>
                  <a:outerShdw blurRad="38100" dist="38100" dir="2700000" algn="tl">
                    <a:srgbClr val="FFFFFF"/>
                  </a:outerShdw>
                </a:effectLst>
                <a:latin typeface="楷体_GB2312" pitchFamily="49" charset="-122"/>
                <a:ea typeface="楷体_GB2312" pitchFamily="49" charset="-122"/>
              </a:rPr>
              <a:t>语言的特点有哪些，它应用在哪些方面等，这样我们就可以做到学习目的明确，才能有意识地去学好</a:t>
            </a:r>
            <a:r>
              <a:rPr lang="en-US" altLang="zh-CN" sz="2000" b="1" dirty="0">
                <a:effectLst>
                  <a:outerShdw blurRad="38100" dist="38100" dir="2700000" algn="tl">
                    <a:srgbClr val="FFFFFF"/>
                  </a:outerShdw>
                </a:effectLst>
                <a:latin typeface="楷体_GB2312" pitchFamily="49" charset="-122"/>
                <a:ea typeface="楷体_GB2312" pitchFamily="49" charset="-122"/>
              </a:rPr>
              <a:t>C</a:t>
            </a:r>
            <a:r>
              <a:rPr lang="zh-CN" altLang="en-US" sz="2000" b="1" dirty="0">
                <a:effectLst>
                  <a:outerShdw blurRad="38100" dist="38100" dir="2700000" algn="tl">
                    <a:srgbClr val="FFFFFF"/>
                  </a:outerShdw>
                </a:effectLst>
                <a:latin typeface="楷体_GB2312" pitchFamily="49" charset="-122"/>
                <a:ea typeface="楷体_GB2312" pitchFamily="49" charset="-122"/>
              </a:rPr>
              <a:t>语言程序设计。</a:t>
            </a:r>
            <a:r>
              <a:rPr lang="zh-CN" altLang="en-US" b="1" dirty="0">
                <a:latin typeface="楷体_GB2312" pitchFamily="49" charset="-122"/>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8997"/>
                                        </p:tgtEl>
                                        <p:attrNameLst>
                                          <p:attrName>style.visibility</p:attrName>
                                        </p:attrNameLst>
                                      </p:cBhvr>
                                      <p:to>
                                        <p:strVal val="visible"/>
                                      </p:to>
                                    </p:set>
                                    <p:anim calcmode="lin" valueType="num">
                                      <p:cBhvr additive="base">
                                        <p:cTn id="7" dur="500" fill="hold"/>
                                        <p:tgtEl>
                                          <p:spTgt spid="468997"/>
                                        </p:tgtEl>
                                        <p:attrNameLst>
                                          <p:attrName>ppt_x</p:attrName>
                                        </p:attrNameLst>
                                      </p:cBhvr>
                                      <p:tavLst>
                                        <p:tav tm="0">
                                          <p:val>
                                            <p:strVal val="0-#ppt_w/2"/>
                                          </p:val>
                                        </p:tav>
                                        <p:tav tm="100000">
                                          <p:val>
                                            <p:strVal val="#ppt_x"/>
                                          </p:val>
                                        </p:tav>
                                      </p:tavLst>
                                    </p:anim>
                                    <p:anim calcmode="lin" valueType="num">
                                      <p:cBhvr additive="base">
                                        <p:cTn id="8" dur="500" fill="hold"/>
                                        <p:tgtEl>
                                          <p:spTgt spid="4689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69007">
                                            <p:txEl>
                                              <p:pRg st="0" end="0"/>
                                            </p:txEl>
                                          </p:spTgt>
                                        </p:tgtEl>
                                        <p:attrNameLst>
                                          <p:attrName>style.visibility</p:attrName>
                                        </p:attrNameLst>
                                      </p:cBhvr>
                                      <p:to>
                                        <p:strVal val="visible"/>
                                      </p:to>
                                    </p:set>
                                    <p:animEffect transition="in" filter="blinds(horizontal)">
                                      <p:cBhvr>
                                        <p:cTn id="13" dur="500"/>
                                        <p:tgtEl>
                                          <p:spTgt spid="469007">
                                            <p:txEl>
                                              <p:pRg st="0" end="0"/>
                                            </p:txEl>
                                          </p:spTgt>
                                        </p:tgtEl>
                                      </p:cBhvr>
                                    </p:animEffect>
                                  </p:childTnLst>
                                </p:cTn>
                              </p:par>
                            </p:childTnLst>
                          </p:cTn>
                        </p:par>
                        <p:par>
                          <p:cTn id="14" fill="hold" nodeType="afterGroup">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469017"/>
                                        </p:tgtEl>
                                        <p:attrNameLst>
                                          <p:attrName>style.visibility</p:attrName>
                                        </p:attrNameLst>
                                      </p:cBhvr>
                                      <p:to>
                                        <p:strVal val="visible"/>
                                      </p:to>
                                    </p:set>
                                    <p:anim calcmode="lin" valueType="num">
                                      <p:cBhvr additive="base">
                                        <p:cTn id="17" dur="500" fill="hold"/>
                                        <p:tgtEl>
                                          <p:spTgt spid="469017"/>
                                        </p:tgtEl>
                                        <p:attrNameLst>
                                          <p:attrName>ppt_x</p:attrName>
                                        </p:attrNameLst>
                                      </p:cBhvr>
                                      <p:tavLst>
                                        <p:tav tm="0">
                                          <p:val>
                                            <p:strVal val="#ppt_x"/>
                                          </p:val>
                                        </p:tav>
                                        <p:tav tm="100000">
                                          <p:val>
                                            <p:strVal val="#ppt_x"/>
                                          </p:val>
                                        </p:tav>
                                      </p:tavLst>
                                    </p:anim>
                                    <p:anim calcmode="lin" valueType="num">
                                      <p:cBhvr additive="base">
                                        <p:cTn id="18" dur="500" fill="hold"/>
                                        <p:tgtEl>
                                          <p:spTgt spid="46901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69017"/>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69007">
                                            <p:txEl>
                                              <p:pRg st="1" end="1"/>
                                            </p:txEl>
                                          </p:spTgt>
                                        </p:tgtEl>
                                        <p:attrNameLst>
                                          <p:attrName>style.visibility</p:attrName>
                                        </p:attrNameLst>
                                      </p:cBhvr>
                                      <p:to>
                                        <p:strVal val="visible"/>
                                      </p:to>
                                    </p:set>
                                    <p:anim calcmode="lin" valueType="num">
                                      <p:cBhvr additive="base">
                                        <p:cTn id="23" dur="500" fill="hold"/>
                                        <p:tgtEl>
                                          <p:spTgt spid="469007">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90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69007">
                                            <p:txEl>
                                              <p:pRg st="2" end="2"/>
                                            </p:txEl>
                                          </p:spTgt>
                                        </p:tgtEl>
                                        <p:attrNameLst>
                                          <p:attrName>style.visibility</p:attrName>
                                        </p:attrNameLst>
                                      </p:cBhvr>
                                      <p:to>
                                        <p:strVal val="visible"/>
                                      </p:to>
                                    </p:set>
                                    <p:anim calcmode="lin" valueType="num">
                                      <p:cBhvr additive="base">
                                        <p:cTn id="29" dur="500" fill="hold"/>
                                        <p:tgtEl>
                                          <p:spTgt spid="469007">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690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469007">
                                            <p:txEl>
                                              <p:pRg st="3" end="3"/>
                                            </p:txEl>
                                          </p:spTgt>
                                        </p:tgtEl>
                                        <p:attrNameLst>
                                          <p:attrName>style.visibility</p:attrName>
                                        </p:attrNameLst>
                                      </p:cBhvr>
                                      <p:to>
                                        <p:strVal val="visible"/>
                                      </p:to>
                                    </p:set>
                                    <p:anim calcmode="lin" valueType="num">
                                      <p:cBhvr additive="base">
                                        <p:cTn id="35" dur="500" fill="hold"/>
                                        <p:tgtEl>
                                          <p:spTgt spid="469007">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90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469007">
                                            <p:txEl>
                                              <p:pRg st="4" end="4"/>
                                            </p:txEl>
                                          </p:spTgt>
                                        </p:tgtEl>
                                        <p:attrNameLst>
                                          <p:attrName>style.visibility</p:attrName>
                                        </p:attrNameLst>
                                      </p:cBhvr>
                                      <p:to>
                                        <p:strVal val="visible"/>
                                      </p:to>
                                    </p:set>
                                    <p:anim calcmode="lin" valueType="num">
                                      <p:cBhvr additive="base">
                                        <p:cTn id="41" dur="500" fill="hold"/>
                                        <p:tgtEl>
                                          <p:spTgt spid="469007">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690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469007">
                                            <p:txEl>
                                              <p:pRg st="5" end="5"/>
                                            </p:txEl>
                                          </p:spTgt>
                                        </p:tgtEl>
                                        <p:attrNameLst>
                                          <p:attrName>style.visibility</p:attrName>
                                        </p:attrNameLst>
                                      </p:cBhvr>
                                      <p:to>
                                        <p:strVal val="visible"/>
                                      </p:to>
                                    </p:set>
                                    <p:anim calcmode="lin" valueType="num">
                                      <p:cBhvr additive="base">
                                        <p:cTn id="47" dur="500" fill="hold"/>
                                        <p:tgtEl>
                                          <p:spTgt spid="469007">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69007">
                                            <p:txEl>
                                              <p:pRg st="5" end="5"/>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69007">
                                            <p:txEl>
                                              <p:pRg st="6" end="6"/>
                                            </p:txEl>
                                          </p:spTgt>
                                        </p:tgtEl>
                                        <p:attrNameLst>
                                          <p:attrName>style.visibility</p:attrName>
                                        </p:attrNameLst>
                                      </p:cBhvr>
                                      <p:to>
                                        <p:strVal val="visible"/>
                                      </p:to>
                                    </p:set>
                                    <p:anim calcmode="lin" valueType="num">
                                      <p:cBhvr additive="base">
                                        <p:cTn id="51" dur="500" fill="hold"/>
                                        <p:tgtEl>
                                          <p:spTgt spid="469007">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690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69018"/>
                                        </p:tgtEl>
                                        <p:attrNameLst>
                                          <p:attrName>style.visibility</p:attrName>
                                        </p:attrNameLst>
                                      </p:cBhvr>
                                      <p:to>
                                        <p:strVal val="visible"/>
                                      </p:to>
                                    </p:set>
                                    <p:anim calcmode="lin" valueType="num">
                                      <p:cBhvr additive="base">
                                        <p:cTn id="57" dur="500" fill="hold"/>
                                        <p:tgtEl>
                                          <p:spTgt spid="469018"/>
                                        </p:tgtEl>
                                        <p:attrNameLst>
                                          <p:attrName>ppt_x</p:attrName>
                                        </p:attrNameLst>
                                      </p:cBhvr>
                                      <p:tavLst>
                                        <p:tav tm="0">
                                          <p:val>
                                            <p:strVal val="#ppt_x"/>
                                          </p:val>
                                        </p:tav>
                                        <p:tav tm="100000">
                                          <p:val>
                                            <p:strVal val="#ppt_x"/>
                                          </p:val>
                                        </p:tav>
                                      </p:tavLst>
                                    </p:anim>
                                    <p:anim calcmode="lin" valueType="num">
                                      <p:cBhvr additive="base">
                                        <p:cTn id="58" dur="500" fill="hold"/>
                                        <p:tgtEl>
                                          <p:spTgt spid="4690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p:bldP spid="469017" grpId="0" animBg="1"/>
      <p:bldP spid="4690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程序与程序设计语言</a:t>
            </a:r>
          </a:p>
        </p:txBody>
      </p:sp>
      <p:sp>
        <p:nvSpPr>
          <p:cNvPr id="14339" name="Rectangle 3"/>
          <p:cNvSpPr>
            <a:spLocks noGrp="1" noChangeArrowheads="1"/>
          </p:cNvSpPr>
          <p:nvPr>
            <p:ph type="body" idx="1"/>
          </p:nvPr>
        </p:nvSpPr>
        <p:spPr/>
        <p:txBody>
          <a:bodyPr/>
          <a:lstStyle/>
          <a:p>
            <a:pPr eaLnBrk="1" hangingPunct="1"/>
            <a:r>
              <a:rPr lang="zh-CN" altLang="en-US" dirty="0" smtClean="0"/>
              <a:t>程序</a:t>
            </a:r>
          </a:p>
          <a:p>
            <a:pPr lvl="1" eaLnBrk="1" hangingPunct="1"/>
            <a:r>
              <a:rPr lang="zh-CN" altLang="en-US" dirty="0" smtClean="0"/>
              <a:t>人们为解决某种问题用计算机可以识别的代码编排的一系列加工步骤。</a:t>
            </a:r>
          </a:p>
          <a:p>
            <a:pPr lvl="1" eaLnBrk="1" hangingPunct="1"/>
            <a:r>
              <a:rPr lang="zh-CN" altLang="en-US" dirty="0" smtClean="0"/>
              <a:t>程序的执行过程实际上是对程序所表达的数据进行处理的过程。</a:t>
            </a:r>
          </a:p>
          <a:p>
            <a:pPr eaLnBrk="1" hangingPunct="1"/>
            <a:r>
              <a:rPr lang="zh-CN" altLang="en-US" dirty="0" smtClean="0"/>
              <a:t>程序设计语言</a:t>
            </a:r>
            <a:r>
              <a:rPr lang="en-US" altLang="zh-CN" sz="2400" dirty="0" smtClean="0">
                <a:hlinkClick r:id="" action="ppaction://noaction"/>
              </a:rPr>
              <a:t>(</a:t>
            </a:r>
            <a:r>
              <a:rPr lang="zh-CN" altLang="en-US" sz="2400" dirty="0" smtClean="0">
                <a:hlinkClick r:id="" action="ppaction://noaction"/>
              </a:rPr>
              <a:t>回顾微型计算机的基本结构）</a:t>
            </a:r>
            <a:endParaRPr lang="zh-CN" altLang="en-US" sz="2400" dirty="0" smtClean="0"/>
          </a:p>
          <a:p>
            <a:pPr lvl="1" eaLnBrk="1" hangingPunct="1"/>
            <a:r>
              <a:rPr lang="zh-CN" altLang="en-US" dirty="0" smtClean="0"/>
              <a:t>提供了一种表达数据与处理数据的功能</a:t>
            </a:r>
          </a:p>
          <a:p>
            <a:pPr lvl="1" eaLnBrk="1" hangingPunct="1"/>
            <a:r>
              <a:rPr lang="zh-CN" altLang="en-US" dirty="0" smtClean="0"/>
              <a:t>要求程序员按照语言的规范编程</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aphicFrame>
        <p:nvGraphicFramePr>
          <p:cNvPr id="762882" name="Group 2"/>
          <p:cNvGraphicFramePr>
            <a:graphicFrameLocks noGrp="1"/>
          </p:cNvGraphicFramePr>
          <p:nvPr/>
        </p:nvGraphicFramePr>
        <p:xfrm>
          <a:off x="457200" y="762000"/>
          <a:ext cx="8305800" cy="5461000"/>
        </p:xfrm>
        <a:graphic>
          <a:graphicData uri="http://schemas.openxmlformats.org/drawingml/2006/table">
            <a:tbl>
              <a:tblPr/>
              <a:tblGrid>
                <a:gridCol w="4273550">
                  <a:extLst>
                    <a:ext uri="{9D8B030D-6E8A-4147-A177-3AD203B41FA5}">
                      <a16:colId xmlns:a16="http://schemas.microsoft.com/office/drawing/2014/main" val="20000"/>
                    </a:ext>
                  </a:extLst>
                </a:gridCol>
                <a:gridCol w="4032250">
                  <a:extLst>
                    <a:ext uri="{9D8B030D-6E8A-4147-A177-3AD203B41FA5}">
                      <a16:colId xmlns:a16="http://schemas.microsoft.com/office/drawing/2014/main" val="20001"/>
                    </a:ext>
                  </a:extLst>
                </a:gridCol>
              </a:tblGrid>
              <a:tr h="68584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1" u="none" strike="noStrike" cap="none" normalizeH="0" baseline="0" smtClean="0">
                          <a:ln>
                            <a:noFill/>
                          </a:ln>
                          <a:solidFill>
                            <a:srgbClr val="FF9900"/>
                          </a:solidFill>
                          <a:effectLst/>
                          <a:latin typeface="Arial" pitchFamily="34" charset="0"/>
                          <a:ea typeface="宋体" pitchFamily="2" charset="-122"/>
                        </a:rPr>
                        <a:t>自然语言</a:t>
                      </a:r>
                    </a:p>
                  </a:txBody>
                  <a:tcPr marT="45723" marB="45723" anchor="ctr" horzOverflow="overflow">
                    <a:lnL w="57150" cap="flat" cmpd="sng" algn="ctr">
                      <a:solidFill>
                        <a:srgbClr val="009900"/>
                      </a:solidFill>
                      <a:prstDash val="solid"/>
                      <a:round/>
                      <a:headEnd type="none" w="med" len="med"/>
                      <a:tailEnd type="none" w="med" len="med"/>
                    </a:lnL>
                    <a:lnR w="57150" cap="flat" cmpd="sng" algn="ctr">
                      <a:solidFill>
                        <a:srgbClr val="009900"/>
                      </a:solidFill>
                      <a:prstDash val="solid"/>
                      <a:round/>
                      <a:headEnd type="none" w="med" len="med"/>
                      <a:tailEnd type="none" w="med" len="med"/>
                    </a:lnR>
                    <a:lnT w="57150" cap="flat" cmpd="sng" algn="ctr">
                      <a:solidFill>
                        <a:srgbClr val="009900"/>
                      </a:solidFill>
                      <a:prstDash val="solid"/>
                      <a:round/>
                      <a:headEnd type="none" w="med" len="med"/>
                      <a:tailEnd type="none" w="med" len="med"/>
                    </a:lnT>
                    <a:lnB w="57150" cap="flat" cmpd="sng" algn="ctr">
                      <a:solidFill>
                        <a:srgbClr val="0099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smtClean="0">
                          <a:ln>
                            <a:noFill/>
                          </a:ln>
                          <a:solidFill>
                            <a:srgbClr val="FF9900"/>
                          </a:solidFill>
                          <a:effectLst/>
                          <a:latin typeface="Arial" pitchFamily="34" charset="0"/>
                          <a:ea typeface="宋体" pitchFamily="2" charset="-122"/>
                        </a:rPr>
                        <a:t>C</a:t>
                      </a:r>
                      <a:r>
                        <a:rPr kumimoji="0" lang="zh-CN" altLang="en-US" sz="2800" b="1" i="1" u="none" strike="noStrike" cap="none" normalizeH="0" baseline="0" smtClean="0">
                          <a:ln>
                            <a:noFill/>
                          </a:ln>
                          <a:solidFill>
                            <a:srgbClr val="FF9900"/>
                          </a:solidFill>
                          <a:effectLst/>
                          <a:latin typeface="Arial" pitchFamily="34" charset="0"/>
                          <a:ea typeface="宋体" pitchFamily="2" charset="-122"/>
                        </a:rPr>
                        <a:t>语言</a:t>
                      </a:r>
                    </a:p>
                  </a:txBody>
                  <a:tcPr marT="45723" marB="45723" anchor="ctr" horzOverflow="overflow">
                    <a:lnL w="57150" cap="flat" cmpd="sng" algn="ctr">
                      <a:solidFill>
                        <a:srgbClr val="009900"/>
                      </a:solidFill>
                      <a:prstDash val="solid"/>
                      <a:round/>
                      <a:headEnd type="none" w="med" len="med"/>
                      <a:tailEnd type="none" w="med" len="med"/>
                    </a:lnL>
                    <a:lnR w="57150" cap="flat" cmpd="sng" algn="ctr">
                      <a:solidFill>
                        <a:srgbClr val="009900"/>
                      </a:solidFill>
                      <a:prstDash val="solid"/>
                      <a:round/>
                      <a:headEnd type="none" w="med" len="med"/>
                      <a:tailEnd type="none" w="med" len="med"/>
                    </a:lnR>
                    <a:lnT w="57150" cap="flat" cmpd="sng" algn="ctr">
                      <a:solidFill>
                        <a:srgbClr val="009900"/>
                      </a:solidFill>
                      <a:prstDash val="solid"/>
                      <a:round/>
                      <a:headEnd type="none" w="med" len="med"/>
                      <a:tailEnd type="none" w="med" len="med"/>
                    </a:lnT>
                    <a:lnB w="57150" cap="flat" cmpd="sng" algn="ctr">
                      <a:solidFill>
                        <a:srgbClr val="00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98424">
                <a:tc>
                  <a:txBody>
                    <a:bodyPr/>
                    <a:lstStyle/>
                    <a:p>
                      <a:pPr marL="0" marR="0" lvl="0" indent="0" algn="l" defTabSz="914400" rtl="0" eaLnBrk="1" fontAlgn="base" latinLnBrk="0" hangingPunct="1">
                        <a:lnSpc>
                          <a:spcPct val="100000"/>
                        </a:lnSpc>
                        <a:spcBef>
                          <a:spcPct val="20000"/>
                        </a:spcBef>
                        <a:spcAft>
                          <a:spcPct val="0"/>
                        </a:spcAft>
                        <a:buClr>
                          <a:srgbClr val="FF9900"/>
                        </a:buClr>
                        <a:buSzPct val="75000"/>
                        <a:buFont typeface="Wingdings" pitchFamily="2" charset="2"/>
                        <a:buChar char="Ø"/>
                        <a:tabLst/>
                      </a:pPr>
                      <a:r>
                        <a:rPr kumimoji="0" lang="zh-CN" altLang="en-US" sz="2800" b="1" i="0" u="none" strike="noStrike" cap="none" normalizeH="0" baseline="0" smtClean="0">
                          <a:ln>
                            <a:noFill/>
                          </a:ln>
                          <a:solidFill>
                            <a:schemeClr val="bg1"/>
                          </a:solidFill>
                          <a:effectLst/>
                          <a:latin typeface="Arial" pitchFamily="34" charset="0"/>
                          <a:ea typeface="楷体_GB2312" pitchFamily="49" charset="-122"/>
                        </a:rPr>
                        <a:t>信息交流（地位平等）（有思维、推理能力）</a:t>
                      </a:r>
                    </a:p>
                  </a:txBody>
                  <a:tcPr marT="45723" marB="45723" horzOverflow="overflow">
                    <a:lnL w="57150" cap="flat" cmpd="sng" algn="ctr">
                      <a:solidFill>
                        <a:srgbClr val="009900"/>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57150" cap="flat" cmpd="sng" algn="ctr">
                      <a:solidFill>
                        <a:srgbClr val="009900"/>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75000"/>
                        <a:buFont typeface="Wingdings" pitchFamily="2" charset="2"/>
                        <a:buChar char="l"/>
                        <a:tabLst/>
                      </a:pPr>
                      <a:r>
                        <a:rPr kumimoji="0" lang="zh-CN" altLang="en-US" sz="2800" b="1" i="0" u="none" strike="noStrike" cap="none" normalizeH="0" baseline="0" smtClean="0">
                          <a:ln>
                            <a:noFill/>
                          </a:ln>
                          <a:solidFill>
                            <a:schemeClr val="bg1"/>
                          </a:solidFill>
                          <a:effectLst/>
                          <a:latin typeface="Arial" pitchFamily="34" charset="0"/>
                          <a:ea typeface="楷体_GB2312" pitchFamily="49" charset="-122"/>
                        </a:rPr>
                        <a:t>人</a:t>
                      </a:r>
                      <a:r>
                        <a:rPr kumimoji="0" lang="en-US" altLang="zh-CN" sz="2800" b="1" i="0" u="none" strike="noStrike" cap="none" normalizeH="0" baseline="0" smtClean="0">
                          <a:ln>
                            <a:noFill/>
                          </a:ln>
                          <a:solidFill>
                            <a:schemeClr val="bg1"/>
                          </a:solidFill>
                          <a:effectLst/>
                          <a:latin typeface="Arial" pitchFamily="34" charset="0"/>
                          <a:ea typeface="楷体_GB2312" pitchFamily="49" charset="-122"/>
                        </a:rPr>
                        <a:t>—</a:t>
                      </a:r>
                      <a:r>
                        <a:rPr kumimoji="0" lang="zh-CN" altLang="en-US" sz="2800" b="1" i="0" u="none" strike="noStrike" cap="none" normalizeH="0" baseline="0" smtClean="0">
                          <a:ln>
                            <a:noFill/>
                          </a:ln>
                          <a:solidFill>
                            <a:schemeClr val="bg1"/>
                          </a:solidFill>
                          <a:effectLst/>
                          <a:latin typeface="Arial" pitchFamily="34" charset="0"/>
                          <a:ea typeface="楷体_GB2312" pitchFamily="49" charset="-122"/>
                        </a:rPr>
                        <a:t>机对话（命令方式）（无思维、推理能力，具有计算与逻辑判断能力）</a:t>
                      </a:r>
                    </a:p>
                  </a:txBody>
                  <a:tcPr marT="45723" marB="45723" anchor="ctr" horzOverflow="overflow">
                    <a:lnL w="12700" cap="flat" cmpd="sng" algn="ctr">
                      <a:solidFill>
                        <a:schemeClr val="accent1"/>
                      </a:solidFill>
                      <a:prstDash val="solid"/>
                      <a:round/>
                      <a:headEnd type="none" w="med" len="med"/>
                      <a:tailEnd type="none" w="med" len="med"/>
                    </a:lnL>
                    <a:lnR w="57150" cap="flat" cmpd="sng" algn="ctr">
                      <a:solidFill>
                        <a:srgbClr val="009900"/>
                      </a:solidFill>
                      <a:prstDash val="solid"/>
                      <a:round/>
                      <a:headEnd type="none" w="med" len="med"/>
                      <a:tailEnd type="none" w="med" len="med"/>
                    </a:lnR>
                    <a:lnT w="57150" cap="flat" cmpd="sng" algn="ctr">
                      <a:solidFill>
                        <a:srgbClr val="009900"/>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95677">
                <a:tc>
                  <a:txBody>
                    <a:bodyPr/>
                    <a:lstStyle/>
                    <a:p>
                      <a:pPr marL="0" marR="0" lvl="0" indent="0" algn="l" defTabSz="914400" rtl="0" eaLnBrk="1" fontAlgn="base" latinLnBrk="0" hangingPunct="1">
                        <a:lnSpc>
                          <a:spcPct val="100000"/>
                        </a:lnSpc>
                        <a:spcBef>
                          <a:spcPct val="20000"/>
                        </a:spcBef>
                        <a:spcAft>
                          <a:spcPct val="0"/>
                        </a:spcAft>
                        <a:buClr>
                          <a:srgbClr val="FF9900"/>
                        </a:buClr>
                        <a:buSzPct val="75000"/>
                        <a:buFont typeface="Wingdings" pitchFamily="2" charset="2"/>
                        <a:buChar char="Ø"/>
                        <a:tabLst/>
                      </a:pPr>
                      <a:r>
                        <a:rPr kumimoji="0" lang="zh-CN" altLang="en-US" sz="2800" b="1" i="0" u="none" strike="noStrike" cap="none" normalizeH="0" baseline="0" smtClean="0">
                          <a:ln>
                            <a:noFill/>
                          </a:ln>
                          <a:solidFill>
                            <a:schemeClr val="bg1"/>
                          </a:solidFill>
                          <a:effectLst/>
                          <a:latin typeface="Arial" pitchFamily="34" charset="0"/>
                          <a:ea typeface="楷体_GB2312" pitchFamily="49" charset="-122"/>
                        </a:rPr>
                        <a:t>语法规则、句法规则灵活（可省略、颠倒）</a:t>
                      </a:r>
                    </a:p>
                  </a:txBody>
                  <a:tcPr marT="45723" marB="45723" horzOverflow="overflow">
                    <a:lnL w="57150" cap="flat" cmpd="sng" algn="ctr">
                      <a:solidFill>
                        <a:srgbClr val="009900"/>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75000"/>
                        <a:buFont typeface="Wingdings" pitchFamily="2" charset="2"/>
                        <a:buChar char="l"/>
                        <a:tabLst/>
                      </a:pPr>
                      <a:r>
                        <a:rPr kumimoji="0" lang="zh-CN" altLang="en-US" sz="2800" b="1" i="0" u="none" strike="noStrike" cap="none" normalizeH="0" baseline="0" smtClean="0">
                          <a:ln>
                            <a:noFill/>
                          </a:ln>
                          <a:solidFill>
                            <a:schemeClr val="bg1"/>
                          </a:solidFill>
                          <a:effectLst/>
                          <a:latin typeface="Arial" pitchFamily="34" charset="0"/>
                          <a:ea typeface="楷体_GB2312" pitchFamily="49" charset="-122"/>
                        </a:rPr>
                        <a:t>语法规则、句法规则固定（一般不可省略、颠倒，必须按部就班）</a:t>
                      </a:r>
                    </a:p>
                    <a:p>
                      <a:pPr marL="0" marR="0" lvl="0" indent="0" algn="l" defTabSz="914400" rtl="0" eaLnBrk="1" fontAlgn="base" latinLnBrk="0" hangingPunct="1">
                        <a:lnSpc>
                          <a:spcPct val="100000"/>
                        </a:lnSpc>
                        <a:spcBef>
                          <a:spcPct val="20000"/>
                        </a:spcBef>
                        <a:spcAft>
                          <a:spcPct val="0"/>
                        </a:spcAft>
                        <a:buClr>
                          <a:srgbClr val="FF9900"/>
                        </a:buClr>
                        <a:buSzPct val="75000"/>
                        <a:buFont typeface="Wingdings" pitchFamily="2" charset="2"/>
                        <a:buChar char="l"/>
                        <a:tabLst/>
                      </a:pPr>
                      <a:endParaRPr kumimoji="0" lang="en-US" altLang="zh-CN" sz="2800" b="1" i="0" u="none" strike="noStrike" cap="none" normalizeH="0" baseline="0" smtClean="0">
                        <a:ln>
                          <a:noFill/>
                        </a:ln>
                        <a:solidFill>
                          <a:schemeClr val="bg1"/>
                        </a:solidFill>
                        <a:effectLst/>
                        <a:latin typeface="Arial" pitchFamily="34" charset="0"/>
                        <a:ea typeface="楷体_GB2312" pitchFamily="49" charset="-122"/>
                      </a:endParaRPr>
                    </a:p>
                  </a:txBody>
                  <a:tcPr marT="45723" marB="45723" horzOverflow="overflow">
                    <a:lnL w="12700" cap="flat" cmpd="sng" algn="ctr">
                      <a:solidFill>
                        <a:schemeClr val="accent1"/>
                      </a:solidFill>
                      <a:prstDash val="solid"/>
                      <a:round/>
                      <a:headEnd type="none" w="med" len="med"/>
                      <a:tailEnd type="none" w="med" len="med"/>
                    </a:lnL>
                    <a:lnR w="57150" cap="flat" cmpd="sng" algn="ctr">
                      <a:solidFill>
                        <a:srgbClr val="0099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59">
                <a:tc>
                  <a:txBody>
                    <a:bodyPr/>
                    <a:lstStyle/>
                    <a:p>
                      <a:pPr marL="0" marR="0" lvl="0" indent="0" algn="l" defTabSz="914400" rtl="0" eaLnBrk="1" fontAlgn="base" latinLnBrk="0" hangingPunct="1">
                        <a:lnSpc>
                          <a:spcPct val="100000"/>
                        </a:lnSpc>
                        <a:spcBef>
                          <a:spcPct val="20000"/>
                        </a:spcBef>
                        <a:spcAft>
                          <a:spcPct val="0"/>
                        </a:spcAft>
                        <a:buClr>
                          <a:srgbClr val="FF9900"/>
                        </a:buClr>
                        <a:buSzPct val="75000"/>
                        <a:buFont typeface="Wingdings" pitchFamily="2" charset="2"/>
                        <a:buChar char="Ø"/>
                        <a:tabLst/>
                      </a:pPr>
                      <a:r>
                        <a:rPr kumimoji="0" lang="zh-CN" altLang="en-US" sz="2800" b="1" i="0" u="none" strike="noStrike" cap="none" normalizeH="0" baseline="0" smtClean="0">
                          <a:ln>
                            <a:noFill/>
                          </a:ln>
                          <a:solidFill>
                            <a:schemeClr val="bg1"/>
                          </a:solidFill>
                          <a:effectLst/>
                          <a:latin typeface="Arial" pitchFamily="34" charset="0"/>
                          <a:ea typeface="楷体_GB2312" pitchFamily="49" charset="-122"/>
                        </a:rPr>
                        <a:t>表达方式多样</a:t>
                      </a:r>
                    </a:p>
                  </a:txBody>
                  <a:tcPr marT="45723" marB="45723" anchor="ctr" horzOverflow="overflow">
                    <a:lnL w="57150" cap="flat" cmpd="sng" algn="ctr">
                      <a:solidFill>
                        <a:srgbClr val="009900"/>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57150" cap="flat" cmpd="sng" algn="ctr">
                      <a:solidFill>
                        <a:srgbClr val="00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75000"/>
                        <a:buFont typeface="Wingdings" pitchFamily="2" charset="2"/>
                        <a:buChar char="l"/>
                        <a:tabLst/>
                      </a:pPr>
                      <a:r>
                        <a:rPr kumimoji="0" lang="zh-CN" altLang="en-US" sz="2800" b="1" i="0" u="none" strike="noStrike" cap="none" normalizeH="0" baseline="0" smtClean="0">
                          <a:ln>
                            <a:noFill/>
                          </a:ln>
                          <a:solidFill>
                            <a:schemeClr val="bg1"/>
                          </a:solidFill>
                          <a:effectLst/>
                          <a:latin typeface="Arial" pitchFamily="34" charset="0"/>
                          <a:ea typeface="楷体_GB2312" pitchFamily="49" charset="-122"/>
                        </a:rPr>
                        <a:t>算法多样</a:t>
                      </a:r>
                    </a:p>
                  </a:txBody>
                  <a:tcPr marT="45723" marB="45723" anchor="ctr" horzOverflow="overflow">
                    <a:lnL w="12700" cap="flat" cmpd="sng" algn="ctr">
                      <a:solidFill>
                        <a:schemeClr val="accent1"/>
                      </a:solidFill>
                      <a:prstDash val="solid"/>
                      <a:round/>
                      <a:headEnd type="none" w="med" len="med"/>
                      <a:tailEnd type="none" w="med" len="med"/>
                    </a:lnL>
                    <a:lnR w="57150" cap="flat" cmpd="sng" algn="ctr">
                      <a:solidFill>
                        <a:srgbClr val="0099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57150" cap="flat" cmpd="sng" algn="ctr">
                      <a:solidFill>
                        <a:srgbClr val="00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62900" name="Text Box 20"/>
          <p:cNvSpPr txBox="1">
            <a:spLocks noChangeArrowheads="1"/>
          </p:cNvSpPr>
          <p:nvPr/>
        </p:nvSpPr>
        <p:spPr bwMode="auto">
          <a:xfrm>
            <a:off x="762000" y="2667000"/>
            <a:ext cx="281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zh-CN" altLang="en-US" sz="1800" b="1">
                <a:solidFill>
                  <a:schemeClr val="bg1"/>
                </a:solidFill>
              </a:rPr>
              <a:t>如：“给孩子盖杯子”</a:t>
            </a:r>
          </a:p>
        </p:txBody>
      </p:sp>
      <p:sp>
        <p:nvSpPr>
          <p:cNvPr id="762901" name="Text Box 21"/>
          <p:cNvSpPr txBox="1">
            <a:spLocks noChangeArrowheads="1"/>
          </p:cNvSpPr>
          <p:nvPr/>
        </p:nvSpPr>
        <p:spPr bwMode="auto">
          <a:xfrm>
            <a:off x="609600" y="4510088"/>
            <a:ext cx="407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1800" b="1">
                <a:solidFill>
                  <a:schemeClr val="bg1"/>
                </a:solidFill>
              </a:rPr>
              <a:t>“</a:t>
            </a:r>
            <a:r>
              <a:rPr kumimoji="0" lang="zh-CN" altLang="en-US" sz="1800" b="1">
                <a:solidFill>
                  <a:schemeClr val="bg1"/>
                </a:solidFill>
              </a:rPr>
              <a:t>晒太阳去，走！”，“走，晒太阳去！”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2900"/>
                                        </p:tgtEl>
                                        <p:attrNameLst>
                                          <p:attrName>style.visibility</p:attrName>
                                        </p:attrNameLst>
                                      </p:cBhvr>
                                      <p:to>
                                        <p:strVal val="visible"/>
                                      </p:to>
                                    </p:set>
                                    <p:animEffect transition="in" filter="blinds(horizontal)">
                                      <p:cBhvr>
                                        <p:cTn id="7" dur="500"/>
                                        <p:tgtEl>
                                          <p:spTgt spid="762900"/>
                                        </p:tgtEl>
                                      </p:cBhvr>
                                    </p:animEffect>
                                  </p:childTnLst>
                                  <p:subTnLst>
                                    <p:set>
                                      <p:cBhvr override="childStyle">
                                        <p:cTn dur="1" fill="hold" display="0" masterRel="nextClick" afterEffect="1"/>
                                        <p:tgtEl>
                                          <p:spTgt spid="762900"/>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2901"/>
                                        </p:tgtEl>
                                        <p:attrNameLst>
                                          <p:attrName>style.visibility</p:attrName>
                                        </p:attrNameLst>
                                      </p:cBhvr>
                                      <p:to>
                                        <p:strVal val="visible"/>
                                      </p:to>
                                    </p:set>
                                    <p:animEffect transition="in" filter="blinds(horizontal)">
                                      <p:cBhvr>
                                        <p:cTn id="12" dur="500"/>
                                        <p:tgtEl>
                                          <p:spTgt spid="762901"/>
                                        </p:tgtEl>
                                      </p:cBhvr>
                                    </p:animEffect>
                                  </p:childTnLst>
                                  <p:subTnLst>
                                    <p:set>
                                      <p:cBhvr override="childStyle">
                                        <p:cTn dur="1" fill="hold" display="0" masterRel="nextClick" afterEffect="1"/>
                                        <p:tgtEl>
                                          <p:spTgt spid="76290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900" grpId="0"/>
      <p:bldP spid="762901"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99392"/>
            <a:ext cx="6516216" cy="1143000"/>
          </a:xfrm>
        </p:spPr>
        <p:txBody>
          <a:bodyPr/>
          <a:lstStyle/>
          <a:p>
            <a:pPr eaLnBrk="1" hangingPunct="1"/>
            <a:r>
              <a:rPr lang="en-US" altLang="zh-CN" dirty="0">
                <a:solidFill>
                  <a:srgbClr val="FFFF00"/>
                </a:solidFill>
              </a:rPr>
              <a:t>1.3 C</a:t>
            </a:r>
            <a:r>
              <a:rPr lang="zh-CN" altLang="en-US" dirty="0">
                <a:solidFill>
                  <a:srgbClr val="FFFF00"/>
                </a:solidFill>
              </a:rPr>
              <a:t>程序的组成与结构</a:t>
            </a:r>
            <a:endParaRPr lang="zh-CN" altLang="en-US" dirty="0" smtClean="0">
              <a:solidFill>
                <a:srgbClr val="FFFF00"/>
              </a:solidFill>
            </a:endParaRPr>
          </a:p>
        </p:txBody>
      </p:sp>
      <p:sp>
        <p:nvSpPr>
          <p:cNvPr id="764931" name="Rectangle 3"/>
          <p:cNvSpPr>
            <a:spLocks noChangeArrowheads="1"/>
          </p:cNvSpPr>
          <p:nvPr/>
        </p:nvSpPr>
        <p:spPr bwMode="auto">
          <a:xfrm>
            <a:off x="0" y="836613"/>
            <a:ext cx="6797675" cy="2200275"/>
          </a:xfrm>
          <a:prstGeom prst="rect">
            <a:avLst/>
          </a:prstGeom>
          <a:noFill/>
          <a:ln w="76200" cmpd="tri" algn="ctr">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ClrTx/>
              <a:buSzTx/>
              <a:buFontTx/>
              <a:buNone/>
            </a:pPr>
            <a:r>
              <a:rPr lang="zh-CN" altLang="zh-CN" sz="2800" b="1">
                <a:solidFill>
                  <a:schemeClr val="bg1"/>
                </a:solidFill>
                <a:latin typeface="Times New Roman" panose="02020603050405020304" pitchFamily="18" charset="0"/>
              </a:rPr>
              <a:t>#include &lt;stdio.h&gt;</a:t>
            </a:r>
            <a:endParaRPr lang="en-US" altLang="zh-CN" sz="2800" b="1">
              <a:solidFill>
                <a:schemeClr val="bg1"/>
              </a:solidFill>
              <a:latin typeface="Times New Roman" panose="02020603050405020304" pitchFamily="18" charset="0"/>
            </a:endParaRPr>
          </a:p>
          <a:p>
            <a:pPr eaLnBrk="1" hangingPunct="1">
              <a:lnSpc>
                <a:spcPct val="95000"/>
              </a:lnSpc>
              <a:spcBef>
                <a:spcPct val="0"/>
              </a:spcBef>
              <a:buClrTx/>
              <a:buSzTx/>
              <a:buFontTx/>
              <a:buNone/>
            </a:pPr>
            <a:r>
              <a:rPr lang="zh-CN" altLang="zh-CN" sz="2800" b="1">
                <a:solidFill>
                  <a:srgbClr val="FFCC66"/>
                </a:solidFill>
                <a:latin typeface="Times New Roman" panose="02020603050405020304" pitchFamily="18" charset="0"/>
              </a:rPr>
              <a:t>void</a:t>
            </a:r>
            <a:r>
              <a:rPr lang="zh-CN" altLang="zh-CN" sz="2800" b="1">
                <a:solidFill>
                  <a:schemeClr val="bg1"/>
                </a:solidFill>
                <a:latin typeface="Times New Roman" panose="02020603050405020304" pitchFamily="18" charset="0"/>
              </a:rPr>
              <a:t> </a:t>
            </a:r>
            <a:r>
              <a:rPr lang="en-US" altLang="zh-CN" sz="2800" b="1">
                <a:solidFill>
                  <a:schemeClr val="bg1"/>
                </a:solidFill>
                <a:latin typeface="Times New Roman" panose="02020603050405020304" pitchFamily="18" charset="0"/>
              </a:rPr>
              <a:t> </a:t>
            </a:r>
            <a:r>
              <a:rPr lang="zh-CN" altLang="zh-CN" sz="2800" b="1">
                <a:solidFill>
                  <a:schemeClr val="bg1"/>
                </a:solidFill>
                <a:latin typeface="Times New Roman" panose="02020603050405020304" pitchFamily="18" charset="0"/>
              </a:rPr>
              <a:t>main( )</a:t>
            </a:r>
          </a:p>
          <a:p>
            <a:pPr eaLnBrk="1" hangingPunct="1">
              <a:lnSpc>
                <a:spcPct val="95000"/>
              </a:lnSpc>
              <a:spcBef>
                <a:spcPct val="0"/>
              </a:spcBef>
              <a:buClrTx/>
              <a:buSzTx/>
              <a:buFontTx/>
              <a:buNone/>
            </a:pPr>
            <a:r>
              <a:rPr lang="zh-CN" altLang="zh-CN" sz="2800" b="1">
                <a:solidFill>
                  <a:schemeClr val="bg1"/>
                </a:solidFill>
                <a:latin typeface="Times New Roman" panose="02020603050405020304" pitchFamily="18" charset="0"/>
              </a:rPr>
              <a:t>{</a:t>
            </a:r>
          </a:p>
          <a:p>
            <a:pPr eaLnBrk="1" hangingPunct="1">
              <a:lnSpc>
                <a:spcPct val="95000"/>
              </a:lnSpc>
              <a:spcBef>
                <a:spcPct val="0"/>
              </a:spcBef>
              <a:buClrTx/>
              <a:buSzTx/>
              <a:buFontTx/>
              <a:buNone/>
            </a:pPr>
            <a:r>
              <a:rPr lang="en-US" altLang="zh-CN" sz="2800" b="1">
                <a:solidFill>
                  <a:schemeClr val="bg1"/>
                </a:solidFill>
                <a:latin typeface="Times New Roman" panose="02020603050405020304" pitchFamily="18" charset="0"/>
              </a:rPr>
              <a:t>  </a:t>
            </a:r>
            <a:r>
              <a:rPr lang="zh-CN" altLang="zh-CN" sz="2800" b="1">
                <a:solidFill>
                  <a:schemeClr val="bg1"/>
                </a:solidFill>
                <a:latin typeface="Times New Roman" panose="02020603050405020304" pitchFamily="18" charset="0"/>
              </a:rPr>
              <a:t>printf ("This is a C program.\n"); </a:t>
            </a:r>
          </a:p>
          <a:p>
            <a:pPr eaLnBrk="1" hangingPunct="1">
              <a:lnSpc>
                <a:spcPct val="95000"/>
              </a:lnSpc>
              <a:spcBef>
                <a:spcPct val="0"/>
              </a:spcBef>
              <a:buClrTx/>
              <a:buSzTx/>
              <a:buFontTx/>
              <a:buNone/>
            </a:pPr>
            <a:r>
              <a:rPr lang="zh-CN" altLang="zh-CN" sz="2800" b="1">
                <a:solidFill>
                  <a:schemeClr val="bg1"/>
                </a:solidFill>
                <a:latin typeface="Times New Roman" panose="02020603050405020304" pitchFamily="18" charset="0"/>
              </a:rPr>
              <a:t>}</a:t>
            </a:r>
          </a:p>
        </p:txBody>
      </p:sp>
      <p:sp>
        <p:nvSpPr>
          <p:cNvPr id="16388" name="Rectangle 4"/>
          <p:cNvSpPr>
            <a:spLocks noChangeArrowheads="1"/>
          </p:cNvSpPr>
          <p:nvPr/>
        </p:nvSpPr>
        <p:spPr bwMode="auto">
          <a:xfrm>
            <a:off x="2124075" y="3119438"/>
            <a:ext cx="7019925" cy="3825875"/>
          </a:xfrm>
          <a:prstGeom prst="rect">
            <a:avLst/>
          </a:prstGeom>
          <a:noFill/>
          <a:ln w="76200" cmpd="tri" algn="ctr">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ClrTx/>
              <a:buSzTx/>
              <a:buFontTx/>
              <a:buNone/>
            </a:pPr>
            <a:r>
              <a:rPr kumimoji="0" lang="en-US" altLang="zh-CN" sz="2800" b="1">
                <a:solidFill>
                  <a:schemeClr val="bg1"/>
                </a:solidFill>
                <a:latin typeface="Times New Roman" panose="02020603050405020304" pitchFamily="18" charset="0"/>
              </a:rPr>
              <a:t>#include &lt;stdio.h&gt;</a:t>
            </a:r>
            <a:br>
              <a:rPr kumimoji="0" lang="en-US" altLang="zh-CN" sz="2800" b="1">
                <a:solidFill>
                  <a:schemeClr val="bg1"/>
                </a:solidFill>
                <a:latin typeface="Times New Roman" panose="02020603050405020304" pitchFamily="18" charset="0"/>
              </a:rPr>
            </a:br>
            <a:r>
              <a:rPr kumimoji="0" lang="en-US" altLang="zh-CN" sz="2800" b="1">
                <a:solidFill>
                  <a:srgbClr val="FFCC66"/>
                </a:solidFill>
                <a:latin typeface="Times New Roman" panose="02020603050405020304" pitchFamily="18" charset="0"/>
              </a:rPr>
              <a:t>int</a:t>
            </a:r>
            <a:r>
              <a:rPr kumimoji="0" lang="en-US" altLang="zh-CN" sz="2800" b="1">
                <a:solidFill>
                  <a:schemeClr val="bg1"/>
                </a:solidFill>
                <a:latin typeface="Times New Roman" panose="02020603050405020304" pitchFamily="18" charset="0"/>
              </a:rPr>
              <a:t> main( ) </a:t>
            </a:r>
            <a:br>
              <a:rPr kumimoji="0" lang="en-US" altLang="zh-CN" sz="2800" b="1">
                <a:solidFill>
                  <a:schemeClr val="bg1"/>
                </a:solidFill>
                <a:latin typeface="Times New Roman" panose="02020603050405020304" pitchFamily="18" charset="0"/>
              </a:rPr>
            </a:br>
            <a:r>
              <a:rPr kumimoji="0" lang="en-US" altLang="zh-CN" sz="2800" b="1">
                <a:solidFill>
                  <a:schemeClr val="bg1"/>
                </a:solidFill>
                <a:latin typeface="Times New Roman" panose="02020603050405020304" pitchFamily="18" charset="0"/>
              </a:rPr>
              <a:t>{</a:t>
            </a:r>
            <a:br>
              <a:rPr kumimoji="0" lang="en-US" altLang="zh-CN" sz="2800" b="1">
                <a:solidFill>
                  <a:schemeClr val="bg1"/>
                </a:solidFill>
                <a:latin typeface="Times New Roman" panose="02020603050405020304" pitchFamily="18" charset="0"/>
              </a:rPr>
            </a:br>
            <a:r>
              <a:rPr kumimoji="0" lang="en-US" altLang="zh-CN" sz="2800" b="1">
                <a:solidFill>
                  <a:schemeClr val="bg1"/>
                </a:solidFill>
                <a:latin typeface="Times New Roman" panose="02020603050405020304" pitchFamily="18" charset="0"/>
              </a:rPr>
              <a:t>  int a,b,sum; </a:t>
            </a:r>
            <a:br>
              <a:rPr kumimoji="0" lang="en-US" altLang="zh-CN" sz="2800" b="1">
                <a:solidFill>
                  <a:schemeClr val="bg1"/>
                </a:solidFill>
                <a:latin typeface="Times New Roman" panose="02020603050405020304" pitchFamily="18" charset="0"/>
              </a:rPr>
            </a:br>
            <a:r>
              <a:rPr kumimoji="0" lang="en-US" altLang="zh-CN" sz="2800" b="1">
                <a:solidFill>
                  <a:schemeClr val="bg1"/>
                </a:solidFill>
                <a:latin typeface="Times New Roman" panose="02020603050405020304" pitchFamily="18" charset="0"/>
              </a:rPr>
              <a:t>  a=123; b=456;</a:t>
            </a:r>
            <a:br>
              <a:rPr kumimoji="0" lang="en-US" altLang="zh-CN" sz="2800" b="1">
                <a:solidFill>
                  <a:schemeClr val="bg1"/>
                </a:solidFill>
                <a:latin typeface="Times New Roman" panose="02020603050405020304" pitchFamily="18" charset="0"/>
              </a:rPr>
            </a:br>
            <a:r>
              <a:rPr kumimoji="0" lang="en-US" altLang="zh-CN" sz="2800" b="1">
                <a:solidFill>
                  <a:schemeClr val="bg1"/>
                </a:solidFill>
                <a:latin typeface="Times New Roman" panose="02020603050405020304" pitchFamily="18" charset="0"/>
              </a:rPr>
              <a:t>  sum=a+b;</a:t>
            </a:r>
            <a:br>
              <a:rPr kumimoji="0" lang="en-US" altLang="zh-CN" sz="2800" b="1">
                <a:solidFill>
                  <a:schemeClr val="bg1"/>
                </a:solidFill>
                <a:latin typeface="Times New Roman" panose="02020603050405020304" pitchFamily="18" charset="0"/>
              </a:rPr>
            </a:br>
            <a:r>
              <a:rPr kumimoji="0" lang="en-US" altLang="zh-CN" sz="2800" b="1">
                <a:solidFill>
                  <a:schemeClr val="bg1"/>
                </a:solidFill>
                <a:latin typeface="Times New Roman" panose="02020603050405020304" pitchFamily="18" charset="0"/>
              </a:rPr>
              <a:t>  printf(″sum is %d</a:t>
            </a:r>
            <a:r>
              <a:rPr kumimoji="0" lang="zh-CN" altLang="en-US" sz="2800" b="1">
                <a:solidFill>
                  <a:schemeClr val="bg1"/>
                </a:solidFill>
                <a:latin typeface="Times New Roman" panose="02020603050405020304" pitchFamily="18" charset="0"/>
              </a:rPr>
              <a:t>＼</a:t>
            </a:r>
            <a:r>
              <a:rPr kumimoji="0" lang="en-US" altLang="zh-CN" sz="2800" b="1">
                <a:solidFill>
                  <a:schemeClr val="bg1"/>
                </a:solidFill>
                <a:latin typeface="Times New Roman" panose="02020603050405020304" pitchFamily="18" charset="0"/>
              </a:rPr>
              <a:t>n″,sum);</a:t>
            </a:r>
            <a:br>
              <a:rPr kumimoji="0" lang="en-US" altLang="zh-CN" sz="2800" b="1">
                <a:solidFill>
                  <a:schemeClr val="bg1"/>
                </a:solidFill>
                <a:latin typeface="Times New Roman" panose="02020603050405020304" pitchFamily="18" charset="0"/>
              </a:rPr>
            </a:br>
            <a:r>
              <a:rPr kumimoji="0" lang="en-US" altLang="zh-CN" sz="2800" b="1">
                <a:solidFill>
                  <a:srgbClr val="FFCC66"/>
                </a:solidFill>
                <a:latin typeface="Times New Roman" panose="02020603050405020304" pitchFamily="18" charset="0"/>
              </a:rPr>
              <a:t>return 0;</a:t>
            </a:r>
            <a:br>
              <a:rPr kumimoji="0" lang="en-US" altLang="zh-CN" sz="2800" b="1">
                <a:solidFill>
                  <a:srgbClr val="FFCC66"/>
                </a:solidFill>
                <a:latin typeface="Times New Roman" panose="02020603050405020304" pitchFamily="18" charset="0"/>
              </a:rPr>
            </a:br>
            <a:r>
              <a:rPr kumimoji="0" lang="en-US" altLang="zh-CN" sz="2800" b="1">
                <a:solidFill>
                  <a:schemeClr val="bg1"/>
                </a:solidFill>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4931"/>
                                        </p:tgtEl>
                                        <p:attrNameLst>
                                          <p:attrName>style.visibility</p:attrName>
                                        </p:attrNameLst>
                                      </p:cBhvr>
                                      <p:to>
                                        <p:strVal val="visible"/>
                                      </p:to>
                                    </p:set>
                                    <p:animEffect transition="in" filter="wipe(left)">
                                      <p:cBhvr>
                                        <p:cTn id="7" dur="500"/>
                                        <p:tgtEl>
                                          <p:spTgt spid="764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1"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90550" y="260648"/>
            <a:ext cx="8638442"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06" tIns="42203" rIns="84406" bIns="42203" numCol="1" anchor="t" anchorCtr="0" compatLnSpc="1">
            <a:prstTxWarp prst="textNoShape">
              <a:avLst/>
            </a:prstTxWarp>
          </a:bodyPr>
          <a:lstStyle/>
          <a:p>
            <a:pPr algn="l"/>
            <a:r>
              <a:rPr lang="en-US" altLang="en-US" dirty="0" smtClean="0">
                <a:latin typeface="黑体" panose="02010609060101010101" pitchFamily="49" charset="-122"/>
                <a:ea typeface="黑体" panose="02010609060101010101" pitchFamily="49" charset="-122"/>
              </a:rPr>
              <a:t>1.3 </a:t>
            </a:r>
            <a:r>
              <a:rPr lang="en-US" altLang="en-US" dirty="0" err="1" smtClean="0">
                <a:latin typeface="黑体" panose="02010609060101010101" pitchFamily="49" charset="-122"/>
                <a:ea typeface="黑体" panose="02010609060101010101" pitchFamily="49" charset="-122"/>
              </a:rPr>
              <a:t>C程序的组成与结构</a:t>
            </a:r>
            <a:endParaRPr lang="zh-CN" altLang="en-US" dirty="0" smtClean="0">
              <a:latin typeface="黑体" panose="02010609060101010101" pitchFamily="49" charset="-122"/>
              <a:ea typeface="黑体" panose="02010609060101010101" pitchFamily="49" charset="-122"/>
            </a:endParaRPr>
          </a:p>
        </p:txBody>
      </p:sp>
      <p:sp>
        <p:nvSpPr>
          <p:cNvPr id="24579" name="Rectangle 3">
            <a:hlinkClick r:id="rId3" action="ppaction://hlinksldjump"/>
          </p:cNvPr>
          <p:cNvSpPr>
            <a:spLocks noChangeArrowheads="1"/>
          </p:cNvSpPr>
          <p:nvPr/>
        </p:nvSpPr>
        <p:spPr bwMode="auto">
          <a:xfrm>
            <a:off x="590550" y="1484784"/>
            <a:ext cx="8239857" cy="452367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eaLnBrk="1" hangingPunct="1">
              <a:lnSpc>
                <a:spcPct val="130000"/>
              </a:lnSpc>
              <a:spcBef>
                <a:spcPct val="0"/>
              </a:spcBef>
              <a:spcAft>
                <a:spcPct val="0"/>
              </a:spcAft>
              <a:buSzTx/>
              <a:buFont typeface="Wingdings" panose="05000000000000000000" pitchFamily="2" charset="2"/>
              <a:buChar char="u"/>
            </a:pPr>
            <a:r>
              <a:rPr lang="en-US" altLang="zh-CN" sz="2215" dirty="0">
                <a:latin typeface="Times New Roman" panose="02020603050405020304" pitchFamily="18" charset="0"/>
              </a:rPr>
              <a:t>C</a:t>
            </a:r>
            <a:r>
              <a:rPr lang="zh-CN" altLang="en-US" sz="2215" dirty="0">
                <a:latin typeface="Times New Roman" panose="02020603050405020304" pitchFamily="18" charset="0"/>
              </a:rPr>
              <a:t>程序是由函数构成的。一个</a:t>
            </a:r>
            <a:r>
              <a:rPr lang="en-US" altLang="zh-CN" sz="2215" dirty="0">
                <a:latin typeface="Times New Roman" panose="02020603050405020304" pitchFamily="18" charset="0"/>
              </a:rPr>
              <a:t>C</a:t>
            </a:r>
            <a:r>
              <a:rPr lang="zh-CN" altLang="en-US" sz="2215" dirty="0">
                <a:latin typeface="Times New Roman" panose="02020603050405020304" pitchFamily="18" charset="0"/>
              </a:rPr>
              <a:t>源程序有且仅有一个</a:t>
            </a:r>
            <a:r>
              <a:rPr lang="en-US" altLang="zh-CN" sz="2215" dirty="0">
                <a:latin typeface="Times New Roman" panose="02020603050405020304" pitchFamily="18" charset="0"/>
              </a:rPr>
              <a:t>main</a:t>
            </a:r>
            <a:r>
              <a:rPr lang="zh-CN" altLang="en-US" sz="2215" dirty="0">
                <a:latin typeface="Times New Roman" panose="02020603050405020304" pitchFamily="18" charset="0"/>
              </a:rPr>
              <a:t>函数，但可以包含若干个其它函数。</a:t>
            </a:r>
          </a:p>
          <a:p>
            <a:pPr eaLnBrk="1" hangingPunct="1">
              <a:lnSpc>
                <a:spcPct val="130000"/>
              </a:lnSpc>
              <a:spcBef>
                <a:spcPct val="0"/>
              </a:spcBef>
              <a:spcAft>
                <a:spcPct val="0"/>
              </a:spcAft>
              <a:buSzTx/>
              <a:buFont typeface="Wingdings" panose="05000000000000000000" pitchFamily="2" charset="2"/>
              <a:buChar char="u"/>
            </a:pPr>
            <a:r>
              <a:rPr lang="zh-CN" altLang="en-US" sz="2215" dirty="0">
                <a:latin typeface="Times New Roman" panose="02020603050405020304" pitchFamily="18" charset="0"/>
              </a:rPr>
              <a:t>一个函数由两部分组成：</a:t>
            </a:r>
          </a:p>
          <a:p>
            <a:pPr eaLnBrk="1" hangingPunct="1">
              <a:lnSpc>
                <a:spcPct val="130000"/>
              </a:lnSpc>
              <a:spcBef>
                <a:spcPct val="0"/>
              </a:spcBef>
              <a:spcAft>
                <a:spcPct val="0"/>
              </a:spcAft>
              <a:buSzTx/>
              <a:buFont typeface="Wingdings" panose="05000000000000000000" pitchFamily="2" charset="2"/>
              <a:buNone/>
            </a:pPr>
            <a:r>
              <a:rPr lang="zh-CN" altLang="en-US" sz="2215" dirty="0">
                <a:latin typeface="Times New Roman" panose="02020603050405020304" pitchFamily="18" charset="0"/>
              </a:rPr>
              <a:t>    ①函数的首部，包括函数返回值类型、函数名、形式参数名和参数类型。</a:t>
            </a:r>
          </a:p>
          <a:p>
            <a:pPr eaLnBrk="1" hangingPunct="1">
              <a:lnSpc>
                <a:spcPct val="130000"/>
              </a:lnSpc>
              <a:spcBef>
                <a:spcPct val="0"/>
              </a:spcBef>
              <a:spcAft>
                <a:spcPct val="0"/>
              </a:spcAft>
              <a:buSzTx/>
              <a:buFont typeface="Wingdings" panose="05000000000000000000" pitchFamily="2" charset="2"/>
              <a:buNone/>
            </a:pPr>
            <a:r>
              <a:rPr lang="zh-CN" altLang="en-US" sz="2215" dirty="0">
                <a:latin typeface="Times New Roman" panose="02020603050405020304" pitchFamily="18" charset="0"/>
              </a:rPr>
              <a:t>    ②函数体。即函数首部下面的大括号</a:t>
            </a:r>
            <a:r>
              <a:rPr lang="en-US" altLang="zh-CN" sz="2215" dirty="0">
                <a:latin typeface="Times New Roman" panose="02020603050405020304" pitchFamily="18" charset="0"/>
              </a:rPr>
              <a:t>{ … }</a:t>
            </a:r>
            <a:r>
              <a:rPr lang="zh-CN" altLang="en-US" sz="2215" dirty="0">
                <a:latin typeface="Times New Roman" panose="02020603050405020304" pitchFamily="18" charset="0"/>
              </a:rPr>
              <a:t>内的部分。如果一个函数内有多个大括号，则最外层的一对</a:t>
            </a:r>
            <a:r>
              <a:rPr lang="en-US" altLang="zh-CN" sz="2215" dirty="0">
                <a:latin typeface="Times New Roman" panose="02020603050405020304" pitchFamily="18" charset="0"/>
              </a:rPr>
              <a:t>{}</a:t>
            </a:r>
            <a:r>
              <a:rPr lang="zh-CN" altLang="en-US" sz="2215" dirty="0">
                <a:latin typeface="Times New Roman" panose="02020603050405020304" pitchFamily="18" charset="0"/>
              </a:rPr>
              <a:t>为函数体的范围。函数体一般包括：声明部分和执行部分。</a:t>
            </a:r>
          </a:p>
          <a:p>
            <a:pPr eaLnBrk="1" hangingPunct="1">
              <a:lnSpc>
                <a:spcPct val="130000"/>
              </a:lnSpc>
              <a:spcBef>
                <a:spcPct val="0"/>
              </a:spcBef>
              <a:spcAft>
                <a:spcPct val="0"/>
              </a:spcAft>
              <a:buSzTx/>
              <a:buFont typeface="Wingdings" panose="05000000000000000000" pitchFamily="2" charset="2"/>
              <a:buChar char="u"/>
            </a:pPr>
            <a:r>
              <a:rPr lang="zh-CN" altLang="en-US" sz="2215" dirty="0">
                <a:latin typeface="Times New Roman" panose="02020603050405020304" pitchFamily="18" charset="0"/>
              </a:rPr>
              <a:t>一个</a:t>
            </a:r>
            <a:r>
              <a:rPr lang="en-US" altLang="zh-CN" sz="2215" dirty="0">
                <a:latin typeface="Times New Roman" panose="02020603050405020304" pitchFamily="18" charset="0"/>
              </a:rPr>
              <a:t>C</a:t>
            </a:r>
            <a:r>
              <a:rPr lang="zh-CN" altLang="en-US" sz="2215" dirty="0">
                <a:latin typeface="Times New Roman" panose="02020603050405020304" pitchFamily="18" charset="0"/>
              </a:rPr>
              <a:t>程序总是从</a:t>
            </a:r>
            <a:r>
              <a:rPr lang="en-US" altLang="zh-CN" sz="2215" dirty="0">
                <a:latin typeface="Times New Roman" panose="02020603050405020304" pitchFamily="18" charset="0"/>
              </a:rPr>
              <a:t>main</a:t>
            </a:r>
            <a:r>
              <a:rPr lang="zh-CN" altLang="en-US" sz="2215" dirty="0">
                <a:latin typeface="Times New Roman" panose="02020603050405020304" pitchFamily="18" charset="0"/>
              </a:rPr>
              <a:t>函数开始执行的，而不论</a:t>
            </a:r>
            <a:r>
              <a:rPr lang="en-US" altLang="zh-CN" sz="2215" dirty="0">
                <a:latin typeface="Times New Roman" panose="02020603050405020304" pitchFamily="18" charset="0"/>
              </a:rPr>
              <a:t>main</a:t>
            </a:r>
            <a:r>
              <a:rPr lang="zh-CN" altLang="en-US" sz="2215" dirty="0">
                <a:latin typeface="Times New Roman" panose="02020603050405020304" pitchFamily="18" charset="0"/>
              </a:rPr>
              <a:t>函数在整个程序中的位置如何。</a:t>
            </a:r>
          </a:p>
        </p:txBody>
      </p:sp>
    </p:spTree>
    <p:extLst>
      <p:ext uri="{BB962C8B-B14F-4D97-AF65-F5344CB8AC3E}">
        <p14:creationId xmlns:p14="http://schemas.microsoft.com/office/powerpoint/2010/main" val="5655894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794238" y="1443405"/>
            <a:ext cx="7789985" cy="46723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a:lnSpc>
                <a:spcPct val="130000"/>
              </a:lnSpc>
              <a:spcBef>
                <a:spcPct val="0"/>
              </a:spcBef>
              <a:spcAft>
                <a:spcPct val="0"/>
              </a:spcAft>
              <a:buSzTx/>
              <a:buFontTx/>
              <a:buNone/>
            </a:pPr>
            <a:r>
              <a:rPr lang="en-US" altLang="zh-CN" sz="3323">
                <a:ea typeface="楷体_GB2312" pitchFamily="49" charset="-122"/>
              </a:rPr>
              <a:t>C</a:t>
            </a:r>
            <a:r>
              <a:rPr lang="zh-CN" altLang="en-US" sz="3323">
                <a:ea typeface="楷体_GB2312" pitchFamily="49" charset="-122"/>
              </a:rPr>
              <a:t>函数的组成部分：</a:t>
            </a:r>
          </a:p>
          <a:p>
            <a:pPr>
              <a:lnSpc>
                <a:spcPct val="130000"/>
              </a:lnSpc>
              <a:spcBef>
                <a:spcPct val="0"/>
              </a:spcBef>
              <a:spcAft>
                <a:spcPct val="0"/>
              </a:spcAft>
              <a:buSzTx/>
              <a:buFont typeface="Wingdings" panose="05000000000000000000" pitchFamily="2" charset="2"/>
              <a:buChar char="Ø"/>
            </a:pPr>
            <a:r>
              <a:rPr lang="zh-CN" altLang="en-US" sz="3323">
                <a:latin typeface="楷体_GB2312" pitchFamily="49" charset="-122"/>
                <a:ea typeface="楷体_GB2312" pitchFamily="49" charset="-122"/>
              </a:rPr>
              <a:t>函数的首部：</a:t>
            </a:r>
            <a:r>
              <a:rPr lang="zh-CN" altLang="en-US" sz="2585">
                <a:latin typeface="楷体_GB2312" pitchFamily="49" charset="-122"/>
                <a:ea typeface="楷体_GB2312" pitchFamily="49" charset="-122"/>
              </a:rPr>
              <a:t>即函数的第一行</a:t>
            </a:r>
          </a:p>
          <a:p>
            <a:pPr lvl="1">
              <a:lnSpc>
                <a:spcPct val="130000"/>
              </a:lnSpc>
              <a:spcBef>
                <a:spcPct val="0"/>
              </a:spcBef>
              <a:buSzTx/>
              <a:buFontTx/>
              <a:buNone/>
            </a:pPr>
            <a:r>
              <a:rPr lang="zh-CN" altLang="en-US" sz="2585">
                <a:latin typeface="楷体_GB2312" pitchFamily="49" charset="-122"/>
                <a:ea typeface="楷体_GB2312" pitchFamily="49" charset="-122"/>
              </a:rPr>
              <a:t>包括：函数名、函数类型、函数属性、函数参数（形参）名、参数类型</a:t>
            </a:r>
          </a:p>
          <a:p>
            <a:pPr>
              <a:lnSpc>
                <a:spcPct val="130000"/>
              </a:lnSpc>
              <a:spcBef>
                <a:spcPct val="0"/>
              </a:spcBef>
              <a:spcAft>
                <a:spcPct val="0"/>
              </a:spcAft>
              <a:buSzTx/>
              <a:buFont typeface="Wingdings" panose="05000000000000000000" pitchFamily="2" charset="2"/>
              <a:buChar char="Ø"/>
            </a:pPr>
            <a:r>
              <a:rPr lang="zh-CN" altLang="en-US" sz="3323">
                <a:latin typeface="楷体_GB2312" pitchFamily="49" charset="-122"/>
                <a:ea typeface="楷体_GB2312" pitchFamily="49" charset="-122"/>
              </a:rPr>
              <a:t>函数体：</a:t>
            </a:r>
            <a:r>
              <a:rPr lang="zh-CN" altLang="en-US" sz="2585">
                <a:latin typeface="楷体_GB2312" pitchFamily="49" charset="-122"/>
                <a:ea typeface="楷体_GB2312" pitchFamily="49" charset="-122"/>
              </a:rPr>
              <a:t>即函数首部下面的</a:t>
            </a:r>
            <a:r>
              <a:rPr lang="en-US" altLang="zh-CN" sz="2585">
                <a:latin typeface="楷体_GB2312" pitchFamily="49" charset="-122"/>
                <a:ea typeface="楷体_GB2312" pitchFamily="49" charset="-122"/>
              </a:rPr>
              <a:t>{ </a:t>
            </a:r>
            <a:r>
              <a:rPr lang="en-US" altLang="zh-CN" sz="2585">
                <a:latin typeface="Times New Roman" panose="02020603050405020304" pitchFamily="18" charset="0"/>
                <a:ea typeface="楷体_GB2312" pitchFamily="49" charset="-122"/>
              </a:rPr>
              <a:t>…</a:t>
            </a:r>
            <a:r>
              <a:rPr lang="en-US" altLang="zh-CN" sz="2585">
                <a:latin typeface="楷体_GB2312" pitchFamily="49" charset="-122"/>
                <a:ea typeface="楷体_GB2312" pitchFamily="49" charset="-122"/>
              </a:rPr>
              <a:t> }</a:t>
            </a:r>
            <a:r>
              <a:rPr lang="zh-CN" altLang="en-US" sz="2585">
                <a:latin typeface="楷体_GB2312" pitchFamily="49" charset="-122"/>
                <a:ea typeface="楷体_GB2312" pitchFamily="49" charset="-122"/>
              </a:rPr>
              <a:t>内的部分</a:t>
            </a:r>
          </a:p>
          <a:p>
            <a:pPr lvl="1">
              <a:lnSpc>
                <a:spcPct val="130000"/>
              </a:lnSpc>
              <a:spcBef>
                <a:spcPct val="0"/>
              </a:spcBef>
              <a:buSzTx/>
              <a:buFont typeface="Wingdings" panose="05000000000000000000" pitchFamily="2" charset="2"/>
              <a:buChar char="l"/>
            </a:pPr>
            <a:r>
              <a:rPr lang="zh-CN" altLang="en-US" sz="2585">
                <a:latin typeface="楷体_GB2312" pitchFamily="49" charset="-122"/>
                <a:ea typeface="楷体_GB2312" pitchFamily="49" charset="-122"/>
              </a:rPr>
              <a:t>声明部分：定义函数所用到的变量，以及对所调用函数进行声明等</a:t>
            </a:r>
          </a:p>
          <a:p>
            <a:pPr lvl="1">
              <a:lnSpc>
                <a:spcPct val="130000"/>
              </a:lnSpc>
              <a:spcBef>
                <a:spcPct val="0"/>
              </a:spcBef>
              <a:buSzTx/>
              <a:buFont typeface="Wingdings" panose="05000000000000000000" pitchFamily="2" charset="2"/>
              <a:buChar char="l"/>
            </a:pPr>
            <a:r>
              <a:rPr lang="zh-CN" altLang="en-US" sz="2585">
                <a:latin typeface="楷体_GB2312" pitchFamily="49" charset="-122"/>
                <a:ea typeface="楷体_GB2312" pitchFamily="49" charset="-122"/>
              </a:rPr>
              <a:t>执行部分：由若干语句组成，完成函数功能</a:t>
            </a:r>
          </a:p>
        </p:txBody>
      </p:sp>
      <p:sp>
        <p:nvSpPr>
          <p:cNvPr id="4" name="Rectangle 2"/>
          <p:cNvSpPr>
            <a:spLocks noGrp="1" noChangeArrowheads="1"/>
          </p:cNvSpPr>
          <p:nvPr>
            <p:ph type="title"/>
          </p:nvPr>
        </p:nvSpPr>
        <p:spPr>
          <a:xfrm>
            <a:off x="590550" y="260648"/>
            <a:ext cx="8638442"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06" tIns="42203" rIns="84406" bIns="42203" numCol="1" anchor="t" anchorCtr="0" compatLnSpc="1">
            <a:prstTxWarp prst="textNoShape">
              <a:avLst/>
            </a:prstTxWarp>
          </a:bodyPr>
          <a:lstStyle/>
          <a:p>
            <a:pPr algn="l"/>
            <a:r>
              <a:rPr lang="en-US" altLang="en-US" dirty="0" smtClean="0">
                <a:latin typeface="黑体" panose="02010609060101010101" pitchFamily="49" charset="-122"/>
                <a:ea typeface="黑体" panose="02010609060101010101" pitchFamily="49" charset="-122"/>
              </a:rPr>
              <a:t>1.3 </a:t>
            </a:r>
            <a:r>
              <a:rPr lang="en-US" altLang="en-US" dirty="0" err="1" smtClean="0">
                <a:latin typeface="黑体" panose="02010609060101010101" pitchFamily="49" charset="-122"/>
                <a:ea typeface="黑体" panose="02010609060101010101" pitchFamily="49" charset="-122"/>
              </a:rPr>
              <a:t>C程序的组成与结构</a:t>
            </a:r>
            <a:endParaRPr lang="zh-CN" altLang="en-US"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76054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lide(fromBottom)">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slide(fromBottom)">
                                      <p:cBhvr>
                                        <p:cTn id="15" dur="500"/>
                                        <p:tgtEl>
                                          <p:spTgt spid="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slide(fromBottom)">
                                      <p:cBhvr>
                                        <p:cTn id="20" dur="500"/>
                                        <p:tgtEl>
                                          <p:spTgt spid="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slide(fromBottom)">
                                      <p:cBhvr>
                                        <p:cTn id="25" dur="500"/>
                                        <p:tgtEl>
                                          <p:spTgt spid="5">
                                            <p:txEl>
                                              <p:pRg st="4" end="4"/>
                                            </p:txEl>
                                          </p:spTgt>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slide(fromBottom)">
                                      <p:cBhvr>
                                        <p:cTn id="2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14350" y="174275"/>
            <a:ext cx="7974623" cy="703385"/>
          </a:xfrm>
        </p:spPr>
        <p:txBody>
          <a:bodyPr vert="horz" wrap="square" lIns="84406" tIns="42203" rIns="84406" bIns="42203" numCol="1" anchor="t" anchorCtr="0" compatLnSpc="1">
            <a:prstTxWarp prst="textNoShape">
              <a:avLst/>
            </a:prstTxWarp>
          </a:bodyPr>
          <a:lstStyle/>
          <a:p>
            <a:pPr algn="l"/>
            <a:r>
              <a:rPr lang="zh-CN" altLang="en-US" dirty="0" smtClean="0">
                <a:ea typeface="宋体" panose="02010600030101010101" pitchFamily="2" charset="-122"/>
              </a:rPr>
              <a:t>函数结构</a:t>
            </a:r>
          </a:p>
        </p:txBody>
      </p:sp>
      <p:sp>
        <p:nvSpPr>
          <p:cNvPr id="111" name="Rectangle 3"/>
          <p:cNvSpPr>
            <a:spLocks noChangeArrowheads="1"/>
          </p:cNvSpPr>
          <p:nvPr/>
        </p:nvSpPr>
        <p:spPr bwMode="auto">
          <a:xfrm>
            <a:off x="2321169" y="2511043"/>
            <a:ext cx="5205046" cy="379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marL="342900" indent="-342900">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algn="ctr">
              <a:spcBef>
                <a:spcPct val="20000"/>
              </a:spcBef>
              <a:spcAft>
                <a:spcPct val="0"/>
              </a:spcAft>
              <a:buClr>
                <a:schemeClr val="accent2"/>
              </a:buClr>
              <a:buSzPct val="80000"/>
              <a:buFont typeface="Wingdings" panose="05000000000000000000" pitchFamily="2" charset="2"/>
              <a:buNone/>
            </a:pPr>
            <a:r>
              <a:rPr lang="en-US" altLang="zh-CN" sz="2954"/>
              <a:t>int   max  ( int   x,   int   y )</a:t>
            </a:r>
          </a:p>
          <a:p>
            <a:pPr>
              <a:spcBef>
                <a:spcPct val="20000"/>
              </a:spcBef>
              <a:spcAft>
                <a:spcPct val="0"/>
              </a:spcAft>
              <a:buClr>
                <a:schemeClr val="accent2"/>
              </a:buClr>
              <a:buSzPct val="80000"/>
              <a:buFont typeface="Wingdings" panose="05000000000000000000" pitchFamily="2" charset="2"/>
              <a:buNone/>
            </a:pPr>
            <a:r>
              <a:rPr lang="en-US" altLang="zh-CN" sz="2954"/>
              <a:t>{</a:t>
            </a:r>
          </a:p>
          <a:p>
            <a:pPr>
              <a:spcBef>
                <a:spcPct val="20000"/>
              </a:spcBef>
              <a:spcAft>
                <a:spcPct val="0"/>
              </a:spcAft>
              <a:buClr>
                <a:schemeClr val="accent2"/>
              </a:buClr>
              <a:buSzPct val="80000"/>
              <a:buFont typeface="Wingdings" panose="05000000000000000000" pitchFamily="2" charset="2"/>
              <a:buNone/>
            </a:pPr>
            <a:r>
              <a:rPr lang="en-US" altLang="zh-CN" sz="2954"/>
              <a:t>     int z ;</a:t>
            </a:r>
          </a:p>
          <a:p>
            <a:pPr>
              <a:spcBef>
                <a:spcPct val="20000"/>
              </a:spcBef>
              <a:spcAft>
                <a:spcPct val="0"/>
              </a:spcAft>
              <a:buClr>
                <a:schemeClr val="accent2"/>
              </a:buClr>
              <a:buSzPct val="80000"/>
              <a:buFont typeface="Wingdings" panose="05000000000000000000" pitchFamily="2" charset="2"/>
              <a:buNone/>
            </a:pPr>
            <a:r>
              <a:rPr lang="en-US" altLang="zh-CN" sz="2954"/>
              <a:t>     if ( x &gt;y ) z = x ;</a:t>
            </a:r>
          </a:p>
          <a:p>
            <a:pPr>
              <a:spcBef>
                <a:spcPct val="20000"/>
              </a:spcBef>
              <a:spcAft>
                <a:spcPct val="0"/>
              </a:spcAft>
              <a:buClr>
                <a:schemeClr val="accent2"/>
              </a:buClr>
              <a:buSzPct val="80000"/>
              <a:buFont typeface="Wingdings" panose="05000000000000000000" pitchFamily="2" charset="2"/>
              <a:buNone/>
            </a:pPr>
            <a:r>
              <a:rPr lang="en-US" altLang="zh-CN" sz="2954"/>
              <a:t>     else z = y ;</a:t>
            </a:r>
          </a:p>
          <a:p>
            <a:pPr>
              <a:spcBef>
                <a:spcPct val="20000"/>
              </a:spcBef>
              <a:spcAft>
                <a:spcPct val="0"/>
              </a:spcAft>
              <a:buClr>
                <a:schemeClr val="accent2"/>
              </a:buClr>
              <a:buSzPct val="80000"/>
              <a:buFont typeface="Wingdings" panose="05000000000000000000" pitchFamily="2" charset="2"/>
              <a:buNone/>
            </a:pPr>
            <a:r>
              <a:rPr lang="en-US" altLang="zh-CN" sz="2954"/>
              <a:t>     return( z );</a:t>
            </a:r>
          </a:p>
          <a:p>
            <a:pPr>
              <a:spcBef>
                <a:spcPct val="20000"/>
              </a:spcBef>
              <a:spcAft>
                <a:spcPct val="0"/>
              </a:spcAft>
              <a:buClr>
                <a:schemeClr val="accent2"/>
              </a:buClr>
              <a:buSzPct val="80000"/>
              <a:buFont typeface="Wingdings" panose="05000000000000000000" pitchFamily="2" charset="2"/>
              <a:buNone/>
            </a:pPr>
            <a:r>
              <a:rPr lang="en-US" altLang="zh-CN" sz="2954"/>
              <a:t>}</a:t>
            </a:r>
          </a:p>
        </p:txBody>
      </p:sp>
      <p:grpSp>
        <p:nvGrpSpPr>
          <p:cNvPr id="112" name="Group 4"/>
          <p:cNvGrpSpPr>
            <a:grpSpLocks/>
          </p:cNvGrpSpPr>
          <p:nvPr/>
        </p:nvGrpSpPr>
        <p:grpSpPr bwMode="auto">
          <a:xfrm>
            <a:off x="2954216" y="1539492"/>
            <a:ext cx="1406769" cy="1055077"/>
            <a:chOff x="2016" y="720"/>
            <a:chExt cx="960" cy="720"/>
          </a:xfrm>
        </p:grpSpPr>
        <p:sp>
          <p:nvSpPr>
            <p:cNvPr id="28705" name="Line 5"/>
            <p:cNvSpPr>
              <a:spLocks noChangeShapeType="1"/>
            </p:cNvSpPr>
            <p:nvPr/>
          </p:nvSpPr>
          <p:spPr bwMode="auto">
            <a:xfrm>
              <a:off x="2304" y="1440"/>
              <a:ext cx="4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8706" name="Line 6"/>
            <p:cNvSpPr>
              <a:spLocks noChangeShapeType="1"/>
            </p:cNvSpPr>
            <p:nvPr/>
          </p:nvSpPr>
          <p:spPr bwMode="auto">
            <a:xfrm flipV="1">
              <a:off x="2496" y="1056"/>
              <a:ext cx="0"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8707" name="Text Box 7"/>
            <p:cNvSpPr txBox="1">
              <a:spLocks noChangeArrowheads="1"/>
            </p:cNvSpPr>
            <p:nvPr/>
          </p:nvSpPr>
          <p:spPr bwMode="auto">
            <a:xfrm>
              <a:off x="2016" y="720"/>
              <a:ext cx="960" cy="3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algn="ctr">
                <a:spcBef>
                  <a:spcPct val="50000"/>
                </a:spcBef>
                <a:spcAft>
                  <a:spcPct val="0"/>
                </a:spcAft>
                <a:buSzTx/>
                <a:buFontTx/>
                <a:buNone/>
              </a:pPr>
              <a:r>
                <a:rPr lang="zh-CN" altLang="en-US" sz="2954">
                  <a:solidFill>
                    <a:srgbClr val="0070C0"/>
                  </a:solidFill>
                  <a:ea typeface="楷体_GB2312" pitchFamily="49" charset="-122"/>
                </a:rPr>
                <a:t>函数名</a:t>
              </a:r>
            </a:p>
          </p:txBody>
        </p:sp>
      </p:grpSp>
      <p:grpSp>
        <p:nvGrpSpPr>
          <p:cNvPr id="116" name="Group 8"/>
          <p:cNvGrpSpPr>
            <a:grpSpLocks/>
          </p:cNvGrpSpPr>
          <p:nvPr/>
        </p:nvGrpSpPr>
        <p:grpSpPr bwMode="auto">
          <a:xfrm>
            <a:off x="1266092" y="1539492"/>
            <a:ext cx="1758462" cy="1055077"/>
            <a:chOff x="864" y="720"/>
            <a:chExt cx="1200" cy="720"/>
          </a:xfrm>
        </p:grpSpPr>
        <p:sp>
          <p:nvSpPr>
            <p:cNvPr id="28702" name="Line 9"/>
            <p:cNvSpPr>
              <a:spLocks noChangeShapeType="1"/>
            </p:cNvSpPr>
            <p:nvPr/>
          </p:nvSpPr>
          <p:spPr bwMode="auto">
            <a:xfrm flipH="1" flipV="1">
              <a:off x="1344" y="1056"/>
              <a:ext cx="480"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8703" name="Text Box 10"/>
            <p:cNvSpPr txBox="1">
              <a:spLocks noChangeArrowheads="1"/>
            </p:cNvSpPr>
            <p:nvPr/>
          </p:nvSpPr>
          <p:spPr bwMode="auto">
            <a:xfrm>
              <a:off x="864" y="720"/>
              <a:ext cx="1152" cy="3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algn="ctr">
                <a:spcBef>
                  <a:spcPct val="50000"/>
                </a:spcBef>
                <a:spcAft>
                  <a:spcPct val="0"/>
                </a:spcAft>
                <a:buSzTx/>
                <a:buFontTx/>
                <a:buNone/>
              </a:pPr>
              <a:r>
                <a:rPr lang="zh-CN" altLang="en-US" sz="2954" dirty="0">
                  <a:solidFill>
                    <a:srgbClr val="0070C0"/>
                  </a:solidFill>
                  <a:ea typeface="楷体_GB2312" pitchFamily="49" charset="-122"/>
                </a:rPr>
                <a:t>函数类型</a:t>
              </a:r>
            </a:p>
          </p:txBody>
        </p:sp>
        <p:sp>
          <p:nvSpPr>
            <p:cNvPr id="28704" name="Line 11"/>
            <p:cNvSpPr>
              <a:spLocks noChangeShapeType="1"/>
            </p:cNvSpPr>
            <p:nvPr/>
          </p:nvSpPr>
          <p:spPr bwMode="auto">
            <a:xfrm>
              <a:off x="1728" y="1440"/>
              <a:ext cx="33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grpSp>
      <p:grpSp>
        <p:nvGrpSpPr>
          <p:cNvPr id="120" name="Group 12"/>
          <p:cNvGrpSpPr>
            <a:grpSpLocks/>
          </p:cNvGrpSpPr>
          <p:nvPr/>
        </p:nvGrpSpPr>
        <p:grpSpPr bwMode="auto">
          <a:xfrm>
            <a:off x="4220308" y="1539492"/>
            <a:ext cx="1899138" cy="1055077"/>
            <a:chOff x="2880" y="720"/>
            <a:chExt cx="1296" cy="720"/>
          </a:xfrm>
        </p:grpSpPr>
        <p:sp>
          <p:nvSpPr>
            <p:cNvPr id="28697" name="Line 13"/>
            <p:cNvSpPr>
              <a:spLocks noChangeShapeType="1"/>
            </p:cNvSpPr>
            <p:nvPr/>
          </p:nvSpPr>
          <p:spPr bwMode="auto">
            <a:xfrm>
              <a:off x="3072" y="1440"/>
              <a:ext cx="2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8698" name="Line 14"/>
            <p:cNvSpPr>
              <a:spLocks noChangeShapeType="1"/>
            </p:cNvSpPr>
            <p:nvPr/>
          </p:nvSpPr>
          <p:spPr bwMode="auto">
            <a:xfrm>
              <a:off x="3936" y="1440"/>
              <a:ext cx="2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8699" name="Text Box 15"/>
            <p:cNvSpPr txBox="1">
              <a:spLocks noChangeArrowheads="1"/>
            </p:cNvSpPr>
            <p:nvPr/>
          </p:nvSpPr>
          <p:spPr bwMode="auto">
            <a:xfrm>
              <a:off x="2880" y="720"/>
              <a:ext cx="1152" cy="3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algn="ctr">
                <a:spcBef>
                  <a:spcPct val="50000"/>
                </a:spcBef>
                <a:spcAft>
                  <a:spcPct val="0"/>
                </a:spcAft>
                <a:buSzTx/>
                <a:buFontTx/>
                <a:buNone/>
              </a:pPr>
              <a:r>
                <a:rPr lang="zh-CN" altLang="en-US" sz="2954">
                  <a:solidFill>
                    <a:srgbClr val="0070C0"/>
                  </a:solidFill>
                  <a:ea typeface="楷体_GB2312" pitchFamily="49" charset="-122"/>
                </a:rPr>
                <a:t>形参类型</a:t>
              </a:r>
            </a:p>
          </p:txBody>
        </p:sp>
        <p:sp>
          <p:nvSpPr>
            <p:cNvPr id="28700" name="Line 16"/>
            <p:cNvSpPr>
              <a:spLocks noChangeShapeType="1"/>
            </p:cNvSpPr>
            <p:nvPr/>
          </p:nvSpPr>
          <p:spPr bwMode="auto">
            <a:xfrm flipV="1">
              <a:off x="3168" y="1056"/>
              <a:ext cx="144"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8701" name="Line 17"/>
            <p:cNvSpPr>
              <a:spLocks noChangeShapeType="1"/>
            </p:cNvSpPr>
            <p:nvPr/>
          </p:nvSpPr>
          <p:spPr bwMode="auto">
            <a:xfrm flipH="1" flipV="1">
              <a:off x="3648" y="1056"/>
              <a:ext cx="384"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grpSp>
      <p:grpSp>
        <p:nvGrpSpPr>
          <p:cNvPr id="126" name="Group 18"/>
          <p:cNvGrpSpPr>
            <a:grpSpLocks/>
          </p:cNvGrpSpPr>
          <p:nvPr/>
        </p:nvGrpSpPr>
        <p:grpSpPr bwMode="auto">
          <a:xfrm>
            <a:off x="5134708" y="1539492"/>
            <a:ext cx="2180492" cy="1055077"/>
            <a:chOff x="3504" y="720"/>
            <a:chExt cx="1488" cy="720"/>
          </a:xfrm>
        </p:grpSpPr>
        <p:sp>
          <p:nvSpPr>
            <p:cNvPr id="28692" name="Line 19"/>
            <p:cNvSpPr>
              <a:spLocks noChangeShapeType="1"/>
            </p:cNvSpPr>
            <p:nvPr/>
          </p:nvSpPr>
          <p:spPr bwMode="auto">
            <a:xfrm>
              <a:off x="3504" y="1440"/>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8693" name="Line 20"/>
            <p:cNvSpPr>
              <a:spLocks noChangeShapeType="1"/>
            </p:cNvSpPr>
            <p:nvPr/>
          </p:nvSpPr>
          <p:spPr bwMode="auto">
            <a:xfrm>
              <a:off x="4416" y="1440"/>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8694" name="Text Box 21"/>
            <p:cNvSpPr txBox="1">
              <a:spLocks noChangeArrowheads="1"/>
            </p:cNvSpPr>
            <p:nvPr/>
          </p:nvSpPr>
          <p:spPr bwMode="auto">
            <a:xfrm>
              <a:off x="4032" y="720"/>
              <a:ext cx="960" cy="3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algn="ctr">
                <a:spcBef>
                  <a:spcPct val="50000"/>
                </a:spcBef>
                <a:spcAft>
                  <a:spcPct val="0"/>
                </a:spcAft>
                <a:buSzTx/>
                <a:buFontTx/>
                <a:buNone/>
              </a:pPr>
              <a:r>
                <a:rPr lang="zh-CN" altLang="en-US" sz="2954" dirty="0">
                  <a:solidFill>
                    <a:srgbClr val="0070C0"/>
                  </a:solidFill>
                  <a:ea typeface="楷体_GB2312" pitchFamily="49" charset="-122"/>
                </a:rPr>
                <a:t>形参名</a:t>
              </a:r>
            </a:p>
          </p:txBody>
        </p:sp>
        <p:sp>
          <p:nvSpPr>
            <p:cNvPr id="28695" name="Line 22"/>
            <p:cNvSpPr>
              <a:spLocks noChangeShapeType="1"/>
            </p:cNvSpPr>
            <p:nvPr/>
          </p:nvSpPr>
          <p:spPr bwMode="auto">
            <a:xfrm flipV="1">
              <a:off x="3600" y="1104"/>
              <a:ext cx="624" cy="3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8696" name="Line 23"/>
            <p:cNvSpPr>
              <a:spLocks noChangeShapeType="1"/>
            </p:cNvSpPr>
            <p:nvPr/>
          </p:nvSpPr>
          <p:spPr bwMode="auto">
            <a:xfrm flipH="1" flipV="1">
              <a:off x="4416" y="1104"/>
              <a:ext cx="96" cy="3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grpSp>
      <p:grpSp>
        <p:nvGrpSpPr>
          <p:cNvPr id="132" name="Group 24"/>
          <p:cNvGrpSpPr>
            <a:grpSpLocks/>
          </p:cNvGrpSpPr>
          <p:nvPr/>
        </p:nvGrpSpPr>
        <p:grpSpPr bwMode="auto">
          <a:xfrm>
            <a:off x="851389" y="2481737"/>
            <a:ext cx="1402373" cy="1000625"/>
            <a:chOff x="96" y="1363"/>
            <a:chExt cx="1635" cy="323"/>
          </a:xfrm>
        </p:grpSpPr>
        <p:sp>
          <p:nvSpPr>
            <p:cNvPr id="28690" name="Line 25"/>
            <p:cNvSpPr>
              <a:spLocks noChangeShapeType="1"/>
            </p:cNvSpPr>
            <p:nvPr/>
          </p:nvSpPr>
          <p:spPr bwMode="auto">
            <a:xfrm flipH="1" flipV="1">
              <a:off x="1299" y="1467"/>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8691" name="Text Box 26"/>
            <p:cNvSpPr txBox="1">
              <a:spLocks noChangeArrowheads="1"/>
            </p:cNvSpPr>
            <p:nvPr/>
          </p:nvSpPr>
          <p:spPr bwMode="auto">
            <a:xfrm>
              <a:off x="96" y="1363"/>
              <a:ext cx="1200" cy="32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algn="ctr">
                <a:spcBef>
                  <a:spcPct val="50000"/>
                </a:spcBef>
                <a:spcAft>
                  <a:spcPct val="0"/>
                </a:spcAft>
                <a:buSzTx/>
                <a:buFontTx/>
                <a:buNone/>
              </a:pPr>
              <a:r>
                <a:rPr lang="zh-CN" altLang="en-US" sz="2954">
                  <a:ea typeface="楷体_GB2312" pitchFamily="49" charset="-122"/>
                </a:rPr>
                <a:t>函数首部</a:t>
              </a:r>
            </a:p>
          </p:txBody>
        </p:sp>
      </p:grpSp>
      <p:grpSp>
        <p:nvGrpSpPr>
          <p:cNvPr id="135" name="Group 27"/>
          <p:cNvGrpSpPr>
            <a:grpSpLocks/>
          </p:cNvGrpSpPr>
          <p:nvPr/>
        </p:nvGrpSpPr>
        <p:grpSpPr bwMode="auto">
          <a:xfrm>
            <a:off x="4994031" y="3649647"/>
            <a:ext cx="3235569" cy="546589"/>
            <a:chOff x="3408" y="2160"/>
            <a:chExt cx="2208" cy="373"/>
          </a:xfrm>
        </p:grpSpPr>
        <p:sp>
          <p:nvSpPr>
            <p:cNvPr id="28688" name="Line 28"/>
            <p:cNvSpPr>
              <a:spLocks noChangeShapeType="1"/>
            </p:cNvSpPr>
            <p:nvPr/>
          </p:nvSpPr>
          <p:spPr bwMode="auto">
            <a:xfrm>
              <a:off x="3408" y="2352"/>
              <a:ext cx="100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8689" name="Text Box 29"/>
            <p:cNvSpPr txBox="1">
              <a:spLocks noChangeArrowheads="1"/>
            </p:cNvSpPr>
            <p:nvPr/>
          </p:nvSpPr>
          <p:spPr bwMode="auto">
            <a:xfrm>
              <a:off x="4416" y="2160"/>
              <a:ext cx="1200" cy="37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algn="ctr">
                <a:spcBef>
                  <a:spcPct val="50000"/>
                </a:spcBef>
                <a:spcAft>
                  <a:spcPct val="0"/>
                </a:spcAft>
                <a:buSzTx/>
                <a:buFontTx/>
                <a:buNone/>
              </a:pPr>
              <a:r>
                <a:rPr lang="zh-CN" altLang="en-US" sz="2954">
                  <a:ea typeface="楷体_GB2312" pitchFamily="49" charset="-122"/>
                </a:rPr>
                <a:t>声明部分</a:t>
              </a:r>
            </a:p>
          </p:txBody>
        </p:sp>
      </p:grpSp>
      <p:grpSp>
        <p:nvGrpSpPr>
          <p:cNvPr id="138" name="Group 30"/>
          <p:cNvGrpSpPr>
            <a:grpSpLocks/>
          </p:cNvGrpSpPr>
          <p:nvPr/>
        </p:nvGrpSpPr>
        <p:grpSpPr bwMode="auto">
          <a:xfrm>
            <a:off x="838200" y="3368292"/>
            <a:ext cx="1412631" cy="2743200"/>
            <a:chOff x="572" y="1968"/>
            <a:chExt cx="964" cy="1872"/>
          </a:xfrm>
        </p:grpSpPr>
        <p:sp>
          <p:nvSpPr>
            <p:cNvPr id="28686" name="Text Box 31"/>
            <p:cNvSpPr txBox="1">
              <a:spLocks noChangeArrowheads="1"/>
            </p:cNvSpPr>
            <p:nvPr/>
          </p:nvSpPr>
          <p:spPr bwMode="auto">
            <a:xfrm>
              <a:off x="572" y="2352"/>
              <a:ext cx="436" cy="115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algn="ctr">
                <a:spcBef>
                  <a:spcPct val="50000"/>
                </a:spcBef>
                <a:spcAft>
                  <a:spcPct val="0"/>
                </a:spcAft>
                <a:buSzTx/>
                <a:buFontTx/>
                <a:buNone/>
              </a:pPr>
              <a:r>
                <a:rPr lang="zh-CN" altLang="en-US" sz="2954">
                  <a:ea typeface="楷体_GB2312" pitchFamily="49" charset="-122"/>
                </a:rPr>
                <a:t>函数体</a:t>
              </a:r>
            </a:p>
          </p:txBody>
        </p:sp>
        <p:sp>
          <p:nvSpPr>
            <p:cNvPr id="28687" name="AutoShape 32"/>
            <p:cNvSpPr>
              <a:spLocks/>
            </p:cNvSpPr>
            <p:nvPr/>
          </p:nvSpPr>
          <p:spPr bwMode="auto">
            <a:xfrm>
              <a:off x="1248" y="1968"/>
              <a:ext cx="288" cy="1872"/>
            </a:xfrm>
            <a:prstGeom prst="leftBrace">
              <a:avLst>
                <a:gd name="adj1" fmla="val 54167"/>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algn="ctr">
                <a:spcBef>
                  <a:spcPct val="0"/>
                </a:spcBef>
                <a:spcAft>
                  <a:spcPct val="0"/>
                </a:spcAft>
                <a:buSzTx/>
                <a:buFontTx/>
                <a:buNone/>
              </a:pPr>
              <a:endParaRPr lang="zh-CN" altLang="en-US" sz="1292"/>
            </a:p>
          </p:txBody>
        </p:sp>
      </p:grpSp>
      <p:grpSp>
        <p:nvGrpSpPr>
          <p:cNvPr id="141" name="Group 33"/>
          <p:cNvGrpSpPr>
            <a:grpSpLocks/>
          </p:cNvGrpSpPr>
          <p:nvPr/>
        </p:nvGrpSpPr>
        <p:grpSpPr bwMode="auto">
          <a:xfrm>
            <a:off x="5908431" y="4329584"/>
            <a:ext cx="1402374" cy="1828800"/>
            <a:chOff x="4128" y="2592"/>
            <a:chExt cx="957" cy="1248"/>
          </a:xfrm>
        </p:grpSpPr>
        <p:sp>
          <p:nvSpPr>
            <p:cNvPr id="28684" name="Text Box 34"/>
            <p:cNvSpPr txBox="1">
              <a:spLocks noChangeArrowheads="1"/>
            </p:cNvSpPr>
            <p:nvPr/>
          </p:nvSpPr>
          <p:spPr bwMode="auto">
            <a:xfrm>
              <a:off x="4649" y="2592"/>
              <a:ext cx="436" cy="124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algn="ctr">
                <a:spcBef>
                  <a:spcPct val="50000"/>
                </a:spcBef>
                <a:spcAft>
                  <a:spcPct val="0"/>
                </a:spcAft>
                <a:buSzTx/>
                <a:buFontTx/>
                <a:buNone/>
              </a:pPr>
              <a:r>
                <a:rPr lang="zh-CN" altLang="en-US" sz="2954">
                  <a:ea typeface="楷体_GB2312" pitchFamily="49" charset="-122"/>
                </a:rPr>
                <a:t>执行部分</a:t>
              </a:r>
            </a:p>
          </p:txBody>
        </p:sp>
        <p:sp>
          <p:nvSpPr>
            <p:cNvPr id="28685" name="AutoShape 35"/>
            <p:cNvSpPr>
              <a:spLocks/>
            </p:cNvSpPr>
            <p:nvPr/>
          </p:nvSpPr>
          <p:spPr bwMode="auto">
            <a:xfrm>
              <a:off x="4128" y="2688"/>
              <a:ext cx="240" cy="864"/>
            </a:xfrm>
            <a:prstGeom prst="rightBrace">
              <a:avLst>
                <a:gd name="adj1" fmla="val 30000"/>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algn="ctr">
                <a:spcBef>
                  <a:spcPct val="0"/>
                </a:spcBef>
                <a:spcAft>
                  <a:spcPct val="0"/>
                </a:spcAft>
                <a:buSzTx/>
                <a:buFontTx/>
                <a:buNone/>
              </a:pPr>
              <a:endParaRPr lang="zh-CN" altLang="en-US" sz="1292"/>
            </a:p>
          </p:txBody>
        </p:sp>
      </p:grpSp>
    </p:spTree>
    <p:extLst>
      <p:ext uri="{BB962C8B-B14F-4D97-AF65-F5344CB8AC3E}">
        <p14:creationId xmlns:p14="http://schemas.microsoft.com/office/powerpoint/2010/main" val="3452002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 calcmode="lin" valueType="num">
                                      <p:cBhvr>
                                        <p:cTn id="7" dur="1000" fill="hold"/>
                                        <p:tgtEl>
                                          <p:spTgt spid="111"/>
                                        </p:tgtEl>
                                        <p:attrNameLst>
                                          <p:attrName>ppt_w</p:attrName>
                                        </p:attrNameLst>
                                      </p:cBhvr>
                                      <p:tavLst>
                                        <p:tav tm="0">
                                          <p:val>
                                            <p:fltVal val="0"/>
                                          </p:val>
                                        </p:tav>
                                        <p:tav tm="100000">
                                          <p:val>
                                            <p:strVal val="#ppt_w"/>
                                          </p:val>
                                        </p:tav>
                                      </p:tavLst>
                                    </p:anim>
                                    <p:anim calcmode="lin" valueType="num">
                                      <p:cBhvr>
                                        <p:cTn id="8" dur="1000" fill="hold"/>
                                        <p:tgtEl>
                                          <p:spTgt spid="111"/>
                                        </p:tgtEl>
                                        <p:attrNameLst>
                                          <p:attrName>ppt_h</p:attrName>
                                        </p:attrNameLst>
                                      </p:cBhvr>
                                      <p:tavLst>
                                        <p:tav tm="0">
                                          <p:val>
                                            <p:fltVal val="0"/>
                                          </p:val>
                                        </p:tav>
                                        <p:tav tm="100000">
                                          <p:val>
                                            <p:strVal val="#ppt_h"/>
                                          </p:val>
                                        </p:tav>
                                      </p:tavLst>
                                    </p:anim>
                                    <p:anim calcmode="lin" valueType="num">
                                      <p:cBhvr>
                                        <p:cTn id="9" dur="1000" fill="hold"/>
                                        <p:tgtEl>
                                          <p:spTgt spid="1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2" fill="hold" nodeType="clickEffect">
                                  <p:stCondLst>
                                    <p:cond delay="0"/>
                                  </p:stCondLst>
                                  <p:childTnLst>
                                    <p:set>
                                      <p:cBhvr>
                                        <p:cTn id="14" dur="1" fill="hold">
                                          <p:stCondLst>
                                            <p:cond delay="0"/>
                                          </p:stCondLst>
                                        </p:cTn>
                                        <p:tgtEl>
                                          <p:spTgt spid="132"/>
                                        </p:tgtEl>
                                        <p:attrNameLst>
                                          <p:attrName>style.visibility</p:attrName>
                                        </p:attrNameLst>
                                      </p:cBhvr>
                                      <p:to>
                                        <p:strVal val="visible"/>
                                      </p:to>
                                    </p:set>
                                    <p:animEffect transition="in" filter="slide(fromRight)">
                                      <p:cBhvr>
                                        <p:cTn id="15" dur="500"/>
                                        <p:tgtEl>
                                          <p:spTgt spid="1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2" fill="hold" nodeType="clickEffect">
                                  <p:stCondLst>
                                    <p:cond delay="0"/>
                                  </p:stCondLst>
                                  <p:childTnLst>
                                    <p:set>
                                      <p:cBhvr>
                                        <p:cTn id="19" dur="1" fill="hold">
                                          <p:stCondLst>
                                            <p:cond delay="0"/>
                                          </p:stCondLst>
                                        </p:cTn>
                                        <p:tgtEl>
                                          <p:spTgt spid="138"/>
                                        </p:tgtEl>
                                        <p:attrNameLst>
                                          <p:attrName>style.visibility</p:attrName>
                                        </p:attrNameLst>
                                      </p:cBhvr>
                                      <p:to>
                                        <p:strVal val="visible"/>
                                      </p:to>
                                    </p:set>
                                    <p:animEffect transition="in" filter="slide(fromRight)">
                                      <p:cBhvr>
                                        <p:cTn id="20" dur="500"/>
                                        <p:tgtEl>
                                          <p:spTgt spid="13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slide(fromBottom)">
                                      <p:cBhvr>
                                        <p:cTn id="25" dur="500"/>
                                        <p:tgtEl>
                                          <p:spTgt spid="1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116"/>
                                        </p:tgtEl>
                                        <p:attrNameLst>
                                          <p:attrName>style.visibility</p:attrName>
                                        </p:attrNameLst>
                                      </p:cBhvr>
                                      <p:to>
                                        <p:strVal val="visible"/>
                                      </p:to>
                                    </p:set>
                                    <p:animEffect transition="in" filter="slide(fromBottom)">
                                      <p:cBhvr>
                                        <p:cTn id="30" dur="500"/>
                                        <p:tgtEl>
                                          <p:spTgt spid="1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nodeType="clickEffect">
                                  <p:stCondLst>
                                    <p:cond delay="0"/>
                                  </p:stCondLst>
                                  <p:childTnLst>
                                    <p:set>
                                      <p:cBhvr>
                                        <p:cTn id="34" dur="1" fill="hold">
                                          <p:stCondLst>
                                            <p:cond delay="0"/>
                                          </p:stCondLst>
                                        </p:cTn>
                                        <p:tgtEl>
                                          <p:spTgt spid="126"/>
                                        </p:tgtEl>
                                        <p:attrNameLst>
                                          <p:attrName>style.visibility</p:attrName>
                                        </p:attrNameLst>
                                      </p:cBhvr>
                                      <p:to>
                                        <p:strVal val="visible"/>
                                      </p:to>
                                    </p:set>
                                    <p:animEffect transition="in" filter="slide(fromBottom)">
                                      <p:cBhvr>
                                        <p:cTn id="35" dur="500"/>
                                        <p:tgtEl>
                                          <p:spTgt spid="12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nodeType="clickEffect">
                                  <p:stCondLst>
                                    <p:cond delay="0"/>
                                  </p:stCondLst>
                                  <p:childTnLst>
                                    <p:set>
                                      <p:cBhvr>
                                        <p:cTn id="39" dur="1" fill="hold">
                                          <p:stCondLst>
                                            <p:cond delay="0"/>
                                          </p:stCondLst>
                                        </p:cTn>
                                        <p:tgtEl>
                                          <p:spTgt spid="120"/>
                                        </p:tgtEl>
                                        <p:attrNameLst>
                                          <p:attrName>style.visibility</p:attrName>
                                        </p:attrNameLst>
                                      </p:cBhvr>
                                      <p:to>
                                        <p:strVal val="visible"/>
                                      </p:to>
                                    </p:set>
                                    <p:animEffect transition="in" filter="slide(fromBottom)">
                                      <p:cBhvr>
                                        <p:cTn id="40" dur="500"/>
                                        <p:tgtEl>
                                          <p:spTgt spid="12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8" fill="hold" nodeType="clickEffect">
                                  <p:stCondLst>
                                    <p:cond delay="0"/>
                                  </p:stCondLst>
                                  <p:childTnLst>
                                    <p:set>
                                      <p:cBhvr>
                                        <p:cTn id="44" dur="1" fill="hold">
                                          <p:stCondLst>
                                            <p:cond delay="0"/>
                                          </p:stCondLst>
                                        </p:cTn>
                                        <p:tgtEl>
                                          <p:spTgt spid="135"/>
                                        </p:tgtEl>
                                        <p:attrNameLst>
                                          <p:attrName>style.visibility</p:attrName>
                                        </p:attrNameLst>
                                      </p:cBhvr>
                                      <p:to>
                                        <p:strVal val="visible"/>
                                      </p:to>
                                    </p:set>
                                    <p:animEffect transition="in" filter="slide(fromLeft)">
                                      <p:cBhvr>
                                        <p:cTn id="45" dur="500"/>
                                        <p:tgtEl>
                                          <p:spTgt spid="13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8" fill="hold" nodeType="clickEffect">
                                  <p:stCondLst>
                                    <p:cond delay="0"/>
                                  </p:stCondLst>
                                  <p:childTnLst>
                                    <p:set>
                                      <p:cBhvr>
                                        <p:cTn id="49" dur="1" fill="hold">
                                          <p:stCondLst>
                                            <p:cond delay="0"/>
                                          </p:stCondLst>
                                        </p:cTn>
                                        <p:tgtEl>
                                          <p:spTgt spid="141"/>
                                        </p:tgtEl>
                                        <p:attrNameLst>
                                          <p:attrName>style.visibility</p:attrName>
                                        </p:attrNameLst>
                                      </p:cBhvr>
                                      <p:to>
                                        <p:strVal val="visible"/>
                                      </p:to>
                                    </p:set>
                                    <p:animEffect transition="in" filter="slide(fromLeft)">
                                      <p:cBhvr>
                                        <p:cTn id="50"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ChangeArrowheads="1"/>
          </p:cNvSpPr>
          <p:nvPr/>
        </p:nvSpPr>
        <p:spPr bwMode="auto">
          <a:xfrm>
            <a:off x="2627313" y="5300663"/>
            <a:ext cx="6119812" cy="792162"/>
          </a:xfrm>
          <a:prstGeom prst="rect">
            <a:avLst/>
          </a:prstGeom>
          <a:solidFill>
            <a:srgbClr val="FFCC66">
              <a:alpha val="45882"/>
            </a:srgbClr>
          </a:solidFill>
          <a:ln w="12700" cap="sq">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65955" name="Rectangle 3"/>
          <p:cNvSpPr>
            <a:spLocks noChangeArrowheads="1"/>
          </p:cNvSpPr>
          <p:nvPr/>
        </p:nvSpPr>
        <p:spPr bwMode="auto">
          <a:xfrm>
            <a:off x="2700338" y="1412875"/>
            <a:ext cx="6119812" cy="1295400"/>
          </a:xfrm>
          <a:prstGeom prst="rect">
            <a:avLst/>
          </a:prstGeom>
          <a:solidFill>
            <a:srgbClr val="FFCC66">
              <a:alpha val="45882"/>
            </a:srgbClr>
          </a:solidFill>
          <a:ln w="12700" cap="sq">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7412" name="AutoShape 4"/>
          <p:cNvSpPr>
            <a:spLocks noChangeArrowheads="1"/>
          </p:cNvSpPr>
          <p:nvPr/>
        </p:nvSpPr>
        <p:spPr bwMode="auto">
          <a:xfrm>
            <a:off x="568325" y="1628775"/>
            <a:ext cx="1900238" cy="342900"/>
          </a:xfrm>
          <a:prstGeom prst="flowChartAlternate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85" tIns="41742" rIns="83485" bIns="41742" anchor="ctr"/>
          <a:lstStyle>
            <a:lvl1pPr defTabSz="835025"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Times New Roman" panose="02020603050405020304" pitchFamily="18" charset="0"/>
              </a:rPr>
              <a:t>开始</a:t>
            </a:r>
          </a:p>
        </p:txBody>
      </p:sp>
      <p:sp>
        <p:nvSpPr>
          <p:cNvPr id="17413" name="Line 5"/>
          <p:cNvSpPr>
            <a:spLocks noChangeShapeType="1"/>
          </p:cNvSpPr>
          <p:nvPr/>
        </p:nvSpPr>
        <p:spPr bwMode="auto">
          <a:xfrm>
            <a:off x="1554163" y="1971675"/>
            <a:ext cx="0" cy="4810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4" name="Rectangle 6"/>
          <p:cNvSpPr>
            <a:spLocks noChangeArrowheads="1"/>
          </p:cNvSpPr>
          <p:nvPr/>
        </p:nvSpPr>
        <p:spPr bwMode="auto">
          <a:xfrm>
            <a:off x="611188" y="2430463"/>
            <a:ext cx="1944687" cy="504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打开冰箱</a:t>
            </a:r>
          </a:p>
        </p:txBody>
      </p:sp>
      <p:sp>
        <p:nvSpPr>
          <p:cNvPr id="17415" name="Line 7"/>
          <p:cNvSpPr>
            <a:spLocks noChangeShapeType="1"/>
          </p:cNvSpPr>
          <p:nvPr/>
        </p:nvSpPr>
        <p:spPr bwMode="auto">
          <a:xfrm>
            <a:off x="1547813" y="2935288"/>
            <a:ext cx="0" cy="4810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6" name="Rectangle 8"/>
          <p:cNvSpPr>
            <a:spLocks noChangeArrowheads="1"/>
          </p:cNvSpPr>
          <p:nvPr/>
        </p:nvSpPr>
        <p:spPr bwMode="auto">
          <a:xfrm>
            <a:off x="554038" y="3440113"/>
            <a:ext cx="1944687" cy="504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大象放进冰箱</a:t>
            </a:r>
          </a:p>
        </p:txBody>
      </p:sp>
      <p:sp>
        <p:nvSpPr>
          <p:cNvPr id="17417" name="Line 9"/>
          <p:cNvSpPr>
            <a:spLocks noChangeShapeType="1"/>
          </p:cNvSpPr>
          <p:nvPr/>
        </p:nvSpPr>
        <p:spPr bwMode="auto">
          <a:xfrm>
            <a:off x="1533525" y="3941763"/>
            <a:ext cx="0" cy="4810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8" name="Rectangle 10"/>
          <p:cNvSpPr>
            <a:spLocks noChangeArrowheads="1"/>
          </p:cNvSpPr>
          <p:nvPr/>
        </p:nvSpPr>
        <p:spPr bwMode="auto">
          <a:xfrm>
            <a:off x="539750" y="4446588"/>
            <a:ext cx="1944688" cy="504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关上冰箱</a:t>
            </a:r>
          </a:p>
        </p:txBody>
      </p:sp>
      <p:sp>
        <p:nvSpPr>
          <p:cNvPr id="17419" name="Line 11"/>
          <p:cNvSpPr>
            <a:spLocks noChangeShapeType="1"/>
          </p:cNvSpPr>
          <p:nvPr/>
        </p:nvSpPr>
        <p:spPr bwMode="auto">
          <a:xfrm>
            <a:off x="1531938" y="4949825"/>
            <a:ext cx="0" cy="4810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0" name="AutoShape 12"/>
          <p:cNvSpPr>
            <a:spLocks noChangeArrowheads="1"/>
          </p:cNvSpPr>
          <p:nvPr/>
        </p:nvSpPr>
        <p:spPr bwMode="auto">
          <a:xfrm>
            <a:off x="898525" y="5454650"/>
            <a:ext cx="1223963" cy="504825"/>
          </a:xfrm>
          <a:prstGeom prst="flowChartAlternateProcess">
            <a:avLst/>
          </a:prstGeom>
          <a:noFill/>
          <a:ln w="12700">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结束</a:t>
            </a:r>
          </a:p>
        </p:txBody>
      </p:sp>
      <p:sp>
        <p:nvSpPr>
          <p:cNvPr id="765965" name="Rectangle 13"/>
          <p:cNvSpPr>
            <a:spLocks noChangeArrowheads="1"/>
          </p:cNvSpPr>
          <p:nvPr/>
        </p:nvSpPr>
        <p:spPr bwMode="auto">
          <a:xfrm>
            <a:off x="2195513" y="1341438"/>
            <a:ext cx="685800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defRPr/>
            </a:pPr>
            <a:r>
              <a:rPr kumimoji="0" lang="en-US" altLang="zh-CN" sz="2800" dirty="0">
                <a:solidFill>
                  <a:srgbClr val="008080"/>
                </a:solidFill>
                <a:effectLst>
                  <a:outerShdw blurRad="38100" dist="38100" dir="2700000" algn="tl">
                    <a:srgbClr val="C0C0C0"/>
                  </a:outerShdw>
                </a:effectLst>
                <a:latin typeface="Arial" pitchFamily="34" charset="0"/>
              </a:rPr>
              <a:t>#include &lt;</a:t>
            </a:r>
            <a:r>
              <a:rPr kumimoji="0" lang="en-US" altLang="zh-CN" sz="2800" dirty="0" err="1">
                <a:solidFill>
                  <a:srgbClr val="008080"/>
                </a:solidFill>
                <a:effectLst>
                  <a:outerShdw blurRad="38100" dist="38100" dir="2700000" algn="tl">
                    <a:srgbClr val="C0C0C0"/>
                  </a:outerShdw>
                </a:effectLst>
                <a:latin typeface="Arial" pitchFamily="34" charset="0"/>
              </a:rPr>
              <a:t>stdio.h</a:t>
            </a:r>
            <a:r>
              <a:rPr kumimoji="0" lang="en-US" altLang="zh-CN" sz="2800" dirty="0">
                <a:solidFill>
                  <a:srgbClr val="008080"/>
                </a:solidFill>
                <a:effectLst>
                  <a:outerShdw blurRad="38100" dist="38100" dir="2700000" algn="tl">
                    <a:srgbClr val="C0C0C0"/>
                  </a:outerShdw>
                </a:effectLst>
                <a:latin typeface="Arial" pitchFamily="34" charset="0"/>
              </a:rPr>
              <a:t>&gt;/* </a:t>
            </a:r>
            <a:r>
              <a:rPr kumimoji="0" lang="zh-CN" altLang="en-US" sz="2800" dirty="0">
                <a:solidFill>
                  <a:srgbClr val="008080"/>
                </a:solidFill>
                <a:effectLst>
                  <a:outerShdw blurRad="38100" dist="38100" dir="2700000" algn="tl">
                    <a:srgbClr val="C0C0C0"/>
                  </a:outerShdw>
                </a:effectLst>
                <a:latin typeface="Arial" pitchFamily="34" charset="0"/>
              </a:rPr>
              <a:t>编译预处理命令 *</a:t>
            </a:r>
            <a:r>
              <a:rPr kumimoji="0" lang="en-US" altLang="zh-CN" sz="2800" dirty="0">
                <a:solidFill>
                  <a:srgbClr val="008080"/>
                </a:solidFill>
                <a:effectLst>
                  <a:outerShdw blurRad="38100" dist="38100" dir="2700000" algn="tl">
                    <a:srgbClr val="C0C0C0"/>
                  </a:outerShdw>
                </a:effectLst>
                <a:latin typeface="Arial" pitchFamily="34" charset="0"/>
              </a:rPr>
              <a:t>/</a:t>
            </a:r>
          </a:p>
          <a:p>
            <a:pPr lvl="1">
              <a:defRPr/>
            </a:pPr>
            <a:r>
              <a:rPr kumimoji="0" lang="en-US" altLang="zh-CN" sz="2800" dirty="0" err="1">
                <a:solidFill>
                  <a:srgbClr val="008080"/>
                </a:solidFill>
                <a:effectLst>
                  <a:outerShdw blurRad="38100" dist="38100" dir="2700000" algn="tl">
                    <a:srgbClr val="C0C0C0"/>
                  </a:outerShdw>
                </a:effectLst>
                <a:latin typeface="Arial" pitchFamily="34" charset="0"/>
              </a:rPr>
              <a:t>int</a:t>
            </a:r>
            <a:r>
              <a:rPr kumimoji="0" lang="en-US" altLang="zh-CN" sz="2800" dirty="0">
                <a:solidFill>
                  <a:srgbClr val="008080"/>
                </a:solidFill>
                <a:effectLst>
                  <a:outerShdw blurRad="38100" dist="38100" dir="2700000" algn="tl">
                    <a:srgbClr val="C0C0C0"/>
                  </a:outerShdw>
                </a:effectLst>
                <a:latin typeface="Arial" pitchFamily="34" charset="0"/>
              </a:rPr>
              <a:t> main(void)  /* </a:t>
            </a:r>
            <a:r>
              <a:rPr kumimoji="0" lang="zh-CN" altLang="en-US" sz="2800" dirty="0">
                <a:solidFill>
                  <a:srgbClr val="008080"/>
                </a:solidFill>
                <a:effectLst>
                  <a:outerShdw blurRad="38100" dist="38100" dir="2700000" algn="tl">
                    <a:srgbClr val="C0C0C0"/>
                  </a:outerShdw>
                </a:effectLst>
                <a:latin typeface="Arial" pitchFamily="34" charset="0"/>
              </a:rPr>
              <a:t>主函数 *</a:t>
            </a:r>
            <a:r>
              <a:rPr kumimoji="0" lang="en-US" altLang="zh-CN" sz="2800" dirty="0">
                <a:solidFill>
                  <a:srgbClr val="008080"/>
                </a:solidFill>
                <a:effectLst>
                  <a:outerShdw blurRad="38100" dist="38100" dir="2700000" algn="tl">
                    <a:srgbClr val="C0C0C0"/>
                  </a:outerShdw>
                </a:effectLst>
                <a:latin typeface="Arial" pitchFamily="34" charset="0"/>
              </a:rPr>
              <a:t>/</a:t>
            </a:r>
          </a:p>
          <a:p>
            <a:pPr lvl="1">
              <a:defRPr/>
            </a:pPr>
            <a:r>
              <a:rPr kumimoji="0" lang="en-US" altLang="zh-CN" sz="2800" dirty="0">
                <a:solidFill>
                  <a:srgbClr val="008080"/>
                </a:solidFill>
                <a:effectLst>
                  <a:outerShdw blurRad="38100" dist="38100" dir="2700000" algn="tl">
                    <a:srgbClr val="C0C0C0"/>
                  </a:outerShdw>
                </a:effectLst>
                <a:latin typeface="Arial" pitchFamily="34" charset="0"/>
              </a:rPr>
              <a:t>{</a:t>
            </a:r>
          </a:p>
          <a:p>
            <a:pPr lvl="1">
              <a:defRPr/>
            </a:pPr>
            <a:r>
              <a:rPr kumimoji="0" lang="en-US" altLang="zh-CN" sz="2800" dirty="0">
                <a:latin typeface="Arial" pitchFamily="34" charset="0"/>
              </a:rPr>
              <a:t>	</a:t>
            </a:r>
            <a:r>
              <a:rPr kumimoji="0" lang="en-US" altLang="zh-CN" sz="2800" dirty="0" err="1">
                <a:latin typeface="Arial" pitchFamily="34" charset="0"/>
              </a:rPr>
              <a:t>int</a:t>
            </a:r>
            <a:r>
              <a:rPr kumimoji="0" lang="en-US" altLang="zh-CN" sz="2800" dirty="0">
                <a:latin typeface="Arial" pitchFamily="34" charset="0"/>
              </a:rPr>
              <a:t> n;      /* </a:t>
            </a:r>
            <a:r>
              <a:rPr kumimoji="0" lang="zh-CN" altLang="en-US" sz="2800" dirty="0">
                <a:latin typeface="Arial" pitchFamily="34" charset="0"/>
              </a:rPr>
              <a:t>变量定义 *</a:t>
            </a:r>
            <a:r>
              <a:rPr kumimoji="0" lang="en-US" altLang="zh-CN" sz="2800" dirty="0">
                <a:latin typeface="Arial" pitchFamily="34" charset="0"/>
              </a:rPr>
              <a:t>/</a:t>
            </a:r>
          </a:p>
          <a:p>
            <a:pPr lvl="1">
              <a:defRPr/>
            </a:pPr>
            <a:endParaRPr kumimoji="0" lang="en-US" altLang="zh-CN" sz="2800" dirty="0">
              <a:latin typeface="Arial" pitchFamily="34" charset="0"/>
            </a:endParaRPr>
          </a:p>
          <a:p>
            <a:pPr lvl="1">
              <a:defRPr/>
            </a:pPr>
            <a:r>
              <a:rPr kumimoji="0" lang="en-US" altLang="zh-CN" sz="2800" dirty="0">
                <a:latin typeface="Arial" pitchFamily="34" charset="0"/>
              </a:rPr>
              <a:t>	</a:t>
            </a:r>
            <a:r>
              <a:rPr kumimoji="0" lang="en-US" altLang="zh-CN" sz="2800" dirty="0" err="1">
                <a:solidFill>
                  <a:srgbClr val="CC0066"/>
                </a:solidFill>
                <a:latin typeface="Arial" pitchFamily="34" charset="0"/>
              </a:rPr>
              <a:t>scanf</a:t>
            </a:r>
            <a:r>
              <a:rPr kumimoji="0" lang="en-US" altLang="zh-CN" sz="2800" dirty="0">
                <a:latin typeface="Arial" pitchFamily="34" charset="0"/>
              </a:rPr>
              <a:t>(“%d”, &amp;n);  /* </a:t>
            </a:r>
            <a:r>
              <a:rPr kumimoji="0" lang="zh-CN" altLang="en-US" sz="2800" dirty="0">
                <a:latin typeface="Arial" pitchFamily="34" charset="0"/>
              </a:rPr>
              <a:t>输入一个整数 *</a:t>
            </a:r>
            <a:r>
              <a:rPr kumimoji="0" lang="en-US" altLang="zh-CN" sz="2800" dirty="0">
                <a:latin typeface="Arial" pitchFamily="34" charset="0"/>
              </a:rPr>
              <a:t>/</a:t>
            </a:r>
          </a:p>
          <a:p>
            <a:pPr lvl="1">
              <a:defRPr/>
            </a:pPr>
            <a:endParaRPr kumimoji="0" lang="en-US" altLang="zh-CN" sz="2800" dirty="0">
              <a:latin typeface="Arial" pitchFamily="34" charset="0"/>
            </a:endParaRPr>
          </a:p>
          <a:p>
            <a:pPr lvl="1">
              <a:defRPr/>
            </a:pPr>
            <a:r>
              <a:rPr kumimoji="0" lang="en-US" altLang="zh-CN" sz="2800" dirty="0">
                <a:latin typeface="Arial" pitchFamily="34" charset="0"/>
              </a:rPr>
              <a:t>	</a:t>
            </a:r>
            <a:r>
              <a:rPr kumimoji="0" lang="en-US" altLang="zh-CN" sz="2800" dirty="0" err="1">
                <a:solidFill>
                  <a:srgbClr val="CC0066"/>
                </a:solidFill>
                <a:latin typeface="Arial" pitchFamily="34" charset="0"/>
              </a:rPr>
              <a:t>printf</a:t>
            </a:r>
            <a:r>
              <a:rPr kumimoji="0" lang="en-US" altLang="zh-CN" sz="2800" dirty="0">
                <a:latin typeface="Arial" pitchFamily="34" charset="0"/>
              </a:rPr>
              <a:t>(“%d\</a:t>
            </a:r>
            <a:r>
              <a:rPr kumimoji="0" lang="en-US" altLang="zh-CN" sz="2800" dirty="0" err="1">
                <a:latin typeface="Arial" pitchFamily="34" charset="0"/>
              </a:rPr>
              <a:t>n”,n</a:t>
            </a:r>
            <a:r>
              <a:rPr kumimoji="0" lang="en-US" altLang="zh-CN" sz="2800" dirty="0">
                <a:latin typeface="Arial" pitchFamily="34" charset="0"/>
              </a:rPr>
              <a:t>); /* </a:t>
            </a:r>
            <a:r>
              <a:rPr kumimoji="0" lang="zh-CN" altLang="en-US" sz="2800" dirty="0">
                <a:latin typeface="Arial" pitchFamily="34" charset="0"/>
              </a:rPr>
              <a:t>输出一个整数 *</a:t>
            </a:r>
            <a:r>
              <a:rPr kumimoji="0" lang="en-US" altLang="zh-CN" sz="2800" dirty="0">
                <a:latin typeface="Arial" pitchFamily="34" charset="0"/>
              </a:rPr>
              <a:t>/</a:t>
            </a:r>
          </a:p>
          <a:p>
            <a:pPr lvl="1">
              <a:defRPr/>
            </a:pPr>
            <a:r>
              <a:rPr kumimoji="0" lang="en-US" altLang="zh-CN" sz="2800" dirty="0">
                <a:latin typeface="Arial" pitchFamily="34" charset="0"/>
              </a:rPr>
              <a:t>   </a:t>
            </a:r>
          </a:p>
          <a:p>
            <a:pPr lvl="1">
              <a:defRPr/>
            </a:pPr>
            <a:r>
              <a:rPr kumimoji="0" lang="en-US" altLang="zh-CN" sz="2800" dirty="0">
                <a:solidFill>
                  <a:srgbClr val="008080"/>
                </a:solidFill>
                <a:effectLst>
                  <a:outerShdw blurRad="38100" dist="38100" dir="2700000" algn="tl">
                    <a:srgbClr val="C0C0C0"/>
                  </a:outerShdw>
                </a:effectLst>
                <a:latin typeface="Arial" pitchFamily="34" charset="0"/>
              </a:rPr>
              <a:t>return 0;</a:t>
            </a:r>
          </a:p>
          <a:p>
            <a:pPr lvl="1">
              <a:defRPr/>
            </a:pPr>
            <a:r>
              <a:rPr kumimoji="0" lang="en-US" altLang="zh-CN" sz="2800" dirty="0">
                <a:solidFill>
                  <a:srgbClr val="008080"/>
                </a:solidFill>
                <a:effectLst>
                  <a:outerShdw blurRad="38100" dist="38100" dir="2700000" algn="tl">
                    <a:srgbClr val="C0C0C0"/>
                  </a:outerShdw>
                </a:effectLst>
                <a:latin typeface="Arial" pitchFamily="34" charset="0"/>
              </a:rPr>
              <a:t> }</a:t>
            </a:r>
          </a:p>
        </p:txBody>
      </p:sp>
      <p:sp>
        <p:nvSpPr>
          <p:cNvPr id="765966" name="Rectangle 14"/>
          <p:cNvSpPr>
            <a:spLocks noChangeArrowheads="1"/>
          </p:cNvSpPr>
          <p:nvPr/>
        </p:nvSpPr>
        <p:spPr bwMode="auto">
          <a:xfrm>
            <a:off x="250825" y="260350"/>
            <a:ext cx="4787900" cy="6413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zh-CN" altLang="en-US" sz="3600" b="1">
                <a:solidFill>
                  <a:schemeClr val="bg1"/>
                </a:solidFill>
                <a:latin typeface="Times New Roman" panose="02020603050405020304" pitchFamily="18" charset="0"/>
              </a:rPr>
              <a:t>如：输入一个数并输出</a:t>
            </a:r>
          </a:p>
        </p:txBody>
      </p:sp>
      <p:sp>
        <p:nvSpPr>
          <p:cNvPr id="17423" name="Rectangle 15"/>
          <p:cNvSpPr>
            <a:spLocks noChangeArrowheads="1"/>
          </p:cNvSpPr>
          <p:nvPr/>
        </p:nvSpPr>
        <p:spPr bwMode="auto">
          <a:xfrm>
            <a:off x="611188" y="2420938"/>
            <a:ext cx="1944687" cy="5048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定义变量</a:t>
            </a:r>
          </a:p>
        </p:txBody>
      </p:sp>
      <p:sp>
        <p:nvSpPr>
          <p:cNvPr id="17424" name="Rectangle 16"/>
          <p:cNvSpPr>
            <a:spLocks noChangeArrowheads="1"/>
          </p:cNvSpPr>
          <p:nvPr/>
        </p:nvSpPr>
        <p:spPr bwMode="auto">
          <a:xfrm>
            <a:off x="554038" y="3430588"/>
            <a:ext cx="1944687" cy="5048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输入一个整数</a:t>
            </a:r>
          </a:p>
        </p:txBody>
      </p:sp>
      <p:sp>
        <p:nvSpPr>
          <p:cNvPr id="17425" name="Rectangle 17"/>
          <p:cNvSpPr>
            <a:spLocks noChangeArrowheads="1"/>
          </p:cNvSpPr>
          <p:nvPr/>
        </p:nvSpPr>
        <p:spPr bwMode="auto">
          <a:xfrm>
            <a:off x="539750" y="4437063"/>
            <a:ext cx="1944688" cy="5048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输出一个整数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5966"/>
                                        </p:tgtEl>
                                        <p:attrNameLst>
                                          <p:attrName>style.visibility</p:attrName>
                                        </p:attrNameLst>
                                      </p:cBhvr>
                                      <p:to>
                                        <p:strVal val="visible"/>
                                      </p:to>
                                    </p:set>
                                    <p:animEffect transition="in" filter="blinds(horizontal)">
                                      <p:cBhvr>
                                        <p:cTn id="7" dur="500"/>
                                        <p:tgtEl>
                                          <p:spTgt spid="7659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5965"/>
                                        </p:tgtEl>
                                        <p:attrNameLst>
                                          <p:attrName>style.visibility</p:attrName>
                                        </p:attrNameLst>
                                      </p:cBhvr>
                                      <p:to>
                                        <p:strVal val="visible"/>
                                      </p:to>
                                    </p:set>
                                    <p:animEffect transition="in" filter="blinds(horizontal)">
                                      <p:cBhvr>
                                        <p:cTn id="12" dur="500"/>
                                        <p:tgtEl>
                                          <p:spTgt spid="7659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5955"/>
                                        </p:tgtEl>
                                        <p:attrNameLst>
                                          <p:attrName>style.visibility</p:attrName>
                                        </p:attrNameLst>
                                      </p:cBhvr>
                                      <p:to>
                                        <p:strVal val="visible"/>
                                      </p:to>
                                    </p:set>
                                    <p:animEffect transition="in" filter="blinds(horizontal)">
                                      <p:cBhvr>
                                        <p:cTn id="17" dur="500"/>
                                        <p:tgtEl>
                                          <p:spTgt spid="7659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5954"/>
                                        </p:tgtEl>
                                        <p:attrNameLst>
                                          <p:attrName>style.visibility</p:attrName>
                                        </p:attrNameLst>
                                      </p:cBhvr>
                                      <p:to>
                                        <p:strVal val="visible"/>
                                      </p:to>
                                    </p:set>
                                    <p:animEffect transition="in" filter="blinds(horizontal)">
                                      <p:cBhvr>
                                        <p:cTn id="22" dur="500"/>
                                        <p:tgtEl>
                                          <p:spTgt spid="765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4" grpId="0" animBg="1"/>
      <p:bldP spid="765955" grpId="0" animBg="1"/>
      <p:bldP spid="765965" grpId="0"/>
      <p:bldP spid="765966"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02" name="Rectangle 2"/>
          <p:cNvSpPr>
            <a:spLocks noChangeArrowheads="1"/>
          </p:cNvSpPr>
          <p:nvPr/>
        </p:nvSpPr>
        <p:spPr bwMode="auto">
          <a:xfrm>
            <a:off x="467544" y="1931988"/>
            <a:ext cx="720725" cy="4318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68003" name="Rectangle 3"/>
          <p:cNvSpPr>
            <a:spLocks noChangeArrowheads="1"/>
          </p:cNvSpPr>
          <p:nvPr/>
        </p:nvSpPr>
        <p:spPr bwMode="auto">
          <a:xfrm>
            <a:off x="6423025" y="2924175"/>
            <a:ext cx="309563" cy="449263"/>
          </a:xfrm>
          <a:prstGeom prst="rect">
            <a:avLst/>
          </a:prstGeom>
          <a:solidFill>
            <a:srgbClr val="66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68004" name="Rectangle 4"/>
          <p:cNvSpPr>
            <a:spLocks noChangeArrowheads="1"/>
          </p:cNvSpPr>
          <p:nvPr/>
        </p:nvSpPr>
        <p:spPr bwMode="auto">
          <a:xfrm>
            <a:off x="467544" y="3789040"/>
            <a:ext cx="309563" cy="449262"/>
          </a:xfrm>
          <a:prstGeom prst="rect">
            <a:avLst/>
          </a:prstGeom>
          <a:solidFill>
            <a:srgbClr val="66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68005" name="Rectangle 5"/>
          <p:cNvSpPr>
            <a:spLocks noChangeArrowheads="1"/>
          </p:cNvSpPr>
          <p:nvPr/>
        </p:nvSpPr>
        <p:spPr bwMode="auto">
          <a:xfrm>
            <a:off x="468313" y="2403475"/>
            <a:ext cx="309562" cy="449263"/>
          </a:xfrm>
          <a:prstGeom prst="rect">
            <a:avLst/>
          </a:prstGeom>
          <a:solidFill>
            <a:srgbClr val="66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68006" name="Rectangle 6"/>
          <p:cNvSpPr>
            <a:spLocks noChangeArrowheads="1"/>
          </p:cNvSpPr>
          <p:nvPr/>
        </p:nvSpPr>
        <p:spPr bwMode="auto">
          <a:xfrm>
            <a:off x="2195538" y="1931988"/>
            <a:ext cx="1098550" cy="457200"/>
          </a:xfrm>
          <a:prstGeom prst="rect">
            <a:avLst/>
          </a:prstGeom>
          <a:solidFill>
            <a:srgbClr val="66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68007" name="Rectangle 7"/>
          <p:cNvSpPr>
            <a:spLocks noChangeArrowheads="1"/>
          </p:cNvSpPr>
          <p:nvPr/>
        </p:nvSpPr>
        <p:spPr bwMode="auto">
          <a:xfrm>
            <a:off x="1272925" y="1906588"/>
            <a:ext cx="827856"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8440" name="Rectangle 8"/>
          <p:cNvSpPr>
            <a:spLocks noGrp="1" noChangeArrowheads="1"/>
          </p:cNvSpPr>
          <p:nvPr>
            <p:ph type="title"/>
          </p:nvPr>
        </p:nvSpPr>
        <p:spPr>
          <a:xfrm>
            <a:off x="0" y="260350"/>
            <a:ext cx="9144000" cy="503238"/>
          </a:xfrm>
        </p:spPr>
        <p:txBody>
          <a:bodyPr/>
          <a:lstStyle/>
          <a:p>
            <a:pPr eaLnBrk="1" hangingPunct="1"/>
            <a:r>
              <a:rPr lang="zh-CN" altLang="en-US" sz="3200" smtClean="0"/>
              <a:t>简单的</a:t>
            </a:r>
            <a:r>
              <a:rPr lang="en-US" altLang="zh-CN" sz="3200" smtClean="0"/>
              <a:t>C</a:t>
            </a:r>
            <a:r>
              <a:rPr lang="zh-CN" altLang="en-US" sz="3200" smtClean="0"/>
              <a:t>语言程序介绍</a:t>
            </a:r>
            <a:endParaRPr lang="zh-CN" altLang="zh-CN" sz="3200" smtClean="0"/>
          </a:p>
        </p:txBody>
      </p:sp>
      <p:sp>
        <p:nvSpPr>
          <p:cNvPr id="768009" name="Rectangle 9"/>
          <p:cNvSpPr>
            <a:spLocks noChangeArrowheads="1"/>
          </p:cNvSpPr>
          <p:nvPr/>
        </p:nvSpPr>
        <p:spPr bwMode="auto">
          <a:xfrm>
            <a:off x="366613" y="1370270"/>
            <a:ext cx="6797675" cy="2901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ClrTx/>
              <a:buSzTx/>
              <a:buFontTx/>
              <a:buNone/>
            </a:pPr>
            <a:r>
              <a:rPr lang="zh-CN" altLang="zh-CN" dirty="0">
                <a:latin typeface="Times New Roman" panose="02020603050405020304" pitchFamily="18" charset="0"/>
              </a:rPr>
              <a:t>#include &lt;stdio.h&gt;</a:t>
            </a:r>
            <a:endParaRPr lang="en-US" altLang="zh-CN" dirty="0">
              <a:latin typeface="Times New Roman" panose="02020603050405020304" pitchFamily="18" charset="0"/>
            </a:endParaRPr>
          </a:p>
          <a:p>
            <a:pPr eaLnBrk="1" hangingPunct="1">
              <a:lnSpc>
                <a:spcPct val="95000"/>
              </a:lnSpc>
              <a:spcBef>
                <a:spcPct val="0"/>
              </a:spcBef>
              <a:buClrTx/>
              <a:buSzTx/>
              <a:buFontTx/>
              <a:buNone/>
            </a:pPr>
            <a:r>
              <a:rPr lang="en-US" altLang="zh-CN" dirty="0" smtClean="0">
                <a:latin typeface="Times New Roman" panose="02020603050405020304" pitchFamily="18" charset="0"/>
              </a:rPr>
              <a:t>void </a:t>
            </a:r>
            <a:r>
              <a:rPr lang="zh-CN" altLang="zh-CN" dirty="0">
                <a:latin typeface="Times New Roman" panose="02020603050405020304" pitchFamily="18" charset="0"/>
              </a:rPr>
              <a:t>main(</a:t>
            </a:r>
            <a:r>
              <a:rPr lang="zh-CN" altLang="en-GB" dirty="0">
                <a:latin typeface="Times New Roman" panose="02020603050405020304" pitchFamily="18" charset="0"/>
              </a:rPr>
              <a:t>v</a:t>
            </a:r>
            <a:r>
              <a:rPr lang="en-GB" altLang="zh-CN" dirty="0" err="1">
                <a:latin typeface="Times New Roman" panose="02020603050405020304" pitchFamily="18" charset="0"/>
              </a:rPr>
              <a:t>oid</a:t>
            </a:r>
            <a:r>
              <a:rPr lang="zh-CN" altLang="zh-CN" dirty="0">
                <a:latin typeface="Times New Roman" panose="02020603050405020304" pitchFamily="18" charset="0"/>
              </a:rPr>
              <a:t>)</a:t>
            </a:r>
          </a:p>
          <a:p>
            <a:pPr eaLnBrk="1" hangingPunct="1">
              <a:lnSpc>
                <a:spcPct val="95000"/>
              </a:lnSpc>
              <a:spcBef>
                <a:spcPct val="0"/>
              </a:spcBef>
              <a:buClrTx/>
              <a:buSzTx/>
              <a:buFontTx/>
              <a:buNone/>
            </a:pPr>
            <a:r>
              <a:rPr lang="zh-CN" altLang="zh-CN" dirty="0">
                <a:latin typeface="Times New Roman" panose="02020603050405020304" pitchFamily="18" charset="0"/>
              </a:rPr>
              <a:t>{</a:t>
            </a:r>
          </a:p>
          <a:p>
            <a:pPr eaLnBrk="1" hangingPunct="1">
              <a:lnSpc>
                <a:spcPct val="95000"/>
              </a:lnSpc>
              <a:spcBef>
                <a:spcPct val="0"/>
              </a:spcBef>
              <a:buClrTx/>
              <a:buSzTx/>
              <a:buFontTx/>
              <a:buNone/>
            </a:pPr>
            <a:r>
              <a:rPr lang="en-US" altLang="zh-CN" dirty="0">
                <a:latin typeface="Times New Roman" panose="02020603050405020304" pitchFamily="18" charset="0"/>
              </a:rPr>
              <a:t>  </a:t>
            </a:r>
            <a:r>
              <a:rPr lang="zh-CN" altLang="zh-CN" dirty="0">
                <a:latin typeface="Times New Roman" panose="02020603050405020304" pitchFamily="18" charset="0"/>
              </a:rPr>
              <a:t>printf (“This is a C program.\n”); </a:t>
            </a:r>
            <a:endParaRPr lang="en-US" altLang="zh-CN" dirty="0">
              <a:latin typeface="Times New Roman" panose="02020603050405020304" pitchFamily="18" charset="0"/>
            </a:endParaRPr>
          </a:p>
          <a:p>
            <a:pPr eaLnBrk="1" hangingPunct="1">
              <a:lnSpc>
                <a:spcPct val="95000"/>
              </a:lnSpc>
              <a:spcBef>
                <a:spcPct val="0"/>
              </a:spcBef>
              <a:buClrTx/>
              <a:buSzTx/>
              <a:buFontTx/>
              <a:buNone/>
            </a:pPr>
            <a:r>
              <a:rPr lang="en-US" altLang="zh-CN" dirty="0">
                <a:latin typeface="Times New Roman" panose="02020603050405020304" pitchFamily="18" charset="0"/>
              </a:rPr>
              <a:t>  </a:t>
            </a:r>
            <a:endParaRPr lang="zh-CN" altLang="zh-CN" dirty="0">
              <a:latin typeface="Times New Roman" panose="02020603050405020304" pitchFamily="18" charset="0"/>
            </a:endParaRPr>
          </a:p>
          <a:p>
            <a:pPr eaLnBrk="1" hangingPunct="1">
              <a:lnSpc>
                <a:spcPct val="95000"/>
              </a:lnSpc>
              <a:spcBef>
                <a:spcPct val="0"/>
              </a:spcBef>
              <a:buClrTx/>
              <a:buSzTx/>
              <a:buFontTx/>
              <a:buNone/>
            </a:pPr>
            <a:r>
              <a:rPr lang="zh-CN" altLang="zh-CN" dirty="0">
                <a:latin typeface="Times New Roman" panose="02020603050405020304" pitchFamily="18" charset="0"/>
              </a:rPr>
              <a:t>}</a:t>
            </a:r>
          </a:p>
        </p:txBody>
      </p:sp>
      <p:sp>
        <p:nvSpPr>
          <p:cNvPr id="768010" name="Rectangle 10"/>
          <p:cNvSpPr>
            <a:spLocks noChangeArrowheads="1"/>
          </p:cNvSpPr>
          <p:nvPr/>
        </p:nvSpPr>
        <p:spPr bwMode="auto">
          <a:xfrm>
            <a:off x="6227763" y="1395413"/>
            <a:ext cx="3062287" cy="240982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ClrTx/>
              <a:buSzTx/>
              <a:buFontTx/>
              <a:buNone/>
            </a:pPr>
            <a:r>
              <a:rPr lang="zh-CN" altLang="zh-CN">
                <a:solidFill>
                  <a:srgbClr val="006600"/>
                </a:solidFill>
                <a:latin typeface="楷体_GB2312" pitchFamily="49" charset="-122"/>
                <a:ea typeface="楷体_GB2312" pitchFamily="49" charset="-122"/>
              </a:rPr>
              <a:t>/*文件包含*/</a:t>
            </a:r>
          </a:p>
          <a:p>
            <a:pPr eaLnBrk="1" hangingPunct="1">
              <a:lnSpc>
                <a:spcPct val="95000"/>
              </a:lnSpc>
              <a:spcBef>
                <a:spcPct val="0"/>
              </a:spcBef>
              <a:buClrTx/>
              <a:buSzTx/>
              <a:buFontTx/>
              <a:buNone/>
            </a:pPr>
            <a:r>
              <a:rPr lang="zh-CN" altLang="zh-CN">
                <a:solidFill>
                  <a:srgbClr val="006600"/>
                </a:solidFill>
                <a:latin typeface="楷体_GB2312" pitchFamily="49" charset="-122"/>
                <a:ea typeface="楷体_GB2312" pitchFamily="49" charset="-122"/>
              </a:rPr>
              <a:t>/*主函数 */</a:t>
            </a:r>
          </a:p>
          <a:p>
            <a:pPr eaLnBrk="1" hangingPunct="1">
              <a:lnSpc>
                <a:spcPct val="95000"/>
              </a:lnSpc>
              <a:spcBef>
                <a:spcPct val="0"/>
              </a:spcBef>
              <a:buClrTx/>
              <a:buSzTx/>
              <a:buFontTx/>
              <a:buNone/>
            </a:pPr>
            <a:r>
              <a:rPr lang="zh-CN" altLang="zh-CN">
                <a:solidFill>
                  <a:srgbClr val="006600"/>
                </a:solidFill>
                <a:latin typeface="楷体_GB2312" pitchFamily="49" charset="-122"/>
                <a:ea typeface="楷体_GB2312" pitchFamily="49" charset="-122"/>
              </a:rPr>
              <a:t>/*函数体开始*/</a:t>
            </a:r>
          </a:p>
          <a:p>
            <a:pPr eaLnBrk="1" hangingPunct="1">
              <a:lnSpc>
                <a:spcPct val="95000"/>
              </a:lnSpc>
              <a:spcBef>
                <a:spcPct val="0"/>
              </a:spcBef>
              <a:buClrTx/>
              <a:buSzTx/>
              <a:buFontTx/>
              <a:buNone/>
            </a:pPr>
            <a:r>
              <a:rPr lang="zh-CN" altLang="zh-CN">
                <a:solidFill>
                  <a:srgbClr val="006600"/>
                </a:solidFill>
                <a:latin typeface="楷体_GB2312" pitchFamily="49" charset="-122"/>
                <a:ea typeface="楷体_GB2312" pitchFamily="49" charset="-122"/>
              </a:rPr>
              <a:t>/*输出语句*/</a:t>
            </a:r>
          </a:p>
          <a:p>
            <a:pPr eaLnBrk="1" hangingPunct="1">
              <a:lnSpc>
                <a:spcPct val="95000"/>
              </a:lnSpc>
              <a:spcBef>
                <a:spcPct val="0"/>
              </a:spcBef>
              <a:buClrTx/>
              <a:buSzTx/>
              <a:buFontTx/>
              <a:buNone/>
            </a:pPr>
            <a:r>
              <a:rPr lang="zh-CN" altLang="zh-CN">
                <a:solidFill>
                  <a:srgbClr val="006600"/>
                </a:solidFill>
                <a:latin typeface="楷体_GB2312" pitchFamily="49" charset="-122"/>
                <a:ea typeface="楷体_GB2312" pitchFamily="49" charset="-122"/>
              </a:rPr>
              <a:t>/*函数体结束*/ </a:t>
            </a:r>
          </a:p>
        </p:txBody>
      </p:sp>
      <p:sp>
        <p:nvSpPr>
          <p:cNvPr id="768011" name="Rectangle 11"/>
          <p:cNvSpPr>
            <a:spLocks noChangeArrowheads="1"/>
          </p:cNvSpPr>
          <p:nvPr/>
        </p:nvSpPr>
        <p:spPr bwMode="auto">
          <a:xfrm>
            <a:off x="863600" y="3789363"/>
            <a:ext cx="7164388" cy="2735262"/>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marL="342900" indent="-342900">
              <a:lnSpc>
                <a:spcPct val="120000"/>
              </a:lnSpc>
              <a:spcBef>
                <a:spcPct val="5000"/>
              </a:spcBef>
              <a:buClr>
                <a:schemeClr val="bg2"/>
              </a:buClr>
              <a:buSzPct val="75000"/>
              <a:buFont typeface="Wingdings" pitchFamily="2" charset="2"/>
              <a:buNone/>
              <a:defRPr/>
            </a:pPr>
            <a:r>
              <a:rPr kumimoji="0" lang="zh-CN" altLang="en-US" b="1" u="sng">
                <a:solidFill>
                  <a:srgbClr val="CC0000"/>
                </a:solidFill>
                <a:effectLst>
                  <a:outerShdw blurRad="38100" dist="38100" dir="2700000" algn="tl">
                    <a:srgbClr val="C0C0C0"/>
                  </a:outerShdw>
                </a:effectLst>
                <a:latin typeface="华文细黑" pitchFamily="2" charset="-122"/>
                <a:ea typeface="华文细黑" pitchFamily="2" charset="-122"/>
              </a:rPr>
              <a:t>说明： </a:t>
            </a:r>
            <a:r>
              <a:rPr kumimoji="0" lang="zh-CN" altLang="zh-CN" b="1">
                <a:latin typeface="宋体" pitchFamily="2" charset="-122"/>
              </a:rPr>
              <a:t>main</a:t>
            </a:r>
            <a:r>
              <a:rPr kumimoji="0" lang="en-US" altLang="zh-CN" b="1">
                <a:latin typeface="宋体" pitchFamily="2" charset="-122"/>
              </a:rPr>
              <a:t>-</a:t>
            </a:r>
            <a:r>
              <a:rPr kumimoji="0" lang="zh-CN" altLang="zh-CN" b="1">
                <a:latin typeface="宋体" pitchFamily="2" charset="-122"/>
              </a:rPr>
              <a:t>主函数名， </a:t>
            </a:r>
            <a:r>
              <a:rPr kumimoji="0" lang="en-US" altLang="zh-CN" b="1">
                <a:latin typeface="宋体" pitchFamily="2" charset="-122"/>
              </a:rPr>
              <a:t>int-</a:t>
            </a:r>
            <a:r>
              <a:rPr kumimoji="0" lang="zh-CN" altLang="zh-CN" b="1">
                <a:latin typeface="宋体" pitchFamily="2" charset="-122"/>
              </a:rPr>
              <a:t>函数类型</a:t>
            </a:r>
            <a:endParaRPr kumimoji="0" lang="zh-CN" altLang="en-US" b="1">
              <a:latin typeface="宋体" pitchFamily="2" charset="-122"/>
            </a:endParaRPr>
          </a:p>
          <a:p>
            <a:pPr marL="342900" indent="-342900">
              <a:spcBef>
                <a:spcPct val="20000"/>
              </a:spcBef>
              <a:buClr>
                <a:schemeClr val="bg2"/>
              </a:buClr>
              <a:buSzPct val="75000"/>
              <a:buFont typeface="Wingdings" pitchFamily="2" charset="2"/>
              <a:buChar char="n"/>
              <a:defRPr/>
            </a:pPr>
            <a:r>
              <a:rPr kumimoji="0" lang="zh-CN" altLang="en-US" b="1">
                <a:latin typeface="宋体" pitchFamily="2" charset="-122"/>
              </a:rPr>
              <a:t>每个</a:t>
            </a:r>
            <a:r>
              <a:rPr kumimoji="0" lang="en-US" altLang="zh-CN" b="1">
                <a:latin typeface="宋体" pitchFamily="2" charset="-122"/>
              </a:rPr>
              <a:t>C</a:t>
            </a:r>
            <a:r>
              <a:rPr kumimoji="0" lang="zh-CN" altLang="en-US" b="1">
                <a:latin typeface="宋体" pitchFamily="2" charset="-122"/>
              </a:rPr>
              <a:t>程序必须有一个</a:t>
            </a:r>
            <a:r>
              <a:rPr kumimoji="0" lang="zh-CN" altLang="zh-CN" b="1">
                <a:latin typeface="宋体" pitchFamily="2" charset="-122"/>
              </a:rPr>
              <a:t>主函数</a:t>
            </a:r>
            <a:r>
              <a:rPr kumimoji="0" lang="en-US" altLang="en-US" b="1">
                <a:latin typeface="宋体" pitchFamily="2" charset="-122"/>
              </a:rPr>
              <a:t>main</a:t>
            </a:r>
            <a:endParaRPr kumimoji="0" lang="zh-CN" altLang="zh-CN" b="1">
              <a:latin typeface="宋体" pitchFamily="2" charset="-122"/>
            </a:endParaRPr>
          </a:p>
          <a:p>
            <a:pPr marL="342900" indent="-342900">
              <a:spcBef>
                <a:spcPct val="20000"/>
              </a:spcBef>
              <a:buClr>
                <a:schemeClr val="bg2"/>
              </a:buClr>
              <a:buSzPct val="75000"/>
              <a:buFont typeface="Wingdings" pitchFamily="2" charset="2"/>
              <a:buChar char="n"/>
              <a:defRPr/>
            </a:pPr>
            <a:r>
              <a:rPr kumimoji="0" lang="zh-CN" altLang="zh-CN" b="1">
                <a:latin typeface="宋体" pitchFamily="2" charset="-122"/>
              </a:rPr>
              <a:t>{ }</a:t>
            </a:r>
            <a:r>
              <a:rPr kumimoji="0" lang="zh-CN" altLang="en-US" b="1">
                <a:latin typeface="宋体" pitchFamily="2" charset="-122"/>
              </a:rPr>
              <a:t>是函数开始和结束的标志</a:t>
            </a:r>
            <a:r>
              <a:rPr kumimoji="0" lang="en-US" altLang="zh-CN" b="1">
                <a:latin typeface="宋体" pitchFamily="2" charset="-122"/>
              </a:rPr>
              <a:t>,</a:t>
            </a:r>
            <a:r>
              <a:rPr kumimoji="0" lang="zh-CN" altLang="en-US" b="1">
                <a:latin typeface="宋体" pitchFamily="2" charset="-122"/>
              </a:rPr>
              <a:t>不可省</a:t>
            </a:r>
          </a:p>
          <a:p>
            <a:pPr marL="342900" indent="-342900">
              <a:spcBef>
                <a:spcPct val="20000"/>
              </a:spcBef>
              <a:buClr>
                <a:schemeClr val="bg2"/>
              </a:buClr>
              <a:buSzPct val="75000"/>
              <a:buFont typeface="Wingdings" pitchFamily="2" charset="2"/>
              <a:buChar char="n"/>
              <a:defRPr/>
            </a:pPr>
            <a:r>
              <a:rPr kumimoji="0" lang="zh-CN" altLang="en-US" b="1">
                <a:latin typeface="宋体" pitchFamily="2" charset="-122"/>
              </a:rPr>
              <a:t>每个</a:t>
            </a:r>
            <a:r>
              <a:rPr kumimoji="0" lang="en-US" altLang="zh-CN" b="1">
                <a:latin typeface="宋体" pitchFamily="2" charset="-122"/>
              </a:rPr>
              <a:t>C</a:t>
            </a:r>
            <a:r>
              <a:rPr kumimoji="0" lang="zh-CN" altLang="en-US" b="1">
                <a:latin typeface="宋体" pitchFamily="2" charset="-122"/>
              </a:rPr>
              <a:t>语句以分号结束</a:t>
            </a:r>
          </a:p>
          <a:p>
            <a:pPr marL="342900" indent="-342900">
              <a:spcBef>
                <a:spcPct val="20000"/>
              </a:spcBef>
              <a:buClr>
                <a:schemeClr val="bg2"/>
              </a:buClr>
              <a:buSzPct val="75000"/>
              <a:buFont typeface="Wingdings" pitchFamily="2" charset="2"/>
              <a:buChar char="n"/>
              <a:defRPr/>
            </a:pPr>
            <a:r>
              <a:rPr kumimoji="0" lang="zh-CN" altLang="en-US" b="1">
                <a:latin typeface="宋体" pitchFamily="2" charset="-122"/>
              </a:rPr>
              <a:t>使用标准库</a:t>
            </a:r>
            <a:r>
              <a:rPr kumimoji="0" lang="zh-CN" altLang="zh-CN" b="1">
                <a:latin typeface="宋体" pitchFamily="2" charset="-122"/>
              </a:rPr>
              <a:t>函数时</a:t>
            </a:r>
            <a:r>
              <a:rPr kumimoji="0" lang="zh-CN" altLang="en-US" b="1">
                <a:latin typeface="宋体" pitchFamily="2" charset="-122"/>
              </a:rPr>
              <a:t>应在程序开头一行写：</a:t>
            </a:r>
          </a:p>
          <a:p>
            <a:pPr marL="342900" indent="-342900">
              <a:spcBef>
                <a:spcPct val="20000"/>
              </a:spcBef>
              <a:buClr>
                <a:schemeClr val="bg2"/>
              </a:buClr>
              <a:buSzPct val="75000"/>
              <a:buFont typeface="Wingdings" pitchFamily="2" charset="2"/>
              <a:buNone/>
              <a:defRPr/>
            </a:pPr>
            <a:r>
              <a:rPr kumimoji="0" lang="zh-CN" altLang="en-US" b="1">
                <a:latin typeface="宋体" pitchFamily="2" charset="-122"/>
              </a:rPr>
              <a:t>   </a:t>
            </a:r>
            <a:r>
              <a:rPr kumimoji="0" lang="en-US" altLang="zh-CN" b="1">
                <a:latin typeface="宋体" pitchFamily="2" charset="-122"/>
              </a:rPr>
              <a:t>#include &lt;stdio.h&gt;</a:t>
            </a:r>
          </a:p>
        </p:txBody>
      </p:sp>
      <p:sp>
        <p:nvSpPr>
          <p:cNvPr id="768012" name="Rectangle 12"/>
          <p:cNvSpPr>
            <a:spLocks noChangeArrowheads="1"/>
          </p:cNvSpPr>
          <p:nvPr/>
        </p:nvSpPr>
        <p:spPr bwMode="auto">
          <a:xfrm>
            <a:off x="2844800" y="215900"/>
            <a:ext cx="6264275" cy="1125538"/>
          </a:xfrm>
          <a:prstGeom prst="rect">
            <a:avLst/>
          </a:prstGeom>
          <a:solidFill>
            <a:srgbClr val="336600"/>
          </a:solidFill>
          <a:ln w="9525">
            <a:solidFill>
              <a:srgbClr val="FF0066"/>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marL="342900" indent="-342900"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
              </a:spcBef>
              <a:buFont typeface="Wingdings" panose="05000000000000000000" pitchFamily="2" charset="2"/>
              <a:buNone/>
            </a:pPr>
            <a:r>
              <a:rPr kumimoji="0" lang="zh-CN" altLang="en-US" sz="2400" b="1" u="sng">
                <a:solidFill>
                  <a:srgbClr val="FFFF00"/>
                </a:solidFill>
                <a:latin typeface="华文细黑" panose="02010600040101010101" pitchFamily="2" charset="-122"/>
                <a:ea typeface="华文细黑" panose="02010600040101010101" pitchFamily="2" charset="-122"/>
              </a:rPr>
              <a:t>说明：</a:t>
            </a:r>
            <a:r>
              <a:rPr kumimoji="0" lang="zh-CN" altLang="en-US" sz="2400" b="1" u="sng">
                <a:solidFill>
                  <a:schemeClr val="bg1"/>
                </a:solidFill>
                <a:latin typeface="华文细黑" panose="02010600040101010101" pitchFamily="2" charset="-122"/>
                <a:ea typeface="华文细黑" panose="02010600040101010101" pitchFamily="2" charset="-122"/>
              </a:rPr>
              <a:t> </a:t>
            </a:r>
            <a:r>
              <a:rPr kumimoji="0" lang="zh-CN" altLang="en-US" sz="2400" b="1">
                <a:solidFill>
                  <a:schemeClr val="bg1"/>
                </a:solidFill>
                <a:latin typeface="宋体" panose="02010600030101010101" pitchFamily="2" charset="-122"/>
              </a:rPr>
              <a:t>本程序的作用是输出一行信息</a:t>
            </a:r>
            <a:r>
              <a:rPr kumimoji="0" lang="en-US" altLang="zh-CN" sz="2400" b="1">
                <a:solidFill>
                  <a:schemeClr val="bg1"/>
                </a:solidFill>
                <a:latin typeface="宋体" panose="02010600030101010101" pitchFamily="2" charset="-122"/>
              </a:rPr>
              <a:t>:</a:t>
            </a:r>
          </a:p>
          <a:p>
            <a:pPr eaLnBrk="1" hangingPunct="1">
              <a:lnSpc>
                <a:spcPct val="120000"/>
              </a:lnSpc>
              <a:spcBef>
                <a:spcPct val="5000"/>
              </a:spcBef>
              <a:buFont typeface="Wingdings" panose="05000000000000000000" pitchFamily="2" charset="2"/>
              <a:buNone/>
            </a:pPr>
            <a:r>
              <a:rPr kumimoji="0" lang="en-US" altLang="zh-CN" sz="2400" b="1">
                <a:solidFill>
                  <a:schemeClr val="bg1"/>
                </a:solidFill>
                <a:latin typeface="宋体" panose="02010600030101010101" pitchFamily="2" charset="-122"/>
              </a:rPr>
              <a:t>This is a C program.</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09"/>
                                        </p:tgtEl>
                                        <p:attrNameLst>
                                          <p:attrName>style.visibility</p:attrName>
                                        </p:attrNameLst>
                                      </p:cBhvr>
                                      <p:to>
                                        <p:strVal val="visible"/>
                                      </p:to>
                                    </p:set>
                                    <p:animEffect transition="in" filter="wipe(left)">
                                      <p:cBhvr>
                                        <p:cTn id="7" dur="500"/>
                                        <p:tgtEl>
                                          <p:spTgt spid="7680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68010">
                                            <p:txEl>
                                              <p:pRg st="0" end="0"/>
                                            </p:txEl>
                                          </p:spTgt>
                                        </p:tgtEl>
                                        <p:attrNameLst>
                                          <p:attrName>style.visibility</p:attrName>
                                        </p:attrNameLst>
                                      </p:cBhvr>
                                      <p:to>
                                        <p:strVal val="visible"/>
                                      </p:to>
                                    </p:set>
                                    <p:animEffect transition="in" filter="slide(fromLeft)">
                                      <p:cBhvr>
                                        <p:cTn id="12" dur="500"/>
                                        <p:tgtEl>
                                          <p:spTgt spid="76801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68010">
                                            <p:txEl>
                                              <p:pRg st="1" end="1"/>
                                            </p:txEl>
                                          </p:spTgt>
                                        </p:tgtEl>
                                        <p:attrNameLst>
                                          <p:attrName>style.visibility</p:attrName>
                                        </p:attrNameLst>
                                      </p:cBhvr>
                                      <p:to>
                                        <p:strVal val="visible"/>
                                      </p:to>
                                    </p:set>
                                    <p:animEffect transition="in" filter="slide(fromLeft)">
                                      <p:cBhvr>
                                        <p:cTn id="17" dur="500"/>
                                        <p:tgtEl>
                                          <p:spTgt spid="76801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768010">
                                            <p:txEl>
                                              <p:pRg st="2" end="2"/>
                                            </p:txEl>
                                          </p:spTgt>
                                        </p:tgtEl>
                                        <p:attrNameLst>
                                          <p:attrName>style.visibility</p:attrName>
                                        </p:attrNameLst>
                                      </p:cBhvr>
                                      <p:to>
                                        <p:strVal val="visible"/>
                                      </p:to>
                                    </p:set>
                                    <p:animEffect transition="in" filter="slide(fromLeft)">
                                      <p:cBhvr>
                                        <p:cTn id="22" dur="500"/>
                                        <p:tgtEl>
                                          <p:spTgt spid="76801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768010">
                                            <p:txEl>
                                              <p:pRg st="3" end="3"/>
                                            </p:txEl>
                                          </p:spTgt>
                                        </p:tgtEl>
                                        <p:attrNameLst>
                                          <p:attrName>style.visibility</p:attrName>
                                        </p:attrNameLst>
                                      </p:cBhvr>
                                      <p:to>
                                        <p:strVal val="visible"/>
                                      </p:to>
                                    </p:set>
                                    <p:animEffect transition="in" filter="slide(fromLeft)">
                                      <p:cBhvr>
                                        <p:cTn id="27" dur="500"/>
                                        <p:tgtEl>
                                          <p:spTgt spid="768010">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768010">
                                            <p:txEl>
                                              <p:pRg st="4" end="4"/>
                                            </p:txEl>
                                          </p:spTgt>
                                        </p:tgtEl>
                                        <p:attrNameLst>
                                          <p:attrName>style.visibility</p:attrName>
                                        </p:attrNameLst>
                                      </p:cBhvr>
                                      <p:to>
                                        <p:strVal val="visible"/>
                                      </p:to>
                                    </p:set>
                                    <p:animEffect transition="in" filter="slide(fromLeft)">
                                      <p:cBhvr>
                                        <p:cTn id="32" dur="500"/>
                                        <p:tgtEl>
                                          <p:spTgt spid="768010">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6800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768002"/>
                                        </p:tgtEl>
                                        <p:attrNameLst>
                                          <p:attrName>style.visibility</p:attrName>
                                        </p:attrNameLst>
                                      </p:cBhvr>
                                      <p:to>
                                        <p:strVal val="visible"/>
                                      </p:to>
                                    </p:set>
                                    <p:anim calcmode="lin" valueType="num">
                                      <p:cBhvr additive="base">
                                        <p:cTn id="41" dur="500" fill="hold"/>
                                        <p:tgtEl>
                                          <p:spTgt spid="768002"/>
                                        </p:tgtEl>
                                        <p:attrNameLst>
                                          <p:attrName>ppt_x</p:attrName>
                                        </p:attrNameLst>
                                      </p:cBhvr>
                                      <p:tavLst>
                                        <p:tav tm="0">
                                          <p:val>
                                            <p:strVal val="#ppt_x"/>
                                          </p:val>
                                        </p:tav>
                                        <p:tav tm="100000">
                                          <p:val>
                                            <p:strVal val="#ppt_x"/>
                                          </p:val>
                                        </p:tav>
                                      </p:tavLst>
                                    </p:anim>
                                    <p:anim calcmode="lin" valueType="num">
                                      <p:cBhvr additive="base">
                                        <p:cTn id="42" dur="500" fill="hold"/>
                                        <p:tgtEl>
                                          <p:spTgt spid="768002"/>
                                        </p:tgtEl>
                                        <p:attrNameLst>
                                          <p:attrName>ppt_y</p:attrName>
                                        </p:attrNameLst>
                                      </p:cBhvr>
                                      <p:tavLst>
                                        <p:tav tm="0">
                                          <p:val>
                                            <p:strVal val="0-#ppt_h/2"/>
                                          </p:val>
                                        </p:tav>
                                        <p:tav tm="100000">
                                          <p:val>
                                            <p:strVal val="#ppt_y"/>
                                          </p:val>
                                        </p:tav>
                                      </p:tavLst>
                                    </p:anim>
                                  </p:childTnLst>
                                </p:cTn>
                              </p:par>
                            </p:childTnLst>
                          </p:cTn>
                        </p:par>
                        <p:par>
                          <p:cTn id="43" fill="hold" nodeType="afterGroup">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768006"/>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1" fill="hold" grpId="0" nodeType="clickEffect">
                                  <p:stCondLst>
                                    <p:cond delay="0"/>
                                  </p:stCondLst>
                                  <p:childTnLst>
                                    <p:set>
                                      <p:cBhvr>
                                        <p:cTn id="49" dur="1" fill="hold">
                                          <p:stCondLst>
                                            <p:cond delay="0"/>
                                          </p:stCondLst>
                                        </p:cTn>
                                        <p:tgtEl>
                                          <p:spTgt spid="768005"/>
                                        </p:tgtEl>
                                        <p:attrNameLst>
                                          <p:attrName>style.visibility</p:attrName>
                                        </p:attrNameLst>
                                      </p:cBhvr>
                                      <p:to>
                                        <p:strVal val="visible"/>
                                      </p:to>
                                    </p:set>
                                    <p:anim calcmode="lin" valueType="num">
                                      <p:cBhvr additive="base">
                                        <p:cTn id="50" dur="500" fill="hold"/>
                                        <p:tgtEl>
                                          <p:spTgt spid="768005"/>
                                        </p:tgtEl>
                                        <p:attrNameLst>
                                          <p:attrName>ppt_x</p:attrName>
                                        </p:attrNameLst>
                                      </p:cBhvr>
                                      <p:tavLst>
                                        <p:tav tm="0">
                                          <p:val>
                                            <p:strVal val="#ppt_x"/>
                                          </p:val>
                                        </p:tav>
                                        <p:tav tm="100000">
                                          <p:val>
                                            <p:strVal val="#ppt_x"/>
                                          </p:val>
                                        </p:tav>
                                      </p:tavLst>
                                    </p:anim>
                                    <p:anim calcmode="lin" valueType="num">
                                      <p:cBhvr additive="base">
                                        <p:cTn id="51" dur="500" fill="hold"/>
                                        <p:tgtEl>
                                          <p:spTgt spid="768005"/>
                                        </p:tgtEl>
                                        <p:attrNameLst>
                                          <p:attrName>ppt_y</p:attrName>
                                        </p:attrNameLst>
                                      </p:cBhvr>
                                      <p:tavLst>
                                        <p:tav tm="0">
                                          <p:val>
                                            <p:strVal val="0-#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1" fill="hold" grpId="0" nodeType="clickEffect">
                                  <p:stCondLst>
                                    <p:cond delay="0"/>
                                  </p:stCondLst>
                                  <p:childTnLst>
                                    <p:set>
                                      <p:cBhvr>
                                        <p:cTn id="55" dur="1" fill="hold">
                                          <p:stCondLst>
                                            <p:cond delay="0"/>
                                          </p:stCondLst>
                                        </p:cTn>
                                        <p:tgtEl>
                                          <p:spTgt spid="768004"/>
                                        </p:tgtEl>
                                        <p:attrNameLst>
                                          <p:attrName>style.visibility</p:attrName>
                                        </p:attrNameLst>
                                      </p:cBhvr>
                                      <p:to>
                                        <p:strVal val="visible"/>
                                      </p:to>
                                    </p:set>
                                    <p:anim calcmode="lin" valueType="num">
                                      <p:cBhvr additive="base">
                                        <p:cTn id="56" dur="500" fill="hold"/>
                                        <p:tgtEl>
                                          <p:spTgt spid="768004"/>
                                        </p:tgtEl>
                                        <p:attrNameLst>
                                          <p:attrName>ppt_x</p:attrName>
                                        </p:attrNameLst>
                                      </p:cBhvr>
                                      <p:tavLst>
                                        <p:tav tm="0">
                                          <p:val>
                                            <p:strVal val="#ppt_x"/>
                                          </p:val>
                                        </p:tav>
                                        <p:tav tm="100000">
                                          <p:val>
                                            <p:strVal val="#ppt_x"/>
                                          </p:val>
                                        </p:tav>
                                      </p:tavLst>
                                    </p:anim>
                                    <p:anim calcmode="lin" valueType="num">
                                      <p:cBhvr additive="base">
                                        <p:cTn id="57" dur="500" fill="hold"/>
                                        <p:tgtEl>
                                          <p:spTgt spid="768004"/>
                                        </p:tgtEl>
                                        <p:attrNameLst>
                                          <p:attrName>ppt_y</p:attrName>
                                        </p:attrNameLst>
                                      </p:cBhvr>
                                      <p:tavLst>
                                        <p:tav tm="0">
                                          <p:val>
                                            <p:strVal val="0-#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1" fill="hold" grpId="0" nodeType="clickEffect">
                                  <p:stCondLst>
                                    <p:cond delay="0"/>
                                  </p:stCondLst>
                                  <p:childTnLst>
                                    <p:set>
                                      <p:cBhvr>
                                        <p:cTn id="61" dur="1" fill="hold">
                                          <p:stCondLst>
                                            <p:cond delay="0"/>
                                          </p:stCondLst>
                                        </p:cTn>
                                        <p:tgtEl>
                                          <p:spTgt spid="768003"/>
                                        </p:tgtEl>
                                        <p:attrNameLst>
                                          <p:attrName>style.visibility</p:attrName>
                                        </p:attrNameLst>
                                      </p:cBhvr>
                                      <p:to>
                                        <p:strVal val="visible"/>
                                      </p:to>
                                    </p:set>
                                    <p:anim calcmode="lin" valueType="num">
                                      <p:cBhvr additive="base">
                                        <p:cTn id="62" dur="500" fill="hold"/>
                                        <p:tgtEl>
                                          <p:spTgt spid="768003"/>
                                        </p:tgtEl>
                                        <p:attrNameLst>
                                          <p:attrName>ppt_x</p:attrName>
                                        </p:attrNameLst>
                                      </p:cBhvr>
                                      <p:tavLst>
                                        <p:tav tm="0">
                                          <p:val>
                                            <p:strVal val="#ppt_x"/>
                                          </p:val>
                                        </p:tav>
                                        <p:tav tm="100000">
                                          <p:val>
                                            <p:strVal val="#ppt_x"/>
                                          </p:val>
                                        </p:tav>
                                      </p:tavLst>
                                    </p:anim>
                                    <p:anim calcmode="lin" valueType="num">
                                      <p:cBhvr additive="base">
                                        <p:cTn id="63" dur="500" fill="hold"/>
                                        <p:tgtEl>
                                          <p:spTgt spid="768003"/>
                                        </p:tgtEl>
                                        <p:attrNameLst>
                                          <p:attrName>ppt_y</p:attrName>
                                        </p:attrNameLst>
                                      </p:cBhvr>
                                      <p:tavLst>
                                        <p:tav tm="0">
                                          <p:val>
                                            <p:strVal val="0-#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768011"/>
                                        </p:tgtEl>
                                        <p:attrNameLst>
                                          <p:attrName>style.visibility</p:attrName>
                                        </p:attrNameLst>
                                      </p:cBhvr>
                                      <p:to>
                                        <p:strVal val="visible"/>
                                      </p:to>
                                    </p:set>
                                    <p:animEffect transition="in" filter="blinds(horizontal)">
                                      <p:cBhvr>
                                        <p:cTn id="68" dur="500"/>
                                        <p:tgtEl>
                                          <p:spTgt spid="76801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1" fill="hold" grpId="1" nodeType="clickEffect">
                                  <p:stCondLst>
                                    <p:cond delay="0"/>
                                  </p:stCondLst>
                                  <p:childTnLst>
                                    <p:set>
                                      <p:cBhvr>
                                        <p:cTn id="72" dur="1" fill="hold">
                                          <p:stCondLst>
                                            <p:cond delay="0"/>
                                          </p:stCondLst>
                                        </p:cTn>
                                        <p:tgtEl>
                                          <p:spTgt spid="768006"/>
                                        </p:tgtEl>
                                        <p:attrNameLst>
                                          <p:attrName>style.visibility</p:attrName>
                                        </p:attrNameLst>
                                      </p:cBhvr>
                                      <p:to>
                                        <p:strVal val="visible"/>
                                      </p:to>
                                    </p:set>
                                    <p:anim calcmode="lin" valueType="num">
                                      <p:cBhvr additive="base">
                                        <p:cTn id="73" dur="500" fill="hold"/>
                                        <p:tgtEl>
                                          <p:spTgt spid="768006"/>
                                        </p:tgtEl>
                                        <p:attrNameLst>
                                          <p:attrName>ppt_x</p:attrName>
                                        </p:attrNameLst>
                                      </p:cBhvr>
                                      <p:tavLst>
                                        <p:tav tm="0">
                                          <p:val>
                                            <p:strVal val="#ppt_x"/>
                                          </p:val>
                                        </p:tav>
                                        <p:tav tm="100000">
                                          <p:val>
                                            <p:strVal val="#ppt_x"/>
                                          </p:val>
                                        </p:tav>
                                      </p:tavLst>
                                    </p:anim>
                                    <p:anim calcmode="lin" valueType="num">
                                      <p:cBhvr additive="base">
                                        <p:cTn id="74" dur="500" fill="hold"/>
                                        <p:tgtEl>
                                          <p:spTgt spid="768006"/>
                                        </p:tgtEl>
                                        <p:attrNameLst>
                                          <p:attrName>ppt_y</p:attrName>
                                        </p:attrNameLst>
                                      </p:cBhvr>
                                      <p:tavLst>
                                        <p:tav tm="0">
                                          <p:val>
                                            <p:strVal val="0-#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768012"/>
                                        </p:tgtEl>
                                        <p:attrNameLst>
                                          <p:attrName>style.visibility</p:attrName>
                                        </p:attrNameLst>
                                      </p:cBhvr>
                                      <p:to>
                                        <p:strVal val="visible"/>
                                      </p:to>
                                    </p:set>
                                    <p:animEffect transition="in" filter="blinds(horizontal)">
                                      <p:cBhvr>
                                        <p:cTn id="79" dur="500"/>
                                        <p:tgtEl>
                                          <p:spTgt spid="768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2" grpId="0" animBg="1"/>
      <p:bldP spid="768003" grpId="0" animBg="1"/>
      <p:bldP spid="768004" grpId="0" animBg="1"/>
      <p:bldP spid="768005" grpId="0" animBg="1"/>
      <p:bldP spid="768006" grpId="0" animBg="1"/>
      <p:bldP spid="768006" grpId="1" animBg="1"/>
      <p:bldP spid="768007" grpId="0" animBg="1"/>
      <p:bldP spid="768009" grpId="0" autoUpdateAnimBg="0"/>
      <p:bldP spid="768010" grpId="0" build="p" autoUpdateAnimBg="0"/>
      <p:bldP spid="768011" grpId="0" animBg="1"/>
      <p:bldP spid="768012"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260350"/>
            <a:ext cx="91440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zh-CN" altLang="en-US" b="1">
                <a:solidFill>
                  <a:schemeClr val="bg1"/>
                </a:solidFill>
              </a:rPr>
              <a:t>简单的</a:t>
            </a:r>
            <a:r>
              <a:rPr kumimoji="0" lang="en-US" altLang="zh-CN" b="1">
                <a:solidFill>
                  <a:schemeClr val="bg1"/>
                </a:solidFill>
              </a:rPr>
              <a:t>C</a:t>
            </a:r>
            <a:r>
              <a:rPr kumimoji="0" lang="zh-CN" altLang="en-US" b="1">
                <a:solidFill>
                  <a:schemeClr val="bg1"/>
                </a:solidFill>
              </a:rPr>
              <a:t>语言程序介绍</a:t>
            </a:r>
            <a:endParaRPr kumimoji="0" lang="zh-CN" altLang="zh-CN" b="1">
              <a:solidFill>
                <a:schemeClr val="bg1"/>
              </a:solidFill>
            </a:endParaRPr>
          </a:p>
        </p:txBody>
      </p:sp>
      <p:sp>
        <p:nvSpPr>
          <p:cNvPr id="19459" name="Rectangle 3"/>
          <p:cNvSpPr>
            <a:spLocks noGrp="1" noChangeArrowheads="1"/>
          </p:cNvSpPr>
          <p:nvPr>
            <p:ph type="title"/>
          </p:nvPr>
        </p:nvSpPr>
        <p:spPr>
          <a:xfrm>
            <a:off x="468313" y="1412875"/>
            <a:ext cx="8135937" cy="4105275"/>
          </a:xfrm>
          <a:solidFill>
            <a:schemeClr val="bg1"/>
          </a:solidFill>
        </p:spPr>
        <p:txBody>
          <a:bodyPr/>
          <a:lstStyle/>
          <a:p>
            <a:pPr eaLnBrk="1" hangingPunct="1">
              <a:lnSpc>
                <a:spcPct val="95000"/>
              </a:lnSpc>
            </a:pPr>
            <a:r>
              <a:rPr lang="en-US" altLang="zh-CN" sz="2800" b="0" dirty="0" smtClean="0">
                <a:solidFill>
                  <a:schemeClr val="tx1"/>
                </a:solidFill>
                <a:latin typeface="宋体" panose="02010600030101010101" pitchFamily="2" charset="-122"/>
              </a:rPr>
              <a:t>#include &lt;</a:t>
            </a:r>
            <a:r>
              <a:rPr lang="en-US" altLang="zh-CN" sz="2800" b="0" dirty="0" err="1" smtClean="0">
                <a:solidFill>
                  <a:schemeClr val="tx1"/>
                </a:solidFill>
                <a:latin typeface="宋体" panose="02010600030101010101" pitchFamily="2" charset="-122"/>
              </a:rPr>
              <a:t>stdio.h</a:t>
            </a:r>
            <a:r>
              <a:rPr lang="en-US" altLang="zh-CN" sz="2800" b="0" dirty="0" smtClean="0">
                <a:solidFill>
                  <a:schemeClr val="tx1"/>
                </a:solidFill>
                <a:latin typeface="宋体" panose="02010600030101010101" pitchFamily="2" charset="-122"/>
              </a:rPr>
              <a:t>&gt;</a:t>
            </a:r>
            <a:br>
              <a:rPr lang="en-US" altLang="zh-CN" sz="2800" b="0" dirty="0" smtClean="0">
                <a:solidFill>
                  <a:schemeClr val="tx1"/>
                </a:solidFill>
                <a:latin typeface="宋体" panose="02010600030101010101" pitchFamily="2" charset="-122"/>
              </a:rPr>
            </a:br>
            <a:r>
              <a:rPr lang="en-US" altLang="zh-CN" sz="2800" b="0" dirty="0" smtClean="0">
                <a:solidFill>
                  <a:schemeClr val="tx1"/>
                </a:solidFill>
                <a:latin typeface="宋体" panose="02010600030101010101" pitchFamily="2" charset="-122"/>
              </a:rPr>
              <a:t>void main( )     </a:t>
            </a:r>
            <a:r>
              <a:rPr lang="en-US" altLang="zh-CN" sz="2800" b="0" dirty="0" smtClean="0">
                <a:solidFill>
                  <a:srgbClr val="008080"/>
                </a:solidFill>
                <a:latin typeface="宋体" panose="02010600030101010101" pitchFamily="2" charset="-122"/>
              </a:rPr>
              <a:t>/*</a:t>
            </a:r>
            <a:r>
              <a:rPr lang="zh-CN" altLang="en-US" sz="2800" b="0" dirty="0" smtClean="0">
                <a:solidFill>
                  <a:srgbClr val="008080"/>
                </a:solidFill>
                <a:latin typeface="宋体" panose="02010600030101010101" pitchFamily="2" charset="-122"/>
              </a:rPr>
              <a:t>求两数之和*</a:t>
            </a:r>
            <a:r>
              <a:rPr lang="en-US" altLang="zh-CN" sz="2800" b="0" dirty="0" smtClean="0">
                <a:solidFill>
                  <a:srgbClr val="008080"/>
                </a:solidFill>
                <a:latin typeface="宋体" panose="02010600030101010101" pitchFamily="2" charset="-122"/>
              </a:rPr>
              <a:t>/</a:t>
            </a:r>
            <a:br>
              <a:rPr lang="en-US" altLang="zh-CN" sz="2800" b="0" dirty="0" smtClean="0">
                <a:solidFill>
                  <a:srgbClr val="008080"/>
                </a:solidFill>
                <a:latin typeface="宋体" panose="02010600030101010101" pitchFamily="2" charset="-122"/>
              </a:rPr>
            </a:br>
            <a:r>
              <a:rPr lang="en-US" altLang="zh-CN" sz="2800" b="0" dirty="0" smtClean="0">
                <a:solidFill>
                  <a:schemeClr val="tx1"/>
                </a:solidFill>
                <a:latin typeface="宋体" panose="02010600030101010101" pitchFamily="2" charset="-122"/>
              </a:rPr>
              <a:t>{ </a:t>
            </a:r>
            <a:r>
              <a:rPr lang="en-US" altLang="zh-CN" sz="2800" b="0" dirty="0" err="1" smtClean="0">
                <a:solidFill>
                  <a:schemeClr val="tx1"/>
                </a:solidFill>
                <a:latin typeface="宋体" panose="02010600030101010101" pitchFamily="2" charset="-122"/>
              </a:rPr>
              <a:t>int</a:t>
            </a:r>
            <a:r>
              <a:rPr lang="en-US" altLang="zh-CN" sz="2800" b="0" dirty="0" smtClean="0">
                <a:solidFill>
                  <a:schemeClr val="tx1"/>
                </a:solidFill>
                <a:latin typeface="宋体" panose="02010600030101010101" pitchFamily="2" charset="-122"/>
              </a:rPr>
              <a:t> </a:t>
            </a:r>
            <a:r>
              <a:rPr lang="en-US" altLang="zh-CN" sz="2800" b="0" dirty="0" err="1" smtClean="0">
                <a:solidFill>
                  <a:schemeClr val="tx1"/>
                </a:solidFill>
                <a:latin typeface="宋体" panose="02010600030101010101" pitchFamily="2" charset="-122"/>
              </a:rPr>
              <a:t>a,b,sum</a:t>
            </a:r>
            <a:r>
              <a:rPr lang="en-US" altLang="zh-CN" sz="2800" b="0" dirty="0" smtClean="0">
                <a:solidFill>
                  <a:schemeClr val="tx1"/>
                </a:solidFill>
                <a:latin typeface="宋体" panose="02010600030101010101" pitchFamily="2" charset="-122"/>
              </a:rPr>
              <a:t>;   </a:t>
            </a:r>
            <a:r>
              <a:rPr lang="en-US" altLang="zh-CN" sz="2800" b="0" dirty="0" smtClean="0">
                <a:solidFill>
                  <a:srgbClr val="008080"/>
                </a:solidFill>
                <a:latin typeface="宋体" panose="02010600030101010101" pitchFamily="2" charset="-122"/>
              </a:rPr>
              <a:t>/*</a:t>
            </a:r>
            <a:r>
              <a:rPr lang="zh-CN" altLang="en-US" sz="2800" b="0" dirty="0" smtClean="0">
                <a:solidFill>
                  <a:srgbClr val="008080"/>
                </a:solidFill>
                <a:latin typeface="宋体" panose="02010600030101010101" pitchFamily="2" charset="-122"/>
              </a:rPr>
              <a:t>声明，定义变量为整型*</a:t>
            </a:r>
            <a:r>
              <a:rPr lang="en-US" altLang="zh-CN" sz="2800" b="0" dirty="0" smtClean="0">
                <a:solidFill>
                  <a:srgbClr val="008080"/>
                </a:solidFill>
                <a:latin typeface="宋体" panose="02010600030101010101" pitchFamily="2" charset="-122"/>
              </a:rPr>
              <a:t>/</a:t>
            </a:r>
            <a:br>
              <a:rPr lang="en-US" altLang="zh-CN" sz="2800" b="0" dirty="0" smtClean="0">
                <a:solidFill>
                  <a:srgbClr val="008080"/>
                </a:solidFill>
                <a:latin typeface="宋体" panose="02010600030101010101" pitchFamily="2" charset="-122"/>
              </a:rPr>
            </a:br>
            <a:r>
              <a:rPr lang="en-US" altLang="zh-CN" sz="2800" b="0" dirty="0" smtClean="0">
                <a:solidFill>
                  <a:srgbClr val="008080"/>
                </a:solidFill>
                <a:latin typeface="宋体" panose="02010600030101010101" pitchFamily="2" charset="-122"/>
              </a:rPr>
              <a:t>  /*</a:t>
            </a:r>
            <a:r>
              <a:rPr lang="zh-CN" altLang="en-US" sz="2800" b="0" dirty="0" smtClean="0">
                <a:solidFill>
                  <a:srgbClr val="008080"/>
                </a:solidFill>
                <a:latin typeface="宋体" panose="02010600030101010101" pitchFamily="2" charset="-122"/>
              </a:rPr>
              <a:t>以下</a:t>
            </a:r>
            <a:r>
              <a:rPr lang="en-US" altLang="zh-CN" sz="2800" b="0" dirty="0" smtClean="0">
                <a:solidFill>
                  <a:srgbClr val="008080"/>
                </a:solidFill>
                <a:latin typeface="宋体" panose="02010600030101010101" pitchFamily="2" charset="-122"/>
              </a:rPr>
              <a:t>3</a:t>
            </a:r>
            <a:r>
              <a:rPr lang="zh-CN" altLang="en-US" sz="2800" b="0" dirty="0" smtClean="0">
                <a:solidFill>
                  <a:srgbClr val="008080"/>
                </a:solidFill>
                <a:latin typeface="宋体" panose="02010600030101010101" pitchFamily="2" charset="-122"/>
              </a:rPr>
              <a:t>行为</a:t>
            </a:r>
            <a:r>
              <a:rPr lang="en-US" altLang="zh-CN" sz="2800" b="0" dirty="0" smtClean="0">
                <a:solidFill>
                  <a:srgbClr val="008080"/>
                </a:solidFill>
                <a:latin typeface="宋体" panose="02010600030101010101" pitchFamily="2" charset="-122"/>
              </a:rPr>
              <a:t>C</a:t>
            </a:r>
            <a:r>
              <a:rPr lang="zh-CN" altLang="en-US" sz="2800" b="0" dirty="0" smtClean="0">
                <a:solidFill>
                  <a:srgbClr val="008080"/>
                </a:solidFill>
                <a:latin typeface="宋体" panose="02010600030101010101" pitchFamily="2" charset="-122"/>
              </a:rPr>
              <a:t>语句 *</a:t>
            </a:r>
            <a:r>
              <a:rPr lang="en-US" altLang="zh-CN" sz="2800" b="0" dirty="0" smtClean="0">
                <a:solidFill>
                  <a:srgbClr val="008080"/>
                </a:solidFill>
                <a:latin typeface="宋体" panose="02010600030101010101" pitchFamily="2" charset="-122"/>
              </a:rPr>
              <a:t>/</a:t>
            </a:r>
            <a:br>
              <a:rPr lang="en-US" altLang="zh-CN" sz="2800" b="0" dirty="0" smtClean="0">
                <a:solidFill>
                  <a:srgbClr val="008080"/>
                </a:solidFill>
                <a:latin typeface="宋体" panose="02010600030101010101" pitchFamily="2" charset="-122"/>
              </a:rPr>
            </a:br>
            <a:r>
              <a:rPr lang="en-US" altLang="zh-CN" sz="2800" b="0" dirty="0" smtClean="0">
                <a:solidFill>
                  <a:schemeClr val="tx1"/>
                </a:solidFill>
                <a:latin typeface="宋体" panose="02010600030101010101" pitchFamily="2" charset="-122"/>
              </a:rPr>
              <a:t>  a=123; b=456;</a:t>
            </a:r>
            <a:br>
              <a:rPr lang="en-US" altLang="zh-CN" sz="2800" b="0" dirty="0" smtClean="0">
                <a:solidFill>
                  <a:schemeClr val="tx1"/>
                </a:solidFill>
                <a:latin typeface="宋体" panose="02010600030101010101" pitchFamily="2" charset="-122"/>
              </a:rPr>
            </a:br>
            <a:r>
              <a:rPr lang="en-US" altLang="zh-CN" sz="2800" b="0" dirty="0" smtClean="0">
                <a:solidFill>
                  <a:schemeClr val="tx1"/>
                </a:solidFill>
                <a:latin typeface="宋体" panose="02010600030101010101" pitchFamily="2" charset="-122"/>
              </a:rPr>
              <a:t>  sum=</a:t>
            </a:r>
            <a:r>
              <a:rPr lang="en-US" altLang="zh-CN" sz="2800" b="0" dirty="0" err="1" smtClean="0">
                <a:solidFill>
                  <a:schemeClr val="tx1"/>
                </a:solidFill>
                <a:latin typeface="宋体" panose="02010600030101010101" pitchFamily="2" charset="-122"/>
              </a:rPr>
              <a:t>a+b</a:t>
            </a:r>
            <a:r>
              <a:rPr lang="en-US" altLang="zh-CN" sz="2800" b="0" dirty="0" smtClean="0">
                <a:solidFill>
                  <a:schemeClr val="tx1"/>
                </a:solidFill>
                <a:latin typeface="宋体" panose="02010600030101010101" pitchFamily="2" charset="-122"/>
              </a:rPr>
              <a:t>;</a:t>
            </a:r>
            <a:br>
              <a:rPr lang="en-US" altLang="zh-CN" sz="2800" b="0" dirty="0" smtClean="0">
                <a:solidFill>
                  <a:schemeClr val="tx1"/>
                </a:solidFill>
                <a:latin typeface="宋体" panose="02010600030101010101" pitchFamily="2" charset="-122"/>
              </a:rPr>
            </a:br>
            <a:r>
              <a:rPr lang="en-US" altLang="zh-CN" sz="2800" b="0" dirty="0" smtClean="0">
                <a:solidFill>
                  <a:schemeClr val="tx1"/>
                </a:solidFill>
                <a:latin typeface="宋体" panose="02010600030101010101" pitchFamily="2" charset="-122"/>
              </a:rPr>
              <a:t>  </a:t>
            </a:r>
            <a:r>
              <a:rPr lang="en-US" altLang="zh-CN" sz="2800" b="0" dirty="0" err="1" smtClean="0">
                <a:solidFill>
                  <a:schemeClr val="tx1"/>
                </a:solidFill>
                <a:latin typeface="宋体" panose="02010600030101010101" pitchFamily="2" charset="-122"/>
              </a:rPr>
              <a:t>printf</a:t>
            </a:r>
            <a:r>
              <a:rPr lang="en-US" altLang="zh-CN" sz="2800" b="0" dirty="0" smtClean="0">
                <a:solidFill>
                  <a:schemeClr val="tx1"/>
                </a:solidFill>
                <a:latin typeface="宋体" panose="02010600030101010101" pitchFamily="2" charset="-122"/>
              </a:rPr>
              <a:t>(″sum is %d</a:t>
            </a:r>
            <a:r>
              <a:rPr lang="zh-CN" altLang="en-US" sz="2800" b="0" dirty="0" smtClean="0">
                <a:solidFill>
                  <a:schemeClr val="tx1"/>
                </a:solidFill>
                <a:latin typeface="宋体" panose="02010600030101010101" pitchFamily="2" charset="-122"/>
              </a:rPr>
              <a:t>＼</a:t>
            </a:r>
            <a:r>
              <a:rPr lang="en-US" altLang="zh-CN" sz="2800" b="0" dirty="0" err="1" smtClean="0">
                <a:solidFill>
                  <a:schemeClr val="tx1"/>
                </a:solidFill>
                <a:latin typeface="宋体" panose="02010600030101010101" pitchFamily="2" charset="-122"/>
              </a:rPr>
              <a:t>n″,sum</a:t>
            </a:r>
            <a:r>
              <a:rPr lang="en-US" altLang="zh-CN" sz="2800" b="0" dirty="0" smtClean="0">
                <a:solidFill>
                  <a:schemeClr val="tx1"/>
                </a:solidFill>
                <a:latin typeface="宋体" panose="02010600030101010101" pitchFamily="2" charset="-122"/>
              </a:rPr>
              <a:t>);</a:t>
            </a:r>
            <a:br>
              <a:rPr lang="en-US" altLang="zh-CN" sz="2800" b="0" dirty="0" smtClean="0">
                <a:solidFill>
                  <a:schemeClr val="tx1"/>
                </a:solidFill>
                <a:latin typeface="宋体" panose="02010600030101010101" pitchFamily="2" charset="-122"/>
              </a:rPr>
            </a:br>
            <a:r>
              <a:rPr lang="en-US" altLang="zh-CN" sz="2800" b="0" dirty="0" smtClean="0">
                <a:solidFill>
                  <a:schemeClr val="tx1"/>
                </a:solidFill>
                <a:latin typeface="宋体" panose="02010600030101010101" pitchFamily="2" charset="-122"/>
              </a:rPr>
              <a:t>}</a:t>
            </a:r>
          </a:p>
        </p:txBody>
      </p:sp>
      <p:sp>
        <p:nvSpPr>
          <p:cNvPr id="769028" name="Rectangle 4"/>
          <p:cNvSpPr>
            <a:spLocks noChangeArrowheads="1"/>
          </p:cNvSpPr>
          <p:nvPr/>
        </p:nvSpPr>
        <p:spPr bwMode="auto">
          <a:xfrm>
            <a:off x="1619250" y="5013325"/>
            <a:ext cx="7164388" cy="1557338"/>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marL="342900" indent="-342900">
              <a:lnSpc>
                <a:spcPct val="120000"/>
              </a:lnSpc>
              <a:spcBef>
                <a:spcPct val="5000"/>
              </a:spcBef>
              <a:buClr>
                <a:schemeClr val="bg2"/>
              </a:buClr>
              <a:buSzPct val="75000"/>
              <a:buFont typeface="Wingdings" pitchFamily="2" charset="2"/>
              <a:buNone/>
              <a:defRPr/>
            </a:pPr>
            <a:r>
              <a:rPr kumimoji="0" lang="zh-CN" altLang="en-US" sz="2000" b="1" u="sng">
                <a:solidFill>
                  <a:srgbClr val="CC0000"/>
                </a:solidFill>
                <a:effectLst>
                  <a:outerShdw blurRad="38100" dist="38100" dir="2700000" algn="tl">
                    <a:srgbClr val="C0C0C0"/>
                  </a:outerShdw>
                </a:effectLst>
                <a:latin typeface="华文细黑" pitchFamily="2" charset="-122"/>
                <a:ea typeface="华文细黑" pitchFamily="2" charset="-122"/>
              </a:rPr>
              <a:t>说明： </a:t>
            </a:r>
            <a:r>
              <a:rPr kumimoji="0" lang="zh-CN" altLang="en-US" sz="2000" b="1">
                <a:latin typeface="宋体" pitchFamily="2" charset="-122"/>
              </a:rPr>
              <a:t> </a:t>
            </a:r>
            <a:r>
              <a:rPr kumimoji="0" lang="en-US" altLang="zh-CN" sz="2000" b="1">
                <a:latin typeface="宋体" pitchFamily="2" charset="-122"/>
              </a:rPr>
              <a:t>/*……*/</a:t>
            </a:r>
            <a:r>
              <a:rPr kumimoji="0" lang="zh-CN" altLang="en-US" sz="2000" b="1">
                <a:latin typeface="宋体" pitchFamily="2" charset="-122"/>
              </a:rPr>
              <a:t>表示注释。注释只是给人看的</a:t>
            </a:r>
            <a:r>
              <a:rPr kumimoji="0" lang="en-US" altLang="zh-CN" sz="2000" b="1">
                <a:latin typeface="宋体" pitchFamily="2" charset="-122"/>
              </a:rPr>
              <a:t>,</a:t>
            </a:r>
            <a:r>
              <a:rPr kumimoji="0" lang="zh-CN" altLang="en-US" sz="2000" b="1">
                <a:latin typeface="宋体" pitchFamily="2" charset="-122"/>
              </a:rPr>
              <a:t>对编译和运行不起作用。所以可以用汉字或英文字符表示，可以出现在一行中的最右侧，也可以单独成为一行。</a:t>
            </a:r>
          </a:p>
        </p:txBody>
      </p:sp>
      <p:sp>
        <p:nvSpPr>
          <p:cNvPr id="769029" name="Rectangle 5"/>
          <p:cNvSpPr>
            <a:spLocks noChangeArrowheads="1"/>
          </p:cNvSpPr>
          <p:nvPr/>
        </p:nvSpPr>
        <p:spPr bwMode="auto">
          <a:xfrm>
            <a:off x="3490913" y="620713"/>
            <a:ext cx="5653087" cy="647700"/>
          </a:xfrm>
          <a:prstGeom prst="rect">
            <a:avLst/>
          </a:prstGeom>
          <a:solidFill>
            <a:srgbClr val="336600"/>
          </a:solidFill>
          <a:ln w="9525">
            <a:solidFill>
              <a:srgbClr val="FF0066"/>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marL="342900" indent="-342900"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
              </a:spcBef>
              <a:buFont typeface="Wingdings" panose="05000000000000000000" pitchFamily="2" charset="2"/>
              <a:buNone/>
            </a:pPr>
            <a:r>
              <a:rPr kumimoji="0" lang="zh-CN" altLang="en-US" sz="2400" b="1" u="sng">
                <a:solidFill>
                  <a:srgbClr val="FFFF00"/>
                </a:solidFill>
                <a:latin typeface="华文细黑" panose="02010600040101010101" pitchFamily="2" charset="-122"/>
                <a:ea typeface="华文细黑" panose="02010600040101010101" pitchFamily="2" charset="-122"/>
              </a:rPr>
              <a:t>说明：</a:t>
            </a:r>
            <a:r>
              <a:rPr kumimoji="0" lang="zh-CN" altLang="en-US" sz="2400" b="1" u="sng">
                <a:solidFill>
                  <a:schemeClr val="bg1"/>
                </a:solidFill>
                <a:latin typeface="华文细黑" panose="02010600040101010101" pitchFamily="2" charset="-122"/>
                <a:ea typeface="华文细黑" panose="02010600040101010101" pitchFamily="2" charset="-122"/>
              </a:rPr>
              <a:t> </a:t>
            </a:r>
            <a:r>
              <a:rPr kumimoji="0" lang="zh-CN" altLang="en-US" sz="2400" b="1">
                <a:solidFill>
                  <a:schemeClr val="bg1"/>
                </a:solidFill>
                <a:latin typeface="宋体" panose="02010600030101010101" pitchFamily="2" charset="-122"/>
              </a:rPr>
              <a:t>输出一行信息</a:t>
            </a:r>
            <a:r>
              <a:rPr kumimoji="0" lang="en-US" altLang="zh-CN" sz="2400" b="1">
                <a:solidFill>
                  <a:schemeClr val="bg1"/>
                </a:solidFill>
                <a:latin typeface="宋体" panose="02010600030101010101" pitchFamily="2" charset="-122"/>
              </a:rPr>
              <a:t>:sum is 579</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9028"/>
                                        </p:tgtEl>
                                        <p:attrNameLst>
                                          <p:attrName>style.visibility</p:attrName>
                                        </p:attrNameLst>
                                      </p:cBhvr>
                                      <p:to>
                                        <p:strVal val="visible"/>
                                      </p:to>
                                    </p:set>
                                    <p:animEffect transition="in" filter="blinds(horizontal)">
                                      <p:cBhvr>
                                        <p:cTn id="7" dur="500"/>
                                        <p:tgtEl>
                                          <p:spTgt spid="769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9029"/>
                                        </p:tgtEl>
                                        <p:attrNameLst>
                                          <p:attrName>style.visibility</p:attrName>
                                        </p:attrNameLst>
                                      </p:cBhvr>
                                      <p:to>
                                        <p:strVal val="visible"/>
                                      </p:to>
                                    </p:set>
                                    <p:animEffect transition="in" filter="blinds(horizontal)">
                                      <p:cBhvr>
                                        <p:cTn id="12" dur="500"/>
                                        <p:tgtEl>
                                          <p:spTgt spid="769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8" grpId="0" animBg="1"/>
      <p:bldP spid="769029"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260350"/>
            <a:ext cx="91440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zh-CN" altLang="en-US" b="1">
                <a:solidFill>
                  <a:schemeClr val="bg1"/>
                </a:solidFill>
              </a:rPr>
              <a:t>简单的</a:t>
            </a:r>
            <a:r>
              <a:rPr kumimoji="0" lang="en-US" altLang="zh-CN" b="1">
                <a:solidFill>
                  <a:schemeClr val="bg1"/>
                </a:solidFill>
              </a:rPr>
              <a:t>C</a:t>
            </a:r>
            <a:r>
              <a:rPr kumimoji="0" lang="zh-CN" altLang="en-US" b="1">
                <a:solidFill>
                  <a:schemeClr val="bg1"/>
                </a:solidFill>
              </a:rPr>
              <a:t>语言程序介绍</a:t>
            </a:r>
            <a:endParaRPr kumimoji="0" lang="zh-CN" altLang="zh-CN" b="1">
              <a:solidFill>
                <a:schemeClr val="bg1"/>
              </a:solidFill>
            </a:endParaRPr>
          </a:p>
        </p:txBody>
      </p:sp>
      <p:sp>
        <p:nvSpPr>
          <p:cNvPr id="20483" name="Rectangle 3"/>
          <p:cNvSpPr>
            <a:spLocks noGrp="1" noChangeArrowheads="1"/>
          </p:cNvSpPr>
          <p:nvPr>
            <p:ph type="title"/>
          </p:nvPr>
        </p:nvSpPr>
        <p:spPr>
          <a:xfrm>
            <a:off x="323850" y="1052513"/>
            <a:ext cx="8820150" cy="4105275"/>
          </a:xfrm>
          <a:solidFill>
            <a:srgbClr val="336699"/>
          </a:solidFill>
          <a:ln>
            <a:solidFill>
              <a:schemeClr val="bg1"/>
            </a:solidFill>
            <a:miter lim="800000"/>
            <a:headEnd/>
            <a:tailEnd/>
          </a:ln>
        </p:spPr>
        <p:txBody>
          <a:bodyPr/>
          <a:lstStyle/>
          <a:p>
            <a:pPr eaLnBrk="1" hangingPunct="1">
              <a:lnSpc>
                <a:spcPct val="95000"/>
              </a:lnSpc>
            </a:pPr>
            <a:r>
              <a:rPr lang="zh-CN" altLang="en-US" sz="2800" u="sng" smtClean="0">
                <a:solidFill>
                  <a:srgbClr val="66FF33"/>
                </a:solidFill>
              </a:rPr>
              <a:t>例</a:t>
            </a:r>
            <a:r>
              <a:rPr lang="en-US" altLang="zh-CN" sz="2800" u="sng" smtClean="0">
                <a:solidFill>
                  <a:srgbClr val="66FF33"/>
                </a:solidFill>
              </a:rPr>
              <a:t>1.3 </a:t>
            </a:r>
            <a:r>
              <a:rPr lang="zh-CN" altLang="en-US" sz="2800" u="sng" smtClean="0">
                <a:solidFill>
                  <a:srgbClr val="66FF33"/>
                </a:solidFill>
              </a:rPr>
              <a:t>求</a:t>
            </a:r>
            <a:r>
              <a:rPr lang="en-US" altLang="zh-CN" sz="2800" u="sng" smtClean="0">
                <a:solidFill>
                  <a:srgbClr val="66FF33"/>
                </a:solidFill>
              </a:rPr>
              <a:t>3</a:t>
            </a:r>
            <a:r>
              <a:rPr lang="zh-CN" altLang="en-US" sz="2800" u="sng" smtClean="0">
                <a:solidFill>
                  <a:srgbClr val="66FF33"/>
                </a:solidFill>
              </a:rPr>
              <a:t>个数中较大者。</a:t>
            </a:r>
            <a:r>
              <a:rPr lang="zh-CN" altLang="en-US" sz="2800" b="0" smtClean="0"/>
              <a:t/>
            </a:r>
            <a:br>
              <a:rPr lang="zh-CN" altLang="en-US" sz="2800" b="0" smtClean="0"/>
            </a:br>
            <a:r>
              <a:rPr lang="en-US" altLang="zh-CN" sz="2800" b="0" smtClean="0">
                <a:latin typeface="宋体" panose="02010600030101010101" pitchFamily="2" charset="-122"/>
              </a:rPr>
              <a:t>#include &lt;stdio.h&gt;</a:t>
            </a:r>
            <a:br>
              <a:rPr lang="en-US" altLang="zh-CN" sz="2800" b="0" smtClean="0">
                <a:latin typeface="宋体" panose="02010600030101010101" pitchFamily="2" charset="-122"/>
              </a:rPr>
            </a:br>
            <a:r>
              <a:rPr lang="en-US" altLang="zh-CN" sz="2800" b="0" smtClean="0">
                <a:latin typeface="宋体" panose="02010600030101010101" pitchFamily="2" charset="-122"/>
              </a:rPr>
              <a:t>void main( )   </a:t>
            </a:r>
            <a:r>
              <a:rPr lang="en-US" altLang="zh-CN" sz="2800" b="0" smtClean="0">
                <a:solidFill>
                  <a:srgbClr val="FFFF00"/>
                </a:solidFill>
                <a:latin typeface="宋体" panose="02010600030101010101" pitchFamily="2" charset="-122"/>
              </a:rPr>
              <a:t>/* </a:t>
            </a:r>
            <a:r>
              <a:rPr lang="zh-CN" altLang="en-US" sz="2800" b="0" smtClean="0">
                <a:solidFill>
                  <a:srgbClr val="FFFF00"/>
                </a:solidFill>
                <a:latin typeface="宋体" panose="02010600030101010101" pitchFamily="2" charset="-122"/>
              </a:rPr>
              <a:t>主函数*</a:t>
            </a:r>
            <a:r>
              <a:rPr lang="en-US" altLang="zh-CN" sz="2800" b="0" smtClean="0">
                <a:solidFill>
                  <a:srgbClr val="FFFF00"/>
                </a:solidFill>
                <a:latin typeface="宋体" panose="02010600030101010101" pitchFamily="2" charset="-122"/>
              </a:rPr>
              <a:t>/</a:t>
            </a:r>
            <a:br>
              <a:rPr lang="en-US" altLang="zh-CN" sz="2800" b="0" smtClean="0">
                <a:solidFill>
                  <a:srgbClr val="FFFF00"/>
                </a:solidFill>
                <a:latin typeface="宋体" panose="02010600030101010101" pitchFamily="2" charset="-122"/>
              </a:rPr>
            </a:br>
            <a:r>
              <a:rPr lang="en-US" altLang="zh-CN" sz="2800" b="0" smtClean="0">
                <a:latin typeface="宋体" panose="02010600030101010101" pitchFamily="2" charset="-122"/>
              </a:rPr>
              <a:t>{</a:t>
            </a:r>
            <a:br>
              <a:rPr lang="en-US" altLang="zh-CN" sz="2800" b="0" smtClean="0">
                <a:latin typeface="宋体" panose="02010600030101010101" pitchFamily="2" charset="-122"/>
              </a:rPr>
            </a:br>
            <a:r>
              <a:rPr lang="en-US" altLang="zh-CN" sz="2800" b="0" smtClean="0">
                <a:latin typeface="宋体" panose="02010600030101010101" pitchFamily="2" charset="-122"/>
              </a:rPr>
              <a:t>  int max(int x,int y); </a:t>
            </a:r>
            <a:r>
              <a:rPr lang="en-US" altLang="zh-CN" sz="2400" b="0" smtClean="0">
                <a:solidFill>
                  <a:srgbClr val="FFFF00"/>
                </a:solidFill>
                <a:latin typeface="宋体" panose="02010600030101010101" pitchFamily="2" charset="-122"/>
              </a:rPr>
              <a:t>/ </a:t>
            </a:r>
            <a:r>
              <a:rPr lang="zh-CN" altLang="en-US" sz="2400" b="0" smtClean="0">
                <a:solidFill>
                  <a:srgbClr val="FFFF00"/>
                </a:solidFill>
                <a:latin typeface="宋体" panose="02010600030101010101" pitchFamily="2" charset="-122"/>
              </a:rPr>
              <a:t>对被调用函数</a:t>
            </a:r>
            <a:r>
              <a:rPr lang="en-US" altLang="zh-CN" sz="2400" b="0" smtClean="0">
                <a:solidFill>
                  <a:srgbClr val="FFFF00"/>
                </a:solidFill>
                <a:latin typeface="宋体" panose="02010600030101010101" pitchFamily="2" charset="-122"/>
              </a:rPr>
              <a:t>max</a:t>
            </a:r>
            <a:r>
              <a:rPr lang="zh-CN" altLang="en-US" sz="2400" b="0" smtClean="0">
                <a:solidFill>
                  <a:srgbClr val="FFFF00"/>
                </a:solidFill>
                <a:latin typeface="宋体" panose="02010600030101010101" pitchFamily="2" charset="-122"/>
              </a:rPr>
              <a:t>的声明 *</a:t>
            </a:r>
            <a:r>
              <a:rPr lang="en-US" altLang="zh-CN" sz="2400" b="0" smtClean="0">
                <a:solidFill>
                  <a:srgbClr val="FFFF00"/>
                </a:solidFill>
                <a:latin typeface="宋体" panose="02010600030101010101" pitchFamily="2" charset="-122"/>
              </a:rPr>
              <a:t>/</a:t>
            </a:r>
            <a:r>
              <a:rPr lang="en-US" altLang="zh-CN" sz="2800" b="0" smtClean="0">
                <a:latin typeface="宋体" panose="02010600030101010101" pitchFamily="2" charset="-122"/>
              </a:rPr>
              <a:t/>
            </a:r>
            <a:br>
              <a:rPr lang="en-US" altLang="zh-CN" sz="2800" b="0" smtClean="0">
                <a:latin typeface="宋体" panose="02010600030101010101" pitchFamily="2" charset="-122"/>
              </a:rPr>
            </a:br>
            <a:r>
              <a:rPr lang="en-US" altLang="zh-CN" sz="2800" b="0" smtClean="0">
                <a:latin typeface="宋体" panose="02010600030101010101" pitchFamily="2" charset="-122"/>
              </a:rPr>
              <a:t>  int a, b, c;          </a:t>
            </a:r>
            <a:r>
              <a:rPr lang="en-US" altLang="zh-CN" sz="2400" b="0" smtClean="0">
                <a:solidFill>
                  <a:srgbClr val="FFFF00"/>
                </a:solidFill>
                <a:latin typeface="宋体" panose="02010600030101010101" pitchFamily="2" charset="-122"/>
              </a:rPr>
              <a:t>/*</a:t>
            </a:r>
            <a:r>
              <a:rPr lang="zh-CN" altLang="en-US" sz="2400" b="0" smtClean="0">
                <a:solidFill>
                  <a:srgbClr val="FFFF00"/>
                </a:solidFill>
                <a:latin typeface="宋体" panose="02010600030101010101" pitchFamily="2" charset="-122"/>
              </a:rPr>
              <a:t>定义变量</a:t>
            </a:r>
            <a:r>
              <a:rPr lang="en-US" altLang="zh-CN" sz="2400" b="0" smtClean="0">
                <a:solidFill>
                  <a:srgbClr val="FFFF00"/>
                </a:solidFill>
                <a:latin typeface="宋体" panose="02010600030101010101" pitchFamily="2" charset="-122"/>
              </a:rPr>
              <a:t>a</a:t>
            </a:r>
            <a:r>
              <a:rPr lang="zh-CN" altLang="en-US" sz="2400" b="0" smtClean="0">
                <a:solidFill>
                  <a:srgbClr val="FFFF00"/>
                </a:solidFill>
                <a:latin typeface="宋体" panose="02010600030101010101" pitchFamily="2" charset="-122"/>
              </a:rPr>
              <a:t>、</a:t>
            </a:r>
            <a:r>
              <a:rPr lang="en-US" altLang="zh-CN" sz="2400" b="0" smtClean="0">
                <a:solidFill>
                  <a:srgbClr val="FFFF00"/>
                </a:solidFill>
                <a:latin typeface="宋体" panose="02010600030101010101" pitchFamily="2" charset="-122"/>
              </a:rPr>
              <a:t>b</a:t>
            </a:r>
            <a:r>
              <a:rPr lang="zh-CN" altLang="en-US" sz="2400" b="0" smtClean="0">
                <a:solidFill>
                  <a:srgbClr val="FFFF00"/>
                </a:solidFill>
                <a:latin typeface="宋体" panose="02010600030101010101" pitchFamily="2" charset="-122"/>
              </a:rPr>
              <a:t>、</a:t>
            </a:r>
            <a:r>
              <a:rPr lang="en-US" altLang="zh-CN" sz="2400" b="0" smtClean="0">
                <a:solidFill>
                  <a:srgbClr val="FFFF00"/>
                </a:solidFill>
                <a:latin typeface="宋体" panose="02010600030101010101" pitchFamily="2" charset="-122"/>
              </a:rPr>
              <a:t>c */</a:t>
            </a:r>
            <a:br>
              <a:rPr lang="en-US" altLang="zh-CN" sz="2400" b="0" smtClean="0">
                <a:solidFill>
                  <a:srgbClr val="FFFF00"/>
                </a:solidFill>
                <a:latin typeface="宋体" panose="02010600030101010101" pitchFamily="2" charset="-122"/>
              </a:rPr>
            </a:br>
            <a:r>
              <a:rPr lang="en-US" altLang="zh-CN" sz="2400" b="0" smtClean="0">
                <a:solidFill>
                  <a:srgbClr val="FFFF00"/>
                </a:solidFill>
                <a:latin typeface="宋体" panose="02010600030101010101" pitchFamily="2" charset="-122"/>
              </a:rPr>
              <a:t>  </a:t>
            </a:r>
            <a:r>
              <a:rPr lang="en-US" altLang="zh-CN" sz="2800" b="0" smtClean="0">
                <a:latin typeface="宋体" panose="02010600030101010101" pitchFamily="2" charset="-122"/>
              </a:rPr>
              <a:t>scanf(″</a:t>
            </a:r>
            <a:r>
              <a:rPr lang="zh-CN" altLang="en-US" sz="2800" b="0" smtClean="0">
                <a:latin typeface="宋体" panose="02010600030101010101" pitchFamily="2" charset="-122"/>
              </a:rPr>
              <a:t>％</a:t>
            </a:r>
            <a:r>
              <a:rPr lang="en-US" altLang="zh-CN" sz="2800" b="0" smtClean="0">
                <a:latin typeface="宋体" panose="02010600030101010101" pitchFamily="2" charset="-122"/>
              </a:rPr>
              <a:t>d,</a:t>
            </a:r>
            <a:r>
              <a:rPr lang="zh-CN" altLang="en-US" sz="2800" b="0" smtClean="0">
                <a:latin typeface="宋体" panose="02010600030101010101" pitchFamily="2" charset="-122"/>
              </a:rPr>
              <a:t>％</a:t>
            </a:r>
            <a:r>
              <a:rPr lang="en-US" altLang="zh-CN" sz="2800" b="0" smtClean="0">
                <a:latin typeface="宋体" panose="02010600030101010101" pitchFamily="2" charset="-122"/>
              </a:rPr>
              <a:t>d″,&amp;a,&amp;b); </a:t>
            </a:r>
            <a:r>
              <a:rPr lang="en-US" altLang="zh-CN" sz="2400" b="0" smtClean="0">
                <a:solidFill>
                  <a:srgbClr val="FFFF00"/>
                </a:solidFill>
                <a:latin typeface="宋体" panose="02010600030101010101" pitchFamily="2" charset="-122"/>
              </a:rPr>
              <a:t>/*</a:t>
            </a:r>
            <a:r>
              <a:rPr lang="zh-CN" altLang="en-US" sz="2400" b="0" smtClean="0">
                <a:solidFill>
                  <a:srgbClr val="FFFF00"/>
                </a:solidFill>
                <a:latin typeface="宋体" panose="02010600030101010101" pitchFamily="2" charset="-122"/>
              </a:rPr>
              <a:t>输入变量</a:t>
            </a:r>
            <a:r>
              <a:rPr lang="en-US" altLang="zh-CN" sz="2400" b="0" smtClean="0">
                <a:solidFill>
                  <a:srgbClr val="FFFF00"/>
                </a:solidFill>
                <a:latin typeface="宋体" panose="02010600030101010101" pitchFamily="2" charset="-122"/>
              </a:rPr>
              <a:t>a</a:t>
            </a:r>
            <a:r>
              <a:rPr lang="zh-CN" altLang="en-US" sz="2400" b="0" smtClean="0">
                <a:solidFill>
                  <a:srgbClr val="FFFF00"/>
                </a:solidFill>
                <a:latin typeface="宋体" panose="02010600030101010101" pitchFamily="2" charset="-122"/>
              </a:rPr>
              <a:t>和</a:t>
            </a:r>
            <a:r>
              <a:rPr lang="en-US" altLang="zh-CN" sz="2400" b="0" smtClean="0">
                <a:solidFill>
                  <a:srgbClr val="FFFF00"/>
                </a:solidFill>
                <a:latin typeface="宋体" panose="02010600030101010101" pitchFamily="2" charset="-122"/>
              </a:rPr>
              <a:t>b</a:t>
            </a:r>
            <a:r>
              <a:rPr lang="zh-CN" altLang="en-US" sz="2400" b="0" smtClean="0">
                <a:solidFill>
                  <a:srgbClr val="FFFF00"/>
                </a:solidFill>
                <a:latin typeface="宋体" panose="02010600030101010101" pitchFamily="2" charset="-122"/>
              </a:rPr>
              <a:t>的值*</a:t>
            </a:r>
            <a:r>
              <a:rPr lang="en-US" altLang="zh-CN" sz="2400" b="0" smtClean="0">
                <a:solidFill>
                  <a:srgbClr val="FFFF00"/>
                </a:solidFill>
                <a:latin typeface="宋体" panose="02010600030101010101" pitchFamily="2" charset="-122"/>
              </a:rPr>
              <a:t>/</a:t>
            </a:r>
            <a:br>
              <a:rPr lang="en-US" altLang="zh-CN" sz="2400" b="0" smtClean="0">
                <a:solidFill>
                  <a:srgbClr val="FFFF00"/>
                </a:solidFill>
                <a:latin typeface="宋体" panose="02010600030101010101" pitchFamily="2" charset="-122"/>
              </a:rPr>
            </a:br>
            <a:r>
              <a:rPr lang="en-US" altLang="zh-CN" sz="2400" b="0" smtClean="0">
                <a:solidFill>
                  <a:srgbClr val="FFFF00"/>
                </a:solidFill>
                <a:latin typeface="宋体" panose="02010600030101010101" pitchFamily="2" charset="-122"/>
              </a:rPr>
              <a:t>  </a:t>
            </a:r>
            <a:r>
              <a:rPr lang="en-US" altLang="zh-CN" sz="2800" b="0" smtClean="0">
                <a:latin typeface="宋体" panose="02010600030101010101" pitchFamily="2" charset="-122"/>
              </a:rPr>
              <a:t>c=max(a,b); </a:t>
            </a:r>
            <a:r>
              <a:rPr lang="en-US" altLang="zh-CN" sz="2400" b="0" smtClean="0">
                <a:solidFill>
                  <a:srgbClr val="FFFF00"/>
                </a:solidFill>
                <a:latin typeface="宋体" panose="02010600030101010101" pitchFamily="2" charset="-122"/>
              </a:rPr>
              <a:t>/*</a:t>
            </a:r>
            <a:r>
              <a:rPr lang="zh-CN" altLang="en-US" sz="2400" b="0" smtClean="0">
                <a:solidFill>
                  <a:srgbClr val="FFFF00"/>
                </a:solidFill>
                <a:latin typeface="宋体" panose="02010600030101010101" pitchFamily="2" charset="-122"/>
              </a:rPr>
              <a:t>调用</a:t>
            </a:r>
            <a:r>
              <a:rPr lang="en-US" altLang="zh-CN" sz="2400" b="0" smtClean="0">
                <a:solidFill>
                  <a:srgbClr val="FFFF00"/>
                </a:solidFill>
                <a:latin typeface="宋体" panose="02010600030101010101" pitchFamily="2" charset="-122"/>
              </a:rPr>
              <a:t>max</a:t>
            </a:r>
            <a:r>
              <a:rPr lang="zh-CN" altLang="en-US" sz="2400" b="0" smtClean="0">
                <a:solidFill>
                  <a:srgbClr val="FFFF00"/>
                </a:solidFill>
                <a:latin typeface="宋体" panose="02010600030101010101" pitchFamily="2" charset="-122"/>
              </a:rPr>
              <a:t>函数</a:t>
            </a:r>
            <a:r>
              <a:rPr lang="en-US" altLang="zh-CN" sz="2400" b="0" smtClean="0">
                <a:solidFill>
                  <a:srgbClr val="FFFF00"/>
                </a:solidFill>
                <a:latin typeface="宋体" panose="02010600030101010101" pitchFamily="2" charset="-122"/>
              </a:rPr>
              <a:t>,</a:t>
            </a:r>
            <a:r>
              <a:rPr lang="zh-CN" altLang="en-US" sz="2400" b="0" smtClean="0">
                <a:solidFill>
                  <a:srgbClr val="FFFF00"/>
                </a:solidFill>
                <a:latin typeface="宋体" panose="02010600030101010101" pitchFamily="2" charset="-122"/>
              </a:rPr>
              <a:t>将得到的值赋给</a:t>
            </a:r>
            <a:r>
              <a:rPr lang="en-US" altLang="zh-CN" sz="2400" b="0" smtClean="0">
                <a:solidFill>
                  <a:srgbClr val="FFFF00"/>
                </a:solidFill>
                <a:latin typeface="宋体" panose="02010600030101010101" pitchFamily="2" charset="-122"/>
              </a:rPr>
              <a:t>c */</a:t>
            </a:r>
            <a:br>
              <a:rPr lang="en-US" altLang="zh-CN" sz="2400" b="0" smtClean="0">
                <a:solidFill>
                  <a:srgbClr val="FFFF00"/>
                </a:solidFill>
                <a:latin typeface="宋体" panose="02010600030101010101" pitchFamily="2" charset="-122"/>
              </a:rPr>
            </a:br>
            <a:r>
              <a:rPr lang="en-US" altLang="zh-CN" sz="2400" b="0" smtClean="0">
                <a:solidFill>
                  <a:srgbClr val="FFFF00"/>
                </a:solidFill>
                <a:latin typeface="宋体" panose="02010600030101010101" pitchFamily="2" charset="-122"/>
              </a:rPr>
              <a:t>  </a:t>
            </a:r>
            <a:r>
              <a:rPr lang="en-US" altLang="zh-CN" sz="2800" b="0" smtClean="0">
                <a:latin typeface="宋体" panose="02010600030101010101" pitchFamily="2" charset="-122"/>
              </a:rPr>
              <a:t>printf(″max=</a:t>
            </a:r>
            <a:r>
              <a:rPr lang="zh-CN" altLang="en-US" sz="2800" b="0" smtClean="0">
                <a:latin typeface="宋体" panose="02010600030101010101" pitchFamily="2" charset="-122"/>
              </a:rPr>
              <a:t>％</a:t>
            </a:r>
            <a:r>
              <a:rPr lang="en-US" altLang="zh-CN" sz="2800" b="0" smtClean="0">
                <a:latin typeface="宋体" panose="02010600030101010101" pitchFamily="2" charset="-122"/>
              </a:rPr>
              <a:t>d\\n″,c);    </a:t>
            </a:r>
            <a:r>
              <a:rPr lang="en-US" altLang="zh-CN" sz="2400" b="0" smtClean="0">
                <a:solidFill>
                  <a:srgbClr val="FFFF00"/>
                </a:solidFill>
                <a:latin typeface="宋体" panose="02010600030101010101" pitchFamily="2" charset="-122"/>
              </a:rPr>
              <a:t>/*</a:t>
            </a:r>
            <a:r>
              <a:rPr lang="zh-CN" altLang="en-US" sz="2400" b="0" smtClean="0">
                <a:solidFill>
                  <a:srgbClr val="FFFF00"/>
                </a:solidFill>
                <a:latin typeface="宋体" panose="02010600030101010101" pitchFamily="2" charset="-122"/>
              </a:rPr>
              <a:t>输出</a:t>
            </a:r>
            <a:r>
              <a:rPr lang="en-US" altLang="zh-CN" sz="2400" b="0" smtClean="0">
                <a:solidFill>
                  <a:srgbClr val="FFFF00"/>
                </a:solidFill>
                <a:latin typeface="宋体" panose="02010600030101010101" pitchFamily="2" charset="-122"/>
              </a:rPr>
              <a:t>c</a:t>
            </a:r>
            <a:r>
              <a:rPr lang="zh-CN" altLang="en-US" sz="2400" b="0" smtClean="0">
                <a:solidFill>
                  <a:srgbClr val="FFFF00"/>
                </a:solidFill>
                <a:latin typeface="宋体" panose="02010600030101010101" pitchFamily="2" charset="-122"/>
              </a:rPr>
              <a:t>的值*</a:t>
            </a:r>
            <a:r>
              <a:rPr lang="en-US" altLang="zh-CN" sz="2400" b="0" smtClean="0">
                <a:solidFill>
                  <a:srgbClr val="FFFF00"/>
                </a:solidFill>
                <a:latin typeface="宋体" panose="02010600030101010101" pitchFamily="2" charset="-122"/>
              </a:rPr>
              <a:t>/</a:t>
            </a:r>
            <a:br>
              <a:rPr lang="en-US" altLang="zh-CN" sz="2400" b="0" smtClean="0">
                <a:solidFill>
                  <a:srgbClr val="FFFF00"/>
                </a:solidFill>
                <a:latin typeface="宋体" panose="02010600030101010101" pitchFamily="2" charset="-122"/>
              </a:rPr>
            </a:br>
            <a:r>
              <a:rPr lang="en-US" altLang="zh-CN" sz="2800" b="0" smtClean="0">
                <a:latin typeface="宋体" panose="02010600030101010101" pitchFamily="2" charset="-122"/>
              </a:rPr>
              <a:t>}</a:t>
            </a:r>
          </a:p>
        </p:txBody>
      </p:sp>
      <p:sp>
        <p:nvSpPr>
          <p:cNvPr id="770052" name="Rectangle 4"/>
          <p:cNvSpPr>
            <a:spLocks noChangeArrowheads="1"/>
          </p:cNvSpPr>
          <p:nvPr/>
        </p:nvSpPr>
        <p:spPr bwMode="auto">
          <a:xfrm>
            <a:off x="3852863" y="188913"/>
            <a:ext cx="5256212" cy="1368425"/>
          </a:xfrm>
          <a:prstGeom prst="rect">
            <a:avLst/>
          </a:prstGeom>
          <a:solidFill>
            <a:srgbClr val="336600"/>
          </a:solidFill>
          <a:ln w="9525">
            <a:solidFill>
              <a:srgbClr val="FF0066"/>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marL="342900" indent="-342900"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pPr>
            <a:r>
              <a:rPr kumimoji="0" lang="zh-CN" altLang="zh-CN" sz="2400" b="1" u="sng">
                <a:solidFill>
                  <a:srgbClr val="FFFF00"/>
                </a:solidFill>
                <a:latin typeface="华文细黑" panose="02010600040101010101" pitchFamily="2" charset="-122"/>
                <a:ea typeface="华文细黑" panose="02010600040101010101" pitchFamily="2" charset="-122"/>
              </a:rPr>
              <a:t>程序运行情况如下</a:t>
            </a:r>
            <a:r>
              <a:rPr kumimoji="0" lang="zh-CN" altLang="en-US" sz="2400" b="1" u="sng">
                <a:solidFill>
                  <a:srgbClr val="FFFF00"/>
                </a:solidFill>
                <a:latin typeface="华文细黑" panose="02010600040101010101" pitchFamily="2" charset="-122"/>
                <a:ea typeface="华文细黑" panose="02010600040101010101" pitchFamily="2" charset="-122"/>
              </a:rPr>
              <a:t>：</a:t>
            </a:r>
            <a:endParaRPr kumimoji="0" lang="zh-CN" altLang="en-US" sz="4000" b="1" u="sng"/>
          </a:p>
          <a:p>
            <a:pPr eaLnBrk="1" hangingPunct="1">
              <a:lnSpc>
                <a:spcPct val="95000"/>
              </a:lnSpc>
              <a:spcBef>
                <a:spcPct val="0"/>
              </a:spcBef>
            </a:pPr>
            <a:r>
              <a:rPr kumimoji="0" lang="en-US" altLang="zh-CN" sz="2400" b="1" u="sng">
                <a:solidFill>
                  <a:schemeClr val="bg1"/>
                </a:solidFill>
                <a:latin typeface="宋体" panose="02010600030101010101" pitchFamily="2" charset="-122"/>
              </a:rPr>
              <a:t>8,5 </a:t>
            </a:r>
            <a:r>
              <a:rPr kumimoji="0" lang="en-US" altLang="zh-CN" sz="2400" b="1">
                <a:solidFill>
                  <a:schemeClr val="bg1"/>
                </a:solidFill>
                <a:latin typeface="宋体" panose="02010600030101010101" pitchFamily="2" charset="-122"/>
              </a:rPr>
              <a:t> ↙(</a:t>
            </a:r>
            <a:r>
              <a:rPr kumimoji="0" lang="zh-CN" altLang="en-US" sz="2400" b="1">
                <a:solidFill>
                  <a:schemeClr val="bg1"/>
                </a:solidFill>
                <a:latin typeface="宋体" panose="02010600030101010101" pitchFamily="2" charset="-122"/>
              </a:rPr>
              <a:t>输入</a:t>
            </a:r>
            <a:r>
              <a:rPr kumimoji="0" lang="en-US" altLang="zh-CN" sz="2400" b="1">
                <a:solidFill>
                  <a:schemeClr val="bg1"/>
                </a:solidFill>
                <a:latin typeface="宋体" panose="02010600030101010101" pitchFamily="2" charset="-122"/>
              </a:rPr>
              <a:t>8</a:t>
            </a:r>
            <a:r>
              <a:rPr kumimoji="0" lang="zh-CN" altLang="en-US" sz="2400" b="1">
                <a:solidFill>
                  <a:schemeClr val="bg1"/>
                </a:solidFill>
                <a:latin typeface="宋体" panose="02010600030101010101" pitchFamily="2" charset="-122"/>
              </a:rPr>
              <a:t>和</a:t>
            </a:r>
            <a:r>
              <a:rPr kumimoji="0" lang="en-US" altLang="zh-CN" sz="2400" b="1">
                <a:solidFill>
                  <a:schemeClr val="bg1"/>
                </a:solidFill>
                <a:latin typeface="宋体" panose="02010600030101010101" pitchFamily="2" charset="-122"/>
              </a:rPr>
              <a:t>5</a:t>
            </a:r>
            <a:r>
              <a:rPr kumimoji="0" lang="zh-CN" altLang="en-US" sz="2400" b="1">
                <a:solidFill>
                  <a:schemeClr val="bg1"/>
                </a:solidFill>
                <a:latin typeface="宋体" panose="02010600030101010101" pitchFamily="2" charset="-122"/>
              </a:rPr>
              <a:t>赋给</a:t>
            </a:r>
            <a:r>
              <a:rPr kumimoji="0" lang="en-US" altLang="zh-CN" sz="2400" b="1">
                <a:solidFill>
                  <a:schemeClr val="bg1"/>
                </a:solidFill>
                <a:latin typeface="宋体" panose="02010600030101010101" pitchFamily="2" charset="-122"/>
              </a:rPr>
              <a:t>a</a:t>
            </a:r>
            <a:r>
              <a:rPr kumimoji="0" lang="zh-CN" altLang="en-US" sz="2400" b="1">
                <a:solidFill>
                  <a:schemeClr val="bg1"/>
                </a:solidFill>
                <a:latin typeface="宋体" panose="02010600030101010101" pitchFamily="2" charset="-122"/>
              </a:rPr>
              <a:t>和</a:t>
            </a:r>
            <a:r>
              <a:rPr kumimoji="0" lang="en-US" altLang="zh-CN" sz="2400" b="1">
                <a:solidFill>
                  <a:schemeClr val="bg1"/>
                </a:solidFill>
                <a:latin typeface="宋体" panose="02010600030101010101" pitchFamily="2" charset="-122"/>
              </a:rPr>
              <a:t>b)</a:t>
            </a:r>
          </a:p>
          <a:p>
            <a:pPr eaLnBrk="1" hangingPunct="1">
              <a:lnSpc>
                <a:spcPct val="95000"/>
              </a:lnSpc>
              <a:spcBef>
                <a:spcPct val="0"/>
              </a:spcBef>
            </a:pPr>
            <a:r>
              <a:rPr kumimoji="0" lang="en-US" altLang="zh-CN" sz="2400" b="1">
                <a:solidFill>
                  <a:schemeClr val="bg1"/>
                </a:solidFill>
                <a:latin typeface="宋体" panose="02010600030101010101" pitchFamily="2" charset="-122"/>
              </a:rPr>
              <a:t>max=8  (</a:t>
            </a:r>
            <a:r>
              <a:rPr kumimoji="0" lang="zh-CN" altLang="en-US" sz="2400" b="1">
                <a:solidFill>
                  <a:schemeClr val="bg1"/>
                </a:solidFill>
                <a:latin typeface="宋体" panose="02010600030101010101" pitchFamily="2" charset="-122"/>
              </a:rPr>
              <a:t>输出</a:t>
            </a:r>
            <a:r>
              <a:rPr kumimoji="0" lang="en-US" altLang="zh-CN" sz="2400" b="1">
                <a:solidFill>
                  <a:schemeClr val="bg1"/>
                </a:solidFill>
                <a:latin typeface="宋体" panose="02010600030101010101" pitchFamily="2" charset="-122"/>
              </a:rPr>
              <a:t>c</a:t>
            </a:r>
            <a:r>
              <a:rPr kumimoji="0" lang="zh-CN" altLang="en-US" sz="2400" b="1">
                <a:solidFill>
                  <a:schemeClr val="bg1"/>
                </a:solidFill>
                <a:latin typeface="宋体" panose="02010600030101010101" pitchFamily="2" charset="-122"/>
              </a:rPr>
              <a:t>的值</a:t>
            </a:r>
            <a:r>
              <a:rPr kumimoji="0" lang="en-US" altLang="zh-CN" sz="2400" b="1">
                <a:solidFill>
                  <a:schemeClr val="bg1"/>
                </a:solidFill>
                <a:latin typeface="宋体" panose="02010600030101010101" pitchFamily="2" charset="-122"/>
              </a:rPr>
              <a:t>)</a:t>
            </a:r>
          </a:p>
        </p:txBody>
      </p:sp>
      <p:sp>
        <p:nvSpPr>
          <p:cNvPr id="770053" name="Rectangle 5"/>
          <p:cNvSpPr>
            <a:spLocks noChangeArrowheads="1"/>
          </p:cNvSpPr>
          <p:nvPr/>
        </p:nvSpPr>
        <p:spPr bwMode="auto">
          <a:xfrm>
            <a:off x="5219700" y="3951288"/>
            <a:ext cx="3632200" cy="2647950"/>
          </a:xfrm>
          <a:prstGeom prst="rect">
            <a:avLst/>
          </a:prstGeom>
          <a:solidFill>
            <a:srgbClr val="000099"/>
          </a:solidFill>
          <a:ln>
            <a:noFill/>
          </a:ln>
          <a:effectLst/>
          <a:extLs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75000"/>
              </a:lnSpc>
              <a:spcBef>
                <a:spcPct val="0"/>
              </a:spcBef>
              <a:buClrTx/>
              <a:buSzTx/>
              <a:buFontTx/>
              <a:buNone/>
            </a:pPr>
            <a:r>
              <a:rPr lang="zh-CN" altLang="zh-CN" b="1">
                <a:solidFill>
                  <a:schemeClr val="bg1"/>
                </a:solidFill>
                <a:latin typeface="Times New Roman" panose="02020603050405020304" pitchFamily="18" charset="0"/>
              </a:rPr>
              <a:t>int  max(int x, int y) </a:t>
            </a:r>
          </a:p>
          <a:p>
            <a:pPr eaLnBrk="1" hangingPunct="1">
              <a:lnSpc>
                <a:spcPct val="75000"/>
              </a:lnSpc>
              <a:spcBef>
                <a:spcPct val="0"/>
              </a:spcBef>
              <a:buClrTx/>
              <a:buSzTx/>
              <a:buFontTx/>
              <a:buNone/>
            </a:pPr>
            <a:r>
              <a:rPr lang="zh-CN" altLang="zh-CN" b="1">
                <a:solidFill>
                  <a:schemeClr val="bg1"/>
                </a:solidFill>
                <a:latin typeface="Times New Roman" panose="02020603050405020304" pitchFamily="18" charset="0"/>
              </a:rPr>
              <a:t>{</a:t>
            </a:r>
          </a:p>
          <a:p>
            <a:pPr eaLnBrk="1" hangingPunct="1">
              <a:lnSpc>
                <a:spcPct val="75000"/>
              </a:lnSpc>
              <a:spcBef>
                <a:spcPct val="0"/>
              </a:spcBef>
              <a:buClrTx/>
              <a:buSzTx/>
              <a:buFontTx/>
              <a:buNone/>
            </a:pPr>
            <a:r>
              <a:rPr lang="zh-CN" altLang="zh-CN" b="1">
                <a:solidFill>
                  <a:schemeClr val="bg1"/>
                </a:solidFill>
                <a:latin typeface="Times New Roman" panose="02020603050405020304" pitchFamily="18" charset="0"/>
              </a:rPr>
              <a:t>   int z;</a:t>
            </a:r>
          </a:p>
          <a:p>
            <a:pPr eaLnBrk="1" hangingPunct="1">
              <a:lnSpc>
                <a:spcPct val="75000"/>
              </a:lnSpc>
              <a:spcBef>
                <a:spcPct val="0"/>
              </a:spcBef>
              <a:buClrTx/>
              <a:buSzTx/>
              <a:buFontTx/>
              <a:buNone/>
            </a:pPr>
            <a:r>
              <a:rPr lang="zh-CN" altLang="zh-CN" b="1">
                <a:solidFill>
                  <a:schemeClr val="bg1"/>
                </a:solidFill>
                <a:latin typeface="Times New Roman" panose="02020603050405020304" pitchFamily="18" charset="0"/>
              </a:rPr>
              <a:t>   if  (x&gt;y)  z=x; </a:t>
            </a:r>
          </a:p>
          <a:p>
            <a:pPr eaLnBrk="1" hangingPunct="1">
              <a:lnSpc>
                <a:spcPct val="75000"/>
              </a:lnSpc>
              <a:spcBef>
                <a:spcPct val="0"/>
              </a:spcBef>
              <a:buClrTx/>
              <a:buSzTx/>
              <a:buFontTx/>
              <a:buNone/>
            </a:pPr>
            <a:r>
              <a:rPr lang="zh-CN" altLang="zh-CN" b="1">
                <a:solidFill>
                  <a:schemeClr val="bg1"/>
                </a:solidFill>
                <a:latin typeface="Times New Roman" panose="02020603050405020304" pitchFamily="18" charset="0"/>
              </a:rPr>
              <a:t>   else z=y;</a:t>
            </a:r>
          </a:p>
          <a:p>
            <a:pPr eaLnBrk="1" hangingPunct="1">
              <a:lnSpc>
                <a:spcPct val="75000"/>
              </a:lnSpc>
              <a:spcBef>
                <a:spcPct val="0"/>
              </a:spcBef>
              <a:buClrTx/>
              <a:buSzTx/>
              <a:buFontTx/>
              <a:buNone/>
            </a:pPr>
            <a:r>
              <a:rPr lang="zh-CN" altLang="zh-CN" b="1">
                <a:solidFill>
                  <a:schemeClr val="bg1"/>
                </a:solidFill>
                <a:latin typeface="Times New Roman" panose="02020603050405020304" pitchFamily="18" charset="0"/>
              </a:rPr>
              <a:t>   return (z);</a:t>
            </a:r>
          </a:p>
          <a:p>
            <a:pPr eaLnBrk="1" hangingPunct="1">
              <a:lnSpc>
                <a:spcPct val="75000"/>
              </a:lnSpc>
              <a:spcBef>
                <a:spcPct val="0"/>
              </a:spcBef>
              <a:buClrTx/>
              <a:buSzTx/>
              <a:buFontTx/>
              <a:buNone/>
            </a:pPr>
            <a:r>
              <a:rPr lang="zh-CN" altLang="zh-CN" b="1">
                <a:solidFill>
                  <a:schemeClr val="bg1"/>
                </a:solidFill>
                <a:latin typeface="Times New Roman" panose="02020603050405020304" pitchFamily="18" charset="0"/>
              </a:rPr>
              <a:t> }</a:t>
            </a:r>
          </a:p>
        </p:txBody>
      </p:sp>
      <p:sp>
        <p:nvSpPr>
          <p:cNvPr id="770054" name="Rectangle 6"/>
          <p:cNvSpPr>
            <a:spLocks noChangeArrowheads="1"/>
          </p:cNvSpPr>
          <p:nvPr/>
        </p:nvSpPr>
        <p:spPr bwMode="auto">
          <a:xfrm>
            <a:off x="5915025" y="3933825"/>
            <a:ext cx="3194050" cy="45720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lnSpc>
                <a:spcPct val="75000"/>
              </a:lnSpc>
              <a:spcBef>
                <a:spcPct val="0"/>
              </a:spcBef>
              <a:buClrTx/>
              <a:buSzTx/>
              <a:buFontTx/>
              <a:buNone/>
            </a:pPr>
            <a:r>
              <a:rPr lang="zh-CN" altLang="zh-CN" b="1">
                <a:solidFill>
                  <a:srgbClr val="FF0066"/>
                </a:solidFill>
                <a:latin typeface="Times New Roman" panose="02020603050405020304" pitchFamily="18" charset="0"/>
              </a:rPr>
              <a:t>max(int</a:t>
            </a:r>
            <a:r>
              <a:rPr lang="en-US" altLang="zh-CN" b="1">
                <a:solidFill>
                  <a:srgbClr val="FF0066"/>
                </a:solidFill>
                <a:latin typeface="Times New Roman" panose="02020603050405020304" pitchFamily="18" charset="0"/>
              </a:rPr>
              <a:t> </a:t>
            </a:r>
            <a:r>
              <a:rPr lang="zh-CN" altLang="zh-CN" b="1">
                <a:solidFill>
                  <a:srgbClr val="FF0066"/>
                </a:solidFill>
                <a:latin typeface="Times New Roman" panose="02020603050405020304" pitchFamily="18" charset="0"/>
              </a:rPr>
              <a:t>x,</a:t>
            </a:r>
            <a:r>
              <a:rPr lang="en-US" altLang="zh-CN" b="1">
                <a:solidFill>
                  <a:srgbClr val="FF0066"/>
                </a:solidFill>
                <a:latin typeface="Times New Roman" panose="02020603050405020304" pitchFamily="18" charset="0"/>
              </a:rPr>
              <a:t> </a:t>
            </a:r>
            <a:r>
              <a:rPr lang="zh-CN" altLang="zh-CN" b="1">
                <a:solidFill>
                  <a:srgbClr val="FF0066"/>
                </a:solidFill>
                <a:latin typeface="Times New Roman" panose="02020603050405020304" pitchFamily="18" charset="0"/>
              </a:rPr>
              <a:t>int</a:t>
            </a:r>
            <a:r>
              <a:rPr lang="en-US" altLang="zh-CN" b="1">
                <a:solidFill>
                  <a:srgbClr val="FF0066"/>
                </a:solidFill>
                <a:latin typeface="Times New Roman" panose="02020603050405020304" pitchFamily="18" charset="0"/>
              </a:rPr>
              <a:t> </a:t>
            </a:r>
            <a:r>
              <a:rPr lang="zh-CN" altLang="zh-CN" b="1">
                <a:solidFill>
                  <a:srgbClr val="FF0066"/>
                </a:solidFill>
                <a:latin typeface="Times New Roman" panose="02020603050405020304" pitchFamily="18" charset="0"/>
              </a:rPr>
              <a:t>y);</a:t>
            </a:r>
            <a:r>
              <a:rPr lang="zh-CN" altLang="zh-CN" b="1">
                <a:latin typeface="Times New Roman" panose="02020603050405020304" pitchFamily="18" charset="0"/>
              </a:rPr>
              <a:t> </a:t>
            </a:r>
          </a:p>
        </p:txBody>
      </p:sp>
      <p:sp>
        <p:nvSpPr>
          <p:cNvPr id="770055" name="Rectangle 7"/>
          <p:cNvSpPr>
            <a:spLocks noChangeArrowheads="1"/>
          </p:cNvSpPr>
          <p:nvPr/>
        </p:nvSpPr>
        <p:spPr bwMode="auto">
          <a:xfrm>
            <a:off x="1009650" y="3952875"/>
            <a:ext cx="1978025" cy="41275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lnSpc>
                <a:spcPct val="75000"/>
              </a:lnSpc>
              <a:spcBef>
                <a:spcPct val="0"/>
              </a:spcBef>
              <a:buClrTx/>
              <a:buSzTx/>
              <a:buFontTx/>
              <a:buNone/>
            </a:pPr>
            <a:r>
              <a:rPr lang="zh-CN" altLang="zh-CN" sz="2800" b="1">
                <a:solidFill>
                  <a:srgbClr val="FF0066"/>
                </a:solidFill>
                <a:latin typeface="宋体" panose="02010600030101010101" pitchFamily="2" charset="-122"/>
              </a:rPr>
              <a:t>max(</a:t>
            </a:r>
            <a:r>
              <a:rPr lang="en-US" altLang="zh-CN" sz="2800" b="1">
                <a:solidFill>
                  <a:srgbClr val="FF0066"/>
                </a:solidFill>
                <a:latin typeface="宋体" panose="02010600030101010101" pitchFamily="2" charset="-122"/>
              </a:rPr>
              <a:t>a</a:t>
            </a:r>
            <a:r>
              <a:rPr lang="zh-CN" altLang="zh-CN" sz="2800" b="1">
                <a:solidFill>
                  <a:srgbClr val="FF0066"/>
                </a:solidFill>
                <a:latin typeface="宋体" panose="02010600030101010101" pitchFamily="2" charset="-122"/>
              </a:rPr>
              <a:t>,</a:t>
            </a:r>
            <a:r>
              <a:rPr lang="en-US" altLang="zh-CN" sz="2800" b="1">
                <a:solidFill>
                  <a:srgbClr val="FF0066"/>
                </a:solidFill>
                <a:latin typeface="宋体" panose="02010600030101010101" pitchFamily="2" charset="-122"/>
              </a:rPr>
              <a:t>b</a:t>
            </a:r>
            <a:r>
              <a:rPr lang="zh-CN" altLang="zh-CN" sz="2800" b="1">
                <a:solidFill>
                  <a:srgbClr val="FF0066"/>
                </a:solidFill>
                <a:latin typeface="宋体" panose="02010600030101010101" pitchFamily="2" charset="-122"/>
              </a:rPr>
              <a:t>);</a:t>
            </a:r>
            <a:r>
              <a:rPr lang="zh-CN" altLang="zh-CN" sz="2800" b="1">
                <a:latin typeface="宋体" panose="02010600030101010101" pitchFamily="2" charset="-122"/>
              </a:rPr>
              <a:t> </a:t>
            </a:r>
          </a:p>
        </p:txBody>
      </p:sp>
      <p:sp>
        <p:nvSpPr>
          <p:cNvPr id="770056" name="Rectangle 8"/>
          <p:cNvSpPr>
            <a:spLocks noChangeArrowheads="1"/>
          </p:cNvSpPr>
          <p:nvPr/>
        </p:nvSpPr>
        <p:spPr bwMode="auto">
          <a:xfrm>
            <a:off x="468313" y="5229225"/>
            <a:ext cx="4392612" cy="1366838"/>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marL="342900" indent="-342900">
              <a:lnSpc>
                <a:spcPct val="120000"/>
              </a:lnSpc>
              <a:spcBef>
                <a:spcPct val="5000"/>
              </a:spcBef>
              <a:buClr>
                <a:schemeClr val="bg2"/>
              </a:buClr>
              <a:buSzPct val="75000"/>
              <a:buFont typeface="Wingdings" pitchFamily="2" charset="2"/>
              <a:buNone/>
              <a:defRPr/>
            </a:pPr>
            <a:r>
              <a:rPr kumimoji="0" lang="zh-CN" altLang="en-US" sz="1800" b="1" u="sng">
                <a:solidFill>
                  <a:srgbClr val="CC0000"/>
                </a:solidFill>
                <a:effectLst>
                  <a:outerShdw blurRad="38100" dist="38100" dir="2700000" algn="tl">
                    <a:srgbClr val="C0C0C0"/>
                  </a:outerShdw>
                </a:effectLst>
                <a:latin typeface="华文细黑" pitchFamily="2" charset="-122"/>
                <a:ea typeface="华文细黑" pitchFamily="2" charset="-122"/>
              </a:rPr>
              <a:t>说明：</a:t>
            </a:r>
            <a:r>
              <a:rPr kumimoji="0" lang="zh-CN" altLang="en-US" sz="1800">
                <a:latin typeface="宋体" pitchFamily="2" charset="-122"/>
              </a:rPr>
              <a:t>本程序包括</a:t>
            </a:r>
            <a:r>
              <a:rPr kumimoji="0" lang="en-US" altLang="zh-CN" sz="1800">
                <a:latin typeface="宋体" pitchFamily="2" charset="-122"/>
              </a:rPr>
              <a:t>main</a:t>
            </a:r>
            <a:r>
              <a:rPr kumimoji="0" lang="zh-CN" altLang="en-US" sz="1800">
                <a:latin typeface="宋体" pitchFamily="2" charset="-122"/>
              </a:rPr>
              <a:t>和被调用函数</a:t>
            </a:r>
            <a:r>
              <a:rPr kumimoji="0" lang="en-US" altLang="zh-CN" sz="1800">
                <a:latin typeface="宋体" pitchFamily="2" charset="-122"/>
              </a:rPr>
              <a:t>max</a:t>
            </a:r>
            <a:r>
              <a:rPr kumimoji="0" lang="zh-CN" altLang="en-US" sz="1800">
                <a:latin typeface="宋体" pitchFamily="2" charset="-122"/>
              </a:rPr>
              <a:t>两个函数。</a:t>
            </a:r>
            <a:r>
              <a:rPr kumimoji="0" lang="en-US" altLang="zh-CN" sz="1800">
                <a:latin typeface="宋体" pitchFamily="2" charset="-122"/>
              </a:rPr>
              <a:t>max</a:t>
            </a:r>
            <a:r>
              <a:rPr kumimoji="0" lang="zh-CN" altLang="en-US" sz="1800">
                <a:latin typeface="宋体" pitchFamily="2" charset="-122"/>
              </a:rPr>
              <a:t>函数的作用是将</a:t>
            </a:r>
            <a:r>
              <a:rPr kumimoji="0" lang="en-US" altLang="zh-CN" sz="1800">
                <a:latin typeface="宋体" pitchFamily="2" charset="-122"/>
              </a:rPr>
              <a:t>x</a:t>
            </a:r>
            <a:r>
              <a:rPr kumimoji="0" lang="zh-CN" altLang="en-US" sz="1800">
                <a:latin typeface="宋体" pitchFamily="2" charset="-122"/>
              </a:rPr>
              <a:t>和</a:t>
            </a:r>
            <a:r>
              <a:rPr kumimoji="0" lang="en-US" altLang="zh-CN" sz="1800">
                <a:latin typeface="宋体" pitchFamily="2" charset="-122"/>
              </a:rPr>
              <a:t>y</a:t>
            </a:r>
            <a:r>
              <a:rPr kumimoji="0" lang="zh-CN" altLang="en-US" sz="1800">
                <a:latin typeface="宋体" pitchFamily="2" charset="-122"/>
              </a:rPr>
              <a:t>中较大者的值赋给变量</a:t>
            </a:r>
            <a:r>
              <a:rPr kumimoji="0" lang="en-US" altLang="zh-CN" sz="1800">
                <a:latin typeface="宋体" pitchFamily="2" charset="-122"/>
              </a:rPr>
              <a:t>z</a:t>
            </a:r>
            <a:r>
              <a:rPr kumimoji="0" lang="zh-CN" altLang="en-US" sz="1800">
                <a:latin typeface="宋体" pitchFamily="2" charset="-122"/>
              </a:rPr>
              <a:t>。</a:t>
            </a:r>
            <a:r>
              <a:rPr kumimoji="0" lang="en-US" altLang="zh-CN" sz="1800">
                <a:latin typeface="宋体" pitchFamily="2" charset="-122"/>
              </a:rPr>
              <a:t>return</a:t>
            </a:r>
            <a:r>
              <a:rPr kumimoji="0" lang="zh-CN" altLang="en-US" sz="1800">
                <a:latin typeface="宋体" pitchFamily="2" charset="-122"/>
              </a:rPr>
              <a:t>语句将</a:t>
            </a:r>
            <a:r>
              <a:rPr kumimoji="0" lang="en-US" altLang="zh-CN" sz="1800">
                <a:latin typeface="宋体" pitchFamily="2" charset="-122"/>
              </a:rPr>
              <a:t>z</a:t>
            </a:r>
            <a:r>
              <a:rPr kumimoji="0" lang="zh-CN" altLang="en-US" sz="1800">
                <a:latin typeface="宋体" pitchFamily="2" charset="-122"/>
              </a:rPr>
              <a:t>的值返回给主调函数</a:t>
            </a:r>
            <a:r>
              <a:rPr kumimoji="0" lang="en-US" altLang="zh-CN" sz="1800">
                <a:latin typeface="宋体" pitchFamily="2" charset="-122"/>
              </a:rPr>
              <a:t>main</a:t>
            </a:r>
            <a:r>
              <a:rPr kumimoji="0" lang="zh-CN" altLang="en-US" sz="1800">
                <a:latin typeface="宋体" pitchFamily="2" charset="-122"/>
              </a:rPr>
              <a:t>。</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70055"/>
                                        </p:tgtEl>
                                        <p:attrNameLst>
                                          <p:attrName>style.visibility</p:attrName>
                                        </p:attrNameLst>
                                      </p:cBhvr>
                                      <p:to>
                                        <p:strVal val="visible"/>
                                      </p:to>
                                    </p:set>
                                    <p:anim calcmode="lin" valueType="num">
                                      <p:cBhvr additive="base">
                                        <p:cTn id="7" dur="500" fill="hold"/>
                                        <p:tgtEl>
                                          <p:spTgt spid="770055"/>
                                        </p:tgtEl>
                                        <p:attrNameLst>
                                          <p:attrName>ppt_x</p:attrName>
                                        </p:attrNameLst>
                                      </p:cBhvr>
                                      <p:tavLst>
                                        <p:tav tm="0">
                                          <p:val>
                                            <p:strVal val="#ppt_x"/>
                                          </p:val>
                                        </p:tav>
                                        <p:tav tm="100000">
                                          <p:val>
                                            <p:strVal val="#ppt_x"/>
                                          </p:val>
                                        </p:tav>
                                      </p:tavLst>
                                    </p:anim>
                                    <p:anim calcmode="lin" valueType="num">
                                      <p:cBhvr additive="base">
                                        <p:cTn id="8" dur="500" fill="hold"/>
                                        <p:tgtEl>
                                          <p:spTgt spid="77005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770053"/>
                                        </p:tgtEl>
                                        <p:attrNameLst>
                                          <p:attrName>style.visibility</p:attrName>
                                        </p:attrNameLst>
                                      </p:cBhvr>
                                      <p:to>
                                        <p:strVal val="visible"/>
                                      </p:to>
                                    </p:set>
                                    <p:anim calcmode="lin" valueType="num">
                                      <p:cBhvr>
                                        <p:cTn id="13" dur="500" fill="hold"/>
                                        <p:tgtEl>
                                          <p:spTgt spid="770053"/>
                                        </p:tgtEl>
                                        <p:attrNameLst>
                                          <p:attrName>ppt_x</p:attrName>
                                        </p:attrNameLst>
                                      </p:cBhvr>
                                      <p:tavLst>
                                        <p:tav tm="0">
                                          <p:val>
                                            <p:strVal val="#ppt_x"/>
                                          </p:val>
                                        </p:tav>
                                        <p:tav tm="100000">
                                          <p:val>
                                            <p:strVal val="#ppt_x"/>
                                          </p:val>
                                        </p:tav>
                                      </p:tavLst>
                                    </p:anim>
                                    <p:anim calcmode="lin" valueType="num">
                                      <p:cBhvr>
                                        <p:cTn id="14" dur="500" fill="hold"/>
                                        <p:tgtEl>
                                          <p:spTgt spid="770053"/>
                                        </p:tgtEl>
                                        <p:attrNameLst>
                                          <p:attrName>ppt_y</p:attrName>
                                        </p:attrNameLst>
                                      </p:cBhvr>
                                      <p:tavLst>
                                        <p:tav tm="0">
                                          <p:val>
                                            <p:strVal val="#ppt_y-#ppt_h/2"/>
                                          </p:val>
                                        </p:tav>
                                        <p:tav tm="100000">
                                          <p:val>
                                            <p:strVal val="#ppt_y"/>
                                          </p:val>
                                        </p:tav>
                                      </p:tavLst>
                                    </p:anim>
                                    <p:anim calcmode="lin" valueType="num">
                                      <p:cBhvr>
                                        <p:cTn id="15" dur="500" fill="hold"/>
                                        <p:tgtEl>
                                          <p:spTgt spid="770053"/>
                                        </p:tgtEl>
                                        <p:attrNameLst>
                                          <p:attrName>ppt_w</p:attrName>
                                        </p:attrNameLst>
                                      </p:cBhvr>
                                      <p:tavLst>
                                        <p:tav tm="0">
                                          <p:val>
                                            <p:strVal val="#ppt_w"/>
                                          </p:val>
                                        </p:tav>
                                        <p:tav tm="100000">
                                          <p:val>
                                            <p:strVal val="#ppt_w"/>
                                          </p:val>
                                        </p:tav>
                                      </p:tavLst>
                                    </p:anim>
                                    <p:anim calcmode="lin" valueType="num">
                                      <p:cBhvr>
                                        <p:cTn id="16" dur="500" fill="hold"/>
                                        <p:tgtEl>
                                          <p:spTgt spid="770053"/>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770054"/>
                                        </p:tgtEl>
                                        <p:attrNameLst>
                                          <p:attrName>style.visibility</p:attrName>
                                        </p:attrNameLst>
                                      </p:cBhvr>
                                      <p:to>
                                        <p:strVal val="visible"/>
                                      </p:to>
                                    </p:set>
                                    <p:anim calcmode="lin" valueType="num">
                                      <p:cBhvr additive="base">
                                        <p:cTn id="21" dur="500" fill="hold"/>
                                        <p:tgtEl>
                                          <p:spTgt spid="770054"/>
                                        </p:tgtEl>
                                        <p:attrNameLst>
                                          <p:attrName>ppt_x</p:attrName>
                                        </p:attrNameLst>
                                      </p:cBhvr>
                                      <p:tavLst>
                                        <p:tav tm="0">
                                          <p:val>
                                            <p:strVal val="#ppt_x"/>
                                          </p:val>
                                        </p:tav>
                                        <p:tav tm="100000">
                                          <p:val>
                                            <p:strVal val="#ppt_x"/>
                                          </p:val>
                                        </p:tav>
                                      </p:tavLst>
                                    </p:anim>
                                    <p:anim calcmode="lin" valueType="num">
                                      <p:cBhvr additive="base">
                                        <p:cTn id="22" dur="500" fill="hold"/>
                                        <p:tgtEl>
                                          <p:spTgt spid="770054"/>
                                        </p:tgtEl>
                                        <p:attrNameLst>
                                          <p:attrName>ppt_y</p:attrName>
                                        </p:attrNameLst>
                                      </p:cBhvr>
                                      <p:tavLst>
                                        <p:tav tm="0">
                                          <p:val>
                                            <p:strVal val="0-#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0056"/>
                                        </p:tgtEl>
                                        <p:attrNameLst>
                                          <p:attrName>style.visibility</p:attrName>
                                        </p:attrNameLst>
                                      </p:cBhvr>
                                      <p:to>
                                        <p:strVal val="visible"/>
                                      </p:to>
                                    </p:set>
                                    <p:animEffect transition="in" filter="blinds(horizontal)">
                                      <p:cBhvr>
                                        <p:cTn id="27" dur="500"/>
                                        <p:tgtEl>
                                          <p:spTgt spid="7700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70052"/>
                                        </p:tgtEl>
                                        <p:attrNameLst>
                                          <p:attrName>style.visibility</p:attrName>
                                        </p:attrNameLst>
                                      </p:cBhvr>
                                      <p:to>
                                        <p:strVal val="visible"/>
                                      </p:to>
                                    </p:set>
                                    <p:animEffect transition="in" filter="blinds(horizontal)">
                                      <p:cBhvr>
                                        <p:cTn id="32" dur="500"/>
                                        <p:tgtEl>
                                          <p:spTgt spid="770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2" grpId="0" animBg="1"/>
      <p:bldP spid="770053" grpId="0" animBg="1" autoUpdateAnimBg="0"/>
      <p:bldP spid="770054" grpId="0" autoUpdateAnimBg="0"/>
      <p:bldP spid="770055" grpId="0" autoUpdateAnimBg="0"/>
      <p:bldP spid="77005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47" name="Rectangle 7"/>
          <p:cNvSpPr>
            <a:spLocks noChangeArrowheads="1"/>
          </p:cNvSpPr>
          <p:nvPr/>
        </p:nvSpPr>
        <p:spPr bwMode="auto">
          <a:xfrm>
            <a:off x="563563" y="1412875"/>
            <a:ext cx="8580437" cy="2160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Font typeface="Wingdings" panose="05000000000000000000" pitchFamily="2" charset="2"/>
              <a:buChar char="Ø"/>
            </a:pPr>
            <a:r>
              <a:rPr kumimoji="0" lang="en-US" altLang="zh-CN" sz="2400">
                <a:latin typeface="楷体_GB2312" pitchFamily="49" charset="-122"/>
                <a:ea typeface="楷体_GB2312" pitchFamily="49" charset="-122"/>
              </a:rPr>
              <a:t>    </a:t>
            </a:r>
            <a:r>
              <a:rPr kumimoji="0" lang="zh-CN" altLang="en-US" sz="2400">
                <a:latin typeface="楷体_GB2312" pitchFamily="49" charset="-122"/>
                <a:ea typeface="楷体_GB2312" pitchFamily="49" charset="-122"/>
              </a:rPr>
              <a:t>另外，本章我们将带领大家来实际感受一下</a:t>
            </a:r>
            <a:r>
              <a:rPr kumimoji="0" lang="en-US" altLang="zh-CN" sz="2400">
                <a:latin typeface="楷体_GB2312" pitchFamily="49" charset="-122"/>
                <a:ea typeface="楷体_GB2312" pitchFamily="49" charset="-122"/>
              </a:rPr>
              <a:t>C</a:t>
            </a:r>
            <a:r>
              <a:rPr kumimoji="0" lang="zh-CN" altLang="en-US" sz="2400">
                <a:latin typeface="楷体_GB2312" pitchFamily="49" charset="-122"/>
                <a:ea typeface="楷体_GB2312" pitchFamily="49" charset="-122"/>
              </a:rPr>
              <a:t>语言程序是一个什么样子，它的</a:t>
            </a:r>
            <a:r>
              <a:rPr kumimoji="0" lang="zh-CN" altLang="en-US" sz="2400">
                <a:solidFill>
                  <a:srgbClr val="CC0000"/>
                </a:solidFill>
                <a:latin typeface="楷体_GB2312" pitchFamily="49" charset="-122"/>
                <a:ea typeface="楷体_GB2312" pitchFamily="49" charset="-122"/>
              </a:rPr>
              <a:t>结构特点</a:t>
            </a:r>
            <a:r>
              <a:rPr kumimoji="0" lang="zh-CN" altLang="en-US" sz="2400">
                <a:latin typeface="楷体_GB2312" pitchFamily="49" charset="-122"/>
                <a:ea typeface="楷体_GB2312" pitchFamily="49" charset="-122"/>
              </a:rPr>
              <a:t>是什么，这是我们进行</a:t>
            </a:r>
            <a:r>
              <a:rPr kumimoji="0" lang="en-US" altLang="zh-CN" sz="2400">
                <a:latin typeface="楷体_GB2312" pitchFamily="49" charset="-122"/>
                <a:ea typeface="楷体_GB2312" pitchFamily="49" charset="-122"/>
              </a:rPr>
              <a:t>C</a:t>
            </a:r>
            <a:r>
              <a:rPr kumimoji="0" lang="zh-CN" altLang="en-US" sz="2400">
                <a:latin typeface="楷体_GB2312" pitchFamily="49" charset="-122"/>
                <a:ea typeface="楷体_GB2312" pitchFamily="49" charset="-122"/>
              </a:rPr>
              <a:t>语言程序设计必须遵循的规范。</a:t>
            </a:r>
          </a:p>
          <a:p>
            <a:pPr eaLnBrk="1" hangingPunct="1">
              <a:buClr>
                <a:schemeClr val="tx1"/>
              </a:buClr>
              <a:buFont typeface="Wingdings" panose="05000000000000000000" pitchFamily="2" charset="2"/>
              <a:buChar char="Ø"/>
            </a:pPr>
            <a:r>
              <a:rPr kumimoji="0" lang="zh-CN" altLang="en-US" sz="2400">
                <a:latin typeface="楷体_GB2312" pitchFamily="49" charset="-122"/>
                <a:ea typeface="楷体_GB2312" pitchFamily="49" charset="-122"/>
              </a:rPr>
              <a:t>    最后，我们应该掌握的是如何来</a:t>
            </a:r>
            <a:r>
              <a:rPr kumimoji="0" lang="zh-CN" altLang="en-US" sz="2400">
                <a:solidFill>
                  <a:srgbClr val="CC0000"/>
                </a:solidFill>
                <a:latin typeface="楷体_GB2312" pitchFamily="49" charset="-122"/>
                <a:ea typeface="楷体_GB2312" pitchFamily="49" charset="-122"/>
              </a:rPr>
              <a:t>编写和调试一个</a:t>
            </a:r>
            <a:r>
              <a:rPr kumimoji="0" lang="en-US" altLang="zh-CN" sz="2400">
                <a:solidFill>
                  <a:srgbClr val="CC0000"/>
                </a:solidFill>
                <a:latin typeface="楷体_GB2312" pitchFamily="49" charset="-122"/>
                <a:ea typeface="楷体_GB2312" pitchFamily="49" charset="-122"/>
              </a:rPr>
              <a:t>C</a:t>
            </a:r>
            <a:r>
              <a:rPr kumimoji="0" lang="zh-CN" altLang="en-US" sz="2400">
                <a:solidFill>
                  <a:srgbClr val="CC0000"/>
                </a:solidFill>
                <a:latin typeface="楷体_GB2312" pitchFamily="49" charset="-122"/>
                <a:ea typeface="楷体_GB2312" pitchFamily="49" charset="-122"/>
              </a:rPr>
              <a:t>语言程序</a:t>
            </a:r>
            <a:r>
              <a:rPr kumimoji="0" lang="zh-CN" altLang="en-US" sz="2400">
                <a:latin typeface="楷体_GB2312" pitchFamily="49" charset="-122"/>
                <a:ea typeface="楷体_GB2312" pitchFamily="49" charset="-122"/>
              </a:rPr>
              <a:t>，这是我们每一个</a:t>
            </a:r>
            <a:r>
              <a:rPr kumimoji="0" lang="en-US" altLang="zh-CN" sz="2400">
                <a:latin typeface="楷体_GB2312" pitchFamily="49" charset="-122"/>
                <a:ea typeface="楷体_GB2312" pitchFamily="49" charset="-122"/>
              </a:rPr>
              <a:t>C</a:t>
            </a:r>
            <a:r>
              <a:rPr kumimoji="0" lang="zh-CN" altLang="en-US" sz="2400">
                <a:latin typeface="楷体_GB2312" pitchFamily="49" charset="-122"/>
                <a:ea typeface="楷体_GB2312" pitchFamily="49" charset="-122"/>
              </a:rPr>
              <a:t>语言程序员所必须具备的基本功。</a:t>
            </a:r>
            <a:r>
              <a:rPr kumimoji="0" lang="zh-CN" altLang="en-US" sz="3600"/>
              <a:t> </a:t>
            </a:r>
          </a:p>
        </p:txBody>
      </p:sp>
      <p:sp>
        <p:nvSpPr>
          <p:cNvPr id="675861" name="Text Box 21"/>
          <p:cNvSpPr txBox="1">
            <a:spLocks noChangeArrowheads="1"/>
          </p:cNvSpPr>
          <p:nvPr/>
        </p:nvSpPr>
        <p:spPr bwMode="auto">
          <a:xfrm>
            <a:off x="536575" y="379413"/>
            <a:ext cx="7129463" cy="6413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tabLst>
                <a:tab pos="177800" algn="l"/>
              </a:tabLst>
              <a:defRPr kumimoji="1" sz="2400">
                <a:solidFill>
                  <a:schemeClr val="tx1"/>
                </a:solidFill>
                <a:latin typeface="Times New Roman" pitchFamily="18" charset="0"/>
                <a:ea typeface="宋体" pitchFamily="2" charset="-122"/>
              </a:defRPr>
            </a:lvl1pPr>
            <a:lvl2pPr marL="742950" indent="-285750" eaLnBrk="0" hangingPunct="0">
              <a:tabLst>
                <a:tab pos="177800" algn="l"/>
              </a:tabLst>
              <a:defRPr kumimoji="1" sz="2400">
                <a:solidFill>
                  <a:schemeClr val="tx1"/>
                </a:solidFill>
                <a:latin typeface="Times New Roman" pitchFamily="18" charset="0"/>
                <a:ea typeface="宋体" pitchFamily="2" charset="-122"/>
              </a:defRPr>
            </a:lvl2pPr>
            <a:lvl3pPr marL="1143000" indent="-228600" eaLnBrk="0" hangingPunct="0">
              <a:tabLst>
                <a:tab pos="177800" algn="l"/>
              </a:tabLst>
              <a:defRPr kumimoji="1" sz="2400">
                <a:solidFill>
                  <a:schemeClr val="tx1"/>
                </a:solidFill>
                <a:latin typeface="Times New Roman" pitchFamily="18" charset="0"/>
                <a:ea typeface="宋体" pitchFamily="2" charset="-122"/>
              </a:defRPr>
            </a:lvl3pPr>
            <a:lvl4pPr marL="1600200" indent="-228600" eaLnBrk="0" hangingPunct="0">
              <a:tabLst>
                <a:tab pos="177800" algn="l"/>
              </a:tabLst>
              <a:defRPr kumimoji="1" sz="2400">
                <a:solidFill>
                  <a:schemeClr val="tx1"/>
                </a:solidFill>
                <a:latin typeface="Times New Roman" pitchFamily="18" charset="0"/>
                <a:ea typeface="宋体" pitchFamily="2" charset="-122"/>
              </a:defRPr>
            </a:lvl4pPr>
            <a:lvl5pPr marL="2057400" indent="-228600" eaLnBrk="0" hangingPunct="0">
              <a:tabLst>
                <a:tab pos="177800" algn="l"/>
              </a:tabLst>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9pPr>
          </a:lstStyle>
          <a:p>
            <a:pPr eaLnBrk="1" hangingPunct="1">
              <a:spcBef>
                <a:spcPct val="50000"/>
              </a:spcBef>
              <a:buFont typeface="Wingdings" pitchFamily="2" charset="2"/>
              <a:buNone/>
              <a:defRPr/>
            </a:pPr>
            <a:r>
              <a:rPr kumimoji="0" lang="zh-CN" altLang="en-US" sz="3600" b="1" smtClean="0">
                <a:solidFill>
                  <a:schemeClr val="bg1"/>
                </a:solidFill>
                <a:effectLst>
                  <a:outerShdw blurRad="38100" dist="38100" dir="2700000" algn="tl">
                    <a:srgbClr val="C0C0C0"/>
                  </a:outerShdw>
                </a:effectLst>
                <a:latin typeface="Arial" charset="0"/>
                <a:ea typeface="隶书" pitchFamily="49" charset="-122"/>
              </a:rPr>
              <a:t>学习的意义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61"/>
                                        </p:tgtEl>
                                        <p:attrNameLst>
                                          <p:attrName>style.visibility</p:attrName>
                                        </p:attrNameLst>
                                      </p:cBhvr>
                                      <p:to>
                                        <p:strVal val="visible"/>
                                      </p:to>
                                    </p:set>
                                    <p:anim calcmode="lin" valueType="num">
                                      <p:cBhvr additive="base">
                                        <p:cTn id="7" dur="500" fill="hold"/>
                                        <p:tgtEl>
                                          <p:spTgt spid="675861"/>
                                        </p:tgtEl>
                                        <p:attrNameLst>
                                          <p:attrName>ppt_x</p:attrName>
                                        </p:attrNameLst>
                                      </p:cBhvr>
                                      <p:tavLst>
                                        <p:tav tm="0">
                                          <p:val>
                                            <p:strVal val="0-#ppt_w/2"/>
                                          </p:val>
                                        </p:tav>
                                        <p:tav tm="100000">
                                          <p:val>
                                            <p:strVal val="#ppt_x"/>
                                          </p:val>
                                        </p:tav>
                                      </p:tavLst>
                                    </p:anim>
                                    <p:anim calcmode="lin" valueType="num">
                                      <p:cBhvr additive="base">
                                        <p:cTn id="8" dur="500" fill="hold"/>
                                        <p:tgtEl>
                                          <p:spTgt spid="6758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675847"/>
                                        </p:tgtEl>
                                        <p:attrNameLst>
                                          <p:attrName>style.visibility</p:attrName>
                                        </p:attrNameLst>
                                      </p:cBhvr>
                                      <p:to>
                                        <p:strVal val="visible"/>
                                      </p:to>
                                    </p:set>
                                    <p:animEffect transition="in" filter="diamond(in)">
                                      <p:cBhvr>
                                        <p:cTn id="13" dur="2000"/>
                                        <p:tgtEl>
                                          <p:spTgt spid="675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7" grpId="0"/>
      <p:bldP spid="67586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20613" y="188640"/>
            <a:ext cx="863697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06" tIns="42203" rIns="84406" bIns="42203" numCol="1" anchor="t" anchorCtr="0" compatLnSpc="1">
            <a:prstTxWarp prst="textNoShape">
              <a:avLst/>
            </a:prstTxWarp>
          </a:bodyPr>
          <a:lstStyle/>
          <a:p>
            <a:pPr algn="l"/>
            <a:r>
              <a:rPr lang="en-US" altLang="en-US" dirty="0" smtClean="0">
                <a:latin typeface="黑体" panose="02010609060101010101" pitchFamily="49" charset="-122"/>
                <a:ea typeface="黑体" panose="02010609060101010101" pitchFamily="49" charset="-122"/>
              </a:rPr>
              <a:t>1.5 </a:t>
            </a:r>
            <a:r>
              <a:rPr lang="en-US" altLang="en-US" dirty="0" err="1" smtClean="0">
                <a:latin typeface="黑体" panose="02010609060101010101" pitchFamily="49" charset="-122"/>
                <a:ea typeface="黑体" panose="02010609060101010101" pitchFamily="49" charset="-122"/>
              </a:rPr>
              <a:t>C程序的上机步骤</a:t>
            </a:r>
            <a:endParaRPr lang="zh-CN" altLang="en-US" dirty="0" smtClean="0">
              <a:latin typeface="黑体" panose="02010609060101010101" pitchFamily="49" charset="-122"/>
              <a:ea typeface="黑体" panose="02010609060101010101" pitchFamily="49" charset="-122"/>
            </a:endParaRPr>
          </a:p>
        </p:txBody>
      </p:sp>
      <p:sp>
        <p:nvSpPr>
          <p:cNvPr id="38915" name="Rectangle 3">
            <a:hlinkClick r:id="rId3" action="ppaction://hlinksldjump"/>
          </p:cNvPr>
          <p:cNvSpPr>
            <a:spLocks noChangeArrowheads="1"/>
          </p:cNvSpPr>
          <p:nvPr/>
        </p:nvSpPr>
        <p:spPr bwMode="auto">
          <a:xfrm>
            <a:off x="520613" y="1412776"/>
            <a:ext cx="8269166" cy="521347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eaLnBrk="1" hangingPunct="1">
              <a:lnSpc>
                <a:spcPct val="120000"/>
              </a:lnSpc>
              <a:spcBef>
                <a:spcPct val="0"/>
              </a:spcBef>
              <a:spcAft>
                <a:spcPct val="0"/>
              </a:spcAft>
              <a:buSzTx/>
              <a:buFont typeface="Wingdings" panose="05000000000000000000" pitchFamily="2" charset="2"/>
              <a:buNone/>
            </a:pPr>
            <a:r>
              <a:rPr lang="en-US" altLang="zh-CN" sz="2800" dirty="0">
                <a:latin typeface="Times New Roman" panose="02020603050405020304" pitchFamily="18" charset="0"/>
              </a:rPr>
              <a:t>       </a:t>
            </a:r>
            <a:r>
              <a:rPr lang="zh-CN" altLang="en-US" sz="2800" dirty="0">
                <a:latin typeface="Times New Roman" panose="02020603050405020304" pitchFamily="18" charset="0"/>
              </a:rPr>
              <a:t>用高级语言或汇编语言编写的程序称为</a:t>
            </a:r>
            <a:r>
              <a:rPr lang="zh-CN" altLang="en-US" sz="2800" dirty="0">
                <a:solidFill>
                  <a:srgbClr val="FF0000"/>
                </a:solidFill>
                <a:latin typeface="Times New Roman" panose="02020603050405020304" pitchFamily="18" charset="0"/>
              </a:rPr>
              <a:t>源程序</a:t>
            </a:r>
            <a:r>
              <a:rPr lang="zh-CN" altLang="en-US" sz="2800" dirty="0">
                <a:latin typeface="Times New Roman" panose="02020603050405020304" pitchFamily="18" charset="0"/>
              </a:rPr>
              <a:t>。</a:t>
            </a:r>
            <a:r>
              <a:rPr lang="en-US" altLang="zh-CN" sz="2800" dirty="0">
                <a:latin typeface="Times New Roman" panose="02020603050405020304" pitchFamily="18" charset="0"/>
              </a:rPr>
              <a:t>C</a:t>
            </a:r>
            <a:r>
              <a:rPr lang="zh-CN" altLang="en-US" sz="2800" dirty="0">
                <a:latin typeface="Times New Roman" panose="02020603050405020304" pitchFamily="18" charset="0"/>
              </a:rPr>
              <a:t>程序源程序的扩展名为“</a:t>
            </a:r>
            <a:r>
              <a:rPr lang="en-US" altLang="zh-CN" sz="2800" dirty="0">
                <a:solidFill>
                  <a:srgbClr val="FF0000"/>
                </a:solidFill>
                <a:latin typeface="Times New Roman" panose="02020603050405020304" pitchFamily="18" charset="0"/>
              </a:rPr>
              <a:t>.c</a:t>
            </a:r>
            <a:r>
              <a:rPr lang="en-US" altLang="zh-CN" sz="2800" dirty="0">
                <a:latin typeface="Times New Roman" panose="02020603050405020304" pitchFamily="18" charset="0"/>
              </a:rPr>
              <a:t>”</a:t>
            </a:r>
            <a:r>
              <a:rPr lang="zh-CN" altLang="en-US" sz="2800" dirty="0">
                <a:latin typeface="Times New Roman" panose="02020603050405020304" pitchFamily="18" charset="0"/>
              </a:rPr>
              <a:t>。因为计算机只能识别和执行由</a:t>
            </a:r>
            <a:r>
              <a:rPr lang="en-US" altLang="zh-CN" sz="2800" dirty="0">
                <a:latin typeface="Times New Roman" panose="02020603050405020304" pitchFamily="18" charset="0"/>
              </a:rPr>
              <a:t>0</a:t>
            </a:r>
            <a:r>
              <a:rPr lang="zh-CN" altLang="en-US" sz="2800" dirty="0">
                <a:latin typeface="Times New Roman" panose="02020603050405020304" pitchFamily="18" charset="0"/>
              </a:rPr>
              <a:t>和</a:t>
            </a:r>
            <a:r>
              <a:rPr lang="en-US" altLang="zh-CN" sz="2800" dirty="0">
                <a:latin typeface="Times New Roman" panose="02020603050405020304" pitchFamily="18" charset="0"/>
              </a:rPr>
              <a:t>1</a:t>
            </a:r>
            <a:r>
              <a:rPr lang="zh-CN" altLang="en-US" sz="2800" dirty="0">
                <a:latin typeface="Times New Roman" panose="02020603050405020304" pitchFamily="18" charset="0"/>
              </a:rPr>
              <a:t>组成的二进制指令，所以源程序不能直接在计算机上执行，需要用“编译程序”将源程序翻译为二进制形式的“</a:t>
            </a:r>
            <a:r>
              <a:rPr lang="zh-CN" altLang="en-US" sz="2800" dirty="0">
                <a:solidFill>
                  <a:srgbClr val="FF0000"/>
                </a:solidFill>
                <a:latin typeface="Times New Roman" panose="02020603050405020304" pitchFamily="18" charset="0"/>
              </a:rPr>
              <a:t>目标程序</a:t>
            </a:r>
            <a:r>
              <a:rPr lang="zh-CN" altLang="en-US" sz="2800" dirty="0">
                <a:latin typeface="Times New Roman" panose="02020603050405020304" pitchFamily="18" charset="0"/>
              </a:rPr>
              <a:t>”。目标程序的扩展名为“</a:t>
            </a:r>
            <a:r>
              <a:rPr lang="en-US" altLang="zh-CN" sz="2800" dirty="0">
                <a:solidFill>
                  <a:srgbClr val="FF0000"/>
                </a:solidFill>
                <a:latin typeface="Times New Roman" panose="02020603050405020304" pitchFamily="18" charset="0"/>
              </a:rPr>
              <a:t>.</a:t>
            </a:r>
            <a:r>
              <a:rPr lang="en-US" altLang="zh-CN" sz="2800" dirty="0" err="1">
                <a:solidFill>
                  <a:srgbClr val="FF0000"/>
                </a:solidFill>
                <a:latin typeface="Times New Roman" panose="02020603050405020304" pitchFamily="18" charset="0"/>
              </a:rPr>
              <a:t>obj</a:t>
            </a:r>
            <a:r>
              <a:rPr lang="en-US" altLang="zh-CN" sz="2800" dirty="0">
                <a:latin typeface="Times New Roman" panose="02020603050405020304" pitchFamily="18" charset="0"/>
              </a:rPr>
              <a:t>”</a:t>
            </a:r>
            <a:r>
              <a:rPr lang="zh-CN" altLang="en-US" sz="2800" dirty="0">
                <a:latin typeface="Times New Roman" panose="02020603050405020304" pitchFamily="18" charset="0"/>
              </a:rPr>
              <a:t>。目标代码尽管已经是机器指令，但是还不能运行，因为目标程序还没有解决函数调用问题，需要将各个目标程序与库函数连接，才能形成完整的可在操作系统下独立执行的程序，称为“</a:t>
            </a:r>
            <a:r>
              <a:rPr lang="zh-CN" altLang="en-US" sz="2800" dirty="0">
                <a:solidFill>
                  <a:srgbClr val="FF0000"/>
                </a:solidFill>
                <a:latin typeface="Times New Roman" panose="02020603050405020304" pitchFamily="18" charset="0"/>
              </a:rPr>
              <a:t>可执行程序</a:t>
            </a:r>
            <a:r>
              <a:rPr lang="zh-CN" altLang="en-US" sz="2800" dirty="0">
                <a:latin typeface="Times New Roman" panose="02020603050405020304" pitchFamily="18" charset="0"/>
              </a:rPr>
              <a:t>”。可执行程序的扩展名为“</a:t>
            </a:r>
            <a:r>
              <a:rPr lang="en-US" altLang="zh-CN" sz="2800" dirty="0">
                <a:solidFill>
                  <a:srgbClr val="FF0000"/>
                </a:solidFill>
                <a:latin typeface="Times New Roman" panose="02020603050405020304" pitchFamily="18" charset="0"/>
              </a:rPr>
              <a:t>.exe</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p>
        </p:txBody>
      </p:sp>
    </p:spTree>
    <p:extLst>
      <p:ext uri="{BB962C8B-B14F-4D97-AF65-F5344CB8AC3E}">
        <p14:creationId xmlns:p14="http://schemas.microsoft.com/office/powerpoint/2010/main" val="13957003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hlinkClick r:id="rId3" action="ppaction://hlinksldjump"/>
          </p:cNvPr>
          <p:cNvSpPr>
            <a:spLocks noChangeArrowheads="1"/>
          </p:cNvSpPr>
          <p:nvPr/>
        </p:nvSpPr>
        <p:spPr bwMode="auto">
          <a:xfrm>
            <a:off x="800101" y="1677866"/>
            <a:ext cx="7640515" cy="30469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eaLnBrk="1" hangingPunct="1">
              <a:lnSpc>
                <a:spcPct val="120000"/>
              </a:lnSpc>
              <a:spcBef>
                <a:spcPct val="0"/>
              </a:spcBef>
              <a:spcAft>
                <a:spcPct val="0"/>
              </a:spcAft>
              <a:buSzTx/>
              <a:buFont typeface="Wingdings" panose="05000000000000000000" pitchFamily="2" charset="2"/>
              <a:buNone/>
            </a:pPr>
            <a:r>
              <a:rPr lang="en-US" altLang="zh-CN" sz="3200" dirty="0">
                <a:latin typeface="Times New Roman" panose="02020603050405020304" pitchFamily="18" charset="0"/>
              </a:rPr>
              <a:t>        </a:t>
            </a:r>
            <a:r>
              <a:rPr lang="zh-CN" altLang="en-US" sz="3200" dirty="0">
                <a:latin typeface="Times New Roman" panose="02020603050405020304" pitchFamily="18" charset="0"/>
              </a:rPr>
              <a:t>在编写好一个</a:t>
            </a:r>
            <a:r>
              <a:rPr lang="en-US" altLang="zh-CN" sz="3200" dirty="0">
                <a:latin typeface="Times New Roman" panose="02020603050405020304" pitchFamily="18" charset="0"/>
              </a:rPr>
              <a:t>C</a:t>
            </a:r>
            <a:r>
              <a:rPr lang="zh-CN" altLang="en-US" sz="3200" dirty="0">
                <a:latin typeface="Times New Roman" panose="02020603050405020304" pitchFamily="18" charset="0"/>
              </a:rPr>
              <a:t>程序后到完成运行，一般要经过以下几个步骤：上机，</a:t>
            </a:r>
            <a:r>
              <a:rPr lang="zh-CN" altLang="en-US" sz="3200" dirty="0">
                <a:solidFill>
                  <a:schemeClr val="bg2">
                    <a:lumMod val="60000"/>
                    <a:lumOff val="40000"/>
                  </a:schemeClr>
                </a:solidFill>
                <a:latin typeface="Times New Roman" panose="02020603050405020304" pitchFamily="18" charset="0"/>
              </a:rPr>
              <a:t>输入与编辑源程序</a:t>
            </a:r>
            <a:r>
              <a:rPr lang="en-US" altLang="zh-CN" sz="3200" dirty="0">
                <a:latin typeface="Times New Roman" panose="02020603050405020304" pitchFamily="18" charset="0"/>
              </a:rPr>
              <a:t>-&gt;</a:t>
            </a:r>
            <a:r>
              <a:rPr lang="zh-CN" altLang="en-US" sz="3200" dirty="0">
                <a:solidFill>
                  <a:srgbClr val="FF0000"/>
                </a:solidFill>
                <a:latin typeface="Times New Roman" panose="02020603050405020304" pitchFamily="18" charset="0"/>
              </a:rPr>
              <a:t>对源程序进行编译，产生目标代码</a:t>
            </a:r>
            <a:r>
              <a:rPr lang="en-US" altLang="zh-CN" sz="3200" dirty="0">
                <a:latin typeface="Times New Roman" panose="02020603050405020304" pitchFamily="18" charset="0"/>
              </a:rPr>
              <a:t>-&gt;</a:t>
            </a:r>
            <a:r>
              <a:rPr lang="zh-CN" altLang="en-US" sz="3200" dirty="0">
                <a:solidFill>
                  <a:srgbClr val="008000"/>
                </a:solidFill>
                <a:latin typeface="Times New Roman" panose="02020603050405020304" pitchFamily="18" charset="0"/>
              </a:rPr>
              <a:t>连接各个目标代码、库函数，产生可执行程序</a:t>
            </a:r>
            <a:r>
              <a:rPr lang="en-US" altLang="zh-CN" sz="3200" dirty="0">
                <a:solidFill>
                  <a:srgbClr val="008000"/>
                </a:solidFill>
                <a:latin typeface="Times New Roman" panose="02020603050405020304" pitchFamily="18" charset="0"/>
              </a:rPr>
              <a:t>-</a:t>
            </a:r>
            <a:r>
              <a:rPr lang="en-US" altLang="zh-CN" sz="3200" dirty="0">
                <a:latin typeface="Times New Roman" panose="02020603050405020304" pitchFamily="18" charset="0"/>
              </a:rPr>
              <a:t>&gt;</a:t>
            </a:r>
            <a:r>
              <a:rPr lang="zh-CN" altLang="en-US" sz="3200" dirty="0">
                <a:solidFill>
                  <a:srgbClr val="7030A0"/>
                </a:solidFill>
                <a:latin typeface="Times New Roman" panose="02020603050405020304" pitchFamily="18" charset="0"/>
              </a:rPr>
              <a:t>运行程序</a:t>
            </a:r>
            <a:r>
              <a:rPr lang="zh-CN" altLang="en-US" sz="3200" dirty="0">
                <a:latin typeface="Times New Roman" panose="02020603050405020304" pitchFamily="18" charset="0"/>
              </a:rPr>
              <a:t>。</a:t>
            </a:r>
          </a:p>
        </p:txBody>
      </p:sp>
      <p:sp>
        <p:nvSpPr>
          <p:cNvPr id="6" name="Rectangle 2"/>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06" tIns="42203" rIns="84406" bIns="42203" numCol="1" anchor="t" anchorCtr="0" compatLnSpc="1">
            <a:prstTxWarp prst="textNoShape">
              <a:avLst/>
            </a:prstTxWarp>
          </a:bodyPr>
          <a:lstStyle/>
          <a:p>
            <a:pPr algn="l"/>
            <a:r>
              <a:rPr lang="en-US" altLang="en-US" dirty="0" smtClean="0">
                <a:latin typeface="黑体" panose="02010609060101010101" pitchFamily="49" charset="-122"/>
                <a:ea typeface="黑体" panose="02010609060101010101" pitchFamily="49" charset="-122"/>
              </a:rPr>
              <a:t>1.5 </a:t>
            </a:r>
            <a:r>
              <a:rPr lang="en-US" altLang="en-US" dirty="0" err="1" smtClean="0">
                <a:latin typeface="黑体" panose="02010609060101010101" pitchFamily="49" charset="-122"/>
                <a:ea typeface="黑体" panose="02010609060101010101" pitchFamily="49" charset="-122"/>
              </a:rPr>
              <a:t>C程序的上机步骤</a:t>
            </a:r>
            <a:endParaRPr lang="zh-CN" altLang="en-US"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168201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05773" y="101525"/>
            <a:ext cx="7973158"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06" tIns="42203" rIns="84406" bIns="42203" numCol="1" anchor="t" anchorCtr="0" compatLnSpc="1">
            <a:prstTxWarp prst="textNoShape">
              <a:avLst/>
            </a:prstTxWarp>
          </a:bodyPr>
          <a:lstStyle/>
          <a:p>
            <a:pPr algn="l"/>
            <a:r>
              <a:rPr lang="en-US" altLang="zh-CN" dirty="0" smtClean="0">
                <a:latin typeface="黑体" panose="02010609060101010101" pitchFamily="49" charset="-122"/>
                <a:ea typeface="黑体" panose="02010609060101010101" pitchFamily="49" charset="-122"/>
              </a:rPr>
              <a:t>C</a:t>
            </a:r>
            <a:r>
              <a:rPr lang="zh-CN" altLang="en-US" dirty="0" smtClean="0">
                <a:latin typeface="黑体" panose="02010609060101010101" pitchFamily="49" charset="-122"/>
                <a:ea typeface="黑体" panose="02010609060101010101" pitchFamily="49" charset="-122"/>
              </a:rPr>
              <a:t>程序操作步骤图解</a:t>
            </a:r>
          </a:p>
        </p:txBody>
      </p:sp>
      <p:grpSp>
        <p:nvGrpSpPr>
          <p:cNvPr id="7" name="Group 48"/>
          <p:cNvGrpSpPr>
            <a:grpSpLocks/>
          </p:cNvGrpSpPr>
          <p:nvPr/>
        </p:nvGrpSpPr>
        <p:grpSpPr bwMode="auto">
          <a:xfrm>
            <a:off x="736243" y="3909647"/>
            <a:ext cx="7688873" cy="518746"/>
            <a:chOff x="219" y="2488"/>
            <a:chExt cx="5247" cy="354"/>
          </a:xfrm>
          <a:solidFill>
            <a:schemeClr val="bg1"/>
          </a:solidFill>
        </p:grpSpPr>
        <p:sp>
          <p:nvSpPr>
            <p:cNvPr id="8" name="AutoShape 4"/>
            <p:cNvSpPr>
              <a:spLocks noChangeArrowheads="1"/>
            </p:cNvSpPr>
            <p:nvPr/>
          </p:nvSpPr>
          <p:spPr bwMode="auto">
            <a:xfrm>
              <a:off x="612" y="2506"/>
              <a:ext cx="861" cy="336"/>
            </a:xfrm>
            <a:prstGeom prst="flowChartProcess">
              <a:avLst/>
            </a:prstGeom>
            <a:solidFill>
              <a:srgbClr val="00B05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2215">
                  <a:latin typeface="Arial" charset="0"/>
                  <a:ea typeface="楷体_GB2312" pitchFamily="49" charset="-122"/>
                </a:rPr>
                <a:t>编辑</a:t>
              </a:r>
            </a:p>
          </p:txBody>
        </p:sp>
        <p:sp>
          <p:nvSpPr>
            <p:cNvPr id="9" name="AutoShape 5"/>
            <p:cNvSpPr>
              <a:spLocks noChangeArrowheads="1"/>
            </p:cNvSpPr>
            <p:nvPr/>
          </p:nvSpPr>
          <p:spPr bwMode="auto">
            <a:xfrm>
              <a:off x="1839" y="2488"/>
              <a:ext cx="861" cy="336"/>
            </a:xfrm>
            <a:prstGeom prst="flowChartProcess">
              <a:avLst/>
            </a:prstGeom>
            <a:solidFill>
              <a:srgbClr val="00B05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2215">
                  <a:latin typeface="Arial" charset="0"/>
                  <a:ea typeface="楷体_GB2312" pitchFamily="49" charset="-122"/>
                </a:rPr>
                <a:t>编译</a:t>
              </a:r>
            </a:p>
          </p:txBody>
        </p:sp>
        <p:sp>
          <p:nvSpPr>
            <p:cNvPr id="10" name="AutoShape 6"/>
            <p:cNvSpPr>
              <a:spLocks noChangeArrowheads="1"/>
            </p:cNvSpPr>
            <p:nvPr/>
          </p:nvSpPr>
          <p:spPr bwMode="auto">
            <a:xfrm>
              <a:off x="3060" y="2496"/>
              <a:ext cx="861" cy="336"/>
            </a:xfrm>
            <a:prstGeom prst="flowChartProcess">
              <a:avLst/>
            </a:prstGeom>
            <a:solidFill>
              <a:srgbClr val="00B05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2215">
                  <a:latin typeface="Arial" charset="0"/>
                  <a:ea typeface="楷体_GB2312" pitchFamily="49" charset="-122"/>
                </a:rPr>
                <a:t>连接</a:t>
              </a:r>
            </a:p>
          </p:txBody>
        </p:sp>
        <p:sp>
          <p:nvSpPr>
            <p:cNvPr id="11" name="AutoShape 7"/>
            <p:cNvSpPr>
              <a:spLocks noChangeArrowheads="1"/>
            </p:cNvSpPr>
            <p:nvPr/>
          </p:nvSpPr>
          <p:spPr bwMode="auto">
            <a:xfrm>
              <a:off x="4270" y="2496"/>
              <a:ext cx="861" cy="336"/>
            </a:xfrm>
            <a:prstGeom prst="flowChartProcess">
              <a:avLst/>
            </a:prstGeom>
            <a:solidFill>
              <a:srgbClr val="00B05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2215">
                  <a:latin typeface="Arial" charset="0"/>
                  <a:ea typeface="楷体_GB2312" pitchFamily="49" charset="-122"/>
                </a:rPr>
                <a:t>执行</a:t>
              </a:r>
            </a:p>
          </p:txBody>
        </p:sp>
        <p:sp>
          <p:nvSpPr>
            <p:cNvPr id="12" name="Line 9"/>
            <p:cNvSpPr>
              <a:spLocks noChangeShapeType="1"/>
            </p:cNvSpPr>
            <p:nvPr/>
          </p:nvSpPr>
          <p:spPr bwMode="auto">
            <a:xfrm>
              <a:off x="219" y="2688"/>
              <a:ext cx="384" cy="0"/>
            </a:xfrm>
            <a:prstGeom prst="line">
              <a:avLst/>
            </a:prstGeom>
            <a:grpFill/>
            <a:ln w="38100">
              <a:solidFill>
                <a:schemeClr val="tx1"/>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defRPr/>
              </a:pPr>
              <a:endParaRPr lang="zh-CN" altLang="en-US" sz="2215">
                <a:latin typeface="Arial" charset="0"/>
                <a:ea typeface="宋体" charset="-122"/>
              </a:endParaRPr>
            </a:p>
          </p:txBody>
        </p:sp>
        <p:sp>
          <p:nvSpPr>
            <p:cNvPr id="13" name="Line 10"/>
            <p:cNvSpPr>
              <a:spLocks noChangeShapeType="1"/>
            </p:cNvSpPr>
            <p:nvPr/>
          </p:nvSpPr>
          <p:spPr bwMode="auto">
            <a:xfrm>
              <a:off x="1470" y="2688"/>
              <a:ext cx="363" cy="0"/>
            </a:xfrm>
            <a:prstGeom prst="line">
              <a:avLst/>
            </a:prstGeom>
            <a:grpFill/>
            <a:ln w="38100">
              <a:solidFill>
                <a:schemeClr val="tx1"/>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defRPr/>
              </a:pPr>
              <a:endParaRPr lang="zh-CN" altLang="en-US" sz="2215">
                <a:latin typeface="Arial" charset="0"/>
                <a:ea typeface="宋体" charset="-122"/>
              </a:endParaRPr>
            </a:p>
          </p:txBody>
        </p:sp>
        <p:sp>
          <p:nvSpPr>
            <p:cNvPr id="14" name="Line 11"/>
            <p:cNvSpPr>
              <a:spLocks noChangeShapeType="1"/>
            </p:cNvSpPr>
            <p:nvPr/>
          </p:nvSpPr>
          <p:spPr bwMode="auto">
            <a:xfrm>
              <a:off x="2702" y="2688"/>
              <a:ext cx="363" cy="0"/>
            </a:xfrm>
            <a:prstGeom prst="line">
              <a:avLst/>
            </a:prstGeom>
            <a:grpFill/>
            <a:ln w="38100">
              <a:solidFill>
                <a:schemeClr val="tx1"/>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defRPr/>
              </a:pPr>
              <a:endParaRPr lang="zh-CN" altLang="en-US" sz="2215">
                <a:latin typeface="Arial" charset="0"/>
                <a:ea typeface="宋体" charset="-122"/>
              </a:endParaRPr>
            </a:p>
          </p:txBody>
        </p:sp>
        <p:sp>
          <p:nvSpPr>
            <p:cNvPr id="15" name="Line 12"/>
            <p:cNvSpPr>
              <a:spLocks noChangeShapeType="1"/>
            </p:cNvSpPr>
            <p:nvPr/>
          </p:nvSpPr>
          <p:spPr bwMode="auto">
            <a:xfrm>
              <a:off x="3910" y="2688"/>
              <a:ext cx="363" cy="0"/>
            </a:xfrm>
            <a:prstGeom prst="line">
              <a:avLst/>
            </a:prstGeom>
            <a:grpFill/>
            <a:ln w="38100">
              <a:solidFill>
                <a:schemeClr val="tx1"/>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defRPr/>
              </a:pPr>
              <a:endParaRPr lang="zh-CN" altLang="en-US" sz="2215">
                <a:latin typeface="Arial" charset="0"/>
                <a:ea typeface="宋体" charset="-122"/>
              </a:endParaRPr>
            </a:p>
          </p:txBody>
        </p:sp>
        <p:sp>
          <p:nvSpPr>
            <p:cNvPr id="16" name="Line 13"/>
            <p:cNvSpPr>
              <a:spLocks noChangeShapeType="1"/>
            </p:cNvSpPr>
            <p:nvPr/>
          </p:nvSpPr>
          <p:spPr bwMode="auto">
            <a:xfrm>
              <a:off x="5130" y="2688"/>
              <a:ext cx="336" cy="0"/>
            </a:xfrm>
            <a:prstGeom prst="line">
              <a:avLst/>
            </a:prstGeom>
            <a:grpFill/>
            <a:ln w="38100">
              <a:solidFill>
                <a:schemeClr val="tx1"/>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defRPr/>
              </a:pPr>
              <a:endParaRPr lang="zh-CN" altLang="en-US" sz="2215">
                <a:latin typeface="Arial" charset="0"/>
                <a:ea typeface="宋体" charset="-122"/>
              </a:endParaRPr>
            </a:p>
          </p:txBody>
        </p:sp>
      </p:grpSp>
      <p:grpSp>
        <p:nvGrpSpPr>
          <p:cNvPr id="17" name="Group 14"/>
          <p:cNvGrpSpPr>
            <a:grpSpLocks/>
          </p:cNvGrpSpPr>
          <p:nvPr/>
        </p:nvGrpSpPr>
        <p:grpSpPr bwMode="auto">
          <a:xfrm>
            <a:off x="1046905" y="4202723"/>
            <a:ext cx="1688123" cy="914400"/>
            <a:chOff x="528" y="2688"/>
            <a:chExt cx="1152" cy="624"/>
          </a:xfrm>
          <a:solidFill>
            <a:schemeClr val="bg1"/>
          </a:solidFill>
        </p:grpSpPr>
        <p:sp>
          <p:nvSpPr>
            <p:cNvPr id="18" name="Line 15"/>
            <p:cNvSpPr>
              <a:spLocks noChangeShapeType="1"/>
            </p:cNvSpPr>
            <p:nvPr/>
          </p:nvSpPr>
          <p:spPr bwMode="auto">
            <a:xfrm flipH="1">
              <a:off x="528" y="3312"/>
              <a:ext cx="1152" cy="0"/>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defRPr/>
              </a:pPr>
              <a:endParaRPr lang="zh-CN" altLang="en-US" sz="2215">
                <a:latin typeface="Arial" charset="0"/>
                <a:ea typeface="宋体" charset="-122"/>
              </a:endParaRPr>
            </a:p>
          </p:txBody>
        </p:sp>
        <p:sp>
          <p:nvSpPr>
            <p:cNvPr id="19" name="Line 16"/>
            <p:cNvSpPr>
              <a:spLocks noChangeShapeType="1"/>
            </p:cNvSpPr>
            <p:nvPr/>
          </p:nvSpPr>
          <p:spPr bwMode="auto">
            <a:xfrm flipV="1">
              <a:off x="528" y="2688"/>
              <a:ext cx="0" cy="624"/>
            </a:xfrm>
            <a:prstGeom prst="line">
              <a:avLst/>
            </a:prstGeom>
            <a:grpFill/>
            <a:ln w="38100">
              <a:solidFill>
                <a:schemeClr val="tx1"/>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defRPr/>
              </a:pPr>
              <a:endParaRPr lang="zh-CN" altLang="en-US" sz="2215">
                <a:latin typeface="Arial" charset="0"/>
                <a:ea typeface="宋体" charset="-122"/>
              </a:endParaRPr>
            </a:p>
          </p:txBody>
        </p:sp>
        <p:sp>
          <p:nvSpPr>
            <p:cNvPr id="20" name="Line 17"/>
            <p:cNvSpPr>
              <a:spLocks noChangeShapeType="1"/>
            </p:cNvSpPr>
            <p:nvPr/>
          </p:nvSpPr>
          <p:spPr bwMode="auto">
            <a:xfrm>
              <a:off x="1680" y="2688"/>
              <a:ext cx="0" cy="624"/>
            </a:xfrm>
            <a:prstGeom prst="line">
              <a:avLst/>
            </a:prstGeom>
            <a:grpFill/>
            <a:ln w="38100">
              <a:solidFill>
                <a:schemeClr val="tx1"/>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defRPr/>
              </a:pPr>
              <a:endParaRPr lang="zh-CN" altLang="en-US" sz="2215">
                <a:latin typeface="Arial" charset="0"/>
                <a:ea typeface="宋体" charset="-122"/>
              </a:endParaRPr>
            </a:p>
          </p:txBody>
        </p:sp>
      </p:grpSp>
      <p:sp>
        <p:nvSpPr>
          <p:cNvPr id="21" name="Text Box 18"/>
          <p:cNvSpPr txBox="1">
            <a:spLocks noChangeArrowheads="1"/>
          </p:cNvSpPr>
          <p:nvPr/>
        </p:nvSpPr>
        <p:spPr bwMode="auto">
          <a:xfrm>
            <a:off x="1839058" y="4517781"/>
            <a:ext cx="773723" cy="433196"/>
          </a:xfrm>
          <a:prstGeom prst="rect">
            <a:avLst/>
          </a:prstGeom>
          <a:solidFill>
            <a:schemeClr val="bg1"/>
          </a:solidFill>
          <a:ln w="9525">
            <a:solidFill>
              <a:schemeClr val="bg1"/>
            </a:solidFill>
            <a:miter lim="800000"/>
            <a:headEnd/>
            <a:tailEnd/>
          </a:ln>
        </p:spPr>
        <p:txBody>
          <a:bodyPr>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algn="ctr">
              <a:spcBef>
                <a:spcPct val="50000"/>
              </a:spcBef>
              <a:spcAft>
                <a:spcPct val="0"/>
              </a:spcAft>
              <a:buSzTx/>
              <a:buFontTx/>
              <a:buNone/>
            </a:pPr>
            <a:r>
              <a:rPr lang="zh-CN" altLang="en-US" sz="2215">
                <a:ea typeface="楷体_GB2312" pitchFamily="49" charset="-122"/>
              </a:rPr>
              <a:t>有错</a:t>
            </a:r>
          </a:p>
        </p:txBody>
      </p:sp>
      <p:sp>
        <p:nvSpPr>
          <p:cNvPr id="22" name="Text Box 19"/>
          <p:cNvSpPr txBox="1">
            <a:spLocks noChangeArrowheads="1"/>
          </p:cNvSpPr>
          <p:nvPr/>
        </p:nvSpPr>
        <p:spPr bwMode="auto">
          <a:xfrm>
            <a:off x="3667858" y="4497266"/>
            <a:ext cx="773723" cy="433196"/>
          </a:xfrm>
          <a:prstGeom prst="rect">
            <a:avLst/>
          </a:prstGeom>
          <a:solidFill>
            <a:schemeClr val="bg1"/>
          </a:solidFill>
          <a:ln w="9525">
            <a:solidFill>
              <a:schemeClr val="bg1"/>
            </a:solidFill>
            <a:miter lim="800000"/>
            <a:headEnd/>
            <a:tailEnd/>
          </a:ln>
        </p:spPr>
        <p:txBody>
          <a:bodyPr>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algn="ctr">
              <a:spcBef>
                <a:spcPct val="50000"/>
              </a:spcBef>
              <a:spcAft>
                <a:spcPct val="0"/>
              </a:spcAft>
              <a:buSzTx/>
              <a:buFontTx/>
              <a:buNone/>
            </a:pPr>
            <a:r>
              <a:rPr lang="zh-CN" altLang="en-US" sz="2215">
                <a:ea typeface="楷体_GB2312" pitchFamily="49" charset="-122"/>
              </a:rPr>
              <a:t>有错</a:t>
            </a:r>
          </a:p>
        </p:txBody>
      </p:sp>
      <p:sp>
        <p:nvSpPr>
          <p:cNvPr id="23" name="Text Box 20"/>
          <p:cNvSpPr txBox="1">
            <a:spLocks noChangeArrowheads="1"/>
          </p:cNvSpPr>
          <p:nvPr/>
        </p:nvSpPr>
        <p:spPr bwMode="auto">
          <a:xfrm>
            <a:off x="5571392" y="4484077"/>
            <a:ext cx="773723" cy="433196"/>
          </a:xfrm>
          <a:prstGeom prst="rect">
            <a:avLst/>
          </a:prstGeom>
          <a:solidFill>
            <a:schemeClr val="bg1"/>
          </a:solidFill>
          <a:ln w="9525">
            <a:solidFill>
              <a:schemeClr val="bg1"/>
            </a:solidFill>
            <a:miter lim="800000"/>
            <a:headEnd/>
            <a:tailEnd/>
          </a:ln>
        </p:spPr>
        <p:txBody>
          <a:bodyPr>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algn="ctr">
              <a:spcBef>
                <a:spcPct val="50000"/>
              </a:spcBef>
              <a:spcAft>
                <a:spcPct val="0"/>
              </a:spcAft>
              <a:buSzTx/>
              <a:buFontTx/>
              <a:buNone/>
            </a:pPr>
            <a:r>
              <a:rPr lang="zh-CN" altLang="en-US" sz="2215">
                <a:ea typeface="楷体_GB2312" pitchFamily="49" charset="-122"/>
              </a:rPr>
              <a:t>有错</a:t>
            </a:r>
          </a:p>
        </p:txBody>
      </p:sp>
      <p:sp>
        <p:nvSpPr>
          <p:cNvPr id="24" name="Text Box 21"/>
          <p:cNvSpPr txBox="1">
            <a:spLocks noChangeArrowheads="1"/>
          </p:cNvSpPr>
          <p:nvPr/>
        </p:nvSpPr>
        <p:spPr bwMode="auto">
          <a:xfrm>
            <a:off x="7259515" y="4484077"/>
            <a:ext cx="773723" cy="433196"/>
          </a:xfrm>
          <a:prstGeom prst="rect">
            <a:avLst/>
          </a:prstGeom>
          <a:solidFill>
            <a:schemeClr val="bg1"/>
          </a:solidFill>
          <a:ln w="9525">
            <a:solidFill>
              <a:schemeClr val="bg1"/>
            </a:solidFill>
            <a:miter lim="800000"/>
            <a:headEnd/>
            <a:tailEnd/>
          </a:ln>
        </p:spPr>
        <p:txBody>
          <a:bodyPr>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algn="ctr">
              <a:spcBef>
                <a:spcPct val="50000"/>
              </a:spcBef>
              <a:spcAft>
                <a:spcPct val="0"/>
              </a:spcAft>
              <a:buSzTx/>
              <a:buFontTx/>
              <a:buNone/>
            </a:pPr>
            <a:r>
              <a:rPr lang="zh-CN" altLang="en-US" sz="2215">
                <a:ea typeface="楷体_GB2312" pitchFamily="49" charset="-122"/>
              </a:rPr>
              <a:t>有错</a:t>
            </a:r>
          </a:p>
        </p:txBody>
      </p:sp>
      <p:grpSp>
        <p:nvGrpSpPr>
          <p:cNvPr id="25" name="Group 22"/>
          <p:cNvGrpSpPr>
            <a:grpSpLocks/>
          </p:cNvGrpSpPr>
          <p:nvPr/>
        </p:nvGrpSpPr>
        <p:grpSpPr bwMode="auto">
          <a:xfrm>
            <a:off x="1282831" y="2785696"/>
            <a:ext cx="1641231" cy="1135673"/>
            <a:chOff x="656" y="1721"/>
            <a:chExt cx="1120" cy="775"/>
          </a:xfrm>
          <a:solidFill>
            <a:srgbClr val="FFFF00"/>
          </a:solidFill>
        </p:grpSpPr>
        <p:sp>
          <p:nvSpPr>
            <p:cNvPr id="26" name="AutoShape 23"/>
            <p:cNvSpPr>
              <a:spLocks noChangeArrowheads="1"/>
            </p:cNvSpPr>
            <p:nvPr/>
          </p:nvSpPr>
          <p:spPr bwMode="auto">
            <a:xfrm>
              <a:off x="656" y="1721"/>
              <a:ext cx="1120" cy="370"/>
            </a:xfrm>
            <a:prstGeom prst="flowChartAlternateProcess">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zh-CN" altLang="en-US" sz="2585">
                  <a:latin typeface="Arial" charset="0"/>
                  <a:ea typeface="楷体_GB2312" pitchFamily="49" charset="-122"/>
                </a:rPr>
                <a:t>源程序</a:t>
              </a:r>
              <a:r>
                <a:rPr lang="en-US" altLang="zh-CN" sz="2585">
                  <a:latin typeface="Arial" charset="0"/>
                  <a:ea typeface="楷体_GB2312" pitchFamily="49" charset="-122"/>
                </a:rPr>
                <a:t>(.c)</a:t>
              </a:r>
            </a:p>
          </p:txBody>
        </p:sp>
        <p:sp>
          <p:nvSpPr>
            <p:cNvPr id="27" name="Line 24"/>
            <p:cNvSpPr>
              <a:spLocks noChangeShapeType="1"/>
            </p:cNvSpPr>
            <p:nvPr/>
          </p:nvSpPr>
          <p:spPr bwMode="auto">
            <a:xfrm flipV="1">
              <a:off x="1056" y="2064"/>
              <a:ext cx="144" cy="432"/>
            </a:xfrm>
            <a:prstGeom prst="line">
              <a:avLst/>
            </a:prstGeom>
            <a:grpFill/>
            <a:ln w="38100">
              <a:solidFill>
                <a:schemeClr val="tx1"/>
              </a:solidFill>
              <a:prstDash val="sysDot"/>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endParaRPr lang="zh-CN" altLang="en-US" sz="2215">
                <a:latin typeface="Arial" charset="0"/>
                <a:ea typeface="宋体" charset="-122"/>
              </a:endParaRPr>
            </a:p>
          </p:txBody>
        </p:sp>
      </p:grpSp>
      <p:sp>
        <p:nvSpPr>
          <p:cNvPr id="28" name="Line 25"/>
          <p:cNvSpPr>
            <a:spLocks noChangeShapeType="1"/>
          </p:cNvSpPr>
          <p:nvPr/>
        </p:nvSpPr>
        <p:spPr bwMode="auto">
          <a:xfrm>
            <a:off x="2360735" y="3288323"/>
            <a:ext cx="1055077" cy="633046"/>
          </a:xfrm>
          <a:prstGeom prst="line">
            <a:avLst/>
          </a:prstGeom>
          <a:noFill/>
          <a:ln w="38100">
            <a:solidFill>
              <a:schemeClr val="tx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215"/>
          </a:p>
        </p:txBody>
      </p:sp>
      <p:grpSp>
        <p:nvGrpSpPr>
          <p:cNvPr id="29" name="Group 26"/>
          <p:cNvGrpSpPr>
            <a:grpSpLocks/>
          </p:cNvGrpSpPr>
          <p:nvPr/>
        </p:nvGrpSpPr>
        <p:grpSpPr bwMode="auto">
          <a:xfrm>
            <a:off x="3079394" y="2785696"/>
            <a:ext cx="2306515" cy="1135673"/>
            <a:chOff x="1882" y="1721"/>
            <a:chExt cx="1574" cy="775"/>
          </a:xfrm>
          <a:solidFill>
            <a:srgbClr val="FFFF00"/>
          </a:solidFill>
        </p:grpSpPr>
        <p:sp>
          <p:nvSpPr>
            <p:cNvPr id="30" name="AutoShape 27"/>
            <p:cNvSpPr>
              <a:spLocks noChangeArrowheads="1"/>
            </p:cNvSpPr>
            <p:nvPr/>
          </p:nvSpPr>
          <p:spPr bwMode="auto">
            <a:xfrm>
              <a:off x="1882" y="1721"/>
              <a:ext cx="1574" cy="370"/>
            </a:xfrm>
            <a:prstGeom prst="flowChartAlternateProcess">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zh-CN" altLang="en-US" sz="2585">
                  <a:latin typeface="Arial" charset="0"/>
                  <a:ea typeface="楷体_GB2312" pitchFamily="49" charset="-122"/>
                </a:rPr>
                <a:t>目标程序</a:t>
              </a:r>
              <a:r>
                <a:rPr lang="en-US" altLang="zh-CN" sz="2585">
                  <a:latin typeface="Arial" charset="0"/>
                  <a:ea typeface="楷体_GB2312" pitchFamily="49" charset="-122"/>
                </a:rPr>
                <a:t>(.obj)</a:t>
              </a:r>
            </a:p>
          </p:txBody>
        </p:sp>
        <p:sp>
          <p:nvSpPr>
            <p:cNvPr id="31" name="Line 28"/>
            <p:cNvSpPr>
              <a:spLocks noChangeShapeType="1"/>
            </p:cNvSpPr>
            <p:nvPr/>
          </p:nvSpPr>
          <p:spPr bwMode="auto">
            <a:xfrm flipV="1">
              <a:off x="2448" y="2064"/>
              <a:ext cx="240" cy="432"/>
            </a:xfrm>
            <a:prstGeom prst="line">
              <a:avLst/>
            </a:prstGeom>
            <a:grpFill/>
            <a:ln w="38100">
              <a:solidFill>
                <a:schemeClr val="tx1"/>
              </a:solidFill>
              <a:prstDash val="sysDot"/>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endParaRPr lang="zh-CN" altLang="en-US" sz="2215">
                <a:latin typeface="Arial" charset="0"/>
                <a:ea typeface="宋体" charset="-122"/>
              </a:endParaRPr>
            </a:p>
          </p:txBody>
        </p:sp>
      </p:grpSp>
      <p:sp>
        <p:nvSpPr>
          <p:cNvPr id="32" name="Line 29"/>
          <p:cNvSpPr>
            <a:spLocks noChangeShapeType="1"/>
          </p:cNvSpPr>
          <p:nvPr/>
        </p:nvSpPr>
        <p:spPr bwMode="auto">
          <a:xfrm>
            <a:off x="4541227" y="3288323"/>
            <a:ext cx="703385" cy="633046"/>
          </a:xfrm>
          <a:prstGeom prst="line">
            <a:avLst/>
          </a:prstGeom>
          <a:noFill/>
          <a:ln w="38100">
            <a:solidFill>
              <a:schemeClr val="tx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215"/>
          </a:p>
        </p:txBody>
      </p:sp>
      <p:grpSp>
        <p:nvGrpSpPr>
          <p:cNvPr id="33" name="Group 30"/>
          <p:cNvGrpSpPr>
            <a:grpSpLocks/>
          </p:cNvGrpSpPr>
          <p:nvPr/>
        </p:nvGrpSpPr>
        <p:grpSpPr bwMode="auto">
          <a:xfrm>
            <a:off x="4541847" y="1512278"/>
            <a:ext cx="1969477" cy="2409092"/>
            <a:chOff x="2880" y="852"/>
            <a:chExt cx="1344" cy="1644"/>
          </a:xfrm>
          <a:solidFill>
            <a:srgbClr val="FFFF00"/>
          </a:solidFill>
        </p:grpSpPr>
        <p:sp>
          <p:nvSpPr>
            <p:cNvPr id="34" name="AutoShape 31"/>
            <p:cNvSpPr>
              <a:spLocks noChangeArrowheads="1"/>
            </p:cNvSpPr>
            <p:nvPr/>
          </p:nvSpPr>
          <p:spPr bwMode="auto">
            <a:xfrm>
              <a:off x="2880" y="852"/>
              <a:ext cx="1344" cy="670"/>
            </a:xfrm>
            <a:prstGeom prst="flowChartAlternateProcess">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zh-CN" altLang="en-US" sz="2585" dirty="0">
                  <a:latin typeface="Arial" charset="0"/>
                  <a:ea typeface="楷体_GB2312" pitchFamily="49" charset="-122"/>
                </a:rPr>
                <a:t>库函数和其他目标程序</a:t>
              </a:r>
            </a:p>
          </p:txBody>
        </p:sp>
        <p:sp>
          <p:nvSpPr>
            <p:cNvPr id="35" name="Line 32"/>
            <p:cNvSpPr>
              <a:spLocks noChangeShapeType="1"/>
            </p:cNvSpPr>
            <p:nvPr/>
          </p:nvSpPr>
          <p:spPr bwMode="auto">
            <a:xfrm flipH="1">
              <a:off x="3504" y="1488"/>
              <a:ext cx="96" cy="1008"/>
            </a:xfrm>
            <a:prstGeom prst="line">
              <a:avLst/>
            </a:prstGeom>
            <a:grpFill/>
            <a:ln w="38100">
              <a:solidFill>
                <a:schemeClr val="tx1"/>
              </a:solidFill>
              <a:prstDash val="sysDot"/>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endParaRPr lang="zh-CN" altLang="en-US" sz="2215">
                <a:latin typeface="Arial" charset="0"/>
                <a:ea typeface="宋体" charset="-122"/>
              </a:endParaRPr>
            </a:p>
          </p:txBody>
        </p:sp>
      </p:grpSp>
      <p:grpSp>
        <p:nvGrpSpPr>
          <p:cNvPr id="36" name="Group 33"/>
          <p:cNvGrpSpPr>
            <a:grpSpLocks/>
          </p:cNvGrpSpPr>
          <p:nvPr/>
        </p:nvGrpSpPr>
        <p:grpSpPr bwMode="auto">
          <a:xfrm>
            <a:off x="5807939" y="2565889"/>
            <a:ext cx="2602523" cy="1355481"/>
            <a:chOff x="3744" y="1571"/>
            <a:chExt cx="1776" cy="925"/>
          </a:xfrm>
          <a:solidFill>
            <a:srgbClr val="FFFF00"/>
          </a:solidFill>
        </p:grpSpPr>
        <p:sp>
          <p:nvSpPr>
            <p:cNvPr id="37" name="AutoShape 34"/>
            <p:cNvSpPr>
              <a:spLocks noChangeArrowheads="1"/>
            </p:cNvSpPr>
            <p:nvPr/>
          </p:nvSpPr>
          <p:spPr bwMode="auto">
            <a:xfrm>
              <a:off x="3792" y="1571"/>
              <a:ext cx="1728" cy="670"/>
            </a:xfrm>
            <a:prstGeom prst="flowChartAlternateProcess">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zh-CN" altLang="en-US" sz="2585">
                  <a:latin typeface="Arial" charset="0"/>
                  <a:ea typeface="楷体_GB2312" pitchFamily="49" charset="-122"/>
                </a:rPr>
                <a:t>可执行程序</a:t>
              </a:r>
              <a:r>
                <a:rPr lang="en-US" altLang="zh-CN" sz="2585">
                  <a:latin typeface="Arial" charset="0"/>
                  <a:ea typeface="楷体_GB2312" pitchFamily="49" charset="-122"/>
                </a:rPr>
                <a:t>(.exe)</a:t>
              </a:r>
            </a:p>
          </p:txBody>
        </p:sp>
        <p:sp>
          <p:nvSpPr>
            <p:cNvPr id="38" name="Line 35"/>
            <p:cNvSpPr>
              <a:spLocks noChangeShapeType="1"/>
            </p:cNvSpPr>
            <p:nvPr/>
          </p:nvSpPr>
          <p:spPr bwMode="auto">
            <a:xfrm flipV="1">
              <a:off x="3744" y="2064"/>
              <a:ext cx="528" cy="432"/>
            </a:xfrm>
            <a:prstGeom prst="line">
              <a:avLst/>
            </a:prstGeom>
            <a:grpFill/>
            <a:ln w="38100">
              <a:solidFill>
                <a:schemeClr val="tx1"/>
              </a:solidFill>
              <a:prstDash val="sysDot"/>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endParaRPr lang="zh-CN" altLang="en-US" sz="2215">
                <a:latin typeface="Arial" charset="0"/>
                <a:ea typeface="宋体" charset="-122"/>
              </a:endParaRPr>
            </a:p>
          </p:txBody>
        </p:sp>
      </p:grpSp>
      <p:sp>
        <p:nvSpPr>
          <p:cNvPr id="39" name="Line 36"/>
          <p:cNvSpPr>
            <a:spLocks noChangeShapeType="1"/>
          </p:cNvSpPr>
          <p:nvPr/>
        </p:nvSpPr>
        <p:spPr bwMode="auto">
          <a:xfrm>
            <a:off x="7073412" y="3288323"/>
            <a:ext cx="351692" cy="633046"/>
          </a:xfrm>
          <a:prstGeom prst="line">
            <a:avLst/>
          </a:prstGeom>
          <a:noFill/>
          <a:ln w="38100">
            <a:solidFill>
              <a:schemeClr val="tx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215"/>
          </a:p>
        </p:txBody>
      </p:sp>
      <p:grpSp>
        <p:nvGrpSpPr>
          <p:cNvPr id="40" name="Group 37"/>
          <p:cNvGrpSpPr>
            <a:grpSpLocks/>
          </p:cNvGrpSpPr>
          <p:nvPr/>
        </p:nvGrpSpPr>
        <p:grpSpPr bwMode="auto">
          <a:xfrm>
            <a:off x="2749682" y="4202723"/>
            <a:ext cx="1828800" cy="914400"/>
            <a:chOff x="1680" y="2688"/>
            <a:chExt cx="1248" cy="624"/>
          </a:xfrm>
          <a:solidFill>
            <a:schemeClr val="bg1"/>
          </a:solidFill>
        </p:grpSpPr>
        <p:sp>
          <p:nvSpPr>
            <p:cNvPr id="41" name="Line 38"/>
            <p:cNvSpPr>
              <a:spLocks noChangeShapeType="1"/>
            </p:cNvSpPr>
            <p:nvPr/>
          </p:nvSpPr>
          <p:spPr bwMode="auto">
            <a:xfrm>
              <a:off x="2928" y="2688"/>
              <a:ext cx="0" cy="624"/>
            </a:xfrm>
            <a:prstGeom prst="line">
              <a:avLst/>
            </a:prstGeom>
            <a:grpFill/>
            <a:ln w="38100">
              <a:solidFill>
                <a:schemeClr val="tx1"/>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defRPr/>
              </a:pPr>
              <a:endParaRPr lang="zh-CN" altLang="en-US" sz="2215">
                <a:latin typeface="Arial" charset="0"/>
                <a:ea typeface="宋体" charset="-122"/>
              </a:endParaRPr>
            </a:p>
          </p:txBody>
        </p:sp>
        <p:sp>
          <p:nvSpPr>
            <p:cNvPr id="42" name="Line 39"/>
            <p:cNvSpPr>
              <a:spLocks noChangeShapeType="1"/>
            </p:cNvSpPr>
            <p:nvPr/>
          </p:nvSpPr>
          <p:spPr bwMode="auto">
            <a:xfrm flipH="1">
              <a:off x="1680" y="3312"/>
              <a:ext cx="1248" cy="0"/>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defRPr/>
              </a:pPr>
              <a:endParaRPr lang="zh-CN" altLang="en-US" sz="2215">
                <a:latin typeface="Arial" charset="0"/>
                <a:ea typeface="宋体" charset="-122"/>
              </a:endParaRPr>
            </a:p>
          </p:txBody>
        </p:sp>
      </p:grpSp>
      <p:grpSp>
        <p:nvGrpSpPr>
          <p:cNvPr id="43" name="Group 40"/>
          <p:cNvGrpSpPr>
            <a:grpSpLocks/>
          </p:cNvGrpSpPr>
          <p:nvPr/>
        </p:nvGrpSpPr>
        <p:grpSpPr bwMode="auto">
          <a:xfrm>
            <a:off x="4578482" y="4202723"/>
            <a:ext cx="1758462" cy="914400"/>
            <a:chOff x="2928" y="2688"/>
            <a:chExt cx="1200" cy="624"/>
          </a:xfrm>
          <a:solidFill>
            <a:schemeClr val="bg1"/>
          </a:solidFill>
        </p:grpSpPr>
        <p:sp>
          <p:nvSpPr>
            <p:cNvPr id="44" name="Line 41"/>
            <p:cNvSpPr>
              <a:spLocks noChangeShapeType="1"/>
            </p:cNvSpPr>
            <p:nvPr/>
          </p:nvSpPr>
          <p:spPr bwMode="auto">
            <a:xfrm>
              <a:off x="4128" y="2688"/>
              <a:ext cx="0" cy="624"/>
            </a:xfrm>
            <a:prstGeom prst="line">
              <a:avLst/>
            </a:prstGeom>
            <a:grpFill/>
            <a:ln w="38100">
              <a:solidFill>
                <a:schemeClr val="tx1"/>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defRPr/>
              </a:pPr>
              <a:endParaRPr lang="zh-CN" altLang="en-US" sz="2215">
                <a:latin typeface="Arial" charset="0"/>
                <a:ea typeface="宋体" charset="-122"/>
              </a:endParaRPr>
            </a:p>
          </p:txBody>
        </p:sp>
        <p:sp>
          <p:nvSpPr>
            <p:cNvPr id="45" name="Line 42"/>
            <p:cNvSpPr>
              <a:spLocks noChangeShapeType="1"/>
            </p:cNvSpPr>
            <p:nvPr/>
          </p:nvSpPr>
          <p:spPr bwMode="auto">
            <a:xfrm flipH="1">
              <a:off x="2928" y="3312"/>
              <a:ext cx="1200" cy="0"/>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defRPr/>
              </a:pPr>
              <a:endParaRPr lang="zh-CN" altLang="en-US" sz="2215">
                <a:latin typeface="Arial" charset="0"/>
                <a:ea typeface="宋体" charset="-122"/>
              </a:endParaRPr>
            </a:p>
          </p:txBody>
        </p:sp>
      </p:grpSp>
      <p:grpSp>
        <p:nvGrpSpPr>
          <p:cNvPr id="46" name="Group 43"/>
          <p:cNvGrpSpPr>
            <a:grpSpLocks/>
          </p:cNvGrpSpPr>
          <p:nvPr/>
        </p:nvGrpSpPr>
        <p:grpSpPr bwMode="auto">
          <a:xfrm>
            <a:off x="6336943" y="4202723"/>
            <a:ext cx="1688123" cy="914400"/>
            <a:chOff x="4128" y="2688"/>
            <a:chExt cx="1152" cy="624"/>
          </a:xfrm>
          <a:solidFill>
            <a:schemeClr val="bg1"/>
          </a:solidFill>
        </p:grpSpPr>
        <p:sp>
          <p:nvSpPr>
            <p:cNvPr id="47" name="Line 44"/>
            <p:cNvSpPr>
              <a:spLocks noChangeShapeType="1"/>
            </p:cNvSpPr>
            <p:nvPr/>
          </p:nvSpPr>
          <p:spPr bwMode="auto">
            <a:xfrm>
              <a:off x="5280" y="2688"/>
              <a:ext cx="0" cy="624"/>
            </a:xfrm>
            <a:prstGeom prst="line">
              <a:avLst/>
            </a:prstGeom>
            <a:grpFill/>
            <a:ln w="38100">
              <a:solidFill>
                <a:schemeClr val="tx1"/>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defRPr/>
              </a:pPr>
              <a:endParaRPr lang="zh-CN" altLang="en-US" sz="2215">
                <a:latin typeface="Arial" charset="0"/>
                <a:ea typeface="宋体" charset="-122"/>
              </a:endParaRPr>
            </a:p>
          </p:txBody>
        </p:sp>
        <p:sp>
          <p:nvSpPr>
            <p:cNvPr id="48" name="Line 45"/>
            <p:cNvSpPr>
              <a:spLocks noChangeShapeType="1"/>
            </p:cNvSpPr>
            <p:nvPr/>
          </p:nvSpPr>
          <p:spPr bwMode="auto">
            <a:xfrm flipH="1">
              <a:off x="4128" y="3312"/>
              <a:ext cx="1152" cy="0"/>
            </a:xfrm>
            <a:prstGeom prst="line">
              <a:avLst/>
            </a:prstGeom>
            <a:gr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defRPr/>
              </a:pPr>
              <a:endParaRPr lang="zh-CN" altLang="en-US" sz="2215">
                <a:latin typeface="Arial" charset="0"/>
                <a:ea typeface="宋体" charset="-122"/>
              </a:endParaRPr>
            </a:p>
          </p:txBody>
        </p:sp>
      </p:grpSp>
    </p:spTree>
    <p:extLst>
      <p:ext uri="{BB962C8B-B14F-4D97-AF65-F5344CB8AC3E}">
        <p14:creationId xmlns:p14="http://schemas.microsoft.com/office/powerpoint/2010/main" val="1030846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slide(fromBottom)">
                                      <p:cBhvr>
                                        <p:cTn id="13" dur="500"/>
                                        <p:tgtEl>
                                          <p:spTgt spid="2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1"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slide(fromTop)">
                                      <p:cBhvr>
                                        <p:cTn id="18" dur="500"/>
                                        <p:tgtEl>
                                          <p:spTgt spid="2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slide(fromBottom)">
                                      <p:cBhvr>
                                        <p:cTn id="23" dur="500"/>
                                        <p:tgtEl>
                                          <p:spTgt spid="2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1"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slide(fromTop)">
                                      <p:cBhvr>
                                        <p:cTn id="28" dur="500"/>
                                        <p:tgtEl>
                                          <p:spTgt spid="3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1"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slide(fromTop)">
                                      <p:cBhvr>
                                        <p:cTn id="33" dur="500"/>
                                        <p:tgtEl>
                                          <p:spTgt spid="3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slide(fromBottom)">
                                      <p:cBhvr>
                                        <p:cTn id="38" dur="500"/>
                                        <p:tgtEl>
                                          <p:spTgt spid="3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1"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slide(fromTop)">
                                      <p:cBhvr>
                                        <p:cTn id="43" dur="500"/>
                                        <p:tgtEl>
                                          <p:spTgt spid="3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1"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slide(fromTop)">
                                      <p:cBhvr>
                                        <p:cTn id="48" dur="500"/>
                                        <p:tgtEl>
                                          <p:spTgt spid="2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1"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slide(fromTop)">
                                      <p:cBhvr>
                                        <p:cTn id="53" dur="500"/>
                                        <p:tgtEl>
                                          <p:spTgt spid="1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1"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slide(fromTop)">
                                      <p:cBhvr>
                                        <p:cTn id="58" dur="500"/>
                                        <p:tgtEl>
                                          <p:spTgt spid="2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1"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slide(fromTop)">
                                      <p:cBhvr>
                                        <p:cTn id="63" dur="500"/>
                                        <p:tgtEl>
                                          <p:spTgt spid="4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1"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slide(fromTop)">
                                      <p:cBhvr>
                                        <p:cTn id="68" dur="500"/>
                                        <p:tgtEl>
                                          <p:spTgt spid="2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2" presetClass="entr" presetSubtype="1" fill="hold"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slide(fromTop)">
                                      <p:cBhvr>
                                        <p:cTn id="73" dur="500"/>
                                        <p:tgtEl>
                                          <p:spTgt spid="4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1" fill="hold" grpId="0" nodeType="click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slide(fromTop)">
                                      <p:cBhvr>
                                        <p:cTn id="78" dur="500"/>
                                        <p:tgtEl>
                                          <p:spTgt spid="24"/>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1" fill="hold" nodeType="click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slide(fromTop)">
                                      <p:cBhvr>
                                        <p:cTn id="8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autoUpdateAnimBg="0"/>
      <p:bldP spid="22" grpId="0" animBg="1" autoUpdateAnimBg="0"/>
      <p:bldP spid="23" grpId="0" animBg="1" autoUpdateAnimBg="0"/>
      <p:bldP spid="2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23528" y="188640"/>
            <a:ext cx="8269166"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06" tIns="42203" rIns="84406" bIns="42203" numCol="1" anchor="t" anchorCtr="0" compatLnSpc="1">
            <a:prstTxWarp prst="textNoShape">
              <a:avLst/>
            </a:prstTxWarp>
          </a:bodyPr>
          <a:lstStyle/>
          <a:p>
            <a:pPr algn="l"/>
            <a:r>
              <a:rPr lang="en-US" altLang="zh-CN" dirty="0" smtClean="0">
                <a:latin typeface="黑体" panose="02010609060101010101" pitchFamily="49" charset="-122"/>
                <a:ea typeface="黑体" panose="02010609060101010101" pitchFamily="49" charset="-122"/>
              </a:rPr>
              <a:t>1.5.4 </a:t>
            </a:r>
            <a:r>
              <a:rPr lang="zh-CN" altLang="en-US" dirty="0" smtClean="0">
                <a:latin typeface="黑体" panose="02010609060101010101" pitchFamily="49" charset="-122"/>
                <a:ea typeface="黑体" panose="02010609060101010101" pitchFamily="49" charset="-122"/>
              </a:rPr>
              <a:t>实验程序的调试与测试</a:t>
            </a:r>
          </a:p>
        </p:txBody>
      </p:sp>
      <p:sp>
        <p:nvSpPr>
          <p:cNvPr id="197635" name="Text Box 3"/>
          <p:cNvSpPr txBox="1">
            <a:spLocks noChangeArrowheads="1"/>
          </p:cNvSpPr>
          <p:nvPr/>
        </p:nvSpPr>
        <p:spPr bwMode="auto">
          <a:xfrm>
            <a:off x="817685" y="1584081"/>
            <a:ext cx="7945315" cy="445070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a:lnSpc>
                <a:spcPct val="130000"/>
              </a:lnSpc>
              <a:spcBef>
                <a:spcPct val="0"/>
              </a:spcBef>
              <a:spcAft>
                <a:spcPct val="0"/>
              </a:spcAft>
              <a:buSzTx/>
              <a:buFont typeface="Wingdings" panose="05000000000000000000" pitchFamily="2" charset="2"/>
              <a:buChar char="Ø"/>
            </a:pPr>
            <a:r>
              <a:rPr lang="zh-CN" altLang="en-US" sz="3323">
                <a:solidFill>
                  <a:srgbClr val="FF0000"/>
                </a:solidFill>
              </a:rPr>
              <a:t>程序测试：</a:t>
            </a:r>
          </a:p>
          <a:p>
            <a:pPr>
              <a:lnSpc>
                <a:spcPct val="130000"/>
              </a:lnSpc>
              <a:spcBef>
                <a:spcPct val="0"/>
              </a:spcBef>
              <a:spcAft>
                <a:spcPct val="0"/>
              </a:spcAft>
              <a:buSzTx/>
              <a:buFontTx/>
              <a:buNone/>
            </a:pPr>
            <a:r>
              <a:rPr lang="zh-CN" altLang="en-US" sz="2954">
                <a:ea typeface="楷体_GB2312" pitchFamily="49" charset="-122"/>
              </a:rPr>
              <a:t>    尽力找出源程序中存在的错误</a:t>
            </a:r>
            <a:r>
              <a:rPr lang="en-US" altLang="zh-CN" sz="2954">
                <a:ea typeface="楷体_GB2312" pitchFamily="49" charset="-122"/>
              </a:rPr>
              <a:t>;</a:t>
            </a:r>
            <a:endParaRPr lang="zh-CN" altLang="en-US" sz="2954">
              <a:ea typeface="楷体_GB2312" pitchFamily="49" charset="-122"/>
            </a:endParaRPr>
          </a:p>
          <a:p>
            <a:pPr>
              <a:lnSpc>
                <a:spcPct val="130000"/>
              </a:lnSpc>
              <a:spcBef>
                <a:spcPct val="0"/>
              </a:spcBef>
              <a:spcAft>
                <a:spcPct val="0"/>
              </a:spcAft>
              <a:buSzTx/>
              <a:buFont typeface="Wingdings" panose="05000000000000000000" pitchFamily="2" charset="2"/>
              <a:buChar char="Ø"/>
            </a:pPr>
            <a:r>
              <a:rPr lang="zh-CN" altLang="en-US" sz="3323">
                <a:solidFill>
                  <a:srgbClr val="FF0000"/>
                </a:solidFill>
              </a:rPr>
              <a:t>程序调试：</a:t>
            </a:r>
          </a:p>
          <a:p>
            <a:pPr>
              <a:lnSpc>
                <a:spcPct val="130000"/>
              </a:lnSpc>
              <a:spcBef>
                <a:spcPct val="0"/>
              </a:spcBef>
              <a:spcAft>
                <a:spcPct val="0"/>
              </a:spcAft>
              <a:buSzTx/>
              <a:buFontTx/>
              <a:buNone/>
            </a:pPr>
            <a:r>
              <a:rPr lang="zh-CN" altLang="en-US" sz="2954">
                <a:ea typeface="楷体_GB2312" pitchFamily="49" charset="-122"/>
              </a:rPr>
              <a:t>      排除源程序中的错误，使程序能顺利的运行并得到预期的效果</a:t>
            </a:r>
            <a:r>
              <a:rPr lang="en-US" altLang="zh-CN" sz="2954">
                <a:ea typeface="楷体_GB2312" pitchFamily="49" charset="-122"/>
              </a:rPr>
              <a:t>;</a:t>
            </a:r>
            <a:endParaRPr lang="zh-CN" altLang="en-US" sz="2954">
              <a:ea typeface="楷体_GB2312" pitchFamily="49" charset="-122"/>
            </a:endParaRPr>
          </a:p>
          <a:p>
            <a:pPr>
              <a:lnSpc>
                <a:spcPct val="130000"/>
              </a:lnSpc>
              <a:spcBef>
                <a:spcPct val="0"/>
              </a:spcBef>
              <a:spcAft>
                <a:spcPct val="0"/>
              </a:spcAft>
              <a:buSzTx/>
              <a:buFontTx/>
              <a:buNone/>
            </a:pPr>
            <a:r>
              <a:rPr lang="zh-CN" altLang="en-US" sz="3323">
                <a:solidFill>
                  <a:srgbClr val="FF0000"/>
                </a:solidFill>
              </a:rPr>
              <a:t>程序错误分为：</a:t>
            </a:r>
          </a:p>
          <a:p>
            <a:pPr>
              <a:lnSpc>
                <a:spcPct val="130000"/>
              </a:lnSpc>
              <a:spcBef>
                <a:spcPct val="0"/>
              </a:spcBef>
              <a:spcAft>
                <a:spcPct val="0"/>
              </a:spcAft>
              <a:buSzTx/>
              <a:buFontTx/>
              <a:buNone/>
            </a:pPr>
            <a:r>
              <a:rPr lang="zh-CN" altLang="en-US" sz="2954">
                <a:ea typeface="楷体_GB2312" pitchFamily="49" charset="-122"/>
              </a:rPr>
              <a:t>     </a:t>
            </a:r>
            <a:r>
              <a:rPr lang="zh-CN" altLang="en-US" sz="2954" u="sng">
                <a:solidFill>
                  <a:srgbClr val="0070C0"/>
                </a:solidFill>
                <a:ea typeface="楷体_GB2312" pitchFamily="49" charset="-122"/>
              </a:rPr>
              <a:t>语法错误</a:t>
            </a:r>
            <a:r>
              <a:rPr lang="zh-CN" altLang="en-US" sz="2954">
                <a:solidFill>
                  <a:srgbClr val="0070C0"/>
                </a:solidFill>
                <a:ea typeface="楷体_GB2312" pitchFamily="49" charset="-122"/>
              </a:rPr>
              <a:t>       </a:t>
            </a:r>
            <a:r>
              <a:rPr lang="zh-CN" altLang="en-US" sz="2954" u="sng">
                <a:solidFill>
                  <a:srgbClr val="0070C0"/>
                </a:solidFill>
                <a:ea typeface="楷体_GB2312" pitchFamily="49" charset="-122"/>
              </a:rPr>
              <a:t>逻辑错误</a:t>
            </a:r>
            <a:r>
              <a:rPr lang="zh-CN" altLang="en-US" sz="2954">
                <a:solidFill>
                  <a:srgbClr val="0070C0"/>
                </a:solidFill>
                <a:ea typeface="楷体_GB2312" pitchFamily="49" charset="-122"/>
              </a:rPr>
              <a:t>       </a:t>
            </a:r>
            <a:r>
              <a:rPr lang="zh-CN" altLang="en-US" sz="2954" u="sng">
                <a:solidFill>
                  <a:srgbClr val="0070C0"/>
                </a:solidFill>
                <a:ea typeface="楷体_GB2312" pitchFamily="49" charset="-122"/>
              </a:rPr>
              <a:t>运行错误</a:t>
            </a:r>
          </a:p>
        </p:txBody>
      </p:sp>
    </p:spTree>
    <p:extLst>
      <p:ext uri="{BB962C8B-B14F-4D97-AF65-F5344CB8AC3E}">
        <p14:creationId xmlns:p14="http://schemas.microsoft.com/office/powerpoint/2010/main" val="408238348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slide(fromBottom)">
                                      <p:cBhvr>
                                        <p:cTn id="7" dur="500"/>
                                        <p:tgtEl>
                                          <p:spTgt spid="197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97635">
                                            <p:txEl>
                                              <p:pRg st="1" end="1"/>
                                            </p:txEl>
                                          </p:spTgt>
                                        </p:tgtEl>
                                        <p:attrNameLst>
                                          <p:attrName>style.visibility</p:attrName>
                                        </p:attrNameLst>
                                      </p:cBhvr>
                                      <p:to>
                                        <p:strVal val="visible"/>
                                      </p:to>
                                    </p:set>
                                    <p:animEffect transition="in" filter="slide(fromBottom)">
                                      <p:cBhvr>
                                        <p:cTn id="12" dur="500"/>
                                        <p:tgtEl>
                                          <p:spTgt spid="197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97635">
                                            <p:txEl>
                                              <p:pRg st="2" end="2"/>
                                            </p:txEl>
                                          </p:spTgt>
                                        </p:tgtEl>
                                        <p:attrNameLst>
                                          <p:attrName>style.visibility</p:attrName>
                                        </p:attrNameLst>
                                      </p:cBhvr>
                                      <p:to>
                                        <p:strVal val="visible"/>
                                      </p:to>
                                    </p:set>
                                    <p:animEffect transition="in" filter="slide(fromBottom)">
                                      <p:cBhvr>
                                        <p:cTn id="17" dur="500"/>
                                        <p:tgtEl>
                                          <p:spTgt spid="197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97635">
                                            <p:txEl>
                                              <p:pRg st="3" end="3"/>
                                            </p:txEl>
                                          </p:spTgt>
                                        </p:tgtEl>
                                        <p:attrNameLst>
                                          <p:attrName>style.visibility</p:attrName>
                                        </p:attrNameLst>
                                      </p:cBhvr>
                                      <p:to>
                                        <p:strVal val="visible"/>
                                      </p:to>
                                    </p:set>
                                    <p:animEffect transition="in" filter="slide(fromBottom)">
                                      <p:cBhvr>
                                        <p:cTn id="22" dur="500"/>
                                        <p:tgtEl>
                                          <p:spTgt spid="1976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97635">
                                            <p:txEl>
                                              <p:pRg st="4" end="4"/>
                                            </p:txEl>
                                          </p:spTgt>
                                        </p:tgtEl>
                                        <p:attrNameLst>
                                          <p:attrName>style.visibility</p:attrName>
                                        </p:attrNameLst>
                                      </p:cBhvr>
                                      <p:to>
                                        <p:strVal val="visible"/>
                                      </p:to>
                                    </p:set>
                                    <p:animEffect transition="in" filter="slide(fromBottom)">
                                      <p:cBhvr>
                                        <p:cTn id="27" dur="500"/>
                                        <p:tgtEl>
                                          <p:spTgt spid="1976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97635">
                                            <p:txEl>
                                              <p:pRg st="5" end="5"/>
                                            </p:txEl>
                                          </p:spTgt>
                                        </p:tgtEl>
                                        <p:attrNameLst>
                                          <p:attrName>style.visibility</p:attrName>
                                        </p:attrNameLst>
                                      </p:cBhvr>
                                      <p:to>
                                        <p:strVal val="visible"/>
                                      </p:to>
                                    </p:set>
                                    <p:animEffect transition="in" filter="slide(fromBottom)">
                                      <p:cBhvr>
                                        <p:cTn id="32" dur="500"/>
                                        <p:tgtEl>
                                          <p:spTgt spid="1976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96555" y="188640"/>
            <a:ext cx="8059615"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06" tIns="42203" rIns="84406" bIns="42203" numCol="1" anchor="t" anchorCtr="0" compatLnSpc="1">
            <a:prstTxWarp prst="textNoShape">
              <a:avLst/>
            </a:prstTxWarp>
          </a:bodyPr>
          <a:lstStyle/>
          <a:p>
            <a:pPr algn="l"/>
            <a:r>
              <a:rPr lang="en-US" altLang="zh-CN" dirty="0" smtClean="0">
                <a:latin typeface="黑体" panose="02010609060101010101" pitchFamily="49" charset="-122"/>
                <a:ea typeface="黑体" panose="02010609060101010101" pitchFamily="49" charset="-122"/>
              </a:rPr>
              <a:t>1.5.5 </a:t>
            </a:r>
            <a:r>
              <a:rPr lang="zh-CN" altLang="en-US" dirty="0" smtClean="0">
                <a:latin typeface="黑体" panose="02010609060101010101" pitchFamily="49" charset="-122"/>
                <a:ea typeface="黑体" panose="02010609060101010101" pitchFamily="49" charset="-122"/>
              </a:rPr>
              <a:t>程序错误</a:t>
            </a:r>
          </a:p>
        </p:txBody>
      </p:sp>
      <p:sp>
        <p:nvSpPr>
          <p:cNvPr id="199683" name="Text Box 3"/>
          <p:cNvSpPr txBox="1">
            <a:spLocks noChangeArrowheads="1"/>
          </p:cNvSpPr>
          <p:nvPr/>
        </p:nvSpPr>
        <p:spPr bwMode="auto">
          <a:xfrm>
            <a:off x="561739" y="1556792"/>
            <a:ext cx="8194431" cy="464550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buFont typeface="Wingdings" pitchFamily="2" charset="2"/>
              <a:buChar char="Ø"/>
              <a:defRPr/>
            </a:pPr>
            <a:r>
              <a:rPr lang="zh-CN" altLang="en-US" dirty="0">
                <a:solidFill>
                  <a:srgbClr val="FF0000"/>
                </a:solidFill>
                <a:latin typeface="楷体_GB2312" pitchFamily="49" charset="-122"/>
                <a:ea typeface="楷体_GB2312" pitchFamily="49" charset="-122"/>
              </a:rPr>
              <a:t>语法错误</a:t>
            </a:r>
            <a:r>
              <a:rPr lang="zh-CN" altLang="en-US" dirty="0">
                <a:latin typeface="楷体_GB2312" pitchFamily="49" charset="-122"/>
                <a:ea typeface="楷体_GB2312" pitchFamily="49" charset="-122"/>
              </a:rPr>
              <a:t>：</a:t>
            </a:r>
            <a:r>
              <a:rPr lang="zh-CN" altLang="en-US" dirty="0">
                <a:solidFill>
                  <a:srgbClr val="0070C0"/>
                </a:solidFill>
                <a:latin typeface="楷体_GB2312" pitchFamily="49" charset="-122"/>
                <a:ea typeface="楷体_GB2312" pitchFamily="49" charset="-122"/>
              </a:rPr>
              <a:t>程序中存在不符合</a:t>
            </a:r>
            <a:r>
              <a:rPr lang="en-US" altLang="zh-CN" dirty="0">
                <a:solidFill>
                  <a:srgbClr val="0070C0"/>
                </a:solidFill>
                <a:latin typeface="楷体_GB2312" pitchFamily="49" charset="-122"/>
                <a:ea typeface="楷体_GB2312" pitchFamily="49" charset="-122"/>
              </a:rPr>
              <a:t>C</a:t>
            </a:r>
            <a:r>
              <a:rPr lang="zh-CN" altLang="en-US" dirty="0">
                <a:solidFill>
                  <a:srgbClr val="0070C0"/>
                </a:solidFill>
                <a:latin typeface="楷体_GB2312" pitchFamily="49" charset="-122"/>
                <a:ea typeface="楷体_GB2312" pitchFamily="49" charset="-122"/>
              </a:rPr>
              <a:t>语言语法规定的情况</a:t>
            </a:r>
          </a:p>
          <a:p>
            <a:pPr lvl="1">
              <a:lnSpc>
                <a:spcPct val="125000"/>
              </a:lnSpc>
              <a:buFont typeface="Wingdings" pitchFamily="2" charset="2"/>
              <a:buNone/>
              <a:defRPr/>
            </a:pPr>
            <a:r>
              <a:rPr lang="zh-CN" altLang="en-US" dirty="0">
                <a:latin typeface="楷体_GB2312" pitchFamily="49" charset="-122"/>
                <a:ea typeface="楷体_GB2312" pitchFamily="49" charset="-122"/>
              </a:rPr>
              <a:t>编译系统会检查源程序中是否存在语法错误。</a:t>
            </a:r>
          </a:p>
          <a:p>
            <a:pPr>
              <a:lnSpc>
                <a:spcPct val="125000"/>
              </a:lnSpc>
              <a:buFont typeface="Wingdings" pitchFamily="2" charset="2"/>
              <a:buChar char="Ø"/>
              <a:defRPr/>
            </a:pPr>
            <a:r>
              <a:rPr lang="zh-CN" altLang="en-US" dirty="0">
                <a:solidFill>
                  <a:srgbClr val="FF0000"/>
                </a:solidFill>
                <a:latin typeface="楷体_GB2312" pitchFamily="49" charset="-122"/>
                <a:ea typeface="楷体_GB2312" pitchFamily="49" charset="-122"/>
              </a:rPr>
              <a:t>逻辑错误</a:t>
            </a:r>
            <a:r>
              <a:rPr lang="zh-CN" altLang="en-US" dirty="0">
                <a:latin typeface="楷体_GB2312" pitchFamily="49" charset="-122"/>
                <a:ea typeface="楷体_GB2312" pitchFamily="49" charset="-122"/>
              </a:rPr>
              <a:t>：</a:t>
            </a:r>
            <a:r>
              <a:rPr lang="zh-CN" altLang="en-US" dirty="0">
                <a:solidFill>
                  <a:srgbClr val="0070C0"/>
                </a:solidFill>
                <a:latin typeface="楷体_GB2312" pitchFamily="49" charset="-122"/>
                <a:ea typeface="楷体_GB2312" pitchFamily="49" charset="-122"/>
              </a:rPr>
              <a:t>程序中无语法错误，能运行但结果不正确</a:t>
            </a:r>
          </a:p>
          <a:p>
            <a:pPr lvl="1">
              <a:lnSpc>
                <a:spcPct val="125000"/>
              </a:lnSpc>
              <a:buFont typeface="Wingdings" pitchFamily="2" charset="2"/>
              <a:buNone/>
              <a:defRPr/>
            </a:pPr>
            <a:r>
              <a:rPr lang="zh-CN" altLang="en-US" dirty="0">
                <a:latin typeface="楷体_GB2312" pitchFamily="49" charset="-122"/>
                <a:ea typeface="楷体_GB2312" pitchFamily="49" charset="-122"/>
              </a:rPr>
              <a:t>有逻辑错误时可通过编译，但运行结果不正确。</a:t>
            </a:r>
          </a:p>
          <a:p>
            <a:pPr lvl="1">
              <a:lnSpc>
                <a:spcPct val="125000"/>
              </a:lnSpc>
              <a:buFont typeface="Wingdings" pitchFamily="2" charset="2"/>
              <a:buNone/>
              <a:defRPr/>
            </a:pPr>
            <a:r>
              <a:rPr lang="zh-CN" altLang="en-US" dirty="0">
                <a:latin typeface="楷体_GB2312" pitchFamily="49" charset="-122"/>
                <a:ea typeface="楷体_GB2312" pitchFamily="49" charset="-122"/>
              </a:rPr>
              <a:t>产生：</a:t>
            </a: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由于算法本身的问题造成的</a:t>
            </a:r>
          </a:p>
          <a:p>
            <a:pPr lvl="1">
              <a:lnSpc>
                <a:spcPct val="125000"/>
              </a:lnSpc>
              <a:buFont typeface="Wingdings" pitchFamily="2" charset="2"/>
              <a:buNone/>
              <a:defRPr/>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程序编写时的疏漏造成</a:t>
            </a:r>
          </a:p>
          <a:p>
            <a:pPr marL="316531" indent="-316531">
              <a:lnSpc>
                <a:spcPct val="125000"/>
              </a:lnSpc>
              <a:buFont typeface="Wingdings" pitchFamily="2" charset="2"/>
              <a:buChar char="Ø"/>
              <a:defRPr/>
            </a:pPr>
            <a:r>
              <a:rPr lang="zh-CN" altLang="en-US" dirty="0">
                <a:solidFill>
                  <a:srgbClr val="FF0000"/>
                </a:solidFill>
                <a:latin typeface="楷体_GB2312" pitchFamily="49" charset="-122"/>
                <a:ea typeface="楷体_GB2312" pitchFamily="49" charset="-122"/>
              </a:rPr>
              <a:t>运行错误</a:t>
            </a:r>
            <a:r>
              <a:rPr lang="zh-CN" altLang="en-US" dirty="0">
                <a:latin typeface="楷体_GB2312" pitchFamily="49" charset="-122"/>
                <a:ea typeface="楷体_GB2312" pitchFamily="49" charset="-122"/>
              </a:rPr>
              <a:t>：</a:t>
            </a:r>
            <a:r>
              <a:rPr lang="zh-CN" altLang="en-US" dirty="0">
                <a:solidFill>
                  <a:srgbClr val="0070C0"/>
                </a:solidFill>
                <a:latin typeface="楷体_GB2312" pitchFamily="49" charset="-122"/>
                <a:ea typeface="楷体_GB2312" pitchFamily="49" charset="-122"/>
              </a:rPr>
              <a:t>程序中无语法错误和逻辑错误，不能正常运行或结果不正确</a:t>
            </a:r>
            <a:r>
              <a:rPr lang="zh-CN" altLang="en-US" dirty="0">
                <a:latin typeface="楷体_GB2312" pitchFamily="49" charset="-122"/>
                <a:ea typeface="楷体_GB2312" pitchFamily="49" charset="-122"/>
              </a:rPr>
              <a:t>。</a:t>
            </a:r>
          </a:p>
          <a:p>
            <a:pPr lvl="1">
              <a:lnSpc>
                <a:spcPct val="125000"/>
              </a:lnSpc>
              <a:defRPr/>
            </a:pPr>
            <a:r>
              <a:rPr lang="zh-CN" altLang="en-US" dirty="0">
                <a:latin typeface="楷体_GB2312" pitchFamily="49" charset="-122"/>
                <a:ea typeface="楷体_GB2312" pitchFamily="49" charset="-122"/>
              </a:rPr>
              <a:t>产生：由程序运行时的数据不正确引起</a:t>
            </a:r>
          </a:p>
          <a:p>
            <a:pPr lvl="1">
              <a:lnSpc>
                <a:spcPct val="125000"/>
              </a:lnSpc>
              <a:defRPr/>
            </a:pPr>
            <a:r>
              <a:rPr lang="zh-CN" altLang="en-US" dirty="0">
                <a:latin typeface="楷体_GB2312" pitchFamily="49" charset="-122"/>
                <a:ea typeface="楷体_GB2312" pitchFamily="49" charset="-122"/>
              </a:rPr>
              <a:t>     （包括数据本身不合适以及数据类型不匹配）。</a:t>
            </a:r>
          </a:p>
        </p:txBody>
      </p:sp>
    </p:spTree>
    <p:extLst>
      <p:ext uri="{BB962C8B-B14F-4D97-AF65-F5344CB8AC3E}">
        <p14:creationId xmlns:p14="http://schemas.microsoft.com/office/powerpoint/2010/main" val="36357993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slide(fromBottom)">
                                      <p:cBhvr>
                                        <p:cTn id="7" dur="500"/>
                                        <p:tgtEl>
                                          <p:spTgt spid="199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99683">
                                            <p:txEl>
                                              <p:pRg st="1" end="1"/>
                                            </p:txEl>
                                          </p:spTgt>
                                        </p:tgtEl>
                                        <p:attrNameLst>
                                          <p:attrName>style.visibility</p:attrName>
                                        </p:attrNameLst>
                                      </p:cBhvr>
                                      <p:to>
                                        <p:strVal val="visible"/>
                                      </p:to>
                                    </p:set>
                                    <p:animEffect transition="in" filter="slide(fromBottom)">
                                      <p:cBhvr>
                                        <p:cTn id="12" dur="500"/>
                                        <p:tgtEl>
                                          <p:spTgt spid="199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99683">
                                            <p:txEl>
                                              <p:pRg st="2" end="2"/>
                                            </p:txEl>
                                          </p:spTgt>
                                        </p:tgtEl>
                                        <p:attrNameLst>
                                          <p:attrName>style.visibility</p:attrName>
                                        </p:attrNameLst>
                                      </p:cBhvr>
                                      <p:to>
                                        <p:strVal val="visible"/>
                                      </p:to>
                                    </p:set>
                                    <p:animEffect transition="in" filter="slide(fromBottom)">
                                      <p:cBhvr>
                                        <p:cTn id="17" dur="500"/>
                                        <p:tgtEl>
                                          <p:spTgt spid="1996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99683">
                                            <p:txEl>
                                              <p:pRg st="3" end="3"/>
                                            </p:txEl>
                                          </p:spTgt>
                                        </p:tgtEl>
                                        <p:attrNameLst>
                                          <p:attrName>style.visibility</p:attrName>
                                        </p:attrNameLst>
                                      </p:cBhvr>
                                      <p:to>
                                        <p:strVal val="visible"/>
                                      </p:to>
                                    </p:set>
                                    <p:animEffect transition="in" filter="slide(fromBottom)">
                                      <p:cBhvr>
                                        <p:cTn id="22" dur="500"/>
                                        <p:tgtEl>
                                          <p:spTgt spid="1996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99683">
                                            <p:txEl>
                                              <p:pRg st="4" end="4"/>
                                            </p:txEl>
                                          </p:spTgt>
                                        </p:tgtEl>
                                        <p:attrNameLst>
                                          <p:attrName>style.visibility</p:attrName>
                                        </p:attrNameLst>
                                      </p:cBhvr>
                                      <p:to>
                                        <p:strVal val="visible"/>
                                      </p:to>
                                    </p:set>
                                    <p:animEffect transition="in" filter="slide(fromBottom)">
                                      <p:cBhvr>
                                        <p:cTn id="27" dur="500"/>
                                        <p:tgtEl>
                                          <p:spTgt spid="199683">
                                            <p:txEl>
                                              <p:pRg st="4" end="4"/>
                                            </p:txEl>
                                          </p:spTgt>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199683">
                                            <p:txEl>
                                              <p:pRg st="5" end="5"/>
                                            </p:txEl>
                                          </p:spTgt>
                                        </p:tgtEl>
                                        <p:attrNameLst>
                                          <p:attrName>style.visibility</p:attrName>
                                        </p:attrNameLst>
                                      </p:cBhvr>
                                      <p:to>
                                        <p:strVal val="visible"/>
                                      </p:to>
                                    </p:set>
                                    <p:animEffect transition="in" filter="slide(fromBottom)">
                                      <p:cBhvr>
                                        <p:cTn id="30" dur="500"/>
                                        <p:tgtEl>
                                          <p:spTgt spid="19968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99683">
                                            <p:txEl>
                                              <p:pRg st="6" end="6"/>
                                            </p:txEl>
                                          </p:spTgt>
                                        </p:tgtEl>
                                        <p:attrNameLst>
                                          <p:attrName>style.visibility</p:attrName>
                                        </p:attrNameLst>
                                      </p:cBhvr>
                                      <p:to>
                                        <p:strVal val="visible"/>
                                      </p:to>
                                    </p:set>
                                    <p:animEffect transition="in" filter="slide(fromBottom)">
                                      <p:cBhvr>
                                        <p:cTn id="35" dur="500"/>
                                        <p:tgtEl>
                                          <p:spTgt spid="199683">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199683">
                                            <p:txEl>
                                              <p:pRg st="7" end="7"/>
                                            </p:txEl>
                                          </p:spTgt>
                                        </p:tgtEl>
                                        <p:attrNameLst>
                                          <p:attrName>style.visibility</p:attrName>
                                        </p:attrNameLst>
                                      </p:cBhvr>
                                      <p:to>
                                        <p:strVal val="visible"/>
                                      </p:to>
                                    </p:set>
                                    <p:animEffect transition="in" filter="slide(fromBottom)">
                                      <p:cBhvr>
                                        <p:cTn id="40" dur="500"/>
                                        <p:tgtEl>
                                          <p:spTgt spid="199683">
                                            <p:txEl>
                                              <p:pRg st="7" end="7"/>
                                            </p:txEl>
                                          </p:spTgt>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99683">
                                            <p:txEl>
                                              <p:pRg st="8" end="8"/>
                                            </p:txEl>
                                          </p:spTgt>
                                        </p:tgtEl>
                                        <p:attrNameLst>
                                          <p:attrName>style.visibility</p:attrName>
                                        </p:attrNameLst>
                                      </p:cBhvr>
                                      <p:to>
                                        <p:strVal val="visible"/>
                                      </p:to>
                                    </p:set>
                                    <p:animEffect transition="in" filter="slide(fromBottom)">
                                      <p:cBhvr>
                                        <p:cTn id="43" dur="500"/>
                                        <p:tgtEl>
                                          <p:spTgt spid="1996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bldLvl="2"/>
    </p:bldLst>
  </p:timing>
</p:sld>
</file>

<file path=ppt/slides/slide35.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bg1"/>
        </a:solidFill>
        <a:effectLst/>
      </p:bgPr>
    </p:bg>
    <p:spTree>
      <p:nvGrpSpPr>
        <p:cNvPr id="1" name=""/>
        <p:cNvGrpSpPr/>
        <p:nvPr/>
      </p:nvGrpSpPr>
      <p:grpSpPr>
        <a:xfrm>
          <a:off x="0" y="0"/>
          <a:ext cx="0" cy="0"/>
          <a:chOff x="0" y="0"/>
          <a:chExt cx="0" cy="0"/>
        </a:xfrm>
      </p:grpSpPr>
      <p:sp>
        <p:nvSpPr>
          <p:cNvPr id="741378" name="Text Box 2"/>
          <p:cNvSpPr txBox="1">
            <a:spLocks noChangeArrowheads="1"/>
          </p:cNvSpPr>
          <p:nvPr/>
        </p:nvSpPr>
        <p:spPr bwMode="auto">
          <a:xfrm>
            <a:off x="565150" y="158750"/>
            <a:ext cx="8039100" cy="5794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tabLst>
                <a:tab pos="177800" algn="l"/>
              </a:tabLst>
              <a:defRPr kumimoji="1" sz="2400">
                <a:solidFill>
                  <a:schemeClr val="tx1"/>
                </a:solidFill>
                <a:latin typeface="Times New Roman" pitchFamily="18" charset="0"/>
                <a:ea typeface="宋体" pitchFamily="2" charset="-122"/>
              </a:defRPr>
            </a:lvl1pPr>
            <a:lvl2pPr marL="742950" indent="-285750" eaLnBrk="0" hangingPunct="0">
              <a:tabLst>
                <a:tab pos="177800" algn="l"/>
              </a:tabLst>
              <a:defRPr kumimoji="1" sz="2400">
                <a:solidFill>
                  <a:schemeClr val="tx1"/>
                </a:solidFill>
                <a:latin typeface="Times New Roman" pitchFamily="18" charset="0"/>
                <a:ea typeface="宋体" pitchFamily="2" charset="-122"/>
              </a:defRPr>
            </a:lvl2pPr>
            <a:lvl3pPr marL="1143000" indent="-228600" eaLnBrk="0" hangingPunct="0">
              <a:tabLst>
                <a:tab pos="177800" algn="l"/>
              </a:tabLst>
              <a:defRPr kumimoji="1" sz="2400">
                <a:solidFill>
                  <a:schemeClr val="tx1"/>
                </a:solidFill>
                <a:latin typeface="Times New Roman" pitchFamily="18" charset="0"/>
                <a:ea typeface="宋体" pitchFamily="2" charset="-122"/>
              </a:defRPr>
            </a:lvl3pPr>
            <a:lvl4pPr marL="1600200" indent="-228600" eaLnBrk="0" hangingPunct="0">
              <a:tabLst>
                <a:tab pos="177800" algn="l"/>
              </a:tabLst>
              <a:defRPr kumimoji="1" sz="2400">
                <a:solidFill>
                  <a:schemeClr val="tx1"/>
                </a:solidFill>
                <a:latin typeface="Times New Roman" pitchFamily="18" charset="0"/>
                <a:ea typeface="宋体" pitchFamily="2" charset="-122"/>
              </a:defRPr>
            </a:lvl4pPr>
            <a:lvl5pPr marL="2057400" indent="-228600" eaLnBrk="0" hangingPunct="0">
              <a:tabLst>
                <a:tab pos="177800" algn="l"/>
              </a:tabLst>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tabLst>
                <a:tab pos="177800" algn="l"/>
              </a:tabLst>
              <a:defRPr kumimoji="1" sz="2400">
                <a:solidFill>
                  <a:schemeClr val="tx1"/>
                </a:solidFill>
                <a:latin typeface="Times New Roman" pitchFamily="18" charset="0"/>
                <a:ea typeface="宋体" pitchFamily="2" charset="-122"/>
              </a:defRPr>
            </a:lvl9pPr>
          </a:lstStyle>
          <a:p>
            <a:pPr algn="just" eaLnBrk="1" hangingPunct="1">
              <a:spcBef>
                <a:spcPct val="20000"/>
              </a:spcBef>
              <a:defRPr/>
            </a:pPr>
            <a:r>
              <a:rPr lang="en-US" altLang="zh-CN" sz="3200" b="1" dirty="0" smtClean="0">
                <a:solidFill>
                  <a:srgbClr val="FF3300"/>
                </a:solidFill>
                <a:effectLst>
                  <a:outerShdw blurRad="38100" dist="38100" dir="2700000" algn="tl">
                    <a:srgbClr val="C0C0C0"/>
                  </a:outerShdw>
                </a:effectLst>
                <a:latin typeface="宋体" pitchFamily="2" charset="-122"/>
              </a:rPr>
              <a:t>1.5 </a:t>
            </a:r>
            <a:r>
              <a:rPr lang="zh-CN" altLang="en-US" sz="3200" b="1" dirty="0" smtClean="0">
                <a:solidFill>
                  <a:srgbClr val="FF3300"/>
                </a:solidFill>
                <a:effectLst>
                  <a:outerShdw blurRad="38100" dist="38100" dir="2700000" algn="tl">
                    <a:srgbClr val="C0C0C0"/>
                  </a:outerShdw>
                </a:effectLst>
                <a:latin typeface="宋体" pitchFamily="2" charset="-122"/>
              </a:rPr>
              <a:t>编制</a:t>
            </a:r>
            <a:r>
              <a:rPr lang="en-US" altLang="zh-CN" sz="3200" b="1" dirty="0" smtClean="0">
                <a:solidFill>
                  <a:srgbClr val="FF3300"/>
                </a:solidFill>
                <a:effectLst>
                  <a:outerShdw blurRad="38100" dist="38100" dir="2700000" algn="tl">
                    <a:srgbClr val="C0C0C0"/>
                  </a:outerShdw>
                </a:effectLst>
                <a:latin typeface="宋体" pitchFamily="2" charset="-122"/>
              </a:rPr>
              <a:t>C</a:t>
            </a:r>
            <a:r>
              <a:rPr lang="zh-CN" altLang="en-US" sz="3200" b="1" dirty="0" smtClean="0">
                <a:solidFill>
                  <a:srgbClr val="FF3300"/>
                </a:solidFill>
                <a:effectLst>
                  <a:outerShdw blurRad="38100" dist="38100" dir="2700000" algn="tl">
                    <a:srgbClr val="C0C0C0"/>
                  </a:outerShdw>
                </a:effectLst>
                <a:latin typeface="宋体" pitchFamily="2" charset="-122"/>
              </a:rPr>
              <a:t>语言程序的基本步骤</a:t>
            </a:r>
            <a:r>
              <a:rPr lang="zh-CN" altLang="en-US" sz="3200" dirty="0" smtClean="0">
                <a:solidFill>
                  <a:srgbClr val="FF3300"/>
                </a:solidFill>
                <a:latin typeface="宋体" pitchFamily="2" charset="-122"/>
              </a:rPr>
              <a:t> </a:t>
            </a:r>
          </a:p>
        </p:txBody>
      </p:sp>
      <p:sp>
        <p:nvSpPr>
          <p:cNvPr id="741384" name="Text Box 8"/>
          <p:cNvSpPr txBox="1">
            <a:spLocks noChangeArrowheads="1"/>
          </p:cNvSpPr>
          <p:nvPr/>
        </p:nvSpPr>
        <p:spPr bwMode="auto">
          <a:xfrm>
            <a:off x="1003300" y="1196975"/>
            <a:ext cx="1408113" cy="457200"/>
          </a:xfrm>
          <a:prstGeom prst="rect">
            <a:avLst/>
          </a:prstGeom>
          <a:solidFill>
            <a:srgbClr val="00FFFF"/>
          </a:solidFill>
          <a:ln>
            <a:noFill/>
          </a:ln>
          <a:effectLst/>
          <a:scene3d>
            <a:camera prst="legacyObliqueTopRight"/>
            <a:lightRig rig="legacyFlat3" dir="b"/>
          </a:scene3d>
          <a:sp3d extrusionH="430200" prstMaterial="legacyMatte">
            <a:bevelT w="13500" h="13500" prst="angle"/>
            <a:bevelB w="13500" h="13500" prst="angle"/>
            <a:extrusionClr>
              <a:srgbClr val="00FFFF"/>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defRPr/>
            </a:pPr>
            <a:r>
              <a:rPr lang="zh-CN" altLang="en-US" b="1">
                <a:effectLst>
                  <a:outerShdw blurRad="38100" dist="38100" dir="2700000" algn="tl">
                    <a:srgbClr val="FFFFFF"/>
                  </a:outerShdw>
                </a:effectLst>
                <a:latin typeface="楷体_GB2312" pitchFamily="49" charset="-122"/>
                <a:ea typeface="楷体_GB2312" pitchFamily="49" charset="-122"/>
              </a:rPr>
              <a:t>编 辑</a:t>
            </a:r>
          </a:p>
        </p:txBody>
      </p:sp>
      <p:sp>
        <p:nvSpPr>
          <p:cNvPr id="741385" name="Rectangle 9"/>
          <p:cNvSpPr>
            <a:spLocks noChangeArrowheads="1"/>
          </p:cNvSpPr>
          <p:nvPr/>
        </p:nvSpPr>
        <p:spPr bwMode="auto">
          <a:xfrm>
            <a:off x="2555875" y="922338"/>
            <a:ext cx="165576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en-US" sz="1800" b="1">
                <a:effectLst>
                  <a:outerShdw blurRad="38100" dist="38100" dir="2700000" algn="tl">
                    <a:srgbClr val="FFFFFF"/>
                  </a:outerShdw>
                </a:effectLst>
                <a:latin typeface="楷体_GB2312" pitchFamily="49" charset="-122"/>
                <a:ea typeface="楷体_GB2312" pitchFamily="49" charset="-122"/>
              </a:rPr>
              <a:t>程序代码的录入，生成源程序</a:t>
            </a:r>
            <a:r>
              <a:rPr lang="zh-CN" altLang="en-US" sz="1800" b="1">
                <a:solidFill>
                  <a:srgbClr val="FF66FF"/>
                </a:solidFill>
                <a:effectLst>
                  <a:outerShdw blurRad="38100" dist="38100" dir="2700000" algn="tl">
                    <a:srgbClr val="000000"/>
                  </a:outerShdw>
                </a:effectLst>
                <a:latin typeface="楷体_GB2312" pitchFamily="49" charset="-122"/>
                <a:ea typeface="楷体_GB2312" pitchFamily="49" charset="-122"/>
              </a:rPr>
              <a:t>*</a:t>
            </a:r>
            <a:r>
              <a:rPr lang="en-US" altLang="zh-CN" sz="1800" b="1">
                <a:solidFill>
                  <a:srgbClr val="FF66FF"/>
                </a:solidFill>
                <a:effectLst>
                  <a:outerShdw blurRad="38100" dist="38100" dir="2700000" algn="tl">
                    <a:srgbClr val="000000"/>
                  </a:outerShdw>
                </a:effectLst>
                <a:latin typeface="楷体_GB2312" pitchFamily="49" charset="-122"/>
                <a:ea typeface="楷体_GB2312" pitchFamily="49" charset="-122"/>
              </a:rPr>
              <a:t>.c</a:t>
            </a:r>
            <a:r>
              <a:rPr lang="zh-CN" altLang="en-US" sz="1800" b="1">
                <a:effectLst>
                  <a:outerShdw blurRad="38100" dist="38100" dir="2700000" algn="tl">
                    <a:srgbClr val="FFFFFF"/>
                  </a:outerShdw>
                </a:effectLst>
                <a:latin typeface="楷体_GB2312" pitchFamily="49" charset="-122"/>
                <a:ea typeface="楷体_GB2312" pitchFamily="49" charset="-122"/>
              </a:rPr>
              <a:t>或</a:t>
            </a:r>
            <a:r>
              <a:rPr lang="zh-CN" altLang="en-US" sz="1800" b="1">
                <a:solidFill>
                  <a:srgbClr val="FF66FF"/>
                </a:solidFill>
                <a:effectLst>
                  <a:outerShdw blurRad="38100" dist="38100" dir="2700000" algn="tl">
                    <a:srgbClr val="000000"/>
                  </a:outerShdw>
                </a:effectLst>
                <a:latin typeface="楷体_GB2312" pitchFamily="49" charset="-122"/>
                <a:ea typeface="楷体_GB2312" pitchFamily="49" charset="-122"/>
              </a:rPr>
              <a:t>*</a:t>
            </a:r>
            <a:r>
              <a:rPr lang="en-US" altLang="zh-CN" sz="1800" b="1">
                <a:solidFill>
                  <a:srgbClr val="FF66FF"/>
                </a:solidFill>
                <a:effectLst>
                  <a:outerShdw blurRad="38100" dist="38100" dir="2700000" algn="tl">
                    <a:srgbClr val="000000"/>
                  </a:outerShdw>
                </a:effectLst>
                <a:latin typeface="楷体_GB2312" pitchFamily="49" charset="-122"/>
                <a:ea typeface="楷体_GB2312" pitchFamily="49" charset="-122"/>
              </a:rPr>
              <a:t>.cpp</a:t>
            </a:r>
          </a:p>
        </p:txBody>
      </p:sp>
      <p:sp>
        <p:nvSpPr>
          <p:cNvPr id="741386" name="Text Box 10"/>
          <p:cNvSpPr txBox="1">
            <a:spLocks noChangeArrowheads="1"/>
          </p:cNvSpPr>
          <p:nvPr/>
        </p:nvSpPr>
        <p:spPr bwMode="auto">
          <a:xfrm>
            <a:off x="962025" y="2341563"/>
            <a:ext cx="1408113" cy="457200"/>
          </a:xfrm>
          <a:prstGeom prst="rect">
            <a:avLst/>
          </a:prstGeom>
          <a:solidFill>
            <a:srgbClr val="FFCC99"/>
          </a:solidFill>
          <a:ln>
            <a:noFill/>
          </a:ln>
          <a:effectLst/>
          <a:scene3d>
            <a:camera prst="legacyObliqueTopRight"/>
            <a:lightRig rig="legacyFlat3" dir="b"/>
          </a:scene3d>
          <a:sp3d extrusionH="430200" prstMaterial="legacyMatte">
            <a:bevelT w="13500" h="13500" prst="angle"/>
            <a:bevelB w="13500" h="13500" prst="angle"/>
            <a:extrusionClr>
              <a:srgbClr val="FFCC99"/>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defRPr/>
            </a:pPr>
            <a:r>
              <a:rPr lang="zh-CN" altLang="en-US" b="1">
                <a:effectLst>
                  <a:outerShdw blurRad="38100" dist="38100" dir="2700000" algn="tl">
                    <a:srgbClr val="FFFFFF"/>
                  </a:outerShdw>
                </a:effectLst>
                <a:latin typeface="楷体_GB2312" pitchFamily="49" charset="-122"/>
                <a:ea typeface="楷体_GB2312" pitchFamily="49" charset="-122"/>
              </a:rPr>
              <a:t>编 译</a:t>
            </a:r>
          </a:p>
        </p:txBody>
      </p:sp>
      <p:sp>
        <p:nvSpPr>
          <p:cNvPr id="741387" name="Rectangle 11"/>
          <p:cNvSpPr>
            <a:spLocks noChangeArrowheads="1"/>
          </p:cNvSpPr>
          <p:nvPr/>
        </p:nvSpPr>
        <p:spPr bwMode="auto">
          <a:xfrm>
            <a:off x="2555875" y="2060575"/>
            <a:ext cx="183991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en-US" sz="1800" b="1">
                <a:effectLst>
                  <a:outerShdw blurRad="38100" dist="38100" dir="2700000" algn="tl">
                    <a:srgbClr val="FFFFFF"/>
                  </a:outerShdw>
                </a:effectLst>
                <a:latin typeface="楷体_GB2312" pitchFamily="49" charset="-122"/>
                <a:ea typeface="楷体_GB2312" pitchFamily="49" charset="-122"/>
              </a:rPr>
              <a:t>语法分析查错，翻译生成目标程序</a:t>
            </a:r>
            <a:r>
              <a:rPr lang="zh-CN" altLang="en-US" sz="1800" b="1">
                <a:solidFill>
                  <a:srgbClr val="FF66FF"/>
                </a:solidFill>
                <a:effectLst>
                  <a:outerShdw blurRad="38100" dist="38100" dir="2700000" algn="tl">
                    <a:srgbClr val="000000"/>
                  </a:outerShdw>
                </a:effectLst>
                <a:latin typeface="楷体_GB2312" pitchFamily="49" charset="-122"/>
                <a:ea typeface="楷体_GB2312" pitchFamily="49" charset="-122"/>
              </a:rPr>
              <a:t>*</a:t>
            </a:r>
            <a:r>
              <a:rPr lang="en-US" altLang="zh-CN" sz="1800" b="1">
                <a:solidFill>
                  <a:srgbClr val="FF66FF"/>
                </a:solidFill>
                <a:effectLst>
                  <a:outerShdw blurRad="38100" dist="38100" dir="2700000" algn="tl">
                    <a:srgbClr val="000000"/>
                  </a:outerShdw>
                </a:effectLst>
                <a:latin typeface="楷体_GB2312" pitchFamily="49" charset="-122"/>
                <a:ea typeface="楷体_GB2312" pitchFamily="49" charset="-122"/>
              </a:rPr>
              <a:t>.obj</a:t>
            </a:r>
          </a:p>
        </p:txBody>
      </p:sp>
      <p:sp>
        <p:nvSpPr>
          <p:cNvPr id="741388" name="Text Box 12"/>
          <p:cNvSpPr txBox="1">
            <a:spLocks noChangeArrowheads="1"/>
          </p:cNvSpPr>
          <p:nvPr/>
        </p:nvSpPr>
        <p:spPr bwMode="auto">
          <a:xfrm>
            <a:off x="935038" y="3529013"/>
            <a:ext cx="1408112" cy="457200"/>
          </a:xfrm>
          <a:prstGeom prst="rect">
            <a:avLst/>
          </a:prstGeom>
          <a:solidFill>
            <a:srgbClr val="FFFF99"/>
          </a:solidFill>
          <a:ln>
            <a:noFill/>
          </a:ln>
          <a:effectLst/>
          <a:scene3d>
            <a:camera prst="legacyObliqueTopRight"/>
            <a:lightRig rig="legacyFlat3" dir="b"/>
          </a:scene3d>
          <a:sp3d extrusionH="430200" prstMaterial="legacyMatte">
            <a:bevelT w="13500" h="13500" prst="angle"/>
            <a:bevelB w="13500" h="13500" prst="angle"/>
            <a:extrusionClr>
              <a:srgbClr val="FFFF99"/>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defRPr/>
            </a:pPr>
            <a:r>
              <a:rPr lang="zh-CN" altLang="en-US" b="1">
                <a:effectLst>
                  <a:outerShdw blurRad="38100" dist="38100" dir="2700000" algn="tl">
                    <a:srgbClr val="FFFFFF"/>
                  </a:outerShdw>
                </a:effectLst>
                <a:latin typeface="楷体_GB2312" pitchFamily="49" charset="-122"/>
                <a:ea typeface="楷体_GB2312" pitchFamily="49" charset="-122"/>
              </a:rPr>
              <a:t>链 接</a:t>
            </a:r>
          </a:p>
        </p:txBody>
      </p:sp>
      <p:sp>
        <p:nvSpPr>
          <p:cNvPr id="741389" name="Rectangle 13"/>
          <p:cNvSpPr>
            <a:spLocks noChangeArrowheads="1"/>
          </p:cNvSpPr>
          <p:nvPr/>
        </p:nvSpPr>
        <p:spPr bwMode="auto">
          <a:xfrm>
            <a:off x="2541588" y="3098800"/>
            <a:ext cx="165576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en-US" sz="1800" b="1">
                <a:effectLst>
                  <a:outerShdw blurRad="38100" dist="38100" dir="2700000" algn="tl">
                    <a:srgbClr val="FFFFFF"/>
                  </a:outerShdw>
                </a:effectLst>
                <a:latin typeface="楷体_GB2312" pitchFamily="49" charset="-122"/>
                <a:ea typeface="楷体_GB2312" pitchFamily="49" charset="-122"/>
              </a:rPr>
              <a:t>与其它目标程序或库链接装配</a:t>
            </a:r>
            <a:r>
              <a:rPr lang="en-US" altLang="zh-CN" sz="1800" b="1">
                <a:effectLst>
                  <a:outerShdw blurRad="38100" dist="38100" dir="2700000" algn="tl">
                    <a:srgbClr val="FFFFFF"/>
                  </a:outerShdw>
                </a:effectLst>
                <a:latin typeface="楷体_GB2312" pitchFamily="49" charset="-122"/>
                <a:ea typeface="楷体_GB2312" pitchFamily="49" charset="-122"/>
              </a:rPr>
              <a:t>,</a:t>
            </a:r>
            <a:r>
              <a:rPr lang="zh-CN" altLang="en-US" sz="1800" b="1">
                <a:effectLst>
                  <a:outerShdw blurRad="38100" dist="38100" dir="2700000" algn="tl">
                    <a:srgbClr val="FFFFFF"/>
                  </a:outerShdw>
                </a:effectLst>
                <a:latin typeface="楷体_GB2312" pitchFamily="49" charset="-122"/>
                <a:ea typeface="楷体_GB2312" pitchFamily="49" charset="-122"/>
              </a:rPr>
              <a:t>生成可执行程序</a:t>
            </a:r>
            <a:r>
              <a:rPr lang="zh-CN" altLang="en-US" sz="1800" b="1">
                <a:solidFill>
                  <a:srgbClr val="FF66FF"/>
                </a:solidFill>
                <a:effectLst>
                  <a:outerShdw blurRad="38100" dist="38100" dir="2700000" algn="tl">
                    <a:srgbClr val="000000"/>
                  </a:outerShdw>
                </a:effectLst>
                <a:latin typeface="楷体_GB2312" pitchFamily="49" charset="-122"/>
                <a:ea typeface="楷体_GB2312" pitchFamily="49" charset="-122"/>
              </a:rPr>
              <a:t>*</a:t>
            </a:r>
            <a:r>
              <a:rPr lang="en-US" altLang="zh-CN" sz="1800" b="1">
                <a:solidFill>
                  <a:srgbClr val="FF66FF"/>
                </a:solidFill>
                <a:effectLst>
                  <a:outerShdw blurRad="38100" dist="38100" dir="2700000" algn="tl">
                    <a:srgbClr val="000000"/>
                  </a:outerShdw>
                </a:effectLst>
                <a:latin typeface="楷体_GB2312" pitchFamily="49" charset="-122"/>
                <a:ea typeface="楷体_GB2312" pitchFamily="49" charset="-122"/>
              </a:rPr>
              <a:t>.exe</a:t>
            </a:r>
          </a:p>
        </p:txBody>
      </p:sp>
      <p:sp>
        <p:nvSpPr>
          <p:cNvPr id="741390" name="Text Box 14"/>
          <p:cNvSpPr txBox="1">
            <a:spLocks noChangeArrowheads="1"/>
          </p:cNvSpPr>
          <p:nvPr/>
        </p:nvSpPr>
        <p:spPr bwMode="auto">
          <a:xfrm>
            <a:off x="950913" y="4730750"/>
            <a:ext cx="1408112" cy="457200"/>
          </a:xfrm>
          <a:prstGeom prst="rect">
            <a:avLst/>
          </a:prstGeom>
          <a:solidFill>
            <a:srgbClr val="FF66FF"/>
          </a:solidFill>
          <a:ln>
            <a:noFill/>
          </a:ln>
          <a:effectLst/>
          <a:scene3d>
            <a:camera prst="legacyObliqueTopRight"/>
            <a:lightRig rig="legacyFlat3" dir="b"/>
          </a:scene3d>
          <a:sp3d extrusionH="430200" prstMaterial="legacyMatte">
            <a:bevelT w="13500" h="13500" prst="angle"/>
            <a:bevelB w="13500" h="13500" prst="angle"/>
            <a:extrusionClr>
              <a:srgbClr val="FF66FF"/>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defRPr/>
            </a:pPr>
            <a:r>
              <a:rPr lang="zh-CN" altLang="en-US" b="1">
                <a:effectLst>
                  <a:outerShdw blurRad="38100" dist="38100" dir="2700000" algn="tl">
                    <a:srgbClr val="FFFFFF"/>
                  </a:outerShdw>
                </a:effectLst>
                <a:latin typeface="楷体_GB2312" pitchFamily="49" charset="-122"/>
                <a:ea typeface="楷体_GB2312" pitchFamily="49" charset="-122"/>
              </a:rPr>
              <a:t>运 行</a:t>
            </a:r>
          </a:p>
        </p:txBody>
      </p:sp>
      <p:sp>
        <p:nvSpPr>
          <p:cNvPr id="741391" name="AutoShape 15"/>
          <p:cNvSpPr>
            <a:spLocks noChangeArrowheads="1"/>
          </p:cNvSpPr>
          <p:nvPr/>
        </p:nvSpPr>
        <p:spPr bwMode="auto">
          <a:xfrm>
            <a:off x="1590675" y="1673225"/>
            <a:ext cx="317500" cy="603250"/>
          </a:xfrm>
          <a:prstGeom prst="downArrow">
            <a:avLst>
              <a:gd name="adj1" fmla="val 50000"/>
              <a:gd name="adj2" fmla="val 47500"/>
            </a:avLst>
          </a:prstGeom>
          <a:solidFill>
            <a:srgbClr val="33CCCC"/>
          </a:solidFill>
          <a:ln w="9525">
            <a:solidFill>
              <a:schemeClr val="tx1"/>
            </a:solidFill>
            <a:miter lim="800000"/>
            <a:headEnd/>
            <a:tailEnd/>
          </a:ln>
          <a:effectLst>
            <a:outerShdw dist="35921" dir="2700000" algn="ctr" rotWithShape="0">
              <a:schemeClr val="bg2">
                <a:alpha val="50000"/>
              </a:schemeClr>
            </a:outerShdw>
          </a:effectLst>
        </p:spPr>
        <p:txBody>
          <a:bodyPr vert="eaVert"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41392" name="AutoShape 16"/>
          <p:cNvSpPr>
            <a:spLocks noChangeArrowheads="1"/>
          </p:cNvSpPr>
          <p:nvPr/>
        </p:nvSpPr>
        <p:spPr bwMode="auto">
          <a:xfrm>
            <a:off x="1577975" y="2817813"/>
            <a:ext cx="317500" cy="603250"/>
          </a:xfrm>
          <a:prstGeom prst="downArrow">
            <a:avLst>
              <a:gd name="adj1" fmla="val 50000"/>
              <a:gd name="adj2" fmla="val 47500"/>
            </a:avLst>
          </a:prstGeom>
          <a:solidFill>
            <a:srgbClr val="FF9966"/>
          </a:solidFill>
          <a:ln w="9525">
            <a:solidFill>
              <a:schemeClr val="tx1"/>
            </a:solidFill>
            <a:miter lim="800000"/>
            <a:headEnd/>
            <a:tailEnd/>
          </a:ln>
          <a:effectLst>
            <a:outerShdw dist="35921" dir="2700000" algn="ctr" rotWithShape="0">
              <a:schemeClr val="bg2">
                <a:alpha val="50000"/>
              </a:schemeClr>
            </a:outerShdw>
          </a:effectLst>
        </p:spPr>
        <p:txBody>
          <a:bodyPr vert="eaVert"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41393" name="AutoShape 17"/>
          <p:cNvSpPr>
            <a:spLocks noChangeArrowheads="1"/>
          </p:cNvSpPr>
          <p:nvPr/>
        </p:nvSpPr>
        <p:spPr bwMode="auto">
          <a:xfrm>
            <a:off x="1579563" y="4005263"/>
            <a:ext cx="317500" cy="603250"/>
          </a:xfrm>
          <a:prstGeom prst="downArrow">
            <a:avLst>
              <a:gd name="adj1" fmla="val 50000"/>
              <a:gd name="adj2" fmla="val 47500"/>
            </a:avLst>
          </a:prstGeom>
          <a:solidFill>
            <a:srgbClr val="FFFF99"/>
          </a:solidFill>
          <a:ln w="9525">
            <a:solidFill>
              <a:schemeClr val="tx1"/>
            </a:solidFill>
            <a:miter lim="800000"/>
            <a:headEnd/>
            <a:tailEnd/>
          </a:ln>
          <a:effectLst>
            <a:outerShdw dist="35921" dir="2700000" algn="ctr" rotWithShape="0">
              <a:schemeClr val="bg2">
                <a:alpha val="50000"/>
              </a:schemeClr>
            </a:outerShdw>
          </a:effectLst>
        </p:spPr>
        <p:txBody>
          <a:bodyPr vert="eaVert"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nvGrpSpPr>
          <p:cNvPr id="741397" name="Group 21"/>
          <p:cNvGrpSpPr>
            <a:grpSpLocks/>
          </p:cNvGrpSpPr>
          <p:nvPr/>
        </p:nvGrpSpPr>
        <p:grpSpPr bwMode="auto">
          <a:xfrm>
            <a:off x="4356100" y="908050"/>
            <a:ext cx="4464050" cy="5473700"/>
            <a:chOff x="5835" y="2214"/>
            <a:chExt cx="4518" cy="6642"/>
          </a:xfrm>
        </p:grpSpPr>
        <p:grpSp>
          <p:nvGrpSpPr>
            <p:cNvPr id="34831" name="Group 22"/>
            <p:cNvGrpSpPr>
              <a:grpSpLocks/>
            </p:cNvGrpSpPr>
            <p:nvPr/>
          </p:nvGrpSpPr>
          <p:grpSpPr bwMode="auto">
            <a:xfrm>
              <a:off x="5835" y="2214"/>
              <a:ext cx="4518" cy="6042"/>
              <a:chOff x="5835" y="2139"/>
              <a:chExt cx="4518" cy="6042"/>
            </a:xfrm>
          </p:grpSpPr>
          <p:sp>
            <p:nvSpPr>
              <p:cNvPr id="34833" name="Text Box 23"/>
              <p:cNvSpPr txBox="1">
                <a:spLocks noChangeArrowheads="1"/>
              </p:cNvSpPr>
              <p:nvPr/>
            </p:nvSpPr>
            <p:spPr bwMode="auto">
              <a:xfrm>
                <a:off x="7290" y="2139"/>
                <a:ext cx="1080" cy="468"/>
              </a:xfrm>
              <a:prstGeom prst="rect">
                <a:avLst/>
              </a:prstGeom>
              <a:solidFill>
                <a:srgbClr val="FF99CC"/>
              </a:solidFill>
              <a:ln w="9525">
                <a:solidFill>
                  <a:srgbClr val="000000"/>
                </a:solidFill>
                <a:miter lim="800000"/>
                <a:headEnd/>
                <a:tailEnd/>
              </a:ln>
              <a:effectLst>
                <a:outerShdw dist="35921" dir="2700000" algn="ctr" rotWithShape="0">
                  <a:srgbClr val="808080"/>
                </a:outerShdw>
              </a:effec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a:latin typeface="Times New Roman" panose="02020603050405020304" pitchFamily="18" charset="0"/>
                  </a:rPr>
                  <a:t>开 始</a:t>
                </a:r>
                <a:endParaRPr lang="zh-CN" altLang="en-US" sz="1600">
                  <a:latin typeface="Times New Roman" panose="02020603050405020304" pitchFamily="18" charset="0"/>
                  <a:ea typeface="隶书" panose="02010509060101010101" pitchFamily="49" charset="-122"/>
                </a:endParaRPr>
              </a:p>
            </p:txBody>
          </p:sp>
          <p:sp>
            <p:nvSpPr>
              <p:cNvPr id="34834" name="Text Box 24"/>
              <p:cNvSpPr txBox="1">
                <a:spLocks noChangeArrowheads="1"/>
              </p:cNvSpPr>
              <p:nvPr/>
            </p:nvSpPr>
            <p:spPr bwMode="auto">
              <a:xfrm>
                <a:off x="7290" y="2925"/>
                <a:ext cx="1080" cy="468"/>
              </a:xfrm>
              <a:prstGeom prst="rect">
                <a:avLst/>
              </a:prstGeom>
              <a:solidFill>
                <a:srgbClr val="CCFFCC"/>
              </a:solidFill>
              <a:ln w="9525">
                <a:solidFill>
                  <a:srgbClr val="000000"/>
                </a:solidFill>
                <a:miter lim="800000"/>
                <a:headEnd/>
                <a:tailEnd/>
              </a:ln>
              <a:effectLst>
                <a:outerShdw dist="35921" dir="2700000" algn="ctr" rotWithShape="0">
                  <a:srgbClr val="808080"/>
                </a:outerShdw>
              </a:effec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a:latin typeface="Times New Roman" panose="02020603050405020304" pitchFamily="18" charset="0"/>
                  </a:rPr>
                  <a:t>编 辑</a:t>
                </a:r>
                <a:endParaRPr lang="zh-CN" altLang="en-US" sz="1600">
                  <a:latin typeface="Times New Roman" panose="02020603050405020304" pitchFamily="18" charset="0"/>
                  <a:ea typeface="隶书" panose="02010509060101010101" pitchFamily="49" charset="-122"/>
                </a:endParaRPr>
              </a:p>
            </p:txBody>
          </p:sp>
          <p:sp>
            <p:nvSpPr>
              <p:cNvPr id="34835" name="Text Box 25"/>
              <p:cNvSpPr txBox="1">
                <a:spLocks noChangeArrowheads="1"/>
              </p:cNvSpPr>
              <p:nvPr/>
            </p:nvSpPr>
            <p:spPr bwMode="auto">
              <a:xfrm>
                <a:off x="7290" y="3711"/>
                <a:ext cx="1080" cy="468"/>
              </a:xfrm>
              <a:prstGeom prst="rect">
                <a:avLst/>
              </a:prstGeom>
              <a:solidFill>
                <a:srgbClr val="CCFFCC"/>
              </a:solidFill>
              <a:ln w="9525">
                <a:solidFill>
                  <a:srgbClr val="000000"/>
                </a:solidFill>
                <a:miter lim="800000"/>
                <a:headEnd/>
                <a:tailEnd/>
              </a:ln>
              <a:effectLst>
                <a:outerShdw dist="35921" dir="2700000" algn="ctr" rotWithShape="0">
                  <a:srgbClr val="808080"/>
                </a:outerShdw>
              </a:effec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a:latin typeface="Times New Roman" panose="02020603050405020304" pitchFamily="18" charset="0"/>
                  </a:rPr>
                  <a:t>编 译</a:t>
                </a:r>
                <a:endParaRPr lang="zh-CN" altLang="en-US" sz="1600">
                  <a:latin typeface="Times New Roman" panose="02020603050405020304" pitchFamily="18" charset="0"/>
                  <a:ea typeface="隶书" panose="02010509060101010101" pitchFamily="49" charset="-122"/>
                </a:endParaRPr>
              </a:p>
            </p:txBody>
          </p:sp>
          <p:grpSp>
            <p:nvGrpSpPr>
              <p:cNvPr id="34836" name="Group 26"/>
              <p:cNvGrpSpPr>
                <a:grpSpLocks/>
              </p:cNvGrpSpPr>
              <p:nvPr/>
            </p:nvGrpSpPr>
            <p:grpSpPr bwMode="auto">
              <a:xfrm>
                <a:off x="7125" y="4536"/>
                <a:ext cx="1440" cy="489"/>
                <a:chOff x="7140" y="4791"/>
                <a:chExt cx="1440" cy="489"/>
              </a:xfrm>
            </p:grpSpPr>
            <p:sp>
              <p:nvSpPr>
                <p:cNvPr id="34881" name="AutoShape 27"/>
                <p:cNvSpPr>
                  <a:spLocks noChangeArrowheads="1"/>
                </p:cNvSpPr>
                <p:nvPr/>
              </p:nvSpPr>
              <p:spPr bwMode="auto">
                <a:xfrm>
                  <a:off x="7140" y="4791"/>
                  <a:ext cx="1440" cy="468"/>
                </a:xfrm>
                <a:prstGeom prst="diamond">
                  <a:avLst/>
                </a:prstGeom>
                <a:solidFill>
                  <a:srgbClr val="CCFFCC"/>
                </a:solidFill>
                <a:ln w="9525">
                  <a:solidFill>
                    <a:srgbClr val="000000"/>
                  </a:solidFill>
                  <a:miter lim="800000"/>
                  <a:headEnd/>
                  <a:tailEnd/>
                </a:ln>
                <a:effectLst>
                  <a:outerShdw dist="35921" dir="2700000" algn="ctr" rotWithShape="0">
                    <a:srgbClr val="808080"/>
                  </a:outerShdw>
                </a:effec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4882" name="Text Box 28"/>
                <p:cNvSpPr txBox="1">
                  <a:spLocks noChangeArrowheads="1"/>
                </p:cNvSpPr>
                <p:nvPr/>
              </p:nvSpPr>
              <p:spPr bwMode="auto">
                <a:xfrm>
                  <a:off x="7500" y="4812"/>
                  <a:ext cx="90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有错？</a:t>
                  </a:r>
                  <a:endParaRPr lang="zh-CN" altLang="en-US" sz="1600">
                    <a:latin typeface="Times New Roman" panose="02020603050405020304" pitchFamily="18" charset="0"/>
                    <a:ea typeface="隶书" panose="02010509060101010101" pitchFamily="49" charset="-122"/>
                  </a:endParaRPr>
                </a:p>
              </p:txBody>
            </p:sp>
          </p:grpSp>
          <p:sp>
            <p:nvSpPr>
              <p:cNvPr id="34837" name="Text Box 29"/>
              <p:cNvSpPr txBox="1">
                <a:spLocks noChangeArrowheads="1"/>
              </p:cNvSpPr>
              <p:nvPr/>
            </p:nvSpPr>
            <p:spPr bwMode="auto">
              <a:xfrm>
                <a:off x="7290" y="5346"/>
                <a:ext cx="1080" cy="468"/>
              </a:xfrm>
              <a:prstGeom prst="rect">
                <a:avLst/>
              </a:prstGeom>
              <a:solidFill>
                <a:srgbClr val="CCFFCC"/>
              </a:solidFill>
              <a:ln w="9525">
                <a:solidFill>
                  <a:srgbClr val="000000"/>
                </a:solidFill>
                <a:miter lim="800000"/>
                <a:headEnd/>
                <a:tailEnd/>
              </a:ln>
              <a:effectLst>
                <a:outerShdw dist="35921" dir="2700000" algn="ctr" rotWithShape="0">
                  <a:srgbClr val="808080"/>
                </a:outerShdw>
              </a:effec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a:latin typeface="Times New Roman" panose="02020603050405020304" pitchFamily="18" charset="0"/>
                  </a:rPr>
                  <a:t>链 接</a:t>
                </a:r>
                <a:endParaRPr lang="zh-CN" altLang="en-US" sz="1600">
                  <a:latin typeface="Times New Roman" panose="02020603050405020304" pitchFamily="18" charset="0"/>
                  <a:ea typeface="隶书" panose="02010509060101010101" pitchFamily="49" charset="-122"/>
                </a:endParaRPr>
              </a:p>
            </p:txBody>
          </p:sp>
          <p:sp>
            <p:nvSpPr>
              <p:cNvPr id="34838" name="Text Box 30"/>
              <p:cNvSpPr txBox="1">
                <a:spLocks noChangeArrowheads="1"/>
              </p:cNvSpPr>
              <p:nvPr/>
            </p:nvSpPr>
            <p:spPr bwMode="auto">
              <a:xfrm>
                <a:off x="7290" y="6153"/>
                <a:ext cx="1080" cy="468"/>
              </a:xfrm>
              <a:prstGeom prst="rect">
                <a:avLst/>
              </a:prstGeom>
              <a:solidFill>
                <a:srgbClr val="CCFFCC"/>
              </a:solidFill>
              <a:ln w="9525">
                <a:solidFill>
                  <a:srgbClr val="000000"/>
                </a:solidFill>
                <a:miter lim="800000"/>
                <a:headEnd/>
                <a:tailEnd/>
              </a:ln>
              <a:effectLst>
                <a:outerShdw dist="35921" dir="2700000" algn="ctr" rotWithShape="0">
                  <a:srgbClr val="808080"/>
                </a:outerShdw>
              </a:effec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a:latin typeface="Times New Roman" panose="02020603050405020304" pitchFamily="18" charset="0"/>
                  </a:rPr>
                  <a:t>执 行</a:t>
                </a:r>
                <a:endParaRPr lang="zh-CN" altLang="en-US" sz="1600">
                  <a:latin typeface="Times New Roman" panose="02020603050405020304" pitchFamily="18" charset="0"/>
                  <a:ea typeface="隶书" panose="02010509060101010101" pitchFamily="49" charset="-122"/>
                </a:endParaRPr>
              </a:p>
            </p:txBody>
          </p:sp>
          <p:grpSp>
            <p:nvGrpSpPr>
              <p:cNvPr id="34839" name="Group 31"/>
              <p:cNvGrpSpPr>
                <a:grpSpLocks/>
              </p:cNvGrpSpPr>
              <p:nvPr/>
            </p:nvGrpSpPr>
            <p:grpSpPr bwMode="auto">
              <a:xfrm>
                <a:off x="7155" y="6933"/>
                <a:ext cx="1440" cy="483"/>
                <a:chOff x="7155" y="7368"/>
                <a:chExt cx="1440" cy="483"/>
              </a:xfrm>
            </p:grpSpPr>
            <p:sp>
              <p:nvSpPr>
                <p:cNvPr id="34879" name="AutoShape 32"/>
                <p:cNvSpPr>
                  <a:spLocks noChangeArrowheads="1"/>
                </p:cNvSpPr>
                <p:nvPr/>
              </p:nvSpPr>
              <p:spPr bwMode="auto">
                <a:xfrm>
                  <a:off x="7155" y="7368"/>
                  <a:ext cx="1440" cy="468"/>
                </a:xfrm>
                <a:prstGeom prst="diamond">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4880" name="Text Box 33"/>
                <p:cNvSpPr txBox="1">
                  <a:spLocks noChangeArrowheads="1"/>
                </p:cNvSpPr>
                <p:nvPr/>
              </p:nvSpPr>
              <p:spPr bwMode="auto">
                <a:xfrm>
                  <a:off x="7335" y="7383"/>
                  <a:ext cx="1260" cy="46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结果正确？</a:t>
                  </a:r>
                  <a:endParaRPr lang="zh-CN" altLang="en-US" sz="1600">
                    <a:latin typeface="Times New Roman" panose="02020603050405020304" pitchFamily="18" charset="0"/>
                    <a:ea typeface="隶书" panose="02010509060101010101" pitchFamily="49" charset="-122"/>
                  </a:endParaRPr>
                </a:p>
              </p:txBody>
            </p:sp>
          </p:grpSp>
          <p:sp>
            <p:nvSpPr>
              <p:cNvPr id="34840" name="Text Box 34"/>
              <p:cNvSpPr txBox="1">
                <a:spLocks noChangeArrowheads="1"/>
              </p:cNvSpPr>
              <p:nvPr/>
            </p:nvSpPr>
            <p:spPr bwMode="auto">
              <a:xfrm>
                <a:off x="7290" y="7713"/>
                <a:ext cx="1080" cy="468"/>
              </a:xfrm>
              <a:prstGeom prst="rect">
                <a:avLst/>
              </a:prstGeom>
              <a:solidFill>
                <a:srgbClr val="FF99CC"/>
              </a:solidFill>
              <a:ln w="9525">
                <a:solidFill>
                  <a:srgbClr val="000000"/>
                </a:solidFill>
                <a:miter lim="800000"/>
                <a:headEnd/>
                <a:tailEnd/>
              </a:ln>
              <a:effectLst>
                <a:outerShdw dist="35921" dir="2700000" algn="ctr" rotWithShape="0">
                  <a:srgbClr val="808080"/>
                </a:outerShdw>
              </a:effec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a:latin typeface="Times New Roman" panose="02020603050405020304" pitchFamily="18" charset="0"/>
                  </a:rPr>
                  <a:t>结 束</a:t>
                </a:r>
                <a:endParaRPr lang="zh-CN" altLang="en-US" sz="1600">
                  <a:latin typeface="Times New Roman" panose="02020603050405020304" pitchFamily="18" charset="0"/>
                  <a:ea typeface="隶书" panose="02010509060101010101" pitchFamily="49" charset="-122"/>
                </a:endParaRPr>
              </a:p>
            </p:txBody>
          </p:sp>
          <p:grpSp>
            <p:nvGrpSpPr>
              <p:cNvPr id="34841" name="Group 35"/>
              <p:cNvGrpSpPr>
                <a:grpSpLocks/>
              </p:cNvGrpSpPr>
              <p:nvPr/>
            </p:nvGrpSpPr>
            <p:grpSpPr bwMode="auto">
              <a:xfrm>
                <a:off x="8910" y="3159"/>
                <a:ext cx="1380" cy="780"/>
                <a:chOff x="8910" y="3159"/>
                <a:chExt cx="1380" cy="780"/>
              </a:xfrm>
            </p:grpSpPr>
            <p:sp>
              <p:nvSpPr>
                <p:cNvPr id="34877" name="Oval 36"/>
                <p:cNvSpPr>
                  <a:spLocks noChangeArrowheads="1"/>
                </p:cNvSpPr>
                <p:nvPr/>
              </p:nvSpPr>
              <p:spPr bwMode="auto">
                <a:xfrm>
                  <a:off x="8910" y="3159"/>
                  <a:ext cx="1380" cy="780"/>
                </a:xfrm>
                <a:prstGeom prst="ellipse">
                  <a:avLst/>
                </a:prstGeom>
                <a:solidFill>
                  <a:srgbClr val="CCFFCC"/>
                </a:solidFill>
                <a:ln w="9525">
                  <a:solidFill>
                    <a:srgbClr val="000000"/>
                  </a:solidFill>
                  <a:round/>
                  <a:headEnd/>
                  <a:tailEnd/>
                </a:ln>
                <a:effectLst>
                  <a:outerShdw dist="35921" dir="2700000" algn="ctr" rotWithShape="0">
                    <a:srgbClr val="808080"/>
                  </a:outerShdw>
                </a:effec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4878" name="Text Box 37"/>
                <p:cNvSpPr txBox="1">
                  <a:spLocks noChangeArrowheads="1"/>
                </p:cNvSpPr>
                <p:nvPr/>
              </p:nvSpPr>
              <p:spPr bwMode="auto">
                <a:xfrm>
                  <a:off x="9012" y="3330"/>
                  <a:ext cx="1260" cy="46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宋体" panose="02010600030101010101" pitchFamily="2" charset="-122"/>
                    </a:rPr>
                    <a:t>源程序</a:t>
                  </a:r>
                  <a:r>
                    <a:rPr lang="en-US" altLang="zh-CN" sz="1600">
                      <a:latin typeface="Times New Roman" panose="02020603050405020304" pitchFamily="18" charset="0"/>
                    </a:rPr>
                    <a:t>file.c</a:t>
                  </a:r>
                  <a:endParaRPr lang="en-US" altLang="zh-CN" sz="1600">
                    <a:latin typeface="Times New Roman" panose="02020603050405020304" pitchFamily="18" charset="0"/>
                    <a:ea typeface="隶书" panose="02010509060101010101" pitchFamily="49" charset="-122"/>
                  </a:endParaRPr>
                </a:p>
              </p:txBody>
            </p:sp>
          </p:grpSp>
          <p:grpSp>
            <p:nvGrpSpPr>
              <p:cNvPr id="34842" name="Group 38"/>
              <p:cNvGrpSpPr>
                <a:grpSpLocks/>
              </p:cNvGrpSpPr>
              <p:nvPr/>
            </p:nvGrpSpPr>
            <p:grpSpPr bwMode="auto">
              <a:xfrm>
                <a:off x="8973" y="4374"/>
                <a:ext cx="1380" cy="810"/>
                <a:chOff x="8973" y="4374"/>
                <a:chExt cx="1380" cy="810"/>
              </a:xfrm>
            </p:grpSpPr>
            <p:sp>
              <p:nvSpPr>
                <p:cNvPr id="34875" name="Oval 39"/>
                <p:cNvSpPr>
                  <a:spLocks noChangeArrowheads="1"/>
                </p:cNvSpPr>
                <p:nvPr/>
              </p:nvSpPr>
              <p:spPr bwMode="auto">
                <a:xfrm>
                  <a:off x="8973" y="4374"/>
                  <a:ext cx="1380" cy="780"/>
                </a:xfrm>
                <a:prstGeom prst="ellipse">
                  <a:avLst/>
                </a:prstGeom>
                <a:solidFill>
                  <a:srgbClr val="FFFF99"/>
                </a:solidFill>
                <a:ln w="9525">
                  <a:solidFill>
                    <a:srgbClr val="000000"/>
                  </a:solidFill>
                  <a:round/>
                  <a:headEnd/>
                  <a:tailEnd/>
                </a:ln>
                <a:effectLst>
                  <a:outerShdw dist="35921" dir="2700000" algn="ctr" rotWithShape="0">
                    <a:srgbClr val="808080"/>
                  </a:outerShdw>
                </a:effec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4876" name="Text Box 40"/>
                <p:cNvSpPr txBox="1">
                  <a:spLocks noChangeArrowheads="1"/>
                </p:cNvSpPr>
                <p:nvPr/>
              </p:nvSpPr>
              <p:spPr bwMode="auto">
                <a:xfrm>
                  <a:off x="9195" y="4404"/>
                  <a:ext cx="1065" cy="7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宋体" panose="02010600030101010101" pitchFamily="2" charset="-122"/>
                    </a:rPr>
                    <a:t>目标程序</a:t>
                  </a:r>
                </a:p>
                <a:p>
                  <a:pPr algn="just">
                    <a:spcBef>
                      <a:spcPct val="0"/>
                    </a:spcBef>
                    <a:buClrTx/>
                    <a:buSzTx/>
                    <a:buFontTx/>
                    <a:buNone/>
                  </a:pPr>
                  <a:r>
                    <a:rPr lang="en-US" altLang="zh-CN" sz="1600">
                      <a:latin typeface="Times New Roman" panose="02020603050405020304" pitchFamily="18" charset="0"/>
                    </a:rPr>
                    <a:t>file.obj</a:t>
                  </a:r>
                  <a:endParaRPr lang="en-US" altLang="zh-CN" sz="1600">
                    <a:latin typeface="Times New Roman" panose="02020603050405020304" pitchFamily="18" charset="0"/>
                    <a:ea typeface="隶书" panose="02010509060101010101" pitchFamily="49" charset="-122"/>
                  </a:endParaRPr>
                </a:p>
              </p:txBody>
            </p:sp>
          </p:grpSp>
          <p:grpSp>
            <p:nvGrpSpPr>
              <p:cNvPr id="34843" name="Group 41"/>
              <p:cNvGrpSpPr>
                <a:grpSpLocks/>
              </p:cNvGrpSpPr>
              <p:nvPr/>
            </p:nvGrpSpPr>
            <p:grpSpPr bwMode="auto">
              <a:xfrm>
                <a:off x="8910" y="5622"/>
                <a:ext cx="1380" cy="810"/>
                <a:chOff x="8910" y="5622"/>
                <a:chExt cx="1380" cy="810"/>
              </a:xfrm>
            </p:grpSpPr>
            <p:sp>
              <p:nvSpPr>
                <p:cNvPr id="34873" name="Oval 42"/>
                <p:cNvSpPr>
                  <a:spLocks noChangeArrowheads="1"/>
                </p:cNvSpPr>
                <p:nvPr/>
              </p:nvSpPr>
              <p:spPr bwMode="auto">
                <a:xfrm>
                  <a:off x="8910" y="5622"/>
                  <a:ext cx="1380" cy="780"/>
                </a:xfrm>
                <a:prstGeom prst="ellipse">
                  <a:avLst/>
                </a:prstGeom>
                <a:solidFill>
                  <a:srgbClr val="00FF00"/>
                </a:solidFill>
                <a:ln w="9525">
                  <a:solidFill>
                    <a:srgbClr val="000000"/>
                  </a:solidFill>
                  <a:round/>
                  <a:headEnd/>
                  <a:tailEnd/>
                </a:ln>
                <a:effectLst>
                  <a:outerShdw dist="35921" dir="2700000" algn="ctr" rotWithShape="0">
                    <a:srgbClr val="808080"/>
                  </a:outerShdw>
                </a:effec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4874" name="Text Box 43"/>
                <p:cNvSpPr txBox="1">
                  <a:spLocks noChangeArrowheads="1"/>
                </p:cNvSpPr>
                <p:nvPr/>
              </p:nvSpPr>
              <p:spPr bwMode="auto">
                <a:xfrm>
                  <a:off x="8970" y="5652"/>
                  <a:ext cx="1320" cy="78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宋体" panose="02010600030101010101" pitchFamily="2" charset="-122"/>
                    </a:rPr>
                    <a:t>库函数和其它目标程序</a:t>
                  </a:r>
                </a:p>
                <a:p>
                  <a:pPr algn="ctr">
                    <a:spcBef>
                      <a:spcPct val="0"/>
                    </a:spcBef>
                    <a:buClrTx/>
                    <a:buSzTx/>
                    <a:buFontTx/>
                    <a:buNone/>
                  </a:pPr>
                  <a:endParaRPr lang="en-US" altLang="zh-CN" sz="1600">
                    <a:latin typeface="Times New Roman" panose="02020603050405020304" pitchFamily="18" charset="0"/>
                    <a:ea typeface="隶书" panose="02010509060101010101" pitchFamily="49" charset="-122"/>
                  </a:endParaRPr>
                </a:p>
              </p:txBody>
            </p:sp>
          </p:grpSp>
          <p:sp>
            <p:nvSpPr>
              <p:cNvPr id="34844" name="Line 44"/>
              <p:cNvSpPr>
                <a:spLocks noChangeShapeType="1"/>
              </p:cNvSpPr>
              <p:nvPr/>
            </p:nvSpPr>
            <p:spPr bwMode="auto">
              <a:xfrm>
                <a:off x="7830" y="2607"/>
                <a:ext cx="0" cy="312"/>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5" name="Line 45"/>
              <p:cNvSpPr>
                <a:spLocks noChangeShapeType="1"/>
              </p:cNvSpPr>
              <p:nvPr/>
            </p:nvSpPr>
            <p:spPr bwMode="auto">
              <a:xfrm>
                <a:off x="7830" y="3387"/>
                <a:ext cx="0" cy="312"/>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6" name="Line 46"/>
              <p:cNvSpPr>
                <a:spLocks noChangeShapeType="1"/>
              </p:cNvSpPr>
              <p:nvPr/>
            </p:nvSpPr>
            <p:spPr bwMode="auto">
              <a:xfrm>
                <a:off x="7830" y="4203"/>
                <a:ext cx="0" cy="312"/>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7" name="Line 47"/>
              <p:cNvSpPr>
                <a:spLocks noChangeShapeType="1"/>
              </p:cNvSpPr>
              <p:nvPr/>
            </p:nvSpPr>
            <p:spPr bwMode="auto">
              <a:xfrm>
                <a:off x="7845" y="5823"/>
                <a:ext cx="0" cy="312"/>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8" name="Line 48"/>
              <p:cNvSpPr>
                <a:spLocks noChangeShapeType="1"/>
              </p:cNvSpPr>
              <p:nvPr/>
            </p:nvSpPr>
            <p:spPr bwMode="auto">
              <a:xfrm>
                <a:off x="7845" y="6624"/>
                <a:ext cx="0" cy="312"/>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9" name="Line 49"/>
              <p:cNvSpPr>
                <a:spLocks noChangeShapeType="1"/>
              </p:cNvSpPr>
              <p:nvPr/>
            </p:nvSpPr>
            <p:spPr bwMode="auto">
              <a:xfrm>
                <a:off x="8385" y="3156"/>
                <a:ext cx="540" cy="312"/>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50" name="Line 50"/>
              <p:cNvSpPr>
                <a:spLocks noChangeShapeType="1"/>
              </p:cNvSpPr>
              <p:nvPr/>
            </p:nvSpPr>
            <p:spPr bwMode="auto">
              <a:xfrm flipH="1">
                <a:off x="8370" y="3483"/>
                <a:ext cx="540" cy="468"/>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51" name="Line 51"/>
              <p:cNvSpPr>
                <a:spLocks noChangeShapeType="1"/>
              </p:cNvSpPr>
              <p:nvPr/>
            </p:nvSpPr>
            <p:spPr bwMode="auto">
              <a:xfrm>
                <a:off x="8370" y="3972"/>
                <a:ext cx="585" cy="714"/>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52" name="Line 52"/>
              <p:cNvSpPr>
                <a:spLocks noChangeShapeType="1"/>
              </p:cNvSpPr>
              <p:nvPr/>
            </p:nvSpPr>
            <p:spPr bwMode="auto">
              <a:xfrm flipH="1">
                <a:off x="8370" y="5013"/>
                <a:ext cx="660" cy="564"/>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53" name="Line 53"/>
              <p:cNvSpPr>
                <a:spLocks noChangeShapeType="1"/>
              </p:cNvSpPr>
              <p:nvPr/>
            </p:nvSpPr>
            <p:spPr bwMode="auto">
              <a:xfrm flipH="1" flipV="1">
                <a:off x="8355" y="5637"/>
                <a:ext cx="540" cy="312"/>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4854" name="Group 54"/>
              <p:cNvGrpSpPr>
                <a:grpSpLocks/>
              </p:cNvGrpSpPr>
              <p:nvPr/>
            </p:nvGrpSpPr>
            <p:grpSpPr bwMode="auto">
              <a:xfrm>
                <a:off x="5928" y="5346"/>
                <a:ext cx="1140" cy="1047"/>
                <a:chOff x="5928" y="5346"/>
                <a:chExt cx="1140" cy="1047"/>
              </a:xfrm>
            </p:grpSpPr>
            <p:sp>
              <p:nvSpPr>
                <p:cNvPr id="34871" name="Oval 55"/>
                <p:cNvSpPr>
                  <a:spLocks noChangeArrowheads="1"/>
                </p:cNvSpPr>
                <p:nvPr/>
              </p:nvSpPr>
              <p:spPr bwMode="auto">
                <a:xfrm>
                  <a:off x="5928" y="5346"/>
                  <a:ext cx="1140" cy="1047"/>
                </a:xfrm>
                <a:prstGeom prst="ellipse">
                  <a:avLst/>
                </a:prstGeom>
                <a:solidFill>
                  <a:srgbClr val="FFCC99"/>
                </a:solidFill>
                <a:ln w="9525">
                  <a:solidFill>
                    <a:srgbClr val="000000"/>
                  </a:solidFill>
                  <a:round/>
                  <a:headEnd/>
                  <a:tailEnd/>
                </a:ln>
                <a:effectLst>
                  <a:outerShdw dist="35921" dir="2700000" algn="ctr" rotWithShape="0">
                    <a:srgbClr val="808080"/>
                  </a:outerShdw>
                </a:effec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4872" name="Text Box 56"/>
                <p:cNvSpPr txBox="1">
                  <a:spLocks noChangeArrowheads="1"/>
                </p:cNvSpPr>
                <p:nvPr/>
              </p:nvSpPr>
              <p:spPr bwMode="auto">
                <a:xfrm>
                  <a:off x="5985" y="5496"/>
                  <a:ext cx="1080" cy="78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宋体" panose="02010600030101010101" pitchFamily="2" charset="-122"/>
                    </a:rPr>
                    <a:t>可执行程序</a:t>
                  </a:r>
                  <a:r>
                    <a:rPr lang="en-US" altLang="zh-CN" sz="1600">
                      <a:latin typeface="Times New Roman" panose="02020603050405020304" pitchFamily="18" charset="0"/>
                    </a:rPr>
                    <a:t>file.exe</a:t>
                  </a:r>
                  <a:endParaRPr lang="en-US" altLang="zh-CN" sz="1600">
                    <a:latin typeface="宋体" panose="02010600030101010101" pitchFamily="2" charset="-122"/>
                  </a:endParaRPr>
                </a:p>
                <a:p>
                  <a:pPr algn="ctr">
                    <a:spcBef>
                      <a:spcPct val="0"/>
                    </a:spcBef>
                    <a:buClrTx/>
                    <a:buSzTx/>
                    <a:buFontTx/>
                    <a:buNone/>
                  </a:pPr>
                  <a:endParaRPr lang="en-US" altLang="zh-CN" sz="1600">
                    <a:latin typeface="Times New Roman" panose="02020603050405020304" pitchFamily="18" charset="0"/>
                    <a:ea typeface="隶书" panose="02010509060101010101" pitchFamily="49" charset="-122"/>
                  </a:endParaRPr>
                </a:p>
              </p:txBody>
            </p:sp>
          </p:grpSp>
          <p:sp>
            <p:nvSpPr>
              <p:cNvPr id="34855" name="Line 57"/>
              <p:cNvSpPr>
                <a:spLocks noChangeShapeType="1"/>
              </p:cNvSpPr>
              <p:nvPr/>
            </p:nvSpPr>
            <p:spPr bwMode="auto">
              <a:xfrm flipH="1">
                <a:off x="7050" y="5541"/>
                <a:ext cx="225" cy="17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56" name="Line 58"/>
              <p:cNvSpPr>
                <a:spLocks noChangeShapeType="1"/>
              </p:cNvSpPr>
              <p:nvPr/>
            </p:nvSpPr>
            <p:spPr bwMode="auto">
              <a:xfrm>
                <a:off x="6930" y="6246"/>
                <a:ext cx="360" cy="156"/>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57" name="Line 59"/>
              <p:cNvSpPr>
                <a:spLocks noChangeShapeType="1"/>
              </p:cNvSpPr>
              <p:nvPr/>
            </p:nvSpPr>
            <p:spPr bwMode="auto">
              <a:xfrm flipV="1">
                <a:off x="5835" y="2709"/>
                <a:ext cx="0" cy="4468"/>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58" name="Line 60"/>
              <p:cNvSpPr>
                <a:spLocks noChangeShapeType="1"/>
              </p:cNvSpPr>
              <p:nvPr/>
            </p:nvSpPr>
            <p:spPr bwMode="auto">
              <a:xfrm>
                <a:off x="5835" y="2724"/>
                <a:ext cx="2000" cy="0"/>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4859" name="Group 61"/>
              <p:cNvGrpSpPr>
                <a:grpSpLocks/>
              </p:cNvGrpSpPr>
              <p:nvPr/>
            </p:nvGrpSpPr>
            <p:grpSpPr bwMode="auto">
              <a:xfrm>
                <a:off x="5835" y="6819"/>
                <a:ext cx="1410" cy="468"/>
                <a:chOff x="5835" y="6819"/>
                <a:chExt cx="1410" cy="468"/>
              </a:xfrm>
            </p:grpSpPr>
            <p:sp>
              <p:nvSpPr>
                <p:cNvPr id="34869" name="Line 62"/>
                <p:cNvSpPr>
                  <a:spLocks noChangeShapeType="1"/>
                </p:cNvSpPr>
                <p:nvPr/>
              </p:nvSpPr>
              <p:spPr bwMode="auto">
                <a:xfrm flipH="1">
                  <a:off x="5835" y="7167"/>
                  <a:ext cx="1320" cy="0"/>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70" name="Text Box 63"/>
                <p:cNvSpPr txBox="1">
                  <a:spLocks noChangeArrowheads="1"/>
                </p:cNvSpPr>
                <p:nvPr/>
              </p:nvSpPr>
              <p:spPr bwMode="auto">
                <a:xfrm>
                  <a:off x="6165" y="6819"/>
                  <a:ext cx="108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不正确</a:t>
                  </a:r>
                  <a:endParaRPr lang="zh-CN" altLang="en-US" sz="1600">
                    <a:latin typeface="Times New Roman" panose="02020603050405020304" pitchFamily="18" charset="0"/>
                    <a:ea typeface="隶书" panose="02010509060101010101" pitchFamily="49" charset="-122"/>
                  </a:endParaRPr>
                </a:p>
              </p:txBody>
            </p:sp>
          </p:grpSp>
          <p:grpSp>
            <p:nvGrpSpPr>
              <p:cNvPr id="34860" name="Group 64"/>
              <p:cNvGrpSpPr>
                <a:grpSpLocks/>
              </p:cNvGrpSpPr>
              <p:nvPr/>
            </p:nvGrpSpPr>
            <p:grpSpPr bwMode="auto">
              <a:xfrm>
                <a:off x="7875" y="7323"/>
                <a:ext cx="1110" cy="468"/>
                <a:chOff x="7875" y="7323"/>
                <a:chExt cx="1110" cy="468"/>
              </a:xfrm>
            </p:grpSpPr>
            <p:sp>
              <p:nvSpPr>
                <p:cNvPr id="34867" name="Line 65"/>
                <p:cNvSpPr>
                  <a:spLocks noChangeShapeType="1"/>
                </p:cNvSpPr>
                <p:nvPr/>
              </p:nvSpPr>
              <p:spPr bwMode="auto">
                <a:xfrm>
                  <a:off x="7875" y="7398"/>
                  <a:ext cx="0" cy="312"/>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68" name="Text Box 66"/>
                <p:cNvSpPr txBox="1">
                  <a:spLocks noChangeArrowheads="1"/>
                </p:cNvSpPr>
                <p:nvPr/>
              </p:nvSpPr>
              <p:spPr bwMode="auto">
                <a:xfrm>
                  <a:off x="7905" y="7323"/>
                  <a:ext cx="108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正确</a:t>
                  </a:r>
                  <a:endParaRPr lang="zh-CN" altLang="en-US" sz="1600">
                    <a:latin typeface="Times New Roman" panose="02020603050405020304" pitchFamily="18" charset="0"/>
                    <a:ea typeface="隶书" panose="02010509060101010101" pitchFamily="49" charset="-122"/>
                  </a:endParaRPr>
                </a:p>
              </p:txBody>
            </p:sp>
          </p:grpSp>
          <p:grpSp>
            <p:nvGrpSpPr>
              <p:cNvPr id="34861" name="Group 67"/>
              <p:cNvGrpSpPr>
                <a:grpSpLocks/>
              </p:cNvGrpSpPr>
              <p:nvPr/>
            </p:nvGrpSpPr>
            <p:grpSpPr bwMode="auto">
              <a:xfrm>
                <a:off x="5835" y="4419"/>
                <a:ext cx="1300" cy="468"/>
                <a:chOff x="5835" y="4419"/>
                <a:chExt cx="1300" cy="468"/>
              </a:xfrm>
            </p:grpSpPr>
            <p:sp>
              <p:nvSpPr>
                <p:cNvPr id="34865" name="Line 68"/>
                <p:cNvSpPr>
                  <a:spLocks noChangeShapeType="1"/>
                </p:cNvSpPr>
                <p:nvPr/>
              </p:nvSpPr>
              <p:spPr bwMode="auto">
                <a:xfrm flipH="1">
                  <a:off x="5835" y="4767"/>
                  <a:ext cx="1300" cy="0"/>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66" name="Text Box 69"/>
                <p:cNvSpPr txBox="1">
                  <a:spLocks noChangeArrowheads="1"/>
                </p:cNvSpPr>
                <p:nvPr/>
              </p:nvSpPr>
              <p:spPr bwMode="auto">
                <a:xfrm>
                  <a:off x="6375" y="4419"/>
                  <a:ext cx="72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有</a:t>
                  </a:r>
                  <a:endParaRPr lang="zh-CN" altLang="en-US" sz="1600">
                    <a:latin typeface="Times New Roman" panose="02020603050405020304" pitchFamily="18" charset="0"/>
                    <a:ea typeface="隶书" panose="02010509060101010101" pitchFamily="49" charset="-122"/>
                  </a:endParaRPr>
                </a:p>
              </p:txBody>
            </p:sp>
          </p:grpSp>
          <p:grpSp>
            <p:nvGrpSpPr>
              <p:cNvPr id="34862" name="Group 70"/>
              <p:cNvGrpSpPr>
                <a:grpSpLocks/>
              </p:cNvGrpSpPr>
              <p:nvPr/>
            </p:nvGrpSpPr>
            <p:grpSpPr bwMode="auto">
              <a:xfrm>
                <a:off x="7365" y="4902"/>
                <a:ext cx="555" cy="468"/>
                <a:chOff x="7365" y="4902"/>
                <a:chExt cx="555" cy="468"/>
              </a:xfrm>
            </p:grpSpPr>
            <p:sp>
              <p:nvSpPr>
                <p:cNvPr id="34863" name="Line 71"/>
                <p:cNvSpPr>
                  <a:spLocks noChangeShapeType="1"/>
                </p:cNvSpPr>
                <p:nvPr/>
              </p:nvSpPr>
              <p:spPr bwMode="auto">
                <a:xfrm>
                  <a:off x="7845" y="5028"/>
                  <a:ext cx="0" cy="312"/>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64" name="Text Box 72"/>
                <p:cNvSpPr txBox="1">
                  <a:spLocks noChangeArrowheads="1"/>
                </p:cNvSpPr>
                <p:nvPr/>
              </p:nvSpPr>
              <p:spPr bwMode="auto">
                <a:xfrm>
                  <a:off x="7365" y="4902"/>
                  <a:ext cx="555"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a:latin typeface="Times New Roman" panose="02020603050405020304" pitchFamily="18" charset="0"/>
                    </a:rPr>
                    <a:t>无</a:t>
                  </a:r>
                  <a:endParaRPr lang="zh-CN" altLang="en-US" sz="1600">
                    <a:latin typeface="Times New Roman" panose="02020603050405020304" pitchFamily="18" charset="0"/>
                    <a:ea typeface="隶书" panose="02010509060101010101" pitchFamily="49" charset="-122"/>
                  </a:endParaRPr>
                </a:p>
              </p:txBody>
            </p:sp>
          </p:grpSp>
        </p:grpSp>
        <p:sp>
          <p:nvSpPr>
            <p:cNvPr id="741449" name="Text Box 73"/>
            <p:cNvSpPr txBox="1">
              <a:spLocks noChangeArrowheads="1"/>
            </p:cNvSpPr>
            <p:nvPr/>
          </p:nvSpPr>
          <p:spPr bwMode="auto">
            <a:xfrm>
              <a:off x="6330" y="8388"/>
              <a:ext cx="3421"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defRPr/>
              </a:pPr>
              <a:r>
                <a:rPr lang="en-US" altLang="zh-CN" sz="1800" b="1">
                  <a:effectLst>
                    <a:outerShdw blurRad="38100" dist="38100" dir="2700000" algn="tl">
                      <a:srgbClr val="FFFFFF"/>
                    </a:outerShdw>
                  </a:effectLst>
                  <a:latin typeface="楷体_GB2312" pitchFamily="49" charset="-122"/>
                  <a:ea typeface="楷体_GB2312" pitchFamily="49" charset="-122"/>
                </a:rPr>
                <a:t> </a:t>
              </a:r>
              <a:r>
                <a:rPr lang="zh-CN" altLang="en-US" sz="1800" b="1">
                  <a:effectLst>
                    <a:outerShdw blurRad="38100" dist="38100" dir="2700000" algn="tl">
                      <a:srgbClr val="FFFFFF"/>
                    </a:outerShdw>
                  </a:effectLst>
                  <a:latin typeface="楷体_GB2312" pitchFamily="49" charset="-122"/>
                  <a:ea typeface="楷体_GB2312" pitchFamily="49" charset="-122"/>
                </a:rPr>
                <a:t>调试</a:t>
              </a:r>
              <a:r>
                <a:rPr lang="en-US" altLang="zh-CN" sz="1800" b="1">
                  <a:effectLst>
                    <a:outerShdw blurRad="38100" dist="38100" dir="2700000" algn="tl">
                      <a:srgbClr val="FFFFFF"/>
                    </a:outerShdw>
                  </a:effectLst>
                  <a:latin typeface="楷体_GB2312" pitchFamily="49" charset="-122"/>
                  <a:ea typeface="楷体_GB2312" pitchFamily="49" charset="-122"/>
                </a:rPr>
                <a:t>C</a:t>
              </a:r>
              <a:r>
                <a:rPr lang="zh-CN" altLang="en-US" sz="1800" b="1">
                  <a:effectLst>
                    <a:outerShdw blurRad="38100" dist="38100" dir="2700000" algn="tl">
                      <a:srgbClr val="FFFFFF"/>
                    </a:outerShdw>
                  </a:effectLst>
                  <a:latin typeface="楷体_GB2312" pitchFamily="49" charset="-122"/>
                  <a:ea typeface="楷体_GB2312" pitchFamily="49" charset="-122"/>
                </a:rPr>
                <a:t>程序的流程</a:t>
              </a:r>
            </a:p>
          </p:txBody>
        </p:sp>
      </p:grpSp>
      <p:sp>
        <p:nvSpPr>
          <p:cNvPr id="741450" name="Rectangle 74"/>
          <p:cNvSpPr>
            <a:spLocks noChangeArrowheads="1"/>
          </p:cNvSpPr>
          <p:nvPr/>
        </p:nvSpPr>
        <p:spPr bwMode="auto">
          <a:xfrm>
            <a:off x="755650" y="5445125"/>
            <a:ext cx="221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800" b="1">
                <a:effectLst>
                  <a:outerShdw blurRad="38100" dist="38100" dir="2700000" algn="tl">
                    <a:srgbClr val="FFFFFF"/>
                  </a:outerShdw>
                </a:effectLst>
                <a:latin typeface="楷体_GB2312" pitchFamily="49" charset="-122"/>
                <a:ea typeface="楷体_GB2312" pitchFamily="49" charset="-122"/>
              </a:rPr>
              <a:t>  </a:t>
            </a:r>
            <a:r>
              <a:rPr lang="zh-CN" altLang="en-US" sz="1800" b="1">
                <a:effectLst>
                  <a:outerShdw blurRad="38100" dist="38100" dir="2700000" algn="tl">
                    <a:srgbClr val="FFFFFF"/>
                  </a:outerShdw>
                </a:effectLst>
                <a:latin typeface="楷体_GB2312" pitchFamily="49" charset="-122"/>
                <a:ea typeface="楷体_GB2312" pitchFamily="49" charset="-122"/>
              </a:rPr>
              <a:t>编写</a:t>
            </a:r>
            <a:r>
              <a:rPr lang="en-US" altLang="zh-CN" sz="1800" b="1">
                <a:effectLst>
                  <a:outerShdw blurRad="38100" dist="38100" dir="2700000" algn="tl">
                    <a:srgbClr val="FFFFFF"/>
                  </a:outerShdw>
                </a:effectLst>
                <a:latin typeface="楷体_GB2312" pitchFamily="49" charset="-122"/>
                <a:ea typeface="楷体_GB2312" pitchFamily="49" charset="-122"/>
              </a:rPr>
              <a:t>C</a:t>
            </a:r>
            <a:r>
              <a:rPr lang="zh-CN" altLang="en-US" sz="1800" b="1">
                <a:effectLst>
                  <a:outerShdw blurRad="38100" dist="38100" dir="2700000" algn="tl">
                    <a:srgbClr val="FFFFFF"/>
                  </a:outerShdw>
                </a:effectLst>
                <a:latin typeface="楷体_GB2312" pitchFamily="49" charset="-122"/>
                <a:ea typeface="楷体_GB2312" pitchFamily="49" charset="-122"/>
              </a:rPr>
              <a:t>程序的步骤</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1378"/>
                                        </p:tgtEl>
                                        <p:attrNameLst>
                                          <p:attrName>style.visibility</p:attrName>
                                        </p:attrNameLst>
                                      </p:cBhvr>
                                      <p:to>
                                        <p:strVal val="visible"/>
                                      </p:to>
                                    </p:set>
                                    <p:animEffect transition="in" filter="blinds(horizontal)">
                                      <p:cBhvr>
                                        <p:cTn id="7" dur="500"/>
                                        <p:tgtEl>
                                          <p:spTgt spid="741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1384"/>
                                        </p:tgtEl>
                                        <p:attrNameLst>
                                          <p:attrName>style.visibility</p:attrName>
                                        </p:attrNameLst>
                                      </p:cBhvr>
                                      <p:to>
                                        <p:strVal val="visible"/>
                                      </p:to>
                                    </p:set>
                                    <p:animEffect transition="in" filter="blinds(horizontal)">
                                      <p:cBhvr>
                                        <p:cTn id="12" dur="500"/>
                                        <p:tgtEl>
                                          <p:spTgt spid="7413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1385"/>
                                        </p:tgtEl>
                                        <p:attrNameLst>
                                          <p:attrName>style.visibility</p:attrName>
                                        </p:attrNameLst>
                                      </p:cBhvr>
                                      <p:to>
                                        <p:strVal val="visible"/>
                                      </p:to>
                                    </p:set>
                                    <p:animEffect transition="in" filter="blinds(horizontal)">
                                      <p:cBhvr>
                                        <p:cTn id="17" dur="500"/>
                                        <p:tgtEl>
                                          <p:spTgt spid="7413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1391"/>
                                        </p:tgtEl>
                                        <p:attrNameLst>
                                          <p:attrName>style.visibility</p:attrName>
                                        </p:attrNameLst>
                                      </p:cBhvr>
                                      <p:to>
                                        <p:strVal val="visible"/>
                                      </p:to>
                                    </p:set>
                                    <p:animEffect transition="in" filter="blinds(horizontal)">
                                      <p:cBhvr>
                                        <p:cTn id="22" dur="500"/>
                                        <p:tgtEl>
                                          <p:spTgt spid="74139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41386"/>
                                        </p:tgtEl>
                                        <p:attrNameLst>
                                          <p:attrName>style.visibility</p:attrName>
                                        </p:attrNameLst>
                                      </p:cBhvr>
                                      <p:to>
                                        <p:strVal val="visible"/>
                                      </p:to>
                                    </p:set>
                                    <p:animEffect transition="in" filter="blinds(horizontal)">
                                      <p:cBhvr>
                                        <p:cTn id="25" dur="500"/>
                                        <p:tgtEl>
                                          <p:spTgt spid="74138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41387"/>
                                        </p:tgtEl>
                                        <p:attrNameLst>
                                          <p:attrName>style.visibility</p:attrName>
                                        </p:attrNameLst>
                                      </p:cBhvr>
                                      <p:to>
                                        <p:strVal val="visible"/>
                                      </p:to>
                                    </p:set>
                                    <p:animEffect transition="in" filter="blinds(horizontal)">
                                      <p:cBhvr>
                                        <p:cTn id="30" dur="500"/>
                                        <p:tgtEl>
                                          <p:spTgt spid="74138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41392"/>
                                        </p:tgtEl>
                                        <p:attrNameLst>
                                          <p:attrName>style.visibility</p:attrName>
                                        </p:attrNameLst>
                                      </p:cBhvr>
                                      <p:to>
                                        <p:strVal val="visible"/>
                                      </p:to>
                                    </p:set>
                                    <p:animEffect transition="in" filter="blinds(horizontal)">
                                      <p:cBhvr>
                                        <p:cTn id="35" dur="500"/>
                                        <p:tgtEl>
                                          <p:spTgt spid="74139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741388"/>
                                        </p:tgtEl>
                                        <p:attrNameLst>
                                          <p:attrName>style.visibility</p:attrName>
                                        </p:attrNameLst>
                                      </p:cBhvr>
                                      <p:to>
                                        <p:strVal val="visible"/>
                                      </p:to>
                                    </p:set>
                                    <p:animEffect transition="in" filter="blinds(horizontal)">
                                      <p:cBhvr>
                                        <p:cTn id="38" dur="500"/>
                                        <p:tgtEl>
                                          <p:spTgt spid="74138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41389"/>
                                        </p:tgtEl>
                                        <p:attrNameLst>
                                          <p:attrName>style.visibility</p:attrName>
                                        </p:attrNameLst>
                                      </p:cBhvr>
                                      <p:to>
                                        <p:strVal val="visible"/>
                                      </p:to>
                                    </p:set>
                                    <p:animEffect transition="in" filter="blinds(horizontal)">
                                      <p:cBhvr>
                                        <p:cTn id="43" dur="500"/>
                                        <p:tgtEl>
                                          <p:spTgt spid="74138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41393"/>
                                        </p:tgtEl>
                                        <p:attrNameLst>
                                          <p:attrName>style.visibility</p:attrName>
                                        </p:attrNameLst>
                                      </p:cBhvr>
                                      <p:to>
                                        <p:strVal val="visible"/>
                                      </p:to>
                                    </p:set>
                                    <p:animEffect transition="in" filter="blinds(horizontal)">
                                      <p:cBhvr>
                                        <p:cTn id="48" dur="500"/>
                                        <p:tgtEl>
                                          <p:spTgt spid="741393"/>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741390"/>
                                        </p:tgtEl>
                                        <p:attrNameLst>
                                          <p:attrName>style.visibility</p:attrName>
                                        </p:attrNameLst>
                                      </p:cBhvr>
                                      <p:to>
                                        <p:strVal val="visible"/>
                                      </p:to>
                                    </p:set>
                                    <p:animEffect transition="in" filter="blinds(horizontal)">
                                      <p:cBhvr>
                                        <p:cTn id="51" dur="500"/>
                                        <p:tgtEl>
                                          <p:spTgt spid="74139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741397"/>
                                        </p:tgtEl>
                                        <p:attrNameLst>
                                          <p:attrName>style.visibility</p:attrName>
                                        </p:attrNameLst>
                                      </p:cBhvr>
                                      <p:to>
                                        <p:strVal val="visible"/>
                                      </p:to>
                                    </p:set>
                                    <p:animEffect transition="in" filter="blinds(horizontal)">
                                      <p:cBhvr>
                                        <p:cTn id="56" dur="500"/>
                                        <p:tgtEl>
                                          <p:spTgt spid="741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78" grpId="0"/>
      <p:bldP spid="741384" grpId="0" animBg="1"/>
      <p:bldP spid="741385" grpId="0"/>
      <p:bldP spid="741386" grpId="0" animBg="1"/>
      <p:bldP spid="741387" grpId="0"/>
      <p:bldP spid="741388" grpId="0" animBg="1"/>
      <p:bldP spid="741389" grpId="0"/>
      <p:bldP spid="741390" grpId="0" animBg="1"/>
      <p:bldP spid="741391" grpId="0" animBg="1"/>
      <p:bldP spid="741392" grpId="0" animBg="1"/>
      <p:bldP spid="74139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1"/>
          <p:cNvSpPr>
            <a:spLocks noChangeArrowheads="1"/>
          </p:cNvSpPr>
          <p:nvPr/>
        </p:nvSpPr>
        <p:spPr bwMode="auto">
          <a:xfrm>
            <a:off x="683568" y="1844824"/>
            <a:ext cx="81359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			</a:t>
            </a:r>
          </a:p>
          <a:p>
            <a:pPr eaLnBrk="1" hangingPunct="1">
              <a:spcBef>
                <a:spcPct val="0"/>
              </a:spcBef>
              <a:buClrTx/>
              <a:buSzTx/>
              <a:buFontTx/>
              <a:buNone/>
            </a:pPr>
            <a:r>
              <a:rPr lang="zh-CN" altLang="en-US" sz="2400">
                <a:latin typeface="Times New Roman" panose="02020603050405020304" pitchFamily="18" charset="0"/>
              </a:rPr>
              <a:t>			</a:t>
            </a:r>
          </a:p>
          <a:p>
            <a:pPr eaLnBrk="1" hangingPunct="1">
              <a:spcBef>
                <a:spcPct val="0"/>
              </a:spcBef>
              <a:buClrTx/>
              <a:buSzTx/>
              <a:buFontTx/>
              <a:buNone/>
            </a:pPr>
            <a:r>
              <a:rPr lang="zh-CN" altLang="en-US" sz="2400">
                <a:latin typeface="Times New Roman" panose="02020603050405020304" pitchFamily="18" charset="0"/>
              </a:rPr>
              <a:t>			</a:t>
            </a:r>
          </a:p>
          <a:p>
            <a:pPr eaLnBrk="1" hangingPunct="1">
              <a:spcBef>
                <a:spcPct val="0"/>
              </a:spcBef>
              <a:buClrTx/>
              <a:buSzTx/>
              <a:buFontTx/>
              <a:buNone/>
            </a:pPr>
            <a:r>
              <a:rPr lang="zh-CN" altLang="en-US" sz="2400">
                <a:latin typeface="Times New Roman" panose="02020603050405020304" pitchFamily="18" charset="0"/>
              </a:rPr>
              <a:t>	</a:t>
            </a:r>
            <a:r>
              <a:rPr lang="en-US" altLang="zh-CN" sz="2400">
                <a:latin typeface="Times New Roman" panose="02020603050405020304" pitchFamily="18" charset="0"/>
              </a:rPr>
              <a:t>		</a:t>
            </a:r>
          </a:p>
        </p:txBody>
      </p:sp>
      <p:graphicFrame>
        <p:nvGraphicFramePr>
          <p:cNvPr id="3" name="表格 2"/>
          <p:cNvGraphicFramePr>
            <a:graphicFrameLocks noGrp="1"/>
          </p:cNvGraphicFramePr>
          <p:nvPr>
            <p:extLst>
              <p:ext uri="{D42A27DB-BD31-4B8C-83A1-F6EECF244321}">
                <p14:modId xmlns:p14="http://schemas.microsoft.com/office/powerpoint/2010/main" val="277593550"/>
              </p:ext>
            </p:extLst>
          </p:nvPr>
        </p:nvGraphicFramePr>
        <p:xfrm>
          <a:off x="1475731" y="2538562"/>
          <a:ext cx="6096000" cy="1752606"/>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2">
                <a:tc>
                  <a:txBody>
                    <a:bodyPr/>
                    <a:lstStyle/>
                    <a:p>
                      <a:endParaRPr lang="zh-CN" altLang="en-US" sz="1800" dirty="0"/>
                    </a:p>
                  </a:txBody>
                  <a:tcPr/>
                </a:tc>
                <a:tc>
                  <a:txBody>
                    <a:bodyPr/>
                    <a:lstStyle/>
                    <a:p>
                      <a:r>
                        <a:rPr lang="zh-CN" altLang="en-US" sz="1800" dirty="0" smtClean="0"/>
                        <a:t>源程序</a:t>
                      </a:r>
                      <a:endParaRPr lang="zh-CN" altLang="en-US" sz="1800" dirty="0"/>
                    </a:p>
                  </a:txBody>
                  <a:tcPr/>
                </a:tc>
                <a:tc>
                  <a:txBody>
                    <a:bodyPr/>
                    <a:lstStyle/>
                    <a:p>
                      <a:r>
                        <a:rPr lang="zh-CN" altLang="en-US" sz="1800" dirty="0" smtClean="0"/>
                        <a:t>目标程序</a:t>
                      </a:r>
                      <a:endParaRPr lang="zh-CN" altLang="en-US" sz="1800" dirty="0"/>
                    </a:p>
                  </a:txBody>
                  <a:tcPr/>
                </a:tc>
                <a:tc>
                  <a:txBody>
                    <a:bodyPr/>
                    <a:lstStyle/>
                    <a:p>
                      <a:r>
                        <a:rPr lang="zh-CN" altLang="en-US" sz="1800" dirty="0" smtClean="0"/>
                        <a:t>可执行程序</a:t>
                      </a:r>
                      <a:endParaRPr lang="zh-CN" altLang="en-US" sz="1800" dirty="0"/>
                    </a:p>
                  </a:txBody>
                  <a:tcPr/>
                </a:tc>
                <a:extLst>
                  <a:ext uri="{0D108BD9-81ED-4DB2-BD59-A6C34878D82A}">
                    <a16:rowId xmlns:a16="http://schemas.microsoft.com/office/drawing/2014/main" val="10000"/>
                  </a:ext>
                </a:extLst>
              </a:tr>
              <a:tr h="640074">
                <a:tc>
                  <a:txBody>
                    <a:bodyPr/>
                    <a:lstStyle/>
                    <a:p>
                      <a:endParaRPr lang="zh-CN" altLang="en-US" sz="1800" dirty="0">
                        <a:solidFill>
                          <a:schemeClr val="bg1"/>
                        </a:solidFill>
                      </a:endParaRPr>
                    </a:p>
                  </a:txBody>
                  <a:tcPr>
                    <a:solidFill>
                      <a:schemeClr val="bg2">
                        <a:lumMod val="75000"/>
                      </a:schemeClr>
                    </a:solidFill>
                  </a:tcPr>
                </a:tc>
                <a:tc>
                  <a:txBody>
                    <a:bodyPr/>
                    <a:lstStyle/>
                    <a:p>
                      <a:r>
                        <a:rPr lang="zh-CN" altLang="en-US" sz="1800" dirty="0" smtClean="0"/>
                        <a:t>程序设计语言</a:t>
                      </a:r>
                      <a:endParaRPr lang="zh-CN" altLang="en-US" sz="1800" dirty="0"/>
                    </a:p>
                  </a:txBody>
                  <a:tcPr/>
                </a:tc>
                <a:tc>
                  <a:txBody>
                    <a:bodyPr/>
                    <a:lstStyle/>
                    <a:p>
                      <a:r>
                        <a:rPr lang="zh-CN" altLang="en-US" sz="1800" dirty="0" smtClean="0"/>
                        <a:t>机器语言</a:t>
                      </a:r>
                      <a:endParaRPr lang="zh-CN" altLang="en-US" sz="1800" dirty="0"/>
                    </a:p>
                  </a:txBody>
                  <a:tcPr/>
                </a:tc>
                <a:tc>
                  <a:txBody>
                    <a:bodyPr/>
                    <a:lstStyle/>
                    <a:p>
                      <a:r>
                        <a:rPr lang="zh-CN" altLang="en-US" sz="1800" dirty="0" smtClean="0"/>
                        <a:t>机器语言</a:t>
                      </a:r>
                      <a:endParaRPr lang="zh-CN" altLang="en-US" sz="1800" dirty="0"/>
                    </a:p>
                  </a:txBody>
                  <a:tcPr/>
                </a:tc>
                <a:extLst>
                  <a:ext uri="{0D108BD9-81ED-4DB2-BD59-A6C34878D82A}">
                    <a16:rowId xmlns:a16="http://schemas.microsoft.com/office/drawing/2014/main" val="10001"/>
                  </a:ext>
                </a:extLst>
              </a:tr>
              <a:tr h="370842">
                <a:tc>
                  <a:txBody>
                    <a:bodyPr/>
                    <a:lstStyle/>
                    <a:p>
                      <a:r>
                        <a:rPr lang="zh-CN" altLang="en-US" sz="1800" dirty="0" smtClean="0">
                          <a:solidFill>
                            <a:schemeClr val="bg1"/>
                          </a:solidFill>
                        </a:rPr>
                        <a:t>可执行</a:t>
                      </a:r>
                      <a:endParaRPr lang="zh-CN" altLang="en-US" sz="1800" dirty="0">
                        <a:solidFill>
                          <a:schemeClr val="bg1"/>
                        </a:solidFill>
                      </a:endParaRPr>
                    </a:p>
                  </a:txBody>
                  <a:tcPr>
                    <a:solidFill>
                      <a:schemeClr val="bg2">
                        <a:lumMod val="75000"/>
                      </a:schemeClr>
                    </a:solidFill>
                  </a:tcPr>
                </a:tc>
                <a:tc>
                  <a:txBody>
                    <a:bodyPr/>
                    <a:lstStyle/>
                    <a:p>
                      <a:r>
                        <a:rPr lang="zh-CN" altLang="en-US" sz="1800" dirty="0" smtClean="0"/>
                        <a:t>不可以</a:t>
                      </a:r>
                      <a:endParaRPr lang="zh-CN" altLang="en-US" sz="1800" dirty="0"/>
                    </a:p>
                  </a:txBody>
                  <a:tcPr/>
                </a:tc>
                <a:tc>
                  <a:txBody>
                    <a:bodyPr/>
                    <a:lstStyle/>
                    <a:p>
                      <a:r>
                        <a:rPr lang="zh-CN" altLang="en-US" sz="1800" dirty="0" smtClean="0"/>
                        <a:t>不可以</a:t>
                      </a:r>
                      <a:endParaRPr lang="zh-CN" altLang="en-US" sz="1800" dirty="0"/>
                    </a:p>
                  </a:txBody>
                  <a:tcPr/>
                </a:tc>
                <a:tc>
                  <a:txBody>
                    <a:bodyPr/>
                    <a:lstStyle/>
                    <a:p>
                      <a:r>
                        <a:rPr lang="zh-CN" altLang="en-US" sz="1800" dirty="0" smtClean="0"/>
                        <a:t>可以</a:t>
                      </a:r>
                      <a:endParaRPr lang="zh-CN" altLang="en-US" sz="1800" dirty="0"/>
                    </a:p>
                  </a:txBody>
                  <a:tcPr/>
                </a:tc>
                <a:extLst>
                  <a:ext uri="{0D108BD9-81ED-4DB2-BD59-A6C34878D82A}">
                    <a16:rowId xmlns:a16="http://schemas.microsoft.com/office/drawing/2014/main" val="10002"/>
                  </a:ext>
                </a:extLst>
              </a:tr>
              <a:tr h="370842">
                <a:tc>
                  <a:txBody>
                    <a:bodyPr/>
                    <a:lstStyle/>
                    <a:p>
                      <a:r>
                        <a:rPr lang="zh-CN" altLang="en-US" sz="1800" dirty="0" smtClean="0">
                          <a:solidFill>
                            <a:schemeClr val="bg1"/>
                          </a:solidFill>
                        </a:rPr>
                        <a:t>文件名后缀</a:t>
                      </a:r>
                      <a:endParaRPr lang="zh-CN" altLang="en-US" sz="1800" dirty="0">
                        <a:solidFill>
                          <a:schemeClr val="bg1"/>
                        </a:solidFill>
                      </a:endParaRPr>
                    </a:p>
                  </a:txBody>
                  <a:tcPr>
                    <a:solidFill>
                      <a:schemeClr val="bg2">
                        <a:lumMod val="75000"/>
                      </a:schemeClr>
                    </a:solidFill>
                  </a:tcPr>
                </a:tc>
                <a:tc>
                  <a:txBody>
                    <a:bodyPr/>
                    <a:lstStyle/>
                    <a:p>
                      <a:r>
                        <a:rPr lang="en-US" altLang="zh-CN" sz="1800" dirty="0" smtClean="0"/>
                        <a:t>.c</a:t>
                      </a:r>
                      <a:r>
                        <a:rPr lang="zh-CN" altLang="en-US" sz="1800" dirty="0" smtClean="0"/>
                        <a:t>或</a:t>
                      </a:r>
                      <a:r>
                        <a:rPr lang="en-US" altLang="zh-CN" sz="1800" dirty="0" smtClean="0"/>
                        <a:t>.</a:t>
                      </a:r>
                      <a:r>
                        <a:rPr lang="en-US" altLang="zh-CN" sz="1800" dirty="0" err="1" smtClean="0"/>
                        <a:t>cpp</a:t>
                      </a:r>
                      <a:endParaRPr lang="zh-CN" altLang="en-US" sz="1800" dirty="0"/>
                    </a:p>
                  </a:txBody>
                  <a:tcPr/>
                </a:tc>
                <a:tc>
                  <a:txBody>
                    <a:bodyPr/>
                    <a:lstStyle/>
                    <a:p>
                      <a:r>
                        <a:rPr lang="en-US" altLang="zh-CN" sz="1800" dirty="0" smtClean="0"/>
                        <a:t>. </a:t>
                      </a:r>
                      <a:r>
                        <a:rPr lang="en-US" altLang="zh-CN" sz="1800" dirty="0" err="1" smtClean="0"/>
                        <a:t>obj</a:t>
                      </a:r>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.exe</a:t>
                      </a:r>
                      <a:endParaRPr lang="zh-CN" altLang="en-US" sz="1800" dirty="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2755107" y="2591991"/>
            <a:ext cx="3675460" cy="1351359"/>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sz="1800" kern="0">
              <a:solidFill>
                <a:prstClr val="white"/>
              </a:solidFill>
            </a:endParaRPr>
          </a:p>
        </p:txBody>
      </p:sp>
      <p:cxnSp>
        <p:nvCxnSpPr>
          <p:cNvPr id="23" name="直接连接符 22"/>
          <p:cNvCxnSpPr/>
          <p:nvPr>
            <p:custDataLst>
              <p:tags r:id="rId3"/>
            </p:custDataLst>
          </p:nvPr>
        </p:nvCxnSpPr>
        <p:spPr>
          <a:xfrm flipH="1">
            <a:off x="2377680" y="2318147"/>
            <a:ext cx="1577578" cy="1138238"/>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5195887" y="3093244"/>
            <a:ext cx="1577579" cy="1138238"/>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5328047" y="2591991"/>
            <a:ext cx="460772" cy="762000"/>
          </a:xfrm>
          <a:prstGeom prst="rect">
            <a:avLst/>
          </a:prstGeom>
          <a:noFill/>
        </p:spPr>
        <p:txBody>
          <a:bodyPr wrap="none"/>
          <a:lstStyle/>
          <a:p>
            <a:pPr>
              <a:defRPr/>
            </a:pPr>
            <a:r>
              <a:rPr lang="en-US" altLang="zh-CN" sz="4400" b="1" spc="3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2</a:t>
            </a:r>
            <a:endParaRPr lang="zh-CN" altLang="en-US" sz="4400" b="1" spc="3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3001567" y="3236120"/>
            <a:ext cx="2326480" cy="48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1800" dirty="0">
                <a:solidFill>
                  <a:srgbClr val="FFFFFF"/>
                </a:solidFill>
                <a:latin typeface="微软雅黑" panose="020B0503020204020204" pitchFamily="34" charset="-122"/>
                <a:ea typeface="微软雅黑" panose="020B0503020204020204" pitchFamily="34" charset="-122"/>
              </a:rPr>
              <a:t>算法</a:t>
            </a:r>
            <a:r>
              <a:rPr lang="en-US" altLang="zh-CN" sz="1800" dirty="0">
                <a:solidFill>
                  <a:srgbClr val="FFFFFF"/>
                </a:solidFill>
                <a:latin typeface="微软雅黑" panose="020B0503020204020204" pitchFamily="34" charset="-122"/>
                <a:ea typeface="微软雅黑" panose="020B0503020204020204" pitchFamily="34" charset="-122"/>
              </a:rPr>
              <a:t>——</a:t>
            </a:r>
            <a:r>
              <a:rPr lang="zh-CN" altLang="en-US" sz="1800" dirty="0">
                <a:solidFill>
                  <a:srgbClr val="FFFFFF"/>
                </a:solidFill>
                <a:latin typeface="微软雅黑" panose="020B0503020204020204" pitchFamily="34" charset="-122"/>
                <a:ea typeface="微软雅黑" panose="020B0503020204020204" pitchFamily="34" charset="-122"/>
              </a:rPr>
              <a:t>程序的灵魂</a:t>
            </a:r>
          </a:p>
        </p:txBody>
      </p:sp>
      <p:sp>
        <p:nvSpPr>
          <p:cNvPr id="27" name="文本框 26"/>
          <p:cNvSpPr txBox="1"/>
          <p:nvPr>
            <p:custDataLst>
              <p:tags r:id="rId7"/>
            </p:custDataLst>
          </p:nvPr>
        </p:nvSpPr>
        <p:spPr>
          <a:xfrm>
            <a:off x="4901804" y="2784874"/>
            <a:ext cx="485775" cy="439340"/>
          </a:xfrm>
          <a:prstGeom prst="rect">
            <a:avLst/>
          </a:prstGeom>
          <a:noFill/>
        </p:spPr>
        <p:txBody>
          <a:bodyPr wrap="none"/>
          <a:lstStyle/>
          <a:p>
            <a:pPr>
              <a:defRPr/>
            </a:pPr>
            <a:r>
              <a:rPr lang="zh-CN" altLang="en-US" b="1" spc="3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3200" b="1" spc="3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5686426" y="2784874"/>
            <a:ext cx="484585" cy="439340"/>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sz="2400" kern="0" dirty="0">
                <a:solidFill>
                  <a:prstClr val="white"/>
                </a:solidFill>
              </a:rPr>
              <a:t>章</a:t>
            </a:r>
          </a:p>
        </p:txBody>
      </p:sp>
    </p:spTree>
    <p:custDataLst>
      <p:tags r:id="rId1"/>
    </p:custDataLst>
    <p:extLst>
      <p:ext uri="{BB962C8B-B14F-4D97-AF65-F5344CB8AC3E}">
        <p14:creationId xmlns:p14="http://schemas.microsoft.com/office/powerpoint/2010/main" val="14041962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ChangeArrowheads="1"/>
          </p:cNvSpPr>
          <p:nvPr/>
        </p:nvSpPr>
        <p:spPr bwMode="auto">
          <a:xfrm>
            <a:off x="2627313" y="5300663"/>
            <a:ext cx="6119812" cy="792162"/>
          </a:xfrm>
          <a:prstGeom prst="rect">
            <a:avLst/>
          </a:prstGeom>
          <a:solidFill>
            <a:srgbClr val="FFCC66">
              <a:alpha val="45882"/>
            </a:srgbClr>
          </a:solidFill>
          <a:ln w="12700" cap="sq">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45475" name="Rectangle 3"/>
          <p:cNvSpPr>
            <a:spLocks noChangeArrowheads="1"/>
          </p:cNvSpPr>
          <p:nvPr/>
        </p:nvSpPr>
        <p:spPr bwMode="auto">
          <a:xfrm>
            <a:off x="2700338" y="1412875"/>
            <a:ext cx="6119812" cy="1295400"/>
          </a:xfrm>
          <a:prstGeom prst="rect">
            <a:avLst/>
          </a:prstGeom>
          <a:solidFill>
            <a:srgbClr val="FFCC66">
              <a:alpha val="45882"/>
            </a:srgbClr>
          </a:solidFill>
          <a:ln w="12700" cap="sq">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45476" name="AutoShape 4"/>
          <p:cNvSpPr>
            <a:spLocks noChangeArrowheads="1"/>
          </p:cNvSpPr>
          <p:nvPr/>
        </p:nvSpPr>
        <p:spPr bwMode="auto">
          <a:xfrm>
            <a:off x="568325" y="1628775"/>
            <a:ext cx="1900238" cy="342900"/>
          </a:xfrm>
          <a:prstGeom prst="flowChartAlternate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485" tIns="41742" rIns="83485" bIns="41742" anchor="ctr"/>
          <a:lstStyle>
            <a:lvl1pPr defTabSz="835025"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Times New Roman" panose="02020603050405020304" pitchFamily="18" charset="0"/>
              </a:rPr>
              <a:t>开始</a:t>
            </a:r>
          </a:p>
        </p:txBody>
      </p:sp>
      <p:sp>
        <p:nvSpPr>
          <p:cNvPr id="745477" name="Line 5"/>
          <p:cNvSpPr>
            <a:spLocks noChangeShapeType="1"/>
          </p:cNvSpPr>
          <p:nvPr/>
        </p:nvSpPr>
        <p:spPr bwMode="auto">
          <a:xfrm>
            <a:off x="1554163" y="1971675"/>
            <a:ext cx="0" cy="4810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5478" name="Rectangle 6"/>
          <p:cNvSpPr>
            <a:spLocks noChangeArrowheads="1"/>
          </p:cNvSpPr>
          <p:nvPr/>
        </p:nvSpPr>
        <p:spPr bwMode="auto">
          <a:xfrm>
            <a:off x="611188" y="2430463"/>
            <a:ext cx="1944687" cy="504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打开冰箱</a:t>
            </a:r>
          </a:p>
        </p:txBody>
      </p:sp>
      <p:sp>
        <p:nvSpPr>
          <p:cNvPr id="745479" name="Line 7"/>
          <p:cNvSpPr>
            <a:spLocks noChangeShapeType="1"/>
          </p:cNvSpPr>
          <p:nvPr/>
        </p:nvSpPr>
        <p:spPr bwMode="auto">
          <a:xfrm>
            <a:off x="1547813" y="2935288"/>
            <a:ext cx="0" cy="4810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5480" name="Rectangle 8"/>
          <p:cNvSpPr>
            <a:spLocks noChangeArrowheads="1"/>
          </p:cNvSpPr>
          <p:nvPr/>
        </p:nvSpPr>
        <p:spPr bwMode="auto">
          <a:xfrm>
            <a:off x="554038" y="3440113"/>
            <a:ext cx="1944687" cy="504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大象放进冰箱</a:t>
            </a:r>
          </a:p>
        </p:txBody>
      </p:sp>
      <p:sp>
        <p:nvSpPr>
          <p:cNvPr id="745481" name="Line 9"/>
          <p:cNvSpPr>
            <a:spLocks noChangeShapeType="1"/>
          </p:cNvSpPr>
          <p:nvPr/>
        </p:nvSpPr>
        <p:spPr bwMode="auto">
          <a:xfrm>
            <a:off x="1533525" y="3941763"/>
            <a:ext cx="0" cy="4810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5482" name="Rectangle 10"/>
          <p:cNvSpPr>
            <a:spLocks noChangeArrowheads="1"/>
          </p:cNvSpPr>
          <p:nvPr/>
        </p:nvSpPr>
        <p:spPr bwMode="auto">
          <a:xfrm>
            <a:off x="539750" y="4446588"/>
            <a:ext cx="1944688" cy="504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关上冰箱</a:t>
            </a:r>
          </a:p>
        </p:txBody>
      </p:sp>
      <p:sp>
        <p:nvSpPr>
          <p:cNvPr id="745483" name="Line 11"/>
          <p:cNvSpPr>
            <a:spLocks noChangeShapeType="1"/>
          </p:cNvSpPr>
          <p:nvPr/>
        </p:nvSpPr>
        <p:spPr bwMode="auto">
          <a:xfrm>
            <a:off x="1531938" y="4949825"/>
            <a:ext cx="0" cy="4810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5484" name="AutoShape 12"/>
          <p:cNvSpPr>
            <a:spLocks noChangeArrowheads="1"/>
          </p:cNvSpPr>
          <p:nvPr/>
        </p:nvSpPr>
        <p:spPr bwMode="auto">
          <a:xfrm>
            <a:off x="898525" y="5454650"/>
            <a:ext cx="1223963" cy="504825"/>
          </a:xfrm>
          <a:prstGeom prst="flowChartAlternateProcess">
            <a:avLst/>
          </a:prstGeom>
          <a:noFill/>
          <a:ln w="12700">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结束</a:t>
            </a:r>
          </a:p>
        </p:txBody>
      </p:sp>
      <p:sp>
        <p:nvSpPr>
          <p:cNvPr id="745485" name="Rectangle 13"/>
          <p:cNvSpPr>
            <a:spLocks noChangeArrowheads="1"/>
          </p:cNvSpPr>
          <p:nvPr/>
        </p:nvSpPr>
        <p:spPr bwMode="auto">
          <a:xfrm>
            <a:off x="107950" y="260350"/>
            <a:ext cx="4464050" cy="6461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zh-CN" altLang="en-US" sz="3600" b="1">
                <a:solidFill>
                  <a:schemeClr val="bg1"/>
                </a:solidFill>
                <a:latin typeface="Times New Roman" panose="02020603050405020304" pitchFamily="18" charset="0"/>
              </a:rPr>
              <a:t>如：把大象放冰箱</a:t>
            </a:r>
          </a:p>
        </p:txBody>
      </p:sp>
      <p:sp>
        <p:nvSpPr>
          <p:cNvPr id="745486" name="Rectangle 14"/>
          <p:cNvSpPr>
            <a:spLocks noChangeArrowheads="1"/>
          </p:cNvSpPr>
          <p:nvPr/>
        </p:nvSpPr>
        <p:spPr bwMode="auto">
          <a:xfrm>
            <a:off x="2195513" y="1341438"/>
            <a:ext cx="685800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defRPr/>
            </a:pPr>
            <a:r>
              <a:rPr kumimoji="0" lang="en-US" altLang="zh-CN" sz="2800">
                <a:solidFill>
                  <a:srgbClr val="008080"/>
                </a:solidFill>
                <a:effectLst>
                  <a:outerShdw blurRad="38100" dist="38100" dir="2700000" algn="tl">
                    <a:srgbClr val="C0C0C0"/>
                  </a:outerShdw>
                </a:effectLst>
                <a:latin typeface="Arial" pitchFamily="34" charset="0"/>
              </a:rPr>
              <a:t>#include &lt;stdio.h&gt;/* </a:t>
            </a:r>
            <a:r>
              <a:rPr kumimoji="0" lang="zh-CN" altLang="en-US" sz="2800">
                <a:solidFill>
                  <a:srgbClr val="008080"/>
                </a:solidFill>
                <a:effectLst>
                  <a:outerShdw blurRad="38100" dist="38100" dir="2700000" algn="tl">
                    <a:srgbClr val="C0C0C0"/>
                  </a:outerShdw>
                </a:effectLst>
                <a:latin typeface="Arial" pitchFamily="34" charset="0"/>
              </a:rPr>
              <a:t>编译预处理命令 *</a:t>
            </a:r>
            <a:r>
              <a:rPr kumimoji="0" lang="en-US" altLang="zh-CN" sz="2800">
                <a:solidFill>
                  <a:srgbClr val="008080"/>
                </a:solidFill>
                <a:effectLst>
                  <a:outerShdw blurRad="38100" dist="38100" dir="2700000" algn="tl">
                    <a:srgbClr val="C0C0C0"/>
                  </a:outerShdw>
                </a:effectLst>
                <a:latin typeface="Arial" pitchFamily="34" charset="0"/>
              </a:rPr>
              <a:t>/</a:t>
            </a:r>
          </a:p>
          <a:p>
            <a:pPr lvl="1">
              <a:defRPr/>
            </a:pPr>
            <a:r>
              <a:rPr kumimoji="0" lang="en-US" altLang="zh-CN" sz="2800">
                <a:solidFill>
                  <a:srgbClr val="008080"/>
                </a:solidFill>
                <a:effectLst>
                  <a:outerShdw blurRad="38100" dist="38100" dir="2700000" algn="tl">
                    <a:srgbClr val="C0C0C0"/>
                  </a:outerShdw>
                </a:effectLst>
                <a:latin typeface="Arial" pitchFamily="34" charset="0"/>
              </a:rPr>
              <a:t>int main(void)  /* </a:t>
            </a:r>
            <a:r>
              <a:rPr kumimoji="0" lang="zh-CN" altLang="en-US" sz="2800">
                <a:solidFill>
                  <a:srgbClr val="008080"/>
                </a:solidFill>
                <a:effectLst>
                  <a:outerShdw blurRad="38100" dist="38100" dir="2700000" algn="tl">
                    <a:srgbClr val="C0C0C0"/>
                  </a:outerShdw>
                </a:effectLst>
                <a:latin typeface="Arial" pitchFamily="34" charset="0"/>
              </a:rPr>
              <a:t>主函数 *</a:t>
            </a:r>
            <a:r>
              <a:rPr kumimoji="0" lang="en-US" altLang="zh-CN" sz="2800">
                <a:solidFill>
                  <a:srgbClr val="008080"/>
                </a:solidFill>
                <a:effectLst>
                  <a:outerShdw blurRad="38100" dist="38100" dir="2700000" algn="tl">
                    <a:srgbClr val="C0C0C0"/>
                  </a:outerShdw>
                </a:effectLst>
                <a:latin typeface="Arial" pitchFamily="34" charset="0"/>
              </a:rPr>
              <a:t>/</a:t>
            </a:r>
          </a:p>
          <a:p>
            <a:pPr lvl="1">
              <a:defRPr/>
            </a:pPr>
            <a:r>
              <a:rPr kumimoji="0" lang="en-US" altLang="zh-CN" sz="2800">
                <a:solidFill>
                  <a:srgbClr val="008080"/>
                </a:solidFill>
                <a:effectLst>
                  <a:outerShdw blurRad="38100" dist="38100" dir="2700000" algn="tl">
                    <a:srgbClr val="C0C0C0"/>
                  </a:outerShdw>
                </a:effectLst>
                <a:latin typeface="Arial" pitchFamily="34" charset="0"/>
              </a:rPr>
              <a:t>{</a:t>
            </a:r>
          </a:p>
          <a:p>
            <a:pPr lvl="1">
              <a:defRPr/>
            </a:pPr>
            <a:r>
              <a:rPr kumimoji="0" lang="en-US" altLang="zh-CN" sz="2800">
                <a:latin typeface="Arial" pitchFamily="34" charset="0"/>
              </a:rPr>
              <a:t>	int n;      /* </a:t>
            </a:r>
            <a:r>
              <a:rPr kumimoji="0" lang="zh-CN" altLang="en-US" sz="2800">
                <a:latin typeface="Arial" pitchFamily="34" charset="0"/>
              </a:rPr>
              <a:t>变量定义 *</a:t>
            </a:r>
            <a:r>
              <a:rPr kumimoji="0" lang="en-US" altLang="zh-CN" sz="2800">
                <a:latin typeface="Arial" pitchFamily="34" charset="0"/>
              </a:rPr>
              <a:t>/</a:t>
            </a:r>
          </a:p>
          <a:p>
            <a:pPr lvl="1">
              <a:defRPr/>
            </a:pPr>
            <a:endParaRPr kumimoji="0" lang="en-US" altLang="zh-CN" sz="2800">
              <a:latin typeface="Arial" pitchFamily="34" charset="0"/>
            </a:endParaRPr>
          </a:p>
          <a:p>
            <a:pPr lvl="1">
              <a:defRPr/>
            </a:pPr>
            <a:r>
              <a:rPr kumimoji="0" lang="en-US" altLang="zh-CN" sz="2800">
                <a:latin typeface="Arial" pitchFamily="34" charset="0"/>
              </a:rPr>
              <a:t>	</a:t>
            </a:r>
            <a:r>
              <a:rPr kumimoji="0" lang="en-US" altLang="zh-CN" sz="2800">
                <a:solidFill>
                  <a:srgbClr val="CC0066"/>
                </a:solidFill>
                <a:latin typeface="Arial" pitchFamily="34" charset="0"/>
              </a:rPr>
              <a:t>scanf</a:t>
            </a:r>
            <a:r>
              <a:rPr kumimoji="0" lang="en-US" altLang="zh-CN" sz="2800">
                <a:latin typeface="Arial" pitchFamily="34" charset="0"/>
              </a:rPr>
              <a:t>(“%d”, &amp;n);  /* </a:t>
            </a:r>
            <a:r>
              <a:rPr kumimoji="0" lang="zh-CN" altLang="en-US" sz="2800">
                <a:latin typeface="Arial" pitchFamily="34" charset="0"/>
              </a:rPr>
              <a:t>输入一个整数 *</a:t>
            </a:r>
            <a:r>
              <a:rPr kumimoji="0" lang="en-US" altLang="zh-CN" sz="2800">
                <a:latin typeface="Arial" pitchFamily="34" charset="0"/>
              </a:rPr>
              <a:t>/</a:t>
            </a:r>
          </a:p>
          <a:p>
            <a:pPr lvl="1">
              <a:defRPr/>
            </a:pPr>
            <a:endParaRPr kumimoji="0" lang="en-US" altLang="zh-CN" sz="2800">
              <a:latin typeface="Arial" pitchFamily="34" charset="0"/>
            </a:endParaRPr>
          </a:p>
          <a:p>
            <a:pPr lvl="1">
              <a:defRPr/>
            </a:pPr>
            <a:r>
              <a:rPr kumimoji="0" lang="en-US" altLang="zh-CN" sz="2800">
                <a:latin typeface="Arial" pitchFamily="34" charset="0"/>
              </a:rPr>
              <a:t>	</a:t>
            </a:r>
            <a:r>
              <a:rPr kumimoji="0" lang="en-US" altLang="zh-CN" sz="2800">
                <a:solidFill>
                  <a:srgbClr val="CC0066"/>
                </a:solidFill>
                <a:latin typeface="Arial" pitchFamily="34" charset="0"/>
              </a:rPr>
              <a:t>printf</a:t>
            </a:r>
            <a:r>
              <a:rPr kumimoji="0" lang="en-US" altLang="zh-CN" sz="2800">
                <a:latin typeface="Arial" pitchFamily="34" charset="0"/>
              </a:rPr>
              <a:t>(“%d\n”,n); /* </a:t>
            </a:r>
            <a:r>
              <a:rPr kumimoji="0" lang="zh-CN" altLang="en-US" sz="2800">
                <a:latin typeface="Arial" pitchFamily="34" charset="0"/>
              </a:rPr>
              <a:t>输出一个整数 *</a:t>
            </a:r>
            <a:r>
              <a:rPr kumimoji="0" lang="en-US" altLang="zh-CN" sz="2800">
                <a:latin typeface="Arial" pitchFamily="34" charset="0"/>
              </a:rPr>
              <a:t>/</a:t>
            </a:r>
          </a:p>
          <a:p>
            <a:pPr lvl="1">
              <a:defRPr/>
            </a:pPr>
            <a:r>
              <a:rPr kumimoji="0" lang="en-US" altLang="zh-CN" sz="2800">
                <a:latin typeface="Arial" pitchFamily="34" charset="0"/>
              </a:rPr>
              <a:t>   </a:t>
            </a:r>
          </a:p>
          <a:p>
            <a:pPr lvl="1">
              <a:defRPr/>
            </a:pPr>
            <a:r>
              <a:rPr kumimoji="0" lang="en-US" altLang="zh-CN" sz="2800">
                <a:solidFill>
                  <a:srgbClr val="008080"/>
                </a:solidFill>
                <a:effectLst>
                  <a:outerShdw blurRad="38100" dist="38100" dir="2700000" algn="tl">
                    <a:srgbClr val="C0C0C0"/>
                  </a:outerShdw>
                </a:effectLst>
                <a:latin typeface="Arial" pitchFamily="34" charset="0"/>
              </a:rPr>
              <a:t>return 0;</a:t>
            </a:r>
          </a:p>
          <a:p>
            <a:pPr lvl="1">
              <a:defRPr/>
            </a:pPr>
            <a:r>
              <a:rPr kumimoji="0" lang="en-US" altLang="zh-CN" sz="2800">
                <a:solidFill>
                  <a:srgbClr val="008080"/>
                </a:solidFill>
                <a:effectLst>
                  <a:outerShdw blurRad="38100" dist="38100" dir="2700000" algn="tl">
                    <a:srgbClr val="C0C0C0"/>
                  </a:outerShdw>
                </a:effectLst>
                <a:latin typeface="Arial" pitchFamily="34" charset="0"/>
              </a:rPr>
              <a:t> }</a:t>
            </a:r>
          </a:p>
        </p:txBody>
      </p:sp>
      <p:sp>
        <p:nvSpPr>
          <p:cNvPr id="745487" name="Rectangle 15"/>
          <p:cNvSpPr>
            <a:spLocks noChangeArrowheads="1"/>
          </p:cNvSpPr>
          <p:nvPr/>
        </p:nvSpPr>
        <p:spPr bwMode="auto">
          <a:xfrm>
            <a:off x="3995738" y="260350"/>
            <a:ext cx="4787900" cy="6413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zh-CN" altLang="en-US" sz="3600" b="1" dirty="0">
                <a:solidFill>
                  <a:schemeClr val="bg1"/>
                </a:solidFill>
                <a:latin typeface="Times New Roman" panose="02020603050405020304" pitchFamily="18" charset="0"/>
              </a:rPr>
              <a:t>如：输入一个数并输出</a:t>
            </a:r>
          </a:p>
        </p:txBody>
      </p:sp>
      <p:sp>
        <p:nvSpPr>
          <p:cNvPr id="745488" name="Rectangle 16"/>
          <p:cNvSpPr>
            <a:spLocks noChangeArrowheads="1"/>
          </p:cNvSpPr>
          <p:nvPr/>
        </p:nvSpPr>
        <p:spPr bwMode="auto">
          <a:xfrm>
            <a:off x="611188" y="2420938"/>
            <a:ext cx="1944687" cy="5048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定义变量</a:t>
            </a:r>
          </a:p>
        </p:txBody>
      </p:sp>
      <p:sp>
        <p:nvSpPr>
          <p:cNvPr id="745489" name="Rectangle 17"/>
          <p:cNvSpPr>
            <a:spLocks noChangeArrowheads="1"/>
          </p:cNvSpPr>
          <p:nvPr/>
        </p:nvSpPr>
        <p:spPr bwMode="auto">
          <a:xfrm>
            <a:off x="554038" y="3430588"/>
            <a:ext cx="1944687" cy="5048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输入一个整数</a:t>
            </a:r>
          </a:p>
        </p:txBody>
      </p:sp>
      <p:sp>
        <p:nvSpPr>
          <p:cNvPr id="745490" name="Rectangle 18"/>
          <p:cNvSpPr>
            <a:spLocks noChangeArrowheads="1"/>
          </p:cNvSpPr>
          <p:nvPr/>
        </p:nvSpPr>
        <p:spPr bwMode="auto">
          <a:xfrm>
            <a:off x="539750" y="4437063"/>
            <a:ext cx="1944688" cy="5048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输出一个整数</a:t>
            </a:r>
          </a:p>
        </p:txBody>
      </p:sp>
      <p:sp>
        <p:nvSpPr>
          <p:cNvPr id="24595" name="矩形 1"/>
          <p:cNvSpPr>
            <a:spLocks noChangeArrowheads="1"/>
          </p:cNvSpPr>
          <p:nvPr/>
        </p:nvSpPr>
        <p:spPr bwMode="auto">
          <a:xfrm>
            <a:off x="11112" y="0"/>
            <a:ext cx="42728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smtClean="0">
                <a:solidFill>
                  <a:schemeClr val="bg1"/>
                </a:solidFill>
                <a:latin typeface="Times New Roman" panose="02020603050405020304" pitchFamily="18" charset="0"/>
              </a:rPr>
              <a:t>第二章   算法和程序</a:t>
            </a:r>
            <a:endParaRPr lang="zh-CN" altLang="en-US" sz="2400" b="1" dirty="0">
              <a:solidFill>
                <a:schemeClr val="bg1"/>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5485"/>
                                        </p:tgtEl>
                                        <p:attrNameLst>
                                          <p:attrName>style.visibility</p:attrName>
                                        </p:attrNameLst>
                                      </p:cBhvr>
                                      <p:to>
                                        <p:strVal val="visible"/>
                                      </p:to>
                                    </p:set>
                                    <p:animEffect transition="in" filter="blinds(horizontal)">
                                      <p:cBhvr>
                                        <p:cTn id="7" dur="500"/>
                                        <p:tgtEl>
                                          <p:spTgt spid="745485"/>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45476"/>
                                        </p:tgtEl>
                                        <p:attrNameLst>
                                          <p:attrName>style.visibility</p:attrName>
                                        </p:attrNameLst>
                                      </p:cBhvr>
                                      <p:to>
                                        <p:strVal val="visible"/>
                                      </p:to>
                                    </p:set>
                                    <p:anim calcmode="lin" valueType="num">
                                      <p:cBhvr additive="base">
                                        <p:cTn id="11" dur="500" fill="hold"/>
                                        <p:tgtEl>
                                          <p:spTgt spid="745476"/>
                                        </p:tgtEl>
                                        <p:attrNameLst>
                                          <p:attrName>ppt_x</p:attrName>
                                        </p:attrNameLst>
                                      </p:cBhvr>
                                      <p:tavLst>
                                        <p:tav tm="0">
                                          <p:val>
                                            <p:strVal val="0-#ppt_w/2"/>
                                          </p:val>
                                        </p:tav>
                                        <p:tav tm="100000">
                                          <p:val>
                                            <p:strVal val="#ppt_x"/>
                                          </p:val>
                                        </p:tav>
                                      </p:tavLst>
                                    </p:anim>
                                    <p:anim calcmode="lin" valueType="num">
                                      <p:cBhvr additive="base">
                                        <p:cTn id="12" dur="500" fill="hold"/>
                                        <p:tgtEl>
                                          <p:spTgt spid="74547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45477"/>
                                        </p:tgtEl>
                                        <p:attrNameLst>
                                          <p:attrName>style.visibility</p:attrName>
                                        </p:attrNameLst>
                                      </p:cBhvr>
                                      <p:to>
                                        <p:strVal val="visible"/>
                                      </p:to>
                                    </p:set>
                                    <p:animEffect transition="in" filter="blinds(horizontal)">
                                      <p:cBhvr>
                                        <p:cTn id="17" dur="500"/>
                                        <p:tgtEl>
                                          <p:spTgt spid="7454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5478"/>
                                        </p:tgtEl>
                                        <p:attrNameLst>
                                          <p:attrName>style.visibility</p:attrName>
                                        </p:attrNameLst>
                                      </p:cBhvr>
                                      <p:to>
                                        <p:strVal val="visible"/>
                                      </p:to>
                                    </p:set>
                                    <p:animEffect transition="in" filter="blinds(horizontal)">
                                      <p:cBhvr>
                                        <p:cTn id="22" dur="500"/>
                                        <p:tgtEl>
                                          <p:spTgt spid="7454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45479"/>
                                        </p:tgtEl>
                                        <p:attrNameLst>
                                          <p:attrName>style.visibility</p:attrName>
                                        </p:attrNameLst>
                                      </p:cBhvr>
                                      <p:to>
                                        <p:strVal val="visible"/>
                                      </p:to>
                                    </p:set>
                                    <p:animEffect transition="in" filter="blinds(horizontal)">
                                      <p:cBhvr>
                                        <p:cTn id="27" dur="500"/>
                                        <p:tgtEl>
                                          <p:spTgt spid="7454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45480"/>
                                        </p:tgtEl>
                                        <p:attrNameLst>
                                          <p:attrName>style.visibility</p:attrName>
                                        </p:attrNameLst>
                                      </p:cBhvr>
                                      <p:to>
                                        <p:strVal val="visible"/>
                                      </p:to>
                                    </p:set>
                                    <p:animEffect transition="in" filter="blinds(horizontal)">
                                      <p:cBhvr>
                                        <p:cTn id="32" dur="500"/>
                                        <p:tgtEl>
                                          <p:spTgt spid="7454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45481"/>
                                        </p:tgtEl>
                                        <p:attrNameLst>
                                          <p:attrName>style.visibility</p:attrName>
                                        </p:attrNameLst>
                                      </p:cBhvr>
                                      <p:to>
                                        <p:strVal val="visible"/>
                                      </p:to>
                                    </p:set>
                                    <p:animEffect transition="in" filter="blinds(horizontal)">
                                      <p:cBhvr>
                                        <p:cTn id="37" dur="500"/>
                                        <p:tgtEl>
                                          <p:spTgt spid="74548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45482"/>
                                        </p:tgtEl>
                                        <p:attrNameLst>
                                          <p:attrName>style.visibility</p:attrName>
                                        </p:attrNameLst>
                                      </p:cBhvr>
                                      <p:to>
                                        <p:strVal val="visible"/>
                                      </p:to>
                                    </p:set>
                                    <p:animEffect transition="in" filter="blinds(horizontal)">
                                      <p:cBhvr>
                                        <p:cTn id="42" dur="500"/>
                                        <p:tgtEl>
                                          <p:spTgt spid="74548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45483"/>
                                        </p:tgtEl>
                                        <p:attrNameLst>
                                          <p:attrName>style.visibility</p:attrName>
                                        </p:attrNameLst>
                                      </p:cBhvr>
                                      <p:to>
                                        <p:strVal val="visible"/>
                                      </p:to>
                                    </p:set>
                                    <p:animEffect transition="in" filter="blinds(horizontal)">
                                      <p:cBhvr>
                                        <p:cTn id="47" dur="500"/>
                                        <p:tgtEl>
                                          <p:spTgt spid="74548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45484"/>
                                        </p:tgtEl>
                                        <p:attrNameLst>
                                          <p:attrName>style.visibility</p:attrName>
                                        </p:attrNameLst>
                                      </p:cBhvr>
                                      <p:to>
                                        <p:strVal val="visible"/>
                                      </p:to>
                                    </p:set>
                                    <p:animEffect transition="in" filter="blinds(horizontal)">
                                      <p:cBhvr>
                                        <p:cTn id="52" dur="500"/>
                                        <p:tgtEl>
                                          <p:spTgt spid="74548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45487"/>
                                        </p:tgtEl>
                                        <p:attrNameLst>
                                          <p:attrName>style.visibility</p:attrName>
                                        </p:attrNameLst>
                                      </p:cBhvr>
                                      <p:to>
                                        <p:strVal val="visible"/>
                                      </p:to>
                                    </p:set>
                                    <p:animEffect transition="in" filter="blinds(horizontal)">
                                      <p:cBhvr>
                                        <p:cTn id="57" dur="500"/>
                                        <p:tgtEl>
                                          <p:spTgt spid="74548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45488"/>
                                        </p:tgtEl>
                                        <p:attrNameLst>
                                          <p:attrName>style.visibility</p:attrName>
                                        </p:attrNameLst>
                                      </p:cBhvr>
                                      <p:to>
                                        <p:strVal val="visible"/>
                                      </p:to>
                                    </p:set>
                                    <p:animEffect transition="in" filter="blinds(horizontal)">
                                      <p:cBhvr>
                                        <p:cTn id="62" dur="500"/>
                                        <p:tgtEl>
                                          <p:spTgt spid="74548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45489"/>
                                        </p:tgtEl>
                                        <p:attrNameLst>
                                          <p:attrName>style.visibility</p:attrName>
                                        </p:attrNameLst>
                                      </p:cBhvr>
                                      <p:to>
                                        <p:strVal val="visible"/>
                                      </p:to>
                                    </p:set>
                                    <p:animEffect transition="in" filter="blinds(horizontal)">
                                      <p:cBhvr>
                                        <p:cTn id="67" dur="500"/>
                                        <p:tgtEl>
                                          <p:spTgt spid="74548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45490"/>
                                        </p:tgtEl>
                                        <p:attrNameLst>
                                          <p:attrName>style.visibility</p:attrName>
                                        </p:attrNameLst>
                                      </p:cBhvr>
                                      <p:to>
                                        <p:strVal val="visible"/>
                                      </p:to>
                                    </p:set>
                                    <p:animEffect transition="in" filter="blinds(horizontal)">
                                      <p:cBhvr>
                                        <p:cTn id="72" dur="500"/>
                                        <p:tgtEl>
                                          <p:spTgt spid="74549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45486"/>
                                        </p:tgtEl>
                                        <p:attrNameLst>
                                          <p:attrName>style.visibility</p:attrName>
                                        </p:attrNameLst>
                                      </p:cBhvr>
                                      <p:to>
                                        <p:strVal val="visible"/>
                                      </p:to>
                                    </p:set>
                                    <p:animEffect transition="in" filter="blinds(horizontal)">
                                      <p:cBhvr>
                                        <p:cTn id="77" dur="500"/>
                                        <p:tgtEl>
                                          <p:spTgt spid="74548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45475"/>
                                        </p:tgtEl>
                                        <p:attrNameLst>
                                          <p:attrName>style.visibility</p:attrName>
                                        </p:attrNameLst>
                                      </p:cBhvr>
                                      <p:to>
                                        <p:strVal val="visible"/>
                                      </p:to>
                                    </p:set>
                                    <p:animEffect transition="in" filter="blinds(horizontal)">
                                      <p:cBhvr>
                                        <p:cTn id="82" dur="500"/>
                                        <p:tgtEl>
                                          <p:spTgt spid="74547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45474"/>
                                        </p:tgtEl>
                                        <p:attrNameLst>
                                          <p:attrName>style.visibility</p:attrName>
                                        </p:attrNameLst>
                                      </p:cBhvr>
                                      <p:to>
                                        <p:strVal val="visible"/>
                                      </p:to>
                                    </p:set>
                                    <p:animEffect transition="in" filter="blinds(horizontal)">
                                      <p:cBhvr>
                                        <p:cTn id="87" dur="500"/>
                                        <p:tgtEl>
                                          <p:spTgt spid="74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animBg="1"/>
      <p:bldP spid="745475" grpId="0" animBg="1"/>
      <p:bldP spid="745476" grpId="0" animBg="1" autoUpdateAnimBg="0"/>
      <p:bldP spid="745478" grpId="0" animBg="1"/>
      <p:bldP spid="745480" grpId="0" animBg="1"/>
      <p:bldP spid="745482" grpId="0" animBg="1"/>
      <p:bldP spid="745484" grpId="0" animBg="1"/>
      <p:bldP spid="745485" grpId="0"/>
      <p:bldP spid="745486" grpId="0"/>
      <p:bldP spid="745487" grpId="0"/>
      <p:bldP spid="745488" grpId="0" animBg="1"/>
      <p:bldP spid="745489" grpId="0" animBg="1"/>
      <p:bldP spid="74549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duotone>
              <a:schemeClr val="accent3">
                <a:shade val="45000"/>
                <a:satMod val="135000"/>
              </a:schemeClr>
              <a:prstClr val="white"/>
            </a:duotone>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270875" y="2873253"/>
            <a:ext cx="1397760" cy="2086209"/>
          </a:xfrm>
          <a:prstGeom prst="ellipse">
            <a:avLst/>
          </a:prstGeom>
          <a:blipFill dpi="0" rotWithShape="1">
            <a:blip r:embed="rId6"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w="101600">
            <a:solidFill>
              <a:schemeClr val="accent1"/>
            </a:solidFill>
          </a:ln>
        </p:spPr>
      </p:pic>
      <p:sp>
        <p:nvSpPr>
          <p:cNvPr id="25" name="MH_Text_1"/>
          <p:cNvSpPr txBox="1"/>
          <p:nvPr>
            <p:custDataLst>
              <p:tags r:id="rId1"/>
            </p:custDataLst>
          </p:nvPr>
        </p:nvSpPr>
        <p:spPr>
          <a:xfrm>
            <a:off x="3419872" y="2596254"/>
            <a:ext cx="4972423" cy="2451799"/>
          </a:xfrm>
          <a:prstGeom prst="rect">
            <a:avLst/>
          </a:prstGeom>
          <a:noFill/>
        </p:spPr>
        <p:txBody>
          <a:bodyPr>
            <a:noAutofit/>
          </a:bodyPr>
          <a:lstStyle/>
          <a:p>
            <a:pPr>
              <a:lnSpc>
                <a:spcPct val="150000"/>
              </a:lnSpc>
              <a:spcAft>
                <a:spcPts val="450"/>
              </a:spcAft>
              <a:defRPr/>
            </a:pPr>
            <a:r>
              <a:rPr lang="zh-CN" altLang="en-US" sz="2000" b="1" dirty="0">
                <a:solidFill>
                  <a:schemeClr val="accent1"/>
                </a:solidFill>
              </a:rPr>
              <a:t>数据结构</a:t>
            </a:r>
            <a:endParaRPr lang="en-US" altLang="zh-CN" sz="2000" b="1" dirty="0">
              <a:solidFill>
                <a:schemeClr val="accent1"/>
              </a:solidFill>
            </a:endParaRPr>
          </a:p>
          <a:p>
            <a:pPr>
              <a:lnSpc>
                <a:spcPct val="150000"/>
              </a:lnSpc>
              <a:spcAft>
                <a:spcPts val="450"/>
              </a:spcAft>
              <a:defRPr/>
            </a:pPr>
            <a:r>
              <a:rPr lang="zh-CN" altLang="en-US" sz="2000" b="1" dirty="0"/>
              <a:t>对数据的描述。在程序中要指定用到哪些数据，以及这些数据的类型和数据的组织形式。</a:t>
            </a:r>
            <a:endParaRPr lang="en-US" altLang="zh-CN" sz="2000" b="1" dirty="0"/>
          </a:p>
          <a:p>
            <a:pPr>
              <a:lnSpc>
                <a:spcPct val="150000"/>
              </a:lnSpc>
              <a:spcAft>
                <a:spcPts val="450"/>
              </a:spcAft>
              <a:defRPr/>
            </a:pPr>
            <a:r>
              <a:rPr lang="zh-CN" altLang="en-US" sz="2000" b="1" dirty="0">
                <a:solidFill>
                  <a:schemeClr val="accent1"/>
                </a:solidFill>
              </a:rPr>
              <a:t>算法</a:t>
            </a:r>
            <a:endParaRPr lang="en-US" altLang="zh-CN" sz="2000" b="1" dirty="0">
              <a:solidFill>
                <a:schemeClr val="accent1"/>
              </a:solidFill>
            </a:endParaRPr>
          </a:p>
          <a:p>
            <a:pPr>
              <a:lnSpc>
                <a:spcPct val="150000"/>
              </a:lnSpc>
              <a:spcAft>
                <a:spcPts val="450"/>
              </a:spcAft>
              <a:defRPr/>
            </a:pPr>
            <a:r>
              <a:rPr lang="zh-CN" altLang="en-US" sz="2000" b="1" dirty="0"/>
              <a:t>对操作的描述。即要求计算机进行操作的步骤</a:t>
            </a:r>
          </a:p>
        </p:txBody>
      </p:sp>
      <p:sp>
        <p:nvSpPr>
          <p:cNvPr id="26" name="MH_SubTitle_1"/>
          <p:cNvSpPr txBox="1"/>
          <p:nvPr>
            <p:custDataLst>
              <p:tags r:id="rId2"/>
            </p:custDataLst>
          </p:nvPr>
        </p:nvSpPr>
        <p:spPr>
          <a:xfrm>
            <a:off x="2535865" y="1772816"/>
            <a:ext cx="5296680" cy="476250"/>
          </a:xfrm>
          <a:prstGeom prst="rect">
            <a:avLst/>
          </a:prstGeom>
          <a:noFill/>
        </p:spPr>
        <p:txBody>
          <a:bodyPr anchor="ctr">
            <a:noAutofit/>
          </a:bodyPr>
          <a:lstStyle/>
          <a:p>
            <a:pPr>
              <a:lnSpc>
                <a:spcPct val="120000"/>
              </a:lnSpc>
              <a:spcBef>
                <a:spcPts val="900"/>
              </a:spcBef>
              <a:spcAft>
                <a:spcPts val="450"/>
              </a:spcAft>
              <a:defRPr/>
            </a:pPr>
            <a:r>
              <a:rPr lang="zh-CN" altLang="en-US" sz="3600" dirty="0">
                <a:latin typeface="微软雅黑" panose="020B0503020204020204" pitchFamily="34" charset="-122"/>
                <a:ea typeface="微软雅黑" panose="020B0503020204020204" pitchFamily="34" charset="-122"/>
              </a:rPr>
              <a:t>算法</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数据结构</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1403648" y="5048053"/>
            <a:ext cx="1132217" cy="369332"/>
          </a:xfrm>
          <a:prstGeom prst="rect">
            <a:avLst/>
          </a:prstGeom>
          <a:noFill/>
        </p:spPr>
        <p:txBody>
          <a:bodyPr wrap="square" rtlCol="0">
            <a:spAutoFit/>
          </a:bodyPr>
          <a:lstStyle/>
          <a:p>
            <a:pPr algn="ctr"/>
            <a:r>
              <a:rPr lang="zh-CN" altLang="en-US" sz="1800" dirty="0"/>
              <a:t>沃思</a:t>
            </a:r>
          </a:p>
        </p:txBody>
      </p:sp>
    </p:spTree>
    <p:extLst>
      <p:ext uri="{BB962C8B-B14F-4D97-AF65-F5344CB8AC3E}">
        <p14:creationId xmlns:p14="http://schemas.microsoft.com/office/powerpoint/2010/main" val="1549324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7891" name="Rectangle 3"/>
          <p:cNvSpPr>
            <a:spLocks noChangeArrowheads="1"/>
          </p:cNvSpPr>
          <p:nvPr/>
        </p:nvSpPr>
        <p:spPr bwMode="auto">
          <a:xfrm>
            <a:off x="1259632" y="2420888"/>
            <a:ext cx="6767512" cy="2736205"/>
          </a:xfrm>
          <a:prstGeom prst="rect">
            <a:avLst/>
          </a:prstGeom>
          <a:noFill/>
          <a:ln w="28575">
            <a:solidFill>
              <a:srgbClr val="FF3300"/>
            </a:solidFill>
            <a:miter lim="800000"/>
            <a:headEnd/>
            <a:tailEnd/>
          </a:ln>
          <a:extLst>
            <a:ext uri="{909E8E84-426E-40DD-AFC4-6F175D3DCCD1}">
              <a14:hiddenFill xmlns:a14="http://schemas.microsoft.com/office/drawing/2010/main">
                <a:solidFill>
                  <a:schemeClr val="accent1"/>
                </a:solidFill>
              </a14:hiddenFill>
            </a:ext>
          </a:extLst>
        </p:spPr>
        <p:txBody>
          <a:bodyPr lIns="18000"/>
          <a:lstStyle>
            <a:lvl1pPr marL="342900" indent="-342900" eaLnBrk="0" hangingPunct="0">
              <a:defRPr kumimoji="1" sz="2400">
                <a:solidFill>
                  <a:schemeClr val="tx1"/>
                </a:solidFill>
                <a:latin typeface="Times New Roman" pitchFamily="18" charset="0"/>
                <a:ea typeface="宋体" pitchFamily="2" charset="-122"/>
              </a:defRPr>
            </a:lvl1pPr>
            <a:lvl2pPr marL="990600" indent="-53340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a:spcBef>
                <a:spcPct val="20000"/>
              </a:spcBef>
              <a:buClr>
                <a:schemeClr val="accent1"/>
              </a:buClr>
              <a:buSzPct val="90000"/>
              <a:buFont typeface="Wingdings" pitchFamily="2" charset="2"/>
              <a:buChar char="u"/>
              <a:defRPr/>
            </a:pPr>
            <a:r>
              <a:rPr lang="en-US" altLang="zh-CN" sz="2800" dirty="0" smtClean="0"/>
              <a:t> </a:t>
            </a:r>
            <a:r>
              <a:rPr lang="en-US" altLang="zh-CN" sz="2800" dirty="0">
                <a:solidFill>
                  <a:srgbClr val="0070C0"/>
                </a:solidFill>
                <a:latin typeface="楷体_GB2312" pitchFamily="49" charset="-122"/>
                <a:ea typeface="楷体_GB2312" pitchFamily="49" charset="-122"/>
              </a:rPr>
              <a:t>1 </a:t>
            </a:r>
            <a:r>
              <a:rPr lang="zh-CN" altLang="en-US" sz="2800" dirty="0">
                <a:solidFill>
                  <a:srgbClr val="0070C0"/>
                </a:solidFill>
                <a:latin typeface="楷体_GB2312" pitchFamily="49" charset="-122"/>
                <a:ea typeface="楷体_GB2312" pitchFamily="49" charset="-122"/>
              </a:rPr>
              <a:t>程序和程序设计语言</a:t>
            </a:r>
            <a:endParaRPr lang="en-US" altLang="zh-CN" sz="2800" dirty="0">
              <a:solidFill>
                <a:srgbClr val="0070C0"/>
              </a:solidFill>
              <a:latin typeface="楷体_GB2312" pitchFamily="49" charset="-122"/>
              <a:ea typeface="楷体_GB2312" pitchFamily="49" charset="-122"/>
            </a:endParaRPr>
          </a:p>
          <a:p>
            <a:pPr marL="457200" indent="-457200">
              <a:spcBef>
                <a:spcPct val="20000"/>
              </a:spcBef>
              <a:buClr>
                <a:schemeClr val="accent1"/>
              </a:buClr>
              <a:buSzPct val="90000"/>
              <a:buFont typeface="Wingdings" pitchFamily="2" charset="2"/>
              <a:buChar char="u"/>
              <a:defRPr/>
            </a:pPr>
            <a:r>
              <a:rPr lang="en-US" altLang="zh-CN" sz="2800" dirty="0">
                <a:solidFill>
                  <a:srgbClr val="0070C0"/>
                </a:solidFill>
                <a:latin typeface="楷体_GB2312" pitchFamily="49" charset="-122"/>
                <a:ea typeface="楷体_GB2312" pitchFamily="49" charset="-122"/>
              </a:rPr>
              <a:t>2 C</a:t>
            </a:r>
            <a:r>
              <a:rPr lang="zh-CN" altLang="en-US" sz="2800" dirty="0">
                <a:solidFill>
                  <a:srgbClr val="0070C0"/>
                </a:solidFill>
                <a:latin typeface="楷体_GB2312" pitchFamily="49" charset="-122"/>
                <a:ea typeface="楷体_GB2312" pitchFamily="49" charset="-122"/>
              </a:rPr>
              <a:t>语言简介</a:t>
            </a:r>
            <a:endParaRPr lang="en-US" altLang="zh-CN" sz="2800" dirty="0">
              <a:solidFill>
                <a:srgbClr val="0070C0"/>
              </a:solidFill>
              <a:latin typeface="楷体_GB2312" pitchFamily="49" charset="-122"/>
              <a:ea typeface="楷体_GB2312" pitchFamily="49" charset="-122"/>
            </a:endParaRPr>
          </a:p>
          <a:p>
            <a:pPr marL="457200" indent="-457200">
              <a:spcBef>
                <a:spcPct val="20000"/>
              </a:spcBef>
              <a:buClr>
                <a:schemeClr val="accent1"/>
              </a:buClr>
              <a:buSzPct val="90000"/>
              <a:buFont typeface="Wingdings" pitchFamily="2" charset="2"/>
              <a:buChar char="u"/>
              <a:defRPr/>
            </a:pPr>
            <a:r>
              <a:rPr lang="en-US" altLang="zh-CN" sz="2800" dirty="0">
                <a:solidFill>
                  <a:srgbClr val="0070C0"/>
                </a:solidFill>
                <a:latin typeface="楷体_GB2312" pitchFamily="49" charset="-122"/>
                <a:ea typeface="楷体_GB2312" pitchFamily="49" charset="-122"/>
              </a:rPr>
              <a:t>3 C</a:t>
            </a:r>
            <a:r>
              <a:rPr lang="zh-CN" altLang="en-US" sz="2800" dirty="0">
                <a:solidFill>
                  <a:srgbClr val="0070C0"/>
                </a:solidFill>
                <a:latin typeface="楷体_GB2312" pitchFamily="49" charset="-122"/>
                <a:ea typeface="楷体_GB2312" pitchFamily="49" charset="-122"/>
              </a:rPr>
              <a:t>程序的组成与结构</a:t>
            </a:r>
            <a:endParaRPr lang="en-US" altLang="zh-CN" sz="2800" dirty="0">
              <a:solidFill>
                <a:srgbClr val="0070C0"/>
              </a:solidFill>
              <a:latin typeface="楷体_GB2312" pitchFamily="49" charset="-122"/>
              <a:ea typeface="楷体_GB2312" pitchFamily="49" charset="-122"/>
            </a:endParaRPr>
          </a:p>
          <a:p>
            <a:pPr marL="457200" indent="-457200">
              <a:spcBef>
                <a:spcPct val="20000"/>
              </a:spcBef>
              <a:buClr>
                <a:schemeClr val="accent1"/>
              </a:buClr>
              <a:buSzPct val="90000"/>
              <a:buFont typeface="Wingdings" pitchFamily="2" charset="2"/>
              <a:buChar char="u"/>
              <a:defRPr/>
            </a:pPr>
            <a:r>
              <a:rPr lang="en-US" altLang="zh-CN" sz="2800" dirty="0">
                <a:solidFill>
                  <a:srgbClr val="0070C0"/>
                </a:solidFill>
                <a:latin typeface="楷体_GB2312" pitchFamily="49" charset="-122"/>
                <a:ea typeface="楷体_GB2312" pitchFamily="49" charset="-122"/>
              </a:rPr>
              <a:t>4 C</a:t>
            </a:r>
            <a:r>
              <a:rPr lang="zh-CN" altLang="en-US" sz="2800" dirty="0">
                <a:solidFill>
                  <a:srgbClr val="0070C0"/>
                </a:solidFill>
                <a:latin typeface="楷体_GB2312" pitchFamily="49" charset="-122"/>
                <a:ea typeface="楷体_GB2312" pitchFamily="49" charset="-122"/>
              </a:rPr>
              <a:t>语言的字符集与标识符</a:t>
            </a:r>
            <a:endParaRPr lang="en-US" altLang="zh-CN" sz="2800" dirty="0">
              <a:solidFill>
                <a:srgbClr val="0070C0"/>
              </a:solidFill>
              <a:latin typeface="楷体_GB2312" pitchFamily="49" charset="-122"/>
              <a:ea typeface="楷体_GB2312" pitchFamily="49" charset="-122"/>
            </a:endParaRPr>
          </a:p>
          <a:p>
            <a:pPr marL="457200" indent="-457200">
              <a:spcBef>
                <a:spcPct val="20000"/>
              </a:spcBef>
              <a:buClr>
                <a:schemeClr val="accent1"/>
              </a:buClr>
              <a:buSzPct val="90000"/>
              <a:buFont typeface="Wingdings" pitchFamily="2" charset="2"/>
              <a:buChar char="u"/>
              <a:defRPr/>
            </a:pPr>
            <a:r>
              <a:rPr lang="en-US" altLang="zh-CN" sz="2800" dirty="0">
                <a:solidFill>
                  <a:srgbClr val="0070C0"/>
                </a:solidFill>
                <a:latin typeface="楷体_GB2312" pitchFamily="49" charset="-122"/>
                <a:ea typeface="楷体_GB2312" pitchFamily="49" charset="-122"/>
              </a:rPr>
              <a:t>5 C</a:t>
            </a:r>
            <a:r>
              <a:rPr lang="zh-CN" altLang="en-US" sz="2800" dirty="0">
                <a:solidFill>
                  <a:srgbClr val="0070C0"/>
                </a:solidFill>
                <a:latin typeface="楷体_GB2312" pitchFamily="49" charset="-122"/>
                <a:ea typeface="楷体_GB2312" pitchFamily="49" charset="-122"/>
              </a:rPr>
              <a:t>程序的上机步骤</a:t>
            </a:r>
            <a:endParaRPr lang="en-US" altLang="zh-CN" sz="2800" dirty="0">
              <a:solidFill>
                <a:srgbClr val="0070C0"/>
              </a:solidFill>
              <a:latin typeface="楷体_GB2312" pitchFamily="49" charset="-122"/>
              <a:ea typeface="楷体_GB2312" pitchFamily="49" charset="-122"/>
            </a:endParaRPr>
          </a:p>
          <a:p>
            <a:pPr>
              <a:defRPr/>
            </a:pPr>
            <a:endParaRPr lang="en-US" altLang="zh-CN" sz="2800" dirty="0" smtClean="0"/>
          </a:p>
          <a:p>
            <a:pPr>
              <a:defRPr/>
            </a:pPr>
            <a:endParaRPr kumimoji="0" lang="zh-CN" altLang="en-US" sz="8000" dirty="0" smtClean="0">
              <a:latin typeface="楷体_GB2312" pitchFamily="49" charset="-122"/>
              <a:ea typeface="楷体_GB2312" pitchFamily="49" charset="-122"/>
            </a:endParaRPr>
          </a:p>
        </p:txBody>
      </p:sp>
      <p:sp>
        <p:nvSpPr>
          <p:cNvPr id="677903" name="Rectangle 15"/>
          <p:cNvSpPr>
            <a:spLocks noGrp="1" noChangeArrowheads="1"/>
          </p:cNvSpPr>
          <p:nvPr>
            <p:ph type="title"/>
          </p:nvPr>
        </p:nvSpPr>
        <p:spPr>
          <a:xfrm>
            <a:off x="914400" y="333375"/>
            <a:ext cx="8229600" cy="1190625"/>
          </a:xfrm>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57150" cap="flat" cmpd="sng" algn="ctr">
                <a:solidFill>
                  <a:srgbClr val="FF0000"/>
                </a:solidFill>
                <a:prstDash val="solid"/>
                <a:miter lim="800000"/>
                <a:headEnd/>
                <a:tailEnd/>
              </a14:hiddenLine>
            </a:ext>
          </a:extLst>
        </p:spPr>
        <p:txBody>
          <a:bodyPr anchor="t">
            <a:spAutoFit/>
          </a:bodyPr>
          <a:lstStyle/>
          <a:p>
            <a:pPr marL="177800" indent="-177800" eaLnBrk="1" hangingPunct="1">
              <a:spcBef>
                <a:spcPct val="50000"/>
              </a:spcBef>
              <a:buFont typeface="Wingdings" pitchFamily="2" charset="2"/>
              <a:buNone/>
              <a:tabLst>
                <a:tab pos="177800" algn="l"/>
              </a:tabLst>
              <a:defRPr/>
            </a:pPr>
            <a:r>
              <a:rPr lang="zh-CN" altLang="en-US" sz="3600" smtClean="0">
                <a:effectLst>
                  <a:outerShdw blurRad="38100" dist="38100" dir="2700000" algn="tl">
                    <a:srgbClr val="C0C0C0"/>
                  </a:outerShdw>
                </a:effectLst>
                <a:ea typeface="隶书" pitchFamily="49" charset="-122"/>
              </a:rPr>
              <a:t>学习内容  </a:t>
            </a:r>
            <a:br>
              <a:rPr lang="zh-CN" altLang="en-US" sz="3600" smtClean="0">
                <a:effectLst>
                  <a:outerShdw blurRad="38100" dist="38100" dir="2700000" algn="tl">
                    <a:srgbClr val="C0C0C0"/>
                  </a:outerShdw>
                </a:effectLst>
                <a:ea typeface="隶书" pitchFamily="49" charset="-122"/>
              </a:rPr>
            </a:br>
            <a:endParaRPr lang="zh-CN" altLang="en-US" sz="3600" smtClean="0">
              <a:effectLst>
                <a:outerShdw blurRad="38100" dist="38100" dir="2700000" algn="tl">
                  <a:srgbClr val="C0C0C0"/>
                </a:outerShdw>
              </a:effectLst>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77891"/>
                                        </p:tgtEl>
                                        <p:attrNameLst>
                                          <p:attrName>style.visibility</p:attrName>
                                        </p:attrNameLst>
                                      </p:cBhvr>
                                      <p:to>
                                        <p:strVal val="visible"/>
                                      </p:to>
                                    </p:set>
                                    <p:animEffect transition="in" filter="diamond(in)">
                                      <p:cBhvr>
                                        <p:cTn id="7" dur="2000"/>
                                        <p:tgtEl>
                                          <p:spTgt spid="677891"/>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dirty="0" smtClean="0"/>
              <a:t>2.1 </a:t>
            </a:r>
            <a:r>
              <a:rPr lang="zh-CN" altLang="en-US" dirty="0" smtClean="0"/>
              <a:t>程序设计过程</a:t>
            </a:r>
          </a:p>
        </p:txBody>
      </p:sp>
      <p:sp>
        <p:nvSpPr>
          <p:cNvPr id="33795" name="内容占位符 2"/>
          <p:cNvSpPr>
            <a:spLocks noGrp="1"/>
          </p:cNvSpPr>
          <p:nvPr>
            <p:ph idx="1"/>
          </p:nvPr>
        </p:nvSpPr>
        <p:spPr>
          <a:xfrm>
            <a:off x="457200" y="1371600"/>
            <a:ext cx="8229600" cy="2561456"/>
          </a:xfrm>
        </p:spPr>
        <p:txBody>
          <a:bodyPr/>
          <a:lstStyle/>
          <a:p>
            <a:r>
              <a:rPr lang="zh-CN" altLang="en-US" dirty="0" smtClean="0"/>
              <a:t>需求分析</a:t>
            </a:r>
            <a:endParaRPr lang="en-US" altLang="zh-CN" dirty="0" smtClean="0"/>
          </a:p>
          <a:p>
            <a:r>
              <a:rPr lang="zh-CN" altLang="en-US" dirty="0" smtClean="0"/>
              <a:t>算法设计</a:t>
            </a:r>
            <a:endParaRPr lang="en-US" altLang="zh-CN" dirty="0" smtClean="0"/>
          </a:p>
          <a:p>
            <a:r>
              <a:rPr lang="zh-CN" altLang="en-US" dirty="0" smtClean="0"/>
              <a:t>程序编写</a:t>
            </a:r>
            <a:endParaRPr lang="en-US" altLang="zh-CN" dirty="0" smtClean="0"/>
          </a:p>
          <a:p>
            <a:r>
              <a:rPr lang="zh-CN" altLang="en-US" dirty="0" smtClean="0"/>
              <a:t>程序调试</a:t>
            </a:r>
          </a:p>
        </p:txBody>
      </p:sp>
      <p:sp>
        <p:nvSpPr>
          <p:cNvPr id="4" name="标题 1"/>
          <p:cNvSpPr txBox="1">
            <a:spLocks/>
          </p:cNvSpPr>
          <p:nvPr/>
        </p:nvSpPr>
        <p:spPr bwMode="auto">
          <a:xfrm>
            <a:off x="457200" y="486916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bg1"/>
                </a:solidFill>
                <a:latin typeface="+mj-lt"/>
                <a:ea typeface="+mj-ea"/>
                <a:cs typeface="+mj-cs"/>
              </a:defRPr>
            </a:lvl1pPr>
            <a:lvl2pPr algn="l" rtl="0" eaLnBrk="0" fontAlgn="base" hangingPunct="0">
              <a:spcBef>
                <a:spcPct val="0"/>
              </a:spcBef>
              <a:spcAft>
                <a:spcPct val="0"/>
              </a:spcAft>
              <a:defRPr sz="4400" b="1">
                <a:solidFill>
                  <a:schemeClr val="bg1"/>
                </a:solidFill>
                <a:latin typeface="Arial" pitchFamily="34" charset="0"/>
                <a:ea typeface="宋体" pitchFamily="2" charset="-122"/>
              </a:defRPr>
            </a:lvl2pPr>
            <a:lvl3pPr algn="l" rtl="0" eaLnBrk="0" fontAlgn="base" hangingPunct="0">
              <a:spcBef>
                <a:spcPct val="0"/>
              </a:spcBef>
              <a:spcAft>
                <a:spcPct val="0"/>
              </a:spcAft>
              <a:defRPr sz="4400" b="1">
                <a:solidFill>
                  <a:schemeClr val="bg1"/>
                </a:solidFill>
                <a:latin typeface="Arial" pitchFamily="34" charset="0"/>
                <a:ea typeface="宋体" pitchFamily="2" charset="-122"/>
              </a:defRPr>
            </a:lvl3pPr>
            <a:lvl4pPr algn="l" rtl="0" eaLnBrk="0" fontAlgn="base" hangingPunct="0">
              <a:spcBef>
                <a:spcPct val="0"/>
              </a:spcBef>
              <a:spcAft>
                <a:spcPct val="0"/>
              </a:spcAft>
              <a:defRPr sz="4400" b="1">
                <a:solidFill>
                  <a:schemeClr val="bg1"/>
                </a:solidFill>
                <a:latin typeface="Arial" pitchFamily="34" charset="0"/>
                <a:ea typeface="宋体" pitchFamily="2" charset="-122"/>
              </a:defRPr>
            </a:lvl4pPr>
            <a:lvl5pPr algn="l" rtl="0" eaLnBrk="0" fontAlgn="base" hangingPunct="0">
              <a:spcBef>
                <a:spcPct val="0"/>
              </a:spcBef>
              <a:spcAft>
                <a:spcPct val="0"/>
              </a:spcAft>
              <a:defRPr sz="4400" b="1">
                <a:solidFill>
                  <a:schemeClr val="bg1"/>
                </a:solidFill>
                <a:latin typeface="Arial" pitchFamily="34" charset="0"/>
                <a:ea typeface="宋体" pitchFamily="2" charset="-122"/>
              </a:defRPr>
            </a:lvl5pPr>
            <a:lvl6pPr marL="457200" algn="l" rtl="0" fontAlgn="base">
              <a:spcBef>
                <a:spcPct val="0"/>
              </a:spcBef>
              <a:spcAft>
                <a:spcPct val="0"/>
              </a:spcAft>
              <a:defRPr sz="4400" b="1">
                <a:solidFill>
                  <a:schemeClr val="bg1"/>
                </a:solidFill>
                <a:latin typeface="Arial" pitchFamily="34" charset="0"/>
                <a:ea typeface="宋体" pitchFamily="2" charset="-122"/>
              </a:defRPr>
            </a:lvl6pPr>
            <a:lvl7pPr marL="914400" algn="l" rtl="0" fontAlgn="base">
              <a:spcBef>
                <a:spcPct val="0"/>
              </a:spcBef>
              <a:spcAft>
                <a:spcPct val="0"/>
              </a:spcAft>
              <a:defRPr sz="4400" b="1">
                <a:solidFill>
                  <a:schemeClr val="bg1"/>
                </a:solidFill>
                <a:latin typeface="Arial" pitchFamily="34" charset="0"/>
                <a:ea typeface="宋体" pitchFamily="2" charset="-122"/>
              </a:defRPr>
            </a:lvl7pPr>
            <a:lvl8pPr marL="1371600" algn="l" rtl="0" fontAlgn="base">
              <a:spcBef>
                <a:spcPct val="0"/>
              </a:spcBef>
              <a:spcAft>
                <a:spcPct val="0"/>
              </a:spcAft>
              <a:defRPr sz="4400" b="1">
                <a:solidFill>
                  <a:schemeClr val="bg1"/>
                </a:solidFill>
                <a:latin typeface="Arial" pitchFamily="34" charset="0"/>
                <a:ea typeface="宋体" pitchFamily="2" charset="-122"/>
              </a:defRPr>
            </a:lvl8pPr>
            <a:lvl9pPr marL="1828800" algn="l" rtl="0" fontAlgn="base">
              <a:spcBef>
                <a:spcPct val="0"/>
              </a:spcBef>
              <a:spcAft>
                <a:spcPct val="0"/>
              </a:spcAft>
              <a:defRPr sz="4400" b="1">
                <a:solidFill>
                  <a:schemeClr val="bg1"/>
                </a:solidFill>
                <a:latin typeface="Arial" pitchFamily="34" charset="0"/>
                <a:ea typeface="宋体" pitchFamily="2" charset="-122"/>
              </a:defRPr>
            </a:lvl9pPr>
          </a:lstStyle>
          <a:p>
            <a:r>
              <a:rPr kumimoji="0" lang="zh-CN" altLang="en-US" kern="0" dirty="0" smtClean="0">
                <a:solidFill>
                  <a:schemeClr val="tx1"/>
                </a:solidFill>
              </a:rPr>
              <a:t>第二章（先自学）</a:t>
            </a:r>
          </a:p>
        </p:txBody>
      </p:sp>
      <p:pic>
        <p:nvPicPr>
          <p:cNvPr id="5" name="对象 3"/>
          <p:cNvPicPr>
            <a:picLocks noChangeArrowheads="1"/>
          </p:cNvPicPr>
          <p:nvPr/>
        </p:nvPicPr>
        <p:blipFill>
          <a:blip r:embed="rId2">
            <a:extLst>
              <a:ext uri="{28A0092B-C50C-407E-A947-70E740481C1C}">
                <a14:useLocalDpi xmlns:a14="http://schemas.microsoft.com/office/drawing/2010/main" val="0"/>
              </a:ext>
            </a:extLst>
          </a:blip>
          <a:srcRect l="-349" t="-3322" r="-24" b="-484"/>
          <a:stretch>
            <a:fillRect/>
          </a:stretch>
        </p:blipFill>
        <p:spPr bwMode="auto">
          <a:xfrm>
            <a:off x="3328598" y="2266764"/>
            <a:ext cx="5346707" cy="21343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68313" y="1341438"/>
            <a:ext cx="8229600" cy="1143000"/>
          </a:xfrm>
        </p:spPr>
        <p:txBody>
          <a:bodyPr/>
          <a:lstStyle/>
          <a:p>
            <a:pPr eaLnBrk="1" hangingPunct="1"/>
            <a:r>
              <a:rPr lang="zh-CN" altLang="en-US" smtClean="0"/>
              <a:t>算 法 </a:t>
            </a:r>
            <a:r>
              <a:rPr lang="en-US" altLang="zh-CN" smtClean="0"/>
              <a:t>(Algorithm) </a:t>
            </a:r>
            <a:r>
              <a:rPr lang="zh-CN" altLang="en-US" smtClean="0"/>
              <a:t>定 义</a:t>
            </a:r>
          </a:p>
        </p:txBody>
      </p:sp>
      <p:sp>
        <p:nvSpPr>
          <p:cNvPr id="26627" name="Rectangle 3"/>
          <p:cNvSpPr>
            <a:spLocks noGrp="1" noChangeArrowheads="1"/>
          </p:cNvSpPr>
          <p:nvPr>
            <p:ph type="body" idx="1"/>
          </p:nvPr>
        </p:nvSpPr>
        <p:spPr>
          <a:xfrm>
            <a:off x="762000" y="2413000"/>
            <a:ext cx="7265988" cy="3092450"/>
          </a:xfrm>
        </p:spPr>
        <p:txBody>
          <a:bodyPr/>
          <a:lstStyle/>
          <a:p>
            <a:pPr marL="0" indent="441325" eaLnBrk="1" hangingPunct="1">
              <a:buFont typeface="Wingdings" panose="05000000000000000000" pitchFamily="2" charset="2"/>
              <a:buNone/>
            </a:pPr>
            <a:r>
              <a:rPr lang="zh-CN" altLang="en-US" sz="3600" smtClean="0"/>
              <a:t>解决某一特定问题的具体步骤的描述，是指令的有限、有序序列。</a:t>
            </a:r>
          </a:p>
        </p:txBody>
      </p:sp>
      <p:sp>
        <p:nvSpPr>
          <p:cNvPr id="4" name="Rectangle 2"/>
          <p:cNvSpPr txBox="1">
            <a:spLocks noChangeArrowheads="1"/>
          </p:cNvSpPr>
          <p:nvPr/>
        </p:nvSpPr>
        <p:spPr bwMode="auto">
          <a:xfrm>
            <a:off x="323850" y="111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b="1">
                <a:solidFill>
                  <a:schemeClr val="bg1"/>
                </a:solidFill>
                <a:latin typeface="+mj-lt"/>
                <a:ea typeface="+mj-ea"/>
                <a:cs typeface="+mj-cs"/>
              </a:defRPr>
            </a:lvl1pPr>
            <a:lvl2pPr algn="l" rtl="0" eaLnBrk="0" fontAlgn="base" hangingPunct="0">
              <a:spcBef>
                <a:spcPct val="0"/>
              </a:spcBef>
              <a:spcAft>
                <a:spcPct val="0"/>
              </a:spcAft>
              <a:defRPr sz="4400" b="1">
                <a:solidFill>
                  <a:schemeClr val="bg1"/>
                </a:solidFill>
                <a:latin typeface="Arial" pitchFamily="34" charset="0"/>
                <a:ea typeface="宋体" pitchFamily="2" charset="-122"/>
              </a:defRPr>
            </a:lvl2pPr>
            <a:lvl3pPr algn="l" rtl="0" eaLnBrk="0" fontAlgn="base" hangingPunct="0">
              <a:spcBef>
                <a:spcPct val="0"/>
              </a:spcBef>
              <a:spcAft>
                <a:spcPct val="0"/>
              </a:spcAft>
              <a:defRPr sz="4400" b="1">
                <a:solidFill>
                  <a:schemeClr val="bg1"/>
                </a:solidFill>
                <a:latin typeface="Arial" pitchFamily="34" charset="0"/>
                <a:ea typeface="宋体" pitchFamily="2" charset="-122"/>
              </a:defRPr>
            </a:lvl3pPr>
            <a:lvl4pPr algn="l" rtl="0" eaLnBrk="0" fontAlgn="base" hangingPunct="0">
              <a:spcBef>
                <a:spcPct val="0"/>
              </a:spcBef>
              <a:spcAft>
                <a:spcPct val="0"/>
              </a:spcAft>
              <a:defRPr sz="4400" b="1">
                <a:solidFill>
                  <a:schemeClr val="bg1"/>
                </a:solidFill>
                <a:latin typeface="Arial" pitchFamily="34" charset="0"/>
                <a:ea typeface="宋体" pitchFamily="2" charset="-122"/>
              </a:defRPr>
            </a:lvl4pPr>
            <a:lvl5pPr algn="l" rtl="0" eaLnBrk="0" fontAlgn="base" hangingPunct="0">
              <a:spcBef>
                <a:spcPct val="0"/>
              </a:spcBef>
              <a:spcAft>
                <a:spcPct val="0"/>
              </a:spcAft>
              <a:defRPr sz="4400" b="1">
                <a:solidFill>
                  <a:schemeClr val="bg1"/>
                </a:solidFill>
                <a:latin typeface="Arial" pitchFamily="34" charset="0"/>
                <a:ea typeface="宋体" pitchFamily="2" charset="-122"/>
              </a:defRPr>
            </a:lvl5pPr>
            <a:lvl6pPr marL="457200" algn="l" rtl="0" fontAlgn="base">
              <a:spcBef>
                <a:spcPct val="0"/>
              </a:spcBef>
              <a:spcAft>
                <a:spcPct val="0"/>
              </a:spcAft>
              <a:defRPr sz="4400" b="1">
                <a:solidFill>
                  <a:schemeClr val="bg1"/>
                </a:solidFill>
                <a:latin typeface="Arial" pitchFamily="34" charset="0"/>
                <a:ea typeface="宋体" pitchFamily="2" charset="-122"/>
              </a:defRPr>
            </a:lvl6pPr>
            <a:lvl7pPr marL="914400" algn="l" rtl="0" fontAlgn="base">
              <a:spcBef>
                <a:spcPct val="0"/>
              </a:spcBef>
              <a:spcAft>
                <a:spcPct val="0"/>
              </a:spcAft>
              <a:defRPr sz="4400" b="1">
                <a:solidFill>
                  <a:schemeClr val="bg1"/>
                </a:solidFill>
                <a:latin typeface="Arial" pitchFamily="34" charset="0"/>
                <a:ea typeface="宋体" pitchFamily="2" charset="-122"/>
              </a:defRPr>
            </a:lvl7pPr>
            <a:lvl8pPr marL="1371600" algn="l" rtl="0" fontAlgn="base">
              <a:spcBef>
                <a:spcPct val="0"/>
              </a:spcBef>
              <a:spcAft>
                <a:spcPct val="0"/>
              </a:spcAft>
              <a:defRPr sz="4400" b="1">
                <a:solidFill>
                  <a:schemeClr val="bg1"/>
                </a:solidFill>
                <a:latin typeface="Arial" pitchFamily="34" charset="0"/>
                <a:ea typeface="宋体" pitchFamily="2" charset="-122"/>
              </a:defRPr>
            </a:lvl8pPr>
            <a:lvl9pPr marL="1828800" algn="l" rtl="0" fontAlgn="base">
              <a:spcBef>
                <a:spcPct val="0"/>
              </a:spcBef>
              <a:spcAft>
                <a:spcPct val="0"/>
              </a:spcAft>
              <a:defRPr sz="4400" b="1">
                <a:solidFill>
                  <a:schemeClr val="bg1"/>
                </a:solidFill>
                <a:latin typeface="Arial" pitchFamily="34" charset="0"/>
                <a:ea typeface="宋体" pitchFamily="2" charset="-122"/>
              </a:defRPr>
            </a:lvl9pPr>
          </a:lstStyle>
          <a:p>
            <a:pPr eaLnBrk="1" hangingPunct="1">
              <a:defRPr/>
            </a:pPr>
            <a:r>
              <a:rPr kumimoji="0" lang="zh-CN" altLang="en-US" kern="0" dirty="0" smtClean="0"/>
              <a:t>算 法 </a:t>
            </a:r>
            <a:r>
              <a:rPr kumimoji="0" lang="en-US" altLang="zh-CN" kern="0" dirty="0" smtClean="0"/>
              <a:t>(Algorithm) </a:t>
            </a:r>
            <a:r>
              <a:rPr kumimoji="0" lang="zh-CN" altLang="en-US" kern="0" dirty="0" smtClean="0"/>
              <a:t>定 义</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6988"/>
            <a:ext cx="8229600" cy="1143001"/>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mtClean="0"/>
              <a:t>算 法 的 特 性</a:t>
            </a:r>
          </a:p>
        </p:txBody>
      </p:sp>
      <p:sp>
        <p:nvSpPr>
          <p:cNvPr id="4" name="矩形 3"/>
          <p:cNvSpPr/>
          <p:nvPr/>
        </p:nvSpPr>
        <p:spPr>
          <a:xfrm>
            <a:off x="468313" y="1341438"/>
            <a:ext cx="8280400" cy="4276725"/>
          </a:xfrm>
          <a:prstGeom prst="rect">
            <a:avLst/>
          </a:prstGeom>
        </p:spPr>
        <p:txBody>
          <a:bodyPr>
            <a:spAutoFit/>
          </a:bodyPr>
          <a:lstStyle/>
          <a:p>
            <a:pPr>
              <a:lnSpc>
                <a:spcPct val="150000"/>
              </a:lnSpc>
              <a:spcBef>
                <a:spcPts val="600"/>
              </a:spcBef>
              <a:defRPr/>
            </a:pPr>
            <a:r>
              <a:rPr lang="zh-CN" altLang="zh-CN" sz="2800" b="1" dirty="0">
                <a:solidFill>
                  <a:schemeClr val="bg2">
                    <a:lumMod val="60000"/>
                    <a:lumOff val="40000"/>
                  </a:schemeClr>
                </a:solidFill>
              </a:rPr>
              <a:t>有穷性——</a:t>
            </a:r>
            <a:r>
              <a:rPr lang="zh-CN" altLang="zh-CN" sz="2800" dirty="0"/>
              <a:t>一个算法必须在执行有限步骤之后结束</a:t>
            </a:r>
          </a:p>
          <a:p>
            <a:pPr marL="1793875" indent="-1793875">
              <a:lnSpc>
                <a:spcPct val="150000"/>
              </a:lnSpc>
              <a:spcBef>
                <a:spcPts val="600"/>
              </a:spcBef>
              <a:defRPr/>
            </a:pPr>
            <a:r>
              <a:rPr lang="zh-CN" altLang="zh-CN" sz="2800" b="1" dirty="0">
                <a:solidFill>
                  <a:schemeClr val="bg2">
                    <a:lumMod val="60000"/>
                    <a:lumOff val="40000"/>
                  </a:schemeClr>
                </a:solidFill>
              </a:rPr>
              <a:t>确定性——</a:t>
            </a:r>
            <a:r>
              <a:rPr lang="zh-CN" altLang="zh-CN" sz="2800" dirty="0"/>
              <a:t>算法的每一步必须是确切定义的，不能产生二义性</a:t>
            </a:r>
          </a:p>
          <a:p>
            <a:pPr>
              <a:lnSpc>
                <a:spcPct val="150000"/>
              </a:lnSpc>
              <a:spcBef>
                <a:spcPts val="600"/>
              </a:spcBef>
              <a:defRPr/>
            </a:pPr>
            <a:r>
              <a:rPr lang="zh-CN" altLang="zh-CN" sz="2800" b="1" dirty="0">
                <a:solidFill>
                  <a:schemeClr val="bg2">
                    <a:lumMod val="60000"/>
                    <a:lumOff val="40000"/>
                  </a:schemeClr>
                </a:solidFill>
              </a:rPr>
              <a:t>可行性——</a:t>
            </a:r>
            <a:r>
              <a:rPr lang="zh-CN" altLang="zh-CN" sz="2800" dirty="0"/>
              <a:t>算法是能行的</a:t>
            </a:r>
          </a:p>
          <a:p>
            <a:pPr>
              <a:lnSpc>
                <a:spcPct val="150000"/>
              </a:lnSpc>
              <a:spcBef>
                <a:spcPts val="600"/>
              </a:spcBef>
              <a:defRPr/>
            </a:pPr>
            <a:r>
              <a:rPr lang="zh-CN" altLang="zh-CN" sz="2800" b="1" dirty="0">
                <a:solidFill>
                  <a:schemeClr val="bg2">
                    <a:lumMod val="60000"/>
                    <a:lumOff val="40000"/>
                  </a:schemeClr>
                </a:solidFill>
              </a:rPr>
              <a:t>输</a:t>
            </a:r>
            <a:r>
              <a:rPr lang="en-US" altLang="zh-CN" sz="2800" b="1" dirty="0">
                <a:solidFill>
                  <a:schemeClr val="bg2">
                    <a:lumMod val="60000"/>
                    <a:lumOff val="40000"/>
                  </a:schemeClr>
                </a:solidFill>
              </a:rPr>
              <a:t>   </a:t>
            </a:r>
            <a:r>
              <a:rPr lang="zh-CN" altLang="zh-CN" sz="2800" b="1" dirty="0">
                <a:solidFill>
                  <a:schemeClr val="bg2">
                    <a:lumMod val="60000"/>
                    <a:lumOff val="40000"/>
                  </a:schemeClr>
                </a:solidFill>
              </a:rPr>
              <a:t>入——</a:t>
            </a:r>
            <a:r>
              <a:rPr lang="zh-CN" altLang="zh-CN" sz="2800" dirty="0"/>
              <a:t>一个算法有零个或多个输入</a:t>
            </a:r>
          </a:p>
          <a:p>
            <a:pPr>
              <a:lnSpc>
                <a:spcPct val="150000"/>
              </a:lnSpc>
              <a:spcBef>
                <a:spcPts val="600"/>
              </a:spcBef>
              <a:defRPr/>
            </a:pPr>
            <a:r>
              <a:rPr lang="zh-CN" altLang="zh-CN" sz="2800" b="1" dirty="0">
                <a:solidFill>
                  <a:schemeClr val="bg2">
                    <a:lumMod val="60000"/>
                    <a:lumOff val="40000"/>
                  </a:schemeClr>
                </a:solidFill>
              </a:rPr>
              <a:t>输</a:t>
            </a:r>
            <a:r>
              <a:rPr lang="en-US" altLang="zh-CN" sz="2800" b="1" dirty="0">
                <a:solidFill>
                  <a:schemeClr val="bg2">
                    <a:lumMod val="60000"/>
                    <a:lumOff val="40000"/>
                  </a:schemeClr>
                </a:solidFill>
              </a:rPr>
              <a:t>   </a:t>
            </a:r>
            <a:r>
              <a:rPr lang="zh-CN" altLang="zh-CN" sz="2800" b="1" dirty="0">
                <a:solidFill>
                  <a:schemeClr val="bg2">
                    <a:lumMod val="60000"/>
                    <a:lumOff val="40000"/>
                  </a:schemeClr>
                </a:solidFill>
              </a:rPr>
              <a:t>出——</a:t>
            </a:r>
            <a:r>
              <a:rPr lang="zh-CN" altLang="zh-CN" sz="2800" dirty="0"/>
              <a:t>一个算法有一个或多个输出</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468313" y="1571625"/>
            <a:ext cx="8135937" cy="3829050"/>
          </a:xfrm>
        </p:spPr>
        <p:txBody>
          <a:bodyPr/>
          <a:lstStyle/>
          <a:p>
            <a:pPr marL="0" indent="0" eaLnBrk="1" hangingPunct="1">
              <a:buFont typeface="Wingdings" panose="05000000000000000000" pitchFamily="2" charset="2"/>
              <a:buNone/>
              <a:defRPr/>
            </a:pPr>
            <a:r>
              <a:rPr lang="en-US" altLang="zh-CN" sz="2800" b="1" dirty="0" smtClean="0">
                <a:solidFill>
                  <a:schemeClr val="bg2">
                    <a:lumMod val="60000"/>
                    <a:lumOff val="40000"/>
                  </a:schemeClr>
                </a:solidFill>
              </a:rPr>
              <a:t>1</a:t>
            </a:r>
            <a:r>
              <a:rPr lang="zh-CN" altLang="en-US" sz="2800" b="1" dirty="0" smtClean="0">
                <a:solidFill>
                  <a:schemeClr val="bg2">
                    <a:lumMod val="60000"/>
                    <a:lumOff val="40000"/>
                  </a:schemeClr>
                </a:solidFill>
              </a:rPr>
              <a:t>、自然语言描述：</a:t>
            </a:r>
            <a:r>
              <a:rPr lang="zh-CN" altLang="en-US" sz="2800" b="1" dirty="0" smtClean="0"/>
              <a:t>容易，但有时罗嗦、有二义性</a:t>
            </a:r>
          </a:p>
          <a:p>
            <a:pPr marL="0" indent="0" eaLnBrk="1" hangingPunct="1">
              <a:buFont typeface="Wingdings" panose="05000000000000000000" pitchFamily="2" charset="2"/>
              <a:buNone/>
              <a:defRPr/>
            </a:pPr>
            <a:r>
              <a:rPr lang="en-US" altLang="zh-CN" sz="2800" b="1" dirty="0" smtClean="0">
                <a:solidFill>
                  <a:schemeClr val="bg2">
                    <a:lumMod val="60000"/>
                    <a:lumOff val="40000"/>
                  </a:schemeClr>
                </a:solidFill>
              </a:rPr>
              <a:t>2</a:t>
            </a:r>
            <a:r>
              <a:rPr lang="zh-CN" altLang="en-US" sz="2800" b="1" dirty="0" smtClean="0">
                <a:solidFill>
                  <a:schemeClr val="bg2">
                    <a:lumMod val="60000"/>
                    <a:lumOff val="40000"/>
                  </a:schemeClr>
                </a:solidFill>
              </a:rPr>
              <a:t>、图示（流程图、</a:t>
            </a:r>
            <a:r>
              <a:rPr lang="en-US" altLang="zh-CN" sz="2800" b="1" dirty="0" smtClean="0">
                <a:solidFill>
                  <a:schemeClr val="bg2">
                    <a:lumMod val="60000"/>
                    <a:lumOff val="40000"/>
                  </a:schemeClr>
                </a:solidFill>
              </a:rPr>
              <a:t>N-S</a:t>
            </a:r>
            <a:r>
              <a:rPr lang="zh-CN" altLang="en-US" sz="2800" b="1" dirty="0" smtClean="0">
                <a:solidFill>
                  <a:schemeClr val="bg2">
                    <a:lumMod val="60000"/>
                    <a:lumOff val="40000"/>
                  </a:schemeClr>
                </a:solidFill>
              </a:rPr>
              <a:t>图等）：</a:t>
            </a:r>
            <a:r>
              <a:rPr lang="zh-CN" altLang="en-US" sz="2800" b="1" dirty="0" smtClean="0"/>
              <a:t>直观清晰，但不宜实现</a:t>
            </a:r>
          </a:p>
          <a:p>
            <a:pPr marL="0" indent="0" eaLnBrk="1" hangingPunct="1">
              <a:buFont typeface="Wingdings" panose="05000000000000000000" pitchFamily="2" charset="2"/>
              <a:buNone/>
              <a:defRPr/>
            </a:pPr>
            <a:r>
              <a:rPr lang="en-US" altLang="zh-CN" sz="2800" b="1" dirty="0" smtClean="0">
                <a:solidFill>
                  <a:schemeClr val="bg2">
                    <a:lumMod val="60000"/>
                    <a:lumOff val="40000"/>
                  </a:schemeClr>
                </a:solidFill>
              </a:rPr>
              <a:t>3</a:t>
            </a:r>
            <a:r>
              <a:rPr lang="zh-CN" altLang="en-US" sz="2800" b="1" dirty="0" smtClean="0">
                <a:solidFill>
                  <a:schemeClr val="bg2">
                    <a:lumMod val="60000"/>
                    <a:lumOff val="40000"/>
                  </a:schemeClr>
                </a:solidFill>
              </a:rPr>
              <a:t>、算法语言（伪代码）：</a:t>
            </a:r>
            <a:r>
              <a:rPr lang="zh-CN" altLang="en-US" sz="2800" b="1" dirty="0" smtClean="0"/>
              <a:t>严谨、简洁，易程序实现</a:t>
            </a:r>
          </a:p>
          <a:p>
            <a:pPr marL="0" indent="0" eaLnBrk="1" hangingPunct="1">
              <a:buFont typeface="Wingdings" panose="05000000000000000000" pitchFamily="2" charset="2"/>
              <a:buNone/>
              <a:defRPr/>
            </a:pPr>
            <a:r>
              <a:rPr lang="en-US" altLang="zh-CN" sz="2800" b="1" dirty="0" smtClean="0">
                <a:solidFill>
                  <a:schemeClr val="bg2">
                    <a:lumMod val="60000"/>
                    <a:lumOff val="40000"/>
                  </a:schemeClr>
                </a:solidFill>
              </a:rPr>
              <a:t>4</a:t>
            </a:r>
            <a:r>
              <a:rPr lang="zh-CN" altLang="en-US" sz="2800" b="1" dirty="0" smtClean="0">
                <a:solidFill>
                  <a:schemeClr val="bg2">
                    <a:lumMod val="60000"/>
                    <a:lumOff val="40000"/>
                  </a:schemeClr>
                </a:solidFill>
              </a:rPr>
              <a:t>、高级程序设计语言：</a:t>
            </a:r>
            <a:r>
              <a:rPr lang="zh-CN" altLang="en-US" sz="2800" b="1" dirty="0" smtClean="0"/>
              <a:t>可以直接运行，但太严格</a:t>
            </a:r>
          </a:p>
          <a:p>
            <a:pPr marL="0" indent="0" eaLnBrk="1" hangingPunct="1">
              <a:buFont typeface="Wingdings" panose="05000000000000000000" pitchFamily="2" charset="2"/>
              <a:buNone/>
              <a:defRPr/>
            </a:pPr>
            <a:endParaRPr lang="zh-CN" altLang="en-US" sz="2800" b="1" dirty="0" smtClean="0">
              <a:solidFill>
                <a:schemeClr val="bg2">
                  <a:lumMod val="60000"/>
                  <a:lumOff val="40000"/>
                </a:schemeClr>
              </a:solidFill>
            </a:endParaRPr>
          </a:p>
        </p:txBody>
      </p:sp>
      <p:sp>
        <p:nvSpPr>
          <p:cNvPr id="28675" name="Rectangle 4"/>
          <p:cNvSpPr>
            <a:spLocks noChangeArrowheads="1"/>
          </p:cNvSpPr>
          <p:nvPr/>
        </p:nvSpPr>
        <p:spPr bwMode="auto">
          <a:xfrm>
            <a:off x="457200" y="19050"/>
            <a:ext cx="5410200"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4000" b="1">
                <a:solidFill>
                  <a:schemeClr val="bg1"/>
                </a:solidFill>
                <a:latin typeface="Times New Roman" panose="02020603050405020304" pitchFamily="18" charset="0"/>
              </a:rPr>
              <a:t>算 法 描 述 工 具</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11188" y="404813"/>
            <a:ext cx="7451725" cy="647700"/>
          </a:xfrm>
        </p:spPr>
        <p:txBody>
          <a:bodyPr/>
          <a:lstStyle/>
          <a:p>
            <a:pPr eaLnBrk="1" hangingPunct="1"/>
            <a:r>
              <a:rPr lang="zh-CN" altLang="en-US" sz="3600" smtClean="0">
                <a:latin typeface="楷体_GB2312" pitchFamily="49" charset="-122"/>
                <a:ea typeface="楷体_GB2312" pitchFamily="49" charset="-122"/>
              </a:rPr>
              <a:t>程序流程图</a:t>
            </a:r>
            <a:r>
              <a:rPr lang="en-US" altLang="zh-CN" sz="3600" smtClean="0">
                <a:latin typeface="楷体_GB2312" pitchFamily="49" charset="-122"/>
                <a:ea typeface="楷体_GB2312" pitchFamily="49" charset="-122"/>
              </a:rPr>
              <a:t>(PFD)</a:t>
            </a:r>
            <a:r>
              <a:rPr lang="zh-CN" altLang="en-US" sz="3600" smtClean="0">
                <a:latin typeface="楷体_GB2312" pitchFamily="49" charset="-122"/>
                <a:ea typeface="楷体_GB2312" pitchFamily="49" charset="-122"/>
              </a:rPr>
              <a:t>符号</a:t>
            </a:r>
          </a:p>
        </p:txBody>
      </p:sp>
      <p:grpSp>
        <p:nvGrpSpPr>
          <p:cNvPr id="2" name="Group 4"/>
          <p:cNvGrpSpPr>
            <a:grpSpLocks/>
          </p:cNvGrpSpPr>
          <p:nvPr/>
        </p:nvGrpSpPr>
        <p:grpSpPr bwMode="auto">
          <a:xfrm>
            <a:off x="755650" y="1916113"/>
            <a:ext cx="7696200" cy="3824287"/>
            <a:chOff x="384" y="1344"/>
            <a:chExt cx="4848" cy="2409"/>
          </a:xfrm>
        </p:grpSpPr>
        <p:sp>
          <p:nvSpPr>
            <p:cNvPr id="29700" name="AutoShape 5"/>
            <p:cNvSpPr>
              <a:spLocks noChangeArrowheads="1"/>
            </p:cNvSpPr>
            <p:nvPr/>
          </p:nvSpPr>
          <p:spPr bwMode="auto">
            <a:xfrm>
              <a:off x="432" y="1344"/>
              <a:ext cx="680" cy="340"/>
            </a:xfrm>
            <a:prstGeom prst="flowChartTerminator">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9701" name="AutoShape 6"/>
            <p:cNvSpPr>
              <a:spLocks noChangeArrowheads="1"/>
            </p:cNvSpPr>
            <p:nvPr/>
          </p:nvSpPr>
          <p:spPr bwMode="auto">
            <a:xfrm>
              <a:off x="1632" y="1344"/>
              <a:ext cx="680" cy="340"/>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9702" name="AutoShape 7"/>
            <p:cNvSpPr>
              <a:spLocks noChangeArrowheads="1"/>
            </p:cNvSpPr>
            <p:nvPr/>
          </p:nvSpPr>
          <p:spPr bwMode="auto">
            <a:xfrm>
              <a:off x="2928" y="1344"/>
              <a:ext cx="680" cy="340"/>
            </a:xfrm>
            <a:prstGeom prst="flowChart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9703" name="AutoShape 8"/>
            <p:cNvSpPr>
              <a:spLocks noChangeArrowheads="1"/>
            </p:cNvSpPr>
            <p:nvPr/>
          </p:nvSpPr>
          <p:spPr bwMode="auto">
            <a:xfrm>
              <a:off x="4128" y="1344"/>
              <a:ext cx="680" cy="340"/>
            </a:xfrm>
            <a:prstGeom prst="flowChartInputOutpu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nvGrpSpPr>
            <p:cNvPr id="29704" name="Group 9"/>
            <p:cNvGrpSpPr>
              <a:grpSpLocks/>
            </p:cNvGrpSpPr>
            <p:nvPr/>
          </p:nvGrpSpPr>
          <p:grpSpPr bwMode="auto">
            <a:xfrm>
              <a:off x="384" y="2571"/>
              <a:ext cx="807" cy="336"/>
              <a:chOff x="672" y="2571"/>
              <a:chExt cx="807" cy="336"/>
            </a:xfrm>
          </p:grpSpPr>
          <p:sp>
            <p:nvSpPr>
              <p:cNvPr id="29718" name="Line 10"/>
              <p:cNvSpPr>
                <a:spLocks noChangeShapeType="1"/>
              </p:cNvSpPr>
              <p:nvPr/>
            </p:nvSpPr>
            <p:spPr bwMode="auto">
              <a:xfrm>
                <a:off x="912" y="2571"/>
                <a:ext cx="56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9" name="Line 11"/>
              <p:cNvSpPr>
                <a:spLocks noChangeShapeType="1"/>
              </p:cNvSpPr>
              <p:nvPr/>
            </p:nvSpPr>
            <p:spPr bwMode="auto">
              <a:xfrm>
                <a:off x="912" y="2907"/>
                <a:ext cx="56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0" name="Line 12"/>
              <p:cNvSpPr>
                <a:spLocks noChangeShapeType="1"/>
              </p:cNvSpPr>
              <p:nvPr/>
            </p:nvSpPr>
            <p:spPr bwMode="auto">
              <a:xfrm>
                <a:off x="912" y="2571"/>
                <a:ext cx="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1" name="Line 13"/>
              <p:cNvSpPr>
                <a:spLocks noChangeShapeType="1"/>
              </p:cNvSpPr>
              <p:nvPr/>
            </p:nvSpPr>
            <p:spPr bwMode="auto">
              <a:xfrm>
                <a:off x="672" y="2751"/>
                <a:ext cx="227"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705" name="AutoShape 14"/>
            <p:cNvSpPr>
              <a:spLocks noChangeArrowheads="1"/>
            </p:cNvSpPr>
            <p:nvPr/>
          </p:nvSpPr>
          <p:spPr bwMode="auto">
            <a:xfrm>
              <a:off x="3504" y="2544"/>
              <a:ext cx="356" cy="356"/>
            </a:xfrm>
            <a:prstGeom prst="flowChartConnector">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9706" name="Text Box 15"/>
            <p:cNvSpPr txBox="1">
              <a:spLocks noChangeArrowheads="1"/>
            </p:cNvSpPr>
            <p:nvPr/>
          </p:nvSpPr>
          <p:spPr bwMode="auto">
            <a:xfrm>
              <a:off x="384" y="1776"/>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a:latin typeface="Times New Roman" panose="02020603050405020304" pitchFamily="18" charset="0"/>
                </a:rPr>
                <a:t>起止框</a:t>
              </a:r>
            </a:p>
          </p:txBody>
        </p:sp>
        <p:sp>
          <p:nvSpPr>
            <p:cNvPr id="29707" name="Text Box 16"/>
            <p:cNvSpPr txBox="1">
              <a:spLocks noChangeArrowheads="1"/>
            </p:cNvSpPr>
            <p:nvPr/>
          </p:nvSpPr>
          <p:spPr bwMode="auto">
            <a:xfrm>
              <a:off x="1632" y="1776"/>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a:latin typeface="Times New Roman" panose="02020603050405020304" pitchFamily="18" charset="0"/>
                </a:rPr>
                <a:t>判断框</a:t>
              </a:r>
            </a:p>
          </p:txBody>
        </p:sp>
        <p:sp>
          <p:nvSpPr>
            <p:cNvPr id="29708" name="Text Box 17"/>
            <p:cNvSpPr txBox="1">
              <a:spLocks noChangeArrowheads="1"/>
            </p:cNvSpPr>
            <p:nvPr/>
          </p:nvSpPr>
          <p:spPr bwMode="auto">
            <a:xfrm>
              <a:off x="2880" y="1776"/>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a:latin typeface="Times New Roman" panose="02020603050405020304" pitchFamily="18" charset="0"/>
                </a:rPr>
                <a:t>处理框</a:t>
              </a:r>
            </a:p>
          </p:txBody>
        </p:sp>
        <p:sp>
          <p:nvSpPr>
            <p:cNvPr id="29709" name="Text Box 18"/>
            <p:cNvSpPr txBox="1">
              <a:spLocks noChangeArrowheads="1"/>
            </p:cNvSpPr>
            <p:nvPr/>
          </p:nvSpPr>
          <p:spPr bwMode="auto">
            <a:xfrm>
              <a:off x="4032" y="1776"/>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a:latin typeface="Times New Roman" panose="02020603050405020304" pitchFamily="18" charset="0"/>
                </a:rPr>
                <a:t>输入</a:t>
              </a:r>
              <a:r>
                <a:rPr kumimoji="0" lang="en-US" altLang="zh-CN" sz="2400" b="1">
                  <a:latin typeface="Times New Roman" panose="02020603050405020304" pitchFamily="18" charset="0"/>
                </a:rPr>
                <a:t>/</a:t>
              </a:r>
              <a:r>
                <a:rPr kumimoji="0" lang="zh-CN" altLang="en-US" sz="2400" b="1">
                  <a:latin typeface="Times New Roman" panose="02020603050405020304" pitchFamily="18" charset="0"/>
                </a:rPr>
                <a:t>输出框</a:t>
              </a:r>
              <a:endParaRPr kumimoji="0" lang="zh-CN" altLang="en-US" sz="2400">
                <a:latin typeface="Times New Roman" panose="02020603050405020304" pitchFamily="18" charset="0"/>
              </a:endParaRPr>
            </a:p>
          </p:txBody>
        </p:sp>
        <p:sp>
          <p:nvSpPr>
            <p:cNvPr id="29710" name="Text Box 19"/>
            <p:cNvSpPr txBox="1">
              <a:spLocks noChangeArrowheads="1"/>
            </p:cNvSpPr>
            <p:nvPr/>
          </p:nvSpPr>
          <p:spPr bwMode="auto">
            <a:xfrm>
              <a:off x="432" y="3120"/>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a:latin typeface="Times New Roman" panose="02020603050405020304" pitchFamily="18" charset="0"/>
                </a:rPr>
                <a:t>注释框</a:t>
              </a:r>
            </a:p>
          </p:txBody>
        </p:sp>
        <p:sp>
          <p:nvSpPr>
            <p:cNvPr id="29711" name="Text Box 20"/>
            <p:cNvSpPr txBox="1">
              <a:spLocks noChangeArrowheads="1"/>
            </p:cNvSpPr>
            <p:nvPr/>
          </p:nvSpPr>
          <p:spPr bwMode="auto">
            <a:xfrm>
              <a:off x="1824" y="3120"/>
              <a:ext cx="864"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a:latin typeface="Times New Roman" panose="02020603050405020304" pitchFamily="18" charset="0"/>
                </a:rPr>
                <a:t>流向线</a:t>
              </a:r>
            </a:p>
            <a:p>
              <a:pPr>
                <a:spcBef>
                  <a:spcPct val="50000"/>
                </a:spcBef>
                <a:buClrTx/>
                <a:buSzTx/>
                <a:buFontTx/>
                <a:buNone/>
              </a:pPr>
              <a:r>
                <a:rPr kumimoji="0" lang="zh-CN" altLang="en-US" sz="2400" b="1">
                  <a:latin typeface="Times New Roman" panose="02020603050405020304" pitchFamily="18" charset="0"/>
                </a:rPr>
                <a:t>控制流</a:t>
              </a:r>
            </a:p>
          </p:txBody>
        </p:sp>
        <p:sp>
          <p:nvSpPr>
            <p:cNvPr id="29712" name="Text Box 21"/>
            <p:cNvSpPr txBox="1">
              <a:spLocks noChangeArrowheads="1"/>
            </p:cNvSpPr>
            <p:nvPr/>
          </p:nvSpPr>
          <p:spPr bwMode="auto">
            <a:xfrm>
              <a:off x="3408" y="3168"/>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a:latin typeface="Times New Roman" panose="02020603050405020304" pitchFamily="18" charset="0"/>
                </a:rPr>
                <a:t>连接点</a:t>
              </a:r>
            </a:p>
          </p:txBody>
        </p:sp>
        <p:grpSp>
          <p:nvGrpSpPr>
            <p:cNvPr id="29713" name="Group 22"/>
            <p:cNvGrpSpPr>
              <a:grpSpLocks/>
            </p:cNvGrpSpPr>
            <p:nvPr/>
          </p:nvGrpSpPr>
          <p:grpSpPr bwMode="auto">
            <a:xfrm>
              <a:off x="1776" y="2523"/>
              <a:ext cx="672" cy="453"/>
              <a:chOff x="2064" y="2523"/>
              <a:chExt cx="672" cy="453"/>
            </a:xfrm>
          </p:grpSpPr>
          <p:sp>
            <p:nvSpPr>
              <p:cNvPr id="29714" name="Line 23"/>
              <p:cNvSpPr>
                <a:spLocks noChangeShapeType="1"/>
              </p:cNvSpPr>
              <p:nvPr/>
            </p:nvSpPr>
            <p:spPr bwMode="auto">
              <a:xfrm>
                <a:off x="2064" y="2619"/>
                <a:ext cx="453" cy="0"/>
              </a:xfrm>
              <a:prstGeom prst="line">
                <a:avLst/>
              </a:prstGeom>
              <a:noFill/>
              <a:ln w="381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5" name="Line 24"/>
              <p:cNvSpPr>
                <a:spLocks noChangeShapeType="1"/>
              </p:cNvSpPr>
              <p:nvPr/>
            </p:nvSpPr>
            <p:spPr bwMode="auto">
              <a:xfrm>
                <a:off x="2592" y="2523"/>
                <a:ext cx="0" cy="453"/>
              </a:xfrm>
              <a:prstGeom prst="line">
                <a:avLst/>
              </a:prstGeom>
              <a:noFill/>
              <a:ln w="381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6" name="Line 25"/>
              <p:cNvSpPr>
                <a:spLocks noChangeShapeType="1"/>
              </p:cNvSpPr>
              <p:nvPr/>
            </p:nvSpPr>
            <p:spPr bwMode="auto">
              <a:xfrm flipH="1">
                <a:off x="2064" y="2811"/>
                <a:ext cx="384" cy="0"/>
              </a:xfrm>
              <a:prstGeom prst="line">
                <a:avLst/>
              </a:prstGeom>
              <a:noFill/>
              <a:ln w="381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7" name="Line 26"/>
              <p:cNvSpPr>
                <a:spLocks noChangeShapeType="1"/>
              </p:cNvSpPr>
              <p:nvPr/>
            </p:nvSpPr>
            <p:spPr bwMode="auto">
              <a:xfrm flipV="1">
                <a:off x="2736" y="2523"/>
                <a:ext cx="0" cy="432"/>
              </a:xfrm>
              <a:prstGeom prst="line">
                <a:avLst/>
              </a:prstGeom>
              <a:noFill/>
              <a:ln w="381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30723" name="Object 3"/>
          <p:cNvGraphicFramePr>
            <a:graphicFrameLocks noChangeAspect="1"/>
          </p:cNvGraphicFramePr>
          <p:nvPr/>
        </p:nvGraphicFramePr>
        <p:xfrm>
          <a:off x="684213" y="979488"/>
          <a:ext cx="7777162" cy="3911600"/>
        </p:xfrm>
        <a:graphic>
          <a:graphicData uri="http://schemas.openxmlformats.org/presentationml/2006/ole">
            <mc:AlternateContent xmlns:mc="http://schemas.openxmlformats.org/markup-compatibility/2006">
              <mc:Choice xmlns:v="urn:schemas-microsoft-com:vml" Requires="v">
                <p:oleObj spid="_x0000_s30758" name="图片" r:id="rId3" imgW="3179064" imgH="1597152" progId="Word.Picture.8">
                  <p:embed/>
                </p:oleObj>
              </mc:Choice>
              <mc:Fallback>
                <p:oleObj name="图片" r:id="rId3" imgW="3179064" imgH="1597152"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979488"/>
                        <a:ext cx="7777162"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0" name="Rectangle 4"/>
          <p:cNvSpPr>
            <a:spLocks noChangeArrowheads="1"/>
          </p:cNvSpPr>
          <p:nvPr/>
        </p:nvSpPr>
        <p:spPr bwMode="auto">
          <a:xfrm>
            <a:off x="395288" y="5468938"/>
            <a:ext cx="7634287" cy="1200150"/>
          </a:xfrm>
          <a:prstGeom prst="rect">
            <a:avLst/>
          </a:prstGeom>
          <a:noFill/>
          <a:ln w="9525">
            <a:noFill/>
            <a:miter lim="800000"/>
            <a:headEnd/>
            <a:tailEnd/>
          </a:ln>
        </p:spPr>
        <p:txBody>
          <a:bodyPr anchor="ctr">
            <a:spAutoFit/>
          </a:bodyPr>
          <a:lstStyle/>
          <a:p>
            <a:pPr>
              <a:defRPr/>
            </a:pPr>
            <a:r>
              <a:rPr kumimoji="0" lang="zh-CN" altLang="en-US" dirty="0">
                <a:solidFill>
                  <a:schemeClr val="accent1">
                    <a:lumMod val="50000"/>
                  </a:schemeClr>
                </a:solidFill>
              </a:rPr>
              <a:t>程序流程图中带有箭头的线段表示是</a:t>
            </a:r>
          </a:p>
          <a:p>
            <a:pPr>
              <a:defRPr/>
            </a:pPr>
            <a:r>
              <a:rPr kumimoji="0" lang="en-US" altLang="zh-CN" dirty="0"/>
              <a:t>A</a:t>
            </a:r>
            <a:r>
              <a:rPr kumimoji="0" lang="zh-CN" altLang="en-US" dirty="0"/>
              <a:t>、图元关系	</a:t>
            </a:r>
            <a:r>
              <a:rPr kumimoji="0" lang="en-US" altLang="zh-CN" dirty="0"/>
              <a:t>B</a:t>
            </a:r>
            <a:r>
              <a:rPr kumimoji="0" lang="zh-CN" altLang="en-US" dirty="0"/>
              <a:t>、数据流</a:t>
            </a:r>
          </a:p>
          <a:p>
            <a:pPr>
              <a:defRPr/>
            </a:pPr>
            <a:r>
              <a:rPr kumimoji="0" lang="en-US" altLang="zh-CN" dirty="0"/>
              <a:t>C</a:t>
            </a:r>
            <a:r>
              <a:rPr kumimoji="0" lang="zh-CN" altLang="en-US" dirty="0"/>
              <a:t>、控制流	</a:t>
            </a:r>
            <a:r>
              <a:rPr kumimoji="0" lang="en-US" altLang="zh-CN" dirty="0"/>
              <a:t>D</a:t>
            </a:r>
            <a:r>
              <a:rPr kumimoji="0" lang="zh-CN" altLang="en-US" dirty="0"/>
              <a:t>、调用关系 </a:t>
            </a:r>
            <a:endParaRPr lang="zh-CN" altLang="en-US" dirty="0"/>
          </a:p>
        </p:txBody>
      </p:sp>
      <p:sp>
        <p:nvSpPr>
          <p:cNvPr id="76805" name="Rectangle 5"/>
          <p:cNvSpPr>
            <a:spLocks noChangeArrowheads="1"/>
          </p:cNvSpPr>
          <p:nvPr/>
        </p:nvSpPr>
        <p:spPr bwMode="auto">
          <a:xfrm>
            <a:off x="5719763" y="555307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400">
                <a:latin typeface="Times New Roman" panose="02020603050405020304" pitchFamily="18" charset="0"/>
              </a:rPr>
              <a:t>C</a:t>
            </a:r>
          </a:p>
        </p:txBody>
      </p:sp>
      <p:sp>
        <p:nvSpPr>
          <p:cNvPr id="30726" name="Rectangle 6"/>
          <p:cNvSpPr>
            <a:spLocks noChangeArrowheads="1"/>
          </p:cNvSpPr>
          <p:nvPr/>
        </p:nvSpPr>
        <p:spPr bwMode="auto">
          <a:xfrm>
            <a:off x="2700338" y="5059363"/>
            <a:ext cx="3533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基本程序流程图（</a:t>
            </a:r>
            <a:r>
              <a:rPr lang="en-US" altLang="zh-CN" sz="2400">
                <a:latin typeface="Times New Roman" panose="02020603050405020304" pitchFamily="18" charset="0"/>
              </a:rPr>
              <a:t>PFD</a:t>
            </a:r>
            <a:r>
              <a:rPr lang="zh-CN" altLang="en-US" sz="24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5"/>
                                        </p:tgtEl>
                                        <p:attrNameLst>
                                          <p:attrName>style.visibility</p:attrName>
                                        </p:attrNameLst>
                                      </p:cBhvr>
                                      <p:to>
                                        <p:strVal val="visible"/>
                                      </p:to>
                                    </p:set>
                                    <p:animEffect transition="in" filter="blinds(horizontal)">
                                      <p:cBhvr>
                                        <p:cTn id="7" dur="500"/>
                                        <p:tgtEl>
                                          <p:spTgt spid="76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1266825" y="117475"/>
            <a:ext cx="6096000" cy="492125"/>
          </a:xfrm>
          <a:prstGeom prst="rect">
            <a:avLst/>
          </a:prstGeom>
          <a:solidFill>
            <a:schemeClr val="bg1"/>
          </a:solidFill>
          <a:ln w="3175">
            <a:solidFill>
              <a:schemeClr val="tx1"/>
            </a:solidFill>
            <a:miter lim="800000"/>
            <a:headEnd/>
            <a:tailEnd/>
          </a:ln>
          <a:effectLst/>
        </p:spPr>
        <p:txBody>
          <a:bodyPr lIns="91432" tIns="45717" rIns="91432" bIns="45717">
            <a:spAutoFit/>
          </a:bodyPr>
          <a:lstStyle/>
          <a:p>
            <a:pPr algn="ctr" eaLnBrk="0" hangingPunct="0">
              <a:spcBef>
                <a:spcPct val="50000"/>
              </a:spcBef>
              <a:defRPr/>
            </a:pPr>
            <a:r>
              <a:rPr lang="zh-CN" altLang="en-US" sz="2600">
                <a:solidFill>
                  <a:srgbClr val="FF33CC"/>
                </a:solidFill>
                <a:effectLst>
                  <a:outerShdw blurRad="38100" dist="38100" dir="2700000" algn="tl">
                    <a:srgbClr val="C0C0C0"/>
                  </a:outerShdw>
                </a:effectLst>
              </a:rPr>
              <a:t>传统的程序流程图例图</a:t>
            </a:r>
          </a:p>
        </p:txBody>
      </p:sp>
      <p:sp>
        <p:nvSpPr>
          <p:cNvPr id="122883" name="AutoShape 3"/>
          <p:cNvSpPr>
            <a:spLocks noChangeArrowheads="1"/>
          </p:cNvSpPr>
          <p:nvPr/>
        </p:nvSpPr>
        <p:spPr bwMode="auto">
          <a:xfrm>
            <a:off x="3587750" y="6399213"/>
            <a:ext cx="1898650" cy="3429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3485" tIns="41742" rIns="83485" bIns="41742" anchor="ctr"/>
          <a:lstStyle>
            <a:lvl1pPr defTabSz="835025"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Times New Roman" panose="02020603050405020304" pitchFamily="18" charset="0"/>
              </a:rPr>
              <a:t>结束</a:t>
            </a:r>
          </a:p>
        </p:txBody>
      </p:sp>
      <p:sp>
        <p:nvSpPr>
          <p:cNvPr id="122884" name="AutoShape 4"/>
          <p:cNvSpPr>
            <a:spLocks noChangeArrowheads="1"/>
          </p:cNvSpPr>
          <p:nvPr/>
        </p:nvSpPr>
        <p:spPr bwMode="auto">
          <a:xfrm>
            <a:off x="3305175" y="1873250"/>
            <a:ext cx="1900238" cy="479425"/>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3485" tIns="41742" rIns="83485" bIns="41742" anchor="ctr"/>
          <a:lstStyle>
            <a:lvl1pPr defTabSz="835025"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Times New Roman" panose="02020603050405020304" pitchFamily="18" charset="0"/>
              </a:rPr>
              <a:t>输入</a:t>
            </a:r>
            <a:r>
              <a:rPr lang="en-US" altLang="zh-CN" sz="1800">
                <a:latin typeface="Times New Roman" panose="02020603050405020304" pitchFamily="18" charset="0"/>
              </a:rPr>
              <a:t>a,b,c</a:t>
            </a:r>
          </a:p>
        </p:txBody>
      </p:sp>
      <p:sp>
        <p:nvSpPr>
          <p:cNvPr id="122885" name="AutoShape 5"/>
          <p:cNvSpPr>
            <a:spLocks noChangeArrowheads="1"/>
          </p:cNvSpPr>
          <p:nvPr/>
        </p:nvSpPr>
        <p:spPr bwMode="auto">
          <a:xfrm>
            <a:off x="3446463" y="2901950"/>
            <a:ext cx="1828800" cy="547688"/>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3485" tIns="41742" rIns="83485" bIns="41742" anchor="ctr"/>
          <a:lstStyle>
            <a:lvl1pPr defTabSz="835025"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latin typeface="Times New Roman" panose="02020603050405020304" pitchFamily="18" charset="0"/>
              </a:rPr>
              <a:t>a&gt;b?</a:t>
            </a:r>
          </a:p>
        </p:txBody>
      </p:sp>
      <p:sp>
        <p:nvSpPr>
          <p:cNvPr id="122886" name="AutoShape 6"/>
          <p:cNvSpPr>
            <a:spLocks noChangeArrowheads="1"/>
          </p:cNvSpPr>
          <p:nvPr/>
        </p:nvSpPr>
        <p:spPr bwMode="auto">
          <a:xfrm>
            <a:off x="5697538" y="3587750"/>
            <a:ext cx="1828800" cy="547688"/>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3485" tIns="41742" rIns="83485" bIns="41742" anchor="ctr"/>
          <a:lstStyle>
            <a:lvl1pPr defTabSz="835025"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latin typeface="Times New Roman" panose="02020603050405020304" pitchFamily="18" charset="0"/>
              </a:rPr>
              <a:t>b&gt;c?</a:t>
            </a:r>
          </a:p>
        </p:txBody>
      </p:sp>
      <p:sp>
        <p:nvSpPr>
          <p:cNvPr id="122887" name="AutoShape 7"/>
          <p:cNvSpPr>
            <a:spLocks noChangeArrowheads="1"/>
          </p:cNvSpPr>
          <p:nvPr/>
        </p:nvSpPr>
        <p:spPr bwMode="auto">
          <a:xfrm>
            <a:off x="1125538" y="3587750"/>
            <a:ext cx="1828800" cy="547688"/>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3485" tIns="41742" rIns="83485" bIns="41742" anchor="ctr"/>
          <a:lstStyle>
            <a:lvl1pPr defTabSz="835025"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latin typeface="Times New Roman" panose="02020603050405020304" pitchFamily="18" charset="0"/>
              </a:rPr>
              <a:t>a&gt;c?</a:t>
            </a:r>
          </a:p>
        </p:txBody>
      </p:sp>
      <p:sp>
        <p:nvSpPr>
          <p:cNvPr id="122888" name="AutoShape 8"/>
          <p:cNvSpPr>
            <a:spLocks noChangeArrowheads="1"/>
          </p:cNvSpPr>
          <p:nvPr/>
        </p:nvSpPr>
        <p:spPr bwMode="auto">
          <a:xfrm>
            <a:off x="7104063" y="4889500"/>
            <a:ext cx="1477962" cy="481013"/>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3485" tIns="41742" rIns="83485" bIns="41742" anchor="ctr"/>
          <a:lstStyle>
            <a:lvl1pPr defTabSz="835025"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Times New Roman" panose="02020603050405020304" pitchFamily="18" charset="0"/>
              </a:rPr>
              <a:t>输出</a:t>
            </a:r>
            <a:r>
              <a:rPr lang="en-US" altLang="zh-CN" sz="1800">
                <a:latin typeface="Times New Roman" panose="02020603050405020304" pitchFamily="18" charset="0"/>
              </a:rPr>
              <a:t>c</a:t>
            </a:r>
          </a:p>
        </p:txBody>
      </p:sp>
      <p:sp>
        <p:nvSpPr>
          <p:cNvPr id="122889" name="AutoShape 9"/>
          <p:cNvSpPr>
            <a:spLocks noChangeArrowheads="1"/>
          </p:cNvSpPr>
          <p:nvPr/>
        </p:nvSpPr>
        <p:spPr bwMode="auto">
          <a:xfrm>
            <a:off x="4641850" y="4889500"/>
            <a:ext cx="1547813" cy="481013"/>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3485" tIns="41742" rIns="83485" bIns="41742" anchor="ctr"/>
          <a:lstStyle>
            <a:lvl1pPr defTabSz="835025"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Times New Roman" panose="02020603050405020304" pitchFamily="18" charset="0"/>
              </a:rPr>
              <a:t>输出</a:t>
            </a:r>
            <a:r>
              <a:rPr lang="en-US" altLang="zh-CN" sz="1800">
                <a:latin typeface="Times New Roman" panose="02020603050405020304" pitchFamily="18" charset="0"/>
              </a:rPr>
              <a:t>b</a:t>
            </a:r>
          </a:p>
        </p:txBody>
      </p:sp>
      <p:sp>
        <p:nvSpPr>
          <p:cNvPr id="122890" name="AutoShape 10"/>
          <p:cNvSpPr>
            <a:spLocks noChangeArrowheads="1"/>
          </p:cNvSpPr>
          <p:nvPr/>
        </p:nvSpPr>
        <p:spPr bwMode="auto">
          <a:xfrm>
            <a:off x="2743200" y="4959350"/>
            <a:ext cx="1547813" cy="479425"/>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3485" tIns="41742" rIns="83485" bIns="41742" anchor="ctr"/>
          <a:lstStyle>
            <a:lvl1pPr defTabSz="835025"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Times New Roman" panose="02020603050405020304" pitchFamily="18" charset="0"/>
              </a:rPr>
              <a:t>输出</a:t>
            </a:r>
            <a:r>
              <a:rPr lang="en-US" altLang="zh-CN" sz="1800">
                <a:latin typeface="Times New Roman" panose="02020603050405020304" pitchFamily="18" charset="0"/>
              </a:rPr>
              <a:t>c</a:t>
            </a:r>
          </a:p>
        </p:txBody>
      </p:sp>
      <p:sp>
        <p:nvSpPr>
          <p:cNvPr id="122891" name="AutoShape 11"/>
          <p:cNvSpPr>
            <a:spLocks noChangeArrowheads="1"/>
          </p:cNvSpPr>
          <p:nvPr/>
        </p:nvSpPr>
        <p:spPr bwMode="auto">
          <a:xfrm>
            <a:off x="0" y="4889500"/>
            <a:ext cx="1547813" cy="481013"/>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3485" tIns="41742" rIns="83485" bIns="41742" anchor="ctr"/>
          <a:lstStyle>
            <a:lvl1pPr defTabSz="835025"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Times New Roman" panose="02020603050405020304" pitchFamily="18" charset="0"/>
              </a:rPr>
              <a:t>输出</a:t>
            </a:r>
            <a:r>
              <a:rPr lang="en-US" altLang="zh-CN" sz="1800">
                <a:latin typeface="Times New Roman" panose="02020603050405020304" pitchFamily="18" charset="0"/>
              </a:rPr>
              <a:t>a</a:t>
            </a:r>
          </a:p>
        </p:txBody>
      </p:sp>
      <p:sp>
        <p:nvSpPr>
          <p:cNvPr id="122892" name="AutoShape 12"/>
          <p:cNvSpPr>
            <a:spLocks noChangeArrowheads="1"/>
          </p:cNvSpPr>
          <p:nvPr/>
        </p:nvSpPr>
        <p:spPr bwMode="auto">
          <a:xfrm>
            <a:off x="3305175" y="1049338"/>
            <a:ext cx="1900238" cy="3429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3485" tIns="41742" rIns="83485" bIns="41742" anchor="ctr"/>
          <a:lstStyle>
            <a:lvl1pPr defTabSz="835025"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defTabSz="835025"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835025"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defTabSz="835025"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5025"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50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Times New Roman" panose="02020603050405020304" pitchFamily="18" charset="0"/>
              </a:rPr>
              <a:t>开始</a:t>
            </a:r>
          </a:p>
        </p:txBody>
      </p:sp>
      <p:sp>
        <p:nvSpPr>
          <p:cNvPr id="31757" name="Line 13"/>
          <p:cNvSpPr>
            <a:spLocks noChangeShapeType="1"/>
          </p:cNvSpPr>
          <p:nvPr/>
        </p:nvSpPr>
        <p:spPr bwMode="auto">
          <a:xfrm>
            <a:off x="4291013" y="1392238"/>
            <a:ext cx="0" cy="4810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8" name="Line 14"/>
          <p:cNvSpPr>
            <a:spLocks noChangeShapeType="1"/>
          </p:cNvSpPr>
          <p:nvPr/>
        </p:nvSpPr>
        <p:spPr bwMode="auto">
          <a:xfrm>
            <a:off x="4291013" y="2352675"/>
            <a:ext cx="0" cy="549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9" name="Line 15"/>
          <p:cNvSpPr>
            <a:spLocks noChangeShapeType="1"/>
          </p:cNvSpPr>
          <p:nvPr/>
        </p:nvSpPr>
        <p:spPr bwMode="auto">
          <a:xfrm flipH="1">
            <a:off x="2039938" y="3175000"/>
            <a:ext cx="1406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0" name="Line 16"/>
          <p:cNvSpPr>
            <a:spLocks noChangeShapeType="1"/>
          </p:cNvSpPr>
          <p:nvPr/>
        </p:nvSpPr>
        <p:spPr bwMode="auto">
          <a:xfrm flipH="1">
            <a:off x="5205413" y="3175000"/>
            <a:ext cx="1406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1" name="Line 17"/>
          <p:cNvSpPr>
            <a:spLocks noChangeShapeType="1"/>
          </p:cNvSpPr>
          <p:nvPr/>
        </p:nvSpPr>
        <p:spPr bwMode="auto">
          <a:xfrm>
            <a:off x="2039938" y="3175000"/>
            <a:ext cx="0" cy="412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2" name="Line 18"/>
          <p:cNvSpPr>
            <a:spLocks noChangeShapeType="1"/>
          </p:cNvSpPr>
          <p:nvPr/>
        </p:nvSpPr>
        <p:spPr bwMode="auto">
          <a:xfrm>
            <a:off x="6611938" y="3175000"/>
            <a:ext cx="0" cy="412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3" name="Line 19"/>
          <p:cNvSpPr>
            <a:spLocks noChangeShapeType="1"/>
          </p:cNvSpPr>
          <p:nvPr/>
        </p:nvSpPr>
        <p:spPr bwMode="auto">
          <a:xfrm flipH="1">
            <a:off x="703263" y="3860800"/>
            <a:ext cx="4222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4" name="Line 20"/>
          <p:cNvSpPr>
            <a:spLocks noChangeShapeType="1"/>
          </p:cNvSpPr>
          <p:nvPr/>
        </p:nvSpPr>
        <p:spPr bwMode="auto">
          <a:xfrm>
            <a:off x="703263" y="3860800"/>
            <a:ext cx="0" cy="1028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5" name="Line 21"/>
          <p:cNvSpPr>
            <a:spLocks noChangeShapeType="1"/>
          </p:cNvSpPr>
          <p:nvPr/>
        </p:nvSpPr>
        <p:spPr bwMode="auto">
          <a:xfrm flipH="1">
            <a:off x="5345113" y="3860800"/>
            <a:ext cx="4222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6" name="Line 22"/>
          <p:cNvSpPr>
            <a:spLocks noChangeShapeType="1"/>
          </p:cNvSpPr>
          <p:nvPr/>
        </p:nvSpPr>
        <p:spPr bwMode="auto">
          <a:xfrm>
            <a:off x="5345113" y="3860800"/>
            <a:ext cx="0" cy="1028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7" name="Line 23"/>
          <p:cNvSpPr>
            <a:spLocks noChangeShapeType="1"/>
          </p:cNvSpPr>
          <p:nvPr/>
        </p:nvSpPr>
        <p:spPr bwMode="auto">
          <a:xfrm>
            <a:off x="2954338" y="3860800"/>
            <a:ext cx="492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8" name="Line 24"/>
          <p:cNvSpPr>
            <a:spLocks noChangeShapeType="1"/>
          </p:cNvSpPr>
          <p:nvPr/>
        </p:nvSpPr>
        <p:spPr bwMode="auto">
          <a:xfrm>
            <a:off x="3446463" y="3860800"/>
            <a:ext cx="0" cy="10985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9" name="Line 25"/>
          <p:cNvSpPr>
            <a:spLocks noChangeShapeType="1"/>
          </p:cNvSpPr>
          <p:nvPr/>
        </p:nvSpPr>
        <p:spPr bwMode="auto">
          <a:xfrm>
            <a:off x="7526338" y="3860800"/>
            <a:ext cx="492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0" name="Line 26"/>
          <p:cNvSpPr>
            <a:spLocks noChangeShapeType="1"/>
          </p:cNvSpPr>
          <p:nvPr/>
        </p:nvSpPr>
        <p:spPr bwMode="auto">
          <a:xfrm>
            <a:off x="8018463" y="3860800"/>
            <a:ext cx="0" cy="10985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1" name="Line 27"/>
          <p:cNvSpPr>
            <a:spLocks noChangeShapeType="1"/>
          </p:cNvSpPr>
          <p:nvPr/>
        </p:nvSpPr>
        <p:spPr bwMode="auto">
          <a:xfrm>
            <a:off x="633413" y="5370513"/>
            <a:ext cx="0" cy="411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2" name="Line 28"/>
          <p:cNvSpPr>
            <a:spLocks noChangeShapeType="1"/>
          </p:cNvSpPr>
          <p:nvPr/>
        </p:nvSpPr>
        <p:spPr bwMode="auto">
          <a:xfrm>
            <a:off x="7948613" y="5370513"/>
            <a:ext cx="0" cy="411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3" name="Line 29"/>
          <p:cNvSpPr>
            <a:spLocks noChangeShapeType="1"/>
          </p:cNvSpPr>
          <p:nvPr/>
        </p:nvSpPr>
        <p:spPr bwMode="auto">
          <a:xfrm>
            <a:off x="5345113" y="5370513"/>
            <a:ext cx="0" cy="411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4" name="Line 30"/>
          <p:cNvSpPr>
            <a:spLocks noChangeShapeType="1"/>
          </p:cNvSpPr>
          <p:nvPr/>
        </p:nvSpPr>
        <p:spPr bwMode="auto">
          <a:xfrm>
            <a:off x="3446463" y="5438775"/>
            <a:ext cx="0" cy="342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5" name="Line 31"/>
          <p:cNvSpPr>
            <a:spLocks noChangeShapeType="1"/>
          </p:cNvSpPr>
          <p:nvPr/>
        </p:nvSpPr>
        <p:spPr bwMode="auto">
          <a:xfrm>
            <a:off x="633413" y="5781675"/>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6" name="Line 32"/>
          <p:cNvSpPr>
            <a:spLocks noChangeShapeType="1"/>
          </p:cNvSpPr>
          <p:nvPr/>
        </p:nvSpPr>
        <p:spPr bwMode="auto">
          <a:xfrm>
            <a:off x="4430713" y="5781675"/>
            <a:ext cx="0" cy="617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7" name="Text Box 33"/>
          <p:cNvSpPr txBox="1">
            <a:spLocks noChangeArrowheads="1"/>
          </p:cNvSpPr>
          <p:nvPr/>
        </p:nvSpPr>
        <p:spPr bwMode="auto">
          <a:xfrm>
            <a:off x="468313" y="1420813"/>
            <a:ext cx="2159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0" lang="zh-CN" altLang="en-US" sz="2400">
                <a:latin typeface="Times New Roman" panose="02020603050405020304" pitchFamily="18" charset="0"/>
              </a:rPr>
              <a:t>输出</a:t>
            </a:r>
            <a:r>
              <a:rPr kumimoji="0" lang="en-US" altLang="zh-CN" sz="2400">
                <a:latin typeface="Times New Roman" panose="02020603050405020304" pitchFamily="18" charset="0"/>
              </a:rPr>
              <a:t>a,b,c</a:t>
            </a:r>
            <a:r>
              <a:rPr kumimoji="0" lang="zh-CN" altLang="en-US" sz="2400">
                <a:latin typeface="Times New Roman" panose="02020603050405020304" pitchFamily="18" charset="0"/>
              </a:rPr>
              <a:t>中三者最大值。</a:t>
            </a:r>
          </a:p>
        </p:txBody>
      </p:sp>
      <p:sp>
        <p:nvSpPr>
          <p:cNvPr id="31778" name="Text Box 34"/>
          <p:cNvSpPr txBox="1">
            <a:spLocks noChangeArrowheads="1"/>
          </p:cNvSpPr>
          <p:nvPr/>
        </p:nvSpPr>
        <p:spPr bwMode="auto">
          <a:xfrm>
            <a:off x="2268538" y="2644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真</a:t>
            </a:r>
          </a:p>
        </p:txBody>
      </p:sp>
      <p:sp>
        <p:nvSpPr>
          <p:cNvPr id="31779" name="Text Box 35"/>
          <p:cNvSpPr txBox="1">
            <a:spLocks noChangeArrowheads="1"/>
          </p:cNvSpPr>
          <p:nvPr/>
        </p:nvSpPr>
        <p:spPr bwMode="auto">
          <a:xfrm>
            <a:off x="5867400" y="2644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假</a:t>
            </a:r>
          </a:p>
        </p:txBody>
      </p:sp>
      <p:sp>
        <p:nvSpPr>
          <p:cNvPr id="31780" name="Text Box 36"/>
          <p:cNvSpPr txBox="1">
            <a:spLocks noChangeArrowheads="1"/>
          </p:cNvSpPr>
          <p:nvPr/>
        </p:nvSpPr>
        <p:spPr bwMode="auto">
          <a:xfrm>
            <a:off x="539750" y="3363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真</a:t>
            </a:r>
          </a:p>
        </p:txBody>
      </p:sp>
      <p:sp>
        <p:nvSpPr>
          <p:cNvPr id="31781" name="Text Box 37"/>
          <p:cNvSpPr txBox="1">
            <a:spLocks noChangeArrowheads="1"/>
          </p:cNvSpPr>
          <p:nvPr/>
        </p:nvSpPr>
        <p:spPr bwMode="auto">
          <a:xfrm>
            <a:off x="2987675" y="3363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假</a:t>
            </a:r>
          </a:p>
        </p:txBody>
      </p:sp>
      <p:sp>
        <p:nvSpPr>
          <p:cNvPr id="31782" name="Text Box 38"/>
          <p:cNvSpPr txBox="1">
            <a:spLocks noChangeArrowheads="1"/>
          </p:cNvSpPr>
          <p:nvPr/>
        </p:nvSpPr>
        <p:spPr bwMode="auto">
          <a:xfrm>
            <a:off x="5292725" y="3363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真</a:t>
            </a:r>
          </a:p>
        </p:txBody>
      </p:sp>
      <p:sp>
        <p:nvSpPr>
          <p:cNvPr id="31783" name="Text Box 39"/>
          <p:cNvSpPr txBox="1">
            <a:spLocks noChangeArrowheads="1"/>
          </p:cNvSpPr>
          <p:nvPr/>
        </p:nvSpPr>
        <p:spPr bwMode="auto">
          <a:xfrm>
            <a:off x="7524750" y="3363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2400">
                <a:latin typeface="Times New Roman" panose="02020603050405020304" pitchFamily="18" charset="0"/>
              </a:rPr>
              <a:t>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2892"/>
                                        </p:tgtEl>
                                        <p:attrNameLst>
                                          <p:attrName>style.visibility</p:attrName>
                                        </p:attrNameLst>
                                      </p:cBhvr>
                                      <p:to>
                                        <p:strVal val="visible"/>
                                      </p:to>
                                    </p:set>
                                    <p:anim calcmode="lin" valueType="num">
                                      <p:cBhvr additive="base">
                                        <p:cTn id="7" dur="500" fill="hold"/>
                                        <p:tgtEl>
                                          <p:spTgt spid="122892"/>
                                        </p:tgtEl>
                                        <p:attrNameLst>
                                          <p:attrName>ppt_x</p:attrName>
                                        </p:attrNameLst>
                                      </p:cBhvr>
                                      <p:tavLst>
                                        <p:tav tm="0">
                                          <p:val>
                                            <p:strVal val="0-#ppt_w/2"/>
                                          </p:val>
                                        </p:tav>
                                        <p:tav tm="100000">
                                          <p:val>
                                            <p:strVal val="#ppt_x"/>
                                          </p:val>
                                        </p:tav>
                                      </p:tavLst>
                                    </p:anim>
                                    <p:anim calcmode="lin" valueType="num">
                                      <p:cBhvr additive="base">
                                        <p:cTn id="8" dur="500" fill="hold"/>
                                        <p:tgtEl>
                                          <p:spTgt spid="12289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2884"/>
                                        </p:tgtEl>
                                        <p:attrNameLst>
                                          <p:attrName>style.visibility</p:attrName>
                                        </p:attrNameLst>
                                      </p:cBhvr>
                                      <p:to>
                                        <p:strVal val="visible"/>
                                      </p:to>
                                    </p:set>
                                    <p:anim calcmode="lin" valueType="num">
                                      <p:cBhvr additive="base">
                                        <p:cTn id="12" dur="500" fill="hold"/>
                                        <p:tgtEl>
                                          <p:spTgt spid="122884"/>
                                        </p:tgtEl>
                                        <p:attrNameLst>
                                          <p:attrName>ppt_x</p:attrName>
                                        </p:attrNameLst>
                                      </p:cBhvr>
                                      <p:tavLst>
                                        <p:tav tm="0">
                                          <p:val>
                                            <p:strVal val="0-#ppt_w/2"/>
                                          </p:val>
                                        </p:tav>
                                        <p:tav tm="100000">
                                          <p:val>
                                            <p:strVal val="#ppt_x"/>
                                          </p:val>
                                        </p:tav>
                                      </p:tavLst>
                                    </p:anim>
                                    <p:anim calcmode="lin" valueType="num">
                                      <p:cBhvr additive="base">
                                        <p:cTn id="13" dur="500" fill="hold"/>
                                        <p:tgtEl>
                                          <p:spTgt spid="12288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22885"/>
                                        </p:tgtEl>
                                        <p:attrNameLst>
                                          <p:attrName>style.visibility</p:attrName>
                                        </p:attrNameLst>
                                      </p:cBhvr>
                                      <p:to>
                                        <p:strVal val="visible"/>
                                      </p:to>
                                    </p:set>
                                    <p:anim calcmode="lin" valueType="num">
                                      <p:cBhvr additive="base">
                                        <p:cTn id="17" dur="500" fill="hold"/>
                                        <p:tgtEl>
                                          <p:spTgt spid="122885"/>
                                        </p:tgtEl>
                                        <p:attrNameLst>
                                          <p:attrName>ppt_x</p:attrName>
                                        </p:attrNameLst>
                                      </p:cBhvr>
                                      <p:tavLst>
                                        <p:tav tm="0">
                                          <p:val>
                                            <p:strVal val="0-#ppt_w/2"/>
                                          </p:val>
                                        </p:tav>
                                        <p:tav tm="100000">
                                          <p:val>
                                            <p:strVal val="#ppt_x"/>
                                          </p:val>
                                        </p:tav>
                                      </p:tavLst>
                                    </p:anim>
                                    <p:anim calcmode="lin" valueType="num">
                                      <p:cBhvr additive="base">
                                        <p:cTn id="18" dur="500" fill="hold"/>
                                        <p:tgtEl>
                                          <p:spTgt spid="122885"/>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22886"/>
                                        </p:tgtEl>
                                        <p:attrNameLst>
                                          <p:attrName>style.visibility</p:attrName>
                                        </p:attrNameLst>
                                      </p:cBhvr>
                                      <p:to>
                                        <p:strVal val="visible"/>
                                      </p:to>
                                    </p:set>
                                    <p:anim calcmode="lin" valueType="num">
                                      <p:cBhvr additive="base">
                                        <p:cTn id="22" dur="500" fill="hold"/>
                                        <p:tgtEl>
                                          <p:spTgt spid="122886"/>
                                        </p:tgtEl>
                                        <p:attrNameLst>
                                          <p:attrName>ppt_x</p:attrName>
                                        </p:attrNameLst>
                                      </p:cBhvr>
                                      <p:tavLst>
                                        <p:tav tm="0">
                                          <p:val>
                                            <p:strVal val="0-#ppt_w/2"/>
                                          </p:val>
                                        </p:tav>
                                        <p:tav tm="100000">
                                          <p:val>
                                            <p:strVal val="#ppt_x"/>
                                          </p:val>
                                        </p:tav>
                                      </p:tavLst>
                                    </p:anim>
                                    <p:anim calcmode="lin" valueType="num">
                                      <p:cBhvr additive="base">
                                        <p:cTn id="23" dur="500" fill="hold"/>
                                        <p:tgtEl>
                                          <p:spTgt spid="122886"/>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22887"/>
                                        </p:tgtEl>
                                        <p:attrNameLst>
                                          <p:attrName>style.visibility</p:attrName>
                                        </p:attrNameLst>
                                      </p:cBhvr>
                                      <p:to>
                                        <p:strVal val="visible"/>
                                      </p:to>
                                    </p:set>
                                    <p:anim calcmode="lin" valueType="num">
                                      <p:cBhvr additive="base">
                                        <p:cTn id="27" dur="500" fill="hold"/>
                                        <p:tgtEl>
                                          <p:spTgt spid="122887"/>
                                        </p:tgtEl>
                                        <p:attrNameLst>
                                          <p:attrName>ppt_x</p:attrName>
                                        </p:attrNameLst>
                                      </p:cBhvr>
                                      <p:tavLst>
                                        <p:tav tm="0">
                                          <p:val>
                                            <p:strVal val="0-#ppt_w/2"/>
                                          </p:val>
                                        </p:tav>
                                        <p:tav tm="100000">
                                          <p:val>
                                            <p:strVal val="#ppt_x"/>
                                          </p:val>
                                        </p:tav>
                                      </p:tavLst>
                                    </p:anim>
                                    <p:anim calcmode="lin" valueType="num">
                                      <p:cBhvr additive="base">
                                        <p:cTn id="28" dur="500" fill="hold"/>
                                        <p:tgtEl>
                                          <p:spTgt spid="122887"/>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22888"/>
                                        </p:tgtEl>
                                        <p:attrNameLst>
                                          <p:attrName>style.visibility</p:attrName>
                                        </p:attrNameLst>
                                      </p:cBhvr>
                                      <p:to>
                                        <p:strVal val="visible"/>
                                      </p:to>
                                    </p:set>
                                    <p:anim calcmode="lin" valueType="num">
                                      <p:cBhvr additive="base">
                                        <p:cTn id="32" dur="500" fill="hold"/>
                                        <p:tgtEl>
                                          <p:spTgt spid="122888"/>
                                        </p:tgtEl>
                                        <p:attrNameLst>
                                          <p:attrName>ppt_x</p:attrName>
                                        </p:attrNameLst>
                                      </p:cBhvr>
                                      <p:tavLst>
                                        <p:tav tm="0">
                                          <p:val>
                                            <p:strVal val="0-#ppt_w/2"/>
                                          </p:val>
                                        </p:tav>
                                        <p:tav tm="100000">
                                          <p:val>
                                            <p:strVal val="#ppt_x"/>
                                          </p:val>
                                        </p:tav>
                                      </p:tavLst>
                                    </p:anim>
                                    <p:anim calcmode="lin" valueType="num">
                                      <p:cBhvr additive="base">
                                        <p:cTn id="33" dur="500" fill="hold"/>
                                        <p:tgtEl>
                                          <p:spTgt spid="122888"/>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22889"/>
                                        </p:tgtEl>
                                        <p:attrNameLst>
                                          <p:attrName>style.visibility</p:attrName>
                                        </p:attrNameLst>
                                      </p:cBhvr>
                                      <p:to>
                                        <p:strVal val="visible"/>
                                      </p:to>
                                    </p:set>
                                    <p:anim calcmode="lin" valueType="num">
                                      <p:cBhvr additive="base">
                                        <p:cTn id="37" dur="500" fill="hold"/>
                                        <p:tgtEl>
                                          <p:spTgt spid="122889"/>
                                        </p:tgtEl>
                                        <p:attrNameLst>
                                          <p:attrName>ppt_x</p:attrName>
                                        </p:attrNameLst>
                                      </p:cBhvr>
                                      <p:tavLst>
                                        <p:tav tm="0">
                                          <p:val>
                                            <p:strVal val="0-#ppt_w/2"/>
                                          </p:val>
                                        </p:tav>
                                        <p:tav tm="100000">
                                          <p:val>
                                            <p:strVal val="#ppt_x"/>
                                          </p:val>
                                        </p:tav>
                                      </p:tavLst>
                                    </p:anim>
                                    <p:anim calcmode="lin" valueType="num">
                                      <p:cBhvr additive="base">
                                        <p:cTn id="38" dur="500" fill="hold"/>
                                        <p:tgtEl>
                                          <p:spTgt spid="122889"/>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122890"/>
                                        </p:tgtEl>
                                        <p:attrNameLst>
                                          <p:attrName>style.visibility</p:attrName>
                                        </p:attrNameLst>
                                      </p:cBhvr>
                                      <p:to>
                                        <p:strVal val="visible"/>
                                      </p:to>
                                    </p:set>
                                    <p:anim calcmode="lin" valueType="num">
                                      <p:cBhvr additive="base">
                                        <p:cTn id="42" dur="500" fill="hold"/>
                                        <p:tgtEl>
                                          <p:spTgt spid="122890"/>
                                        </p:tgtEl>
                                        <p:attrNameLst>
                                          <p:attrName>ppt_x</p:attrName>
                                        </p:attrNameLst>
                                      </p:cBhvr>
                                      <p:tavLst>
                                        <p:tav tm="0">
                                          <p:val>
                                            <p:strVal val="0-#ppt_w/2"/>
                                          </p:val>
                                        </p:tav>
                                        <p:tav tm="100000">
                                          <p:val>
                                            <p:strVal val="#ppt_x"/>
                                          </p:val>
                                        </p:tav>
                                      </p:tavLst>
                                    </p:anim>
                                    <p:anim calcmode="lin" valueType="num">
                                      <p:cBhvr additive="base">
                                        <p:cTn id="43" dur="500" fill="hold"/>
                                        <p:tgtEl>
                                          <p:spTgt spid="122890"/>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122891"/>
                                        </p:tgtEl>
                                        <p:attrNameLst>
                                          <p:attrName>style.visibility</p:attrName>
                                        </p:attrNameLst>
                                      </p:cBhvr>
                                      <p:to>
                                        <p:strVal val="visible"/>
                                      </p:to>
                                    </p:set>
                                    <p:anim calcmode="lin" valueType="num">
                                      <p:cBhvr additive="base">
                                        <p:cTn id="47" dur="500" fill="hold"/>
                                        <p:tgtEl>
                                          <p:spTgt spid="122891"/>
                                        </p:tgtEl>
                                        <p:attrNameLst>
                                          <p:attrName>ppt_x</p:attrName>
                                        </p:attrNameLst>
                                      </p:cBhvr>
                                      <p:tavLst>
                                        <p:tav tm="0">
                                          <p:val>
                                            <p:strVal val="0-#ppt_w/2"/>
                                          </p:val>
                                        </p:tav>
                                        <p:tav tm="100000">
                                          <p:val>
                                            <p:strVal val="#ppt_x"/>
                                          </p:val>
                                        </p:tav>
                                      </p:tavLst>
                                    </p:anim>
                                    <p:anim calcmode="lin" valueType="num">
                                      <p:cBhvr additive="base">
                                        <p:cTn id="48" dur="500" fill="hold"/>
                                        <p:tgtEl>
                                          <p:spTgt spid="122891"/>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
                            </p:stCondLst>
                            <p:childTnLst>
                              <p:par>
                                <p:cTn id="50" presetID="2" presetClass="entr" presetSubtype="8" fill="hold" grpId="0" nodeType="afterEffect">
                                  <p:stCondLst>
                                    <p:cond delay="0"/>
                                  </p:stCondLst>
                                  <p:childTnLst>
                                    <p:set>
                                      <p:cBhvr>
                                        <p:cTn id="51" dur="1" fill="hold">
                                          <p:stCondLst>
                                            <p:cond delay="0"/>
                                          </p:stCondLst>
                                        </p:cTn>
                                        <p:tgtEl>
                                          <p:spTgt spid="122883"/>
                                        </p:tgtEl>
                                        <p:attrNameLst>
                                          <p:attrName>style.visibility</p:attrName>
                                        </p:attrNameLst>
                                      </p:cBhvr>
                                      <p:to>
                                        <p:strVal val="visible"/>
                                      </p:to>
                                    </p:set>
                                    <p:anim calcmode="lin" valueType="num">
                                      <p:cBhvr additive="base">
                                        <p:cTn id="52" dur="500" fill="hold"/>
                                        <p:tgtEl>
                                          <p:spTgt spid="122883"/>
                                        </p:tgtEl>
                                        <p:attrNameLst>
                                          <p:attrName>ppt_x</p:attrName>
                                        </p:attrNameLst>
                                      </p:cBhvr>
                                      <p:tavLst>
                                        <p:tav tm="0">
                                          <p:val>
                                            <p:strVal val="0-#ppt_w/2"/>
                                          </p:val>
                                        </p:tav>
                                        <p:tav tm="100000">
                                          <p:val>
                                            <p:strVal val="#ppt_x"/>
                                          </p:val>
                                        </p:tav>
                                      </p:tavLst>
                                    </p:anim>
                                    <p:anim calcmode="lin" valueType="num">
                                      <p:cBhvr additive="base">
                                        <p:cTn id="53" dur="500" fill="hold"/>
                                        <p:tgtEl>
                                          <p:spTgt spid="1228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animBg="1" autoUpdateAnimBg="0"/>
      <p:bldP spid="122884" grpId="0" animBg="1" autoUpdateAnimBg="0"/>
      <p:bldP spid="122885" grpId="0" animBg="1" autoUpdateAnimBg="0"/>
      <p:bldP spid="122886" grpId="0" animBg="1" autoUpdateAnimBg="0"/>
      <p:bldP spid="122887" grpId="0" animBg="1" autoUpdateAnimBg="0"/>
      <p:bldP spid="122888" grpId="0" animBg="1" autoUpdateAnimBg="0"/>
      <p:bldP spid="122889" grpId="0" animBg="1" autoUpdateAnimBg="0"/>
      <p:bldP spid="122890" grpId="0" animBg="1" autoUpdateAnimBg="0"/>
      <p:bldP spid="122891" grpId="0" animBg="1" autoUpdateAnimBg="0"/>
      <p:bldP spid="122892"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传统流程图的弊端</a:t>
            </a:r>
            <a:endParaRPr lang="zh-CN" altLang="en-US" dirty="0"/>
          </a:p>
        </p:txBody>
      </p:sp>
      <p:sp>
        <p:nvSpPr>
          <p:cNvPr id="3" name="内容占位符 2"/>
          <p:cNvSpPr>
            <a:spLocks noGrp="1"/>
          </p:cNvSpPr>
          <p:nvPr>
            <p:ph idx="1"/>
          </p:nvPr>
        </p:nvSpPr>
        <p:spPr>
          <a:xfrm>
            <a:off x="4302056" y="1617890"/>
            <a:ext cx="4237264" cy="2103324"/>
          </a:xfrm>
        </p:spPr>
        <p:txBody>
          <a:bodyPr>
            <a:noAutofit/>
          </a:bodyPr>
          <a:lstStyle/>
          <a:p>
            <a:pPr marL="0" indent="0">
              <a:lnSpc>
                <a:spcPct val="150000"/>
              </a:lnSpc>
              <a:buNone/>
            </a:pPr>
            <a:r>
              <a:rPr lang="zh-CN" altLang="en-US" sz="2400" dirty="0">
                <a:solidFill>
                  <a:schemeClr val="tx1">
                    <a:lumMod val="65000"/>
                    <a:lumOff val="35000"/>
                  </a:schemeClr>
                </a:solidFill>
                <a:latin typeface="+mn-ea"/>
              </a:rPr>
              <a:t>传统的流程图用流程线指出各框的执行顺序，对流程线的使用没有严格限制。因此，使用者可以不受限制地使流程随意地转来转去，使流程图变得毫无规律，阅读时要花很大精力去追踪流程，使人难以理解算法的逻辑。</a:t>
            </a:r>
          </a:p>
        </p:txBody>
      </p:sp>
      <p:pic>
        <p:nvPicPr>
          <p:cNvPr id="4" name="图片 3"/>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28650" y="2669552"/>
            <a:ext cx="3472089" cy="1518727"/>
          </a:xfrm>
          <a:prstGeom prst="rect">
            <a:avLst/>
          </a:prstGeom>
        </p:spPr>
      </p:pic>
    </p:spTree>
    <p:extLst>
      <p:ext uri="{BB962C8B-B14F-4D97-AF65-F5344CB8AC3E}">
        <p14:creationId xmlns:p14="http://schemas.microsoft.com/office/powerpoint/2010/main" val="28820590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en-US" dirty="0" smtClean="0"/>
              <a:t>种基本结构</a:t>
            </a:r>
            <a:endParaRPr lang="zh-CN" altLang="en-US" dirty="0"/>
          </a:p>
        </p:txBody>
      </p:sp>
      <p:sp>
        <p:nvSpPr>
          <p:cNvPr id="6" name="Rectangle 4"/>
          <p:cNvSpPr>
            <a:spLocks noChangeArrowheads="1"/>
          </p:cNvSpPr>
          <p:nvPr/>
        </p:nvSpPr>
        <p:spPr bwMode="auto">
          <a:xfrm>
            <a:off x="1721304" y="2753916"/>
            <a:ext cx="571500" cy="4572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69056" tIns="34529" rIns="69056" bIns="34529"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defRPr/>
            </a:pPr>
            <a:r>
              <a:rPr lang="en-US" altLang="zh-CN" sz="1350" dirty="0">
                <a:solidFill>
                  <a:schemeClr val="bg1"/>
                </a:solidFill>
              </a:rPr>
              <a:t>A</a:t>
            </a:r>
          </a:p>
        </p:txBody>
      </p:sp>
      <p:sp>
        <p:nvSpPr>
          <p:cNvPr id="7" name="Rectangle 5"/>
          <p:cNvSpPr>
            <a:spLocks noChangeArrowheads="1"/>
          </p:cNvSpPr>
          <p:nvPr/>
        </p:nvSpPr>
        <p:spPr bwMode="auto">
          <a:xfrm>
            <a:off x="1721304" y="3554016"/>
            <a:ext cx="571500" cy="4572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69056" tIns="34529" rIns="69056" bIns="34529" anchor="ctr"/>
          <a:lstStyle/>
          <a:p>
            <a:pPr algn="ctr" eaLnBrk="0" fontAlgn="t" hangingPunct="0">
              <a:spcBef>
                <a:spcPct val="0"/>
              </a:spcBef>
              <a:spcAft>
                <a:spcPct val="0"/>
              </a:spcAft>
            </a:pPr>
            <a:r>
              <a:rPr lang="en-US" altLang="zh-CN" sz="1800">
                <a:solidFill>
                  <a:schemeClr val="bg1"/>
                </a:solidFill>
                <a:latin typeface="Times New Roman" panose="02020603050405020304" pitchFamily="18" charset="0"/>
                <a:ea typeface="宋体" panose="02010600030101010101" pitchFamily="2" charset="-122"/>
              </a:rPr>
              <a:t>B</a:t>
            </a:r>
          </a:p>
        </p:txBody>
      </p:sp>
      <p:sp>
        <p:nvSpPr>
          <p:cNvPr id="8" name="Line 6"/>
          <p:cNvSpPr>
            <a:spLocks noChangeShapeType="1"/>
          </p:cNvSpPr>
          <p:nvPr/>
        </p:nvSpPr>
        <p:spPr bwMode="auto">
          <a:xfrm>
            <a:off x="2007054" y="2125266"/>
            <a:ext cx="0" cy="62865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2100"/>
          </a:p>
        </p:txBody>
      </p:sp>
      <p:sp>
        <p:nvSpPr>
          <p:cNvPr id="9" name="Line 7"/>
          <p:cNvSpPr>
            <a:spLocks noChangeShapeType="1"/>
          </p:cNvSpPr>
          <p:nvPr/>
        </p:nvSpPr>
        <p:spPr bwMode="auto">
          <a:xfrm>
            <a:off x="2007054" y="3211116"/>
            <a:ext cx="0" cy="3429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2100"/>
          </a:p>
        </p:txBody>
      </p:sp>
      <p:sp>
        <p:nvSpPr>
          <p:cNvPr id="10" name="Line 8"/>
          <p:cNvSpPr>
            <a:spLocks noChangeShapeType="1"/>
          </p:cNvSpPr>
          <p:nvPr/>
        </p:nvSpPr>
        <p:spPr bwMode="auto">
          <a:xfrm>
            <a:off x="2007054" y="4011216"/>
            <a:ext cx="0" cy="62865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2100"/>
          </a:p>
        </p:txBody>
      </p:sp>
      <p:sp>
        <p:nvSpPr>
          <p:cNvPr id="11" name="Rectangle 9"/>
          <p:cNvSpPr>
            <a:spLocks noChangeArrowheads="1"/>
          </p:cNvSpPr>
          <p:nvPr/>
        </p:nvSpPr>
        <p:spPr bwMode="auto">
          <a:xfrm>
            <a:off x="1492704" y="2236675"/>
            <a:ext cx="1028700" cy="2231740"/>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sz="2100"/>
          </a:p>
        </p:txBody>
      </p:sp>
      <p:sp>
        <p:nvSpPr>
          <p:cNvPr id="5" name="Rectangle 11"/>
          <p:cNvSpPr>
            <a:spLocks noChangeArrowheads="1"/>
          </p:cNvSpPr>
          <p:nvPr/>
        </p:nvSpPr>
        <p:spPr bwMode="auto">
          <a:xfrm>
            <a:off x="1378404" y="4751275"/>
            <a:ext cx="1314450" cy="346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b="1" dirty="0">
                <a:solidFill>
                  <a:schemeClr val="accent1"/>
                </a:solidFill>
                <a:latin typeface="+mn-ea"/>
                <a:ea typeface="+mn-ea"/>
              </a:rPr>
              <a:t>顺序结构</a:t>
            </a:r>
          </a:p>
        </p:txBody>
      </p:sp>
      <p:sp>
        <p:nvSpPr>
          <p:cNvPr id="14" name="Rectangle 5"/>
          <p:cNvSpPr>
            <a:spLocks noChangeArrowheads="1"/>
          </p:cNvSpPr>
          <p:nvPr/>
        </p:nvSpPr>
        <p:spPr bwMode="auto">
          <a:xfrm>
            <a:off x="3661001" y="3268265"/>
            <a:ext cx="571500" cy="4572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69056" tIns="34529" rIns="69056" bIns="34529" anchor="ctr"/>
          <a:lstStyle/>
          <a:p>
            <a:pPr algn="ctr" eaLnBrk="0" fontAlgn="t" hangingPunct="0">
              <a:spcBef>
                <a:spcPct val="0"/>
              </a:spcBef>
              <a:spcAft>
                <a:spcPct val="0"/>
              </a:spcAft>
            </a:pPr>
            <a:r>
              <a:rPr lang="en-US" altLang="zh-CN" sz="1800">
                <a:solidFill>
                  <a:schemeClr val="bg1"/>
                </a:solidFill>
                <a:latin typeface="Times New Roman" panose="02020603050405020304" pitchFamily="18" charset="0"/>
                <a:ea typeface="宋体" panose="02010600030101010101" pitchFamily="2" charset="-122"/>
              </a:rPr>
              <a:t>A</a:t>
            </a:r>
          </a:p>
        </p:txBody>
      </p:sp>
      <p:sp>
        <p:nvSpPr>
          <p:cNvPr id="15" name="Rectangle 6"/>
          <p:cNvSpPr>
            <a:spLocks noChangeArrowheads="1"/>
          </p:cNvSpPr>
          <p:nvPr/>
        </p:nvSpPr>
        <p:spPr bwMode="auto">
          <a:xfrm>
            <a:off x="4975451" y="3268265"/>
            <a:ext cx="571500" cy="4572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69056" tIns="34529" rIns="69056" bIns="34529" anchor="ctr"/>
          <a:lstStyle/>
          <a:p>
            <a:pPr algn="ctr" eaLnBrk="0" fontAlgn="t" hangingPunct="0">
              <a:spcBef>
                <a:spcPct val="0"/>
              </a:spcBef>
              <a:spcAft>
                <a:spcPct val="0"/>
              </a:spcAft>
            </a:pPr>
            <a:r>
              <a:rPr lang="en-US" altLang="zh-CN" sz="1800">
                <a:solidFill>
                  <a:schemeClr val="bg1"/>
                </a:solidFill>
                <a:latin typeface="Times New Roman" panose="02020603050405020304" pitchFamily="18" charset="0"/>
                <a:ea typeface="宋体" panose="02010600030101010101" pitchFamily="2" charset="-122"/>
              </a:rPr>
              <a:t>B</a:t>
            </a:r>
          </a:p>
        </p:txBody>
      </p:sp>
      <p:sp>
        <p:nvSpPr>
          <p:cNvPr id="16" name="AutoShape 7"/>
          <p:cNvSpPr>
            <a:spLocks noChangeArrowheads="1"/>
          </p:cNvSpPr>
          <p:nvPr/>
        </p:nvSpPr>
        <p:spPr bwMode="auto">
          <a:xfrm>
            <a:off x="4403951" y="2353865"/>
            <a:ext cx="457200" cy="685800"/>
          </a:xfrm>
          <a:prstGeom prst="diamond">
            <a:avLst/>
          </a:prstGeom>
          <a:ln>
            <a:headEnd/>
            <a:tailEnd/>
          </a:ln>
          <a:extLst/>
        </p:spPr>
        <p:style>
          <a:lnRef idx="3">
            <a:schemeClr val="lt1"/>
          </a:lnRef>
          <a:fillRef idx="1">
            <a:schemeClr val="accent1"/>
          </a:fillRef>
          <a:effectRef idx="1">
            <a:schemeClr val="accent1"/>
          </a:effectRef>
          <a:fontRef idx="minor">
            <a:schemeClr val="lt1"/>
          </a:fontRef>
        </p:style>
        <p:txBody>
          <a:bodyPr wrap="none" lIns="69056" tIns="34529" rIns="69056" bIns="34529" anchor="ctr"/>
          <a:lstStyle/>
          <a:p>
            <a:pPr algn="ctr" eaLnBrk="0" fontAlgn="t" hangingPunct="0">
              <a:spcBef>
                <a:spcPct val="0"/>
              </a:spcBef>
              <a:spcAft>
                <a:spcPct val="0"/>
              </a:spcAft>
            </a:pPr>
            <a:r>
              <a:rPr lang="en-US" altLang="zh-CN" sz="1800">
                <a:solidFill>
                  <a:schemeClr val="bg1"/>
                </a:solidFill>
                <a:latin typeface="Times New Roman" panose="02020603050405020304" pitchFamily="18" charset="0"/>
                <a:ea typeface="宋体" panose="02010600030101010101" pitchFamily="2" charset="-122"/>
              </a:rPr>
              <a:t>P</a:t>
            </a:r>
          </a:p>
        </p:txBody>
      </p:sp>
      <p:sp>
        <p:nvSpPr>
          <p:cNvPr id="17" name="Freeform 8"/>
          <p:cNvSpPr>
            <a:spLocks/>
          </p:cNvSpPr>
          <p:nvPr/>
        </p:nvSpPr>
        <p:spPr bwMode="auto">
          <a:xfrm>
            <a:off x="3946751" y="2696765"/>
            <a:ext cx="458391" cy="572691"/>
          </a:xfrm>
          <a:custGeom>
            <a:avLst/>
            <a:gdLst>
              <a:gd name="T0" fmla="*/ 384 w 385"/>
              <a:gd name="T1" fmla="*/ 0 h 481"/>
              <a:gd name="T2" fmla="*/ 0 w 385"/>
              <a:gd name="T3" fmla="*/ 0 h 481"/>
              <a:gd name="T4" fmla="*/ 0 w 385"/>
              <a:gd name="T5" fmla="*/ 480 h 481"/>
              <a:gd name="T6" fmla="*/ 0 60000 65536"/>
              <a:gd name="T7" fmla="*/ 0 60000 65536"/>
              <a:gd name="T8" fmla="*/ 0 60000 65536"/>
            </a:gdLst>
            <a:ahLst/>
            <a:cxnLst>
              <a:cxn ang="T6">
                <a:pos x="T0" y="T1"/>
              </a:cxn>
              <a:cxn ang="T7">
                <a:pos x="T2" y="T3"/>
              </a:cxn>
              <a:cxn ang="T8">
                <a:pos x="T4" y="T5"/>
              </a:cxn>
            </a:cxnLst>
            <a:rect l="0" t="0" r="r" b="b"/>
            <a:pathLst>
              <a:path w="385" h="481">
                <a:moveTo>
                  <a:pt x="384" y="0"/>
                </a:moveTo>
                <a:lnTo>
                  <a:pt x="0" y="0"/>
                </a:lnTo>
                <a:lnTo>
                  <a:pt x="0"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2100"/>
          </a:p>
        </p:txBody>
      </p:sp>
      <p:sp>
        <p:nvSpPr>
          <p:cNvPr id="18" name="Freeform 9"/>
          <p:cNvSpPr>
            <a:spLocks/>
          </p:cNvSpPr>
          <p:nvPr/>
        </p:nvSpPr>
        <p:spPr bwMode="auto">
          <a:xfrm>
            <a:off x="4861151" y="2696765"/>
            <a:ext cx="401241" cy="572691"/>
          </a:xfrm>
          <a:custGeom>
            <a:avLst/>
            <a:gdLst>
              <a:gd name="T0" fmla="*/ 0 w 337"/>
              <a:gd name="T1" fmla="*/ 0 h 481"/>
              <a:gd name="T2" fmla="*/ 336 w 337"/>
              <a:gd name="T3" fmla="*/ 0 h 481"/>
              <a:gd name="T4" fmla="*/ 336 w 337"/>
              <a:gd name="T5" fmla="*/ 480 h 481"/>
              <a:gd name="T6" fmla="*/ 0 60000 65536"/>
              <a:gd name="T7" fmla="*/ 0 60000 65536"/>
              <a:gd name="T8" fmla="*/ 0 60000 65536"/>
            </a:gdLst>
            <a:ahLst/>
            <a:cxnLst>
              <a:cxn ang="T6">
                <a:pos x="T0" y="T1"/>
              </a:cxn>
              <a:cxn ang="T7">
                <a:pos x="T2" y="T3"/>
              </a:cxn>
              <a:cxn ang="T8">
                <a:pos x="T4" y="T5"/>
              </a:cxn>
            </a:cxnLst>
            <a:rect l="0" t="0" r="r" b="b"/>
            <a:pathLst>
              <a:path w="337" h="481">
                <a:moveTo>
                  <a:pt x="0" y="0"/>
                </a:moveTo>
                <a:lnTo>
                  <a:pt x="336" y="0"/>
                </a:lnTo>
                <a:lnTo>
                  <a:pt x="336"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2100"/>
          </a:p>
        </p:txBody>
      </p:sp>
      <p:sp>
        <p:nvSpPr>
          <p:cNvPr id="19" name="Line 10"/>
          <p:cNvSpPr>
            <a:spLocks noChangeShapeType="1"/>
          </p:cNvSpPr>
          <p:nvPr/>
        </p:nvSpPr>
        <p:spPr bwMode="auto">
          <a:xfrm>
            <a:off x="4632551" y="2125265"/>
            <a:ext cx="0" cy="2286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2100"/>
          </a:p>
        </p:txBody>
      </p:sp>
      <p:sp>
        <p:nvSpPr>
          <p:cNvPr id="20" name="Rectangle 11"/>
          <p:cNvSpPr>
            <a:spLocks noChangeArrowheads="1"/>
          </p:cNvSpPr>
          <p:nvPr/>
        </p:nvSpPr>
        <p:spPr bwMode="auto">
          <a:xfrm>
            <a:off x="3889601" y="2353865"/>
            <a:ext cx="342900" cy="277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350">
                <a:effectLst>
                  <a:outerShdw blurRad="38100" dist="38100" dir="2700000" algn="tl">
                    <a:srgbClr val="C0C0C0"/>
                  </a:outerShdw>
                </a:effectLst>
              </a:rPr>
              <a:t>真</a:t>
            </a:r>
          </a:p>
        </p:txBody>
      </p:sp>
      <p:sp>
        <p:nvSpPr>
          <p:cNvPr id="21" name="Rectangle 12"/>
          <p:cNvSpPr>
            <a:spLocks noChangeArrowheads="1"/>
          </p:cNvSpPr>
          <p:nvPr/>
        </p:nvSpPr>
        <p:spPr bwMode="auto">
          <a:xfrm>
            <a:off x="4975451" y="2353865"/>
            <a:ext cx="342900" cy="277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350">
                <a:effectLst>
                  <a:outerShdw blurRad="38100" dist="38100" dir="2700000" algn="tl">
                    <a:srgbClr val="C0C0C0"/>
                  </a:outerShdw>
                </a:effectLst>
              </a:rPr>
              <a:t>假</a:t>
            </a:r>
          </a:p>
        </p:txBody>
      </p:sp>
      <p:sp>
        <p:nvSpPr>
          <p:cNvPr id="22" name="Freeform 13"/>
          <p:cNvSpPr>
            <a:spLocks/>
          </p:cNvSpPr>
          <p:nvPr/>
        </p:nvSpPr>
        <p:spPr bwMode="auto">
          <a:xfrm>
            <a:off x="3946751" y="3725466"/>
            <a:ext cx="1315641" cy="515541"/>
          </a:xfrm>
          <a:custGeom>
            <a:avLst/>
            <a:gdLst>
              <a:gd name="T0" fmla="*/ 0 w 1105"/>
              <a:gd name="T1" fmla="*/ 0 h 433"/>
              <a:gd name="T2" fmla="*/ 0 w 1105"/>
              <a:gd name="T3" fmla="*/ 432 h 433"/>
              <a:gd name="T4" fmla="*/ 1104 w 1105"/>
              <a:gd name="T5" fmla="*/ 432 h 433"/>
              <a:gd name="T6" fmla="*/ 1104 w 1105"/>
              <a:gd name="T7" fmla="*/ 0 h 4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5" h="433">
                <a:moveTo>
                  <a:pt x="0" y="0"/>
                </a:moveTo>
                <a:lnTo>
                  <a:pt x="0" y="432"/>
                </a:lnTo>
                <a:lnTo>
                  <a:pt x="1104" y="432"/>
                </a:lnTo>
                <a:lnTo>
                  <a:pt x="1104"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2100"/>
          </a:p>
        </p:txBody>
      </p:sp>
      <p:sp>
        <p:nvSpPr>
          <p:cNvPr id="23" name="Line 14"/>
          <p:cNvSpPr>
            <a:spLocks noChangeShapeType="1"/>
          </p:cNvSpPr>
          <p:nvPr/>
        </p:nvSpPr>
        <p:spPr bwMode="auto">
          <a:xfrm>
            <a:off x="4575401" y="4239816"/>
            <a:ext cx="0" cy="40005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2100"/>
          </a:p>
        </p:txBody>
      </p:sp>
      <p:sp>
        <p:nvSpPr>
          <p:cNvPr id="13" name="Rectangle 16"/>
          <p:cNvSpPr>
            <a:spLocks noChangeArrowheads="1"/>
          </p:cNvSpPr>
          <p:nvPr/>
        </p:nvSpPr>
        <p:spPr bwMode="auto">
          <a:xfrm>
            <a:off x="3946751" y="4751275"/>
            <a:ext cx="1314450" cy="346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p>
            <a:pPr algn="ctr" eaLnBrk="0" fontAlgn="t" hangingPunct="0">
              <a:spcBef>
                <a:spcPct val="50000"/>
              </a:spcBef>
              <a:spcAft>
                <a:spcPct val="0"/>
              </a:spcAft>
            </a:pPr>
            <a:r>
              <a:rPr lang="zh-CN" altLang="en-US" sz="1800" b="1" dirty="0">
                <a:solidFill>
                  <a:schemeClr val="accent1"/>
                </a:solidFill>
                <a:latin typeface="+mn-ea"/>
              </a:rPr>
              <a:t>选择结构</a:t>
            </a:r>
          </a:p>
        </p:txBody>
      </p:sp>
      <p:sp>
        <p:nvSpPr>
          <p:cNvPr id="26" name="AutoShape 6"/>
          <p:cNvSpPr>
            <a:spLocks noChangeArrowheads="1"/>
          </p:cNvSpPr>
          <p:nvPr/>
        </p:nvSpPr>
        <p:spPr bwMode="auto">
          <a:xfrm>
            <a:off x="7308311" y="2638425"/>
            <a:ext cx="457200" cy="685800"/>
          </a:xfrm>
          <a:prstGeom prst="diamond">
            <a:avLst/>
          </a:prstGeom>
          <a:ln>
            <a:headEnd/>
            <a:tailEnd/>
          </a:ln>
          <a:extLst/>
        </p:spPr>
        <p:style>
          <a:lnRef idx="3">
            <a:schemeClr val="lt1"/>
          </a:lnRef>
          <a:fillRef idx="1">
            <a:schemeClr val="accent1"/>
          </a:fillRef>
          <a:effectRef idx="1">
            <a:schemeClr val="accent1"/>
          </a:effectRef>
          <a:fontRef idx="minor">
            <a:schemeClr val="lt1"/>
          </a:fontRef>
        </p:style>
        <p:txBody>
          <a:bodyPr wrap="none" lIns="69056" tIns="34529" rIns="69056" bIns="34529" anchor="ctr"/>
          <a:lstStyle/>
          <a:p>
            <a:pPr algn="ctr" eaLnBrk="0" fontAlgn="t" hangingPunct="0">
              <a:spcBef>
                <a:spcPct val="0"/>
              </a:spcBef>
              <a:spcAft>
                <a:spcPct val="0"/>
              </a:spcAft>
            </a:pPr>
            <a:r>
              <a:rPr lang="en-US" altLang="zh-CN" sz="1800">
                <a:solidFill>
                  <a:schemeClr val="bg1"/>
                </a:solidFill>
                <a:latin typeface="Times New Roman" panose="02020603050405020304" pitchFamily="18" charset="0"/>
                <a:ea typeface="宋体" panose="02010600030101010101" pitchFamily="2" charset="-122"/>
              </a:rPr>
              <a:t>P</a:t>
            </a:r>
          </a:p>
        </p:txBody>
      </p:sp>
      <p:sp>
        <p:nvSpPr>
          <p:cNvPr id="27" name="Line 7"/>
          <p:cNvSpPr>
            <a:spLocks noChangeShapeType="1"/>
          </p:cNvSpPr>
          <p:nvPr/>
        </p:nvSpPr>
        <p:spPr bwMode="auto">
          <a:xfrm>
            <a:off x="7536911" y="3324225"/>
            <a:ext cx="0" cy="4000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2100"/>
          </a:p>
        </p:txBody>
      </p:sp>
      <p:sp>
        <p:nvSpPr>
          <p:cNvPr id="28" name="Freeform 8"/>
          <p:cNvSpPr>
            <a:spLocks/>
          </p:cNvSpPr>
          <p:nvPr/>
        </p:nvSpPr>
        <p:spPr bwMode="auto">
          <a:xfrm>
            <a:off x="7765511" y="2981325"/>
            <a:ext cx="286941" cy="1658541"/>
          </a:xfrm>
          <a:custGeom>
            <a:avLst/>
            <a:gdLst>
              <a:gd name="T0" fmla="*/ 0 w 241"/>
              <a:gd name="T1" fmla="*/ 0 h 1393"/>
              <a:gd name="T2" fmla="*/ 240 w 241"/>
              <a:gd name="T3" fmla="*/ 0 h 1393"/>
              <a:gd name="T4" fmla="*/ 240 w 241"/>
              <a:gd name="T5" fmla="*/ 1392 h 1393"/>
              <a:gd name="T6" fmla="*/ 0 60000 65536"/>
              <a:gd name="T7" fmla="*/ 0 60000 65536"/>
              <a:gd name="T8" fmla="*/ 0 60000 65536"/>
            </a:gdLst>
            <a:ahLst/>
            <a:cxnLst>
              <a:cxn ang="T6">
                <a:pos x="T0" y="T1"/>
              </a:cxn>
              <a:cxn ang="T7">
                <a:pos x="T2" y="T3"/>
              </a:cxn>
              <a:cxn ang="T8">
                <a:pos x="T4" y="T5"/>
              </a:cxn>
            </a:cxnLst>
            <a:rect l="0" t="0" r="r" b="b"/>
            <a:pathLst>
              <a:path w="241" h="1393">
                <a:moveTo>
                  <a:pt x="0" y="0"/>
                </a:moveTo>
                <a:lnTo>
                  <a:pt x="240" y="0"/>
                </a:lnTo>
                <a:lnTo>
                  <a:pt x="240" y="1392"/>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2100"/>
          </a:p>
        </p:txBody>
      </p:sp>
      <p:sp>
        <p:nvSpPr>
          <p:cNvPr id="29" name="Rectangle 9"/>
          <p:cNvSpPr>
            <a:spLocks noChangeArrowheads="1"/>
          </p:cNvSpPr>
          <p:nvPr/>
        </p:nvSpPr>
        <p:spPr bwMode="auto">
          <a:xfrm>
            <a:off x="7765511" y="2638425"/>
            <a:ext cx="342900" cy="277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350"/>
              <a:t>假</a:t>
            </a:r>
          </a:p>
        </p:txBody>
      </p:sp>
      <p:sp>
        <p:nvSpPr>
          <p:cNvPr id="30" name="Freeform 10"/>
          <p:cNvSpPr>
            <a:spLocks/>
          </p:cNvSpPr>
          <p:nvPr/>
        </p:nvSpPr>
        <p:spPr bwMode="auto">
          <a:xfrm>
            <a:off x="6908261" y="2352675"/>
            <a:ext cx="629841" cy="1932216"/>
          </a:xfrm>
          <a:custGeom>
            <a:avLst/>
            <a:gdLst>
              <a:gd name="T0" fmla="*/ 528 w 529"/>
              <a:gd name="T1" fmla="*/ 1567 h 1777"/>
              <a:gd name="T2" fmla="*/ 528 w 529"/>
              <a:gd name="T3" fmla="*/ 1776 h 1777"/>
              <a:gd name="T4" fmla="*/ 0 w 529"/>
              <a:gd name="T5" fmla="*/ 1776 h 1777"/>
              <a:gd name="T6" fmla="*/ 0 w 529"/>
              <a:gd name="T7" fmla="*/ 0 h 1777"/>
              <a:gd name="T8" fmla="*/ 480 w 529"/>
              <a:gd name="T9" fmla="*/ 0 h 17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9" h="1777">
                <a:moveTo>
                  <a:pt x="528" y="1567"/>
                </a:moveTo>
                <a:lnTo>
                  <a:pt x="528" y="1776"/>
                </a:lnTo>
                <a:lnTo>
                  <a:pt x="0" y="1776"/>
                </a:lnTo>
                <a:lnTo>
                  <a:pt x="0" y="0"/>
                </a:lnTo>
                <a:lnTo>
                  <a:pt x="480" y="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2100"/>
          </a:p>
        </p:txBody>
      </p:sp>
      <p:sp>
        <p:nvSpPr>
          <p:cNvPr id="31" name="Line 11"/>
          <p:cNvSpPr>
            <a:spLocks noChangeShapeType="1"/>
          </p:cNvSpPr>
          <p:nvPr/>
        </p:nvSpPr>
        <p:spPr bwMode="auto">
          <a:xfrm>
            <a:off x="7536911" y="2124075"/>
            <a:ext cx="0" cy="51435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sz="2100"/>
          </a:p>
        </p:txBody>
      </p:sp>
      <p:sp>
        <p:nvSpPr>
          <p:cNvPr id="32" name="Rectangle 12"/>
          <p:cNvSpPr>
            <a:spLocks noChangeArrowheads="1"/>
          </p:cNvSpPr>
          <p:nvPr/>
        </p:nvSpPr>
        <p:spPr bwMode="auto">
          <a:xfrm>
            <a:off x="7251161" y="3381375"/>
            <a:ext cx="342900" cy="277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350" dirty="0"/>
              <a:t>真</a:t>
            </a:r>
          </a:p>
        </p:txBody>
      </p:sp>
      <p:sp>
        <p:nvSpPr>
          <p:cNvPr id="33" name="Rectangle 16"/>
          <p:cNvSpPr>
            <a:spLocks noChangeArrowheads="1"/>
          </p:cNvSpPr>
          <p:nvPr/>
        </p:nvSpPr>
        <p:spPr bwMode="auto">
          <a:xfrm>
            <a:off x="6783755" y="4751275"/>
            <a:ext cx="1314450" cy="346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p>
            <a:pPr algn="ctr" eaLnBrk="0" fontAlgn="t" hangingPunct="0">
              <a:spcBef>
                <a:spcPct val="50000"/>
              </a:spcBef>
              <a:spcAft>
                <a:spcPct val="0"/>
              </a:spcAft>
            </a:pPr>
            <a:r>
              <a:rPr lang="zh-CN" altLang="en-US" sz="1800" b="1" dirty="0">
                <a:solidFill>
                  <a:schemeClr val="accent1"/>
                </a:solidFill>
                <a:latin typeface="+mn-ea"/>
              </a:rPr>
              <a:t>循环结构</a:t>
            </a:r>
          </a:p>
        </p:txBody>
      </p:sp>
      <p:sp>
        <p:nvSpPr>
          <p:cNvPr id="34" name="Rectangle 9"/>
          <p:cNvSpPr>
            <a:spLocks noChangeArrowheads="1"/>
          </p:cNvSpPr>
          <p:nvPr/>
        </p:nvSpPr>
        <p:spPr bwMode="auto">
          <a:xfrm>
            <a:off x="3551847" y="2236676"/>
            <a:ext cx="2159666" cy="2231740"/>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sz="2100"/>
          </a:p>
        </p:txBody>
      </p:sp>
      <p:sp>
        <p:nvSpPr>
          <p:cNvPr id="35" name="Rectangle 9"/>
          <p:cNvSpPr>
            <a:spLocks noChangeArrowheads="1"/>
          </p:cNvSpPr>
          <p:nvPr/>
        </p:nvSpPr>
        <p:spPr bwMode="auto">
          <a:xfrm>
            <a:off x="6349665" y="2265505"/>
            <a:ext cx="2159666" cy="2202911"/>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sz="2100"/>
          </a:p>
        </p:txBody>
      </p:sp>
      <p:sp>
        <p:nvSpPr>
          <p:cNvPr id="36" name="流程图: 接点 35"/>
          <p:cNvSpPr/>
          <p:nvPr/>
        </p:nvSpPr>
        <p:spPr>
          <a:xfrm>
            <a:off x="1963469" y="2198321"/>
            <a:ext cx="87170" cy="871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流程图: 接点 36"/>
          <p:cNvSpPr/>
          <p:nvPr/>
        </p:nvSpPr>
        <p:spPr>
          <a:xfrm>
            <a:off x="1953946" y="4424875"/>
            <a:ext cx="87170" cy="871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8" name="流程图: 接点 37"/>
          <p:cNvSpPr/>
          <p:nvPr/>
        </p:nvSpPr>
        <p:spPr>
          <a:xfrm>
            <a:off x="4588332" y="2194749"/>
            <a:ext cx="87170" cy="871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9" name="流程图: 接点 38"/>
          <p:cNvSpPr/>
          <p:nvPr/>
        </p:nvSpPr>
        <p:spPr>
          <a:xfrm>
            <a:off x="4533177" y="4429594"/>
            <a:ext cx="87170" cy="871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0" name="流程图: 接点 39"/>
          <p:cNvSpPr/>
          <p:nvPr/>
        </p:nvSpPr>
        <p:spPr>
          <a:xfrm>
            <a:off x="7485775" y="2226555"/>
            <a:ext cx="87170" cy="871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1" name="流程图: 接点 40"/>
          <p:cNvSpPr/>
          <p:nvPr/>
        </p:nvSpPr>
        <p:spPr>
          <a:xfrm>
            <a:off x="8010356" y="4424875"/>
            <a:ext cx="87170" cy="871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Rectangle 5"/>
          <p:cNvSpPr>
            <a:spLocks noChangeArrowheads="1"/>
          </p:cNvSpPr>
          <p:nvPr/>
        </p:nvSpPr>
        <p:spPr bwMode="auto">
          <a:xfrm>
            <a:off x="7251161" y="3724275"/>
            <a:ext cx="571500" cy="4572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69056" tIns="34529" rIns="69056" bIns="34529" anchor="ctr"/>
          <a:lstStyle/>
          <a:p>
            <a:pPr algn="ctr" eaLnBrk="0" fontAlgn="t" hangingPunct="0">
              <a:spcBef>
                <a:spcPct val="0"/>
              </a:spcBef>
              <a:spcAft>
                <a:spcPct val="0"/>
              </a:spcAft>
            </a:pPr>
            <a:r>
              <a:rPr lang="en-US" altLang="zh-CN" sz="1800">
                <a:solidFill>
                  <a:schemeClr val="bg1"/>
                </a:solidFill>
                <a:latin typeface="Times New Roman" panose="02020603050405020304" pitchFamily="18" charset="0"/>
                <a:ea typeface="宋体" panose="02010600030101010101" pitchFamily="2" charset="-122"/>
              </a:rPr>
              <a:t>A</a:t>
            </a:r>
          </a:p>
        </p:txBody>
      </p:sp>
    </p:spTree>
    <p:extLst>
      <p:ext uri="{BB962C8B-B14F-4D97-AF65-F5344CB8AC3E}">
        <p14:creationId xmlns:p14="http://schemas.microsoft.com/office/powerpoint/2010/main" val="3791284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三种基本结构的特点</a:t>
            </a:r>
            <a:endParaRPr lang="zh-CN" altLang="en-US" dirty="0"/>
          </a:p>
        </p:txBody>
      </p:sp>
      <p:sp>
        <p:nvSpPr>
          <p:cNvPr id="4" name="MH_Other_1"/>
          <p:cNvSpPr/>
          <p:nvPr>
            <p:custDataLst>
              <p:tags r:id="rId1"/>
            </p:custDataLst>
          </p:nvPr>
        </p:nvSpPr>
        <p:spPr>
          <a:xfrm>
            <a:off x="2318658" y="2125267"/>
            <a:ext cx="607219" cy="745331"/>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5" name="MH_Other_2"/>
          <p:cNvSpPr/>
          <p:nvPr>
            <p:custDataLst>
              <p:tags r:id="rId2"/>
            </p:custDataLst>
          </p:nvPr>
        </p:nvSpPr>
        <p:spPr>
          <a:xfrm>
            <a:off x="2925877" y="2438400"/>
            <a:ext cx="413147" cy="432197"/>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00" dirty="0">
                <a:solidFill>
                  <a:srgbClr val="FEFFFF"/>
                </a:solidFill>
                <a:latin typeface="Bodoni MT Black" panose="02070A03080606020203" pitchFamily="18" charset="0"/>
                <a:ea typeface="微软雅黑" panose="020B0503020204020204" pitchFamily="34" charset="-122"/>
              </a:rPr>
              <a:t>1</a:t>
            </a:r>
            <a:endParaRPr lang="zh-CN" altLang="en-US" sz="2100" dirty="0">
              <a:solidFill>
                <a:srgbClr val="FEFFFF"/>
              </a:solidFill>
              <a:latin typeface="Bodoni MT Black" panose="02070A03080606020203" pitchFamily="18" charset="0"/>
              <a:ea typeface="微软雅黑" panose="020B0503020204020204" pitchFamily="34" charset="-122"/>
            </a:endParaRPr>
          </a:p>
        </p:txBody>
      </p:sp>
      <p:sp>
        <p:nvSpPr>
          <p:cNvPr id="6" name="MH_SubTitle_1"/>
          <p:cNvSpPr txBox="1">
            <a:spLocks noChangeArrowheads="1"/>
          </p:cNvSpPr>
          <p:nvPr>
            <p:custDataLst>
              <p:tags r:id="rId3"/>
            </p:custDataLst>
          </p:nvPr>
        </p:nvSpPr>
        <p:spPr bwMode="auto">
          <a:xfrm>
            <a:off x="3533096" y="2408635"/>
            <a:ext cx="3270647"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1500" dirty="0">
                <a:solidFill>
                  <a:schemeClr val="tx1">
                    <a:lumMod val="65000"/>
                    <a:lumOff val="35000"/>
                  </a:schemeClr>
                </a:solidFill>
                <a:latin typeface="+mn-lt"/>
                <a:ea typeface="+mn-ea"/>
              </a:rPr>
              <a:t>只有一个入口</a:t>
            </a:r>
            <a:endParaRPr lang="en-US" altLang="zh-CN" sz="1500" dirty="0">
              <a:solidFill>
                <a:schemeClr val="tx1">
                  <a:lumMod val="65000"/>
                  <a:lumOff val="35000"/>
                </a:schemeClr>
              </a:solidFill>
              <a:latin typeface="+mn-lt"/>
              <a:ea typeface="+mn-ea"/>
            </a:endParaRPr>
          </a:p>
        </p:txBody>
      </p:sp>
      <p:sp>
        <p:nvSpPr>
          <p:cNvPr id="7" name="MH_Other_3"/>
          <p:cNvSpPr/>
          <p:nvPr>
            <p:custDataLst>
              <p:tags r:id="rId4"/>
            </p:custDataLst>
          </p:nvPr>
        </p:nvSpPr>
        <p:spPr>
          <a:xfrm>
            <a:off x="2318658" y="2806303"/>
            <a:ext cx="607219" cy="744141"/>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8" name="MH_Other_4"/>
          <p:cNvSpPr/>
          <p:nvPr>
            <p:custDataLst>
              <p:tags r:id="rId5"/>
            </p:custDataLst>
          </p:nvPr>
        </p:nvSpPr>
        <p:spPr>
          <a:xfrm>
            <a:off x="2925877" y="3118248"/>
            <a:ext cx="413147" cy="432197"/>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00" dirty="0">
                <a:solidFill>
                  <a:srgbClr val="FEFFFF"/>
                </a:solidFill>
                <a:latin typeface="Bodoni MT Black" panose="02070A03080606020203" pitchFamily="18" charset="0"/>
                <a:ea typeface="微软雅黑" panose="020B0503020204020204" pitchFamily="34" charset="-122"/>
              </a:rPr>
              <a:t>2</a:t>
            </a:r>
            <a:endParaRPr lang="zh-CN" altLang="en-US" sz="2100" dirty="0">
              <a:solidFill>
                <a:srgbClr val="FEFFFF"/>
              </a:solidFill>
              <a:latin typeface="Bodoni MT Black" panose="02070A03080606020203" pitchFamily="18" charset="0"/>
              <a:ea typeface="微软雅黑" panose="020B0503020204020204" pitchFamily="34" charset="-122"/>
            </a:endParaRPr>
          </a:p>
        </p:txBody>
      </p:sp>
      <p:sp>
        <p:nvSpPr>
          <p:cNvPr id="9" name="MH_SubTitle_2"/>
          <p:cNvSpPr txBox="1">
            <a:spLocks noChangeArrowheads="1"/>
          </p:cNvSpPr>
          <p:nvPr>
            <p:custDataLst>
              <p:tags r:id="rId6"/>
            </p:custDataLst>
          </p:nvPr>
        </p:nvSpPr>
        <p:spPr bwMode="auto">
          <a:xfrm>
            <a:off x="3533096" y="3090863"/>
            <a:ext cx="327064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1500" dirty="0">
                <a:solidFill>
                  <a:schemeClr val="tx1">
                    <a:lumMod val="65000"/>
                    <a:lumOff val="35000"/>
                  </a:schemeClr>
                </a:solidFill>
                <a:latin typeface="+mn-lt"/>
                <a:ea typeface="+mn-ea"/>
              </a:rPr>
              <a:t>只有一个出口</a:t>
            </a:r>
            <a:endParaRPr lang="en-US" altLang="zh-CN" sz="1500" dirty="0">
              <a:solidFill>
                <a:schemeClr val="tx1">
                  <a:lumMod val="65000"/>
                  <a:lumOff val="35000"/>
                </a:schemeClr>
              </a:solidFill>
              <a:latin typeface="+mn-lt"/>
              <a:ea typeface="+mn-ea"/>
            </a:endParaRPr>
          </a:p>
        </p:txBody>
      </p:sp>
      <p:sp>
        <p:nvSpPr>
          <p:cNvPr id="10" name="MH_Other_5"/>
          <p:cNvSpPr/>
          <p:nvPr>
            <p:custDataLst>
              <p:tags r:id="rId7"/>
            </p:custDataLst>
          </p:nvPr>
        </p:nvSpPr>
        <p:spPr>
          <a:xfrm>
            <a:off x="2318658" y="3489722"/>
            <a:ext cx="607219" cy="745331"/>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11" name="MH_Other_6"/>
          <p:cNvSpPr/>
          <p:nvPr>
            <p:custDataLst>
              <p:tags r:id="rId8"/>
            </p:custDataLst>
          </p:nvPr>
        </p:nvSpPr>
        <p:spPr>
          <a:xfrm>
            <a:off x="2925877" y="3802856"/>
            <a:ext cx="413147" cy="432197"/>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00" dirty="0">
                <a:solidFill>
                  <a:srgbClr val="FEFFFF"/>
                </a:solidFill>
                <a:latin typeface="Bodoni MT Black" panose="02070A03080606020203" pitchFamily="18" charset="0"/>
                <a:ea typeface="微软雅黑" panose="020B0503020204020204" pitchFamily="34" charset="-122"/>
              </a:rPr>
              <a:t>3</a:t>
            </a:r>
            <a:endParaRPr lang="zh-CN" altLang="en-US" sz="2100" dirty="0">
              <a:solidFill>
                <a:srgbClr val="FEFFFF"/>
              </a:solidFill>
              <a:latin typeface="Bodoni MT Black" panose="02070A03080606020203" pitchFamily="18" charset="0"/>
              <a:ea typeface="微软雅黑" panose="020B0503020204020204" pitchFamily="34" charset="-122"/>
            </a:endParaRPr>
          </a:p>
        </p:txBody>
      </p:sp>
      <p:sp>
        <p:nvSpPr>
          <p:cNvPr id="12" name="MH_SubTitle_3"/>
          <p:cNvSpPr txBox="1">
            <a:spLocks noChangeArrowheads="1"/>
          </p:cNvSpPr>
          <p:nvPr>
            <p:custDataLst>
              <p:tags r:id="rId9"/>
            </p:custDataLst>
          </p:nvPr>
        </p:nvSpPr>
        <p:spPr bwMode="auto">
          <a:xfrm>
            <a:off x="3533096" y="3779044"/>
            <a:ext cx="3270647" cy="37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1500" dirty="0">
                <a:solidFill>
                  <a:schemeClr val="tx1">
                    <a:lumMod val="65000"/>
                    <a:lumOff val="35000"/>
                  </a:schemeClr>
                </a:solidFill>
                <a:latin typeface="+mn-lt"/>
                <a:ea typeface="+mn-ea"/>
              </a:rPr>
              <a:t>结构内的每一部分都有机会被执行到</a:t>
            </a:r>
            <a:endParaRPr lang="en-US" altLang="zh-CN" sz="1500" dirty="0">
              <a:solidFill>
                <a:schemeClr val="tx1">
                  <a:lumMod val="65000"/>
                  <a:lumOff val="35000"/>
                </a:schemeClr>
              </a:solidFill>
              <a:latin typeface="+mn-lt"/>
              <a:ea typeface="+mn-ea"/>
            </a:endParaRPr>
          </a:p>
        </p:txBody>
      </p:sp>
      <p:sp>
        <p:nvSpPr>
          <p:cNvPr id="13" name="MH_Other_7"/>
          <p:cNvSpPr/>
          <p:nvPr>
            <p:custDataLst>
              <p:tags r:id="rId10"/>
            </p:custDataLst>
          </p:nvPr>
        </p:nvSpPr>
        <p:spPr>
          <a:xfrm>
            <a:off x="2318658" y="4176714"/>
            <a:ext cx="607219" cy="745331"/>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14" name="MH_Other_8"/>
          <p:cNvSpPr/>
          <p:nvPr>
            <p:custDataLst>
              <p:tags r:id="rId11"/>
            </p:custDataLst>
          </p:nvPr>
        </p:nvSpPr>
        <p:spPr>
          <a:xfrm>
            <a:off x="2925877" y="4489848"/>
            <a:ext cx="413147" cy="432197"/>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00" dirty="0">
                <a:solidFill>
                  <a:srgbClr val="FEFFFF"/>
                </a:solidFill>
                <a:latin typeface="Bodoni MT Black" panose="02070A03080606020203" pitchFamily="18" charset="0"/>
                <a:ea typeface="微软雅黑" panose="020B0503020204020204" pitchFamily="34" charset="-122"/>
              </a:rPr>
              <a:t>4</a:t>
            </a:r>
            <a:endParaRPr lang="zh-CN" altLang="en-US" sz="2100" dirty="0">
              <a:solidFill>
                <a:srgbClr val="FEFFFF"/>
              </a:solidFill>
              <a:latin typeface="Bodoni MT Black" panose="02070A03080606020203" pitchFamily="18" charset="0"/>
              <a:ea typeface="微软雅黑" panose="020B0503020204020204" pitchFamily="34" charset="-122"/>
            </a:endParaRPr>
          </a:p>
        </p:txBody>
      </p:sp>
      <p:sp>
        <p:nvSpPr>
          <p:cNvPr id="15" name="MH_SubTitle_4"/>
          <p:cNvSpPr txBox="1">
            <a:spLocks noChangeArrowheads="1"/>
          </p:cNvSpPr>
          <p:nvPr>
            <p:custDataLst>
              <p:tags r:id="rId12"/>
            </p:custDataLst>
          </p:nvPr>
        </p:nvSpPr>
        <p:spPr bwMode="auto">
          <a:xfrm>
            <a:off x="3533096" y="4466035"/>
            <a:ext cx="3270647" cy="37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1500" dirty="0">
                <a:solidFill>
                  <a:schemeClr val="tx1">
                    <a:lumMod val="65000"/>
                    <a:lumOff val="35000"/>
                  </a:schemeClr>
                </a:solidFill>
                <a:latin typeface="+mn-lt"/>
                <a:ea typeface="+mn-ea"/>
              </a:rPr>
              <a:t>结构内不存在“死循环”</a:t>
            </a:r>
            <a:endParaRPr lang="en-US" altLang="zh-CN" sz="150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1782774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1520" y="116632"/>
            <a:ext cx="8267700"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06" tIns="42203" rIns="84406" bIns="42203" numCol="1" anchor="t" anchorCtr="0" compatLnSpc="1">
            <a:prstTxWarp prst="textNoShape">
              <a:avLst/>
            </a:prstTxWarp>
          </a:bodyPr>
          <a:lstStyle/>
          <a:p>
            <a:pPr algn="l"/>
            <a:r>
              <a:rPr lang="en-US" altLang="en-US" dirty="0" smtClean="0">
                <a:latin typeface="黑体" panose="02010609060101010101" pitchFamily="49" charset="-122"/>
                <a:ea typeface="黑体" panose="02010609060101010101" pitchFamily="49" charset="-122"/>
              </a:rPr>
              <a:t>1.1 </a:t>
            </a:r>
            <a:r>
              <a:rPr lang="en-US" altLang="en-US" dirty="0" err="1" smtClean="0">
                <a:latin typeface="黑体" panose="02010609060101010101" pitchFamily="49" charset="-122"/>
                <a:ea typeface="黑体" panose="02010609060101010101" pitchFamily="49" charset="-122"/>
              </a:rPr>
              <a:t>程序和程序设计语言</a:t>
            </a:r>
            <a:endParaRPr lang="zh-CN" altLang="en-US" dirty="0" smtClean="0">
              <a:latin typeface="黑体" panose="02010609060101010101" pitchFamily="49" charset="-122"/>
              <a:ea typeface="黑体" panose="02010609060101010101" pitchFamily="49" charset="-122"/>
            </a:endParaRPr>
          </a:p>
        </p:txBody>
      </p:sp>
      <p:sp>
        <p:nvSpPr>
          <p:cNvPr id="10243" name="Rectangle 13">
            <a:hlinkClick r:id="rId3" action="ppaction://hlinksldjump"/>
          </p:cNvPr>
          <p:cNvSpPr>
            <a:spLocks noChangeArrowheads="1"/>
          </p:cNvSpPr>
          <p:nvPr/>
        </p:nvSpPr>
        <p:spPr bwMode="auto">
          <a:xfrm>
            <a:off x="539552" y="1628800"/>
            <a:ext cx="8373208" cy="44268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eaLnBrk="1" hangingPunct="1">
              <a:lnSpc>
                <a:spcPct val="140000"/>
              </a:lnSpc>
              <a:spcBef>
                <a:spcPct val="0"/>
              </a:spcBef>
              <a:spcAft>
                <a:spcPct val="0"/>
              </a:spcAft>
              <a:buSzTx/>
              <a:buFontTx/>
              <a:buNone/>
            </a:pP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程序</a:t>
            </a:r>
          </a:p>
          <a:p>
            <a:pPr eaLnBrk="1" hangingPunct="1">
              <a:lnSpc>
                <a:spcPct val="140000"/>
              </a:lnSpc>
              <a:spcBef>
                <a:spcPct val="0"/>
              </a:spcBef>
              <a:spcAft>
                <a:spcPct val="0"/>
              </a:spcAft>
              <a:buSzTx/>
              <a:buFontTx/>
              <a:buNone/>
            </a:pPr>
            <a:r>
              <a:rPr lang="zh-CN" altLang="en-US" sz="2215" dirty="0">
                <a:latin typeface="黑体" panose="02010609060101010101" pitchFamily="49" charset="-122"/>
                <a:ea typeface="黑体" panose="02010609060101010101" pitchFamily="49" charset="-122"/>
              </a:rPr>
              <a:t>程序：</a:t>
            </a:r>
            <a:r>
              <a:rPr lang="zh-CN" altLang="en-US" sz="2215" dirty="0">
                <a:solidFill>
                  <a:srgbClr val="0070C0"/>
                </a:solidFill>
                <a:latin typeface="Times New Roman" panose="02020603050405020304" pitchFamily="18" charset="0"/>
              </a:rPr>
              <a:t>按照一定的逻辑组合在一起，可以连续执行的指令的集合。</a:t>
            </a:r>
            <a:endParaRPr lang="en-US" altLang="zh-CN" sz="2215" dirty="0">
              <a:solidFill>
                <a:srgbClr val="0070C0"/>
              </a:solidFill>
              <a:latin typeface="Times New Roman" panose="02020603050405020304" pitchFamily="18" charset="0"/>
            </a:endParaRPr>
          </a:p>
          <a:p>
            <a:pPr eaLnBrk="1" hangingPunct="1">
              <a:lnSpc>
                <a:spcPct val="140000"/>
              </a:lnSpc>
              <a:spcBef>
                <a:spcPct val="0"/>
              </a:spcBef>
              <a:spcAft>
                <a:spcPct val="0"/>
              </a:spcAft>
              <a:buSzTx/>
              <a:buFontTx/>
              <a:buNone/>
            </a:pPr>
            <a:r>
              <a:rPr lang="en-US" altLang="zh-CN" sz="2215" dirty="0">
                <a:solidFill>
                  <a:srgbClr val="0070C0"/>
                </a:solidFill>
                <a:latin typeface="Times New Roman" panose="02020603050405020304" pitchFamily="18" charset="0"/>
              </a:rPr>
              <a:t>            </a:t>
            </a:r>
            <a:r>
              <a:rPr lang="zh-CN" altLang="en-US" sz="2215" dirty="0">
                <a:solidFill>
                  <a:srgbClr val="0070C0"/>
                </a:solidFill>
                <a:latin typeface="Times New Roman" panose="02020603050405020304" pitchFamily="18" charset="0"/>
              </a:rPr>
              <a:t>数据结构</a:t>
            </a:r>
            <a:r>
              <a:rPr lang="en-US" altLang="zh-CN" sz="2215" dirty="0">
                <a:solidFill>
                  <a:srgbClr val="0070C0"/>
                </a:solidFill>
                <a:latin typeface="Times New Roman" panose="02020603050405020304" pitchFamily="18" charset="0"/>
              </a:rPr>
              <a:t>+</a:t>
            </a:r>
            <a:r>
              <a:rPr lang="zh-CN" altLang="en-US" sz="2215" dirty="0">
                <a:solidFill>
                  <a:srgbClr val="0070C0"/>
                </a:solidFill>
                <a:latin typeface="Times New Roman" panose="02020603050405020304" pitchFamily="18" charset="0"/>
              </a:rPr>
              <a:t>算法</a:t>
            </a:r>
            <a:r>
              <a:rPr lang="en-US" altLang="zh-CN" sz="2215" dirty="0">
                <a:solidFill>
                  <a:srgbClr val="0070C0"/>
                </a:solidFill>
                <a:latin typeface="Times New Roman" panose="02020603050405020304" pitchFamily="18" charset="0"/>
              </a:rPr>
              <a:t>=</a:t>
            </a:r>
            <a:r>
              <a:rPr lang="zh-CN" altLang="en-US" sz="2215" dirty="0">
                <a:solidFill>
                  <a:srgbClr val="0070C0"/>
                </a:solidFill>
                <a:latin typeface="Times New Roman" panose="02020603050405020304" pitchFamily="18" charset="0"/>
              </a:rPr>
              <a:t>程序</a:t>
            </a:r>
          </a:p>
          <a:p>
            <a:pPr eaLnBrk="1" hangingPunct="1">
              <a:lnSpc>
                <a:spcPct val="140000"/>
              </a:lnSpc>
              <a:spcBef>
                <a:spcPct val="0"/>
              </a:spcBef>
              <a:spcAft>
                <a:spcPct val="0"/>
              </a:spcAft>
              <a:buSzTx/>
              <a:buFontTx/>
              <a:buNone/>
            </a:pPr>
            <a:r>
              <a:rPr lang="zh-CN" altLang="en-US" sz="2215" dirty="0">
                <a:latin typeface="黑体" panose="02010609060101010101" pitchFamily="49" charset="-122"/>
                <a:ea typeface="黑体" panose="02010609060101010101" pitchFamily="49" charset="-122"/>
              </a:rPr>
              <a:t>程序设计语言：</a:t>
            </a:r>
            <a:r>
              <a:rPr lang="zh-CN" altLang="en-US" sz="2215" dirty="0">
                <a:solidFill>
                  <a:srgbClr val="0070C0"/>
                </a:solidFill>
                <a:latin typeface="Times New Roman" panose="02020603050405020304" pitchFamily="18" charset="0"/>
              </a:rPr>
              <a:t>用于编写程序，实现人与计算机“对话”的语言。</a:t>
            </a:r>
          </a:p>
          <a:p>
            <a:pPr eaLnBrk="1" hangingPunct="1">
              <a:lnSpc>
                <a:spcPct val="140000"/>
              </a:lnSpc>
              <a:spcBef>
                <a:spcPct val="0"/>
              </a:spcBef>
              <a:spcAft>
                <a:spcPct val="0"/>
              </a:spcAft>
              <a:buSzTx/>
              <a:buFontTx/>
              <a:buNone/>
            </a:pPr>
            <a:r>
              <a:rPr lang="zh-CN" altLang="en-US" sz="2215" dirty="0">
                <a:latin typeface="Times New Roman" panose="02020603050405020304" pitchFamily="18" charset="0"/>
              </a:rPr>
              <a:t>    </a:t>
            </a:r>
            <a:endParaRPr lang="en-US" altLang="zh-CN" sz="2215" dirty="0">
              <a:latin typeface="Times New Roman" panose="02020603050405020304" pitchFamily="18" charset="0"/>
            </a:endParaRPr>
          </a:p>
          <a:p>
            <a:pPr eaLnBrk="1" hangingPunct="1">
              <a:lnSpc>
                <a:spcPct val="140000"/>
              </a:lnSpc>
              <a:spcBef>
                <a:spcPct val="0"/>
              </a:spcBef>
              <a:spcAft>
                <a:spcPct val="0"/>
              </a:spcAft>
              <a:buSzTx/>
              <a:buFontTx/>
              <a:buNone/>
            </a:pPr>
            <a:r>
              <a:rPr lang="zh-CN" altLang="en-US" sz="2215" dirty="0">
                <a:latin typeface="Times New Roman" panose="02020603050405020304" pitchFamily="18" charset="0"/>
              </a:rPr>
              <a:t>目前，人们使用的程序设计语言有上百种，常用的也有几十种，如</a:t>
            </a:r>
            <a:r>
              <a:rPr lang="en-US" altLang="zh-CN" sz="2215" dirty="0">
                <a:latin typeface="Times New Roman" panose="02020603050405020304" pitchFamily="18" charset="0"/>
              </a:rPr>
              <a:t>BASIC</a:t>
            </a:r>
            <a:r>
              <a:rPr lang="zh-CN" altLang="en-US" sz="2215" dirty="0">
                <a:latin typeface="Times New Roman" panose="02020603050405020304" pitchFamily="18" charset="0"/>
              </a:rPr>
              <a:t>、</a:t>
            </a:r>
            <a:r>
              <a:rPr lang="en-US" altLang="zh-CN" sz="2215" dirty="0">
                <a:latin typeface="Times New Roman" panose="02020603050405020304" pitchFamily="18" charset="0"/>
              </a:rPr>
              <a:t>FORTRAN</a:t>
            </a:r>
            <a:r>
              <a:rPr lang="zh-CN" altLang="en-US" sz="2215" dirty="0">
                <a:latin typeface="Times New Roman" panose="02020603050405020304" pitchFamily="18" charset="0"/>
              </a:rPr>
              <a:t>、</a:t>
            </a:r>
            <a:r>
              <a:rPr lang="en-US" altLang="zh-CN" sz="2215" dirty="0">
                <a:latin typeface="Times New Roman" panose="02020603050405020304" pitchFamily="18" charset="0"/>
              </a:rPr>
              <a:t>PASCAL</a:t>
            </a:r>
            <a:r>
              <a:rPr lang="zh-CN" altLang="en-US" sz="2215" dirty="0">
                <a:latin typeface="Times New Roman" panose="02020603050405020304" pitchFamily="18" charset="0"/>
              </a:rPr>
              <a:t>，以及</a:t>
            </a:r>
            <a:r>
              <a:rPr lang="en-US" altLang="zh-CN" sz="2215" dirty="0">
                <a:latin typeface="Times New Roman" panose="02020603050405020304" pitchFamily="18" charset="0"/>
              </a:rPr>
              <a:t>C</a:t>
            </a:r>
            <a:r>
              <a:rPr lang="zh-CN" altLang="en-US" sz="2215" dirty="0">
                <a:latin typeface="Times New Roman" panose="02020603050405020304" pitchFamily="18" charset="0"/>
              </a:rPr>
              <a:t>语言等。这些语言的表达形式接近于人的自然语言，都是高级程序设计语言（简称“高级语言”）。</a:t>
            </a:r>
          </a:p>
        </p:txBody>
      </p:sp>
    </p:spTree>
    <p:extLst>
      <p:ext uri="{BB962C8B-B14F-4D97-AF65-F5344CB8AC3E}">
        <p14:creationId xmlns:p14="http://schemas.microsoft.com/office/powerpoint/2010/main" val="19171460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55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32771" name="Object 3"/>
          <p:cNvGraphicFramePr>
            <a:graphicFrameLocks noChangeAspect="1"/>
          </p:cNvGraphicFramePr>
          <p:nvPr/>
        </p:nvGraphicFramePr>
        <p:xfrm>
          <a:off x="468313" y="1458913"/>
          <a:ext cx="8424862" cy="4905375"/>
        </p:xfrm>
        <a:graphic>
          <a:graphicData uri="http://schemas.openxmlformats.org/presentationml/2006/ole">
            <mc:AlternateContent xmlns:mc="http://schemas.openxmlformats.org/markup-compatibility/2006">
              <mc:Choice xmlns:v="urn:schemas-microsoft-com:vml" Requires="v">
                <p:oleObj spid="_x0000_s32804" name="图片" r:id="rId3" imgW="4222011" imgH="2459104" progId="Word.Picture.8">
                  <p:embed/>
                </p:oleObj>
              </mc:Choice>
              <mc:Fallback>
                <p:oleObj name="图片" r:id="rId3" imgW="4222011" imgH="2459104"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458913"/>
                        <a:ext cx="8424862"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5"/>
          <p:cNvSpPr txBox="1">
            <a:spLocks noChangeArrowheads="1"/>
          </p:cNvSpPr>
          <p:nvPr/>
        </p:nvSpPr>
        <p:spPr bwMode="auto">
          <a:xfrm>
            <a:off x="468313" y="261938"/>
            <a:ext cx="7772400" cy="576262"/>
          </a:xfrm>
          <a:prstGeom prst="rect">
            <a:avLst/>
          </a:prstGeom>
          <a:noFill/>
          <a:ln w="9525">
            <a:noFill/>
            <a:miter lim="800000"/>
            <a:headEnd/>
            <a:tailEnd/>
          </a:ln>
        </p:spPr>
        <p:txBody>
          <a:bodyPr/>
          <a:lstStyle/>
          <a:p>
            <a:pPr marL="342900" indent="-342900">
              <a:lnSpc>
                <a:spcPct val="90000"/>
              </a:lnSpc>
              <a:spcBef>
                <a:spcPct val="20000"/>
              </a:spcBef>
              <a:buClr>
                <a:schemeClr val="bg2"/>
              </a:buClr>
              <a:buSzPct val="75000"/>
              <a:buFont typeface="Wingdings" pitchFamily="2" charset="2"/>
              <a:buChar char="n"/>
              <a:defRPr/>
            </a:pPr>
            <a:r>
              <a:rPr kumimoji="0" lang="en-US" altLang="zh-CN" sz="3200" kern="0" dirty="0">
                <a:solidFill>
                  <a:schemeClr val="bg1"/>
                </a:solidFill>
                <a:latin typeface="+mn-lt"/>
                <a:ea typeface="+mn-ea"/>
              </a:rPr>
              <a:t>2</a:t>
            </a:r>
            <a:r>
              <a:rPr kumimoji="0" lang="zh-CN" altLang="en-US" sz="3200" kern="0" dirty="0">
                <a:solidFill>
                  <a:schemeClr val="bg1"/>
                </a:solidFill>
                <a:latin typeface="+mn-lt"/>
                <a:ea typeface="+mn-ea"/>
              </a:rPr>
              <a:t>．</a:t>
            </a:r>
            <a:r>
              <a:rPr kumimoji="0" lang="en-US" altLang="zh-CN" sz="3200" kern="0" dirty="0">
                <a:solidFill>
                  <a:schemeClr val="bg1"/>
                </a:solidFill>
                <a:latin typeface="+mn-lt"/>
                <a:ea typeface="+mn-ea"/>
              </a:rPr>
              <a:t> N-S</a:t>
            </a:r>
            <a:r>
              <a:rPr kumimoji="0" lang="zh-CN" altLang="en-US" sz="3200" kern="0" dirty="0">
                <a:solidFill>
                  <a:schemeClr val="bg1"/>
                </a:solidFill>
                <a:latin typeface="+mn-lt"/>
                <a:ea typeface="+mn-ea"/>
              </a:rPr>
              <a:t>图</a:t>
            </a:r>
            <a:r>
              <a:rPr lang="zh-CN" altLang="en-US" sz="3200" dirty="0">
                <a:solidFill>
                  <a:schemeClr val="bg1"/>
                </a:solidFill>
              </a:rPr>
              <a:t>（方盒图）</a:t>
            </a:r>
            <a:endParaRPr kumimoji="0" lang="zh-CN" altLang="en-US" sz="3200" kern="0" dirty="0">
              <a:solidFill>
                <a:schemeClr val="bg1"/>
              </a:solidFill>
              <a:latin typeface="+mn-lt"/>
              <a:ea typeface="+mn-ea"/>
            </a:endParaRPr>
          </a:p>
          <a:p>
            <a:pPr marL="342900" indent="-342900">
              <a:lnSpc>
                <a:spcPct val="90000"/>
              </a:lnSpc>
              <a:spcBef>
                <a:spcPct val="20000"/>
              </a:spcBef>
              <a:buClr>
                <a:schemeClr val="bg2"/>
              </a:buClr>
              <a:buSzPct val="75000"/>
              <a:buFont typeface="Wingdings" pitchFamily="2" charset="2"/>
              <a:buChar char="n"/>
              <a:defRPr/>
            </a:pPr>
            <a:endParaRPr kumimoji="0" lang="en-US" altLang="zh-CN" sz="3200" kern="0" dirty="0">
              <a:solidFill>
                <a:schemeClr val="bg1"/>
              </a:solidFill>
              <a:latin typeface="+mn-lt"/>
              <a:ea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0025" y="1768079"/>
            <a:ext cx="5180247" cy="534591"/>
          </a:xfrm>
        </p:spPr>
        <p:txBody>
          <a:bodyPr/>
          <a:lstStyle/>
          <a:p>
            <a:r>
              <a:rPr lang="zh-CN" altLang="en-US" dirty="0" smtClean="0">
                <a:solidFill>
                  <a:schemeClr val="tx1"/>
                </a:solidFill>
              </a:rPr>
              <a:t>用伪代码表示算法</a:t>
            </a:r>
            <a:endParaRPr lang="zh-CN" altLang="en-US" dirty="0">
              <a:solidFill>
                <a:schemeClr val="tx1"/>
              </a:solidFill>
            </a:endParaRPr>
          </a:p>
        </p:txBody>
      </p:sp>
      <p:sp>
        <p:nvSpPr>
          <p:cNvPr id="3" name="内容占位符 2"/>
          <p:cNvSpPr>
            <a:spLocks noGrp="1"/>
          </p:cNvSpPr>
          <p:nvPr>
            <p:ph idx="1"/>
          </p:nvPr>
        </p:nvSpPr>
        <p:spPr>
          <a:xfrm>
            <a:off x="628650" y="2319933"/>
            <a:ext cx="7886700" cy="1973547"/>
          </a:xfrm>
        </p:spPr>
        <p:txBody>
          <a:bodyPr anchor="ctr">
            <a:normAutofit/>
          </a:bodyPr>
          <a:lstStyle/>
          <a:p>
            <a:pPr marL="0" indent="0">
              <a:lnSpc>
                <a:spcPct val="150000"/>
              </a:lnSpc>
              <a:buNone/>
            </a:pPr>
            <a:r>
              <a:rPr lang="zh-CN" altLang="en-US" sz="1800" dirty="0">
                <a:solidFill>
                  <a:schemeClr val="tx1">
                    <a:lumMod val="65000"/>
                    <a:lumOff val="35000"/>
                  </a:schemeClr>
                </a:solidFill>
                <a:latin typeface="+mn-ea"/>
              </a:rPr>
              <a:t>伪代码是用介于自然语言和计算机语言之间的文字和符号来描述算法。它如同一篇文章一样，自上而下地写下来。每一行</a:t>
            </a:r>
            <a:r>
              <a:rPr lang="en-US" altLang="zh-CN" sz="1800" dirty="0">
                <a:solidFill>
                  <a:schemeClr val="tx1">
                    <a:lumMod val="65000"/>
                    <a:lumOff val="35000"/>
                  </a:schemeClr>
                </a:solidFill>
                <a:latin typeface="+mn-ea"/>
              </a:rPr>
              <a:t>(</a:t>
            </a:r>
            <a:r>
              <a:rPr lang="zh-CN" altLang="en-US" sz="1800" dirty="0">
                <a:solidFill>
                  <a:schemeClr val="tx1">
                    <a:lumMod val="65000"/>
                    <a:lumOff val="35000"/>
                  </a:schemeClr>
                </a:solidFill>
                <a:latin typeface="+mn-ea"/>
              </a:rPr>
              <a:t>或几行</a:t>
            </a:r>
            <a:r>
              <a:rPr lang="en-US" altLang="zh-CN" sz="1800" dirty="0">
                <a:solidFill>
                  <a:schemeClr val="tx1">
                    <a:lumMod val="65000"/>
                    <a:lumOff val="35000"/>
                  </a:schemeClr>
                </a:solidFill>
                <a:latin typeface="+mn-ea"/>
              </a:rPr>
              <a:t>)</a:t>
            </a:r>
            <a:r>
              <a:rPr lang="zh-CN" altLang="en-US" sz="1800" dirty="0">
                <a:solidFill>
                  <a:schemeClr val="tx1">
                    <a:lumMod val="65000"/>
                    <a:lumOff val="35000"/>
                  </a:schemeClr>
                </a:solidFill>
                <a:latin typeface="+mn-ea"/>
              </a:rPr>
              <a:t>表示一个基本操作。它不用图形符号，因此书写方便，格式紧凑，修改方便，容易看懂，也便于向计算机语言算法</a:t>
            </a:r>
            <a:r>
              <a:rPr lang="en-US" altLang="zh-CN" sz="1800" dirty="0">
                <a:solidFill>
                  <a:schemeClr val="tx1">
                    <a:lumMod val="65000"/>
                    <a:lumOff val="35000"/>
                  </a:schemeClr>
                </a:solidFill>
                <a:latin typeface="+mn-ea"/>
              </a:rPr>
              <a:t>(</a:t>
            </a:r>
            <a:r>
              <a:rPr lang="zh-CN" altLang="en-US" sz="1800" dirty="0">
                <a:solidFill>
                  <a:schemeClr val="tx1">
                    <a:lumMod val="65000"/>
                    <a:lumOff val="35000"/>
                  </a:schemeClr>
                </a:solidFill>
                <a:latin typeface="+mn-ea"/>
              </a:rPr>
              <a:t>即程序</a:t>
            </a:r>
            <a:r>
              <a:rPr lang="en-US" altLang="zh-CN" sz="1800" dirty="0">
                <a:solidFill>
                  <a:schemeClr val="tx1">
                    <a:lumMod val="65000"/>
                    <a:lumOff val="35000"/>
                  </a:schemeClr>
                </a:solidFill>
                <a:latin typeface="+mn-ea"/>
              </a:rPr>
              <a:t>)</a:t>
            </a:r>
            <a:r>
              <a:rPr lang="zh-CN" altLang="en-US" sz="1800" dirty="0">
                <a:solidFill>
                  <a:schemeClr val="tx1">
                    <a:lumMod val="65000"/>
                    <a:lumOff val="35000"/>
                  </a:schemeClr>
                </a:solidFill>
                <a:latin typeface="+mn-ea"/>
              </a:rPr>
              <a:t>过渡。</a:t>
            </a:r>
          </a:p>
        </p:txBody>
      </p:sp>
      <p:grpSp>
        <p:nvGrpSpPr>
          <p:cNvPr id="4" name="组合 3"/>
          <p:cNvGrpSpPr/>
          <p:nvPr/>
        </p:nvGrpSpPr>
        <p:grpSpPr>
          <a:xfrm>
            <a:off x="628650" y="1844278"/>
            <a:ext cx="4162425" cy="492920"/>
            <a:chOff x="3275013" y="1898650"/>
            <a:chExt cx="55499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7" name="MH_Other_5"/>
            <p:cNvSpPr/>
            <p:nvPr>
              <p:custDataLst>
                <p:tags r:id="rId6"/>
              </p:custDataLst>
            </p:nvPr>
          </p:nvSpPr>
          <p:spPr>
            <a:xfrm>
              <a:off x="3275013" y="2509839"/>
              <a:ext cx="55499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grpSp>
        <p:nvGrpSpPr>
          <p:cNvPr id="8" name="组合 7"/>
          <p:cNvGrpSpPr/>
          <p:nvPr/>
        </p:nvGrpSpPr>
        <p:grpSpPr>
          <a:xfrm>
            <a:off x="4338637" y="4293481"/>
            <a:ext cx="4176713" cy="458390"/>
            <a:chOff x="3275013" y="5414964"/>
            <a:chExt cx="5568951"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11" name="MH_Other_6"/>
            <p:cNvSpPr/>
            <p:nvPr>
              <p:custDataLst>
                <p:tags r:id="rId3"/>
              </p:custDataLst>
            </p:nvPr>
          </p:nvSpPr>
          <p:spPr>
            <a:xfrm>
              <a:off x="3275013" y="5414964"/>
              <a:ext cx="55499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spTree>
    <p:extLst>
      <p:ext uri="{BB962C8B-B14F-4D97-AF65-F5344CB8AC3E}">
        <p14:creationId xmlns:p14="http://schemas.microsoft.com/office/powerpoint/2010/main" val="7644005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算法的流程图表示举例</a:t>
            </a:r>
            <a:endParaRPr lang="zh-CN" altLang="en-US" dirty="0"/>
          </a:p>
        </p:txBody>
      </p:sp>
      <p:sp>
        <p:nvSpPr>
          <p:cNvPr id="3" name="内容占位符 2"/>
          <p:cNvSpPr>
            <a:spLocks noGrp="1"/>
          </p:cNvSpPr>
          <p:nvPr>
            <p:ph idx="1"/>
          </p:nvPr>
        </p:nvSpPr>
        <p:spPr>
          <a:xfrm>
            <a:off x="628650" y="2028908"/>
            <a:ext cx="6237115" cy="442188"/>
          </a:xfrm>
        </p:spPr>
        <p:txBody>
          <a:bodyPr>
            <a:noAutofit/>
          </a:bodyPr>
          <a:lstStyle/>
          <a:p>
            <a:pPr marL="0" indent="0">
              <a:lnSpc>
                <a:spcPct val="120000"/>
              </a:lnSpc>
              <a:buNone/>
            </a:pPr>
            <a:r>
              <a:rPr lang="en-US" altLang="zh-CN" sz="1800" dirty="0"/>
              <a:t>【</a:t>
            </a:r>
            <a:r>
              <a:rPr lang="zh-CN" altLang="en-US" sz="1800" dirty="0"/>
              <a:t>例</a:t>
            </a:r>
            <a:r>
              <a:rPr lang="en-US" altLang="zh-CN" sz="1800" dirty="0"/>
              <a:t>2.16】</a:t>
            </a:r>
            <a:r>
              <a:rPr lang="zh-CN" altLang="en-US" sz="1800" dirty="0"/>
              <a:t>求</a:t>
            </a:r>
            <a:r>
              <a:rPr lang="en-US" altLang="zh-CN" sz="1800" dirty="0"/>
              <a:t>5!</a:t>
            </a:r>
            <a:r>
              <a:rPr lang="zh-CN" altLang="en-US" sz="1800" dirty="0"/>
              <a:t>，用伪代码表示。</a:t>
            </a:r>
            <a:endParaRPr lang="en-US" altLang="zh-CN" sz="1800" dirty="0"/>
          </a:p>
        </p:txBody>
      </p:sp>
      <p:grpSp>
        <p:nvGrpSpPr>
          <p:cNvPr id="10" name="组合 9"/>
          <p:cNvGrpSpPr/>
          <p:nvPr/>
        </p:nvGrpSpPr>
        <p:grpSpPr>
          <a:xfrm>
            <a:off x="2205447" y="2677810"/>
            <a:ext cx="3086099" cy="2295953"/>
            <a:chOff x="4030664" y="1795463"/>
            <a:chExt cx="3717925" cy="4121151"/>
          </a:xfrm>
        </p:grpSpPr>
        <p:sp>
          <p:nvSpPr>
            <p:cNvPr id="11" name="MH_Text_1"/>
            <p:cNvSpPr>
              <a:spLocks noChangeAspect="1"/>
            </p:cNvSpPr>
            <p:nvPr>
              <p:custDataLst>
                <p:tags r:id="rId4"/>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16000" tIns="540000" rIns="216000" bIns="270000" anchor="ctr">
              <a:noAutofit/>
            </a:bodyPr>
            <a:lstStyle/>
            <a:p>
              <a:pPr algn="just">
                <a:spcBef>
                  <a:spcPts val="450"/>
                </a:spcBef>
                <a:spcAft>
                  <a:spcPts val="450"/>
                </a:spcAft>
                <a:defRPr/>
              </a:pPr>
              <a:r>
                <a:rPr lang="en-US" altLang="zh-CN" sz="1050" dirty="0">
                  <a:solidFill>
                    <a:srgbClr val="454545"/>
                  </a:solidFill>
                </a:rPr>
                <a:t>S1: 1=&gt;p</a:t>
              </a:r>
            </a:p>
            <a:p>
              <a:pPr algn="just">
                <a:spcBef>
                  <a:spcPts val="450"/>
                </a:spcBef>
                <a:spcAft>
                  <a:spcPts val="450"/>
                </a:spcAft>
                <a:defRPr/>
              </a:pPr>
              <a:r>
                <a:rPr lang="en-US" altLang="zh-CN" sz="1050" dirty="0">
                  <a:solidFill>
                    <a:srgbClr val="454545"/>
                  </a:solidFill>
                </a:rPr>
                <a:t>S2: 2=&gt;</a:t>
              </a:r>
              <a:r>
                <a:rPr lang="en-US" altLang="zh-CN" sz="1050" dirty="0" err="1">
                  <a:solidFill>
                    <a:srgbClr val="454545"/>
                  </a:solidFill>
                </a:rPr>
                <a:t>i</a:t>
              </a:r>
              <a:endParaRPr lang="zh-CN" altLang="en-US" sz="1050" dirty="0">
                <a:solidFill>
                  <a:srgbClr val="454545"/>
                </a:solidFill>
              </a:endParaRPr>
            </a:p>
            <a:p>
              <a:pPr algn="just">
                <a:spcBef>
                  <a:spcPts val="450"/>
                </a:spcBef>
                <a:spcAft>
                  <a:spcPts val="450"/>
                </a:spcAft>
                <a:defRPr/>
              </a:pPr>
              <a:r>
                <a:rPr lang="en-US" altLang="zh-CN" sz="1050" dirty="0">
                  <a:solidFill>
                    <a:srgbClr val="454545"/>
                  </a:solidFill>
                </a:rPr>
                <a:t>S3: p*</a:t>
              </a:r>
              <a:r>
                <a:rPr lang="en-US" altLang="zh-CN" sz="1050" dirty="0" err="1">
                  <a:solidFill>
                    <a:srgbClr val="454545"/>
                  </a:solidFill>
                </a:rPr>
                <a:t>i</a:t>
              </a:r>
              <a:r>
                <a:rPr lang="en-US" altLang="zh-CN" sz="1050" dirty="0">
                  <a:solidFill>
                    <a:srgbClr val="454545"/>
                  </a:solidFill>
                </a:rPr>
                <a:t>=&gt;p</a:t>
              </a:r>
              <a:endParaRPr lang="zh-CN" altLang="en-US" sz="1050" dirty="0">
                <a:solidFill>
                  <a:srgbClr val="454545"/>
                </a:solidFill>
              </a:endParaRPr>
            </a:p>
            <a:p>
              <a:pPr algn="just">
                <a:spcBef>
                  <a:spcPts val="450"/>
                </a:spcBef>
                <a:spcAft>
                  <a:spcPts val="450"/>
                </a:spcAft>
                <a:defRPr/>
              </a:pPr>
              <a:r>
                <a:rPr lang="en-US" altLang="zh-CN" sz="1050" dirty="0">
                  <a:solidFill>
                    <a:srgbClr val="454545"/>
                  </a:solidFill>
                </a:rPr>
                <a:t>S4: i+1=&gt;</a:t>
              </a:r>
              <a:r>
                <a:rPr lang="en-US" altLang="zh-CN" sz="1050" dirty="0" err="1">
                  <a:solidFill>
                    <a:srgbClr val="454545"/>
                  </a:solidFill>
                </a:rPr>
                <a:t>i</a:t>
              </a:r>
              <a:endParaRPr lang="en-US" altLang="zh-CN" sz="1050" dirty="0">
                <a:solidFill>
                  <a:srgbClr val="454545"/>
                </a:solidFill>
              </a:endParaRPr>
            </a:p>
            <a:p>
              <a:pPr algn="just">
                <a:spcBef>
                  <a:spcPts val="450"/>
                </a:spcBef>
                <a:spcAft>
                  <a:spcPts val="450"/>
                </a:spcAft>
                <a:defRPr/>
              </a:pPr>
              <a:r>
                <a:rPr lang="en-US" altLang="zh-CN" sz="1050" dirty="0">
                  <a:solidFill>
                    <a:srgbClr val="454545"/>
                  </a:solidFill>
                </a:rPr>
                <a:t>S5: </a:t>
              </a:r>
              <a:r>
                <a:rPr lang="zh-CN" altLang="en-US" sz="1050" dirty="0">
                  <a:solidFill>
                    <a:srgbClr val="454545"/>
                  </a:solidFill>
                </a:rPr>
                <a:t>如果</a:t>
              </a:r>
              <a:r>
                <a:rPr lang="en-US" altLang="zh-CN" sz="1050" dirty="0" err="1">
                  <a:solidFill>
                    <a:srgbClr val="454545"/>
                  </a:solidFill>
                </a:rPr>
                <a:t>i</a:t>
              </a:r>
              <a:r>
                <a:rPr lang="zh-CN" altLang="en-US" sz="1050" dirty="0">
                  <a:solidFill>
                    <a:srgbClr val="454545"/>
                  </a:solidFill>
                </a:rPr>
                <a:t>≤</a:t>
              </a:r>
              <a:r>
                <a:rPr lang="en-US" altLang="zh-CN" sz="1050" dirty="0">
                  <a:solidFill>
                    <a:srgbClr val="454545"/>
                  </a:solidFill>
                </a:rPr>
                <a:t>5</a:t>
              </a:r>
              <a:r>
                <a:rPr lang="zh-CN" altLang="en-US" sz="1050" dirty="0">
                  <a:solidFill>
                    <a:srgbClr val="454545"/>
                  </a:solidFill>
                </a:rPr>
                <a:t>，则返回</a:t>
              </a:r>
              <a:r>
                <a:rPr lang="en-US" altLang="zh-CN" sz="1050" dirty="0">
                  <a:solidFill>
                    <a:srgbClr val="454545"/>
                  </a:solidFill>
                </a:rPr>
                <a:t>S3</a:t>
              </a:r>
              <a:r>
                <a:rPr lang="zh-CN" altLang="en-US" sz="1050" dirty="0">
                  <a:solidFill>
                    <a:srgbClr val="454545"/>
                  </a:solidFill>
                </a:rPr>
                <a:t>；否则结束</a:t>
              </a:r>
            </a:p>
          </p:txBody>
        </p:sp>
        <p:sp>
          <p:nvSpPr>
            <p:cNvPr id="12" name="MH_Other_1"/>
            <p:cNvSpPr/>
            <p:nvPr>
              <p:custDataLst>
                <p:tags r:id="rId5"/>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800" dirty="0"/>
            </a:p>
          </p:txBody>
        </p:sp>
        <p:sp>
          <p:nvSpPr>
            <p:cNvPr id="13" name="MH_Other_2"/>
            <p:cNvSpPr/>
            <p:nvPr>
              <p:custDataLst>
                <p:tags r:id="rId6"/>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800" dirty="0"/>
            </a:p>
          </p:txBody>
        </p:sp>
        <p:sp>
          <p:nvSpPr>
            <p:cNvPr id="15" name="MH_SubTitle_1"/>
            <p:cNvSpPr/>
            <p:nvPr>
              <p:custDataLst>
                <p:tags r:id="rId7"/>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5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55" name="MH_Desc_1"/>
          <p:cNvSpPr/>
          <p:nvPr>
            <p:custDataLst>
              <p:tags r:id="rId1"/>
            </p:custDataLst>
          </p:nvPr>
        </p:nvSpPr>
        <p:spPr>
          <a:xfrm>
            <a:off x="803962" y="2790391"/>
            <a:ext cx="1020394" cy="218337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anchor="ctr">
            <a:normAutofit/>
          </a:bodyPr>
          <a:lstStyle/>
          <a:p>
            <a:pPr algn="just">
              <a:spcBef>
                <a:spcPts val="450"/>
              </a:spcBef>
              <a:spcAft>
                <a:spcPts val="450"/>
              </a:spcAft>
              <a:defRPr/>
            </a:pPr>
            <a:r>
              <a:rPr lang="en-US" altLang="zh-CN" sz="1050" dirty="0">
                <a:solidFill>
                  <a:schemeClr val="tx1"/>
                </a:solidFill>
              </a:rPr>
              <a:t>P: </a:t>
            </a:r>
            <a:r>
              <a:rPr lang="zh-CN" altLang="en-US" sz="1050" dirty="0">
                <a:solidFill>
                  <a:schemeClr val="tx1"/>
                </a:solidFill>
              </a:rPr>
              <a:t>表示被乘数</a:t>
            </a:r>
            <a:endParaRPr lang="en-US" altLang="zh-CN" sz="1050" dirty="0">
              <a:solidFill>
                <a:schemeClr val="tx1"/>
              </a:solidFill>
            </a:endParaRPr>
          </a:p>
          <a:p>
            <a:pPr algn="just">
              <a:spcBef>
                <a:spcPts val="450"/>
              </a:spcBef>
              <a:spcAft>
                <a:spcPts val="450"/>
              </a:spcAft>
              <a:defRPr/>
            </a:pPr>
            <a:r>
              <a:rPr lang="en-US" altLang="zh-CN" sz="1050" dirty="0">
                <a:solidFill>
                  <a:schemeClr val="tx1"/>
                </a:solidFill>
              </a:rPr>
              <a:t>i: </a:t>
            </a:r>
            <a:r>
              <a:rPr lang="zh-CN" altLang="en-US" sz="1050" dirty="0">
                <a:solidFill>
                  <a:schemeClr val="tx1"/>
                </a:solidFill>
              </a:rPr>
              <a:t>表示乘数</a:t>
            </a:r>
            <a:endParaRPr lang="en-US" altLang="zh-CN" sz="1050" dirty="0">
              <a:solidFill>
                <a:schemeClr val="tx1"/>
              </a:solidFill>
            </a:endParaRPr>
          </a:p>
        </p:txBody>
      </p:sp>
      <p:grpSp>
        <p:nvGrpSpPr>
          <p:cNvPr id="7" name="组合 6"/>
          <p:cNvGrpSpPr/>
          <p:nvPr/>
        </p:nvGrpSpPr>
        <p:grpSpPr>
          <a:xfrm>
            <a:off x="5641048" y="1445079"/>
            <a:ext cx="3086099" cy="3528685"/>
            <a:chOff x="7731903" y="783771"/>
            <a:chExt cx="4114799" cy="4704913"/>
          </a:xfrm>
        </p:grpSpPr>
        <p:sp>
          <p:nvSpPr>
            <p:cNvPr id="32" name="MH_Text_1"/>
            <p:cNvSpPr>
              <a:spLocks noChangeAspect="1"/>
            </p:cNvSpPr>
            <p:nvPr>
              <p:custDataLst>
                <p:tags r:id="rId2"/>
              </p:custDataLst>
            </p:nvPr>
          </p:nvSpPr>
          <p:spPr>
            <a:xfrm>
              <a:off x="7731903" y="783771"/>
              <a:ext cx="4114799" cy="4704913"/>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16000" tIns="540000" rIns="216000" bIns="270000" anchor="ctr">
              <a:noAutofit/>
            </a:bodyPr>
            <a:lstStyle/>
            <a:p>
              <a:pPr algn="just">
                <a:spcBef>
                  <a:spcPts val="450"/>
                </a:spcBef>
                <a:spcAft>
                  <a:spcPts val="450"/>
                </a:spcAft>
                <a:defRPr/>
              </a:pPr>
              <a:endParaRPr lang="zh-CN" altLang="en-US" sz="1050" dirty="0">
                <a:solidFill>
                  <a:srgbClr val="454545"/>
                </a:solidFill>
              </a:endParaRPr>
            </a:p>
          </p:txBody>
        </p:sp>
        <p:sp>
          <p:nvSpPr>
            <p:cNvPr id="33" name="MH_Text_1"/>
            <p:cNvSpPr>
              <a:spLocks noChangeAspect="1"/>
            </p:cNvSpPr>
            <p:nvPr>
              <p:custDataLst>
                <p:tags r:id="rId3"/>
              </p:custDataLst>
            </p:nvPr>
          </p:nvSpPr>
          <p:spPr>
            <a:xfrm>
              <a:off x="7906520" y="927993"/>
              <a:ext cx="3799697" cy="3498864"/>
            </a:xfrm>
            <a:prstGeom prst="roundRect">
              <a:avLst>
                <a:gd name="adj" fmla="val 1429"/>
              </a:avLst>
            </a:prstGeom>
            <a:ln/>
          </p:spPr>
          <p:style>
            <a:lnRef idx="2">
              <a:schemeClr val="accent1">
                <a:shade val="50000"/>
              </a:schemeClr>
            </a:lnRef>
            <a:fillRef idx="1">
              <a:schemeClr val="accent1"/>
            </a:fillRef>
            <a:effectRef idx="0">
              <a:schemeClr val="accent1"/>
            </a:effectRef>
            <a:fontRef idx="minor">
              <a:schemeClr val="lt1"/>
            </a:fontRef>
          </p:style>
          <p:txBody>
            <a:bodyPr lIns="216000" tIns="135000" rIns="216000" bIns="135000" anchor="t">
              <a:noAutofit/>
            </a:bodyPr>
            <a:lstStyle/>
            <a:p>
              <a:pPr algn="just">
                <a:spcBef>
                  <a:spcPts val="450"/>
                </a:spcBef>
                <a:spcAft>
                  <a:spcPts val="450"/>
                </a:spcAft>
                <a:defRPr/>
              </a:pPr>
              <a:r>
                <a:rPr lang="en-US" altLang="zh-CN" sz="1050" dirty="0">
                  <a:solidFill>
                    <a:schemeClr val="bg1"/>
                  </a:solidFill>
                </a:rPr>
                <a:t>begin	(</a:t>
              </a:r>
              <a:r>
                <a:rPr lang="zh-CN" altLang="en-US" sz="1050" dirty="0">
                  <a:solidFill>
                    <a:schemeClr val="bg1"/>
                  </a:solidFill>
                </a:rPr>
                <a:t>算法开始</a:t>
              </a:r>
              <a:r>
                <a:rPr lang="en-US" altLang="zh-CN" sz="1050" dirty="0">
                  <a:solidFill>
                    <a:schemeClr val="bg1"/>
                  </a:solidFill>
                </a:rPr>
                <a:t>)</a:t>
              </a:r>
            </a:p>
            <a:p>
              <a:pPr algn="just">
                <a:spcBef>
                  <a:spcPts val="450"/>
                </a:spcBef>
                <a:spcAft>
                  <a:spcPts val="450"/>
                </a:spcAft>
                <a:defRPr/>
              </a:pPr>
              <a:r>
                <a:rPr lang="en-US" altLang="zh-CN" sz="1050" dirty="0">
                  <a:solidFill>
                    <a:schemeClr val="bg1"/>
                  </a:solidFill>
                </a:rPr>
                <a:t>    1=&gt;p</a:t>
              </a:r>
            </a:p>
            <a:p>
              <a:pPr algn="just">
                <a:spcBef>
                  <a:spcPts val="450"/>
                </a:spcBef>
                <a:spcAft>
                  <a:spcPts val="450"/>
                </a:spcAft>
                <a:defRPr/>
              </a:pPr>
              <a:r>
                <a:rPr lang="en-US" altLang="zh-CN" sz="1050" dirty="0">
                  <a:solidFill>
                    <a:schemeClr val="bg1"/>
                  </a:solidFill>
                </a:rPr>
                <a:t>    2=&gt;I</a:t>
              </a:r>
            </a:p>
            <a:p>
              <a:pPr algn="just">
                <a:spcBef>
                  <a:spcPts val="450"/>
                </a:spcBef>
                <a:spcAft>
                  <a:spcPts val="450"/>
                </a:spcAft>
                <a:defRPr/>
              </a:pPr>
              <a:r>
                <a:rPr lang="en-US" altLang="zh-CN" sz="1050" dirty="0">
                  <a:solidFill>
                    <a:schemeClr val="bg1"/>
                  </a:solidFill>
                </a:rPr>
                <a:t>    while </a:t>
              </a:r>
              <a:r>
                <a:rPr lang="en-US" altLang="zh-CN" sz="1050" dirty="0" err="1">
                  <a:solidFill>
                    <a:schemeClr val="bg1"/>
                  </a:solidFill>
                </a:rPr>
                <a:t>i</a:t>
              </a:r>
              <a:r>
                <a:rPr lang="zh-CN" altLang="en-US" sz="1050" dirty="0">
                  <a:solidFill>
                    <a:schemeClr val="bg1"/>
                  </a:solidFill>
                </a:rPr>
                <a:t>≤</a:t>
              </a:r>
              <a:r>
                <a:rPr lang="en-US" altLang="zh-CN" sz="1050" dirty="0">
                  <a:solidFill>
                    <a:schemeClr val="bg1"/>
                  </a:solidFill>
                </a:rPr>
                <a:t>5</a:t>
              </a:r>
            </a:p>
            <a:p>
              <a:pPr algn="just">
                <a:spcBef>
                  <a:spcPts val="450"/>
                </a:spcBef>
                <a:spcAft>
                  <a:spcPts val="450"/>
                </a:spcAft>
                <a:defRPr/>
              </a:pPr>
              <a:r>
                <a:rPr lang="en-US" altLang="zh-CN" sz="1050" dirty="0">
                  <a:solidFill>
                    <a:schemeClr val="bg1"/>
                  </a:solidFill>
                </a:rPr>
                <a:t>    {    p*</a:t>
              </a:r>
              <a:r>
                <a:rPr lang="en-US" altLang="zh-CN" sz="1050" dirty="0" err="1">
                  <a:solidFill>
                    <a:schemeClr val="bg1"/>
                  </a:solidFill>
                </a:rPr>
                <a:t>i</a:t>
              </a:r>
              <a:r>
                <a:rPr lang="en-US" altLang="zh-CN" sz="1050" dirty="0">
                  <a:solidFill>
                    <a:schemeClr val="bg1"/>
                  </a:solidFill>
                </a:rPr>
                <a:t>=&gt;p</a:t>
              </a:r>
            </a:p>
            <a:p>
              <a:pPr algn="just">
                <a:spcBef>
                  <a:spcPts val="450"/>
                </a:spcBef>
                <a:spcAft>
                  <a:spcPts val="450"/>
                </a:spcAft>
                <a:defRPr/>
              </a:pPr>
              <a:r>
                <a:rPr lang="en-US" altLang="zh-CN" sz="1050" dirty="0">
                  <a:solidFill>
                    <a:schemeClr val="bg1"/>
                  </a:solidFill>
                </a:rPr>
                <a:t>         i+1=&gt;I</a:t>
              </a:r>
            </a:p>
            <a:p>
              <a:pPr algn="just">
                <a:spcBef>
                  <a:spcPts val="450"/>
                </a:spcBef>
                <a:spcAft>
                  <a:spcPts val="450"/>
                </a:spcAft>
                <a:defRPr/>
              </a:pPr>
              <a:r>
                <a:rPr lang="en-US" altLang="zh-CN" sz="1050" dirty="0">
                  <a:solidFill>
                    <a:schemeClr val="bg1"/>
                  </a:solidFill>
                </a:rPr>
                <a:t>    }</a:t>
              </a:r>
            </a:p>
            <a:p>
              <a:pPr algn="just">
                <a:spcBef>
                  <a:spcPts val="450"/>
                </a:spcBef>
                <a:spcAft>
                  <a:spcPts val="450"/>
                </a:spcAft>
                <a:defRPr/>
              </a:pPr>
              <a:r>
                <a:rPr lang="en-US" altLang="zh-CN" sz="1050" dirty="0">
                  <a:solidFill>
                    <a:schemeClr val="bg1"/>
                  </a:solidFill>
                </a:rPr>
                <a:t>    print p</a:t>
              </a:r>
            </a:p>
            <a:p>
              <a:pPr algn="just">
                <a:spcBef>
                  <a:spcPts val="450"/>
                </a:spcBef>
                <a:spcAft>
                  <a:spcPts val="450"/>
                </a:spcAft>
                <a:defRPr/>
              </a:pPr>
              <a:r>
                <a:rPr lang="en-US" altLang="zh-CN" sz="1050" dirty="0">
                  <a:solidFill>
                    <a:schemeClr val="bg1"/>
                  </a:solidFill>
                </a:rPr>
                <a:t>end	(</a:t>
              </a:r>
              <a:r>
                <a:rPr lang="zh-CN" altLang="en-US" sz="1050" dirty="0">
                  <a:solidFill>
                    <a:schemeClr val="bg1"/>
                  </a:solidFill>
                </a:rPr>
                <a:t>算法结束</a:t>
              </a:r>
              <a:r>
                <a:rPr lang="en-US" altLang="zh-CN" sz="1050" dirty="0">
                  <a:solidFill>
                    <a:schemeClr val="bg1"/>
                  </a:solidFill>
                </a:rPr>
                <a:t>)</a:t>
              </a:r>
              <a:endParaRPr lang="zh-CN" altLang="en-US" sz="1050" dirty="0">
                <a:solidFill>
                  <a:schemeClr val="bg1"/>
                </a:solidFill>
              </a:endParaRPr>
            </a:p>
          </p:txBody>
        </p:sp>
        <p:sp>
          <p:nvSpPr>
            <p:cNvPr id="5" name="文本框 4"/>
            <p:cNvSpPr txBox="1"/>
            <p:nvPr/>
          </p:nvSpPr>
          <p:spPr>
            <a:xfrm>
              <a:off x="10668001" y="4587407"/>
              <a:ext cx="1038217" cy="430887"/>
            </a:xfrm>
            <a:prstGeom prst="rect">
              <a:avLst/>
            </a:prstGeom>
            <a:noFill/>
          </p:spPr>
          <p:txBody>
            <a:bodyPr wrap="square" rtlCol="0">
              <a:spAutoFit/>
            </a:bodyPr>
            <a:lstStyle/>
            <a:p>
              <a:pPr algn="dist"/>
              <a:r>
                <a:rPr lang="zh-CN" altLang="en-US" sz="1500" b="1" dirty="0">
                  <a:solidFill>
                    <a:schemeClr val="accent2">
                      <a:lumMod val="75000"/>
                    </a:schemeClr>
                  </a:solidFill>
                  <a:latin typeface="微软雅黑" panose="020B0503020204020204" pitchFamily="34" charset="-122"/>
                  <a:ea typeface="微软雅黑" panose="020B0503020204020204" pitchFamily="34" charset="-122"/>
                </a:rPr>
                <a:t>伪代码</a:t>
              </a:r>
            </a:p>
          </p:txBody>
        </p:sp>
      </p:grpSp>
    </p:spTree>
    <p:extLst>
      <p:ext uri="{BB962C8B-B14F-4D97-AF65-F5344CB8AC3E}">
        <p14:creationId xmlns:p14="http://schemas.microsoft.com/office/powerpoint/2010/main" val="2841768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算法的流程图表示举例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90238" y="2016137"/>
                <a:ext cx="6215063" cy="442188"/>
              </a:xfrm>
            </p:spPr>
            <p:txBody>
              <a:bodyPr>
                <a:noAutofit/>
              </a:bodyPr>
              <a:lstStyle/>
              <a:p>
                <a:pPr marL="0" indent="0">
                  <a:lnSpc>
                    <a:spcPct val="120000"/>
                  </a:lnSpc>
                  <a:buNone/>
                </a:pPr>
                <a:r>
                  <a:rPr lang="en-US" altLang="zh-CN" sz="1800" dirty="0" smtClean="0">
                    <a:solidFill>
                      <a:schemeClr val="tx1"/>
                    </a:solidFill>
                  </a:rPr>
                  <a:t>【</a:t>
                </a:r>
                <a:r>
                  <a:rPr lang="zh-CN" altLang="en-US" sz="1800" dirty="0">
                    <a:solidFill>
                      <a:schemeClr val="tx1"/>
                    </a:solidFill>
                  </a:rPr>
                  <a:t>例</a:t>
                </a:r>
                <a:r>
                  <a:rPr lang="en-US" altLang="zh-CN" sz="1800" dirty="0">
                    <a:solidFill>
                      <a:schemeClr val="tx1"/>
                    </a:solidFill>
                  </a:rPr>
                  <a:t>2.17】</a:t>
                </a:r>
                <a:r>
                  <a:rPr lang="zh-CN" altLang="en-US" sz="1800" dirty="0">
                    <a:solidFill>
                      <a:schemeClr val="tx1"/>
                    </a:solidFill>
                  </a:rPr>
                  <a:t>求 </a:t>
                </a:r>
                <a14:m>
                  <m:oMath xmlns:m="http://schemas.openxmlformats.org/officeDocument/2006/math">
                    <m:r>
                      <a:rPr lang="en-US" altLang="zh-CN" sz="1800">
                        <a:solidFill>
                          <a:schemeClr val="tx1"/>
                        </a:solidFill>
                        <a:latin typeface="Cambria Math" panose="02040503050406030204" pitchFamily="18" charset="0"/>
                      </a:rPr>
                      <m:t>1</m:t>
                    </m:r>
                    <m:r>
                      <a:rPr lang="zh-CN" altLang="en-US" sz="1800" i="1">
                        <a:solidFill>
                          <a:schemeClr val="tx1"/>
                        </a:solidFill>
                        <a:latin typeface="Cambria Math" panose="02040503050406030204" pitchFamily="18" charset="0"/>
                      </a:rPr>
                      <m:t>−</m:t>
                    </m:r>
                    <m:f>
                      <m:fPr>
                        <m:ctrlPr>
                          <a:rPr lang="zh-CN" altLang="zh-CN" sz="1800" i="1">
                            <a:solidFill>
                              <a:schemeClr val="tx1"/>
                            </a:solidFill>
                            <a:latin typeface="Cambria Math" panose="02040503050406030204" pitchFamily="18" charset="0"/>
                          </a:rPr>
                        </m:ctrlPr>
                      </m:fPr>
                      <m:num>
                        <m:r>
                          <a:rPr lang="en-US" altLang="zh-CN" sz="1800">
                            <a:solidFill>
                              <a:schemeClr val="tx1"/>
                            </a:solidFill>
                            <a:latin typeface="Cambria Math" panose="02040503050406030204" pitchFamily="18" charset="0"/>
                          </a:rPr>
                          <m:t>1</m:t>
                        </m:r>
                      </m:num>
                      <m:den>
                        <m:r>
                          <a:rPr lang="en-US" altLang="zh-CN" sz="1800">
                            <a:solidFill>
                              <a:schemeClr val="tx1"/>
                            </a:solidFill>
                            <a:latin typeface="Cambria Math" panose="02040503050406030204" pitchFamily="18" charset="0"/>
                          </a:rPr>
                          <m:t>2</m:t>
                        </m:r>
                      </m:den>
                    </m:f>
                    <m:r>
                      <a:rPr lang="en-US" altLang="zh-CN" sz="1800" i="1">
                        <a:solidFill>
                          <a:schemeClr val="tx1"/>
                        </a:solidFill>
                        <a:latin typeface="Cambria Math" panose="02040503050406030204" pitchFamily="18" charset="0"/>
                      </a:rPr>
                      <m:t>+</m:t>
                    </m:r>
                    <m:f>
                      <m:fPr>
                        <m:ctrlPr>
                          <a:rPr lang="zh-CN" altLang="zh-CN" sz="1800" i="1">
                            <a:solidFill>
                              <a:schemeClr val="tx1"/>
                            </a:solidFill>
                            <a:latin typeface="Cambria Math" panose="02040503050406030204" pitchFamily="18" charset="0"/>
                          </a:rPr>
                        </m:ctrlPr>
                      </m:fPr>
                      <m:num>
                        <m:r>
                          <a:rPr lang="en-US" altLang="zh-CN" sz="1800" i="1">
                            <a:solidFill>
                              <a:schemeClr val="tx1"/>
                            </a:solidFill>
                            <a:latin typeface="Cambria Math" panose="02040503050406030204" pitchFamily="18" charset="0"/>
                          </a:rPr>
                          <m:t>1</m:t>
                        </m:r>
                      </m:num>
                      <m:den>
                        <m:r>
                          <a:rPr lang="en-US" altLang="zh-CN" sz="1800" i="1">
                            <a:solidFill>
                              <a:schemeClr val="tx1"/>
                            </a:solidFill>
                            <a:latin typeface="Cambria Math" panose="02040503050406030204" pitchFamily="18" charset="0"/>
                          </a:rPr>
                          <m:t>3</m:t>
                        </m:r>
                      </m:den>
                    </m:f>
                    <m:r>
                      <a:rPr lang="zh-CN" altLang="en-US" sz="1800" i="1">
                        <a:solidFill>
                          <a:schemeClr val="tx1"/>
                        </a:solidFill>
                        <a:latin typeface="Cambria Math" panose="02040503050406030204" pitchFamily="18" charset="0"/>
                      </a:rPr>
                      <m:t>−</m:t>
                    </m:r>
                    <m:f>
                      <m:fPr>
                        <m:ctrlPr>
                          <a:rPr lang="zh-CN" altLang="zh-CN" sz="1800" i="1">
                            <a:solidFill>
                              <a:schemeClr val="tx1"/>
                            </a:solidFill>
                            <a:latin typeface="Cambria Math" panose="02040503050406030204" pitchFamily="18" charset="0"/>
                          </a:rPr>
                        </m:ctrlPr>
                      </m:fPr>
                      <m:num>
                        <m:r>
                          <a:rPr lang="en-US" altLang="zh-CN" sz="1800" i="1">
                            <a:solidFill>
                              <a:schemeClr val="tx1"/>
                            </a:solidFill>
                            <a:latin typeface="Cambria Math" panose="02040503050406030204" pitchFamily="18" charset="0"/>
                          </a:rPr>
                          <m:t>1</m:t>
                        </m:r>
                      </m:num>
                      <m:den>
                        <m:r>
                          <a:rPr lang="en-US" altLang="zh-CN" sz="1800" i="1">
                            <a:solidFill>
                              <a:schemeClr val="tx1"/>
                            </a:solidFill>
                            <a:latin typeface="Cambria Math" panose="02040503050406030204" pitchFamily="18" charset="0"/>
                          </a:rPr>
                          <m:t>4</m:t>
                        </m:r>
                      </m:den>
                    </m:f>
                    <m:r>
                      <a:rPr lang="en-US" altLang="zh-CN" sz="1800" i="1">
                        <a:solidFill>
                          <a:schemeClr val="tx1"/>
                        </a:solidFill>
                        <a:latin typeface="Cambria Math" panose="02040503050406030204" pitchFamily="18" charset="0"/>
                      </a:rPr>
                      <m:t>+⋯+</m:t>
                    </m:r>
                    <m:f>
                      <m:fPr>
                        <m:ctrlPr>
                          <a:rPr lang="zh-CN" altLang="zh-CN" sz="1800" i="1">
                            <a:solidFill>
                              <a:schemeClr val="tx1"/>
                            </a:solidFill>
                            <a:latin typeface="Cambria Math" panose="02040503050406030204" pitchFamily="18" charset="0"/>
                          </a:rPr>
                        </m:ctrlPr>
                      </m:fPr>
                      <m:num>
                        <m:r>
                          <a:rPr lang="en-US" altLang="zh-CN" sz="1800" i="1">
                            <a:solidFill>
                              <a:schemeClr val="tx1"/>
                            </a:solidFill>
                            <a:latin typeface="Cambria Math" panose="02040503050406030204" pitchFamily="18" charset="0"/>
                          </a:rPr>
                          <m:t>1</m:t>
                        </m:r>
                      </m:num>
                      <m:den>
                        <m:r>
                          <a:rPr lang="en-US" altLang="zh-CN" sz="1800" i="1">
                            <a:solidFill>
                              <a:schemeClr val="tx1"/>
                            </a:solidFill>
                            <a:latin typeface="Cambria Math" panose="02040503050406030204" pitchFamily="18" charset="0"/>
                          </a:rPr>
                          <m:t>99</m:t>
                        </m:r>
                      </m:den>
                    </m:f>
                    <m:r>
                      <a:rPr lang="zh-CN" altLang="en-US" sz="1800" i="1">
                        <a:solidFill>
                          <a:schemeClr val="tx1"/>
                        </a:solidFill>
                        <a:latin typeface="Cambria Math" panose="02040503050406030204" pitchFamily="18" charset="0"/>
                      </a:rPr>
                      <m:t>−</m:t>
                    </m:r>
                    <m:f>
                      <m:fPr>
                        <m:ctrlPr>
                          <a:rPr lang="zh-CN" altLang="zh-CN" sz="1800" i="1">
                            <a:solidFill>
                              <a:schemeClr val="tx1"/>
                            </a:solidFill>
                            <a:latin typeface="Cambria Math" panose="02040503050406030204" pitchFamily="18" charset="0"/>
                          </a:rPr>
                        </m:ctrlPr>
                      </m:fPr>
                      <m:num>
                        <m:r>
                          <a:rPr lang="en-US" altLang="zh-CN" sz="1800" i="1">
                            <a:solidFill>
                              <a:schemeClr val="tx1"/>
                            </a:solidFill>
                            <a:latin typeface="Cambria Math" panose="02040503050406030204" pitchFamily="18" charset="0"/>
                          </a:rPr>
                          <m:t>1</m:t>
                        </m:r>
                      </m:num>
                      <m:den>
                        <m:r>
                          <a:rPr lang="en-US" altLang="zh-CN" sz="1800" i="1">
                            <a:solidFill>
                              <a:schemeClr val="tx1"/>
                            </a:solidFill>
                            <a:latin typeface="Cambria Math" panose="02040503050406030204" pitchFamily="18" charset="0"/>
                          </a:rPr>
                          <m:t>100</m:t>
                        </m:r>
                      </m:den>
                    </m:f>
                  </m:oMath>
                </a14:m>
                <a:r>
                  <a:rPr lang="zh-CN" altLang="en-US" sz="1800" dirty="0">
                    <a:solidFill>
                      <a:schemeClr val="tx1"/>
                    </a:solidFill>
                  </a:rPr>
                  <a:t>，用伪代码表示。</a:t>
                </a:r>
                <a:endParaRPr lang="en-US" altLang="zh-CN" sz="1800" dirty="0">
                  <a:solidFill>
                    <a:schemeClr val="tx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90238" y="2016137"/>
                <a:ext cx="6215063" cy="442188"/>
              </a:xfrm>
              <a:blipFill>
                <a:blip r:embed="rId10"/>
                <a:stretch>
                  <a:fillRect l="-784" b="-34722"/>
                </a:stretch>
              </a:blipFill>
            </p:spPr>
            <p:txBody>
              <a:bodyPr/>
              <a:lstStyle/>
              <a:p>
                <a:r>
                  <a:rPr lang="zh-CN" altLang="en-US">
                    <a:noFill/>
                  </a:rPr>
                  <a:t> </a:t>
                </a:r>
              </a:p>
            </p:txBody>
          </p:sp>
        </mc:Fallback>
      </mc:AlternateContent>
      <p:grpSp>
        <p:nvGrpSpPr>
          <p:cNvPr id="7" name="组合 6"/>
          <p:cNvGrpSpPr/>
          <p:nvPr/>
        </p:nvGrpSpPr>
        <p:grpSpPr>
          <a:xfrm>
            <a:off x="6325832" y="1347842"/>
            <a:ext cx="2662103" cy="4098132"/>
            <a:chOff x="7731903" y="783771"/>
            <a:chExt cx="4114799" cy="4464999"/>
          </a:xfrm>
        </p:grpSpPr>
        <p:sp>
          <p:nvSpPr>
            <p:cNvPr id="32" name="MH_Text_1"/>
            <p:cNvSpPr>
              <a:spLocks noChangeAspect="1"/>
            </p:cNvSpPr>
            <p:nvPr>
              <p:custDataLst>
                <p:tags r:id="rId6"/>
              </p:custDataLst>
            </p:nvPr>
          </p:nvSpPr>
          <p:spPr>
            <a:xfrm>
              <a:off x="7731903" y="783771"/>
              <a:ext cx="4114799" cy="4464999"/>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16000" tIns="540000" rIns="216000" bIns="270000" anchor="ctr">
              <a:noAutofit/>
            </a:bodyPr>
            <a:lstStyle/>
            <a:p>
              <a:pPr algn="just">
                <a:spcBef>
                  <a:spcPts val="450"/>
                </a:spcBef>
                <a:spcAft>
                  <a:spcPts val="450"/>
                </a:spcAft>
                <a:defRPr/>
              </a:pPr>
              <a:endParaRPr lang="zh-CN" altLang="en-US" sz="1050" dirty="0">
                <a:solidFill>
                  <a:srgbClr val="454545"/>
                </a:solidFill>
              </a:endParaRPr>
            </a:p>
          </p:txBody>
        </p:sp>
        <p:sp>
          <p:nvSpPr>
            <p:cNvPr id="33" name="MH_Text_1"/>
            <p:cNvSpPr>
              <a:spLocks noChangeAspect="1"/>
            </p:cNvSpPr>
            <p:nvPr>
              <p:custDataLst>
                <p:tags r:id="rId7"/>
              </p:custDataLst>
            </p:nvPr>
          </p:nvSpPr>
          <p:spPr>
            <a:xfrm>
              <a:off x="7906521" y="927993"/>
              <a:ext cx="3799697" cy="3737033"/>
            </a:xfrm>
            <a:prstGeom prst="roundRect">
              <a:avLst>
                <a:gd name="adj" fmla="val 1429"/>
              </a:avLst>
            </a:prstGeom>
            <a:ln/>
          </p:spPr>
          <p:style>
            <a:lnRef idx="2">
              <a:schemeClr val="accent1">
                <a:shade val="50000"/>
              </a:schemeClr>
            </a:lnRef>
            <a:fillRef idx="1">
              <a:schemeClr val="accent1"/>
            </a:fillRef>
            <a:effectRef idx="0">
              <a:schemeClr val="accent1"/>
            </a:effectRef>
            <a:fontRef idx="minor">
              <a:schemeClr val="lt1"/>
            </a:fontRef>
          </p:style>
          <p:txBody>
            <a:bodyPr lIns="216000" tIns="135000" rIns="216000" bIns="135000" anchor="t">
              <a:noAutofit/>
            </a:bodyPr>
            <a:lstStyle/>
            <a:p>
              <a:pPr algn="just">
                <a:spcBef>
                  <a:spcPts val="450"/>
                </a:spcBef>
                <a:spcAft>
                  <a:spcPts val="450"/>
                </a:spcAft>
                <a:defRPr/>
              </a:pPr>
              <a:r>
                <a:rPr lang="en-US" altLang="zh-CN" sz="1050" dirty="0">
                  <a:solidFill>
                    <a:schemeClr val="bg1"/>
                  </a:solidFill>
                </a:rPr>
                <a:t>begin	(</a:t>
              </a:r>
              <a:r>
                <a:rPr lang="zh-CN" altLang="en-US" sz="1050" dirty="0">
                  <a:solidFill>
                    <a:schemeClr val="bg1"/>
                  </a:solidFill>
                </a:rPr>
                <a:t>算法开始</a:t>
              </a:r>
              <a:r>
                <a:rPr lang="en-US" altLang="zh-CN" sz="1050" dirty="0">
                  <a:solidFill>
                    <a:schemeClr val="bg1"/>
                  </a:solidFill>
                </a:rPr>
                <a:t>)</a:t>
              </a:r>
            </a:p>
            <a:p>
              <a:pPr algn="just">
                <a:spcBef>
                  <a:spcPts val="450"/>
                </a:spcBef>
                <a:spcAft>
                  <a:spcPts val="450"/>
                </a:spcAft>
                <a:defRPr/>
              </a:pPr>
              <a:r>
                <a:rPr lang="en-US" altLang="zh-CN" sz="1050" dirty="0">
                  <a:solidFill>
                    <a:schemeClr val="bg1"/>
                  </a:solidFill>
                </a:rPr>
                <a:t>    1=&gt;sign</a:t>
              </a:r>
            </a:p>
            <a:p>
              <a:pPr algn="just">
                <a:spcBef>
                  <a:spcPts val="450"/>
                </a:spcBef>
                <a:spcAft>
                  <a:spcPts val="450"/>
                </a:spcAft>
                <a:defRPr/>
              </a:pPr>
              <a:r>
                <a:rPr lang="en-US" altLang="zh-CN" sz="1050" dirty="0">
                  <a:solidFill>
                    <a:schemeClr val="bg1"/>
                  </a:solidFill>
                </a:rPr>
                <a:t>    1=&gt;sum</a:t>
              </a:r>
            </a:p>
            <a:p>
              <a:pPr algn="just">
                <a:spcBef>
                  <a:spcPts val="450"/>
                </a:spcBef>
                <a:spcAft>
                  <a:spcPts val="450"/>
                </a:spcAft>
                <a:defRPr/>
              </a:pPr>
              <a:r>
                <a:rPr lang="en-US" altLang="zh-CN" sz="1050" dirty="0">
                  <a:solidFill>
                    <a:schemeClr val="bg1"/>
                  </a:solidFill>
                </a:rPr>
                <a:t>    2=&gt;</a:t>
              </a:r>
              <a:r>
                <a:rPr lang="en-US" altLang="zh-CN" sz="1050" dirty="0" err="1">
                  <a:solidFill>
                    <a:schemeClr val="bg1"/>
                  </a:solidFill>
                </a:rPr>
                <a:t>deno</a:t>
              </a:r>
              <a:endParaRPr lang="en-US" altLang="zh-CN" sz="1050" dirty="0">
                <a:solidFill>
                  <a:schemeClr val="bg1"/>
                </a:solidFill>
              </a:endParaRPr>
            </a:p>
            <a:p>
              <a:pPr algn="just">
                <a:spcBef>
                  <a:spcPts val="450"/>
                </a:spcBef>
                <a:spcAft>
                  <a:spcPts val="450"/>
                </a:spcAft>
                <a:defRPr/>
              </a:pPr>
              <a:r>
                <a:rPr lang="en-US" altLang="zh-CN" sz="1050" dirty="0">
                  <a:solidFill>
                    <a:schemeClr val="bg1"/>
                  </a:solidFill>
                </a:rPr>
                <a:t>    while </a:t>
              </a:r>
              <a:r>
                <a:rPr lang="en-US" altLang="zh-CN" sz="1050" dirty="0" err="1">
                  <a:solidFill>
                    <a:schemeClr val="bg1"/>
                  </a:solidFill>
                </a:rPr>
                <a:t>deno</a:t>
              </a:r>
              <a:r>
                <a:rPr lang="zh-CN" altLang="en-US" sz="1050" dirty="0">
                  <a:solidFill>
                    <a:schemeClr val="bg1"/>
                  </a:solidFill>
                </a:rPr>
                <a:t>≤</a:t>
              </a:r>
              <a:r>
                <a:rPr lang="en-US" altLang="zh-CN" sz="1050" dirty="0">
                  <a:solidFill>
                    <a:schemeClr val="bg1"/>
                  </a:solidFill>
                </a:rPr>
                <a:t>100</a:t>
              </a:r>
            </a:p>
            <a:p>
              <a:pPr algn="just">
                <a:spcBef>
                  <a:spcPts val="450"/>
                </a:spcBef>
                <a:spcAft>
                  <a:spcPts val="450"/>
                </a:spcAft>
                <a:defRPr/>
              </a:pPr>
              <a:r>
                <a:rPr lang="en-US" altLang="zh-CN" sz="1050" dirty="0">
                  <a:solidFill>
                    <a:schemeClr val="bg1"/>
                  </a:solidFill>
                </a:rPr>
                <a:t>    {    (-1)*sign=&gt;sign</a:t>
              </a:r>
            </a:p>
            <a:p>
              <a:pPr algn="just">
                <a:spcBef>
                  <a:spcPts val="450"/>
                </a:spcBef>
                <a:spcAft>
                  <a:spcPts val="450"/>
                </a:spcAft>
                <a:defRPr/>
              </a:pPr>
              <a:r>
                <a:rPr lang="en-US" altLang="zh-CN" sz="1050" dirty="0">
                  <a:solidFill>
                    <a:schemeClr val="bg1"/>
                  </a:solidFill>
                </a:rPr>
                <a:t>         sign*(1/</a:t>
              </a:r>
              <a:r>
                <a:rPr lang="en-US" altLang="zh-CN" sz="1050" dirty="0" err="1">
                  <a:solidFill>
                    <a:schemeClr val="bg1"/>
                  </a:solidFill>
                </a:rPr>
                <a:t>deno</a:t>
              </a:r>
              <a:r>
                <a:rPr lang="en-US" altLang="zh-CN" sz="1050" dirty="0">
                  <a:solidFill>
                    <a:schemeClr val="bg1"/>
                  </a:solidFill>
                </a:rPr>
                <a:t>)=&gt;term</a:t>
              </a:r>
            </a:p>
            <a:p>
              <a:pPr algn="just">
                <a:spcBef>
                  <a:spcPts val="450"/>
                </a:spcBef>
                <a:spcAft>
                  <a:spcPts val="450"/>
                </a:spcAft>
                <a:defRPr/>
              </a:pPr>
              <a:r>
                <a:rPr lang="en-US" altLang="zh-CN" sz="1050" dirty="0">
                  <a:solidFill>
                    <a:schemeClr val="bg1"/>
                  </a:solidFill>
                </a:rPr>
                <a:t>         </a:t>
              </a:r>
              <a:r>
                <a:rPr lang="en-US" altLang="zh-CN" sz="1050" dirty="0" err="1">
                  <a:solidFill>
                    <a:schemeClr val="bg1"/>
                  </a:solidFill>
                </a:rPr>
                <a:t>sum+term</a:t>
              </a:r>
              <a:r>
                <a:rPr lang="en-US" altLang="zh-CN" sz="1050" dirty="0">
                  <a:solidFill>
                    <a:schemeClr val="bg1"/>
                  </a:solidFill>
                </a:rPr>
                <a:t>=&gt;sum</a:t>
              </a:r>
            </a:p>
            <a:p>
              <a:pPr algn="just">
                <a:spcBef>
                  <a:spcPts val="450"/>
                </a:spcBef>
                <a:spcAft>
                  <a:spcPts val="450"/>
                </a:spcAft>
                <a:defRPr/>
              </a:pPr>
              <a:r>
                <a:rPr lang="en-US" altLang="zh-CN" sz="1050" dirty="0">
                  <a:solidFill>
                    <a:schemeClr val="bg1"/>
                  </a:solidFill>
                </a:rPr>
                <a:t>         deno+1=&gt;</a:t>
              </a:r>
              <a:r>
                <a:rPr lang="en-US" altLang="zh-CN" sz="1050" dirty="0" err="1">
                  <a:solidFill>
                    <a:schemeClr val="bg1"/>
                  </a:solidFill>
                </a:rPr>
                <a:t>deno</a:t>
              </a:r>
              <a:endParaRPr lang="en-US" altLang="zh-CN" sz="1050" dirty="0">
                <a:solidFill>
                  <a:schemeClr val="bg1"/>
                </a:solidFill>
              </a:endParaRPr>
            </a:p>
            <a:p>
              <a:pPr algn="just">
                <a:spcBef>
                  <a:spcPts val="450"/>
                </a:spcBef>
                <a:spcAft>
                  <a:spcPts val="450"/>
                </a:spcAft>
                <a:defRPr/>
              </a:pPr>
              <a:r>
                <a:rPr lang="en-US" altLang="zh-CN" sz="1050" dirty="0">
                  <a:solidFill>
                    <a:schemeClr val="bg1"/>
                  </a:solidFill>
                </a:rPr>
                <a:t>    }</a:t>
              </a:r>
            </a:p>
            <a:p>
              <a:pPr algn="just">
                <a:spcBef>
                  <a:spcPts val="450"/>
                </a:spcBef>
                <a:spcAft>
                  <a:spcPts val="450"/>
                </a:spcAft>
                <a:defRPr/>
              </a:pPr>
              <a:r>
                <a:rPr lang="en-US" altLang="zh-CN" sz="1050" dirty="0">
                  <a:solidFill>
                    <a:schemeClr val="bg1"/>
                  </a:solidFill>
                </a:rPr>
                <a:t>    print sum</a:t>
              </a:r>
            </a:p>
            <a:p>
              <a:pPr algn="just">
                <a:spcBef>
                  <a:spcPts val="450"/>
                </a:spcBef>
                <a:spcAft>
                  <a:spcPts val="450"/>
                </a:spcAft>
                <a:defRPr/>
              </a:pPr>
              <a:r>
                <a:rPr lang="en-US" altLang="zh-CN" sz="1050" dirty="0">
                  <a:solidFill>
                    <a:schemeClr val="bg1"/>
                  </a:solidFill>
                </a:rPr>
                <a:t>end	(</a:t>
              </a:r>
              <a:r>
                <a:rPr lang="zh-CN" altLang="en-US" sz="1050" dirty="0">
                  <a:solidFill>
                    <a:schemeClr val="bg1"/>
                  </a:solidFill>
                </a:rPr>
                <a:t>算法结束</a:t>
              </a:r>
              <a:r>
                <a:rPr lang="en-US" altLang="zh-CN" sz="1050" dirty="0">
                  <a:solidFill>
                    <a:schemeClr val="bg1"/>
                  </a:solidFill>
                </a:rPr>
                <a:t>)</a:t>
              </a:r>
              <a:endParaRPr lang="zh-CN" altLang="en-US" sz="1050" dirty="0">
                <a:solidFill>
                  <a:schemeClr val="bg1"/>
                </a:solidFill>
              </a:endParaRPr>
            </a:p>
          </p:txBody>
        </p:sp>
        <p:sp>
          <p:nvSpPr>
            <p:cNvPr id="5" name="文本框 4"/>
            <p:cNvSpPr txBox="1"/>
            <p:nvPr/>
          </p:nvSpPr>
          <p:spPr>
            <a:xfrm>
              <a:off x="10499114" y="4806967"/>
              <a:ext cx="1191715" cy="352095"/>
            </a:xfrm>
            <a:prstGeom prst="rect">
              <a:avLst/>
            </a:prstGeom>
            <a:noFill/>
          </p:spPr>
          <p:txBody>
            <a:bodyPr wrap="square" rtlCol="0">
              <a:spAutoFit/>
            </a:bodyPr>
            <a:lstStyle/>
            <a:p>
              <a:pPr algn="dist"/>
              <a:r>
                <a:rPr lang="zh-CN" altLang="en-US" sz="1500" b="1" dirty="0">
                  <a:solidFill>
                    <a:schemeClr val="accent2">
                      <a:lumMod val="75000"/>
                    </a:schemeClr>
                  </a:solidFill>
                  <a:latin typeface="微软雅黑" panose="020B0503020204020204" pitchFamily="34" charset="-122"/>
                  <a:ea typeface="微软雅黑" panose="020B0503020204020204" pitchFamily="34" charset="-122"/>
                </a:rPr>
                <a:t>伪代码</a:t>
              </a:r>
            </a:p>
          </p:txBody>
        </p:sp>
      </p:grpSp>
      <p:grpSp>
        <p:nvGrpSpPr>
          <p:cNvPr id="14" name="组合 13"/>
          <p:cNvGrpSpPr/>
          <p:nvPr/>
        </p:nvGrpSpPr>
        <p:grpSpPr>
          <a:xfrm>
            <a:off x="3075436" y="2783705"/>
            <a:ext cx="2947013" cy="2658044"/>
            <a:chOff x="4030664" y="1795463"/>
            <a:chExt cx="3717925" cy="4624986"/>
          </a:xfrm>
        </p:grpSpPr>
        <p:sp>
          <p:nvSpPr>
            <p:cNvPr id="16"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16000" tIns="540000" rIns="216000" bIns="270000" anchor="ctr">
              <a:noAutofit/>
            </a:bodyPr>
            <a:lstStyle/>
            <a:p>
              <a:pPr algn="just">
                <a:spcBef>
                  <a:spcPts val="450"/>
                </a:spcBef>
                <a:spcAft>
                  <a:spcPts val="450"/>
                </a:spcAft>
                <a:defRPr/>
              </a:pPr>
              <a:r>
                <a:rPr lang="en-US" altLang="zh-CN" sz="1050" dirty="0">
                  <a:solidFill>
                    <a:srgbClr val="454545"/>
                  </a:solidFill>
                </a:rPr>
                <a:t>S1: sign=1</a:t>
              </a:r>
            </a:p>
            <a:p>
              <a:pPr algn="just">
                <a:spcBef>
                  <a:spcPts val="450"/>
                </a:spcBef>
                <a:spcAft>
                  <a:spcPts val="450"/>
                </a:spcAft>
                <a:defRPr/>
              </a:pPr>
              <a:r>
                <a:rPr lang="en-US" altLang="zh-CN" sz="1050" dirty="0">
                  <a:solidFill>
                    <a:srgbClr val="454545"/>
                  </a:solidFill>
                </a:rPr>
                <a:t>S2: sum=1</a:t>
              </a:r>
            </a:p>
            <a:p>
              <a:pPr algn="just">
                <a:spcBef>
                  <a:spcPts val="450"/>
                </a:spcBef>
                <a:spcAft>
                  <a:spcPts val="450"/>
                </a:spcAft>
                <a:defRPr/>
              </a:pPr>
              <a:r>
                <a:rPr lang="en-US" altLang="zh-CN" sz="1050" dirty="0">
                  <a:solidFill>
                    <a:srgbClr val="454545"/>
                  </a:solidFill>
                </a:rPr>
                <a:t>S3: </a:t>
              </a:r>
              <a:r>
                <a:rPr lang="en-US" altLang="zh-CN" sz="1050" dirty="0" err="1">
                  <a:solidFill>
                    <a:srgbClr val="454545"/>
                  </a:solidFill>
                </a:rPr>
                <a:t>deno</a:t>
              </a:r>
              <a:r>
                <a:rPr lang="en-US" altLang="zh-CN" sz="1050" dirty="0">
                  <a:solidFill>
                    <a:srgbClr val="454545"/>
                  </a:solidFill>
                </a:rPr>
                <a:t>=2</a:t>
              </a:r>
            </a:p>
            <a:p>
              <a:pPr algn="just">
                <a:spcBef>
                  <a:spcPts val="450"/>
                </a:spcBef>
                <a:spcAft>
                  <a:spcPts val="450"/>
                </a:spcAft>
                <a:defRPr/>
              </a:pPr>
              <a:r>
                <a:rPr lang="en-US" altLang="zh-CN" sz="1050" dirty="0">
                  <a:solidFill>
                    <a:srgbClr val="454545"/>
                  </a:solidFill>
                </a:rPr>
                <a:t>S4: sign=(-1)* sign</a:t>
              </a:r>
            </a:p>
            <a:p>
              <a:pPr algn="just">
                <a:spcBef>
                  <a:spcPts val="450"/>
                </a:spcBef>
                <a:spcAft>
                  <a:spcPts val="450"/>
                </a:spcAft>
                <a:defRPr/>
              </a:pPr>
              <a:r>
                <a:rPr lang="en-US" altLang="zh-CN" sz="1050" dirty="0">
                  <a:solidFill>
                    <a:srgbClr val="454545"/>
                  </a:solidFill>
                </a:rPr>
                <a:t>S5: term=sign*(1/</a:t>
              </a:r>
              <a:r>
                <a:rPr lang="en-US" altLang="zh-CN" sz="1050" dirty="0" err="1">
                  <a:solidFill>
                    <a:srgbClr val="454545"/>
                  </a:solidFill>
                </a:rPr>
                <a:t>deno</a:t>
              </a:r>
              <a:r>
                <a:rPr lang="en-US" altLang="zh-CN" sz="1050" dirty="0">
                  <a:solidFill>
                    <a:srgbClr val="454545"/>
                  </a:solidFill>
                </a:rPr>
                <a:t>)</a:t>
              </a:r>
            </a:p>
            <a:p>
              <a:pPr algn="just">
                <a:spcBef>
                  <a:spcPts val="450"/>
                </a:spcBef>
                <a:spcAft>
                  <a:spcPts val="450"/>
                </a:spcAft>
                <a:defRPr/>
              </a:pPr>
              <a:r>
                <a:rPr lang="en-US" altLang="zh-CN" sz="1050" dirty="0">
                  <a:solidFill>
                    <a:srgbClr val="454545"/>
                  </a:solidFill>
                </a:rPr>
                <a:t>S6: sum=</a:t>
              </a:r>
              <a:r>
                <a:rPr lang="en-US" altLang="zh-CN" sz="1050" dirty="0" err="1">
                  <a:solidFill>
                    <a:srgbClr val="454545"/>
                  </a:solidFill>
                </a:rPr>
                <a:t>sum+term</a:t>
              </a:r>
              <a:endParaRPr lang="en-US" altLang="zh-CN" sz="1050" dirty="0">
                <a:solidFill>
                  <a:srgbClr val="454545"/>
                </a:solidFill>
              </a:endParaRPr>
            </a:p>
            <a:p>
              <a:pPr algn="just">
                <a:spcBef>
                  <a:spcPts val="450"/>
                </a:spcBef>
                <a:spcAft>
                  <a:spcPts val="450"/>
                </a:spcAft>
                <a:defRPr/>
              </a:pPr>
              <a:r>
                <a:rPr lang="en-US" altLang="zh-CN" sz="1050" dirty="0">
                  <a:solidFill>
                    <a:srgbClr val="454545"/>
                  </a:solidFill>
                </a:rPr>
                <a:t>S7: </a:t>
              </a:r>
              <a:r>
                <a:rPr lang="en-US" altLang="zh-CN" sz="1050" dirty="0" err="1">
                  <a:solidFill>
                    <a:srgbClr val="454545"/>
                  </a:solidFill>
                </a:rPr>
                <a:t>deno</a:t>
              </a:r>
              <a:r>
                <a:rPr lang="en-US" altLang="zh-CN" sz="1050" dirty="0">
                  <a:solidFill>
                    <a:srgbClr val="454545"/>
                  </a:solidFill>
                </a:rPr>
                <a:t>=deno+1</a:t>
              </a:r>
            </a:p>
            <a:p>
              <a:pPr algn="just">
                <a:spcBef>
                  <a:spcPts val="450"/>
                </a:spcBef>
                <a:spcAft>
                  <a:spcPts val="450"/>
                </a:spcAft>
                <a:defRPr/>
              </a:pPr>
              <a:r>
                <a:rPr lang="en-US" altLang="zh-CN" sz="1050" dirty="0">
                  <a:solidFill>
                    <a:srgbClr val="454545"/>
                  </a:solidFill>
                </a:rPr>
                <a:t>S8: </a:t>
              </a:r>
              <a:r>
                <a:rPr lang="zh-CN" altLang="en-US" sz="1050" dirty="0">
                  <a:solidFill>
                    <a:srgbClr val="454545"/>
                  </a:solidFill>
                </a:rPr>
                <a:t>若</a:t>
              </a:r>
              <a:r>
                <a:rPr lang="en-US" altLang="zh-CN" sz="1050" dirty="0">
                  <a:solidFill>
                    <a:srgbClr val="454545"/>
                  </a:solidFill>
                </a:rPr>
                <a:t>deno≤100</a:t>
              </a:r>
              <a:r>
                <a:rPr lang="zh-CN" altLang="en-US" sz="1050" dirty="0">
                  <a:solidFill>
                    <a:srgbClr val="454545"/>
                  </a:solidFill>
                </a:rPr>
                <a:t>返回</a:t>
              </a:r>
              <a:r>
                <a:rPr lang="en-US" altLang="zh-CN" sz="1050" dirty="0">
                  <a:solidFill>
                    <a:srgbClr val="454545"/>
                  </a:solidFill>
                </a:rPr>
                <a:t>S4</a:t>
              </a:r>
              <a:r>
                <a:rPr lang="zh-CN" altLang="en-US" sz="1050" dirty="0">
                  <a:solidFill>
                    <a:srgbClr val="454545"/>
                  </a:solidFill>
                </a:rPr>
                <a:t>；否则算法结束</a:t>
              </a:r>
            </a:p>
          </p:txBody>
        </p:sp>
        <p:sp>
          <p:nvSpPr>
            <p:cNvPr id="17"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800" dirty="0"/>
            </a:p>
          </p:txBody>
        </p:sp>
        <p:sp>
          <p:nvSpPr>
            <p:cNvPr id="18"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800" dirty="0"/>
            </a:p>
          </p:txBody>
        </p:sp>
        <p:sp>
          <p:nvSpPr>
            <p:cNvPr id="19"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5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20" name="MH_Desc_1"/>
          <p:cNvSpPr/>
          <p:nvPr>
            <p:custDataLst>
              <p:tags r:id="rId1"/>
            </p:custDataLst>
          </p:nvPr>
        </p:nvSpPr>
        <p:spPr>
          <a:xfrm>
            <a:off x="802852" y="2887660"/>
            <a:ext cx="1969199" cy="25887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anchor="ctr">
            <a:normAutofit/>
          </a:bodyPr>
          <a:lstStyle/>
          <a:p>
            <a:pPr algn="just">
              <a:spcBef>
                <a:spcPts val="450"/>
              </a:spcBef>
              <a:spcAft>
                <a:spcPts val="450"/>
              </a:spcAft>
            </a:pPr>
            <a:r>
              <a:rPr lang="en-US" altLang="zh-CN" sz="1050" dirty="0">
                <a:solidFill>
                  <a:schemeClr val="tx1"/>
                </a:solidFill>
              </a:rPr>
              <a:t>sign</a:t>
            </a:r>
            <a:r>
              <a:rPr lang="zh-CN" altLang="en-US" sz="1050" dirty="0">
                <a:solidFill>
                  <a:schemeClr val="tx1"/>
                </a:solidFill>
              </a:rPr>
              <a:t>：表示当前项的数值符号</a:t>
            </a:r>
            <a:endParaRPr lang="en-US" altLang="zh-CN" sz="1050" dirty="0">
              <a:solidFill>
                <a:schemeClr val="tx1"/>
              </a:solidFill>
            </a:endParaRPr>
          </a:p>
          <a:p>
            <a:pPr algn="just">
              <a:spcBef>
                <a:spcPts val="450"/>
              </a:spcBef>
              <a:spcAft>
                <a:spcPts val="450"/>
              </a:spcAft>
            </a:pPr>
            <a:r>
              <a:rPr lang="en-US" altLang="zh-CN" sz="1050" dirty="0">
                <a:solidFill>
                  <a:schemeClr val="tx1"/>
                </a:solidFill>
              </a:rPr>
              <a:t>term</a:t>
            </a:r>
            <a:r>
              <a:rPr lang="zh-CN" altLang="en-US" sz="1050" dirty="0">
                <a:solidFill>
                  <a:schemeClr val="tx1"/>
                </a:solidFill>
              </a:rPr>
              <a:t>：表示当前项的值</a:t>
            </a:r>
            <a:endParaRPr lang="en-US" altLang="zh-CN" sz="1050" dirty="0">
              <a:solidFill>
                <a:schemeClr val="tx1"/>
              </a:solidFill>
            </a:endParaRPr>
          </a:p>
          <a:p>
            <a:pPr algn="just">
              <a:spcBef>
                <a:spcPts val="450"/>
              </a:spcBef>
              <a:spcAft>
                <a:spcPts val="450"/>
              </a:spcAft>
            </a:pPr>
            <a:r>
              <a:rPr lang="en-US" altLang="zh-CN" sz="1050" dirty="0">
                <a:solidFill>
                  <a:schemeClr val="tx1"/>
                </a:solidFill>
              </a:rPr>
              <a:t>sum</a:t>
            </a:r>
            <a:r>
              <a:rPr lang="zh-CN" altLang="en-US" sz="1050" dirty="0">
                <a:solidFill>
                  <a:schemeClr val="tx1"/>
                </a:solidFill>
              </a:rPr>
              <a:t>：表示当前项的累加和</a:t>
            </a:r>
            <a:endParaRPr lang="en-US" altLang="zh-CN" sz="1050" dirty="0">
              <a:solidFill>
                <a:schemeClr val="tx1"/>
              </a:solidFill>
            </a:endParaRPr>
          </a:p>
          <a:p>
            <a:pPr algn="just">
              <a:spcBef>
                <a:spcPts val="450"/>
              </a:spcBef>
              <a:spcAft>
                <a:spcPts val="450"/>
              </a:spcAft>
            </a:pPr>
            <a:r>
              <a:rPr lang="en-US" altLang="zh-CN" sz="1050" dirty="0" err="1">
                <a:solidFill>
                  <a:schemeClr val="tx1"/>
                </a:solidFill>
              </a:rPr>
              <a:t>deno</a:t>
            </a:r>
            <a:r>
              <a:rPr lang="zh-CN" altLang="en-US" sz="1050" dirty="0">
                <a:solidFill>
                  <a:schemeClr val="tx1"/>
                </a:solidFill>
              </a:rPr>
              <a:t>：表示当前项的分母</a:t>
            </a:r>
            <a:endParaRPr lang="en-US" altLang="zh-CN" sz="1050" dirty="0">
              <a:solidFill>
                <a:schemeClr val="tx1"/>
              </a:solidFill>
            </a:endParaRPr>
          </a:p>
        </p:txBody>
      </p:sp>
    </p:spTree>
    <p:extLst>
      <p:ext uri="{BB962C8B-B14F-4D97-AF65-F5344CB8AC3E}">
        <p14:creationId xmlns:p14="http://schemas.microsoft.com/office/powerpoint/2010/main" val="2736232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用计算机语言表示算法</a:t>
            </a:r>
          </a:p>
        </p:txBody>
      </p:sp>
      <p:sp>
        <p:nvSpPr>
          <p:cNvPr id="4" name="内容占位符 2"/>
          <p:cNvSpPr>
            <a:spLocks noGrp="1"/>
          </p:cNvSpPr>
          <p:nvPr>
            <p:ph idx="1"/>
          </p:nvPr>
        </p:nvSpPr>
        <p:spPr>
          <a:xfrm>
            <a:off x="628650" y="2028908"/>
            <a:ext cx="6237115" cy="442188"/>
          </a:xfrm>
        </p:spPr>
        <p:txBody>
          <a:bodyPr>
            <a:noAutofit/>
          </a:bodyPr>
          <a:lstStyle/>
          <a:p>
            <a:pPr marL="0" indent="0">
              <a:lnSpc>
                <a:spcPct val="120000"/>
              </a:lnSpc>
              <a:buNone/>
            </a:pPr>
            <a:r>
              <a:rPr lang="en-US" altLang="zh-CN" sz="1800" dirty="0"/>
              <a:t>【</a:t>
            </a:r>
            <a:r>
              <a:rPr lang="zh-CN" altLang="en-US" sz="1800" dirty="0"/>
              <a:t>例</a:t>
            </a:r>
            <a:r>
              <a:rPr lang="en-US" altLang="zh-CN" sz="1800" dirty="0"/>
              <a:t>2.18】</a:t>
            </a:r>
            <a:r>
              <a:rPr lang="zh-CN" altLang="en-US" sz="1800" dirty="0"/>
              <a:t>将例</a:t>
            </a:r>
            <a:r>
              <a:rPr lang="en-US" altLang="zh-CN" sz="1800" dirty="0"/>
              <a:t>2.16</a:t>
            </a:r>
            <a:r>
              <a:rPr lang="zh-CN" altLang="en-US" sz="1800" dirty="0"/>
              <a:t>表示的算法（求</a:t>
            </a:r>
            <a:r>
              <a:rPr lang="en-US" altLang="zh-CN" sz="1800" dirty="0"/>
              <a:t>5!</a:t>
            </a:r>
            <a:r>
              <a:rPr lang="zh-CN" altLang="en-US" sz="1800" dirty="0"/>
              <a:t>）用</a:t>
            </a:r>
            <a:r>
              <a:rPr lang="en-US" altLang="zh-CN" sz="1800" dirty="0"/>
              <a:t>C</a:t>
            </a:r>
            <a:r>
              <a:rPr lang="zh-CN" altLang="en-US" sz="1800" dirty="0"/>
              <a:t>语言表示。</a:t>
            </a:r>
            <a:endParaRPr lang="en-US" altLang="zh-CN" sz="1800" dirty="0"/>
          </a:p>
        </p:txBody>
      </p:sp>
      <p:grpSp>
        <p:nvGrpSpPr>
          <p:cNvPr id="5" name="组合 4"/>
          <p:cNvGrpSpPr/>
          <p:nvPr/>
        </p:nvGrpSpPr>
        <p:grpSpPr>
          <a:xfrm>
            <a:off x="2205447" y="2677810"/>
            <a:ext cx="3086099" cy="2295953"/>
            <a:chOff x="4030664" y="1795463"/>
            <a:chExt cx="3717925" cy="4121151"/>
          </a:xfrm>
        </p:grpSpPr>
        <p:sp>
          <p:nvSpPr>
            <p:cNvPr id="6"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16000" tIns="540000" rIns="216000" bIns="270000" anchor="ctr">
              <a:noAutofit/>
            </a:bodyPr>
            <a:lstStyle/>
            <a:p>
              <a:pPr algn="just">
                <a:spcBef>
                  <a:spcPts val="450"/>
                </a:spcBef>
                <a:spcAft>
                  <a:spcPts val="450"/>
                </a:spcAft>
                <a:defRPr/>
              </a:pPr>
              <a:r>
                <a:rPr lang="en-US" altLang="zh-CN" sz="1050" dirty="0">
                  <a:solidFill>
                    <a:srgbClr val="454545"/>
                  </a:solidFill>
                </a:rPr>
                <a:t>S1: 1=&gt;p</a:t>
              </a:r>
            </a:p>
            <a:p>
              <a:pPr algn="just">
                <a:spcBef>
                  <a:spcPts val="450"/>
                </a:spcBef>
                <a:spcAft>
                  <a:spcPts val="450"/>
                </a:spcAft>
                <a:defRPr/>
              </a:pPr>
              <a:r>
                <a:rPr lang="en-US" altLang="zh-CN" sz="1050" dirty="0">
                  <a:solidFill>
                    <a:srgbClr val="454545"/>
                  </a:solidFill>
                </a:rPr>
                <a:t>S2: 2=&gt;</a:t>
              </a:r>
              <a:r>
                <a:rPr lang="en-US" altLang="zh-CN" sz="1050" dirty="0" err="1">
                  <a:solidFill>
                    <a:srgbClr val="454545"/>
                  </a:solidFill>
                </a:rPr>
                <a:t>i</a:t>
              </a:r>
              <a:endParaRPr lang="zh-CN" altLang="en-US" sz="1050" dirty="0">
                <a:solidFill>
                  <a:srgbClr val="454545"/>
                </a:solidFill>
              </a:endParaRPr>
            </a:p>
            <a:p>
              <a:pPr algn="just">
                <a:spcBef>
                  <a:spcPts val="450"/>
                </a:spcBef>
                <a:spcAft>
                  <a:spcPts val="450"/>
                </a:spcAft>
                <a:defRPr/>
              </a:pPr>
              <a:r>
                <a:rPr lang="en-US" altLang="zh-CN" sz="1050" dirty="0">
                  <a:solidFill>
                    <a:srgbClr val="454545"/>
                  </a:solidFill>
                </a:rPr>
                <a:t>S3: p*</a:t>
              </a:r>
              <a:r>
                <a:rPr lang="en-US" altLang="zh-CN" sz="1050" dirty="0" err="1">
                  <a:solidFill>
                    <a:srgbClr val="454545"/>
                  </a:solidFill>
                </a:rPr>
                <a:t>i</a:t>
              </a:r>
              <a:r>
                <a:rPr lang="en-US" altLang="zh-CN" sz="1050" dirty="0">
                  <a:solidFill>
                    <a:srgbClr val="454545"/>
                  </a:solidFill>
                </a:rPr>
                <a:t>=&gt;p</a:t>
              </a:r>
              <a:endParaRPr lang="zh-CN" altLang="en-US" sz="1050" dirty="0">
                <a:solidFill>
                  <a:srgbClr val="454545"/>
                </a:solidFill>
              </a:endParaRPr>
            </a:p>
            <a:p>
              <a:pPr algn="just">
                <a:spcBef>
                  <a:spcPts val="450"/>
                </a:spcBef>
                <a:spcAft>
                  <a:spcPts val="450"/>
                </a:spcAft>
                <a:defRPr/>
              </a:pPr>
              <a:r>
                <a:rPr lang="en-US" altLang="zh-CN" sz="1050" dirty="0">
                  <a:solidFill>
                    <a:srgbClr val="454545"/>
                  </a:solidFill>
                </a:rPr>
                <a:t>S4: i+1=&gt;</a:t>
              </a:r>
              <a:r>
                <a:rPr lang="en-US" altLang="zh-CN" sz="1050" dirty="0" err="1">
                  <a:solidFill>
                    <a:srgbClr val="454545"/>
                  </a:solidFill>
                </a:rPr>
                <a:t>i</a:t>
              </a:r>
              <a:endParaRPr lang="en-US" altLang="zh-CN" sz="1050" dirty="0">
                <a:solidFill>
                  <a:srgbClr val="454545"/>
                </a:solidFill>
              </a:endParaRPr>
            </a:p>
            <a:p>
              <a:pPr algn="just">
                <a:spcBef>
                  <a:spcPts val="450"/>
                </a:spcBef>
                <a:spcAft>
                  <a:spcPts val="450"/>
                </a:spcAft>
                <a:defRPr/>
              </a:pPr>
              <a:r>
                <a:rPr lang="en-US" altLang="zh-CN" sz="1050" dirty="0">
                  <a:solidFill>
                    <a:srgbClr val="454545"/>
                  </a:solidFill>
                </a:rPr>
                <a:t>S5: </a:t>
              </a:r>
              <a:r>
                <a:rPr lang="zh-CN" altLang="en-US" sz="1050" dirty="0">
                  <a:solidFill>
                    <a:srgbClr val="454545"/>
                  </a:solidFill>
                </a:rPr>
                <a:t>如果</a:t>
              </a:r>
              <a:r>
                <a:rPr lang="en-US" altLang="zh-CN" sz="1050" dirty="0" err="1">
                  <a:solidFill>
                    <a:srgbClr val="454545"/>
                  </a:solidFill>
                </a:rPr>
                <a:t>i</a:t>
              </a:r>
              <a:r>
                <a:rPr lang="zh-CN" altLang="en-US" sz="1050" dirty="0">
                  <a:solidFill>
                    <a:srgbClr val="454545"/>
                  </a:solidFill>
                </a:rPr>
                <a:t>≤</a:t>
              </a:r>
              <a:r>
                <a:rPr lang="en-US" altLang="zh-CN" sz="1050" dirty="0">
                  <a:solidFill>
                    <a:srgbClr val="454545"/>
                  </a:solidFill>
                </a:rPr>
                <a:t>5</a:t>
              </a:r>
              <a:r>
                <a:rPr lang="zh-CN" altLang="en-US" sz="1050" dirty="0">
                  <a:solidFill>
                    <a:srgbClr val="454545"/>
                  </a:solidFill>
                </a:rPr>
                <a:t>，则返回</a:t>
              </a:r>
              <a:r>
                <a:rPr lang="en-US" altLang="zh-CN" sz="1050" dirty="0">
                  <a:solidFill>
                    <a:srgbClr val="454545"/>
                  </a:solidFill>
                </a:rPr>
                <a:t>S3</a:t>
              </a:r>
              <a:r>
                <a:rPr lang="zh-CN" altLang="en-US" sz="1050" dirty="0">
                  <a:solidFill>
                    <a:srgbClr val="454545"/>
                  </a:solidFill>
                </a:rPr>
                <a:t>；否则结束</a:t>
              </a:r>
            </a:p>
          </p:txBody>
        </p:sp>
        <p:sp>
          <p:nvSpPr>
            <p:cNvPr id="7"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800" dirty="0"/>
            </a:p>
          </p:txBody>
        </p:sp>
        <p:sp>
          <p:nvSpPr>
            <p:cNvPr id="8"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800" dirty="0"/>
            </a:p>
          </p:txBody>
        </p:sp>
        <p:sp>
          <p:nvSpPr>
            <p:cNvPr id="9"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15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10" name="MH_Desc_1"/>
          <p:cNvSpPr/>
          <p:nvPr>
            <p:custDataLst>
              <p:tags r:id="rId1"/>
            </p:custDataLst>
          </p:nvPr>
        </p:nvSpPr>
        <p:spPr>
          <a:xfrm>
            <a:off x="803962" y="2790391"/>
            <a:ext cx="1020394" cy="218337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anchor="ctr">
            <a:normAutofit/>
          </a:bodyPr>
          <a:lstStyle/>
          <a:p>
            <a:pPr algn="just">
              <a:spcBef>
                <a:spcPts val="450"/>
              </a:spcBef>
              <a:spcAft>
                <a:spcPts val="450"/>
              </a:spcAft>
              <a:defRPr/>
            </a:pPr>
            <a:r>
              <a:rPr lang="en-US" altLang="zh-CN" sz="1050" dirty="0">
                <a:solidFill>
                  <a:schemeClr val="tx1"/>
                </a:solidFill>
              </a:rPr>
              <a:t>P: </a:t>
            </a:r>
            <a:r>
              <a:rPr lang="zh-CN" altLang="en-US" sz="1050" dirty="0">
                <a:solidFill>
                  <a:schemeClr val="tx1"/>
                </a:solidFill>
              </a:rPr>
              <a:t>表示被乘数</a:t>
            </a:r>
            <a:endParaRPr lang="en-US" altLang="zh-CN" sz="1050" dirty="0">
              <a:solidFill>
                <a:schemeClr val="tx1"/>
              </a:solidFill>
            </a:endParaRPr>
          </a:p>
          <a:p>
            <a:pPr algn="just">
              <a:spcBef>
                <a:spcPts val="450"/>
              </a:spcBef>
              <a:spcAft>
                <a:spcPts val="450"/>
              </a:spcAft>
              <a:defRPr/>
            </a:pPr>
            <a:r>
              <a:rPr lang="en-US" altLang="zh-CN" sz="1050" dirty="0">
                <a:solidFill>
                  <a:schemeClr val="tx1"/>
                </a:solidFill>
              </a:rPr>
              <a:t>i: </a:t>
            </a:r>
            <a:r>
              <a:rPr lang="zh-CN" altLang="en-US" sz="1050" dirty="0">
                <a:solidFill>
                  <a:schemeClr val="tx1"/>
                </a:solidFill>
              </a:rPr>
              <a:t>表示乘数</a:t>
            </a:r>
            <a:endParaRPr lang="en-US" altLang="zh-CN" sz="1050" dirty="0">
              <a:solidFill>
                <a:schemeClr val="tx1"/>
              </a:solidFill>
            </a:endParaRPr>
          </a:p>
        </p:txBody>
      </p:sp>
      <p:sp>
        <p:nvSpPr>
          <p:cNvPr id="11" name="圆角矩形 10"/>
          <p:cNvSpPr/>
          <p:nvPr/>
        </p:nvSpPr>
        <p:spPr>
          <a:xfrm>
            <a:off x="5972174" y="2495072"/>
            <a:ext cx="2150270" cy="277401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200" dirty="0"/>
              <a:t>#include &lt;</a:t>
            </a:r>
            <a:r>
              <a:rPr lang="en-US" altLang="zh-CN" sz="1200" dirty="0" err="1"/>
              <a:t>stdio.h</a:t>
            </a:r>
            <a:r>
              <a:rPr lang="en-US" altLang="zh-CN" sz="1200" dirty="0"/>
              <a:t>&gt;</a:t>
            </a:r>
          </a:p>
          <a:p>
            <a:r>
              <a:rPr lang="en-US" altLang="zh-CN" sz="1200" dirty="0" err="1"/>
              <a:t>int</a:t>
            </a:r>
            <a:r>
              <a:rPr lang="en-US" altLang="zh-CN" sz="1200" dirty="0"/>
              <a:t> main()</a:t>
            </a:r>
          </a:p>
          <a:p>
            <a:r>
              <a:rPr lang="en-US" altLang="zh-CN" sz="1200" dirty="0"/>
              <a:t>{</a:t>
            </a:r>
          </a:p>
          <a:p>
            <a:pPr defTabSz="271463"/>
            <a:r>
              <a:rPr lang="en-US" altLang="zh-CN" sz="1200" dirty="0"/>
              <a:t>	</a:t>
            </a:r>
            <a:r>
              <a:rPr lang="en-US" altLang="zh-CN" sz="1200" dirty="0" err="1"/>
              <a:t>int</a:t>
            </a:r>
            <a:r>
              <a:rPr lang="en-US" altLang="zh-CN" sz="1200" dirty="0"/>
              <a:t> </a:t>
            </a:r>
            <a:r>
              <a:rPr lang="en-US" altLang="zh-CN" sz="1200" dirty="0" err="1"/>
              <a:t>i,p</a:t>
            </a:r>
            <a:r>
              <a:rPr lang="en-US" altLang="zh-CN" sz="1200" dirty="0"/>
              <a:t>;</a:t>
            </a:r>
          </a:p>
          <a:p>
            <a:pPr defTabSz="271463"/>
            <a:r>
              <a:rPr lang="en-US" altLang="zh-CN" sz="1200" dirty="0"/>
              <a:t>	p=1;</a:t>
            </a:r>
          </a:p>
          <a:p>
            <a:pPr defTabSz="271463"/>
            <a:r>
              <a:rPr lang="en-US" altLang="zh-CN" sz="1200" dirty="0"/>
              <a:t>	</a:t>
            </a:r>
            <a:r>
              <a:rPr lang="en-US" altLang="zh-CN" sz="1200" dirty="0" err="1"/>
              <a:t>i</a:t>
            </a:r>
            <a:r>
              <a:rPr lang="en-US" altLang="zh-CN" sz="1200" dirty="0"/>
              <a:t>=2;</a:t>
            </a:r>
          </a:p>
          <a:p>
            <a:pPr defTabSz="271463"/>
            <a:r>
              <a:rPr lang="en-US" altLang="zh-CN" sz="1200" dirty="0"/>
              <a:t>	while(</a:t>
            </a:r>
            <a:r>
              <a:rPr lang="en-US" altLang="zh-CN" sz="1200" dirty="0" err="1"/>
              <a:t>i</a:t>
            </a:r>
            <a:r>
              <a:rPr lang="en-US" altLang="zh-CN" sz="1200" dirty="0"/>
              <a:t>&lt;=5)</a:t>
            </a:r>
          </a:p>
          <a:p>
            <a:pPr defTabSz="271463"/>
            <a:r>
              <a:rPr lang="en-US" altLang="zh-CN" sz="1200" dirty="0"/>
              <a:t>		{</a:t>
            </a:r>
          </a:p>
          <a:p>
            <a:pPr defTabSz="271463"/>
            <a:r>
              <a:rPr lang="en-US" altLang="zh-CN" sz="1200" dirty="0"/>
              <a:t>			p=p*</a:t>
            </a:r>
            <a:r>
              <a:rPr lang="en-US" altLang="zh-CN" sz="1200" dirty="0" err="1"/>
              <a:t>i</a:t>
            </a:r>
            <a:r>
              <a:rPr lang="en-US" altLang="zh-CN" sz="1200" dirty="0"/>
              <a:t>;</a:t>
            </a:r>
          </a:p>
          <a:p>
            <a:pPr defTabSz="271463"/>
            <a:r>
              <a:rPr lang="en-US" altLang="zh-CN" sz="1200" dirty="0"/>
              <a:t>			</a:t>
            </a:r>
            <a:r>
              <a:rPr lang="en-US" altLang="zh-CN" sz="1200" dirty="0" err="1"/>
              <a:t>i</a:t>
            </a:r>
            <a:r>
              <a:rPr lang="en-US" altLang="zh-CN" sz="1200" dirty="0"/>
              <a:t>=i+1;</a:t>
            </a:r>
          </a:p>
          <a:p>
            <a:pPr defTabSz="271463"/>
            <a:r>
              <a:rPr lang="en-US" altLang="zh-CN" sz="1200" dirty="0"/>
              <a:t>		}</a:t>
            </a:r>
          </a:p>
          <a:p>
            <a:pPr defTabSz="271463"/>
            <a:r>
              <a:rPr lang="en-US" altLang="zh-CN" sz="1200" dirty="0"/>
              <a:t>	</a:t>
            </a:r>
            <a:r>
              <a:rPr lang="en-US" altLang="zh-CN" sz="1200" dirty="0" err="1"/>
              <a:t>printf</a:t>
            </a:r>
            <a:r>
              <a:rPr lang="en-US" altLang="zh-CN" sz="1200" dirty="0"/>
              <a:t>(″%d\</a:t>
            </a:r>
            <a:r>
              <a:rPr lang="en-US" altLang="zh-CN" sz="1200" dirty="0" err="1"/>
              <a:t>n″,p</a:t>
            </a:r>
            <a:r>
              <a:rPr lang="en-US" altLang="zh-CN" sz="1200" dirty="0"/>
              <a:t>);</a:t>
            </a:r>
          </a:p>
          <a:p>
            <a:pPr defTabSz="271463"/>
            <a:r>
              <a:rPr lang="en-US" altLang="zh-CN" sz="1200" dirty="0"/>
              <a:t>	return 0;</a:t>
            </a:r>
          </a:p>
          <a:p>
            <a:r>
              <a:rPr lang="en-US" altLang="zh-CN" sz="1200" dirty="0"/>
              <a:t>}</a:t>
            </a:r>
          </a:p>
        </p:txBody>
      </p:sp>
    </p:spTree>
    <p:extLst>
      <p:ext uri="{BB962C8B-B14F-4D97-AF65-F5344CB8AC3E}">
        <p14:creationId xmlns:p14="http://schemas.microsoft.com/office/powerpoint/2010/main" val="38537034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结构化程序设计方法</a:t>
            </a:r>
            <a:endParaRPr lang="zh-CN" altLang="en-US" dirty="0"/>
          </a:p>
        </p:txBody>
      </p:sp>
      <p:sp>
        <p:nvSpPr>
          <p:cNvPr id="4" name="MH_Other_1"/>
          <p:cNvSpPr>
            <a:spLocks noChangeArrowheads="1"/>
          </p:cNvSpPr>
          <p:nvPr>
            <p:custDataLst>
              <p:tags r:id="rId1"/>
            </p:custDataLst>
          </p:nvPr>
        </p:nvSpPr>
        <p:spPr bwMode="gray">
          <a:xfrm rot="19800000" flipV="1">
            <a:off x="4747023" y="3174207"/>
            <a:ext cx="615553" cy="64294"/>
          </a:xfrm>
          <a:prstGeom prst="roundRect">
            <a:avLst>
              <a:gd name="adj" fmla="val 49219"/>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013" dirty="0">
              <a:solidFill>
                <a:prstClr val="black">
                  <a:lumMod val="50000"/>
                </a:prstClr>
              </a:solidFill>
              <a:ea typeface="微软雅黑" pitchFamily="34" charset="-122"/>
            </a:endParaRPr>
          </a:p>
        </p:txBody>
      </p:sp>
      <p:sp>
        <p:nvSpPr>
          <p:cNvPr id="5" name="MH_Other_2"/>
          <p:cNvSpPr/>
          <p:nvPr>
            <p:custDataLst>
              <p:tags r:id="rId2"/>
            </p:custDataLst>
          </p:nvPr>
        </p:nvSpPr>
        <p:spPr>
          <a:xfrm>
            <a:off x="3964829" y="3937358"/>
            <a:ext cx="1205970" cy="225851"/>
          </a:xfrm>
          <a:prstGeom prst="ellipse">
            <a:avLst/>
          </a:prstGeom>
          <a:gradFill flip="none" rotWithShape="1">
            <a:gsLst>
              <a:gs pos="97000">
                <a:schemeClr val="tx1">
                  <a:alpha val="0"/>
                </a:schemeClr>
              </a:gs>
              <a:gs pos="0">
                <a:schemeClr val="tx1">
                  <a:alpha val="3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dirty="0">
              <a:solidFill>
                <a:prstClr val="black">
                  <a:lumMod val="50000"/>
                </a:prstClr>
              </a:solidFill>
            </a:endParaRPr>
          </a:p>
        </p:txBody>
      </p:sp>
      <p:sp>
        <p:nvSpPr>
          <p:cNvPr id="6" name="MH_Other_3"/>
          <p:cNvSpPr/>
          <p:nvPr>
            <p:custDataLst>
              <p:tags r:id="rId3"/>
            </p:custDataLst>
          </p:nvPr>
        </p:nvSpPr>
        <p:spPr>
          <a:xfrm>
            <a:off x="3178915" y="4388612"/>
            <a:ext cx="501213" cy="122266"/>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dirty="0">
              <a:solidFill>
                <a:prstClr val="black">
                  <a:lumMod val="50000"/>
                </a:prstClr>
              </a:solidFill>
            </a:endParaRPr>
          </a:p>
        </p:txBody>
      </p:sp>
      <p:sp>
        <p:nvSpPr>
          <p:cNvPr id="7" name="MH_Other_4"/>
          <p:cNvSpPr/>
          <p:nvPr>
            <p:custDataLst>
              <p:tags r:id="rId4"/>
            </p:custDataLst>
          </p:nvPr>
        </p:nvSpPr>
        <p:spPr>
          <a:xfrm>
            <a:off x="5195480" y="3194062"/>
            <a:ext cx="413315" cy="86358"/>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dirty="0">
              <a:solidFill>
                <a:prstClr val="black">
                  <a:lumMod val="50000"/>
                </a:prstClr>
              </a:solidFill>
            </a:endParaRPr>
          </a:p>
        </p:txBody>
      </p:sp>
      <p:sp>
        <p:nvSpPr>
          <p:cNvPr id="8" name="MH_Other_5"/>
          <p:cNvSpPr>
            <a:spLocks noChangeArrowheads="1"/>
          </p:cNvSpPr>
          <p:nvPr>
            <p:custDataLst>
              <p:tags r:id="rId5"/>
            </p:custDataLst>
          </p:nvPr>
        </p:nvSpPr>
        <p:spPr bwMode="auto">
          <a:xfrm>
            <a:off x="5195889" y="2792016"/>
            <a:ext cx="411956" cy="413147"/>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kern="0" dirty="0">
                <a:solidFill>
                  <a:prstClr val="white"/>
                </a:solidFill>
                <a:latin typeface="Arial" pitchFamily="34" charset="0"/>
                <a:ea typeface="微软雅黑" pitchFamily="34" charset="-122"/>
              </a:rPr>
              <a:t>3</a:t>
            </a:r>
            <a:endParaRPr lang="zh-CN" altLang="en-US" kern="0" dirty="0">
              <a:solidFill>
                <a:prstClr val="white"/>
              </a:solidFill>
              <a:latin typeface="Arial" pitchFamily="34" charset="0"/>
              <a:ea typeface="微软雅黑" pitchFamily="34" charset="-122"/>
            </a:endParaRPr>
          </a:p>
        </p:txBody>
      </p:sp>
      <p:sp>
        <p:nvSpPr>
          <p:cNvPr id="9" name="MH_Other_6"/>
          <p:cNvSpPr/>
          <p:nvPr>
            <p:custDataLst>
              <p:tags r:id="rId6"/>
            </p:custDataLst>
          </p:nvPr>
        </p:nvSpPr>
        <p:spPr>
          <a:xfrm>
            <a:off x="3517095" y="3208941"/>
            <a:ext cx="439664" cy="87900"/>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dirty="0">
              <a:solidFill>
                <a:prstClr val="black">
                  <a:lumMod val="50000"/>
                </a:prstClr>
              </a:solidFill>
            </a:endParaRPr>
          </a:p>
        </p:txBody>
      </p:sp>
      <p:sp>
        <p:nvSpPr>
          <p:cNvPr id="10" name="MH_Other_7"/>
          <p:cNvSpPr>
            <a:spLocks noChangeArrowheads="1"/>
          </p:cNvSpPr>
          <p:nvPr>
            <p:custDataLst>
              <p:tags r:id="rId7"/>
            </p:custDataLst>
          </p:nvPr>
        </p:nvSpPr>
        <p:spPr bwMode="gray">
          <a:xfrm rot="1620000" flipH="1" flipV="1">
            <a:off x="3773092" y="3159919"/>
            <a:ext cx="616744" cy="63104"/>
          </a:xfrm>
          <a:prstGeom prst="roundRect">
            <a:avLst>
              <a:gd name="adj" fmla="val 47781"/>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013" dirty="0">
              <a:solidFill>
                <a:prstClr val="black">
                  <a:lumMod val="50000"/>
                </a:prstClr>
              </a:solidFill>
              <a:ea typeface="微软雅黑" pitchFamily="34" charset="-122"/>
            </a:endParaRPr>
          </a:p>
        </p:txBody>
      </p:sp>
      <p:sp>
        <p:nvSpPr>
          <p:cNvPr id="11" name="MH_Other_8"/>
          <p:cNvSpPr>
            <a:spLocks noChangeArrowheads="1"/>
          </p:cNvSpPr>
          <p:nvPr>
            <p:custDataLst>
              <p:tags r:id="rId8"/>
            </p:custDataLst>
          </p:nvPr>
        </p:nvSpPr>
        <p:spPr bwMode="gray">
          <a:xfrm rot="19800000" flipV="1">
            <a:off x="3511155" y="3804048"/>
            <a:ext cx="773906" cy="64294"/>
          </a:xfrm>
          <a:prstGeom prst="roundRect">
            <a:avLst>
              <a:gd name="adj" fmla="val 39062"/>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013" dirty="0">
              <a:solidFill>
                <a:prstClr val="black">
                  <a:lumMod val="50000"/>
                </a:prstClr>
              </a:solidFill>
              <a:ea typeface="微软雅黑" pitchFamily="34" charset="-122"/>
            </a:endParaRPr>
          </a:p>
        </p:txBody>
      </p:sp>
      <p:sp>
        <p:nvSpPr>
          <p:cNvPr id="12" name="MH_Other_9"/>
          <p:cNvSpPr>
            <a:spLocks noChangeArrowheads="1"/>
          </p:cNvSpPr>
          <p:nvPr>
            <p:custDataLst>
              <p:tags r:id="rId9"/>
            </p:custDataLst>
          </p:nvPr>
        </p:nvSpPr>
        <p:spPr bwMode="auto">
          <a:xfrm>
            <a:off x="3143250" y="3826669"/>
            <a:ext cx="571500" cy="571500"/>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kern="0" dirty="0">
                <a:solidFill>
                  <a:prstClr val="white"/>
                </a:solidFill>
                <a:latin typeface="Arial" pitchFamily="34" charset="0"/>
                <a:ea typeface="微软雅黑" pitchFamily="34" charset="-122"/>
              </a:rPr>
              <a:t>2</a:t>
            </a:r>
            <a:endParaRPr lang="zh-CN" altLang="en-US" kern="0" dirty="0">
              <a:solidFill>
                <a:prstClr val="white"/>
              </a:solidFill>
              <a:latin typeface="Arial" pitchFamily="34" charset="0"/>
              <a:ea typeface="微软雅黑" pitchFamily="34" charset="-122"/>
            </a:endParaRPr>
          </a:p>
        </p:txBody>
      </p:sp>
      <p:sp>
        <p:nvSpPr>
          <p:cNvPr id="13" name="MH_Other_10"/>
          <p:cNvSpPr>
            <a:spLocks noChangeArrowheads="1"/>
          </p:cNvSpPr>
          <p:nvPr>
            <p:custDataLst>
              <p:tags r:id="rId10"/>
            </p:custDataLst>
          </p:nvPr>
        </p:nvSpPr>
        <p:spPr bwMode="gray">
          <a:xfrm rot="1620000" flipH="1" flipV="1">
            <a:off x="4887517" y="3782617"/>
            <a:ext cx="639365" cy="63103"/>
          </a:xfrm>
          <a:prstGeom prst="roundRect">
            <a:avLst>
              <a:gd name="adj" fmla="val 41138"/>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013" dirty="0">
              <a:solidFill>
                <a:prstClr val="black">
                  <a:lumMod val="50000"/>
                </a:prstClr>
              </a:solidFill>
              <a:ea typeface="微软雅黑" pitchFamily="34" charset="-122"/>
            </a:endParaRPr>
          </a:p>
        </p:txBody>
      </p:sp>
      <p:sp>
        <p:nvSpPr>
          <p:cNvPr id="14" name="MH_Other_11"/>
          <p:cNvSpPr/>
          <p:nvPr>
            <p:custDataLst>
              <p:tags r:id="rId11"/>
            </p:custDataLst>
          </p:nvPr>
        </p:nvSpPr>
        <p:spPr>
          <a:xfrm>
            <a:off x="5450673" y="4350140"/>
            <a:ext cx="503468" cy="132240"/>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dirty="0">
              <a:solidFill>
                <a:prstClr val="black">
                  <a:lumMod val="50000"/>
                </a:prstClr>
              </a:solidFill>
            </a:endParaRPr>
          </a:p>
        </p:txBody>
      </p:sp>
      <p:sp>
        <p:nvSpPr>
          <p:cNvPr id="15" name="MH_Other_12"/>
          <p:cNvSpPr>
            <a:spLocks noChangeArrowheads="1"/>
          </p:cNvSpPr>
          <p:nvPr>
            <p:custDataLst>
              <p:tags r:id="rId12"/>
            </p:custDataLst>
          </p:nvPr>
        </p:nvSpPr>
        <p:spPr bwMode="auto">
          <a:xfrm>
            <a:off x="5416154" y="3783806"/>
            <a:ext cx="571500" cy="571500"/>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kern="0" dirty="0">
                <a:solidFill>
                  <a:prstClr val="white"/>
                </a:solidFill>
                <a:latin typeface="Arial" pitchFamily="34" charset="0"/>
                <a:ea typeface="微软雅黑" pitchFamily="34" charset="-122"/>
              </a:rPr>
              <a:t>4</a:t>
            </a:r>
            <a:endParaRPr lang="zh-CN" altLang="en-US" kern="0" dirty="0">
              <a:solidFill>
                <a:prstClr val="white"/>
              </a:solidFill>
              <a:latin typeface="Arial" pitchFamily="34" charset="0"/>
              <a:ea typeface="微软雅黑" pitchFamily="34" charset="-122"/>
            </a:endParaRPr>
          </a:p>
        </p:txBody>
      </p:sp>
      <p:sp>
        <p:nvSpPr>
          <p:cNvPr id="16" name="MH_Other_13"/>
          <p:cNvSpPr>
            <a:spLocks noChangeArrowheads="1"/>
          </p:cNvSpPr>
          <p:nvPr>
            <p:custDataLst>
              <p:tags r:id="rId13"/>
            </p:custDataLst>
          </p:nvPr>
        </p:nvSpPr>
        <p:spPr bwMode="auto">
          <a:xfrm>
            <a:off x="3530203" y="2787255"/>
            <a:ext cx="413147" cy="411956"/>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kern="0" dirty="0">
                <a:solidFill>
                  <a:prstClr val="white"/>
                </a:solidFill>
                <a:latin typeface="Arial" pitchFamily="34" charset="0"/>
                <a:ea typeface="微软雅黑" pitchFamily="34" charset="-122"/>
              </a:rPr>
              <a:t>1</a:t>
            </a:r>
            <a:endParaRPr lang="zh-CN" altLang="en-US" kern="0" dirty="0">
              <a:solidFill>
                <a:prstClr val="white"/>
              </a:solidFill>
              <a:latin typeface="Arial" pitchFamily="34" charset="0"/>
              <a:ea typeface="微软雅黑" pitchFamily="34" charset="-122"/>
            </a:endParaRPr>
          </a:p>
        </p:txBody>
      </p:sp>
      <p:sp>
        <p:nvSpPr>
          <p:cNvPr id="17" name="MH_Title_1"/>
          <p:cNvSpPr>
            <a:spLocks noChangeArrowheads="1"/>
          </p:cNvSpPr>
          <p:nvPr>
            <p:custDataLst>
              <p:tags r:id="rId14"/>
            </p:custDataLst>
          </p:nvPr>
        </p:nvSpPr>
        <p:spPr bwMode="auto">
          <a:xfrm>
            <a:off x="4048126" y="2951561"/>
            <a:ext cx="1045369" cy="1045369"/>
          </a:xfrm>
          <a:prstGeom prst="ellipse">
            <a:avLst/>
          </a:prstGeom>
          <a:gradFill rotWithShape="1">
            <a:gsLst>
              <a:gs pos="0">
                <a:schemeClr val="accent1">
                  <a:lumMod val="60000"/>
                  <a:lumOff val="40000"/>
                </a:schemeClr>
              </a:gs>
              <a:gs pos="100000">
                <a:schemeClr val="accent1">
                  <a:lumMod val="75000"/>
                </a:schemeClr>
              </a:gs>
            </a:gsLst>
            <a:path path="shape">
              <a:fillToRect l="50000" t="50000" r="50000" b="50000"/>
            </a:path>
          </a:gradFill>
          <a:ln w="9525">
            <a:noFill/>
            <a:round/>
            <a:headEnd/>
            <a:tailEnd/>
          </a:ln>
          <a:effectLst/>
        </p:spPr>
        <p:txBody>
          <a:bodyPr lIns="0" tIns="0" rIns="0" bIns="0" anchor="ctr">
            <a:normAutofit/>
          </a:bodyPr>
          <a:lstStyle/>
          <a:p>
            <a:pPr algn="ctr">
              <a:defRPr/>
            </a:pPr>
            <a:endParaRPr lang="zh-CN" altLang="en-US" sz="1800" kern="0" dirty="0">
              <a:solidFill>
                <a:srgbClr val="FFFFFF"/>
              </a:solidFill>
            </a:endParaRPr>
          </a:p>
        </p:txBody>
      </p:sp>
      <p:sp>
        <p:nvSpPr>
          <p:cNvPr id="18" name="MH_Other_14"/>
          <p:cNvSpPr>
            <a:spLocks/>
          </p:cNvSpPr>
          <p:nvPr>
            <p:custDataLst>
              <p:tags r:id="rId15"/>
            </p:custDataLst>
          </p:nvPr>
        </p:nvSpPr>
        <p:spPr bwMode="auto">
          <a:xfrm>
            <a:off x="4167188" y="2980136"/>
            <a:ext cx="810816" cy="383381"/>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75000"/>
                  <a:alpha val="0"/>
                </a:schemeClr>
              </a:gs>
            </a:gsLst>
            <a:lin ang="5400000" scaled="1"/>
          </a:gradFill>
          <a:ln>
            <a:noFill/>
          </a:ln>
          <a:extLst/>
        </p:spPr>
        <p:txBody>
          <a:bodyPr/>
          <a:lstStyle/>
          <a:p>
            <a:pPr>
              <a:defRPr/>
            </a:pPr>
            <a:endParaRPr lang="zh-CN" altLang="en-US" sz="1800" kern="0" dirty="0">
              <a:solidFill>
                <a:sysClr val="windowText" lastClr="000000"/>
              </a:solidFill>
              <a:ea typeface="微软雅黑" pitchFamily="34" charset="-122"/>
            </a:endParaRPr>
          </a:p>
        </p:txBody>
      </p:sp>
      <p:sp>
        <p:nvSpPr>
          <p:cNvPr id="19" name="MH_Other_15"/>
          <p:cNvSpPr>
            <a:spLocks/>
          </p:cNvSpPr>
          <p:nvPr>
            <p:custDataLst>
              <p:tags r:id="rId16"/>
            </p:custDataLst>
          </p:nvPr>
        </p:nvSpPr>
        <p:spPr bwMode="auto">
          <a:xfrm>
            <a:off x="5472114" y="3800475"/>
            <a:ext cx="454819" cy="215504"/>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a:extLst/>
        </p:spPr>
        <p:txBody>
          <a:bodyPr/>
          <a:lstStyle/>
          <a:p>
            <a:pPr>
              <a:defRPr/>
            </a:pPr>
            <a:endParaRPr lang="zh-CN" altLang="en-US" sz="1800" kern="0" dirty="0">
              <a:solidFill>
                <a:sysClr val="windowText" lastClr="000000"/>
              </a:solidFill>
              <a:ea typeface="微软雅黑" pitchFamily="34" charset="-122"/>
            </a:endParaRPr>
          </a:p>
        </p:txBody>
      </p:sp>
      <p:sp>
        <p:nvSpPr>
          <p:cNvPr id="20" name="MH_Other_16"/>
          <p:cNvSpPr>
            <a:spLocks/>
          </p:cNvSpPr>
          <p:nvPr>
            <p:custDataLst>
              <p:tags r:id="rId17"/>
            </p:custDataLst>
          </p:nvPr>
        </p:nvSpPr>
        <p:spPr bwMode="auto">
          <a:xfrm>
            <a:off x="5237560" y="2806305"/>
            <a:ext cx="327422" cy="154781"/>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a:extLst/>
        </p:spPr>
        <p:txBody>
          <a:bodyPr/>
          <a:lstStyle/>
          <a:p>
            <a:pPr>
              <a:defRPr/>
            </a:pPr>
            <a:endParaRPr lang="zh-CN" altLang="en-US" sz="1800" kern="0" dirty="0">
              <a:solidFill>
                <a:sysClr val="windowText" lastClr="000000"/>
              </a:solidFill>
              <a:ea typeface="微软雅黑" pitchFamily="34" charset="-122"/>
            </a:endParaRPr>
          </a:p>
        </p:txBody>
      </p:sp>
      <p:sp>
        <p:nvSpPr>
          <p:cNvPr id="21" name="MH_Other_17"/>
          <p:cNvSpPr>
            <a:spLocks/>
          </p:cNvSpPr>
          <p:nvPr>
            <p:custDataLst>
              <p:tags r:id="rId18"/>
            </p:custDataLst>
          </p:nvPr>
        </p:nvSpPr>
        <p:spPr bwMode="auto">
          <a:xfrm>
            <a:off x="3570685" y="2801542"/>
            <a:ext cx="327422" cy="154781"/>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a:extLst/>
        </p:spPr>
        <p:txBody>
          <a:bodyPr/>
          <a:lstStyle/>
          <a:p>
            <a:pPr>
              <a:defRPr/>
            </a:pPr>
            <a:endParaRPr lang="zh-CN" altLang="en-US" sz="1800" kern="0" dirty="0">
              <a:solidFill>
                <a:sysClr val="windowText" lastClr="000000"/>
              </a:solidFill>
              <a:ea typeface="微软雅黑" pitchFamily="34" charset="-122"/>
            </a:endParaRPr>
          </a:p>
        </p:txBody>
      </p:sp>
      <p:sp>
        <p:nvSpPr>
          <p:cNvPr id="22" name="MH_Other_18"/>
          <p:cNvSpPr>
            <a:spLocks/>
          </p:cNvSpPr>
          <p:nvPr>
            <p:custDataLst>
              <p:tags r:id="rId19"/>
            </p:custDataLst>
          </p:nvPr>
        </p:nvSpPr>
        <p:spPr bwMode="auto">
          <a:xfrm>
            <a:off x="3183732" y="3843338"/>
            <a:ext cx="483394" cy="229791"/>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a:extLst/>
        </p:spPr>
        <p:txBody>
          <a:bodyPr/>
          <a:lstStyle/>
          <a:p>
            <a:pPr>
              <a:defRPr/>
            </a:pPr>
            <a:endParaRPr lang="zh-CN" altLang="en-US" sz="1800" kern="0" dirty="0">
              <a:solidFill>
                <a:sysClr val="windowText" lastClr="000000"/>
              </a:solidFill>
              <a:ea typeface="微软雅黑" pitchFamily="34" charset="-122"/>
            </a:endParaRPr>
          </a:p>
        </p:txBody>
      </p:sp>
      <p:sp>
        <p:nvSpPr>
          <p:cNvPr id="23" name="MH_SubTitle_2"/>
          <p:cNvSpPr txBox="1">
            <a:spLocks noChangeArrowheads="1"/>
          </p:cNvSpPr>
          <p:nvPr>
            <p:custDataLst>
              <p:tags r:id="rId20"/>
            </p:custDataLst>
          </p:nvPr>
        </p:nvSpPr>
        <p:spPr bwMode="auto">
          <a:xfrm>
            <a:off x="5623322" y="2526506"/>
            <a:ext cx="1795463" cy="89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l"/>
            <a:r>
              <a:rPr lang="zh-CN" altLang="en-US" sz="1500" dirty="0">
                <a:effectLst>
                  <a:outerShdw blurRad="75057" dist="38100" dir="5400000" sy="-20000" rotWithShape="0">
                    <a:prstClr val="black">
                      <a:alpha val="25000"/>
                    </a:prstClr>
                  </a:outerShdw>
                </a:effectLst>
              </a:rPr>
              <a:t>模块化设计</a:t>
            </a:r>
          </a:p>
        </p:txBody>
      </p:sp>
      <p:sp>
        <p:nvSpPr>
          <p:cNvPr id="24" name="MH_SubTitle_1"/>
          <p:cNvSpPr txBox="1">
            <a:spLocks noChangeArrowheads="1"/>
          </p:cNvSpPr>
          <p:nvPr>
            <p:custDataLst>
              <p:tags r:id="rId21"/>
            </p:custDataLst>
          </p:nvPr>
        </p:nvSpPr>
        <p:spPr bwMode="auto">
          <a:xfrm>
            <a:off x="1614489" y="2534842"/>
            <a:ext cx="1878806" cy="896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r" eaLnBrk="1" hangingPunct="1">
              <a:lnSpc>
                <a:spcPct val="130000"/>
              </a:lnSpc>
              <a:defRPr/>
            </a:pPr>
            <a:r>
              <a:rPr lang="zh-CN" altLang="en-US" sz="1500" dirty="0">
                <a:effectLst>
                  <a:outerShdw blurRad="75057" dist="38100" dir="5400000" sy="-20000" rotWithShape="0">
                    <a:prstClr val="black">
                      <a:alpha val="25000"/>
                    </a:prstClr>
                  </a:outerShdw>
                </a:effectLst>
                <a:latin typeface="+mn-lt"/>
                <a:ea typeface="+mn-ea"/>
              </a:rPr>
              <a:t>自顶向下</a:t>
            </a:r>
          </a:p>
        </p:txBody>
      </p:sp>
      <p:sp>
        <p:nvSpPr>
          <p:cNvPr id="25" name="MH_SubTitle_4"/>
          <p:cNvSpPr txBox="1">
            <a:spLocks noChangeArrowheads="1"/>
          </p:cNvSpPr>
          <p:nvPr>
            <p:custDataLst>
              <p:tags r:id="rId22"/>
            </p:custDataLst>
          </p:nvPr>
        </p:nvSpPr>
        <p:spPr bwMode="auto">
          <a:xfrm>
            <a:off x="1614489" y="3665936"/>
            <a:ext cx="1535906" cy="896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zh-CN" altLang="en-US" sz="1500" dirty="0">
                <a:effectLst>
                  <a:outerShdw blurRad="75057" dist="38100" dir="5400000" sy="-20000" rotWithShape="0">
                    <a:prstClr val="black">
                      <a:alpha val="25000"/>
                    </a:prstClr>
                  </a:outerShdw>
                </a:effectLst>
              </a:rPr>
              <a:t>逐步细化</a:t>
            </a:r>
          </a:p>
        </p:txBody>
      </p:sp>
      <p:sp>
        <p:nvSpPr>
          <p:cNvPr id="26" name="MH_SubTitle_3"/>
          <p:cNvSpPr txBox="1">
            <a:spLocks noChangeArrowheads="1"/>
          </p:cNvSpPr>
          <p:nvPr>
            <p:custDataLst>
              <p:tags r:id="rId23"/>
            </p:custDataLst>
          </p:nvPr>
        </p:nvSpPr>
        <p:spPr bwMode="auto">
          <a:xfrm>
            <a:off x="5992417" y="3607594"/>
            <a:ext cx="1426369" cy="89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l"/>
            <a:r>
              <a:rPr lang="zh-CN" altLang="en-US" sz="1500" dirty="0">
                <a:effectLst>
                  <a:outerShdw blurRad="75057" dist="38100" dir="5400000" sy="-20000" rotWithShape="0">
                    <a:prstClr val="black">
                      <a:alpha val="25000"/>
                    </a:prstClr>
                  </a:outerShdw>
                </a:effectLst>
              </a:rPr>
              <a:t>结构化编码</a:t>
            </a:r>
          </a:p>
        </p:txBody>
      </p:sp>
    </p:spTree>
    <p:extLst>
      <p:ext uri="{BB962C8B-B14F-4D97-AF65-F5344CB8AC3E}">
        <p14:creationId xmlns:p14="http://schemas.microsoft.com/office/powerpoint/2010/main" val="30067882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23528" y="157758"/>
            <a:ext cx="8163658" cy="703385"/>
          </a:xfrm>
        </p:spPr>
        <p:txBody>
          <a:bodyPr anchor="t"/>
          <a:lstStyle/>
          <a:p>
            <a:pPr eaLnBrk="1" hangingPunct="1">
              <a:lnSpc>
                <a:spcPct val="130000"/>
              </a:lnSpc>
            </a:pPr>
            <a:r>
              <a:rPr lang="zh-CN" altLang="en-US" dirty="0">
                <a:latin typeface="Times New Roman" panose="02020603050405020304" pitchFamily="18" charset="0"/>
              </a:rPr>
              <a:t>结构化程序设计的基本</a:t>
            </a:r>
            <a:r>
              <a:rPr lang="zh-CN" altLang="en-US" dirty="0" smtClean="0">
                <a:latin typeface="Times New Roman" panose="02020603050405020304" pitchFamily="18" charset="0"/>
              </a:rPr>
              <a:t>思路</a:t>
            </a:r>
            <a:endParaRPr lang="zh-CN" altLang="en-US" dirty="0">
              <a:latin typeface="Times New Roman" panose="02020603050405020304" pitchFamily="18" charset="0"/>
            </a:endParaRPr>
          </a:p>
        </p:txBody>
      </p:sp>
      <p:sp>
        <p:nvSpPr>
          <p:cNvPr id="38915" name="Rectangle 3">
            <a:hlinkClick r:id="rId3" action="ppaction://hlinksldjump"/>
          </p:cNvPr>
          <p:cNvSpPr>
            <a:spLocks noChangeArrowheads="1"/>
          </p:cNvSpPr>
          <p:nvPr/>
        </p:nvSpPr>
        <p:spPr bwMode="auto">
          <a:xfrm>
            <a:off x="764931" y="1450731"/>
            <a:ext cx="6594231" cy="52456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30000"/>
              </a:lnSpc>
              <a:spcBef>
                <a:spcPct val="0"/>
              </a:spcBef>
              <a:buFontTx/>
              <a:buNone/>
            </a:pPr>
            <a:endParaRPr lang="zh-CN" altLang="en-US" sz="2400" b="1" dirty="0">
              <a:latin typeface="Times New Roman" panose="02020603050405020304" pitchFamily="18" charset="0"/>
            </a:endParaRPr>
          </a:p>
        </p:txBody>
      </p:sp>
      <p:pic>
        <p:nvPicPr>
          <p:cNvPr id="389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713014"/>
            <a:ext cx="8341985" cy="409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4288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3970" name="Rectangle 2"/>
          <p:cNvSpPr>
            <a:spLocks noGrp="1" noChangeArrowheads="1"/>
          </p:cNvSpPr>
          <p:nvPr>
            <p:ph type="body" idx="4294967295"/>
          </p:nvPr>
        </p:nvSpPr>
        <p:spPr>
          <a:xfrm>
            <a:off x="684213" y="333375"/>
            <a:ext cx="7772400" cy="647700"/>
          </a:xfrm>
        </p:spPr>
        <p:txBody>
          <a:bodyPr/>
          <a:lstStyle/>
          <a:p>
            <a:pPr algn="just" eaLnBrk="1" hangingPunct="1">
              <a:buFont typeface="Wingdings" panose="05000000000000000000" pitchFamily="2" charset="2"/>
              <a:buNone/>
            </a:pPr>
            <a:r>
              <a:rPr lang="en-US" altLang="zh-CN" smtClean="0">
                <a:solidFill>
                  <a:schemeClr val="bg1"/>
                </a:solidFill>
              </a:rPr>
              <a:t>1.1  C</a:t>
            </a:r>
            <a:r>
              <a:rPr lang="zh-CN" altLang="en-US" smtClean="0">
                <a:solidFill>
                  <a:schemeClr val="bg1"/>
                </a:solidFill>
              </a:rPr>
              <a:t>语言的发展及其特点</a:t>
            </a:r>
          </a:p>
        </p:txBody>
      </p:sp>
      <p:grpSp>
        <p:nvGrpSpPr>
          <p:cNvPr id="723971" name="Group 3"/>
          <p:cNvGrpSpPr>
            <a:grpSpLocks/>
          </p:cNvGrpSpPr>
          <p:nvPr/>
        </p:nvGrpSpPr>
        <p:grpSpPr bwMode="auto">
          <a:xfrm>
            <a:off x="1331913" y="1989138"/>
            <a:ext cx="6705600" cy="1774825"/>
            <a:chOff x="816" y="2496"/>
            <a:chExt cx="4224" cy="1118"/>
          </a:xfrm>
        </p:grpSpPr>
        <p:sp>
          <p:nvSpPr>
            <p:cNvPr id="723972" name="Text Box 4"/>
            <p:cNvSpPr txBox="1">
              <a:spLocks noChangeArrowheads="1"/>
            </p:cNvSpPr>
            <p:nvPr/>
          </p:nvSpPr>
          <p:spPr bwMode="auto">
            <a:xfrm>
              <a:off x="816" y="2496"/>
              <a:ext cx="354" cy="1118"/>
            </a:xfrm>
            <a:prstGeom prst="rect">
              <a:avLst/>
            </a:prstGeom>
            <a:solidFill>
              <a:srgbClr val="FFFF99"/>
            </a:solidFill>
            <a:ln w="12700" cap="sq">
              <a:miter lim="800000"/>
              <a:headEnd type="none" w="sm" len="sm"/>
              <a:tailEnd type="none" w="sm" len="sm"/>
            </a:ln>
            <a:effectLst/>
            <a:scene3d>
              <a:camera prst="legacyObliqueTopRight"/>
              <a:lightRig rig="legacyFlat2" dir="t"/>
            </a:scene3d>
            <a:sp3d extrusionH="2270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vert="eaVert" anchor="ctr">
              <a:spAutoFit/>
              <a:flatTx/>
            </a:bodyPr>
            <a:lstStyle/>
            <a:p>
              <a:pPr algn="ctr">
                <a:defRPr/>
              </a:pPr>
              <a:r>
                <a:rPr lang="zh-CN" altLang="en-US" b="1">
                  <a:effectLst>
                    <a:outerShdw blurRad="38100" dist="38100" dir="2700000" algn="tl">
                      <a:srgbClr val="FFFFFF"/>
                    </a:outerShdw>
                  </a:effectLst>
                </a:rPr>
                <a:t>机器语言</a:t>
              </a:r>
            </a:p>
          </p:txBody>
        </p:sp>
        <p:sp>
          <p:nvSpPr>
            <p:cNvPr id="723973" name="Text Box 5"/>
            <p:cNvSpPr txBox="1">
              <a:spLocks noChangeArrowheads="1"/>
            </p:cNvSpPr>
            <p:nvPr/>
          </p:nvSpPr>
          <p:spPr bwMode="auto">
            <a:xfrm>
              <a:off x="1872" y="2496"/>
              <a:ext cx="354" cy="1118"/>
            </a:xfrm>
            <a:prstGeom prst="rect">
              <a:avLst/>
            </a:prstGeom>
            <a:solidFill>
              <a:srgbClr val="FFCC99"/>
            </a:solidFill>
            <a:ln w="12700" cap="sq">
              <a:miter lim="800000"/>
              <a:headEnd type="none" w="sm" len="sm"/>
              <a:tailEnd type="none" w="sm" len="sm"/>
            </a:ln>
            <a:effectLst/>
            <a:scene3d>
              <a:camera prst="legacyObliqueTopRight"/>
              <a:lightRig rig="legacyFlat2" dir="t"/>
            </a:scene3d>
            <a:sp3d extrusionH="2270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vert="eaVert" anchor="ctr">
              <a:spAutoFit/>
              <a:flatTx/>
            </a:bodyPr>
            <a:lstStyle/>
            <a:p>
              <a:pPr algn="ctr">
                <a:defRPr/>
              </a:pPr>
              <a:r>
                <a:rPr lang="zh-CN" altLang="en-US" b="1">
                  <a:effectLst>
                    <a:outerShdw blurRad="38100" dist="38100" dir="2700000" algn="tl">
                      <a:srgbClr val="FFFFFF"/>
                    </a:outerShdw>
                  </a:effectLst>
                </a:rPr>
                <a:t>汇编语言</a:t>
              </a:r>
            </a:p>
          </p:txBody>
        </p:sp>
        <p:sp>
          <p:nvSpPr>
            <p:cNvPr id="723974" name="Text Box 6"/>
            <p:cNvSpPr txBox="1">
              <a:spLocks noChangeArrowheads="1"/>
            </p:cNvSpPr>
            <p:nvPr/>
          </p:nvSpPr>
          <p:spPr bwMode="auto">
            <a:xfrm>
              <a:off x="2928" y="2496"/>
              <a:ext cx="354" cy="1118"/>
            </a:xfrm>
            <a:prstGeom prst="rect">
              <a:avLst/>
            </a:prstGeom>
            <a:solidFill>
              <a:srgbClr val="00FFFF"/>
            </a:solidFill>
            <a:ln w="12700" cap="sq">
              <a:miter lim="800000"/>
              <a:headEnd type="none" w="sm" len="sm"/>
              <a:tailEnd type="none" w="sm" len="sm"/>
            </a:ln>
            <a:effectLst/>
            <a:scene3d>
              <a:camera prst="legacyObliqueTopRight"/>
              <a:lightRig rig="legacyFlat2" dir="t"/>
            </a:scene3d>
            <a:sp3d extrusionH="227000" prstMaterial="legacyMatte">
              <a:bevelT w="13500" h="13500" prst="angle"/>
              <a:bevelB w="13500" h="13500" prst="angle"/>
              <a:extrusionClr>
                <a:srgbClr val="00FFFF"/>
              </a:extrusion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vert="eaVert" anchor="ctr">
              <a:spAutoFit/>
              <a:flatTx/>
            </a:bodyPr>
            <a:lstStyle/>
            <a:p>
              <a:pPr algn="ctr">
                <a:defRPr/>
              </a:pPr>
              <a:r>
                <a:rPr lang="zh-CN" altLang="en-US" b="1">
                  <a:effectLst>
                    <a:outerShdw blurRad="38100" dist="38100" dir="2700000" algn="tl">
                      <a:srgbClr val="FFFFFF"/>
                    </a:outerShdw>
                  </a:effectLst>
                </a:rPr>
                <a:t>高级语言</a:t>
              </a:r>
            </a:p>
          </p:txBody>
        </p:sp>
        <p:sp>
          <p:nvSpPr>
            <p:cNvPr id="7199" name="AutoShape 7"/>
            <p:cNvSpPr>
              <a:spLocks noChangeArrowheads="1"/>
            </p:cNvSpPr>
            <p:nvPr/>
          </p:nvSpPr>
          <p:spPr bwMode="auto">
            <a:xfrm>
              <a:off x="1296" y="2976"/>
              <a:ext cx="480" cy="192"/>
            </a:xfrm>
            <a:prstGeom prst="rightArrow">
              <a:avLst>
                <a:gd name="adj1" fmla="val 50000"/>
                <a:gd name="adj2" fmla="val 6250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200" name="AutoShape 8"/>
            <p:cNvSpPr>
              <a:spLocks noChangeArrowheads="1"/>
            </p:cNvSpPr>
            <p:nvPr/>
          </p:nvSpPr>
          <p:spPr bwMode="auto">
            <a:xfrm>
              <a:off x="2400" y="2976"/>
              <a:ext cx="480" cy="192"/>
            </a:xfrm>
            <a:prstGeom prst="rightArrow">
              <a:avLst>
                <a:gd name="adj1" fmla="val 50000"/>
                <a:gd name="adj2" fmla="val 6250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23977" name="Text Box 9"/>
            <p:cNvSpPr txBox="1">
              <a:spLocks noChangeArrowheads="1"/>
            </p:cNvSpPr>
            <p:nvPr/>
          </p:nvSpPr>
          <p:spPr bwMode="auto">
            <a:xfrm>
              <a:off x="3888" y="2640"/>
              <a:ext cx="1152" cy="296"/>
            </a:xfrm>
            <a:prstGeom prst="rect">
              <a:avLst/>
            </a:prstGeom>
            <a:solidFill>
              <a:srgbClr val="CC99FF"/>
            </a:solidFill>
            <a:ln w="12700" cap="sq">
              <a:miter lim="800000"/>
              <a:headEnd type="none" w="sm" len="sm"/>
              <a:tailEnd type="none" w="sm" len="sm"/>
            </a:ln>
            <a:effectLst/>
            <a:scene3d>
              <a:camera prst="legacyObliqueTopRight"/>
              <a:lightRig rig="legacyFlat2" dir="t"/>
            </a:scene3d>
            <a:sp3d extrusionH="2270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ctr">
                <a:spcBef>
                  <a:spcPct val="50000"/>
                </a:spcBef>
                <a:defRPr/>
              </a:pPr>
              <a:r>
                <a:rPr lang="zh-CN" altLang="en-US" b="1">
                  <a:effectLst>
                    <a:outerShdw blurRad="38100" dist="38100" dir="2700000" algn="tl">
                      <a:srgbClr val="FFFFFF"/>
                    </a:outerShdw>
                  </a:effectLst>
                </a:rPr>
                <a:t>面向过程</a:t>
              </a:r>
            </a:p>
          </p:txBody>
        </p:sp>
        <p:sp>
          <p:nvSpPr>
            <p:cNvPr id="723978" name="Text Box 10"/>
            <p:cNvSpPr txBox="1">
              <a:spLocks noChangeArrowheads="1"/>
            </p:cNvSpPr>
            <p:nvPr/>
          </p:nvSpPr>
          <p:spPr bwMode="auto">
            <a:xfrm>
              <a:off x="3888" y="3312"/>
              <a:ext cx="1152" cy="296"/>
            </a:xfrm>
            <a:prstGeom prst="rect">
              <a:avLst/>
            </a:prstGeom>
            <a:solidFill>
              <a:srgbClr val="FF99CC"/>
            </a:solidFill>
            <a:ln w="12700" cap="sq">
              <a:miter lim="800000"/>
              <a:headEnd type="none" w="sm" len="sm"/>
              <a:tailEnd type="none" w="sm" len="sm"/>
            </a:ln>
            <a:effectLst/>
            <a:scene3d>
              <a:camera prst="legacyObliqueTopRight"/>
              <a:lightRig rig="legacyFlat2" dir="t"/>
            </a:scene3d>
            <a:sp3d extrusionH="227000" prstMaterial="legacyMatte">
              <a:bevelT w="13500" h="13500" prst="angle"/>
              <a:bevelB w="13500" h="13500" prst="angle"/>
              <a:extrusionClr>
                <a:srgbClr val="FF99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pPr algn="ctr">
                <a:spcBef>
                  <a:spcPct val="50000"/>
                </a:spcBef>
                <a:defRPr/>
              </a:pPr>
              <a:r>
                <a:rPr lang="zh-CN" altLang="en-US" b="1">
                  <a:effectLst>
                    <a:outerShdw blurRad="38100" dist="38100" dir="2700000" algn="tl">
                      <a:srgbClr val="FFFFFF"/>
                    </a:outerShdw>
                  </a:effectLst>
                </a:rPr>
                <a:t>面向对象</a:t>
              </a:r>
            </a:p>
          </p:txBody>
        </p:sp>
        <p:sp>
          <p:nvSpPr>
            <p:cNvPr id="7203" name="AutoShape 11"/>
            <p:cNvSpPr>
              <a:spLocks noChangeArrowheads="1"/>
            </p:cNvSpPr>
            <p:nvPr/>
          </p:nvSpPr>
          <p:spPr bwMode="auto">
            <a:xfrm rot="1521747">
              <a:off x="3408" y="3216"/>
              <a:ext cx="480" cy="192"/>
            </a:xfrm>
            <a:prstGeom prst="rightArrow">
              <a:avLst>
                <a:gd name="adj1" fmla="val 50000"/>
                <a:gd name="adj2" fmla="val 6250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204" name="AutoShape 12"/>
            <p:cNvSpPr>
              <a:spLocks noChangeArrowheads="1"/>
            </p:cNvSpPr>
            <p:nvPr/>
          </p:nvSpPr>
          <p:spPr bwMode="auto">
            <a:xfrm rot="-2247786">
              <a:off x="3408" y="2784"/>
              <a:ext cx="480" cy="192"/>
            </a:xfrm>
            <a:prstGeom prst="rightArrow">
              <a:avLst>
                <a:gd name="adj1" fmla="val 50000"/>
                <a:gd name="adj2" fmla="val 6250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sp>
        <p:nvSpPr>
          <p:cNvPr id="723981" name="AutoShape 13"/>
          <p:cNvSpPr>
            <a:spLocks noChangeArrowheads="1"/>
          </p:cNvSpPr>
          <p:nvPr/>
        </p:nvSpPr>
        <p:spPr bwMode="auto">
          <a:xfrm>
            <a:off x="854075" y="4130675"/>
            <a:ext cx="6302375" cy="1225550"/>
          </a:xfrm>
          <a:prstGeom prst="wedgeRectCallout">
            <a:avLst>
              <a:gd name="adj1" fmla="val -32190"/>
              <a:gd name="adj2" fmla="val -77333"/>
            </a:avLst>
          </a:prstGeom>
          <a:solidFill>
            <a:schemeClr val="tx1"/>
          </a:solidFill>
          <a:ln w="38100" cap="sq">
            <a:solidFill>
              <a:srgbClr val="33CC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chemeClr val="bg1"/>
                </a:solidFill>
                <a:latin typeface="Times New Roman" panose="02020603050405020304" pitchFamily="18" charset="0"/>
              </a:rPr>
              <a:t>CPU</a:t>
            </a:r>
            <a:r>
              <a:rPr lang="zh-CN" altLang="zh-CN" sz="2400">
                <a:solidFill>
                  <a:schemeClr val="bg1"/>
                </a:solidFill>
                <a:latin typeface="Times New Roman" panose="02020603050405020304" pitchFamily="18" charset="0"/>
              </a:rPr>
              <a:t>指令系统，由0、1序列构成的指令码组成</a:t>
            </a:r>
          </a:p>
          <a:p>
            <a:pPr eaLnBrk="1" hangingPunct="1">
              <a:spcBef>
                <a:spcPct val="0"/>
              </a:spcBef>
              <a:buClrTx/>
              <a:buSzTx/>
              <a:buFontTx/>
              <a:buNone/>
            </a:pPr>
            <a:r>
              <a:rPr lang="zh-CN" altLang="en-US" sz="2400">
                <a:solidFill>
                  <a:schemeClr val="bg1"/>
                </a:solidFill>
                <a:latin typeface="Times New Roman" panose="02020603050405020304" pitchFamily="18" charset="0"/>
              </a:rPr>
              <a:t>如：</a:t>
            </a:r>
            <a:r>
              <a:rPr lang="en-US" altLang="zh-CN" sz="2400">
                <a:solidFill>
                  <a:schemeClr val="bg1"/>
                </a:solidFill>
                <a:latin typeface="Times New Roman" panose="02020603050405020304" pitchFamily="18" charset="0"/>
              </a:rPr>
              <a:t>10000000      </a:t>
            </a:r>
            <a:r>
              <a:rPr lang="zh-CN" altLang="en-US" sz="2400">
                <a:solidFill>
                  <a:schemeClr val="bg1"/>
                </a:solidFill>
                <a:latin typeface="Times New Roman" panose="02020603050405020304" pitchFamily="18" charset="0"/>
              </a:rPr>
              <a:t>加</a:t>
            </a:r>
          </a:p>
          <a:p>
            <a:pPr eaLnBrk="1" hangingPunct="1">
              <a:spcBef>
                <a:spcPct val="0"/>
              </a:spcBef>
              <a:buClrTx/>
              <a:buSzTx/>
              <a:buFontTx/>
              <a:buNone/>
            </a:pPr>
            <a:r>
              <a:rPr lang="zh-CN" altLang="en-US" sz="2400">
                <a:solidFill>
                  <a:schemeClr val="bg1"/>
                </a:solidFill>
                <a:latin typeface="Times New Roman" panose="02020603050405020304" pitchFamily="18" charset="0"/>
              </a:rPr>
              <a:t>        </a:t>
            </a:r>
            <a:r>
              <a:rPr lang="en-US" altLang="zh-CN" sz="2400">
                <a:solidFill>
                  <a:schemeClr val="bg1"/>
                </a:solidFill>
                <a:latin typeface="Times New Roman" panose="02020603050405020304" pitchFamily="18" charset="0"/>
              </a:rPr>
              <a:t>10010000      </a:t>
            </a:r>
            <a:r>
              <a:rPr lang="zh-CN" altLang="en-US" sz="2400">
                <a:solidFill>
                  <a:schemeClr val="bg1"/>
                </a:solidFill>
                <a:latin typeface="Times New Roman" panose="02020603050405020304" pitchFamily="18" charset="0"/>
              </a:rPr>
              <a:t>减</a:t>
            </a:r>
          </a:p>
        </p:txBody>
      </p:sp>
      <p:sp>
        <p:nvSpPr>
          <p:cNvPr id="723982" name="AutoShape 14"/>
          <p:cNvSpPr>
            <a:spLocks noChangeArrowheads="1"/>
          </p:cNvSpPr>
          <p:nvPr/>
        </p:nvSpPr>
        <p:spPr bwMode="auto">
          <a:xfrm>
            <a:off x="2217738" y="4465638"/>
            <a:ext cx="3879850" cy="860425"/>
          </a:xfrm>
          <a:prstGeom prst="wedgeRectCallout">
            <a:avLst>
              <a:gd name="adj1" fmla="val -20579"/>
              <a:gd name="adj2" fmla="val -137824"/>
            </a:avLst>
          </a:prstGeom>
          <a:solidFill>
            <a:schemeClr val="tx1"/>
          </a:solidFill>
          <a:ln w="38100" cap="sq">
            <a:solidFill>
              <a:srgbClr val="33CC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chemeClr val="bg1"/>
                </a:solidFill>
                <a:latin typeface="Times New Roman" panose="02020603050405020304" pitchFamily="18" charset="0"/>
              </a:rPr>
              <a:t>用助记符号描述的指令系统</a:t>
            </a:r>
          </a:p>
          <a:p>
            <a:pPr eaLnBrk="1" hangingPunct="1">
              <a:spcBef>
                <a:spcPct val="0"/>
              </a:spcBef>
              <a:buClrTx/>
              <a:buSzTx/>
              <a:buFontTx/>
              <a:buNone/>
            </a:pPr>
            <a:r>
              <a:rPr lang="zh-CN" altLang="en-US" sz="2400">
                <a:solidFill>
                  <a:schemeClr val="bg1"/>
                </a:solidFill>
                <a:latin typeface="Times New Roman" panose="02020603050405020304" pitchFamily="18" charset="0"/>
              </a:rPr>
              <a:t>如  </a:t>
            </a:r>
            <a:r>
              <a:rPr lang="en-US" altLang="zh-CN" sz="2400">
                <a:solidFill>
                  <a:schemeClr val="bg1"/>
                </a:solidFill>
                <a:latin typeface="Times New Roman" panose="02020603050405020304" pitchFamily="18" charset="0"/>
              </a:rPr>
              <a:t>ADD    A,  B</a:t>
            </a:r>
          </a:p>
        </p:txBody>
      </p:sp>
      <p:grpSp>
        <p:nvGrpSpPr>
          <p:cNvPr id="723983" name="Group 15"/>
          <p:cNvGrpSpPr>
            <a:grpSpLocks/>
          </p:cNvGrpSpPr>
          <p:nvPr/>
        </p:nvGrpSpPr>
        <p:grpSpPr bwMode="auto">
          <a:xfrm>
            <a:off x="1751013" y="3784600"/>
            <a:ext cx="2355850" cy="1082675"/>
            <a:chOff x="1166" y="2654"/>
            <a:chExt cx="1484" cy="682"/>
          </a:xfrm>
        </p:grpSpPr>
        <p:cxnSp>
          <p:nvCxnSpPr>
            <p:cNvPr id="7194" name="AutoShape 16"/>
            <p:cNvCxnSpPr>
              <a:cxnSpLocks noChangeShapeType="1"/>
              <a:stCxn id="723981" idx="4"/>
              <a:endCxn id="723973" idx="2"/>
            </p:cNvCxnSpPr>
            <p:nvPr/>
          </p:nvCxnSpPr>
          <p:spPr bwMode="auto">
            <a:xfrm rot="-5400000">
              <a:off x="1677" y="2201"/>
              <a:ext cx="16" cy="921"/>
            </a:xfrm>
            <a:prstGeom prst="curvedConnector3">
              <a:avLst>
                <a:gd name="adj1" fmla="val -1300000"/>
              </a:avLst>
            </a:prstGeom>
            <a:noFill/>
            <a:ln w="38100" cap="sq">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5" name="AutoShape 17"/>
            <p:cNvSpPr>
              <a:spLocks noChangeArrowheads="1"/>
            </p:cNvSpPr>
            <p:nvPr/>
          </p:nvSpPr>
          <p:spPr bwMode="auto">
            <a:xfrm>
              <a:off x="1166" y="3024"/>
              <a:ext cx="1484" cy="312"/>
            </a:xfrm>
            <a:prstGeom prst="wedgeRectCallout">
              <a:avLst>
                <a:gd name="adj1" fmla="val -13005"/>
                <a:gd name="adj2" fmla="val -91667"/>
              </a:avLst>
            </a:prstGeom>
            <a:solidFill>
              <a:schemeClr val="tx1"/>
            </a:solidFill>
            <a:ln w="38100" cap="sq">
              <a:solidFill>
                <a:srgbClr val="33CC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chemeClr val="bg1"/>
                  </a:solidFill>
                  <a:latin typeface="Times New Roman" panose="02020603050405020304" pitchFamily="18" charset="0"/>
                </a:rPr>
                <a:t>面向机器的语言</a:t>
              </a:r>
            </a:p>
          </p:txBody>
        </p:sp>
      </p:grpSp>
      <p:sp>
        <p:nvSpPr>
          <p:cNvPr id="723986" name="AutoShape 18"/>
          <p:cNvSpPr>
            <a:spLocks noChangeArrowheads="1"/>
          </p:cNvSpPr>
          <p:nvPr/>
        </p:nvSpPr>
        <p:spPr bwMode="auto">
          <a:xfrm>
            <a:off x="4859338" y="1343025"/>
            <a:ext cx="4205287" cy="495300"/>
          </a:xfrm>
          <a:prstGeom prst="wedgeRectCallout">
            <a:avLst>
              <a:gd name="adj1" fmla="val -1403"/>
              <a:gd name="adj2" fmla="val 100639"/>
            </a:avLst>
          </a:prstGeom>
          <a:solidFill>
            <a:schemeClr val="tx1"/>
          </a:solidFill>
          <a:ln w="38100" cap="sq">
            <a:solidFill>
              <a:srgbClr val="33CC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1"/>
                </a:solidFill>
                <a:latin typeface="Times New Roman" panose="02020603050405020304" pitchFamily="18" charset="0"/>
              </a:rPr>
              <a:t>程序设计是数据被加工的过程</a:t>
            </a:r>
          </a:p>
        </p:txBody>
      </p:sp>
      <p:sp>
        <p:nvSpPr>
          <p:cNvPr id="723987" name="AutoShape 19"/>
          <p:cNvSpPr>
            <a:spLocks noChangeArrowheads="1"/>
          </p:cNvSpPr>
          <p:nvPr/>
        </p:nvSpPr>
        <p:spPr bwMode="auto">
          <a:xfrm>
            <a:off x="3525838" y="4232275"/>
            <a:ext cx="5099050" cy="1225550"/>
          </a:xfrm>
          <a:prstGeom prst="wedgeRectCallout">
            <a:avLst>
              <a:gd name="adj1" fmla="val 23630"/>
              <a:gd name="adj2" fmla="val -85880"/>
            </a:avLst>
          </a:prstGeom>
          <a:solidFill>
            <a:schemeClr val="tx1"/>
          </a:solidFill>
          <a:ln w="38100" cap="sq">
            <a:solidFill>
              <a:srgbClr val="33CC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chemeClr val="bg1"/>
                </a:solidFill>
                <a:latin typeface="Times New Roman" panose="02020603050405020304" pitchFamily="18" charset="0"/>
              </a:rPr>
              <a:t>客观世界可以分类，对象是类的实例</a:t>
            </a:r>
          </a:p>
          <a:p>
            <a:pPr eaLnBrk="1" hangingPunct="1">
              <a:spcBef>
                <a:spcPct val="0"/>
              </a:spcBef>
              <a:buClrTx/>
              <a:buSzTx/>
              <a:buFontTx/>
              <a:buNone/>
            </a:pPr>
            <a:r>
              <a:rPr lang="zh-CN" altLang="en-US" sz="2400">
                <a:solidFill>
                  <a:schemeClr val="bg1"/>
                </a:solidFill>
                <a:latin typeface="Times New Roman" panose="02020603050405020304" pitchFamily="18" charset="0"/>
              </a:rPr>
              <a:t>对象是数据和方法的封装</a:t>
            </a:r>
          </a:p>
          <a:p>
            <a:pPr eaLnBrk="1" hangingPunct="1">
              <a:spcBef>
                <a:spcPct val="0"/>
              </a:spcBef>
              <a:buClrTx/>
              <a:buSzTx/>
              <a:buFontTx/>
              <a:buNone/>
            </a:pPr>
            <a:r>
              <a:rPr lang="zh-CN" altLang="en-US" sz="2400">
                <a:solidFill>
                  <a:schemeClr val="bg1"/>
                </a:solidFill>
                <a:latin typeface="Times New Roman" panose="02020603050405020304" pitchFamily="18" charset="0"/>
              </a:rPr>
              <a:t>对象间通过发送和接受消息发生联系</a:t>
            </a:r>
          </a:p>
        </p:txBody>
      </p:sp>
      <p:sp>
        <p:nvSpPr>
          <p:cNvPr id="723988" name="AutoShape 20"/>
          <p:cNvSpPr>
            <a:spLocks noChangeArrowheads="1"/>
          </p:cNvSpPr>
          <p:nvPr/>
        </p:nvSpPr>
        <p:spPr bwMode="auto">
          <a:xfrm>
            <a:off x="3106738" y="4787900"/>
            <a:ext cx="5708650" cy="495300"/>
          </a:xfrm>
          <a:prstGeom prst="wedgeRectCallout">
            <a:avLst>
              <a:gd name="adj1" fmla="val 23972"/>
              <a:gd name="adj2" fmla="val -255130"/>
            </a:avLst>
          </a:prstGeom>
          <a:solidFill>
            <a:schemeClr val="tx1"/>
          </a:solidFill>
          <a:ln w="38100" cap="sq">
            <a:solidFill>
              <a:srgbClr val="33CC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chemeClr val="bg1"/>
                </a:solidFill>
                <a:latin typeface="Times New Roman" panose="02020603050405020304" pitchFamily="18" charset="0"/>
              </a:rPr>
              <a:t>程序设计关键是定义类，并由类派生对象</a:t>
            </a:r>
          </a:p>
        </p:txBody>
      </p:sp>
      <p:grpSp>
        <p:nvGrpSpPr>
          <p:cNvPr id="723989" name="Group 21"/>
          <p:cNvGrpSpPr>
            <a:grpSpLocks/>
          </p:cNvGrpSpPr>
          <p:nvPr/>
        </p:nvGrpSpPr>
        <p:grpSpPr bwMode="auto">
          <a:xfrm>
            <a:off x="1116013" y="3213100"/>
            <a:ext cx="7448550" cy="3371850"/>
            <a:chOff x="804" y="756"/>
            <a:chExt cx="4692" cy="2124"/>
          </a:xfrm>
        </p:grpSpPr>
        <p:sp>
          <p:nvSpPr>
            <p:cNvPr id="7180" name="Rectangle 22"/>
            <p:cNvSpPr>
              <a:spLocks noChangeArrowheads="1"/>
            </p:cNvSpPr>
            <p:nvPr/>
          </p:nvSpPr>
          <p:spPr bwMode="auto">
            <a:xfrm>
              <a:off x="804" y="756"/>
              <a:ext cx="4692" cy="2124"/>
            </a:xfrm>
            <a:prstGeom prst="rect">
              <a:avLst/>
            </a:prstGeom>
            <a:gradFill rotWithShape="1">
              <a:gsLst>
                <a:gs pos="0">
                  <a:srgbClr val="00FFFF"/>
                </a:gs>
                <a:gs pos="100000">
                  <a:srgbClr val="FFFFFF"/>
                </a:gs>
              </a:gsLst>
              <a:lin ang="5400000" scaled="1"/>
            </a:gradFill>
            <a:ln w="38100">
              <a:solidFill>
                <a:srgbClr val="FF00FF"/>
              </a:solidFill>
              <a:miter lim="800000"/>
              <a:headEnd/>
              <a:tailEnd/>
            </a:ln>
            <a:effectLst>
              <a:outerShdw dist="107763" dir="2700000" algn="ctr" rotWithShape="0">
                <a:srgbClr val="808080">
                  <a:alpha val="50000"/>
                </a:srgbClr>
              </a:outerShdw>
            </a:effec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nvGrpSpPr>
            <p:cNvPr id="7181" name="Group 23"/>
            <p:cNvGrpSpPr>
              <a:grpSpLocks/>
            </p:cNvGrpSpPr>
            <p:nvPr/>
          </p:nvGrpSpPr>
          <p:grpSpPr bwMode="auto">
            <a:xfrm>
              <a:off x="899" y="866"/>
              <a:ext cx="4412" cy="1752"/>
              <a:chOff x="899" y="866"/>
              <a:chExt cx="4412" cy="1752"/>
            </a:xfrm>
          </p:grpSpPr>
          <p:sp>
            <p:nvSpPr>
              <p:cNvPr id="723992" name="Text Box 24"/>
              <p:cNvSpPr txBox="1">
                <a:spLocks noChangeArrowheads="1"/>
              </p:cNvSpPr>
              <p:nvPr/>
            </p:nvSpPr>
            <p:spPr bwMode="auto">
              <a:xfrm>
                <a:off x="899" y="866"/>
                <a:ext cx="1515"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defRPr/>
                </a:pPr>
                <a:r>
                  <a:rPr lang="zh-CN" altLang="en-US" b="1">
                    <a:solidFill>
                      <a:srgbClr val="FF3300"/>
                    </a:solidFill>
                    <a:effectLst>
                      <a:outerShdw blurRad="38100" dist="38100" dir="2700000" algn="tl">
                        <a:srgbClr val="C0C0C0"/>
                      </a:outerShdw>
                    </a:effectLst>
                    <a:ea typeface="隶书" pitchFamily="49" charset="-122"/>
                  </a:rPr>
                  <a:t>冯</a:t>
                </a:r>
                <a:r>
                  <a:rPr lang="en-US" altLang="zh-CN" b="1">
                    <a:solidFill>
                      <a:srgbClr val="FF3300"/>
                    </a:solidFill>
                    <a:effectLst>
                      <a:outerShdw blurRad="38100" dist="38100" dir="2700000" algn="tl">
                        <a:srgbClr val="C0C0C0"/>
                      </a:outerShdw>
                    </a:effectLst>
                    <a:ea typeface="隶书" pitchFamily="49" charset="-122"/>
                  </a:rPr>
                  <a:t>.</a:t>
                </a:r>
                <a:r>
                  <a:rPr lang="zh-CN" altLang="en-US" b="1">
                    <a:solidFill>
                      <a:srgbClr val="FF3300"/>
                    </a:solidFill>
                    <a:effectLst>
                      <a:outerShdw blurRad="38100" dist="38100" dir="2700000" algn="tl">
                        <a:srgbClr val="C0C0C0"/>
                      </a:outerShdw>
                    </a:effectLst>
                    <a:ea typeface="隶书" pitchFamily="49" charset="-122"/>
                  </a:rPr>
                  <a:t>诺依曼结构</a:t>
                </a:r>
                <a:r>
                  <a:rPr lang="zh-CN" altLang="en-US" b="1">
                    <a:effectLst>
                      <a:outerShdw blurRad="38100" dist="38100" dir="2700000" algn="tl">
                        <a:srgbClr val="C0C0C0"/>
                      </a:outerShdw>
                    </a:effectLst>
                    <a:ea typeface="隶书" pitchFamily="49" charset="-122"/>
                  </a:rPr>
                  <a:t>：</a:t>
                </a:r>
              </a:p>
            </p:txBody>
          </p:sp>
          <p:sp>
            <p:nvSpPr>
              <p:cNvPr id="723993" name="Text Box 25"/>
              <p:cNvSpPr txBox="1">
                <a:spLocks noChangeArrowheads="1"/>
              </p:cNvSpPr>
              <p:nvPr/>
            </p:nvSpPr>
            <p:spPr bwMode="auto">
              <a:xfrm>
                <a:off x="1189" y="1861"/>
                <a:ext cx="695"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defRPr/>
                </a:pPr>
                <a:r>
                  <a:rPr lang="zh-CN" altLang="en-US" b="1">
                    <a:effectLst>
                      <a:outerShdw blurRad="38100" dist="38100" dir="2700000" algn="tl">
                        <a:srgbClr val="C0C0C0"/>
                      </a:outerShdw>
                    </a:effectLst>
                    <a:ea typeface="隶书" pitchFamily="49" charset="-122"/>
                  </a:rPr>
                  <a:t>计算机</a:t>
                </a:r>
              </a:p>
            </p:txBody>
          </p:sp>
          <p:sp>
            <p:nvSpPr>
              <p:cNvPr id="7184" name="AutoShape 26"/>
              <p:cNvSpPr>
                <a:spLocks/>
              </p:cNvSpPr>
              <p:nvPr/>
            </p:nvSpPr>
            <p:spPr bwMode="auto">
              <a:xfrm>
                <a:off x="1944" y="1500"/>
                <a:ext cx="252" cy="1104"/>
              </a:xfrm>
              <a:prstGeom prst="leftBrace">
                <a:avLst>
                  <a:gd name="adj1" fmla="val 36508"/>
                  <a:gd name="adj2" fmla="val 50000"/>
                </a:avLst>
              </a:prstGeom>
              <a:noFill/>
              <a:ln w="381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23995" name="Text Box 27"/>
              <p:cNvSpPr txBox="1">
                <a:spLocks noChangeArrowheads="1"/>
              </p:cNvSpPr>
              <p:nvPr/>
            </p:nvSpPr>
            <p:spPr bwMode="auto">
              <a:xfrm>
                <a:off x="3001" y="1129"/>
                <a:ext cx="695"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defRPr/>
                </a:pPr>
                <a:r>
                  <a:rPr lang="zh-CN" altLang="en-US" b="1">
                    <a:effectLst>
                      <a:outerShdw blurRad="38100" dist="38100" dir="2700000" algn="tl">
                        <a:srgbClr val="C0C0C0"/>
                      </a:outerShdw>
                    </a:effectLst>
                    <a:ea typeface="隶书" pitchFamily="49" charset="-122"/>
                  </a:rPr>
                  <a:t>运算器</a:t>
                </a:r>
              </a:p>
            </p:txBody>
          </p:sp>
          <p:sp>
            <p:nvSpPr>
              <p:cNvPr id="723996" name="Text Box 28"/>
              <p:cNvSpPr txBox="1">
                <a:spLocks noChangeArrowheads="1"/>
              </p:cNvSpPr>
              <p:nvPr/>
            </p:nvSpPr>
            <p:spPr bwMode="auto">
              <a:xfrm>
                <a:off x="3001" y="1507"/>
                <a:ext cx="695"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defRPr/>
                </a:pPr>
                <a:r>
                  <a:rPr lang="zh-CN" altLang="en-US" b="1">
                    <a:effectLst>
                      <a:outerShdw blurRad="38100" dist="38100" dir="2700000" algn="tl">
                        <a:srgbClr val="C0C0C0"/>
                      </a:outerShdw>
                    </a:effectLst>
                    <a:ea typeface="隶书" pitchFamily="49" charset="-122"/>
                  </a:rPr>
                  <a:t>控制器</a:t>
                </a:r>
              </a:p>
            </p:txBody>
          </p:sp>
          <p:sp>
            <p:nvSpPr>
              <p:cNvPr id="723997" name="Text Box 29"/>
              <p:cNvSpPr txBox="1">
                <a:spLocks noChangeArrowheads="1"/>
              </p:cNvSpPr>
              <p:nvPr/>
            </p:nvSpPr>
            <p:spPr bwMode="auto">
              <a:xfrm>
                <a:off x="3001" y="1885"/>
                <a:ext cx="695"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defRPr/>
                </a:pPr>
                <a:r>
                  <a:rPr lang="zh-CN" altLang="en-US" b="1">
                    <a:effectLst>
                      <a:outerShdw blurRad="38100" dist="38100" dir="2700000" algn="tl">
                        <a:srgbClr val="C0C0C0"/>
                      </a:outerShdw>
                    </a:effectLst>
                    <a:ea typeface="隶书" pitchFamily="49" charset="-122"/>
                  </a:rPr>
                  <a:t>存储器</a:t>
                </a:r>
              </a:p>
            </p:txBody>
          </p:sp>
          <p:sp>
            <p:nvSpPr>
              <p:cNvPr id="723998" name="Text Box 30"/>
              <p:cNvSpPr txBox="1">
                <a:spLocks noChangeArrowheads="1"/>
              </p:cNvSpPr>
              <p:nvPr/>
            </p:nvSpPr>
            <p:spPr bwMode="auto">
              <a:xfrm>
                <a:off x="2293" y="1507"/>
                <a:ext cx="695"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defRPr/>
                </a:pPr>
                <a:r>
                  <a:rPr lang="zh-CN" altLang="en-US" b="1">
                    <a:effectLst>
                      <a:outerShdw blurRad="38100" dist="38100" dir="2700000" algn="tl">
                        <a:srgbClr val="C0C0C0"/>
                      </a:outerShdw>
                    </a:effectLst>
                    <a:ea typeface="隶书" pitchFamily="49" charset="-122"/>
                  </a:rPr>
                  <a:t>主机：</a:t>
                </a:r>
              </a:p>
            </p:txBody>
          </p:sp>
          <p:sp>
            <p:nvSpPr>
              <p:cNvPr id="723999" name="Text Box 31"/>
              <p:cNvSpPr txBox="1">
                <a:spLocks noChangeArrowheads="1"/>
              </p:cNvSpPr>
              <p:nvPr/>
            </p:nvSpPr>
            <p:spPr bwMode="auto">
              <a:xfrm>
                <a:off x="2260" y="2330"/>
                <a:ext cx="2323"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defRPr/>
                </a:pPr>
                <a:r>
                  <a:rPr lang="en-US" altLang="zh-CN" b="1">
                    <a:effectLst>
                      <a:outerShdw blurRad="38100" dist="38100" dir="2700000" algn="tl">
                        <a:srgbClr val="C0C0C0"/>
                      </a:outerShdw>
                    </a:effectLst>
                    <a:ea typeface="隶书" pitchFamily="49" charset="-122"/>
                  </a:rPr>
                  <a:t>I/O</a:t>
                </a:r>
                <a:r>
                  <a:rPr lang="zh-CN" altLang="zh-CN" b="1">
                    <a:effectLst>
                      <a:outerShdw blurRad="38100" dist="38100" dir="2700000" algn="tl">
                        <a:srgbClr val="C0C0C0"/>
                      </a:outerShdw>
                    </a:effectLst>
                    <a:ea typeface="隶书" pitchFamily="49" charset="-122"/>
                  </a:rPr>
                  <a:t>设备：键盘、显示器等</a:t>
                </a:r>
                <a:endParaRPr lang="zh-CN" altLang="en-US" b="1">
                  <a:effectLst>
                    <a:outerShdw blurRad="38100" dist="38100" dir="2700000" algn="tl">
                      <a:srgbClr val="C0C0C0"/>
                    </a:outerShdw>
                  </a:effectLst>
                  <a:ea typeface="隶书" pitchFamily="49" charset="-122"/>
                </a:endParaRPr>
              </a:p>
            </p:txBody>
          </p:sp>
          <p:sp>
            <p:nvSpPr>
              <p:cNvPr id="7190" name="AutoShape 32"/>
              <p:cNvSpPr>
                <a:spLocks/>
              </p:cNvSpPr>
              <p:nvPr/>
            </p:nvSpPr>
            <p:spPr bwMode="auto">
              <a:xfrm>
                <a:off x="2869" y="1272"/>
                <a:ext cx="131" cy="804"/>
              </a:xfrm>
              <a:prstGeom prst="leftBrace">
                <a:avLst>
                  <a:gd name="adj1" fmla="val 51145"/>
                  <a:gd name="adj2" fmla="val 50000"/>
                </a:avLst>
              </a:prstGeom>
              <a:noFill/>
              <a:ln w="381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nvGrpSpPr>
              <p:cNvPr id="7191" name="Group 33"/>
              <p:cNvGrpSpPr>
                <a:grpSpLocks/>
              </p:cNvGrpSpPr>
              <p:nvPr/>
            </p:nvGrpSpPr>
            <p:grpSpPr bwMode="auto">
              <a:xfrm>
                <a:off x="3756" y="1248"/>
                <a:ext cx="1555" cy="444"/>
                <a:chOff x="3756" y="1248"/>
                <a:chExt cx="1555" cy="444"/>
              </a:xfrm>
            </p:grpSpPr>
            <p:sp>
              <p:nvSpPr>
                <p:cNvPr id="7192" name="AutoShape 34"/>
                <p:cNvSpPr>
                  <a:spLocks/>
                </p:cNvSpPr>
                <p:nvPr/>
              </p:nvSpPr>
              <p:spPr bwMode="auto">
                <a:xfrm>
                  <a:off x="3756" y="1248"/>
                  <a:ext cx="107" cy="444"/>
                </a:xfrm>
                <a:prstGeom prst="rightBrace">
                  <a:avLst>
                    <a:gd name="adj1" fmla="val 34579"/>
                    <a:gd name="adj2" fmla="val 50000"/>
                  </a:avLst>
                </a:prstGeom>
                <a:noFill/>
                <a:ln w="38100">
                  <a:solidFill>
                    <a:srgbClr val="3333C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724003" name="Text Box 35"/>
                <p:cNvSpPr txBox="1">
                  <a:spLocks noChangeArrowheads="1"/>
                </p:cNvSpPr>
                <p:nvPr/>
              </p:nvSpPr>
              <p:spPr bwMode="auto">
                <a:xfrm>
                  <a:off x="3835" y="1322"/>
                  <a:ext cx="147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defRPr/>
                  </a:pPr>
                  <a:r>
                    <a:rPr lang="zh-CN" altLang="en-US" b="1">
                      <a:effectLst>
                        <a:outerShdw blurRad="38100" dist="38100" dir="2700000" algn="tl">
                          <a:srgbClr val="C0C0C0"/>
                        </a:outerShdw>
                      </a:effectLst>
                      <a:ea typeface="隶书" pitchFamily="49" charset="-122"/>
                    </a:rPr>
                    <a:t>中央处理器</a:t>
                  </a:r>
                  <a:r>
                    <a:rPr lang="en-US" altLang="zh-CN" b="1">
                      <a:solidFill>
                        <a:srgbClr val="3333CC"/>
                      </a:solidFill>
                      <a:effectLst>
                        <a:outerShdw blurRad="38100" dist="38100" dir="2700000" algn="tl">
                          <a:srgbClr val="C0C0C0"/>
                        </a:outerShdw>
                      </a:effectLst>
                      <a:ea typeface="隶书" pitchFamily="49" charset="-122"/>
                    </a:rPr>
                    <a:t>CPU</a:t>
                  </a:r>
                  <a:endParaRPr lang="en-US" altLang="zh-CN" b="1">
                    <a:effectLst>
                      <a:outerShdw blurRad="38100" dist="38100" dir="2700000" algn="tl">
                        <a:srgbClr val="C0C0C0"/>
                      </a:outerShdw>
                    </a:effectLst>
                    <a:ea typeface="隶书" pitchFamily="49" charset="-122"/>
                  </a:endParaRPr>
                </a:p>
              </p:txBody>
            </p:sp>
          </p:grpSp>
        </p:grpSp>
      </p:grpSp>
      <p:sp>
        <p:nvSpPr>
          <p:cNvPr id="36" name="文本框 35"/>
          <p:cNvSpPr txBox="1"/>
          <p:nvPr/>
        </p:nvSpPr>
        <p:spPr>
          <a:xfrm>
            <a:off x="8170874" y="944816"/>
            <a:ext cx="811441" cy="338554"/>
          </a:xfrm>
          <a:prstGeom prst="rect">
            <a:avLst/>
          </a:prstGeom>
          <a:noFill/>
        </p:spPr>
        <p:txBody>
          <a:bodyPr wrap="none" rtlCol="0">
            <a:spAutoFit/>
          </a:bodyPr>
          <a:lstStyle/>
          <a:p>
            <a:r>
              <a:rPr lang="zh-CN" altLang="en-US" sz="1600" dirty="0" smtClean="0"/>
              <a:t>教材</a:t>
            </a:r>
            <a:r>
              <a:rPr lang="en-US" altLang="zh-CN" sz="1600" dirty="0" smtClean="0"/>
              <a:t>P2</a:t>
            </a:r>
            <a:endParaRPr lang="zh-CN" altLang="en-US" sz="1600" dirty="0"/>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3970">
                                            <p:txEl>
                                              <p:pRg st="0" end="0"/>
                                            </p:txEl>
                                          </p:spTgt>
                                        </p:tgtEl>
                                        <p:attrNameLst>
                                          <p:attrName>style.visibility</p:attrName>
                                        </p:attrNameLst>
                                      </p:cBhvr>
                                      <p:to>
                                        <p:strVal val="visible"/>
                                      </p:to>
                                    </p:set>
                                    <p:anim calcmode="lin" valueType="num">
                                      <p:cBhvr additive="base">
                                        <p:cTn id="7" dur="500" fill="hold"/>
                                        <p:tgtEl>
                                          <p:spTgt spid="723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397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723971"/>
                                        </p:tgtEl>
                                        <p:attrNameLst>
                                          <p:attrName>style.visibility</p:attrName>
                                        </p:attrNameLst>
                                      </p:cBhvr>
                                      <p:to>
                                        <p:strVal val="visible"/>
                                      </p:to>
                                    </p:set>
                                    <p:animEffect transition="in" filter="dissolve">
                                      <p:cBhvr>
                                        <p:cTn id="13" dur="500"/>
                                        <p:tgtEl>
                                          <p:spTgt spid="72397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723989"/>
                                        </p:tgtEl>
                                        <p:attrNameLst>
                                          <p:attrName>style.visibility</p:attrName>
                                        </p:attrNameLst>
                                      </p:cBhvr>
                                      <p:to>
                                        <p:strVal val="visible"/>
                                      </p:to>
                                    </p:set>
                                    <p:animEffect transition="in" filter="box(out)">
                                      <p:cBhvr>
                                        <p:cTn id="18" dur="500"/>
                                        <p:tgtEl>
                                          <p:spTgt spid="723989"/>
                                        </p:tgtEl>
                                      </p:cBhvr>
                                    </p:animEffect>
                                  </p:childTnLst>
                                  <p:subTnLst>
                                    <p:set>
                                      <p:cBhvr override="childStyle">
                                        <p:cTn dur="1" fill="hold" display="0" masterRel="nextClick" afterEffect="1"/>
                                        <p:tgtEl>
                                          <p:spTgt spid="723989"/>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723981"/>
                                        </p:tgtEl>
                                        <p:attrNameLst>
                                          <p:attrName>style.visibility</p:attrName>
                                        </p:attrNameLst>
                                      </p:cBhvr>
                                      <p:to>
                                        <p:strVal val="visible"/>
                                      </p:to>
                                    </p:set>
                                    <p:animEffect transition="in" filter="box(out)">
                                      <p:cBhvr>
                                        <p:cTn id="23" dur="500"/>
                                        <p:tgtEl>
                                          <p:spTgt spid="723981"/>
                                        </p:tgtEl>
                                      </p:cBhvr>
                                    </p:animEffect>
                                  </p:childTnLst>
                                  <p:subTnLst>
                                    <p:set>
                                      <p:cBhvr override="childStyle">
                                        <p:cTn dur="1" fill="hold" display="0" masterRel="nextClick" afterEffect="1"/>
                                        <p:tgtEl>
                                          <p:spTgt spid="723981"/>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723982"/>
                                        </p:tgtEl>
                                        <p:attrNameLst>
                                          <p:attrName>style.visibility</p:attrName>
                                        </p:attrNameLst>
                                      </p:cBhvr>
                                      <p:to>
                                        <p:strVal val="visible"/>
                                      </p:to>
                                    </p:set>
                                    <p:animEffect transition="in" filter="box(out)">
                                      <p:cBhvr>
                                        <p:cTn id="28" dur="500"/>
                                        <p:tgtEl>
                                          <p:spTgt spid="723982"/>
                                        </p:tgtEl>
                                      </p:cBhvr>
                                    </p:animEffect>
                                  </p:childTnLst>
                                  <p:subTnLst>
                                    <p:set>
                                      <p:cBhvr override="childStyle">
                                        <p:cTn dur="1" fill="hold" display="0" masterRel="nextClick" afterEffect="1"/>
                                        <p:tgtEl>
                                          <p:spTgt spid="723982"/>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723983"/>
                                        </p:tgtEl>
                                        <p:attrNameLst>
                                          <p:attrName>style.visibility</p:attrName>
                                        </p:attrNameLst>
                                      </p:cBhvr>
                                      <p:to>
                                        <p:strVal val="visible"/>
                                      </p:to>
                                    </p:set>
                                    <p:animEffect transition="in" filter="box(out)">
                                      <p:cBhvr>
                                        <p:cTn id="33" dur="500"/>
                                        <p:tgtEl>
                                          <p:spTgt spid="723983"/>
                                        </p:tgtEl>
                                      </p:cBhvr>
                                    </p:animEffect>
                                  </p:childTnLst>
                                  <p:subTnLst>
                                    <p:set>
                                      <p:cBhvr override="childStyle">
                                        <p:cTn dur="1" fill="hold" display="0" masterRel="nextClick" afterEffect="1"/>
                                        <p:tgtEl>
                                          <p:spTgt spid="723983"/>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723986"/>
                                        </p:tgtEl>
                                        <p:attrNameLst>
                                          <p:attrName>style.visibility</p:attrName>
                                        </p:attrNameLst>
                                      </p:cBhvr>
                                      <p:to>
                                        <p:strVal val="visible"/>
                                      </p:to>
                                    </p:set>
                                    <p:animEffect transition="in" filter="box(out)">
                                      <p:cBhvr>
                                        <p:cTn id="38" dur="500"/>
                                        <p:tgtEl>
                                          <p:spTgt spid="723986"/>
                                        </p:tgtEl>
                                      </p:cBhvr>
                                    </p:animEffect>
                                  </p:childTnLst>
                                  <p:subTnLst>
                                    <p:set>
                                      <p:cBhvr override="childStyle">
                                        <p:cTn dur="1" fill="hold" display="0" masterRel="nextClick" afterEffect="1"/>
                                        <p:tgtEl>
                                          <p:spTgt spid="723986"/>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723987"/>
                                        </p:tgtEl>
                                        <p:attrNameLst>
                                          <p:attrName>style.visibility</p:attrName>
                                        </p:attrNameLst>
                                      </p:cBhvr>
                                      <p:to>
                                        <p:strVal val="visible"/>
                                      </p:to>
                                    </p:set>
                                    <p:animEffect transition="in" filter="box(out)">
                                      <p:cBhvr>
                                        <p:cTn id="43" dur="500"/>
                                        <p:tgtEl>
                                          <p:spTgt spid="723987"/>
                                        </p:tgtEl>
                                      </p:cBhvr>
                                    </p:animEffect>
                                  </p:childTnLst>
                                  <p:subTnLst>
                                    <p:set>
                                      <p:cBhvr override="childStyle">
                                        <p:cTn dur="1" fill="hold" display="0" masterRel="nextClick" afterEffect="1"/>
                                        <p:tgtEl>
                                          <p:spTgt spid="723987"/>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723988"/>
                                        </p:tgtEl>
                                        <p:attrNameLst>
                                          <p:attrName>style.visibility</p:attrName>
                                        </p:attrNameLst>
                                      </p:cBhvr>
                                      <p:to>
                                        <p:strVal val="visible"/>
                                      </p:to>
                                    </p:set>
                                    <p:animEffect transition="in" filter="box(out)">
                                      <p:cBhvr>
                                        <p:cTn id="48" dur="500"/>
                                        <p:tgtEl>
                                          <p:spTgt spid="723988"/>
                                        </p:tgtEl>
                                      </p:cBhvr>
                                    </p:animEffect>
                                  </p:childTnLst>
                                  <p:subTnLst>
                                    <p:set>
                                      <p:cBhvr override="childStyle">
                                        <p:cTn dur="1" fill="hold" display="0" masterRel="nextClick" afterEffect="1"/>
                                        <p:tgtEl>
                                          <p:spTgt spid="723988"/>
                                        </p:tgtEl>
                                        <p:attrNameLst>
                                          <p:attrName>style.visibility</p:attrName>
                                        </p:attrNameLst>
                                      </p:cBhvr>
                                      <p:to>
                                        <p:strVal val="hidden"/>
                                      </p:to>
                                    </p:se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0" grpId="0" build="p" bldLvl="5" autoUpdateAnimBg="0"/>
      <p:bldP spid="723981" grpId="0" animBg="1" autoUpdateAnimBg="0"/>
      <p:bldP spid="723982" grpId="0" animBg="1" autoUpdateAnimBg="0"/>
      <p:bldP spid="723986" grpId="0" animBg="1" autoUpdateAnimBg="0"/>
      <p:bldP spid="723987" grpId="0" animBg="1" autoUpdateAnimBg="0"/>
      <p:bldP spid="723988"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1520" y="188640"/>
            <a:ext cx="823692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06" tIns="42203" rIns="84406" bIns="42203" numCol="1" anchor="t" anchorCtr="0" compatLnSpc="1">
            <a:prstTxWarp prst="textNoShape">
              <a:avLst/>
            </a:prstTxWarp>
          </a:bodyPr>
          <a:lstStyle/>
          <a:p>
            <a:pPr algn="l"/>
            <a:r>
              <a:rPr lang="en-US" altLang="en-US" dirty="0" smtClean="0">
                <a:latin typeface="黑体" panose="02010609060101010101" pitchFamily="49" charset="-122"/>
                <a:ea typeface="黑体" panose="02010609060101010101" pitchFamily="49" charset="-122"/>
              </a:rPr>
              <a:t>1.2 </a:t>
            </a:r>
            <a:r>
              <a:rPr lang="en-US" altLang="en-US" dirty="0" err="1" smtClean="0">
                <a:latin typeface="黑体" panose="02010609060101010101" pitchFamily="49" charset="-122"/>
                <a:ea typeface="黑体" panose="02010609060101010101" pitchFamily="49" charset="-122"/>
              </a:rPr>
              <a:t>C语言简介</a:t>
            </a:r>
            <a:endParaRPr lang="zh-CN" altLang="en-US" dirty="0" smtClean="0">
              <a:latin typeface="黑体" panose="02010609060101010101" pitchFamily="49" charset="-122"/>
              <a:ea typeface="黑体" panose="02010609060101010101" pitchFamily="49" charset="-122"/>
            </a:endParaRPr>
          </a:p>
        </p:txBody>
      </p:sp>
      <p:sp>
        <p:nvSpPr>
          <p:cNvPr id="16387" name="Rectangle 3">
            <a:hlinkClick r:id="rId3" action="ppaction://hlinksldjump"/>
          </p:cNvPr>
          <p:cNvSpPr>
            <a:spLocks noChangeArrowheads="1"/>
          </p:cNvSpPr>
          <p:nvPr/>
        </p:nvSpPr>
        <p:spPr bwMode="auto">
          <a:xfrm>
            <a:off x="656493" y="1557704"/>
            <a:ext cx="8236927" cy="34532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eaLnBrk="1" hangingPunct="1">
              <a:lnSpc>
                <a:spcPct val="130000"/>
              </a:lnSpc>
              <a:spcBef>
                <a:spcPct val="0"/>
              </a:spcBef>
              <a:spcAft>
                <a:spcPct val="0"/>
              </a:spcAft>
              <a:buSzTx/>
              <a:buFont typeface="Wingdings" panose="05000000000000000000" pitchFamily="2" charset="2"/>
              <a:buNone/>
            </a:pPr>
            <a:r>
              <a:rPr lang="en-US" altLang="zh-CN" dirty="0">
                <a:latin typeface="黑体" panose="02010609060101010101" pitchFamily="49" charset="-122"/>
                <a:ea typeface="黑体" panose="02010609060101010101" pitchFamily="49" charset="-122"/>
              </a:rPr>
              <a:t>1  C</a:t>
            </a:r>
            <a:r>
              <a:rPr lang="zh-CN" altLang="en-US" dirty="0">
                <a:latin typeface="黑体" panose="02010609060101010101" pitchFamily="49" charset="-122"/>
                <a:ea typeface="黑体" panose="02010609060101010101" pitchFamily="49" charset="-122"/>
              </a:rPr>
              <a:t>语言的产生和发展</a:t>
            </a:r>
          </a:p>
          <a:p>
            <a:pPr eaLnBrk="1" hangingPunct="1">
              <a:lnSpc>
                <a:spcPct val="130000"/>
              </a:lnSpc>
              <a:spcBef>
                <a:spcPct val="0"/>
              </a:spcBef>
              <a:spcAft>
                <a:spcPct val="0"/>
              </a:spcAft>
              <a:buSzTx/>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C</a:t>
            </a:r>
            <a:r>
              <a:rPr lang="zh-CN" altLang="en-US" dirty="0">
                <a:latin typeface="Times New Roman" panose="02020603050405020304" pitchFamily="18" charset="0"/>
              </a:rPr>
              <a:t>语言是目前比较流行的高级程序设计语言之一。它不但具有一般高级语言的特点，</a:t>
            </a:r>
            <a:r>
              <a:rPr lang="zh-CN" altLang="en-US" dirty="0">
                <a:solidFill>
                  <a:srgbClr val="FF0000"/>
                </a:solidFill>
                <a:latin typeface="Times New Roman" panose="02020603050405020304" pitchFamily="18" charset="0"/>
              </a:rPr>
              <a:t>又可象汇编语言一样</a:t>
            </a:r>
            <a:r>
              <a:rPr lang="zh-CN" altLang="en-US" dirty="0">
                <a:latin typeface="Times New Roman" panose="02020603050405020304" pitchFamily="18" charset="0"/>
              </a:rPr>
              <a:t>，对硬件内存单元的位、字节直接进行操作，其程序运行效率高。</a:t>
            </a:r>
          </a:p>
          <a:p>
            <a:pPr eaLnBrk="1" hangingPunct="1">
              <a:lnSpc>
                <a:spcPct val="130000"/>
              </a:lnSpc>
              <a:spcBef>
                <a:spcPct val="0"/>
              </a:spcBef>
              <a:spcAft>
                <a:spcPct val="0"/>
              </a:spcAft>
              <a:buSzTx/>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C</a:t>
            </a:r>
            <a:r>
              <a:rPr lang="zh-CN" altLang="en-US" dirty="0">
                <a:latin typeface="Times New Roman" panose="02020603050405020304" pitchFamily="18" charset="0"/>
              </a:rPr>
              <a:t>语言的发展与中小型计算机上的操作系统</a:t>
            </a:r>
            <a:r>
              <a:rPr lang="en-US" altLang="zh-CN" dirty="0">
                <a:latin typeface="Times New Roman" panose="02020603050405020304" pitchFamily="18" charset="0"/>
              </a:rPr>
              <a:t>UNIX</a:t>
            </a:r>
            <a:r>
              <a:rPr lang="zh-CN" altLang="en-US" dirty="0">
                <a:latin typeface="Times New Roman" panose="02020603050405020304" pitchFamily="18" charset="0"/>
              </a:rPr>
              <a:t>密不可分，它是在</a:t>
            </a:r>
            <a:r>
              <a:rPr lang="en-US" altLang="zh-CN" dirty="0">
                <a:latin typeface="Times New Roman" panose="02020603050405020304" pitchFamily="18" charset="0"/>
              </a:rPr>
              <a:t>B</a:t>
            </a:r>
            <a:r>
              <a:rPr lang="zh-CN" altLang="en-US" dirty="0">
                <a:latin typeface="Times New Roman" panose="02020603050405020304" pitchFamily="18" charset="0"/>
              </a:rPr>
              <a:t>语言的基础上发展起来的，其根源可以追溯到</a:t>
            </a:r>
            <a:r>
              <a:rPr lang="en-US" altLang="zh-CN" dirty="0">
                <a:latin typeface="Times New Roman" panose="02020603050405020304" pitchFamily="18" charset="0"/>
              </a:rPr>
              <a:t>ALGOL 60</a:t>
            </a:r>
            <a:r>
              <a:rPr lang="zh-CN" altLang="en-US" dirty="0">
                <a:latin typeface="Times New Roman" panose="02020603050405020304" pitchFamily="18" charset="0"/>
              </a:rPr>
              <a:t>。</a:t>
            </a:r>
          </a:p>
        </p:txBody>
      </p:sp>
      <p:sp>
        <p:nvSpPr>
          <p:cNvPr id="4" name="文本框 3"/>
          <p:cNvSpPr txBox="1"/>
          <p:nvPr/>
        </p:nvSpPr>
        <p:spPr>
          <a:xfrm>
            <a:off x="8017432" y="964033"/>
            <a:ext cx="982961" cy="338554"/>
          </a:xfrm>
          <a:prstGeom prst="rect">
            <a:avLst/>
          </a:prstGeom>
          <a:noFill/>
        </p:spPr>
        <p:txBody>
          <a:bodyPr wrap="none" rtlCol="0">
            <a:spAutoFit/>
          </a:bodyPr>
          <a:lstStyle/>
          <a:p>
            <a:r>
              <a:rPr lang="zh-CN" altLang="en-US" sz="1600" dirty="0" smtClean="0"/>
              <a:t>教材</a:t>
            </a:r>
            <a:r>
              <a:rPr lang="en-US" altLang="zh-CN" sz="1600" dirty="0" smtClean="0"/>
              <a:t>P3-4</a:t>
            </a:r>
            <a:endParaRPr lang="zh-CN" altLang="en-US" sz="1600" dirty="0"/>
          </a:p>
        </p:txBody>
      </p:sp>
    </p:spTree>
    <p:extLst>
      <p:ext uri="{BB962C8B-B14F-4D97-AF65-F5344CB8AC3E}">
        <p14:creationId xmlns:p14="http://schemas.microsoft.com/office/powerpoint/2010/main" val="1940114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5536" y="260648"/>
            <a:ext cx="8320454"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06" tIns="42203" rIns="84406" bIns="42203" numCol="1" anchor="t" anchorCtr="0" compatLnSpc="1">
            <a:prstTxWarp prst="textNoShape">
              <a:avLst/>
            </a:prstTxWarp>
          </a:bodyPr>
          <a:lstStyle/>
          <a:p>
            <a:pPr algn="l"/>
            <a:r>
              <a:rPr lang="en-US" altLang="en-US" dirty="0" smtClean="0">
                <a:latin typeface="黑体" panose="02010609060101010101" pitchFamily="49" charset="-122"/>
                <a:ea typeface="黑体" panose="02010609060101010101" pitchFamily="49" charset="-122"/>
              </a:rPr>
              <a:t>1.2  </a:t>
            </a:r>
            <a:r>
              <a:rPr lang="en-US" altLang="en-US" dirty="0" err="1" smtClean="0">
                <a:latin typeface="黑体" panose="02010609060101010101" pitchFamily="49" charset="-122"/>
                <a:ea typeface="黑体" panose="02010609060101010101" pitchFamily="49" charset="-122"/>
              </a:rPr>
              <a:t>C语言简介</a:t>
            </a:r>
            <a:endParaRPr lang="zh-CN" altLang="en-US" dirty="0" smtClean="0">
              <a:latin typeface="黑体" panose="02010609060101010101" pitchFamily="49" charset="-122"/>
              <a:ea typeface="黑体" panose="02010609060101010101" pitchFamily="49" charset="-122"/>
            </a:endParaRPr>
          </a:p>
        </p:txBody>
      </p:sp>
      <p:sp>
        <p:nvSpPr>
          <p:cNvPr id="18435" name="Rectangle 3">
            <a:hlinkClick r:id="rId3" action="ppaction://hlinksldjump"/>
          </p:cNvPr>
          <p:cNvSpPr>
            <a:spLocks noChangeArrowheads="1"/>
          </p:cNvSpPr>
          <p:nvPr/>
        </p:nvSpPr>
        <p:spPr bwMode="auto">
          <a:xfrm>
            <a:off x="804497" y="1463920"/>
            <a:ext cx="8195896" cy="452367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eaLnBrk="1" hangingPunct="1">
              <a:lnSpc>
                <a:spcPct val="130000"/>
              </a:lnSpc>
              <a:spcBef>
                <a:spcPct val="0"/>
              </a:spcBef>
              <a:spcAft>
                <a:spcPct val="0"/>
              </a:spcAft>
              <a:buSzTx/>
              <a:buFont typeface="Wingdings" panose="05000000000000000000" pitchFamily="2" charset="2"/>
              <a:buChar char="l"/>
            </a:pPr>
            <a:r>
              <a:rPr lang="en-US" altLang="zh-CN" sz="2215">
                <a:latin typeface="Times New Roman" panose="02020603050405020304" pitchFamily="18" charset="0"/>
              </a:rPr>
              <a:t>1960</a:t>
            </a:r>
            <a:r>
              <a:rPr lang="zh-CN" altLang="en-US" sz="2215">
                <a:latin typeface="Times New Roman" panose="02020603050405020304" pitchFamily="18" charset="0"/>
              </a:rPr>
              <a:t>年出现的</a:t>
            </a:r>
            <a:r>
              <a:rPr lang="en-US" altLang="zh-CN" sz="2215">
                <a:latin typeface="Times New Roman" panose="02020603050405020304" pitchFamily="18" charset="0"/>
              </a:rPr>
              <a:t>ALGOL60</a:t>
            </a:r>
            <a:r>
              <a:rPr lang="zh-CN" altLang="en-US" sz="2215">
                <a:latin typeface="Times New Roman" panose="02020603050405020304" pitchFamily="18" charset="0"/>
              </a:rPr>
              <a:t>是一种面向问题的高级语言。</a:t>
            </a:r>
          </a:p>
          <a:p>
            <a:pPr eaLnBrk="1" hangingPunct="1">
              <a:lnSpc>
                <a:spcPct val="130000"/>
              </a:lnSpc>
              <a:spcBef>
                <a:spcPct val="0"/>
              </a:spcBef>
              <a:spcAft>
                <a:spcPct val="0"/>
              </a:spcAft>
              <a:buSzTx/>
              <a:buFont typeface="Wingdings" panose="05000000000000000000" pitchFamily="2" charset="2"/>
              <a:buChar char="l"/>
            </a:pPr>
            <a:r>
              <a:rPr lang="en-US" altLang="zh-CN" sz="2215">
                <a:latin typeface="Times New Roman" panose="02020603050405020304" pitchFamily="18" charset="0"/>
              </a:rPr>
              <a:t>1963</a:t>
            </a:r>
            <a:r>
              <a:rPr lang="zh-CN" altLang="en-US" sz="2215">
                <a:latin typeface="Times New Roman" panose="02020603050405020304" pitchFamily="18" charset="0"/>
              </a:rPr>
              <a:t>年英国的剑桥大学推出了</a:t>
            </a:r>
            <a:r>
              <a:rPr lang="en-US" altLang="zh-CN" sz="2215">
                <a:latin typeface="Times New Roman" panose="02020603050405020304" pitchFamily="18" charset="0"/>
              </a:rPr>
              <a:t>CPL</a:t>
            </a:r>
            <a:r>
              <a:rPr lang="zh-CN" altLang="en-US" sz="2215">
                <a:latin typeface="Times New Roman" panose="02020603050405020304" pitchFamily="18" charset="0"/>
              </a:rPr>
              <a:t>语言。</a:t>
            </a:r>
          </a:p>
          <a:p>
            <a:pPr eaLnBrk="1" hangingPunct="1">
              <a:lnSpc>
                <a:spcPct val="130000"/>
              </a:lnSpc>
              <a:spcBef>
                <a:spcPct val="0"/>
              </a:spcBef>
              <a:spcAft>
                <a:spcPct val="0"/>
              </a:spcAft>
              <a:buSzTx/>
              <a:buFont typeface="Wingdings" panose="05000000000000000000" pitchFamily="2" charset="2"/>
              <a:buChar char="l"/>
            </a:pPr>
            <a:r>
              <a:rPr lang="en-US" altLang="zh-CN" sz="2215">
                <a:latin typeface="Times New Roman" panose="02020603050405020304" pitchFamily="18" charset="0"/>
              </a:rPr>
              <a:t>1967</a:t>
            </a:r>
            <a:r>
              <a:rPr lang="zh-CN" altLang="en-US" sz="2215">
                <a:latin typeface="Times New Roman" panose="02020603050405020304" pitchFamily="18" charset="0"/>
              </a:rPr>
              <a:t>年英国剑桥大学的</a:t>
            </a:r>
            <a:r>
              <a:rPr lang="en-US" altLang="zh-CN" sz="2215">
                <a:latin typeface="Times New Roman" panose="02020603050405020304" pitchFamily="18" charset="0"/>
              </a:rPr>
              <a:t>Martin Richards</a:t>
            </a:r>
            <a:r>
              <a:rPr lang="zh-CN" altLang="en-US" sz="2215">
                <a:latin typeface="Times New Roman" panose="02020603050405020304" pitchFamily="18" charset="0"/>
              </a:rPr>
              <a:t>对</a:t>
            </a:r>
            <a:r>
              <a:rPr lang="en-US" altLang="zh-CN" sz="2215">
                <a:latin typeface="Times New Roman" panose="02020603050405020304" pitchFamily="18" charset="0"/>
              </a:rPr>
              <a:t>CPL</a:t>
            </a:r>
            <a:r>
              <a:rPr lang="zh-CN" altLang="en-US" sz="2215">
                <a:latin typeface="Times New Roman" panose="02020603050405020304" pitchFamily="18" charset="0"/>
              </a:rPr>
              <a:t>语言作了简化，推出了</a:t>
            </a:r>
            <a:r>
              <a:rPr lang="en-US" altLang="zh-CN" sz="2215">
                <a:latin typeface="Times New Roman" panose="02020603050405020304" pitchFamily="18" charset="0"/>
              </a:rPr>
              <a:t>BCPL</a:t>
            </a:r>
            <a:r>
              <a:rPr lang="zh-CN" altLang="en-US" sz="2215">
                <a:latin typeface="Times New Roman" panose="02020603050405020304" pitchFamily="18" charset="0"/>
              </a:rPr>
              <a:t>语言。</a:t>
            </a:r>
          </a:p>
          <a:p>
            <a:pPr eaLnBrk="1" hangingPunct="1">
              <a:lnSpc>
                <a:spcPct val="130000"/>
              </a:lnSpc>
              <a:spcBef>
                <a:spcPct val="0"/>
              </a:spcBef>
              <a:spcAft>
                <a:spcPct val="0"/>
              </a:spcAft>
              <a:buSzTx/>
              <a:buFont typeface="Wingdings" panose="05000000000000000000" pitchFamily="2" charset="2"/>
              <a:buChar char="l"/>
            </a:pPr>
            <a:r>
              <a:rPr lang="en-US" altLang="zh-CN" sz="2215">
                <a:latin typeface="Times New Roman" panose="02020603050405020304" pitchFamily="18" charset="0"/>
              </a:rPr>
              <a:t>1970</a:t>
            </a:r>
            <a:r>
              <a:rPr lang="zh-CN" altLang="en-US" sz="2215">
                <a:latin typeface="Times New Roman" panose="02020603050405020304" pitchFamily="18" charset="0"/>
              </a:rPr>
              <a:t>年，</a:t>
            </a:r>
            <a:r>
              <a:rPr lang="en-US" altLang="zh-CN" sz="2215">
                <a:latin typeface="Times New Roman" panose="02020603050405020304" pitchFamily="18" charset="0"/>
              </a:rPr>
              <a:t>UNIX</a:t>
            </a:r>
            <a:r>
              <a:rPr lang="zh-CN" altLang="en-US" sz="2215">
                <a:latin typeface="Times New Roman" panose="02020603050405020304" pitchFamily="18" charset="0"/>
              </a:rPr>
              <a:t>的开发者</a:t>
            </a:r>
            <a:r>
              <a:rPr lang="en-US" altLang="zh-CN" sz="2215">
                <a:latin typeface="Times New Roman" panose="02020603050405020304" pitchFamily="18" charset="0"/>
              </a:rPr>
              <a:t>—</a:t>
            </a:r>
            <a:r>
              <a:rPr lang="zh-CN" altLang="en-US" sz="2215">
                <a:latin typeface="Times New Roman" panose="02020603050405020304" pitchFamily="18" charset="0"/>
              </a:rPr>
              <a:t>美国贝尔实验室以</a:t>
            </a:r>
            <a:r>
              <a:rPr lang="en-US" altLang="zh-CN" sz="2215">
                <a:latin typeface="Times New Roman" panose="02020603050405020304" pitchFamily="18" charset="0"/>
              </a:rPr>
              <a:t>BCPL</a:t>
            </a:r>
            <a:r>
              <a:rPr lang="zh-CN" altLang="en-US" sz="2215">
                <a:latin typeface="Times New Roman" panose="02020603050405020304" pitchFamily="18" charset="0"/>
              </a:rPr>
              <a:t>语言为基础作进一步简化，设计出很接近硬件的</a:t>
            </a:r>
            <a:r>
              <a:rPr lang="en-US" altLang="zh-CN" sz="2215">
                <a:latin typeface="Times New Roman" panose="02020603050405020304" pitchFamily="18" charset="0"/>
              </a:rPr>
              <a:t>B</a:t>
            </a:r>
            <a:r>
              <a:rPr lang="zh-CN" altLang="en-US" sz="2215">
                <a:latin typeface="Times New Roman" panose="02020603050405020304" pitchFamily="18" charset="0"/>
              </a:rPr>
              <a:t>语言。</a:t>
            </a:r>
          </a:p>
          <a:p>
            <a:pPr eaLnBrk="1" hangingPunct="1">
              <a:lnSpc>
                <a:spcPct val="130000"/>
              </a:lnSpc>
              <a:spcBef>
                <a:spcPct val="0"/>
              </a:spcBef>
              <a:spcAft>
                <a:spcPct val="0"/>
              </a:spcAft>
              <a:buSzTx/>
              <a:buFont typeface="Wingdings" panose="05000000000000000000" pitchFamily="2" charset="2"/>
              <a:buChar char="l"/>
            </a:pPr>
            <a:r>
              <a:rPr lang="en-US" altLang="zh-CN" sz="2215">
                <a:latin typeface="Times New Roman" panose="02020603050405020304" pitchFamily="18" charset="0"/>
              </a:rPr>
              <a:t>1972</a:t>
            </a:r>
            <a:r>
              <a:rPr lang="zh-CN" altLang="en-US" sz="2215">
                <a:latin typeface="Times New Roman" panose="02020603050405020304" pitchFamily="18" charset="0"/>
              </a:rPr>
              <a:t>年，贝尔实验室在</a:t>
            </a:r>
            <a:r>
              <a:rPr lang="en-US" altLang="zh-CN" sz="2215">
                <a:latin typeface="Times New Roman" panose="02020603050405020304" pitchFamily="18" charset="0"/>
              </a:rPr>
              <a:t>B</a:t>
            </a:r>
            <a:r>
              <a:rPr lang="zh-CN" altLang="en-US" sz="2215">
                <a:latin typeface="Times New Roman" panose="02020603050405020304" pitchFamily="18" charset="0"/>
              </a:rPr>
              <a:t>语言的基础上设计出了Ｃ语言。</a:t>
            </a:r>
          </a:p>
          <a:p>
            <a:pPr eaLnBrk="1" hangingPunct="1">
              <a:lnSpc>
                <a:spcPct val="130000"/>
              </a:lnSpc>
              <a:spcBef>
                <a:spcPct val="0"/>
              </a:spcBef>
              <a:spcAft>
                <a:spcPct val="0"/>
              </a:spcAft>
              <a:buSzTx/>
              <a:buFont typeface="Wingdings" panose="05000000000000000000" pitchFamily="2" charset="2"/>
              <a:buChar char="l"/>
            </a:pPr>
            <a:r>
              <a:rPr lang="en-US" altLang="zh-CN" sz="2215">
                <a:latin typeface="Times New Roman" panose="02020603050405020304" pitchFamily="18" charset="0"/>
              </a:rPr>
              <a:t>1975</a:t>
            </a:r>
            <a:r>
              <a:rPr lang="zh-CN" altLang="en-US" sz="2215">
                <a:latin typeface="Times New Roman" panose="02020603050405020304" pitchFamily="18" charset="0"/>
              </a:rPr>
              <a:t>年</a:t>
            </a:r>
            <a:r>
              <a:rPr lang="en-US" altLang="zh-CN" sz="2215">
                <a:latin typeface="Times New Roman" panose="02020603050405020304" pitchFamily="18" charset="0"/>
              </a:rPr>
              <a:t>UNIX</a:t>
            </a:r>
            <a:r>
              <a:rPr lang="zh-CN" altLang="en-US" sz="2215">
                <a:latin typeface="Times New Roman" panose="02020603050405020304" pitchFamily="18" charset="0"/>
              </a:rPr>
              <a:t>第</a:t>
            </a:r>
            <a:r>
              <a:rPr lang="en-US" altLang="zh-CN" sz="2215">
                <a:latin typeface="Times New Roman" panose="02020603050405020304" pitchFamily="18" charset="0"/>
              </a:rPr>
              <a:t>6</a:t>
            </a:r>
            <a:r>
              <a:rPr lang="zh-CN" altLang="en-US" sz="2215">
                <a:latin typeface="Times New Roman" panose="02020603050405020304" pitchFamily="18" charset="0"/>
              </a:rPr>
              <a:t>版公布后</a:t>
            </a:r>
            <a:r>
              <a:rPr lang="en-US" altLang="zh-CN" sz="2215">
                <a:latin typeface="Times New Roman" panose="02020603050405020304" pitchFamily="18" charset="0"/>
              </a:rPr>
              <a:t>C</a:t>
            </a:r>
            <a:r>
              <a:rPr lang="zh-CN" altLang="en-US" sz="2215">
                <a:latin typeface="Times New Roman" panose="02020603050405020304" pitchFamily="18" charset="0"/>
              </a:rPr>
              <a:t>语言突出优点引起普遍注意。</a:t>
            </a:r>
          </a:p>
          <a:p>
            <a:pPr eaLnBrk="1" hangingPunct="1">
              <a:lnSpc>
                <a:spcPct val="130000"/>
              </a:lnSpc>
              <a:spcBef>
                <a:spcPct val="0"/>
              </a:spcBef>
              <a:spcAft>
                <a:spcPct val="0"/>
              </a:spcAft>
              <a:buSzTx/>
              <a:buFont typeface="Wingdings" panose="05000000000000000000" pitchFamily="2" charset="2"/>
              <a:buChar char="l"/>
            </a:pPr>
            <a:r>
              <a:rPr lang="en-US" altLang="zh-CN" sz="2215">
                <a:latin typeface="Times New Roman" panose="02020603050405020304" pitchFamily="18" charset="0"/>
              </a:rPr>
              <a:t>1983</a:t>
            </a:r>
            <a:r>
              <a:rPr lang="zh-CN" altLang="en-US" sz="2215">
                <a:latin typeface="Times New Roman" panose="02020603050405020304" pitchFamily="18" charset="0"/>
              </a:rPr>
              <a:t>年，美国国家标准化协会（</a:t>
            </a:r>
            <a:r>
              <a:rPr lang="en-US" altLang="zh-CN" sz="2215">
                <a:latin typeface="Times New Roman" panose="02020603050405020304" pitchFamily="18" charset="0"/>
              </a:rPr>
              <a:t>ANSI</a:t>
            </a:r>
            <a:r>
              <a:rPr lang="zh-CN" altLang="en-US" sz="2215">
                <a:latin typeface="Times New Roman" panose="02020603050405020304" pitchFamily="18" charset="0"/>
              </a:rPr>
              <a:t>）根据</a:t>
            </a:r>
            <a:r>
              <a:rPr lang="en-US" altLang="zh-CN" sz="2215">
                <a:latin typeface="Times New Roman" panose="02020603050405020304" pitchFamily="18" charset="0"/>
              </a:rPr>
              <a:t>C</a:t>
            </a:r>
            <a:r>
              <a:rPr lang="zh-CN" altLang="en-US" sz="2215">
                <a:latin typeface="Times New Roman" panose="02020603050405020304" pitchFamily="18" charset="0"/>
              </a:rPr>
              <a:t>语言各种版本对</a:t>
            </a:r>
            <a:r>
              <a:rPr lang="en-US" altLang="zh-CN" sz="2215">
                <a:latin typeface="Times New Roman" panose="02020603050405020304" pitchFamily="18" charset="0"/>
              </a:rPr>
              <a:t>C</a:t>
            </a:r>
            <a:r>
              <a:rPr lang="zh-CN" altLang="en-US" sz="2215">
                <a:latin typeface="Times New Roman" panose="02020603050405020304" pitchFamily="18" charset="0"/>
              </a:rPr>
              <a:t>发展和扩充，制定了新的标准，称为</a:t>
            </a:r>
            <a:r>
              <a:rPr lang="en-US" altLang="zh-CN" sz="2215">
                <a:latin typeface="Times New Roman" panose="02020603050405020304" pitchFamily="18" charset="0"/>
              </a:rPr>
              <a:t>ANSI C</a:t>
            </a:r>
            <a:r>
              <a:rPr lang="zh-CN" altLang="en-US" sz="2215">
                <a:latin typeface="Times New Roman" panose="02020603050405020304" pitchFamily="18" charset="0"/>
              </a:rPr>
              <a:t>。</a:t>
            </a:r>
          </a:p>
        </p:txBody>
      </p:sp>
      <p:sp>
        <p:nvSpPr>
          <p:cNvPr id="2" name="文本框 1"/>
          <p:cNvSpPr txBox="1"/>
          <p:nvPr/>
        </p:nvSpPr>
        <p:spPr>
          <a:xfrm>
            <a:off x="8017432" y="964033"/>
            <a:ext cx="982961" cy="338554"/>
          </a:xfrm>
          <a:prstGeom prst="rect">
            <a:avLst/>
          </a:prstGeom>
          <a:noFill/>
        </p:spPr>
        <p:txBody>
          <a:bodyPr wrap="none" rtlCol="0">
            <a:spAutoFit/>
          </a:bodyPr>
          <a:lstStyle/>
          <a:p>
            <a:r>
              <a:rPr lang="zh-CN" altLang="en-US" sz="1600" dirty="0" smtClean="0"/>
              <a:t>教材</a:t>
            </a:r>
            <a:r>
              <a:rPr lang="en-US" altLang="zh-CN" sz="1600" dirty="0" smtClean="0"/>
              <a:t>P3-4</a:t>
            </a:r>
            <a:endParaRPr lang="zh-CN" altLang="en-US" sz="1600" dirty="0"/>
          </a:p>
        </p:txBody>
      </p:sp>
    </p:spTree>
    <p:extLst>
      <p:ext uri="{BB962C8B-B14F-4D97-AF65-F5344CB8AC3E}">
        <p14:creationId xmlns:p14="http://schemas.microsoft.com/office/powerpoint/2010/main" val="3323085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42546" y="188640"/>
            <a:ext cx="863697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06" tIns="42203" rIns="84406" bIns="42203" numCol="1" anchor="t" anchorCtr="0" compatLnSpc="1">
            <a:prstTxWarp prst="textNoShape">
              <a:avLst/>
            </a:prstTxWarp>
          </a:bodyPr>
          <a:lstStyle/>
          <a:p>
            <a:pPr algn="l"/>
            <a:r>
              <a:rPr lang="en-US" altLang="en-US" dirty="0" smtClean="0">
                <a:latin typeface="黑体" panose="02010609060101010101" pitchFamily="49" charset="-122"/>
                <a:ea typeface="黑体" panose="02010609060101010101" pitchFamily="49" charset="-122"/>
              </a:rPr>
              <a:t>1.2  </a:t>
            </a:r>
            <a:r>
              <a:rPr lang="en-US" altLang="en-US" dirty="0" err="1" smtClean="0">
                <a:latin typeface="黑体" panose="02010609060101010101" pitchFamily="49" charset="-122"/>
                <a:ea typeface="黑体" panose="02010609060101010101" pitchFamily="49" charset="-122"/>
              </a:rPr>
              <a:t>C语言简介</a:t>
            </a:r>
            <a:endParaRPr lang="zh-CN" altLang="en-US" dirty="0" smtClean="0">
              <a:latin typeface="黑体" panose="02010609060101010101" pitchFamily="49" charset="-122"/>
              <a:ea typeface="黑体" panose="02010609060101010101" pitchFamily="49" charset="-122"/>
            </a:endParaRPr>
          </a:p>
        </p:txBody>
      </p:sp>
      <p:sp>
        <p:nvSpPr>
          <p:cNvPr id="20483" name="Rectangle 3">
            <a:hlinkClick r:id="rId3" action="ppaction://hlinksldjump"/>
          </p:cNvPr>
          <p:cNvSpPr>
            <a:spLocks noChangeArrowheads="1"/>
          </p:cNvSpPr>
          <p:nvPr/>
        </p:nvSpPr>
        <p:spPr bwMode="auto">
          <a:xfrm>
            <a:off x="638908" y="1677866"/>
            <a:ext cx="8244254" cy="297312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0000"/>
              </a:spcBef>
              <a:spcAft>
                <a:spcPct val="20000"/>
              </a:spcAft>
              <a:buSzPct val="100000"/>
              <a:buChar char="•"/>
              <a:defRPr sz="2400" b="1">
                <a:solidFill>
                  <a:schemeClr val="tx1"/>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sz="16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b="1">
                <a:solidFill>
                  <a:schemeClr val="tx1"/>
                </a:solidFill>
                <a:latin typeface="Arial" panose="020B0604020202020204" pitchFamily="34" charset="0"/>
              </a:defRPr>
            </a:lvl9pPr>
          </a:lstStyle>
          <a:p>
            <a:pPr eaLnBrk="1" hangingPunct="1">
              <a:lnSpc>
                <a:spcPct val="130000"/>
              </a:lnSpc>
              <a:spcBef>
                <a:spcPct val="0"/>
              </a:spcBef>
              <a:spcAft>
                <a:spcPct val="0"/>
              </a:spcAft>
              <a:buSzTx/>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随着面向对象编程技术的出现，在进一步扩充和完善了Ｃ语言基础上，又出现了</a:t>
            </a:r>
            <a:r>
              <a:rPr lang="en-US" altLang="zh-CN">
                <a:latin typeface="Times New Roman" panose="02020603050405020304" pitchFamily="18" charset="0"/>
              </a:rPr>
              <a:t>C++</a:t>
            </a:r>
            <a:r>
              <a:rPr lang="zh-CN" altLang="en-US">
                <a:latin typeface="Times New Roman" panose="02020603050405020304" pitchFamily="18" charset="0"/>
              </a:rPr>
              <a:t>。</a:t>
            </a:r>
            <a:r>
              <a:rPr lang="en-US" altLang="zh-CN">
                <a:latin typeface="Times New Roman" panose="02020603050405020304" pitchFamily="18" charset="0"/>
              </a:rPr>
              <a:t>Java</a:t>
            </a:r>
            <a:r>
              <a:rPr lang="zh-CN" altLang="en-US">
                <a:latin typeface="Times New Roman" panose="02020603050405020304" pitchFamily="18" charset="0"/>
              </a:rPr>
              <a:t>，</a:t>
            </a:r>
            <a:r>
              <a:rPr lang="en-US" altLang="zh-CN">
                <a:latin typeface="Times New Roman" panose="02020603050405020304" pitchFamily="18" charset="0"/>
              </a:rPr>
              <a:t>C++</a:t>
            </a:r>
            <a:r>
              <a:rPr lang="zh-CN" altLang="en-US">
                <a:latin typeface="Times New Roman" panose="02020603050405020304" pitchFamily="18" charset="0"/>
              </a:rPr>
              <a:t>等面向对象语言（第四代语言）是</a:t>
            </a:r>
            <a:r>
              <a:rPr lang="en-US" altLang="zh-CN">
                <a:latin typeface="Times New Roman" panose="02020603050405020304" pitchFamily="18" charset="0"/>
              </a:rPr>
              <a:t>C</a:t>
            </a:r>
            <a:r>
              <a:rPr lang="zh-CN" altLang="en-US">
                <a:latin typeface="Times New Roman" panose="02020603050405020304" pitchFamily="18" charset="0"/>
              </a:rPr>
              <a:t>语言的发展。但是，</a:t>
            </a:r>
            <a:r>
              <a:rPr lang="en-US" altLang="zh-CN">
                <a:latin typeface="Times New Roman" panose="02020603050405020304" pitchFamily="18" charset="0"/>
              </a:rPr>
              <a:t>C</a:t>
            </a:r>
            <a:r>
              <a:rPr lang="zh-CN" altLang="en-US">
                <a:latin typeface="Times New Roman" panose="02020603050405020304" pitchFamily="18" charset="0"/>
              </a:rPr>
              <a:t>是</a:t>
            </a:r>
            <a:r>
              <a:rPr lang="en-US" altLang="zh-CN">
                <a:latin typeface="Times New Roman" panose="02020603050405020304" pitchFamily="18" charset="0"/>
              </a:rPr>
              <a:t>C++</a:t>
            </a:r>
            <a:r>
              <a:rPr lang="zh-CN" altLang="en-US">
                <a:latin typeface="Times New Roman" panose="02020603050405020304" pitchFamily="18" charset="0"/>
              </a:rPr>
              <a:t>的基础，</a:t>
            </a:r>
            <a:r>
              <a:rPr lang="en-US" altLang="zh-CN">
                <a:latin typeface="Times New Roman" panose="02020603050405020304" pitchFamily="18" charset="0"/>
              </a:rPr>
              <a:t>C++</a:t>
            </a:r>
            <a:r>
              <a:rPr lang="zh-CN" altLang="en-US">
                <a:latin typeface="Times New Roman" panose="02020603050405020304" pitchFamily="18" charset="0"/>
              </a:rPr>
              <a:t>语言和Ｃ语言在很多方面是兼容的。在掌握了Ｃ语言后，再进一步学习</a:t>
            </a:r>
            <a:r>
              <a:rPr lang="en-US" altLang="zh-CN">
                <a:latin typeface="Times New Roman" panose="02020603050405020304" pitchFamily="18" charset="0"/>
              </a:rPr>
              <a:t>C++</a:t>
            </a:r>
            <a:r>
              <a:rPr lang="zh-CN" altLang="en-US">
                <a:latin typeface="Times New Roman" panose="02020603050405020304" pitchFamily="18" charset="0"/>
              </a:rPr>
              <a:t>，就能以一种熟悉的语法来学习面向对象的语言，可达到事半功倍的目的。</a:t>
            </a:r>
          </a:p>
        </p:txBody>
      </p:sp>
      <p:sp>
        <p:nvSpPr>
          <p:cNvPr id="4" name="文本框 3"/>
          <p:cNvSpPr txBox="1"/>
          <p:nvPr/>
        </p:nvSpPr>
        <p:spPr>
          <a:xfrm>
            <a:off x="8017432" y="964033"/>
            <a:ext cx="982961" cy="338554"/>
          </a:xfrm>
          <a:prstGeom prst="rect">
            <a:avLst/>
          </a:prstGeom>
          <a:noFill/>
        </p:spPr>
        <p:txBody>
          <a:bodyPr wrap="none" rtlCol="0">
            <a:spAutoFit/>
          </a:bodyPr>
          <a:lstStyle/>
          <a:p>
            <a:r>
              <a:rPr lang="zh-CN" altLang="en-US" sz="1600" dirty="0" smtClean="0"/>
              <a:t>教材</a:t>
            </a:r>
            <a:r>
              <a:rPr lang="en-US" altLang="zh-CN" sz="1600" dirty="0" smtClean="0"/>
              <a:t>P3-4</a:t>
            </a:r>
            <a:endParaRPr lang="zh-CN" altLang="en-US" sz="1600" dirty="0"/>
          </a:p>
        </p:txBody>
      </p:sp>
    </p:spTree>
    <p:extLst>
      <p:ext uri="{BB962C8B-B14F-4D97-AF65-F5344CB8AC3E}">
        <p14:creationId xmlns:p14="http://schemas.microsoft.com/office/powerpoint/2010/main" val="28621408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05837"/>
  <p:tag name="MH_LIBRARY" val="GRAPHIC"/>
  <p:tag name="MH_TYPE" val="SubTitle"/>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4"/>
</p:tagLst>
</file>

<file path=ppt/tags/tag16.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5"/>
</p:tagLst>
</file>

<file path=ppt/tags/tag18.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6"/>
</p:tagLst>
</file>

<file path=ppt/tags/tag19.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7"/>
</p:tagLst>
</file>

<file path=ppt/tags/tag21.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8"/>
</p:tagLst>
</file>

<file path=ppt/tags/tag22.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4"/>
</p:tagLst>
</file>

<file path=ppt/tags/tag2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3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4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3"/>
</p:tagLst>
</file>

<file path=ppt/tags/tag51.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4"/>
</p:tagLst>
</file>

<file path=ppt/tags/tag52.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5"/>
</p:tagLst>
</file>

<file path=ppt/tags/tag53.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6"/>
</p:tagLst>
</file>

<file path=ppt/tags/tag54.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7"/>
</p:tagLst>
</file>

<file path=ppt/tags/tag55.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8"/>
</p:tagLst>
</file>

<file path=ppt/tags/tag56.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9"/>
</p:tagLst>
</file>

<file path=ppt/tags/tag57.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0"/>
</p:tagLst>
</file>

<file path=ppt/tags/tag58.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1"/>
</p:tagLst>
</file>

<file path=ppt/tags/tag59.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2"/>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3"/>
</p:tagLst>
</file>

<file path=ppt/tags/tag61.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4"/>
</p:tagLst>
</file>

<file path=ppt/tags/tag63.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5"/>
</p:tagLst>
</file>

<file path=ppt/tags/tag64.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6"/>
</p:tagLst>
</file>

<file path=ppt/tags/tag65.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7"/>
</p:tagLst>
</file>

<file path=ppt/tags/tag66.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8"/>
</p:tagLst>
</file>

<file path=ppt/tags/tag67.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2"/>
</p:tagLst>
</file>

<file path=ppt/tags/tag68.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9.xml><?xml version="1.0" encoding="utf-8"?>
<p:tagLst xmlns:a="http://schemas.openxmlformats.org/drawingml/2006/main" xmlns:r="http://schemas.openxmlformats.org/officeDocument/2006/relationships" xmlns:p="http://schemas.openxmlformats.org/presentationml/2006/main">
  <p:tag name="MH" val="20170804105837"/>
  <p:tag name="MH_LIBRARY" val="GRAPHIC"/>
  <p:tag name="MH_TYPE" val="Text"/>
  <p:tag name="MH_ORDER" val="1"/>
</p:tagLst>
</file>

<file path=ppt/theme/theme1.xml><?xml version="1.0" encoding="utf-8"?>
<a:theme xmlns:a="http://schemas.openxmlformats.org/drawingml/2006/main" name="1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5696</TotalTime>
  <Words>7384</Words>
  <Application>Microsoft Office PowerPoint</Application>
  <PresentationFormat>全屏显示(4:3)</PresentationFormat>
  <Paragraphs>616</Paragraphs>
  <Slides>56</Slides>
  <Notes>18</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75" baseType="lpstr">
      <vt:lpstr>Arial Unicode MS</vt:lpstr>
      <vt:lpstr>Baskerville Old Face</vt:lpstr>
      <vt:lpstr>Bodoni MT Black</vt:lpstr>
      <vt:lpstr>黑体</vt:lpstr>
      <vt:lpstr>华文隶书</vt:lpstr>
      <vt:lpstr>华文细黑</vt:lpstr>
      <vt:lpstr>华文中宋</vt:lpstr>
      <vt:lpstr>楷体_GB2312</vt:lpstr>
      <vt:lpstr>隶书</vt:lpstr>
      <vt:lpstr>宋体</vt:lpstr>
      <vt:lpstr>微软雅黑</vt:lpstr>
      <vt:lpstr>Arial</vt:lpstr>
      <vt:lpstr>Arial Black</vt:lpstr>
      <vt:lpstr>Cambria Math</vt:lpstr>
      <vt:lpstr>Microsoft New Tai Lue</vt:lpstr>
      <vt:lpstr>Times New Roman</vt:lpstr>
      <vt:lpstr>Wingdings</vt:lpstr>
      <vt:lpstr>1_Pixel</vt:lpstr>
      <vt:lpstr>图片</vt:lpstr>
      <vt:lpstr>第1章 C程序概述</vt:lpstr>
      <vt:lpstr>PowerPoint 演示文稿</vt:lpstr>
      <vt:lpstr>PowerPoint 演示文稿</vt:lpstr>
      <vt:lpstr>学习内容   </vt:lpstr>
      <vt:lpstr>1.1 程序和程序设计语言</vt:lpstr>
      <vt:lpstr>PowerPoint 演示文稿</vt:lpstr>
      <vt:lpstr>1.2 C语言简介</vt:lpstr>
      <vt:lpstr>1.2  C语言简介</vt:lpstr>
      <vt:lpstr>1.2  C语言简介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学好C 能做什么?</vt:lpstr>
      <vt:lpstr>1.2例：一个C语言程序</vt:lpstr>
      <vt:lpstr>PowerPoint 演示文稿</vt:lpstr>
      <vt:lpstr>程序与程序设计语言</vt:lpstr>
      <vt:lpstr>PowerPoint 演示文稿</vt:lpstr>
      <vt:lpstr>1.3 C程序的组成与结构</vt:lpstr>
      <vt:lpstr>1.3 C程序的组成与结构</vt:lpstr>
      <vt:lpstr>1.3 C程序的组成与结构</vt:lpstr>
      <vt:lpstr>函数结构</vt:lpstr>
      <vt:lpstr>PowerPoint 演示文稿</vt:lpstr>
      <vt:lpstr>简单的C语言程序介绍</vt:lpstr>
      <vt:lpstr>#include &lt;stdio.h&gt; void main( )     /*求两数之和*/ { int a,b,sum;   /*声明，定义变量为整型*/   /*以下3行为C语句 */   a=123; b=456;   sum=a+b;   printf(″sum is %d＼n″,sum); }</vt:lpstr>
      <vt:lpstr>例1.3 求3个数中较大者。 #include &lt;stdio.h&gt; void main( )   /* 主函数*/ {   int max(int x,int y); / 对被调用函数max的声明 */   int a, b, c;          /*定义变量a、b、c */   scanf(″％d,％d″,&amp;a,&amp;b); /*输入变量a和b的值*/   c=max(a,b); /*调用max函数,将得到的值赋给c */   printf(″max=％d\\n″,c);    /*输出c的值*/ }</vt:lpstr>
      <vt:lpstr>1.5 C程序的上机步骤</vt:lpstr>
      <vt:lpstr>1.5 C程序的上机步骤</vt:lpstr>
      <vt:lpstr>C程序操作步骤图解</vt:lpstr>
      <vt:lpstr>1.5.4 实验程序的调试与测试</vt:lpstr>
      <vt:lpstr>1.5.5 程序错误</vt:lpstr>
      <vt:lpstr>PowerPoint 演示文稿</vt:lpstr>
      <vt:lpstr>PowerPoint 演示文稿</vt:lpstr>
      <vt:lpstr>PowerPoint 演示文稿</vt:lpstr>
      <vt:lpstr>PowerPoint 演示文稿</vt:lpstr>
      <vt:lpstr>PowerPoint 演示文稿</vt:lpstr>
      <vt:lpstr>2.1 程序设计过程</vt:lpstr>
      <vt:lpstr>算 法 (Algorithm) 定 义</vt:lpstr>
      <vt:lpstr>算 法 的 特 性</vt:lpstr>
      <vt:lpstr>PowerPoint 演示文稿</vt:lpstr>
      <vt:lpstr>程序流程图(PFD)符号</vt:lpstr>
      <vt:lpstr>PowerPoint 演示文稿</vt:lpstr>
      <vt:lpstr>PowerPoint 演示文稿</vt:lpstr>
      <vt:lpstr>传统流程图的弊端</vt:lpstr>
      <vt:lpstr>三种基本结构</vt:lpstr>
      <vt:lpstr>三种基本结构的特点</vt:lpstr>
      <vt:lpstr>PowerPoint 演示文稿</vt:lpstr>
      <vt:lpstr>用伪代码表示算法</vt:lpstr>
      <vt:lpstr>算法的流程图表示举例</vt:lpstr>
      <vt:lpstr>算法的流程图表示举例</vt:lpstr>
      <vt:lpstr>用计算机语言表示算法</vt:lpstr>
      <vt:lpstr>结构化程序设计方法</vt:lpstr>
      <vt:lpstr>结构化程序设计的基本思路</vt:lpstr>
    </vt:vector>
  </TitlesOfParts>
  <Company>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yanweimin</dc:creator>
  <cp:lastModifiedBy>Windows 用户</cp:lastModifiedBy>
  <cp:revision>292</cp:revision>
  <dcterms:created xsi:type="dcterms:W3CDTF">1999-05-31T10:27:02Z</dcterms:created>
  <dcterms:modified xsi:type="dcterms:W3CDTF">2020-09-21T00:28:31Z</dcterms:modified>
</cp:coreProperties>
</file>