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sldIdLst>
    <p:sldId id="256" r:id="rId2"/>
    <p:sldId id="263" r:id="rId3"/>
    <p:sldId id="277" r:id="rId4"/>
    <p:sldId id="257" r:id="rId5"/>
    <p:sldId id="268" r:id="rId6"/>
    <p:sldId id="276" r:id="rId7"/>
    <p:sldId id="265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8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F6AC3-15C1-4C09-8F23-7BA167EC1E3B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C2064-0496-4F06-8CB9-95C4B9AFE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271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60C6D5-8ABB-495B-8911-78B53020621E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数据类型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661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</a:t>
            </a:r>
            <a:r>
              <a:rPr lang="en-US" altLang="zh-CN" dirty="0" smtClean="0"/>
              <a:t>2-1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3632" y="126876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．编程题：已知某位学生的数学、英语和计算机课程的成绩分别是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87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分、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72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分和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93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分，求该生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门课程的平均分。（参书例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3.2）</a:t>
            </a: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输出示例：</a:t>
            </a:r>
          </a:p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math=87,eng=72,comp=93,average=84</a:t>
            </a:r>
          </a:p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设计思路：定义变量并赋值，利用算术运算符计算平均分并使用</a:t>
            </a:r>
            <a:r>
              <a:rPr lang="en-US" altLang="zh-CN" dirty="0" err="1" smtClean="0">
                <a:latin typeface="黑体" pitchFamily="2" charset="-122"/>
                <a:ea typeface="黑体" pitchFamily="2" charset="-122"/>
              </a:rPr>
              <a:t>printf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函数输出。</a:t>
            </a:r>
          </a:p>
        </p:txBody>
      </p:sp>
    </p:spTree>
    <p:extLst>
      <p:ext uri="{BB962C8B-B14F-4D97-AF65-F5344CB8AC3E}">
        <p14:creationId xmlns:p14="http://schemas.microsoft.com/office/powerpoint/2010/main" val="115207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定义需要的变量</a:t>
            </a:r>
            <a:endParaRPr lang="en-US" altLang="zh-CN" dirty="0" smtClean="0"/>
          </a:p>
          <a:p>
            <a:r>
              <a:rPr lang="zh-CN" altLang="en-US" dirty="0" smtClean="0"/>
              <a:t>对变量进行赋值</a:t>
            </a:r>
            <a:endParaRPr lang="en-US" altLang="zh-CN" dirty="0" smtClean="0"/>
          </a:p>
          <a:p>
            <a:r>
              <a:rPr lang="zh-CN" altLang="en-US" dirty="0" smtClean="0"/>
              <a:t>完成计算</a:t>
            </a:r>
            <a:endParaRPr lang="en-US" altLang="zh-CN" dirty="0" smtClean="0"/>
          </a:p>
          <a:p>
            <a:r>
              <a:rPr lang="zh-CN" altLang="en-US" dirty="0" smtClean="0"/>
              <a:t>输出结果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354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</a:t>
            </a:r>
            <a:r>
              <a:rPr lang="en-US" altLang="zh-CN" dirty="0" smtClean="0"/>
              <a:t>2-2</a:t>
            </a:r>
          </a:p>
        </p:txBody>
      </p:sp>
      <p:sp>
        <p:nvSpPr>
          <p:cNvPr id="3076" name="Text Box 6"/>
          <p:cNvSpPr txBox="1">
            <a:spLocks noChangeArrowheads="1"/>
          </p:cNvSpPr>
          <p:nvPr/>
        </p:nvSpPr>
        <p:spPr bwMode="auto">
          <a:xfrm>
            <a:off x="395288" y="1484313"/>
            <a:ext cx="79930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编程完成下列公式。</a:t>
            </a:r>
          </a:p>
          <a:p>
            <a:pPr eaLnBrk="1" hangingPunct="1"/>
            <a:r>
              <a:rPr lang="zh-CN" altLang="en-US" sz="2400" dirty="0" smtClean="0"/>
              <a:t>求</a:t>
            </a:r>
            <a:r>
              <a:rPr lang="zh-CN" altLang="en-US" sz="2400" dirty="0"/>
              <a:t>华氏温度 100°</a:t>
            </a:r>
            <a:r>
              <a:rPr lang="en-US" altLang="zh-CN" sz="2400" dirty="0"/>
              <a:t>F </a:t>
            </a:r>
            <a:r>
              <a:rPr lang="zh-CN" altLang="en-US" sz="2400" dirty="0"/>
              <a:t>对应的摄氏温度 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3" name="对象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46504237"/>
              </p:ext>
            </p:extLst>
          </p:nvPr>
        </p:nvGraphicFramePr>
        <p:xfrm>
          <a:off x="2372519" y="4149080"/>
          <a:ext cx="4038600" cy="138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公式" r:id="rId3" imgW="1180800" imgH="406080" progId="Equation.3">
                  <p:embed/>
                </p:oleObj>
              </mc:Choice>
              <mc:Fallback>
                <p:oleObj name="公式" r:id="rId3" imgW="1180800" imgH="406080" progId="Equation.3">
                  <p:embed/>
                  <p:pic>
                    <p:nvPicPr>
                      <p:cNvPr id="0" name="Object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2519" y="4149080"/>
                        <a:ext cx="4038600" cy="1389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806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</a:t>
            </a:r>
            <a:r>
              <a:rPr lang="zh-CN" altLang="en-US" dirty="0"/>
              <a:t>程序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66863"/>
            <a:ext cx="8748712" cy="5030787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 smtClean="0"/>
              <a:t>例 </a:t>
            </a:r>
            <a:r>
              <a:rPr lang="zh-CN" altLang="en-US" sz="2800" dirty="0"/>
              <a:t>求华氏温度 100°</a:t>
            </a:r>
            <a:r>
              <a:rPr lang="en-US" altLang="zh-CN" sz="2800" dirty="0"/>
              <a:t>F </a:t>
            </a:r>
            <a:r>
              <a:rPr lang="zh-CN" altLang="en-US" sz="2800" dirty="0"/>
              <a:t>对应的摄氏温度。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/>
              <a:t>摄氏温度 </a:t>
            </a:r>
            <a:r>
              <a:rPr lang="en-US" altLang="zh-CN" sz="2400" dirty="0"/>
              <a:t>C=(5/9)(F-32)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/>
              <a:t>#</a:t>
            </a:r>
            <a:r>
              <a:rPr lang="en-US" altLang="zh-CN" sz="2400" dirty="0"/>
              <a:t>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void </a:t>
            </a:r>
            <a:r>
              <a:rPr lang="en-US" altLang="zh-CN" sz="2400" dirty="0"/>
              <a:t>main(void)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{  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celsius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fahr</a:t>
            </a:r>
            <a:r>
              <a:rPr lang="en-US" altLang="zh-CN" sz="2400" dirty="0"/>
              <a:t>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zh-CN" altLang="en-US" sz="2400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/>
              <a:t>    </a:t>
            </a:r>
            <a:r>
              <a:rPr lang="en-US" altLang="zh-CN" sz="2400" dirty="0" err="1"/>
              <a:t>fahr</a:t>
            </a:r>
            <a:r>
              <a:rPr lang="en-US" altLang="zh-CN" sz="2400" dirty="0"/>
              <a:t> = 100; </a:t>
            </a:r>
            <a:endParaRPr lang="zh-CN" altLang="en-US" sz="2400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/>
              <a:t>    </a:t>
            </a:r>
            <a:r>
              <a:rPr lang="en-US" altLang="zh-CN" sz="2400" dirty="0" err="1"/>
              <a:t>celsius</a:t>
            </a:r>
            <a:r>
              <a:rPr lang="en-US" altLang="zh-CN" sz="2400" dirty="0"/>
              <a:t> = 5 * (</a:t>
            </a:r>
            <a:r>
              <a:rPr lang="en-US" altLang="zh-CN" sz="2400" dirty="0" err="1"/>
              <a:t>fahr</a:t>
            </a:r>
            <a:r>
              <a:rPr lang="en-US" altLang="zh-CN" sz="2400" dirty="0"/>
              <a:t> - 32) / 9;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</a:t>
            </a:r>
            <a:r>
              <a:rPr lang="en-US" altLang="zh-CN" sz="2400" dirty="0" err="1"/>
              <a:t>fahr</a:t>
            </a:r>
            <a:r>
              <a:rPr lang="en-US" altLang="zh-CN" sz="2400" dirty="0"/>
              <a:t> = %d, </a:t>
            </a:r>
            <a:r>
              <a:rPr lang="en-US" altLang="zh-CN" sz="2400" dirty="0" err="1"/>
              <a:t>celsius</a:t>
            </a:r>
            <a:r>
              <a:rPr lang="en-US" altLang="zh-CN" sz="2400" dirty="0"/>
              <a:t> = %d\n", </a:t>
            </a:r>
            <a:r>
              <a:rPr lang="en-US" altLang="zh-CN" sz="2400" dirty="0" err="1"/>
              <a:t>fahr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celsius</a:t>
            </a:r>
            <a:r>
              <a:rPr lang="en-US" altLang="zh-CN" sz="2400" dirty="0"/>
              <a:t>);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/>
              <a:t>    </a:t>
            </a:r>
            <a:endParaRPr lang="en-US" altLang="zh-CN" sz="2400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/>
              <a:t>}</a:t>
            </a:r>
            <a:endParaRPr lang="en-US" altLang="zh-CN" sz="2400" dirty="0"/>
          </a:p>
        </p:txBody>
      </p:sp>
      <p:sp>
        <p:nvSpPr>
          <p:cNvPr id="369668" name="Rectangle 4"/>
          <p:cNvSpPr>
            <a:spLocks noChangeArrowheads="1"/>
          </p:cNvSpPr>
          <p:nvPr/>
        </p:nvSpPr>
        <p:spPr bwMode="auto">
          <a:xfrm>
            <a:off x="3810000" y="4292600"/>
            <a:ext cx="3641725" cy="531813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2"/>
              </a:buClr>
              <a:buSzPct val="110000"/>
            </a:pPr>
            <a:r>
              <a:rPr kumimoji="1" lang="en-US" altLang="zh-CN" sz="2800">
                <a:ea typeface="Arial Unicode MS" pitchFamily="34" charset="-122"/>
                <a:cs typeface="Arial Unicode MS" pitchFamily="34" charset="-122"/>
              </a:rPr>
              <a:t>scanf("%d", &amp;fahr);</a:t>
            </a:r>
          </a:p>
        </p:txBody>
      </p:sp>
      <p:sp>
        <p:nvSpPr>
          <p:cNvPr id="369669" name="Rectangle 5"/>
          <p:cNvSpPr>
            <a:spLocks noChangeArrowheads="1"/>
          </p:cNvSpPr>
          <p:nvPr/>
        </p:nvSpPr>
        <p:spPr bwMode="auto">
          <a:xfrm>
            <a:off x="3851275" y="3657600"/>
            <a:ext cx="4141788" cy="4857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800">
                <a:ea typeface="Arial Unicode MS" pitchFamily="34" charset="-122"/>
                <a:cs typeface="Arial Unicode MS" pitchFamily="34" charset="-122"/>
              </a:rPr>
              <a:t>printf(“Enter fahr: \n");</a:t>
            </a:r>
            <a:endParaRPr kumimoji="1" lang="zh-CN" altLang="en-US" sz="28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69670" name="Rectangle 6"/>
          <p:cNvSpPr>
            <a:spLocks noChangeArrowheads="1"/>
          </p:cNvSpPr>
          <p:nvPr/>
        </p:nvSpPr>
        <p:spPr bwMode="auto">
          <a:xfrm>
            <a:off x="4932363" y="2133600"/>
            <a:ext cx="3505200" cy="1419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</a:pPr>
            <a:r>
              <a:rPr kumimoji="1" lang="en-US" altLang="zh-CN" sz="2400"/>
              <a:t>Enter fahr:</a:t>
            </a:r>
          </a:p>
          <a:p>
            <a:pPr algn="l">
              <a:spcBef>
                <a:spcPct val="30000"/>
              </a:spcBef>
            </a:pPr>
            <a:r>
              <a:rPr kumimoji="1" lang="en-US" altLang="zh-CN" sz="2400">
                <a:solidFill>
                  <a:srgbClr val="CC0066"/>
                </a:solidFill>
              </a:rPr>
              <a:t>100</a:t>
            </a:r>
          </a:p>
          <a:p>
            <a:pPr algn="l">
              <a:spcBef>
                <a:spcPct val="30000"/>
              </a:spcBef>
            </a:pPr>
            <a:r>
              <a:rPr kumimoji="1" lang="en-US" altLang="zh-CN" sz="2400"/>
              <a:t>fahr =100, celsius = 37</a:t>
            </a:r>
          </a:p>
        </p:txBody>
      </p:sp>
    </p:spTree>
    <p:extLst>
      <p:ext uri="{BB962C8B-B14F-4D97-AF65-F5344CB8AC3E}">
        <p14:creationId xmlns:p14="http://schemas.microsoft.com/office/powerpoint/2010/main" val="17341817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8" grpId="0" animBg="1"/>
      <p:bldP spid="369669" grpId="0" animBg="1"/>
      <p:bldP spid="369670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</a:t>
            </a:r>
            <a:r>
              <a:rPr lang="en-US" altLang="zh-CN" dirty="0" smtClean="0"/>
              <a:t>2-3</a:t>
            </a:r>
          </a:p>
        </p:txBody>
      </p:sp>
      <p:graphicFrame>
        <p:nvGraphicFramePr>
          <p:cNvPr id="3075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7365820"/>
              </p:ext>
            </p:extLst>
          </p:nvPr>
        </p:nvGraphicFramePr>
        <p:xfrm>
          <a:off x="3059113" y="3589338"/>
          <a:ext cx="3389312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公式" r:id="rId3" imgW="812520" imgH="228600" progId="Equation.3">
                  <p:embed/>
                </p:oleObj>
              </mc:Choice>
              <mc:Fallback>
                <p:oleObj name="公式" r:id="rId3" imgW="8125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589338"/>
                        <a:ext cx="3389312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6"/>
          <p:cNvSpPr txBox="1">
            <a:spLocks noChangeArrowheads="1"/>
          </p:cNvSpPr>
          <p:nvPr/>
        </p:nvSpPr>
        <p:spPr bwMode="auto">
          <a:xfrm>
            <a:off x="395288" y="1484313"/>
            <a:ext cx="79930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编程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完成下列公式。</a:t>
            </a:r>
          </a:p>
          <a:p>
            <a:pPr eaLnBrk="1" hangingPunct="1"/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要求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：在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程序运行过程中输入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g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t,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计算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h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。（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参考前题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055784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</a:t>
            </a:r>
            <a:r>
              <a:rPr lang="en-US" altLang="zh-CN" dirty="0" smtClean="0"/>
              <a:t>2-4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．编程题：输入小写字母，转换成大写字母后输出。</a:t>
            </a:r>
          </a:p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输出示例：</a:t>
            </a:r>
          </a:p>
          <a:p>
            <a:pPr eaLnBrk="1" hangingPunct="1"/>
            <a:r>
              <a:rPr lang="en-US" altLang="zh-CN" dirty="0" err="1" smtClean="0">
                <a:latin typeface="黑体" pitchFamily="2" charset="-122"/>
                <a:ea typeface="黑体" pitchFamily="2" charset="-122"/>
              </a:rPr>
              <a:t>Input:t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en-US" altLang="zh-CN" dirty="0" err="1" smtClean="0">
                <a:latin typeface="黑体" pitchFamily="2" charset="-122"/>
                <a:ea typeface="黑体" pitchFamily="2" charset="-122"/>
              </a:rPr>
              <a:t>Output:T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设计思路：处理过程自己总结一下。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提示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：大小写字符的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ASCII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间相差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32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。</a:t>
            </a:r>
          </a:p>
          <a:p>
            <a:pPr eaLnBrk="1" hangingPunct="1"/>
            <a:r>
              <a:rPr lang="zh-CN" altLang="en-US" dirty="0" smtClean="0"/>
              <a:t>练习：字符型数据的数据输入与处理。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0228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106</TotalTime>
  <Words>278</Words>
  <Application>Microsoft Office PowerPoint</Application>
  <PresentationFormat>全屏显示(4:3)</PresentationFormat>
  <Paragraphs>44</Paragraphs>
  <Slides>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 Unicode MS</vt:lpstr>
      <vt:lpstr>黑体</vt:lpstr>
      <vt:lpstr>华文楷体</vt:lpstr>
      <vt:lpstr>隶书</vt:lpstr>
      <vt:lpstr>宋体</vt:lpstr>
      <vt:lpstr>Arial</vt:lpstr>
      <vt:lpstr>Calibri</vt:lpstr>
      <vt:lpstr>Cambria</vt:lpstr>
      <vt:lpstr>Maiandra GD</vt:lpstr>
      <vt:lpstr>Wingdings</vt:lpstr>
      <vt:lpstr>Wingdings 2</vt:lpstr>
      <vt:lpstr>龙腾四海</vt:lpstr>
      <vt:lpstr>公式</vt:lpstr>
      <vt:lpstr>实验2</vt:lpstr>
      <vt:lpstr>实验2-1</vt:lpstr>
      <vt:lpstr>思路</vt:lpstr>
      <vt:lpstr>实验2-2</vt:lpstr>
      <vt:lpstr>参考程序</vt:lpstr>
      <vt:lpstr>实验2-3</vt:lpstr>
      <vt:lpstr>实验2-4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实验2</dc:title>
  <dc:creator>k99</dc:creator>
  <cp:lastModifiedBy>Microsoft</cp:lastModifiedBy>
  <cp:revision>25</cp:revision>
  <dcterms:modified xsi:type="dcterms:W3CDTF">2019-03-20T08:24:29Z</dcterms:modified>
</cp:coreProperties>
</file>