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94" r:id="rId2"/>
  </p:sldMasterIdLst>
  <p:notesMasterIdLst>
    <p:notesMasterId r:id="rId75"/>
  </p:notesMasterIdLst>
  <p:handoutMasterIdLst>
    <p:handoutMasterId r:id="rId76"/>
  </p:handoutMasterIdLst>
  <p:sldIdLst>
    <p:sldId id="515" r:id="rId3"/>
    <p:sldId id="513" r:id="rId4"/>
    <p:sldId id="514" r:id="rId5"/>
    <p:sldId id="486" r:id="rId6"/>
    <p:sldId id="487" r:id="rId7"/>
    <p:sldId id="483" r:id="rId8"/>
    <p:sldId id="484" r:id="rId9"/>
    <p:sldId id="485" r:id="rId10"/>
    <p:sldId id="256" r:id="rId11"/>
    <p:sldId id="516" r:id="rId12"/>
    <p:sldId id="489" r:id="rId13"/>
    <p:sldId id="433" r:id="rId14"/>
    <p:sldId id="435" r:id="rId15"/>
    <p:sldId id="436" r:id="rId16"/>
    <p:sldId id="468" r:id="rId17"/>
    <p:sldId id="469" r:id="rId18"/>
    <p:sldId id="470" r:id="rId19"/>
    <p:sldId id="471" r:id="rId20"/>
    <p:sldId id="472" r:id="rId21"/>
    <p:sldId id="473" r:id="rId22"/>
    <p:sldId id="441" r:id="rId23"/>
    <p:sldId id="474" r:id="rId24"/>
    <p:sldId id="533" r:id="rId25"/>
    <p:sldId id="531" r:id="rId26"/>
    <p:sldId id="478" r:id="rId27"/>
    <p:sldId id="479" r:id="rId28"/>
    <p:sldId id="534" r:id="rId29"/>
    <p:sldId id="517" r:id="rId30"/>
    <p:sldId id="481" r:id="rId31"/>
    <p:sldId id="518" r:id="rId32"/>
    <p:sldId id="519" r:id="rId33"/>
    <p:sldId id="520" r:id="rId34"/>
    <p:sldId id="521" r:id="rId35"/>
    <p:sldId id="522" r:id="rId36"/>
    <p:sldId id="523" r:id="rId37"/>
    <p:sldId id="480" r:id="rId38"/>
    <p:sldId id="524" r:id="rId39"/>
    <p:sldId id="442" r:id="rId40"/>
    <p:sldId id="475" r:id="rId41"/>
    <p:sldId id="443" r:id="rId42"/>
    <p:sldId id="525" r:id="rId43"/>
    <p:sldId id="509" r:id="rId44"/>
    <p:sldId id="512" r:id="rId45"/>
    <p:sldId id="501" r:id="rId46"/>
    <p:sldId id="502" r:id="rId47"/>
    <p:sldId id="506" r:id="rId48"/>
    <p:sldId id="507" r:id="rId49"/>
    <p:sldId id="508" r:id="rId50"/>
    <p:sldId id="510" r:id="rId51"/>
    <p:sldId id="526" r:id="rId52"/>
    <p:sldId id="527" r:id="rId53"/>
    <p:sldId id="528" r:id="rId54"/>
    <p:sldId id="449" r:id="rId55"/>
    <p:sldId id="450" r:id="rId56"/>
    <p:sldId id="451" r:id="rId57"/>
    <p:sldId id="452" r:id="rId58"/>
    <p:sldId id="453" r:id="rId59"/>
    <p:sldId id="454" r:id="rId60"/>
    <p:sldId id="455" r:id="rId61"/>
    <p:sldId id="456" r:id="rId62"/>
    <p:sldId id="457" r:id="rId63"/>
    <p:sldId id="529" r:id="rId64"/>
    <p:sldId id="463" r:id="rId65"/>
    <p:sldId id="464" r:id="rId66"/>
    <p:sldId id="465" r:id="rId67"/>
    <p:sldId id="466" r:id="rId68"/>
    <p:sldId id="494" r:id="rId69"/>
    <p:sldId id="495" r:id="rId70"/>
    <p:sldId id="496" r:id="rId71"/>
    <p:sldId id="497" r:id="rId72"/>
    <p:sldId id="498" r:id="rId73"/>
    <p:sldId id="467"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D1A"/>
    <a:srgbClr val="CBE37D"/>
    <a:srgbClr val="A6CC2C"/>
    <a:srgbClr val="B7956B"/>
    <a:srgbClr val="F7FA6A"/>
    <a:srgbClr val="FF00FF"/>
    <a:srgbClr val="71F3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5414" autoAdjust="0"/>
  </p:normalViewPr>
  <p:slideViewPr>
    <p:cSldViewPr>
      <p:cViewPr varScale="1">
        <p:scale>
          <a:sx n="83" d="100"/>
          <a:sy n="83" d="100"/>
        </p:scale>
        <p:origin x="15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5AAD0931-6FA8-43AD-B008-5F8A176C5B3A}" type="slidenum">
              <a:rPr lang="zh-CN" altLang="en-US"/>
              <a:pPr>
                <a:defRPr/>
              </a:pPr>
              <a:t>‹#›</a:t>
            </a:fld>
            <a:endParaRPr lang="en-US" altLang="zh-CN"/>
          </a:p>
        </p:txBody>
      </p:sp>
    </p:spTree>
    <p:extLst>
      <p:ext uri="{BB962C8B-B14F-4D97-AF65-F5344CB8AC3E}">
        <p14:creationId xmlns:p14="http://schemas.microsoft.com/office/powerpoint/2010/main" val="3372827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734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54E8958C-DD59-49C9-B1F0-0EBCCF6E3128}" type="slidenum">
              <a:rPr lang="zh-CN" altLang="en-US"/>
              <a:pPr>
                <a:defRPr/>
              </a:pPr>
              <a:t>‹#›</a:t>
            </a:fld>
            <a:endParaRPr lang="en-US" altLang="zh-CN"/>
          </a:p>
        </p:txBody>
      </p:sp>
    </p:spTree>
    <p:extLst>
      <p:ext uri="{BB962C8B-B14F-4D97-AF65-F5344CB8AC3E}">
        <p14:creationId xmlns:p14="http://schemas.microsoft.com/office/powerpoint/2010/main" val="39465392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E8958C-DD59-49C9-B1F0-0EBCCF6E3128}" type="slidenum">
              <a:rPr kumimoji="1" lang="zh-CN" altLang="en-US" sz="1200" b="1"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575789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BC82F31-205A-4521-B74E-017A0043B414}" type="slidenum">
              <a:rPr lang="zh-CN" altLang="en-US" smtClean="0"/>
              <a:pPr eaLnBrk="1" hangingPunct="1">
                <a:spcBef>
                  <a:spcPct val="0"/>
                </a:spcBef>
              </a:pPr>
              <a:t>24</a:t>
            </a:fld>
            <a:endParaRPr lang="en-US" altLang="zh-CN" smtClean="0"/>
          </a:p>
        </p:txBody>
      </p:sp>
      <p:sp>
        <p:nvSpPr>
          <p:cNvPr id="64515" name="Rectangle 2"/>
          <p:cNvSpPr>
            <a:spLocks noGrp="1" noRot="1" noChangeAspect="1" noChangeArrowheads="1" noTextEdit="1"/>
          </p:cNvSpPr>
          <p:nvPr>
            <p:ph type="sldImg"/>
          </p:nvPr>
        </p:nvSpPr>
        <p:spPr>
          <a:xfrm>
            <a:off x="1143000" y="685800"/>
            <a:ext cx="4572000" cy="3429000"/>
          </a:xfrm>
          <a:ln/>
        </p:spPr>
      </p:sp>
      <p:sp>
        <p:nvSpPr>
          <p:cNvPr id="645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14600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stdio.h</a:t>
            </a:r>
            <a:r>
              <a:rPr lang="en-US" altLang="zh-CN" sz="1200" kern="1200" dirty="0" smtClean="0">
                <a:solidFill>
                  <a:schemeClr val="tx1"/>
                </a:solidFill>
                <a:latin typeface="Times New Roman" pitchFamily="18" charset="0"/>
                <a:ea typeface="宋体" pitchFamily="2" charset="-122"/>
                <a:cs typeface="+mn-cs"/>
              </a:rPr>
              <a:t>&gt;</a:t>
            </a:r>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stdlib.h</a:t>
            </a:r>
            <a:r>
              <a:rPr lang="en-US" altLang="zh-CN" sz="1200" kern="1200" dirty="0" smtClean="0">
                <a:solidFill>
                  <a:schemeClr val="tx1"/>
                </a:solidFill>
                <a:latin typeface="Times New Roman" pitchFamily="18" charset="0"/>
                <a:ea typeface="宋体" pitchFamily="2" charset="-122"/>
                <a:cs typeface="+mn-cs"/>
              </a:rPr>
              <a:t>&gt;</a:t>
            </a:r>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math.h</a:t>
            </a:r>
            <a:r>
              <a:rPr lang="en-US" altLang="zh-CN" sz="1200" kern="1200" dirty="0" smtClean="0">
                <a:solidFill>
                  <a:schemeClr val="tx1"/>
                </a:solidFill>
                <a:latin typeface="Times New Roman" pitchFamily="18" charset="0"/>
                <a:ea typeface="宋体" pitchFamily="2" charset="-122"/>
                <a:cs typeface="+mn-cs"/>
              </a:rPr>
              <a:t>&gt;</a:t>
            </a:r>
          </a:p>
          <a:p>
            <a:r>
              <a:rPr lang="en-US" altLang="zh-CN" sz="1200" kern="1200" dirty="0" smtClean="0">
                <a:solidFill>
                  <a:schemeClr val="tx1"/>
                </a:solidFill>
                <a:latin typeface="Times New Roman" pitchFamily="18" charset="0"/>
                <a:ea typeface="宋体" pitchFamily="2" charset="-122"/>
                <a:cs typeface="+mn-cs"/>
              </a:rPr>
              <a:t>void main()</a:t>
            </a:r>
          </a:p>
          <a:p>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double  a,b,c,disc,x1,x2;</a:t>
            </a:r>
          </a:p>
          <a:p>
            <a:r>
              <a:rPr lang="en-US" altLang="zh-CN" sz="1200" kern="1200" dirty="0" err="1" smtClean="0">
                <a:solidFill>
                  <a:schemeClr val="tx1"/>
                </a:solidFill>
                <a:latin typeface="Times New Roman" pitchFamily="18" charset="0"/>
                <a:ea typeface="宋体" pitchFamily="2" charset="-122"/>
                <a:cs typeface="+mn-cs"/>
              </a:rPr>
              <a:t>printf</a:t>
            </a:r>
            <a:r>
              <a:rPr lang="en-US" altLang="zh-CN" sz="1200" kern="1200" dirty="0" smtClean="0">
                <a:solidFill>
                  <a:schemeClr val="tx1"/>
                </a:solidFill>
                <a:latin typeface="Times New Roman" pitchFamily="18" charset="0"/>
                <a:ea typeface="宋体" pitchFamily="2" charset="-122"/>
                <a:cs typeface="+mn-cs"/>
              </a:rPr>
              <a:t>("input </a:t>
            </a:r>
            <a:r>
              <a:rPr lang="en-US" altLang="zh-CN" sz="1200" kern="1200" dirty="0" err="1" smtClean="0">
                <a:solidFill>
                  <a:schemeClr val="tx1"/>
                </a:solidFill>
                <a:latin typeface="Times New Roman" pitchFamily="18" charset="0"/>
                <a:ea typeface="宋体" pitchFamily="2" charset="-122"/>
                <a:cs typeface="+mn-cs"/>
              </a:rPr>
              <a:t>a,b,c</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err="1" smtClean="0">
                <a:solidFill>
                  <a:schemeClr val="tx1"/>
                </a:solidFill>
                <a:latin typeface="Times New Roman" pitchFamily="18" charset="0"/>
                <a:ea typeface="宋体" pitchFamily="2" charset="-122"/>
                <a:cs typeface="+mn-cs"/>
              </a:rPr>
              <a:t>scanf</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lf%lf%lf</a:t>
            </a:r>
            <a:r>
              <a:rPr lang="en-US" altLang="zh-CN" sz="1200" kern="1200" dirty="0" smtClean="0">
                <a:solidFill>
                  <a:schemeClr val="tx1"/>
                </a:solidFill>
                <a:latin typeface="Times New Roman" pitchFamily="18" charset="0"/>
                <a:ea typeface="宋体" pitchFamily="2" charset="-122"/>
                <a:cs typeface="+mn-cs"/>
              </a:rPr>
              <a:t>",&amp;</a:t>
            </a:r>
            <a:r>
              <a:rPr lang="en-US" altLang="zh-CN" sz="1200" kern="1200" dirty="0" err="1" smtClean="0">
                <a:solidFill>
                  <a:schemeClr val="tx1"/>
                </a:solidFill>
                <a:latin typeface="Times New Roman" pitchFamily="18" charset="0"/>
                <a:ea typeface="宋体" pitchFamily="2" charset="-122"/>
                <a:cs typeface="+mn-cs"/>
              </a:rPr>
              <a:t>a,&amp;b,&amp;c</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disc=pow(b,2)-4*a*c;</a:t>
            </a:r>
          </a:p>
          <a:p>
            <a:r>
              <a:rPr lang="en-US" altLang="zh-CN" sz="1200" kern="1200" dirty="0" smtClean="0">
                <a:solidFill>
                  <a:schemeClr val="tx1"/>
                </a:solidFill>
                <a:latin typeface="Times New Roman" pitchFamily="18" charset="0"/>
                <a:ea typeface="宋体" pitchFamily="2" charset="-122"/>
                <a:cs typeface="+mn-cs"/>
              </a:rPr>
              <a:t>if(disc&lt;0)</a:t>
            </a:r>
          </a:p>
          <a:p>
            <a:r>
              <a:rPr lang="en-US" altLang="zh-CN" sz="1200" kern="1200" dirty="0" err="1" smtClean="0">
                <a:solidFill>
                  <a:schemeClr val="tx1"/>
                </a:solidFill>
                <a:latin typeface="Times New Roman" pitchFamily="18" charset="0"/>
                <a:ea typeface="宋体" pitchFamily="2" charset="-122"/>
                <a:cs typeface="+mn-cs"/>
              </a:rPr>
              <a:t>printf</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无</a:t>
            </a:r>
            <a:r>
              <a:rPr lang="en-US" altLang="zh-CN" sz="1200" kern="1200" dirty="0" smtClean="0">
                <a:solidFill>
                  <a:schemeClr val="tx1"/>
                </a:solidFill>
                <a:latin typeface="Times New Roman" pitchFamily="18" charset="0"/>
                <a:ea typeface="宋体" pitchFamily="2" charset="-122"/>
                <a:cs typeface="+mn-cs"/>
              </a:rPr>
              <a:t>T</a:t>
            </a:r>
            <a:r>
              <a:rPr lang="zh-CN" altLang="en-US" sz="1200" kern="1200" dirty="0" smtClean="0">
                <a:solidFill>
                  <a:schemeClr val="tx1"/>
                </a:solidFill>
                <a:latin typeface="Times New Roman" pitchFamily="18" charset="0"/>
                <a:ea typeface="宋体" pitchFamily="2" charset="-122"/>
                <a:cs typeface="+mn-cs"/>
              </a:rPr>
              <a:t>实害</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根</a:t>
            </a:r>
            <a:r>
              <a:rPr lang="en-US" altLang="zh-CN" sz="1200" kern="1200" dirty="0" smtClean="0">
                <a:solidFill>
                  <a:schemeClr val="tx1"/>
                </a:solidFill>
                <a:latin typeface="Times New Roman" pitchFamily="18" charset="0"/>
                <a:ea typeface="宋体" pitchFamily="2" charset="-122"/>
                <a:cs typeface="+mn-cs"/>
              </a:rPr>
              <a:t>ù?");</a:t>
            </a:r>
          </a:p>
          <a:p>
            <a:r>
              <a:rPr lang="en-US" altLang="zh-CN" sz="1200" kern="1200" dirty="0" smtClean="0">
                <a:solidFill>
                  <a:schemeClr val="tx1"/>
                </a:solidFill>
                <a:latin typeface="Times New Roman" pitchFamily="18" charset="0"/>
                <a:ea typeface="宋体" pitchFamily="2" charset="-122"/>
                <a:cs typeface="+mn-cs"/>
              </a:rPr>
              <a:t>else</a:t>
            </a:r>
          </a:p>
          <a:p>
            <a:r>
              <a:rPr lang="en-US" altLang="zh-CN" sz="1200" kern="1200" dirty="0" smtClean="0">
                <a:solidFill>
                  <a:schemeClr val="tx1"/>
                </a:solidFill>
                <a:latin typeface="Times New Roman" pitchFamily="18" charset="0"/>
                <a:ea typeface="宋体" pitchFamily="2" charset="-122"/>
                <a:cs typeface="+mn-cs"/>
              </a:rPr>
              <a:t>{ </a:t>
            </a:r>
          </a:p>
          <a:p>
            <a:r>
              <a:rPr lang="en-US" altLang="zh-CN" sz="1200" kern="1200" dirty="0" smtClean="0">
                <a:solidFill>
                  <a:schemeClr val="tx1"/>
                </a:solidFill>
                <a:latin typeface="Times New Roman" pitchFamily="18" charset="0"/>
                <a:ea typeface="宋体" pitchFamily="2" charset="-122"/>
                <a:cs typeface="+mn-cs"/>
              </a:rPr>
              <a:t>double </a:t>
            </a:r>
            <a:r>
              <a:rPr lang="en-US" altLang="zh-CN" sz="1200" kern="1200" dirty="0" err="1" smtClean="0">
                <a:solidFill>
                  <a:schemeClr val="tx1"/>
                </a:solidFill>
                <a:latin typeface="Times New Roman" pitchFamily="18" charset="0"/>
                <a:ea typeface="宋体" pitchFamily="2" charset="-122"/>
                <a:cs typeface="+mn-cs"/>
              </a:rPr>
              <a:t>q,h</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q=-b/(2*a);</a:t>
            </a:r>
          </a:p>
          <a:p>
            <a:r>
              <a:rPr lang="en-US" altLang="zh-CN" sz="1200" kern="1200" dirty="0" smtClean="0">
                <a:solidFill>
                  <a:schemeClr val="tx1"/>
                </a:solidFill>
                <a:latin typeface="Times New Roman" pitchFamily="18" charset="0"/>
                <a:ea typeface="宋体" pitchFamily="2" charset="-122"/>
                <a:cs typeface="+mn-cs"/>
              </a:rPr>
              <a:t>h=</a:t>
            </a:r>
            <a:r>
              <a:rPr lang="en-US" altLang="zh-CN" sz="1200" kern="1200" dirty="0" err="1" smtClean="0">
                <a:solidFill>
                  <a:schemeClr val="tx1"/>
                </a:solidFill>
                <a:latin typeface="Times New Roman" pitchFamily="18" charset="0"/>
                <a:ea typeface="宋体" pitchFamily="2" charset="-122"/>
                <a:cs typeface="+mn-cs"/>
              </a:rPr>
              <a:t>sqrt</a:t>
            </a:r>
            <a:r>
              <a:rPr lang="en-US" altLang="zh-CN" sz="1200" kern="1200" dirty="0" smtClean="0">
                <a:solidFill>
                  <a:schemeClr val="tx1"/>
                </a:solidFill>
                <a:latin typeface="Times New Roman" pitchFamily="18" charset="0"/>
                <a:ea typeface="宋体" pitchFamily="2" charset="-122"/>
                <a:cs typeface="+mn-cs"/>
              </a:rPr>
              <a:t>(disc)/(2*a);</a:t>
            </a:r>
          </a:p>
          <a:p>
            <a:r>
              <a:rPr lang="en-US" altLang="zh-CN" sz="1200" kern="1200" dirty="0" smtClean="0">
                <a:solidFill>
                  <a:schemeClr val="tx1"/>
                </a:solidFill>
                <a:latin typeface="Times New Roman" pitchFamily="18" charset="0"/>
                <a:ea typeface="宋体" pitchFamily="2" charset="-122"/>
                <a:cs typeface="+mn-cs"/>
              </a:rPr>
              <a:t>x1=q+h,x2=q-h;</a:t>
            </a:r>
          </a:p>
          <a:p>
            <a:r>
              <a:rPr lang="en-US" altLang="zh-CN" sz="1200" kern="1200" dirty="0" err="1" smtClean="0">
                <a:solidFill>
                  <a:schemeClr val="tx1"/>
                </a:solidFill>
                <a:latin typeface="Times New Roman" pitchFamily="18" charset="0"/>
                <a:ea typeface="宋体" pitchFamily="2" charset="-122"/>
                <a:cs typeface="+mn-cs"/>
              </a:rPr>
              <a:t>printf</a:t>
            </a:r>
            <a:r>
              <a:rPr lang="en-US" altLang="zh-CN" sz="1200" kern="1200" dirty="0" smtClean="0">
                <a:solidFill>
                  <a:schemeClr val="tx1"/>
                </a:solidFill>
                <a:latin typeface="Times New Roman" pitchFamily="18" charset="0"/>
                <a:ea typeface="宋体" pitchFamily="2" charset="-122"/>
                <a:cs typeface="+mn-cs"/>
              </a:rPr>
              <a:t>("x1=%.2f x2=%.2f",x1,x2);</a:t>
            </a:r>
          </a:p>
          <a:p>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system("pause");</a:t>
            </a:r>
          </a:p>
          <a:p>
            <a:r>
              <a:rPr lang="en-US" altLang="zh-CN" sz="1200" kern="1200" dirty="0" smtClean="0">
                <a:solidFill>
                  <a:schemeClr val="tx1"/>
                </a:solidFill>
                <a:latin typeface="Times New Roman" pitchFamily="18"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54E8958C-DD59-49C9-B1F0-0EBCCF6E3128}" type="slidenum">
              <a:rPr lang="zh-CN" altLang="en-US" smtClean="0"/>
              <a:pPr>
                <a:defRPr/>
              </a:pPr>
              <a:t>27</a:t>
            </a:fld>
            <a:endParaRPr lang="en-US" altLang="zh-CN"/>
          </a:p>
        </p:txBody>
      </p:sp>
    </p:spTree>
    <p:extLst>
      <p:ext uri="{BB962C8B-B14F-4D97-AF65-F5344CB8AC3E}">
        <p14:creationId xmlns:p14="http://schemas.microsoft.com/office/powerpoint/2010/main" val="2321235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CD1000FE-EC2C-4633-9896-2A3EB52FBE24}" type="slidenum">
              <a:rPr lang="zh-CN" altLang="en-US" smtClean="0"/>
              <a:pPr eaLnBrk="1" hangingPunct="1">
                <a:spcBef>
                  <a:spcPct val="0"/>
                </a:spcBef>
              </a:pPr>
              <a:t>31</a:t>
            </a:fld>
            <a:endParaRPr lang="en-US" altLang="zh-CN" smtClean="0"/>
          </a:p>
        </p:txBody>
      </p:sp>
      <p:sp>
        <p:nvSpPr>
          <p:cNvPr id="63491" name="Rectangle 2"/>
          <p:cNvSpPr>
            <a:spLocks noGrp="1" noRot="1" noChangeAspect="1" noChangeArrowheads="1" noTextEdit="1"/>
          </p:cNvSpPr>
          <p:nvPr>
            <p:ph type="sldImg"/>
          </p:nvPr>
        </p:nvSpPr>
        <p:spPr>
          <a:xfrm>
            <a:off x="1143000" y="685800"/>
            <a:ext cx="4572000" cy="3429000"/>
          </a:xfrm>
          <a:ln/>
        </p:spPr>
      </p:sp>
      <p:sp>
        <p:nvSpPr>
          <p:cNvPr id="63492"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405184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A383A12-3B28-4457-9EF0-D2E3F4400DBB}" type="slidenum">
              <a:rPr lang="zh-CN" altLang="en-US" smtClean="0"/>
              <a:pPr eaLnBrk="1" hangingPunct="1">
                <a:spcBef>
                  <a:spcPct val="0"/>
                </a:spcBef>
              </a:pPr>
              <a:t>38</a:t>
            </a:fld>
            <a:endParaRPr lang="en-US" altLang="zh-CN" smtClean="0"/>
          </a:p>
        </p:txBody>
      </p:sp>
      <p:sp>
        <p:nvSpPr>
          <p:cNvPr id="65539" name="Rectangle 2"/>
          <p:cNvSpPr>
            <a:spLocks noGrp="1" noRot="1" noChangeAspect="1" noChangeArrowheads="1" noTextEdit="1"/>
          </p:cNvSpPr>
          <p:nvPr>
            <p:ph type="sldImg"/>
          </p:nvPr>
        </p:nvSpPr>
        <p:spPr>
          <a:xfrm>
            <a:off x="1143000" y="685800"/>
            <a:ext cx="4572000" cy="3429000"/>
          </a:xfrm>
          <a:ln/>
        </p:spPr>
      </p:sp>
      <p:sp>
        <p:nvSpPr>
          <p:cNvPr id="6554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63AACC5A-658E-4B20-B99E-57057D5E5F12}" type="slidenum">
              <a:rPr lang="zh-CN" altLang="en-US" smtClean="0"/>
              <a:pPr eaLnBrk="1" hangingPunct="1">
                <a:spcBef>
                  <a:spcPct val="0"/>
                </a:spcBef>
              </a:pPr>
              <a:t>40</a:t>
            </a:fld>
            <a:endParaRPr lang="en-US" altLang="zh-CN" smtClean="0"/>
          </a:p>
        </p:txBody>
      </p:sp>
      <p:sp>
        <p:nvSpPr>
          <p:cNvPr id="66563" name="Rectangle 2"/>
          <p:cNvSpPr>
            <a:spLocks noGrp="1" noRot="1" noChangeAspect="1" noChangeArrowheads="1" noTextEdit="1"/>
          </p:cNvSpPr>
          <p:nvPr>
            <p:ph type="sldImg"/>
          </p:nvPr>
        </p:nvSpPr>
        <p:spPr>
          <a:xfrm>
            <a:off x="1143000" y="685800"/>
            <a:ext cx="4572000" cy="3429000"/>
          </a:xfrm>
          <a:ln/>
        </p:spPr>
      </p:sp>
      <p:sp>
        <p:nvSpPr>
          <p:cNvPr id="665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8CA3330E-B168-432D-8A8E-4D4FE9EF4AB2}" type="slidenum">
              <a:rPr lang="zh-CN" altLang="en-US" smtClean="0"/>
              <a:pPr eaLnBrk="1" hangingPunct="1">
                <a:spcBef>
                  <a:spcPct val="0"/>
                </a:spcBef>
              </a:pPr>
              <a:t>43</a:t>
            </a:fld>
            <a:endParaRPr lang="en-US" altLang="zh-CN" smtClean="0"/>
          </a:p>
        </p:txBody>
      </p:sp>
      <p:sp>
        <p:nvSpPr>
          <p:cNvPr id="68611" name="Rectangle 2"/>
          <p:cNvSpPr>
            <a:spLocks noGrp="1" noRot="1" noChangeAspect="1" noChangeArrowheads="1" noTextEdit="1"/>
          </p:cNvSpPr>
          <p:nvPr>
            <p:ph type="sldImg"/>
          </p:nvPr>
        </p:nvSpPr>
        <p:spPr>
          <a:xfrm>
            <a:off x="1143000" y="685800"/>
            <a:ext cx="4572000" cy="3429000"/>
          </a:xfrm>
          <a:ln/>
        </p:spPr>
      </p:sp>
      <p:sp>
        <p:nvSpPr>
          <p:cNvPr id="686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DFE48EB-5377-4D51-BD9C-02E6D8C33662}" type="slidenum">
              <a:rPr lang="zh-CN" altLang="en-US" smtClean="0"/>
              <a:pPr eaLnBrk="1" hangingPunct="1">
                <a:spcBef>
                  <a:spcPct val="0"/>
                </a:spcBef>
              </a:pPr>
              <a:t>46</a:t>
            </a:fld>
            <a:endParaRPr lang="en-US" altLang="zh-CN" smtClean="0"/>
          </a:p>
        </p:txBody>
      </p:sp>
      <p:sp>
        <p:nvSpPr>
          <p:cNvPr id="69635" name="Rectangle 2"/>
          <p:cNvSpPr>
            <a:spLocks noGrp="1" noRot="1" noChangeAspect="1" noChangeArrowheads="1" noTextEdit="1"/>
          </p:cNvSpPr>
          <p:nvPr>
            <p:ph type="sldImg"/>
          </p:nvPr>
        </p:nvSpPr>
        <p:spPr>
          <a:xfrm>
            <a:off x="1143000" y="685800"/>
            <a:ext cx="4572000" cy="3429000"/>
          </a:xfrm>
          <a:ln/>
        </p:spPr>
      </p:sp>
      <p:sp>
        <p:nvSpPr>
          <p:cNvPr id="6963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43D71C5-619E-49E4-BC05-3BE04BA80542}" type="slidenum">
              <a:rPr lang="zh-CN" altLang="en-US" smtClean="0"/>
              <a:pPr eaLnBrk="1" hangingPunct="1">
                <a:spcBef>
                  <a:spcPct val="0"/>
                </a:spcBef>
              </a:pPr>
              <a:t>53</a:t>
            </a:fld>
            <a:endParaRPr lang="en-US" altLang="zh-CN" smtClean="0"/>
          </a:p>
        </p:txBody>
      </p:sp>
      <p:sp>
        <p:nvSpPr>
          <p:cNvPr id="70659" name="Rectangle 2"/>
          <p:cNvSpPr>
            <a:spLocks noGrp="1" noRot="1" noChangeAspect="1" noChangeArrowheads="1" noTextEdit="1"/>
          </p:cNvSpPr>
          <p:nvPr>
            <p:ph type="sldImg"/>
          </p:nvPr>
        </p:nvSpPr>
        <p:spPr>
          <a:xfrm>
            <a:off x="1143000" y="685800"/>
            <a:ext cx="4572000" cy="3429000"/>
          </a:xfrm>
          <a:ln/>
        </p:spPr>
      </p:sp>
      <p:sp>
        <p:nvSpPr>
          <p:cNvPr id="706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C22AA8E-15BD-4EE1-A31C-DC5EAB1790FC}" type="slidenum">
              <a:rPr lang="zh-CN" altLang="en-US" smtClean="0"/>
              <a:pPr eaLnBrk="1" hangingPunct="1">
                <a:spcBef>
                  <a:spcPct val="0"/>
                </a:spcBef>
              </a:pPr>
              <a:t>54</a:t>
            </a:fld>
            <a:endParaRPr lang="en-US" altLang="zh-CN" smtClean="0"/>
          </a:p>
        </p:txBody>
      </p:sp>
      <p:sp>
        <p:nvSpPr>
          <p:cNvPr id="71683" name="Rectangle 2"/>
          <p:cNvSpPr>
            <a:spLocks noGrp="1" noRot="1" noChangeAspect="1" noChangeArrowheads="1" noTextEdit="1"/>
          </p:cNvSpPr>
          <p:nvPr>
            <p:ph type="sldImg"/>
          </p:nvPr>
        </p:nvSpPr>
        <p:spPr>
          <a:xfrm>
            <a:off x="1143000" y="685800"/>
            <a:ext cx="4572000" cy="3429000"/>
          </a:xfrm>
          <a:ln/>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1F955758-9CC8-4ABD-A0F0-6254A1CCAC69}" type="slidenum">
              <a:rPr lang="zh-CN" altLang="en-US" smtClean="0"/>
              <a:pPr eaLnBrk="1" hangingPunct="1">
                <a:spcBef>
                  <a:spcPct val="0"/>
                </a:spcBef>
              </a:pPr>
              <a:t>55</a:t>
            </a:fld>
            <a:endParaRPr lang="en-US" altLang="zh-CN" smtClean="0"/>
          </a:p>
        </p:txBody>
      </p:sp>
      <p:sp>
        <p:nvSpPr>
          <p:cNvPr id="72707" name="Rectangle 2"/>
          <p:cNvSpPr>
            <a:spLocks noGrp="1" noRot="1" noChangeAspect="1" noChangeArrowheads="1" noTextEdit="1"/>
          </p:cNvSpPr>
          <p:nvPr>
            <p:ph type="sldImg"/>
          </p:nvPr>
        </p:nvSpPr>
        <p:spPr>
          <a:xfrm>
            <a:off x="1143000" y="685800"/>
            <a:ext cx="4572000" cy="3429000"/>
          </a:xfrm>
          <a:ln/>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eaLnBrk="1" hangingPunct="1"/>
            <a:fld id="{8391F948-E62C-4922-AEE0-F0F163ED1392}" type="slidenum">
              <a:rPr lang="en-US" altLang="zh-CN" sz="1200" b="0" smtClean="0">
                <a:solidFill>
                  <a:schemeClr val="tx1"/>
                </a:solidFill>
                <a:latin typeface="Times New Roman" pitchFamily="18" charset="0"/>
                <a:ea typeface="宋体" pitchFamily="2" charset="-122"/>
              </a:rPr>
              <a:pPr eaLnBrk="1" hangingPunct="1"/>
              <a:t>5</a:t>
            </a:fld>
            <a:endParaRPr lang="en-US" altLang="zh-CN" sz="1200" b="0" smtClean="0">
              <a:solidFill>
                <a:schemeClr val="tx1"/>
              </a:solidFill>
              <a:latin typeface="Times New Roman" pitchFamily="18" charset="0"/>
              <a:ea typeface="宋体" pitchFamily="2" charset="-122"/>
            </a:endParaRPr>
          </a:p>
        </p:txBody>
      </p:sp>
      <p:sp>
        <p:nvSpPr>
          <p:cNvPr id="78851" name="Rectangle 2"/>
          <p:cNvSpPr>
            <a:spLocks noGrp="1" noRot="1" noChangeAspec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noFill/>
        </p:spPr>
        <p:txBody>
          <a:bodyPr/>
          <a:lstStyle/>
          <a:p>
            <a:pPr eaLnBrk="1" hangingPunct="1"/>
            <a:endParaRPr lang="zh-CN" altLang="zh-CN" sz="2400" b="1" smtClean="0">
              <a:ea typeface="楷体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E8E61ED7-C1A6-4232-934F-5E122AC8ECBD}" type="slidenum">
              <a:rPr lang="zh-CN" altLang="en-US" smtClean="0"/>
              <a:pPr eaLnBrk="1" hangingPunct="1">
                <a:spcBef>
                  <a:spcPct val="0"/>
                </a:spcBef>
              </a:pPr>
              <a:t>56</a:t>
            </a:fld>
            <a:endParaRPr lang="en-US" altLang="zh-CN" smtClean="0"/>
          </a:p>
        </p:txBody>
      </p:sp>
      <p:sp>
        <p:nvSpPr>
          <p:cNvPr id="73731" name="Rectangle 2"/>
          <p:cNvSpPr>
            <a:spLocks noGrp="1" noRot="1" noChangeAspect="1" noChangeArrowheads="1" noTextEdit="1"/>
          </p:cNvSpPr>
          <p:nvPr>
            <p:ph type="sldImg"/>
          </p:nvPr>
        </p:nvSpPr>
        <p:spPr>
          <a:xfrm>
            <a:off x="1143000" y="685800"/>
            <a:ext cx="4572000" cy="3429000"/>
          </a:xfrm>
          <a:ln/>
        </p:spPr>
      </p:sp>
      <p:sp>
        <p:nvSpPr>
          <p:cNvPr id="7373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C81BEA53-B64C-4C2F-8BA4-0F02B64F3445}" type="slidenum">
              <a:rPr lang="zh-CN" altLang="en-US" smtClean="0"/>
              <a:pPr eaLnBrk="1" hangingPunct="1">
                <a:spcBef>
                  <a:spcPct val="0"/>
                </a:spcBef>
              </a:pPr>
              <a:t>57</a:t>
            </a:fld>
            <a:endParaRPr lang="en-US" altLang="zh-CN" smtClean="0"/>
          </a:p>
        </p:txBody>
      </p:sp>
      <p:sp>
        <p:nvSpPr>
          <p:cNvPr id="74755" name="Rectangle 2"/>
          <p:cNvSpPr>
            <a:spLocks noGrp="1" noRot="1" noChangeAspect="1" noChangeArrowheads="1" noTextEdit="1"/>
          </p:cNvSpPr>
          <p:nvPr>
            <p:ph type="sldImg"/>
          </p:nvPr>
        </p:nvSpPr>
        <p:spPr>
          <a:xfrm>
            <a:off x="1143000" y="685800"/>
            <a:ext cx="4572000" cy="3429000"/>
          </a:xfrm>
          <a:ln/>
        </p:spPr>
      </p:sp>
      <p:sp>
        <p:nvSpPr>
          <p:cNvPr id="747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ECCB0156-A41E-43B5-B4B1-70EA79B23414}" type="slidenum">
              <a:rPr lang="zh-CN" altLang="en-US" smtClean="0"/>
              <a:pPr eaLnBrk="1" hangingPunct="1">
                <a:spcBef>
                  <a:spcPct val="0"/>
                </a:spcBef>
              </a:pPr>
              <a:t>58</a:t>
            </a:fld>
            <a:endParaRPr lang="en-US" altLang="zh-CN" smtClean="0"/>
          </a:p>
        </p:txBody>
      </p:sp>
      <p:sp>
        <p:nvSpPr>
          <p:cNvPr id="75779" name="Rectangle 2"/>
          <p:cNvSpPr>
            <a:spLocks noGrp="1" noRot="1" noChangeAspect="1" noChangeArrowheads="1" noTextEdit="1"/>
          </p:cNvSpPr>
          <p:nvPr>
            <p:ph type="sldImg"/>
          </p:nvPr>
        </p:nvSpPr>
        <p:spPr>
          <a:xfrm>
            <a:off x="1143000" y="685800"/>
            <a:ext cx="4572000" cy="3429000"/>
          </a:xfrm>
          <a:ln/>
        </p:spPr>
      </p:sp>
      <p:sp>
        <p:nvSpPr>
          <p:cNvPr id="757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118ED02-3C70-4F94-A4C0-8771442AE25B}" type="slidenum">
              <a:rPr lang="zh-CN" altLang="en-US" smtClean="0"/>
              <a:pPr eaLnBrk="1" hangingPunct="1">
                <a:spcBef>
                  <a:spcPct val="0"/>
                </a:spcBef>
              </a:pPr>
              <a:t>59</a:t>
            </a:fld>
            <a:endParaRPr lang="en-US" altLang="zh-CN" smtClean="0"/>
          </a:p>
        </p:txBody>
      </p:sp>
      <p:sp>
        <p:nvSpPr>
          <p:cNvPr id="76803" name="Rectangle 2"/>
          <p:cNvSpPr>
            <a:spLocks noGrp="1" noRot="1" noChangeAspect="1" noChangeArrowheads="1" noTextEdit="1"/>
          </p:cNvSpPr>
          <p:nvPr>
            <p:ph type="sldImg"/>
          </p:nvPr>
        </p:nvSpPr>
        <p:spPr>
          <a:xfrm>
            <a:off x="1143000" y="685800"/>
            <a:ext cx="4572000" cy="3429000"/>
          </a:xfrm>
          <a:ln/>
        </p:spPr>
      </p:sp>
      <p:sp>
        <p:nvSpPr>
          <p:cNvPr id="7680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2CED3875-D2AE-4810-AC47-B9242277FA84}" type="slidenum">
              <a:rPr lang="zh-CN" altLang="en-US" smtClean="0"/>
              <a:pPr eaLnBrk="1" hangingPunct="1">
                <a:spcBef>
                  <a:spcPct val="0"/>
                </a:spcBef>
              </a:pPr>
              <a:t>60</a:t>
            </a:fld>
            <a:endParaRPr lang="en-US" altLang="zh-CN" smtClean="0"/>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9AA11CEA-EEA2-4EF8-9505-BD4A7978C498}" type="slidenum">
              <a:rPr lang="zh-CN" altLang="en-US" smtClean="0"/>
              <a:pPr eaLnBrk="1" hangingPunct="1">
                <a:spcBef>
                  <a:spcPct val="0"/>
                </a:spcBef>
              </a:pPr>
              <a:t>61</a:t>
            </a:fld>
            <a:endParaRPr lang="en-US" altLang="zh-CN" smtClean="0"/>
          </a:p>
        </p:txBody>
      </p:sp>
      <p:sp>
        <p:nvSpPr>
          <p:cNvPr id="78851" name="Rectangle 2"/>
          <p:cNvSpPr>
            <a:spLocks noGrp="1" noRot="1" noChangeAspec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31AAFBB4-7B3D-4AE9-A8E7-85383E3F3D60}" type="slidenum">
              <a:rPr lang="zh-CN" altLang="en-US" smtClean="0"/>
              <a:pPr eaLnBrk="1" hangingPunct="1">
                <a:spcBef>
                  <a:spcPct val="0"/>
                </a:spcBef>
              </a:pPr>
              <a:t>63</a:t>
            </a:fld>
            <a:endParaRPr lang="en-US" altLang="zh-CN" smtClean="0"/>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46DFD879-47BD-4844-A951-253FDAC0E33B}" type="slidenum">
              <a:rPr lang="zh-CN" altLang="en-US" smtClean="0"/>
              <a:pPr eaLnBrk="1" hangingPunct="1">
                <a:spcBef>
                  <a:spcPct val="0"/>
                </a:spcBef>
              </a:pPr>
              <a:t>64</a:t>
            </a:fld>
            <a:endParaRPr lang="en-US" altLang="zh-CN" smtClean="0"/>
          </a:p>
        </p:txBody>
      </p:sp>
      <p:sp>
        <p:nvSpPr>
          <p:cNvPr id="86019" name="Rectangle 2"/>
          <p:cNvSpPr>
            <a:spLocks noGrp="1" noRot="1" noChangeAspect="1"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0181197-5EA8-444A-BFA5-CEF8F416B265}" type="slidenum">
              <a:rPr lang="zh-CN" altLang="en-US" smtClean="0"/>
              <a:pPr eaLnBrk="1" hangingPunct="1">
                <a:spcBef>
                  <a:spcPct val="0"/>
                </a:spcBef>
              </a:pPr>
              <a:t>65</a:t>
            </a:fld>
            <a:endParaRPr lang="en-US" altLang="zh-CN" smtClean="0"/>
          </a:p>
        </p:txBody>
      </p:sp>
      <p:sp>
        <p:nvSpPr>
          <p:cNvPr id="87043" name="Rectangle 2"/>
          <p:cNvSpPr>
            <a:spLocks noGrp="1" noRot="1" noChangeAspect="1" noChangeArrowheads="1" noTextEdit="1"/>
          </p:cNvSpPr>
          <p:nvPr>
            <p:ph type="sldImg"/>
          </p:nvPr>
        </p:nvSpPr>
        <p:spPr>
          <a:xfrm>
            <a:off x="1143000" y="685800"/>
            <a:ext cx="4572000" cy="3429000"/>
          </a:xfrm>
          <a:ln/>
        </p:spPr>
      </p:sp>
      <p:sp>
        <p:nvSpPr>
          <p:cNvPr id="8704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E89DF991-2286-4787-87B2-5E7A03A4FF48}" type="slidenum">
              <a:rPr lang="zh-CN" altLang="en-US" smtClean="0"/>
              <a:pPr eaLnBrk="1" hangingPunct="1">
                <a:spcBef>
                  <a:spcPct val="0"/>
                </a:spcBef>
              </a:pPr>
              <a:t>66</a:t>
            </a:fld>
            <a:endParaRPr lang="en-US" altLang="zh-CN" smtClean="0"/>
          </a:p>
        </p:txBody>
      </p:sp>
      <p:sp>
        <p:nvSpPr>
          <p:cNvPr id="88067" name="Rectangle 2"/>
          <p:cNvSpPr>
            <a:spLocks noGrp="1" noRot="1" noChangeAspect="1" noChangeArrowheads="1" noTextEdit="1"/>
          </p:cNvSpPr>
          <p:nvPr>
            <p:ph type="sldImg"/>
          </p:nvPr>
        </p:nvSpPr>
        <p:spPr>
          <a:xfrm>
            <a:off x="1143000" y="685800"/>
            <a:ext cx="4572000" cy="3429000"/>
          </a:xfrm>
          <a:ln/>
        </p:spPr>
      </p:sp>
      <p:sp>
        <p:nvSpPr>
          <p:cNvPr id="880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CEE0E6B-206E-4228-90D9-4E4330961386}" type="slidenum">
              <a:rPr lang="zh-CN" altLang="en-US" smtClean="0"/>
              <a:pPr eaLnBrk="1" hangingPunct="1">
                <a:spcBef>
                  <a:spcPct val="0"/>
                </a:spcBef>
              </a:pPr>
              <a:t>6</a:t>
            </a:fld>
            <a:endParaRPr lang="en-US" altLang="zh-CN" smtClean="0"/>
          </a:p>
        </p:txBody>
      </p:sp>
      <p:sp>
        <p:nvSpPr>
          <p:cNvPr id="58371" name="Rectangle 2"/>
          <p:cNvSpPr>
            <a:spLocks noGrp="1" noRot="1" noChangeAspect="1" noChangeArrowheads="1" noTextEdit="1"/>
          </p:cNvSpPr>
          <p:nvPr>
            <p:ph type="sldImg"/>
          </p:nvPr>
        </p:nvSpPr>
        <p:spPr>
          <a:xfrm>
            <a:off x="1143000" y="685800"/>
            <a:ext cx="4572000" cy="3429000"/>
          </a:xfrm>
          <a:ln/>
        </p:spPr>
      </p:sp>
      <p:sp>
        <p:nvSpPr>
          <p:cNvPr id="5837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1A072DF-2FB7-4BD2-839E-C0A471B8EEEB}" type="slidenum">
              <a:rPr lang="zh-CN" altLang="en-US" smtClean="0"/>
              <a:pPr eaLnBrk="1" hangingPunct="1">
                <a:spcBef>
                  <a:spcPct val="0"/>
                </a:spcBef>
              </a:pPr>
              <a:t>67</a:t>
            </a:fld>
            <a:endParaRPr lang="en-US" altLang="zh-CN" smtClean="0"/>
          </a:p>
        </p:txBody>
      </p:sp>
      <p:sp>
        <p:nvSpPr>
          <p:cNvPr id="79875" name="Rectangle 2"/>
          <p:cNvSpPr>
            <a:spLocks noGrp="1" noRot="1" noChangeAspect="1" noChangeArrowheads="1" noTextEdit="1"/>
          </p:cNvSpPr>
          <p:nvPr>
            <p:ph type="sldImg"/>
          </p:nvPr>
        </p:nvSpPr>
        <p:spPr>
          <a:xfrm>
            <a:off x="1143000" y="685800"/>
            <a:ext cx="4572000" cy="3429000"/>
          </a:xfrm>
          <a:ln/>
        </p:spPr>
      </p:sp>
      <p:sp>
        <p:nvSpPr>
          <p:cNvPr id="798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49550EB-6ADC-47BE-8004-C9924653CE7A}" type="slidenum">
              <a:rPr lang="zh-CN" altLang="en-US" smtClean="0"/>
              <a:pPr eaLnBrk="1" hangingPunct="1">
                <a:spcBef>
                  <a:spcPct val="0"/>
                </a:spcBef>
              </a:pPr>
              <a:t>68</a:t>
            </a:fld>
            <a:endParaRPr lang="en-US" altLang="zh-CN" smtClean="0"/>
          </a:p>
        </p:txBody>
      </p:sp>
      <p:sp>
        <p:nvSpPr>
          <p:cNvPr id="80899" name="Rectangle 2"/>
          <p:cNvSpPr>
            <a:spLocks noGrp="1" noRot="1" noChangeAspect="1" noChangeArrowheads="1" noTextEdit="1"/>
          </p:cNvSpPr>
          <p:nvPr>
            <p:ph type="sldImg"/>
          </p:nvPr>
        </p:nvSpPr>
        <p:spPr>
          <a:xfrm>
            <a:off x="1143000" y="685800"/>
            <a:ext cx="4572000" cy="3429000"/>
          </a:xfrm>
          <a:ln/>
        </p:spPr>
      </p:sp>
      <p:sp>
        <p:nvSpPr>
          <p:cNvPr id="809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8C16023B-1DB5-413D-B7E5-1B2CC9C270B4}" type="slidenum">
              <a:rPr lang="zh-CN" altLang="en-US" smtClean="0"/>
              <a:pPr eaLnBrk="1" hangingPunct="1">
                <a:spcBef>
                  <a:spcPct val="0"/>
                </a:spcBef>
              </a:pPr>
              <a:t>69</a:t>
            </a:fld>
            <a:endParaRPr lang="en-US" altLang="zh-CN" smtClean="0"/>
          </a:p>
        </p:txBody>
      </p:sp>
      <p:sp>
        <p:nvSpPr>
          <p:cNvPr id="81923" name="Rectangle 2"/>
          <p:cNvSpPr>
            <a:spLocks noGrp="1" noRot="1" noChangeAspect="1" noChangeArrowheads="1" noTextEdit="1"/>
          </p:cNvSpPr>
          <p:nvPr>
            <p:ph type="sldImg"/>
          </p:nvPr>
        </p:nvSpPr>
        <p:spPr>
          <a:xfrm>
            <a:off x="1143000" y="685800"/>
            <a:ext cx="4572000" cy="3429000"/>
          </a:xfrm>
          <a:ln/>
        </p:spPr>
      </p:sp>
      <p:sp>
        <p:nvSpPr>
          <p:cNvPr id="819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AE7C790-4A24-498A-AF9C-ABE9D51E9D8E}" type="slidenum">
              <a:rPr lang="zh-CN" altLang="en-US" smtClean="0"/>
              <a:pPr eaLnBrk="1" hangingPunct="1">
                <a:spcBef>
                  <a:spcPct val="0"/>
                </a:spcBef>
              </a:pPr>
              <a:t>70</a:t>
            </a:fld>
            <a:endParaRPr lang="en-US" altLang="zh-CN" smtClean="0"/>
          </a:p>
        </p:txBody>
      </p:sp>
      <p:sp>
        <p:nvSpPr>
          <p:cNvPr id="82947" name="Rectangle 2"/>
          <p:cNvSpPr>
            <a:spLocks noGrp="1" noRot="1" noChangeAspect="1" noChangeArrowheads="1" noTextEdit="1"/>
          </p:cNvSpPr>
          <p:nvPr>
            <p:ph type="sldImg"/>
          </p:nvPr>
        </p:nvSpPr>
        <p:spPr>
          <a:xfrm>
            <a:off x="1143000" y="685800"/>
            <a:ext cx="4572000" cy="3429000"/>
          </a:xfrm>
          <a:ln/>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E41EA7B-0965-4329-B179-D30DDBEA5ECA}" type="slidenum">
              <a:rPr lang="zh-CN" altLang="en-US" smtClean="0"/>
              <a:pPr eaLnBrk="1" hangingPunct="1">
                <a:spcBef>
                  <a:spcPct val="0"/>
                </a:spcBef>
              </a:pPr>
              <a:t>71</a:t>
            </a:fld>
            <a:endParaRPr lang="en-US" altLang="zh-CN" smtClean="0"/>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22B8F65-958B-45E0-B036-E984D51B9A92}" type="slidenum">
              <a:rPr lang="zh-CN" altLang="en-US" smtClean="0"/>
              <a:pPr eaLnBrk="1" hangingPunct="1">
                <a:spcBef>
                  <a:spcPct val="0"/>
                </a:spcBef>
              </a:pPr>
              <a:t>72</a:t>
            </a:fld>
            <a:endParaRPr lang="en-US" altLang="zh-CN" smtClean="0"/>
          </a:p>
        </p:txBody>
      </p:sp>
      <p:sp>
        <p:nvSpPr>
          <p:cNvPr id="89091" name="Rectangle 2"/>
          <p:cNvSpPr>
            <a:spLocks noGrp="1" noRot="1" noChangeAspec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5469169-E713-417E-BAA9-2496D117D0FA}" type="slidenum">
              <a:rPr lang="zh-CN" altLang="en-US" smtClean="0"/>
              <a:pPr eaLnBrk="1" hangingPunct="1">
                <a:spcBef>
                  <a:spcPct val="0"/>
                </a:spcBef>
              </a:pPr>
              <a:t>7</a:t>
            </a:fld>
            <a:endParaRPr lang="en-US" altLang="zh-CN" smtClean="0"/>
          </a:p>
        </p:txBody>
      </p:sp>
      <p:sp>
        <p:nvSpPr>
          <p:cNvPr id="59395" name="Rectangle 2"/>
          <p:cNvSpPr>
            <a:spLocks noGrp="1" noRot="1" noChangeAspect="1" noChangeArrowheads="1" noTextEdit="1"/>
          </p:cNvSpPr>
          <p:nvPr>
            <p:ph type="sldImg"/>
          </p:nvPr>
        </p:nvSpPr>
        <p:spPr>
          <a:xfrm>
            <a:off x="1143000" y="685800"/>
            <a:ext cx="4572000" cy="3429000"/>
          </a:xfrm>
          <a:ln/>
        </p:spPr>
      </p:sp>
      <p:sp>
        <p:nvSpPr>
          <p:cNvPr id="593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9B4F217-A2B8-436B-8CC9-C150938F6788}" type="slidenum">
              <a:rPr lang="zh-CN" altLang="en-US" smtClean="0"/>
              <a:pPr eaLnBrk="1" hangingPunct="1">
                <a:spcBef>
                  <a:spcPct val="0"/>
                </a:spcBef>
              </a:pPr>
              <a:t>8</a:t>
            </a:fld>
            <a:endParaRPr lang="en-US" altLang="zh-CN" smtClean="0"/>
          </a:p>
        </p:txBody>
      </p:sp>
      <p:sp>
        <p:nvSpPr>
          <p:cNvPr id="60419" name="Rectangle 2"/>
          <p:cNvSpPr>
            <a:spLocks noGrp="1" noRot="1" noChangeAspect="1" noChangeArrowheads="1" noTextEdit="1"/>
          </p:cNvSpPr>
          <p:nvPr>
            <p:ph type="sldImg"/>
          </p:nvPr>
        </p:nvSpPr>
        <p:spPr>
          <a:xfrm>
            <a:off x="1143000" y="685800"/>
            <a:ext cx="4572000" cy="3429000"/>
          </a:xfrm>
          <a:ln/>
        </p:spPr>
      </p:sp>
      <p:sp>
        <p:nvSpPr>
          <p:cNvPr id="604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63696A2-8F1D-4DBA-99A8-677B83D24D6B}" type="slidenum">
              <a:rPr lang="zh-CN" altLang="en-US" smtClean="0"/>
              <a:pPr eaLnBrk="1" hangingPunct="1">
                <a:spcBef>
                  <a:spcPct val="0"/>
                </a:spcBef>
              </a:pPr>
              <a:t>12</a:t>
            </a:fld>
            <a:endParaRPr lang="en-US" altLang="zh-CN" smtClean="0"/>
          </a:p>
        </p:txBody>
      </p:sp>
      <p:sp>
        <p:nvSpPr>
          <p:cNvPr id="61443" name="Rectangle 2"/>
          <p:cNvSpPr>
            <a:spLocks noGrp="1" noRot="1" noChangeAspect="1" noChangeArrowheads="1" noTextEdit="1"/>
          </p:cNvSpPr>
          <p:nvPr>
            <p:ph type="sldImg"/>
          </p:nvPr>
        </p:nvSpPr>
        <p:spPr>
          <a:xfrm>
            <a:off x="1143000" y="685800"/>
            <a:ext cx="4572000" cy="3429000"/>
          </a:xfrm>
          <a:ln/>
        </p:spPr>
      </p:sp>
      <p:sp>
        <p:nvSpPr>
          <p:cNvPr id="6144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D89D8271-A77E-4950-9123-49DD8023C725}" type="slidenum">
              <a:rPr lang="zh-CN" altLang="en-US" smtClean="0"/>
              <a:pPr eaLnBrk="1" hangingPunct="1">
                <a:spcBef>
                  <a:spcPct val="0"/>
                </a:spcBef>
              </a:pPr>
              <a:t>13</a:t>
            </a:fld>
            <a:endParaRPr lang="en-US" altLang="zh-CN" smtClean="0"/>
          </a:p>
        </p:txBody>
      </p:sp>
      <p:sp>
        <p:nvSpPr>
          <p:cNvPr id="62467" name="Rectangle 2"/>
          <p:cNvSpPr>
            <a:spLocks noGrp="1" noRot="1" noChangeAspect="1" noChangeArrowheads="1" noTextEdit="1"/>
          </p:cNvSpPr>
          <p:nvPr>
            <p:ph type="sldImg"/>
          </p:nvPr>
        </p:nvSpPr>
        <p:spPr>
          <a:xfrm>
            <a:off x="1143000" y="685800"/>
            <a:ext cx="4572000" cy="3429000"/>
          </a:xfrm>
          <a:ln/>
        </p:spPr>
      </p:sp>
      <p:sp>
        <p:nvSpPr>
          <p:cNvPr id="624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stdlib.h</a:t>
            </a:r>
            <a:r>
              <a:rPr lang="en-US" altLang="zh-CN" dirty="0" smtClean="0"/>
              <a:t>&gt;</a:t>
            </a:r>
          </a:p>
          <a:p>
            <a:r>
              <a:rPr lang="en-US" altLang="zh-CN" dirty="0" smtClean="0"/>
              <a:t>#include &lt;</a:t>
            </a:r>
            <a:r>
              <a:rPr lang="en-US" altLang="zh-CN" dirty="0" err="1" smtClean="0"/>
              <a:t>math.h</a:t>
            </a:r>
            <a:r>
              <a:rPr lang="en-US" altLang="zh-CN" dirty="0" smtClean="0"/>
              <a:t>&gt;</a:t>
            </a:r>
          </a:p>
          <a:p>
            <a:r>
              <a:rPr lang="en-US" altLang="zh-CN" dirty="0" smtClean="0"/>
              <a:t>void main()</a:t>
            </a:r>
          </a:p>
          <a:p>
            <a:r>
              <a:rPr lang="en-US" altLang="zh-CN" dirty="0" smtClean="0"/>
              <a:t>{</a:t>
            </a:r>
          </a:p>
          <a:p>
            <a:r>
              <a:rPr lang="en-US" altLang="zh-CN" dirty="0" smtClean="0"/>
              <a:t>	float x1=0.123456789123456789;</a:t>
            </a:r>
          </a:p>
          <a:p>
            <a:r>
              <a:rPr lang="en-US" altLang="zh-CN" dirty="0" smtClean="0"/>
              <a:t>	if(</a:t>
            </a:r>
            <a:r>
              <a:rPr lang="en-US" altLang="zh-CN" dirty="0" err="1" smtClean="0"/>
              <a:t>fabs</a:t>
            </a:r>
            <a:r>
              <a:rPr lang="en-US" altLang="zh-CN" dirty="0" smtClean="0"/>
              <a:t>(x1-0.123456789123456789)&lt;1e-6)</a:t>
            </a:r>
          </a:p>
          <a:p>
            <a:r>
              <a:rPr lang="en-US" altLang="zh-CN" dirty="0" smtClean="0"/>
              <a:t>		{</a:t>
            </a:r>
            <a:r>
              <a:rPr lang="en-US" altLang="zh-CN" dirty="0" err="1" smtClean="0"/>
              <a:t>printf</a:t>
            </a:r>
            <a:r>
              <a:rPr lang="en-US" altLang="zh-CN" dirty="0" smtClean="0"/>
              <a:t>("</a:t>
            </a:r>
            <a:r>
              <a:rPr lang="zh-CN" altLang="en-US" dirty="0" smtClean="0"/>
              <a:t>相等</a:t>
            </a:r>
            <a:r>
              <a:rPr lang="en-US" altLang="zh-CN" dirty="0" smtClean="0"/>
              <a:t>\n");</a:t>
            </a:r>
          </a:p>
          <a:p>
            <a:r>
              <a:rPr lang="en-US" altLang="zh-CN" dirty="0" smtClean="0"/>
              <a:t>	</a:t>
            </a:r>
            <a:r>
              <a:rPr lang="en-US" altLang="zh-CN" dirty="0" err="1" smtClean="0"/>
              <a:t>printf</a:t>
            </a:r>
            <a:r>
              <a:rPr lang="en-US" altLang="zh-CN" dirty="0" smtClean="0"/>
              <a:t>("%.15lf",fabs(x1-0.123456789123456789));}</a:t>
            </a:r>
          </a:p>
          <a:p>
            <a:r>
              <a:rPr lang="en-US" altLang="zh-CN" dirty="0" smtClean="0"/>
              <a:t>	else</a:t>
            </a:r>
          </a:p>
          <a:p>
            <a:r>
              <a:rPr lang="en-US" altLang="zh-CN" dirty="0" smtClean="0"/>
              <a:t>		{</a:t>
            </a:r>
            <a:r>
              <a:rPr lang="en-US" altLang="zh-CN" dirty="0" err="1" smtClean="0"/>
              <a:t>printf</a:t>
            </a:r>
            <a:r>
              <a:rPr lang="en-US" altLang="zh-CN" dirty="0" smtClean="0"/>
              <a:t>("</a:t>
            </a:r>
            <a:r>
              <a:rPr lang="zh-CN" altLang="en-US" dirty="0" smtClean="0"/>
              <a:t>不相等</a:t>
            </a:r>
            <a:r>
              <a:rPr lang="en-US" altLang="zh-CN" dirty="0" smtClean="0"/>
              <a:t>\n");</a:t>
            </a:r>
          </a:p>
          <a:p>
            <a:r>
              <a:rPr lang="en-US" altLang="zh-CN" dirty="0" smtClean="0"/>
              <a:t>	</a:t>
            </a:r>
            <a:r>
              <a:rPr lang="en-US" altLang="zh-CN" dirty="0" err="1" smtClean="0"/>
              <a:t>printf</a:t>
            </a:r>
            <a:r>
              <a:rPr lang="en-US" altLang="zh-CN" dirty="0" smtClean="0"/>
              <a:t>("%.15lf",fabs(x1-0.123456789123456789));}</a:t>
            </a:r>
          </a:p>
          <a:p>
            <a:r>
              <a:rPr lang="en-US" altLang="zh-CN" dirty="0" smtClean="0"/>
              <a:t>	</a:t>
            </a:r>
            <a:r>
              <a:rPr lang="en-US" altLang="zh-CN" dirty="0" err="1" smtClean="0"/>
              <a:t>printf</a:t>
            </a:r>
            <a:r>
              <a:rPr lang="en-US" altLang="zh-CN" dirty="0" smtClean="0"/>
              <a:t>("x1=%.10f",x1);</a:t>
            </a:r>
          </a:p>
          <a:p>
            <a:r>
              <a:rPr lang="en-US" altLang="zh-CN" dirty="0" smtClean="0"/>
              <a:t>	system("pause");</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54E8958C-DD59-49C9-B1F0-0EBCCF6E3128}" type="slidenum">
              <a:rPr lang="zh-CN" altLang="en-US" smtClean="0"/>
              <a:pPr>
                <a:defRPr/>
              </a:pPr>
              <a:t>14</a:t>
            </a:fld>
            <a:endParaRPr lang="en-US" altLang="zh-CN"/>
          </a:p>
        </p:txBody>
      </p:sp>
    </p:spTree>
    <p:extLst>
      <p:ext uri="{BB962C8B-B14F-4D97-AF65-F5344CB8AC3E}">
        <p14:creationId xmlns:p14="http://schemas.microsoft.com/office/powerpoint/2010/main" val="228794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BC82F31-205A-4521-B74E-017A0043B414}" type="slidenum">
              <a:rPr lang="zh-CN" altLang="en-US" smtClean="0"/>
              <a:pPr eaLnBrk="1" hangingPunct="1">
                <a:spcBef>
                  <a:spcPct val="0"/>
                </a:spcBef>
              </a:pPr>
              <a:t>21</a:t>
            </a:fld>
            <a:endParaRPr lang="en-US" altLang="zh-CN" smtClean="0"/>
          </a:p>
        </p:txBody>
      </p:sp>
      <p:sp>
        <p:nvSpPr>
          <p:cNvPr id="64515" name="Rectangle 2"/>
          <p:cNvSpPr>
            <a:spLocks noGrp="1" noRot="1" noChangeAspect="1" noChangeArrowheads="1" noTextEdit="1"/>
          </p:cNvSpPr>
          <p:nvPr>
            <p:ph type="sldImg"/>
          </p:nvPr>
        </p:nvSpPr>
        <p:spPr>
          <a:xfrm>
            <a:off x="1143000" y="685800"/>
            <a:ext cx="4572000" cy="3429000"/>
          </a:xfrm>
          <a:ln/>
        </p:spPr>
      </p:sp>
      <p:sp>
        <p:nvSpPr>
          <p:cNvPr id="6451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000066"/>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en-US"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grpSp>
      </p:grpSp>
      <p:sp>
        <p:nvSpPr>
          <p:cNvPr id="201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201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D04D77AC-5010-4F13-BA2B-214EB2422996}" type="slidenum">
              <a:rPr lang="zh-CN" altLang="en-US"/>
              <a:pPr>
                <a:defRPr/>
              </a:pPr>
              <a:t>‹#›</a:t>
            </a:fld>
            <a:endParaRPr lang="en-US" altLang="zh-CN"/>
          </a:p>
        </p:txBody>
      </p:sp>
    </p:spTree>
    <p:extLst>
      <p:ext uri="{BB962C8B-B14F-4D97-AF65-F5344CB8AC3E}">
        <p14:creationId xmlns:p14="http://schemas.microsoft.com/office/powerpoint/2010/main" val="57341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6CA32A-9D3F-4071-A2BA-BD7901EEE4CE}"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1206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152400"/>
            <a:ext cx="21336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152400"/>
            <a:ext cx="62484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9624282-FE69-45BC-A256-09732695E694}"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54687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7A7988C8-40C9-499B-9BA3-B38C7F50C901}" type="slidenum">
              <a:rPr lang="zh-CN" altLang="en-US"/>
              <a:pPr>
                <a:defRPr/>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7309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图形">
    <p:spTree>
      <p:nvGrpSpPr>
        <p:cNvPr id="1" name=""/>
        <p:cNvGrpSpPr/>
        <p:nvPr/>
      </p:nvGrpSpPr>
      <p:grpSpPr>
        <a:xfrm>
          <a:off x="0" y="0"/>
          <a:ext cx="0" cy="0"/>
          <a:chOff x="0" y="0"/>
          <a:chExt cx="0" cy="0"/>
        </a:xfrm>
      </p:grpSpPr>
      <p:sp>
        <p:nvSpPr>
          <p:cNvPr id="3" name="Freeform 5"/>
          <p:cNvSpPr>
            <a:spLocks/>
          </p:cNvSpPr>
          <p:nvPr/>
        </p:nvSpPr>
        <p:spPr bwMode="auto">
          <a:xfrm>
            <a:off x="2481487"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p:nvSpPr>
        <p:spPr bwMode="auto">
          <a:xfrm>
            <a:off x="3"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p:nvSpPr>
        <p:spPr bwMode="auto">
          <a:xfrm>
            <a:off x="3" y="123055"/>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p:nvSpPr>
        <p:spPr bwMode="auto">
          <a:xfrm>
            <a:off x="8568447" y="6453343"/>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p:nvSpPr>
        <p:spPr bwMode="auto">
          <a:xfrm>
            <a:off x="8464263" y="6525351"/>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p:nvSpPr>
        <p:spPr bwMode="auto">
          <a:xfrm>
            <a:off x="8804915" y="6525348"/>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6"/>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Tree>
    <p:extLst>
      <p:ext uri="{BB962C8B-B14F-4D97-AF65-F5344CB8AC3E}">
        <p14:creationId xmlns:p14="http://schemas.microsoft.com/office/powerpoint/2010/main" val="3609452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3" name="Freeform 5"/>
          <p:cNvSpPr>
            <a:spLocks/>
          </p:cNvSpPr>
          <p:nvPr/>
        </p:nvSpPr>
        <p:spPr bwMode="auto">
          <a:xfrm>
            <a:off x="2481487"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p:nvSpPr>
        <p:spPr bwMode="auto">
          <a:xfrm>
            <a:off x="3"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p:nvSpPr>
        <p:spPr bwMode="auto">
          <a:xfrm>
            <a:off x="3" y="123055"/>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p:nvSpPr>
        <p:spPr bwMode="auto">
          <a:xfrm>
            <a:off x="8568447" y="6453343"/>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p:nvSpPr>
        <p:spPr bwMode="auto">
          <a:xfrm>
            <a:off x="8464263" y="6525351"/>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p:nvSpPr>
        <p:spPr bwMode="auto">
          <a:xfrm>
            <a:off x="8804915" y="6525348"/>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6"/>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
        <p:nvSpPr>
          <p:cNvPr id="14" name="Content Placeholder 2"/>
          <p:cNvSpPr>
            <a:spLocks noGrp="1"/>
          </p:cNvSpPr>
          <p:nvPr>
            <p:ph idx="1"/>
          </p:nvPr>
        </p:nvSpPr>
        <p:spPr>
          <a:xfrm>
            <a:off x="551659" y="1188250"/>
            <a:ext cx="8124800" cy="5073427"/>
          </a:xfrm>
        </p:spPr>
        <p:txBody>
          <a:bodyPr/>
          <a:lstStyle>
            <a:lvl1pPr>
              <a:defRPr sz="1575">
                <a:latin typeface="微软雅黑" pitchFamily="34" charset="-122"/>
                <a:ea typeface="微软雅黑" pitchFamily="34" charset="-122"/>
              </a:defRPr>
            </a:lvl1pPr>
            <a:lvl2pPr>
              <a:defRPr sz="1350">
                <a:latin typeface="微软雅黑" pitchFamily="34" charset="-122"/>
                <a:ea typeface="微软雅黑" pitchFamily="34" charset="-122"/>
              </a:defRPr>
            </a:lvl2pPr>
            <a:lvl3pPr>
              <a:defRPr sz="1125">
                <a:latin typeface="微软雅黑" pitchFamily="34" charset="-122"/>
                <a:ea typeface="微软雅黑" pitchFamily="34" charset="-122"/>
              </a:defRPr>
            </a:lvl3pPr>
            <a:lvl4pPr>
              <a:defRPr sz="1013">
                <a:latin typeface="微软雅黑" pitchFamily="34" charset="-122"/>
                <a:ea typeface="微软雅黑" pitchFamily="34" charset="-122"/>
              </a:defRPr>
            </a:lvl4pPr>
            <a:lvl5pPr>
              <a:defRPr sz="1013">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294081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小节标题">
    <p:spTree>
      <p:nvGrpSpPr>
        <p:cNvPr id="1" name=""/>
        <p:cNvGrpSpPr/>
        <p:nvPr/>
      </p:nvGrpSpPr>
      <p:grpSpPr>
        <a:xfrm>
          <a:off x="0" y="0"/>
          <a:ext cx="0" cy="0"/>
          <a:chOff x="0" y="0"/>
          <a:chExt cx="0" cy="0"/>
        </a:xfrm>
      </p:grpSpPr>
      <p:sp>
        <p:nvSpPr>
          <p:cNvPr id="5" name="等腰三角形 4"/>
          <p:cNvSpPr/>
          <p:nvPr>
            <p:custDataLst>
              <p:tags r:id="rId1"/>
            </p:custDataLst>
          </p:nvPr>
        </p:nvSpPr>
        <p:spPr>
          <a:xfrm rot="9233090">
            <a:off x="6548438" y="2454275"/>
            <a:ext cx="200025"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6" name="等腰三角形 5"/>
          <p:cNvSpPr/>
          <p:nvPr>
            <p:custDataLst>
              <p:tags r:id="rId2"/>
            </p:custDataLst>
          </p:nvPr>
        </p:nvSpPr>
        <p:spPr>
          <a:xfrm rot="15569576">
            <a:off x="6234512" y="3171827"/>
            <a:ext cx="396875" cy="257175"/>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7" name="等腰三角形 6"/>
          <p:cNvSpPr/>
          <p:nvPr>
            <p:custDataLst>
              <p:tags r:id="rId3"/>
            </p:custDataLst>
          </p:nvPr>
        </p:nvSpPr>
        <p:spPr>
          <a:xfrm rot="21371394">
            <a:off x="6185297" y="1804992"/>
            <a:ext cx="200025"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8" name="等腰三角形 7"/>
          <p:cNvSpPr/>
          <p:nvPr>
            <p:custDataLst>
              <p:tags r:id="rId4"/>
            </p:custDataLst>
          </p:nvPr>
        </p:nvSpPr>
        <p:spPr>
          <a:xfrm rot="12912161">
            <a:off x="6966348" y="3487739"/>
            <a:ext cx="708422" cy="815975"/>
          </a:xfrm>
          <a:prstGeom prst="triangl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9" name="等腰三角形 8"/>
          <p:cNvSpPr/>
          <p:nvPr>
            <p:custDataLst>
              <p:tags r:id="rId5"/>
            </p:custDataLst>
          </p:nvPr>
        </p:nvSpPr>
        <p:spPr>
          <a:xfrm rot="12912161">
            <a:off x="6867526" y="3427413"/>
            <a:ext cx="882254" cy="1014412"/>
          </a:xfrm>
          <a:prstGeom prst="triangle">
            <a:avLst/>
          </a:prstGeom>
          <a:noFill/>
          <a:ln w="12700" cap="flat" cmpd="sng" algn="ctr">
            <a:solidFill>
              <a:schemeClr val="accent1"/>
            </a:solid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10" name="椭圆 9"/>
          <p:cNvSpPr/>
          <p:nvPr>
            <p:custDataLst>
              <p:tags r:id="rId6"/>
            </p:custDataLst>
          </p:nvPr>
        </p:nvSpPr>
        <p:spPr>
          <a:xfrm rot="9110320">
            <a:off x="7858126" y="3792541"/>
            <a:ext cx="85725" cy="115887"/>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1" name="椭圆 10"/>
          <p:cNvSpPr/>
          <p:nvPr>
            <p:custDataLst>
              <p:tags r:id="rId7"/>
            </p:custDataLst>
          </p:nvPr>
        </p:nvSpPr>
        <p:spPr>
          <a:xfrm rot="9110320">
            <a:off x="7041356" y="4295775"/>
            <a:ext cx="86916" cy="115888"/>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2" name="椭圆 11"/>
          <p:cNvSpPr/>
          <p:nvPr>
            <p:custDataLst>
              <p:tags r:id="rId8"/>
            </p:custDataLst>
          </p:nvPr>
        </p:nvSpPr>
        <p:spPr>
          <a:xfrm rot="9110320">
            <a:off x="7129463" y="3132142"/>
            <a:ext cx="85725" cy="115887"/>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3" name="等腰三角形 12"/>
          <p:cNvSpPr/>
          <p:nvPr>
            <p:custDataLst>
              <p:tags r:id="rId9"/>
            </p:custDataLst>
          </p:nvPr>
        </p:nvSpPr>
        <p:spPr>
          <a:xfrm rot="18210217">
            <a:off x="5862837" y="2176665"/>
            <a:ext cx="127000" cy="82153"/>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14" name="等腰三角形 13"/>
          <p:cNvSpPr/>
          <p:nvPr>
            <p:custDataLst>
              <p:tags r:id="rId10"/>
            </p:custDataLst>
          </p:nvPr>
        </p:nvSpPr>
        <p:spPr>
          <a:xfrm rot="8748521">
            <a:off x="6147199" y="2314575"/>
            <a:ext cx="96440"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cxnSp>
        <p:nvCxnSpPr>
          <p:cNvPr id="15" name="Straight Connector 13"/>
          <p:cNvCxnSpPr>
            <a:cxnSpLocks noChangeShapeType="1"/>
          </p:cNvCxnSpPr>
          <p:nvPr>
            <p:custDataLst>
              <p:tags r:id="rId11"/>
            </p:custDataLst>
          </p:nvPr>
        </p:nvCxnSpPr>
        <p:spPr bwMode="auto">
          <a:xfrm flipH="1">
            <a:off x="1143001" y="4110038"/>
            <a:ext cx="5049441" cy="0"/>
          </a:xfrm>
          <a:prstGeom prst="line">
            <a:avLst/>
          </a:prstGeom>
          <a:noFill/>
          <a:ln w="19050" cap="sq" algn="ctr">
            <a:solidFill>
              <a:schemeClr val="accent1"/>
            </a:solidFill>
            <a:miter lim="800000"/>
            <a:headEnd type="oval" w="med" len="med"/>
            <a:tailEnd/>
          </a:ln>
          <a:extLst>
            <a:ext uri="{909E8E84-426E-40DD-AFC4-6F175D3DCCD1}">
              <a14:hiddenFill xmlns:a14="http://schemas.microsoft.com/office/drawing/2010/main">
                <a:noFill/>
              </a14:hiddenFill>
            </a:ext>
          </a:extLst>
        </p:spPr>
      </p:cxnSp>
      <p:sp>
        <p:nvSpPr>
          <p:cNvPr id="17" name="标题 16"/>
          <p:cNvSpPr>
            <a:spLocks noGrp="1"/>
          </p:cNvSpPr>
          <p:nvPr>
            <p:ph type="title" hasCustomPrompt="1"/>
          </p:nvPr>
        </p:nvSpPr>
        <p:spPr>
          <a:xfrm>
            <a:off x="1245604" y="2591281"/>
            <a:ext cx="1090464" cy="1450434"/>
          </a:xfrm>
        </p:spPr>
        <p:txBody>
          <a:bodyPr wrap="none" lIns="0" tIns="0" rIns="0" bIns="0" anchor="ctr"/>
          <a:lstStyle>
            <a:lvl1pPr>
              <a:defRPr lang="zh-CN" altLang="en-US" sz="8625" b="1" kern="1200" baseline="0">
                <a:solidFill>
                  <a:schemeClr val="accent1"/>
                </a:solidFill>
                <a:ea typeface="+mn-ea"/>
                <a:cs typeface="Arial" panose="020B0604020202020204" pitchFamily="34" charset="0"/>
              </a:defRPr>
            </a:lvl1pPr>
          </a:lstStyle>
          <a:p>
            <a:pPr marL="0" lvl="0" indent="0" fontAlgn="auto">
              <a:spcBef>
                <a:spcPct val="20000"/>
              </a:spcBef>
              <a:spcAft>
                <a:spcPts val="0"/>
              </a:spcAft>
              <a:buNone/>
            </a:pPr>
            <a:r>
              <a:rPr lang="en-US" altLang="zh-CN" dirty="0" smtClean="0"/>
              <a:t>02</a:t>
            </a:r>
            <a:endParaRPr lang="zh-CN" altLang="en-US" dirty="0"/>
          </a:p>
        </p:txBody>
      </p:sp>
      <p:sp>
        <p:nvSpPr>
          <p:cNvPr id="19" name="内容占位符 18"/>
          <p:cNvSpPr>
            <a:spLocks noGrp="1"/>
          </p:cNvSpPr>
          <p:nvPr>
            <p:ph sz="quarter" idx="10" hasCustomPrompt="1"/>
          </p:nvPr>
        </p:nvSpPr>
        <p:spPr>
          <a:xfrm>
            <a:off x="2389096" y="2680147"/>
            <a:ext cx="3144027" cy="461665"/>
          </a:xfrm>
          <a:noFill/>
        </p:spPr>
        <p:txBody>
          <a:bodyPr wrap="square">
            <a:spAutoFit/>
          </a:bodyPr>
          <a:lstStyle>
            <a:lvl1pPr marL="0" indent="0" algn="l">
              <a:buFontTx/>
              <a:buNone/>
              <a:defRPr lang="zh-CN" altLang="en-US" sz="2400" b="1" i="1" kern="1200" dirty="0" smtClean="0">
                <a:solidFill>
                  <a:schemeClr val="accent1"/>
                </a:solidFill>
                <a:latin typeface="+mj-ea"/>
                <a:ea typeface="+mj-ea"/>
                <a:cs typeface="Arial" panose="020B0604020202020204" pitchFamily="34" charset="0"/>
              </a:defRPr>
            </a:lvl1pPr>
            <a:lvl2pPr>
              <a:defRPr lang="zh-CN" altLang="en-US" b="1" kern="1200" dirty="0" smtClean="0">
                <a:latin typeface="Arial" charset="0"/>
                <a:ea typeface="宋体" pitchFamily="2" charset="-122"/>
                <a:cs typeface="+mn-cs"/>
              </a:defRPr>
            </a:lvl2pPr>
            <a:lvl3pPr>
              <a:defRPr lang="zh-CN" altLang="en-US" b="1" kern="1200" dirty="0" smtClean="0">
                <a:latin typeface="Arial" charset="0"/>
                <a:ea typeface="宋体" pitchFamily="2" charset="-122"/>
                <a:cs typeface="+mn-cs"/>
              </a:defRPr>
            </a:lvl3pPr>
            <a:lvl4pPr>
              <a:defRPr lang="zh-CN" altLang="en-US" b="1" kern="1200" dirty="0" smtClean="0">
                <a:latin typeface="Arial" charset="0"/>
                <a:ea typeface="宋体" pitchFamily="2" charset="-122"/>
                <a:cs typeface="+mn-cs"/>
              </a:defRPr>
            </a:lvl4pPr>
            <a:lvl5pPr>
              <a:defRPr lang="zh-CN" altLang="en-US" b="1" kern="1200" dirty="0">
                <a:latin typeface="Arial" charset="0"/>
                <a:ea typeface="宋体" pitchFamily="2" charset="-122"/>
                <a:cs typeface="+mn-cs"/>
              </a:defRPr>
            </a:lvl5pPr>
          </a:lstStyle>
          <a:p>
            <a:pPr lvl="0" algn="ctr" fontAlgn="auto">
              <a:spcBef>
                <a:spcPts val="0"/>
              </a:spcBef>
              <a:spcAft>
                <a:spcPts val="0"/>
              </a:spcAft>
            </a:pPr>
            <a:r>
              <a:rPr lang="en-US" altLang="zh-CN" dirty="0" smtClean="0"/>
              <a:t>2.1.1</a:t>
            </a:r>
            <a:r>
              <a:rPr lang="zh-CN" altLang="en-US" dirty="0" smtClean="0"/>
              <a:t>小节标题</a:t>
            </a:r>
            <a:endParaRPr lang="zh-CN" altLang="en-US" dirty="0"/>
          </a:p>
        </p:txBody>
      </p:sp>
      <p:sp>
        <p:nvSpPr>
          <p:cNvPr id="21" name="文本占位符 20"/>
          <p:cNvSpPr>
            <a:spLocks noGrp="1"/>
          </p:cNvSpPr>
          <p:nvPr>
            <p:ph type="body" sz="quarter" idx="11"/>
          </p:nvPr>
        </p:nvSpPr>
        <p:spPr>
          <a:xfrm>
            <a:off x="2389052" y="3397477"/>
            <a:ext cx="3743397" cy="6469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70000" lnSpcReduction="20000"/>
          </a:bodyPr>
          <a:lstStyle>
            <a:lvl1pPr marL="0" indent="0" algn="l">
              <a:buFontTx/>
              <a:buNone/>
              <a:defRPr lang="zh-CN" altLang="en-US" sz="2700" b="1" kern="1200" dirty="0">
                <a:solidFill>
                  <a:schemeClr val="accent1"/>
                </a:solidFill>
                <a:latin typeface="微软雅黑" panose="020B0503020204020204" pitchFamily="34" charset="-122"/>
                <a:ea typeface="微软雅黑" panose="020B0503020204020204" pitchFamily="34" charset="-122"/>
              </a:defRPr>
            </a:lvl1pPr>
          </a:lstStyle>
          <a:p>
            <a:pPr lvl="0" algn="ctr">
              <a:spcBef>
                <a:spcPct val="0"/>
              </a:spcBef>
            </a:pPr>
            <a:r>
              <a:rPr lang="zh-CN" altLang="en-US" smtClean="0"/>
              <a:t>编辑母版文本样式</a:t>
            </a:r>
          </a:p>
        </p:txBody>
      </p:sp>
    </p:spTree>
    <p:extLst>
      <p:ext uri="{BB962C8B-B14F-4D97-AF65-F5344CB8AC3E}">
        <p14:creationId xmlns:p14="http://schemas.microsoft.com/office/powerpoint/2010/main" val="39573935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总标题">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03648" y="2564904"/>
            <a:ext cx="6696744" cy="1656184"/>
          </a:xfrm>
          <a:ln w="73025" cmpd="thickThin">
            <a:solidFill>
              <a:schemeClr val="bg1"/>
            </a:solidFill>
          </a:ln>
        </p:spPr>
        <p:txBody>
          <a:bodyPr/>
          <a:lstStyle>
            <a:lvl1pPr>
              <a:defRPr sz="2700">
                <a:solidFill>
                  <a:schemeClr val="bg1"/>
                </a:solidFill>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09636A02-388E-413E-9FDA-8771E60A9C4C}" type="slidenum">
              <a:rPr lang="zh-CN" altLang="en-US" smtClean="0"/>
              <a:pPr>
                <a:defRPr/>
              </a:pPr>
              <a:t>‹#›</a:t>
            </a:fld>
            <a:endParaRPr lang="en-US" altLang="zh-CN"/>
          </a:p>
        </p:txBody>
      </p:sp>
      <p:sp>
        <p:nvSpPr>
          <p:cNvPr id="5" name="任意多边形 4"/>
          <p:cNvSpPr/>
          <p:nvPr/>
        </p:nvSpPr>
        <p:spPr>
          <a:xfrm rot="5400000">
            <a:off x="1324181" y="-850107"/>
            <a:ext cx="914400" cy="352901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椭圆 5"/>
          <p:cNvSpPr/>
          <p:nvPr/>
        </p:nvSpPr>
        <p:spPr>
          <a:xfrm>
            <a:off x="230920" y="133265"/>
            <a:ext cx="1000125" cy="953985"/>
          </a:xfrm>
          <a:prstGeom prst="ellipse">
            <a:avLst/>
          </a:prstGeom>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defRPr/>
            </a:pPr>
            <a:endParaRPr lang="zh-CN" altLang="en-US" noProof="1"/>
          </a:p>
        </p:txBody>
      </p:sp>
      <p:sp>
        <p:nvSpPr>
          <p:cNvPr id="7" name="文本框 6"/>
          <p:cNvSpPr txBox="1">
            <a:spLocks noChangeArrowheads="1"/>
          </p:cNvSpPr>
          <p:nvPr/>
        </p:nvSpPr>
        <p:spPr bwMode="auto">
          <a:xfrm>
            <a:off x="1445089" y="595320"/>
            <a:ext cx="1742785"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zh-CN" altLang="en-US" sz="2025" dirty="0" smtClean="0">
                <a:solidFill>
                  <a:schemeClr val="bg1"/>
                </a:solidFill>
              </a:rPr>
              <a:t>语言程序设计</a:t>
            </a:r>
          </a:p>
        </p:txBody>
      </p:sp>
      <p:sp>
        <p:nvSpPr>
          <p:cNvPr id="8" name="矩形 7"/>
          <p:cNvSpPr/>
          <p:nvPr/>
        </p:nvSpPr>
        <p:spPr>
          <a:xfrm>
            <a:off x="383553" y="238038"/>
            <a:ext cx="490199" cy="744436"/>
          </a:xfrm>
          <a:prstGeom prst="rect">
            <a:avLst/>
          </a:prstGeom>
          <a:noFill/>
        </p:spPr>
        <p:txBody>
          <a:bodyPr wrap="none" lIns="51435" tIns="25718" rIns="51435" bIns="25718">
            <a:spAutoFit/>
          </a:bodyPr>
          <a:lstStyle/>
          <a:p>
            <a:pPr algn="ctr"/>
            <a:r>
              <a:rPr lang="en-US" altLang="zh-CN" sz="4500" b="1" i="1" cap="none" spc="0" dirty="0" smtClean="0">
                <a:ln w="0"/>
                <a:solidFill>
                  <a:srgbClr val="5E80B0"/>
                </a:solidFill>
                <a:effectLst>
                  <a:reflection blurRad="6350" stA="53000" endA="300" endPos="35500" dir="5400000" sy="-90000" algn="bl" rotWithShape="0"/>
                </a:effectLst>
                <a:latin typeface="Baskerville Old Face" panose="02020602080505020303" pitchFamily="18" charset="0"/>
              </a:rPr>
              <a:t>C</a:t>
            </a:r>
            <a:endParaRPr lang="zh-CN" altLang="en-US" sz="4500" b="1" i="1" cap="none" spc="0" dirty="0">
              <a:ln w="0"/>
              <a:solidFill>
                <a:srgbClr val="5E80B0"/>
              </a:solidFill>
              <a:effectLst>
                <a:reflection blurRad="6350" stA="53000" endA="300" endPos="35500" dir="5400000" sy="-90000" algn="bl" rotWithShape="0"/>
              </a:effectLst>
              <a:latin typeface="Baskerville Old Face" panose="02020602080505020303" pitchFamily="18" charset="0"/>
            </a:endParaRPr>
          </a:p>
        </p:txBody>
      </p:sp>
    </p:spTree>
    <p:extLst>
      <p:ext uri="{BB962C8B-B14F-4D97-AF65-F5344CB8AC3E}">
        <p14:creationId xmlns:p14="http://schemas.microsoft.com/office/powerpoint/2010/main" val="10982744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节标题">
    <p:spTree>
      <p:nvGrpSpPr>
        <p:cNvPr id="1" name=""/>
        <p:cNvGrpSpPr/>
        <p:nvPr/>
      </p:nvGrpSpPr>
      <p:grpSpPr>
        <a:xfrm>
          <a:off x="0" y="0"/>
          <a:ext cx="0" cy="0"/>
          <a:chOff x="0" y="0"/>
          <a:chExt cx="0" cy="0"/>
        </a:xfrm>
      </p:grpSpPr>
      <p:sp>
        <p:nvSpPr>
          <p:cNvPr id="5" name="Freeform 5"/>
          <p:cNvSpPr>
            <a:spLocks/>
          </p:cNvSpPr>
          <p:nvPr/>
        </p:nvSpPr>
        <p:spPr bwMode="auto">
          <a:xfrm>
            <a:off x="2481487" y="1396208"/>
            <a:ext cx="6662516" cy="1880452"/>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6" name="Freeform 6"/>
          <p:cNvSpPr>
            <a:spLocks/>
          </p:cNvSpPr>
          <p:nvPr/>
        </p:nvSpPr>
        <p:spPr bwMode="auto">
          <a:xfrm>
            <a:off x="3" y="4074868"/>
            <a:ext cx="4270295" cy="1712243"/>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7"/>
          <p:cNvSpPr>
            <a:spLocks/>
          </p:cNvSpPr>
          <p:nvPr/>
        </p:nvSpPr>
        <p:spPr bwMode="auto">
          <a:xfrm>
            <a:off x="3" y="2053178"/>
            <a:ext cx="8046673" cy="298016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8"/>
          <p:cNvSpPr>
            <a:spLocks/>
          </p:cNvSpPr>
          <p:nvPr/>
        </p:nvSpPr>
        <p:spPr bwMode="auto">
          <a:xfrm>
            <a:off x="8420383" y="1908769"/>
            <a:ext cx="417746" cy="899762"/>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9" name="Freeform 9"/>
          <p:cNvSpPr>
            <a:spLocks/>
          </p:cNvSpPr>
          <p:nvPr/>
        </p:nvSpPr>
        <p:spPr bwMode="auto">
          <a:xfrm>
            <a:off x="7940749" y="6048947"/>
            <a:ext cx="1203252" cy="807721"/>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0" name="Freeform 10"/>
          <p:cNvSpPr>
            <a:spLocks/>
          </p:cNvSpPr>
          <p:nvPr/>
        </p:nvSpPr>
        <p:spPr bwMode="auto">
          <a:xfrm>
            <a:off x="7722953" y="6207635"/>
            <a:ext cx="1421051" cy="649033"/>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4" name="TextBox 2"/>
          <p:cNvSpPr txBox="1">
            <a:spLocks noChangeArrowheads="1"/>
          </p:cNvSpPr>
          <p:nvPr/>
        </p:nvSpPr>
        <p:spPr bwMode="auto">
          <a:xfrm>
            <a:off x="395050" y="3813026"/>
            <a:ext cx="554960"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514145" eaLnBrk="1" hangingPunct="1"/>
            <a:r>
              <a:rPr lang="en-US" altLang="zh-CN" sz="1574">
                <a:solidFill>
                  <a:srgbClr val="FFFFFF"/>
                </a:solidFill>
              </a:rPr>
              <a:t>Part</a:t>
            </a:r>
            <a:endParaRPr lang="zh-CN" altLang="en-US" sz="1574">
              <a:solidFill>
                <a:srgbClr val="FFFFFF"/>
              </a:solidFill>
            </a:endParaRPr>
          </a:p>
        </p:txBody>
      </p:sp>
      <p:sp>
        <p:nvSpPr>
          <p:cNvPr id="2" name="标题 1"/>
          <p:cNvSpPr>
            <a:spLocks noGrp="1"/>
          </p:cNvSpPr>
          <p:nvPr>
            <p:ph type="title"/>
          </p:nvPr>
        </p:nvSpPr>
        <p:spPr>
          <a:xfrm>
            <a:off x="1975667" y="2888044"/>
            <a:ext cx="2781531"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lang="zh-CN" altLang="en-US" sz="1687" b="1" kern="120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
        <p:nvSpPr>
          <p:cNvPr id="15" name="Subtitle 2"/>
          <p:cNvSpPr>
            <a:spLocks noGrp="1"/>
          </p:cNvSpPr>
          <p:nvPr>
            <p:ph type="subTitle" idx="1"/>
          </p:nvPr>
        </p:nvSpPr>
        <p:spPr>
          <a:xfrm>
            <a:off x="1966148" y="3611081"/>
            <a:ext cx="3554633" cy="610007"/>
          </a:xfrm>
        </p:spPr>
        <p:txBody>
          <a:bodyPr/>
          <a:lstStyle>
            <a:lvl1pPr marL="0" indent="0" algn="l">
              <a:buNone/>
              <a:defRPr sz="1350" b="1">
                <a:solidFill>
                  <a:schemeClr val="bg1"/>
                </a:solidFill>
                <a:effectLst/>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smtClean="0"/>
              <a:t>单击以编辑母版副标题样式</a:t>
            </a:r>
            <a:endParaRPr lang="zh-CN" altLang="en-US" dirty="0"/>
          </a:p>
        </p:txBody>
      </p:sp>
      <p:sp>
        <p:nvSpPr>
          <p:cNvPr id="17" name="文本占位符 16"/>
          <p:cNvSpPr>
            <a:spLocks noGrp="1"/>
          </p:cNvSpPr>
          <p:nvPr>
            <p:ph type="body" sz="quarter" idx="10" hasCustomPrompt="1"/>
          </p:nvPr>
        </p:nvSpPr>
        <p:spPr>
          <a:xfrm>
            <a:off x="878338" y="2420892"/>
            <a:ext cx="798617" cy="12865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0" indent="0">
              <a:buNone/>
              <a:defRPr lang="zh-CN" altLang="en-US" sz="7760" b="1" kern="1200" dirty="0">
                <a:solidFill>
                  <a:srgbClr val="FFFFFF"/>
                </a:solidFill>
                <a:latin typeface="微软雅黑" panose="020B0503020204020204" pitchFamily="34" charset="-122"/>
                <a:ea typeface="微软雅黑" panose="020B0503020204020204" pitchFamily="34" charset="-122"/>
              </a:defRPr>
            </a:lvl1pPr>
          </a:lstStyle>
          <a:p>
            <a:pPr lvl="0" defTabSz="514145">
              <a:spcBef>
                <a:spcPct val="0"/>
              </a:spcBef>
            </a:pPr>
            <a:r>
              <a:rPr lang="en-US" altLang="zh-CN" dirty="0" smtClean="0"/>
              <a:t>1</a:t>
            </a:r>
            <a:endParaRPr lang="zh-CN" altLang="en-US" dirty="0"/>
          </a:p>
        </p:txBody>
      </p:sp>
    </p:spTree>
    <p:extLst>
      <p:ext uri="{BB962C8B-B14F-4D97-AF65-F5344CB8AC3E}">
        <p14:creationId xmlns:p14="http://schemas.microsoft.com/office/powerpoint/2010/main" val="23135075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1000"/>
                                        <p:tgtEl>
                                          <p:spTgt spid="5"/>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300" fill="hold"/>
                                        <p:tgtEl>
                                          <p:spTgt spid="8"/>
                                        </p:tgtEl>
                                        <p:attrNameLst>
                                          <p:attrName>ppt_w</p:attrName>
                                        </p:attrNameLst>
                                      </p:cBhvr>
                                      <p:tavLst>
                                        <p:tav tm="0">
                                          <p:val>
                                            <p:fltVal val="0"/>
                                          </p:val>
                                        </p:tav>
                                        <p:tav tm="100000">
                                          <p:val>
                                            <p:strVal val="#ppt_w"/>
                                          </p:val>
                                        </p:tav>
                                      </p:tavLst>
                                    </p:anim>
                                    <p:anim calcmode="lin" valueType="num">
                                      <p:cBhvr>
                                        <p:cTn id="20" dur="300" fill="hold"/>
                                        <p:tgtEl>
                                          <p:spTgt spid="8"/>
                                        </p:tgtEl>
                                        <p:attrNameLst>
                                          <p:attrName>ppt_h</p:attrName>
                                        </p:attrNameLst>
                                      </p:cBhvr>
                                      <p:tavLst>
                                        <p:tav tm="0">
                                          <p:val>
                                            <p:fltVal val="0"/>
                                          </p:val>
                                        </p:tav>
                                        <p:tav tm="100000">
                                          <p:val>
                                            <p:strVal val="#ppt_h"/>
                                          </p:val>
                                        </p:tav>
                                      </p:tavLst>
                                    </p:anim>
                                    <p:anim calcmode="lin" valueType="num">
                                      <p:cBhvr>
                                        <p:cTn id="21" dur="300" fill="hold"/>
                                        <p:tgtEl>
                                          <p:spTgt spid="8"/>
                                        </p:tgtEl>
                                        <p:attrNameLst>
                                          <p:attrName>style.rotation</p:attrName>
                                        </p:attrNameLst>
                                      </p:cBhvr>
                                      <p:tavLst>
                                        <p:tav tm="0">
                                          <p:val>
                                            <p:fltVal val="90"/>
                                          </p:val>
                                        </p:tav>
                                        <p:tav tm="100000">
                                          <p:val>
                                            <p:fltVal val="0"/>
                                          </p:val>
                                        </p:tav>
                                      </p:tavLst>
                                    </p:anim>
                                    <p:animEffect transition="in" filter="fade">
                                      <p:cBhvr>
                                        <p:cTn id="22" dur="300"/>
                                        <p:tgtEl>
                                          <p:spTgt spid="8"/>
                                        </p:tgtEl>
                                      </p:cBhvr>
                                    </p:animEffect>
                                  </p:childTnLst>
                                </p:cTn>
                              </p:par>
                            </p:childTnLst>
                          </p:cTn>
                        </p:par>
                        <p:par>
                          <p:cTn id="23" fill="hold">
                            <p:stCondLst>
                              <p:cond delay="18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400"/>
                                        <p:tgtEl>
                                          <p:spTgt spid="9"/>
                                        </p:tgtEl>
                                      </p:cBhvr>
                                    </p:animEffect>
                                    <p:anim calcmode="lin" valueType="num">
                                      <p:cBhvr>
                                        <p:cTn id="27" dur="400" fill="hold"/>
                                        <p:tgtEl>
                                          <p:spTgt spid="9"/>
                                        </p:tgtEl>
                                        <p:attrNameLst>
                                          <p:attrName>ppt_x</p:attrName>
                                        </p:attrNameLst>
                                      </p:cBhvr>
                                      <p:tavLst>
                                        <p:tav tm="0">
                                          <p:val>
                                            <p:strVal val="#ppt_x"/>
                                          </p:val>
                                        </p:tav>
                                        <p:tav tm="100000">
                                          <p:val>
                                            <p:strVal val="#ppt_x"/>
                                          </p:val>
                                        </p:tav>
                                      </p:tavLst>
                                    </p:anim>
                                    <p:anim calcmode="lin" valueType="num">
                                      <p:cBhvr>
                                        <p:cTn id="28" dur="4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400"/>
                                        <p:tgtEl>
                                          <p:spTgt spid="10"/>
                                        </p:tgtEl>
                                      </p:cBhvr>
                                    </p:animEffect>
                                    <p:anim calcmode="lin" valueType="num">
                                      <p:cBhvr>
                                        <p:cTn id="32" dur="400" fill="hold"/>
                                        <p:tgtEl>
                                          <p:spTgt spid="10"/>
                                        </p:tgtEl>
                                        <p:attrNameLst>
                                          <p:attrName>ppt_x</p:attrName>
                                        </p:attrNameLst>
                                      </p:cBhvr>
                                      <p:tavLst>
                                        <p:tav tm="0">
                                          <p:val>
                                            <p:strVal val="#ppt_x"/>
                                          </p:val>
                                        </p:tav>
                                        <p:tav tm="100000">
                                          <p:val>
                                            <p:strVal val="#ppt_x"/>
                                          </p:val>
                                        </p:tav>
                                      </p:tavLst>
                                    </p:anim>
                                    <p:anim calcmode="lin" valueType="num">
                                      <p:cBhvr>
                                        <p:cTn id="33" dur="4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4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par>
                                <p:cTn id="40" presetID="22" presetClass="entr" presetSubtype="4"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par>
                          <p:cTn id="43" fill="hold">
                            <p:stCondLst>
                              <p:cond delay="2900"/>
                            </p:stCondLst>
                            <p:childTnLst>
                              <p:par>
                                <p:cTn id="44" presetID="31"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 calcmode="lin" valueType="num">
                                      <p:cBhvr>
                                        <p:cTn id="48" dur="500" fill="hold"/>
                                        <p:tgtEl>
                                          <p:spTgt spid="17"/>
                                        </p:tgtEl>
                                        <p:attrNameLst>
                                          <p:attrName>style.rotation</p:attrName>
                                        </p:attrNameLst>
                                      </p:cBhvr>
                                      <p:tavLst>
                                        <p:tav tm="0">
                                          <p:val>
                                            <p:fltVal val="90"/>
                                          </p:val>
                                        </p:tav>
                                        <p:tav tm="100000">
                                          <p:val>
                                            <p:fltVal val="0"/>
                                          </p:val>
                                        </p:tav>
                                      </p:tavLst>
                                    </p:anim>
                                    <p:animEffect transition="in" filter="fade">
                                      <p:cBhvr>
                                        <p:cTn id="49" dur="500"/>
                                        <p:tgtEl>
                                          <p:spTgt spid="17"/>
                                        </p:tgtEl>
                                      </p:cBhvr>
                                    </p:animEffect>
                                  </p:childTnLst>
                                </p:cTn>
                              </p:par>
                            </p:childTnLst>
                          </p:cTn>
                        </p:par>
                        <p:par>
                          <p:cTn id="50" fill="hold">
                            <p:stCondLst>
                              <p:cond delay="3400"/>
                            </p:stCondLst>
                            <p:childTnLst>
                              <p:par>
                                <p:cTn id="51" presetID="22" presetClass="entr" presetSubtype="8" fill="hold" grpId="0" nodeType="after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wipe(left)">
                                      <p:cBhvr>
                                        <p:cTn id="5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2"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p:tmplLst>
          <p:tmpl>
            <p:tnLst>
              <p:par>
                <p:cTn presetID="31"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 calcmode="lin" valueType="num">
                      <p:cBhvr>
                        <p:cTn dur="500" fill="hold"/>
                        <p:tgtEl>
                          <p:spTgt spid="17"/>
                        </p:tgtEl>
                        <p:attrNameLst>
                          <p:attrName>style.rotation</p:attrName>
                        </p:attrNameLst>
                      </p:cBhvr>
                      <p:tavLst>
                        <p:tav tm="0">
                          <p:val>
                            <p:fltVal val="90"/>
                          </p:val>
                        </p:tav>
                        <p:tav tm="100000">
                          <p:val>
                            <p:fltVal val="0"/>
                          </p:val>
                        </p:tav>
                      </p:tavLst>
                    </p:anim>
                    <p:animEffect transition="in" filter="fade">
                      <p:cBhvr>
                        <p:cTn dur="500"/>
                        <p:tgtEl>
                          <p:spTgt spid="1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五边形 1"/>
          <p:cNvSpPr/>
          <p:nvPr/>
        </p:nvSpPr>
        <p:spPr>
          <a:xfrm>
            <a:off x="1" y="260648"/>
            <a:ext cx="4644008" cy="576064"/>
          </a:xfrm>
          <a:prstGeom prst="homePlat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788"/>
          </a:p>
        </p:txBody>
      </p:sp>
      <p:sp>
        <p:nvSpPr>
          <p:cNvPr id="3" name="Content Placeholder 2"/>
          <p:cNvSpPr>
            <a:spLocks noGrp="1"/>
          </p:cNvSpPr>
          <p:nvPr>
            <p:ph idx="1"/>
          </p:nvPr>
        </p:nvSpPr>
        <p:spPr>
          <a:xfrm>
            <a:off x="251520" y="729495"/>
            <a:ext cx="8568952" cy="5073427"/>
          </a:xfrm>
        </p:spPr>
        <p:txBody>
          <a:bodyPr/>
          <a:lstStyle>
            <a:lvl1pPr>
              <a:defRPr sz="1350">
                <a:latin typeface="微软雅黑" pitchFamily="34" charset="-122"/>
                <a:ea typeface="微软雅黑" pitchFamily="34" charset="-122"/>
              </a:defRPr>
            </a:lvl1pPr>
            <a:lvl2pPr>
              <a:defRPr sz="1125">
                <a:latin typeface="微软雅黑" pitchFamily="34" charset="-122"/>
                <a:ea typeface="微软雅黑" pitchFamily="34" charset="-122"/>
              </a:defRPr>
            </a:lvl2pPr>
            <a:lvl3pPr>
              <a:defRPr sz="1013">
                <a:latin typeface="微软雅黑" pitchFamily="34" charset="-122"/>
                <a:ea typeface="微软雅黑" pitchFamily="34" charset="-122"/>
              </a:defRPr>
            </a:lvl3pPr>
            <a:lvl4pPr>
              <a:defRPr sz="900">
                <a:latin typeface="微软雅黑" pitchFamily="34" charset="-122"/>
                <a:ea typeface="微软雅黑" pitchFamily="34" charset="-122"/>
              </a:defRPr>
            </a:lvl4pPr>
            <a:lvl5pPr>
              <a:defRPr sz="900">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1" name="Title Placeholder 1"/>
          <p:cNvSpPr>
            <a:spLocks noGrp="1"/>
          </p:cNvSpPr>
          <p:nvPr>
            <p:ph type="title"/>
          </p:nvPr>
        </p:nvSpPr>
        <p:spPr>
          <a:xfrm>
            <a:off x="72008" y="274638"/>
            <a:ext cx="9144000" cy="562074"/>
          </a:xfrm>
          <a:prstGeom prst="rect">
            <a:avLst/>
          </a:prstGeom>
          <a:noFill/>
        </p:spPr>
        <p:txBody>
          <a:bodyPr rtlCol="0">
            <a:noAutofit/>
          </a:bodyPr>
          <a:lstStyle>
            <a:lvl1pPr algn="l">
              <a:defRPr sz="1575" b="1">
                <a:solidFill>
                  <a:schemeClr val="bg1"/>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23" name="图片占位符 22"/>
          <p:cNvSpPr>
            <a:spLocks noGrp="1"/>
          </p:cNvSpPr>
          <p:nvPr>
            <p:ph type="pic" sz="quarter" idx="16"/>
          </p:nvPr>
        </p:nvSpPr>
        <p:spPr>
          <a:xfrm rot="10800000">
            <a:off x="7056276" y="5731499"/>
            <a:ext cx="2214246" cy="986158"/>
          </a:xfrm>
          <a:custGeom>
            <a:avLst/>
            <a:gdLst>
              <a:gd name="connsiteX0" fmla="*/ 1058700 w 2952328"/>
              <a:gd name="connsiteY0" fmla="*/ 433805 h 986158"/>
              <a:gd name="connsiteX1" fmla="*/ 745516 w 2952328"/>
              <a:gd name="connsiteY1" fmla="*/ 0 h 986158"/>
              <a:gd name="connsiteX2" fmla="*/ 1371884 w 2952328"/>
              <a:gd name="connsiteY2" fmla="*/ 0 h 986158"/>
              <a:gd name="connsiteX3" fmla="*/ 1847056 w 2952328"/>
              <a:gd name="connsiteY3" fmla="*/ 433805 h 986158"/>
              <a:gd name="connsiteX4" fmla="*/ 1533872 w 2952328"/>
              <a:gd name="connsiteY4" fmla="*/ 0 h 986158"/>
              <a:gd name="connsiteX5" fmla="*/ 2160240 w 2952328"/>
              <a:gd name="connsiteY5" fmla="*/ 0 h 986158"/>
              <a:gd name="connsiteX6" fmla="*/ 2639144 w 2952328"/>
              <a:gd name="connsiteY6" fmla="*/ 433805 h 986158"/>
              <a:gd name="connsiteX7" fmla="*/ 2325960 w 2952328"/>
              <a:gd name="connsiteY7" fmla="*/ 0 h 986158"/>
              <a:gd name="connsiteX8" fmla="*/ 2952328 w 2952328"/>
              <a:gd name="connsiteY8" fmla="*/ 0 h 986158"/>
              <a:gd name="connsiteX9" fmla="*/ 1007424 w 2952328"/>
              <a:gd name="connsiteY9" fmla="*/ 433806 h 986158"/>
              <a:gd name="connsiteX10" fmla="*/ 381056 w 2952328"/>
              <a:gd name="connsiteY10" fmla="*/ 433806 h 986158"/>
              <a:gd name="connsiteX11" fmla="*/ 694240 w 2952328"/>
              <a:gd name="connsiteY11" fmla="*/ 1 h 986158"/>
              <a:gd name="connsiteX12" fmla="*/ 1757360 w 2952328"/>
              <a:gd name="connsiteY12" fmla="*/ 433806 h 986158"/>
              <a:gd name="connsiteX13" fmla="*/ 1130992 w 2952328"/>
              <a:gd name="connsiteY13" fmla="*/ 433806 h 986158"/>
              <a:gd name="connsiteX14" fmla="*/ 1444176 w 2952328"/>
              <a:gd name="connsiteY14" fmla="*/ 1 h 986158"/>
              <a:gd name="connsiteX15" fmla="*/ 2538940 w 2952328"/>
              <a:gd name="connsiteY15" fmla="*/ 433806 h 986158"/>
              <a:gd name="connsiteX16" fmla="*/ 1912572 w 2952328"/>
              <a:gd name="connsiteY16" fmla="*/ 433806 h 986158"/>
              <a:gd name="connsiteX17" fmla="*/ 2225756 w 2952328"/>
              <a:gd name="connsiteY17" fmla="*/ 1 h 986158"/>
              <a:gd name="connsiteX18" fmla="*/ 694928 w 2952328"/>
              <a:gd name="connsiteY18" fmla="*/ 914150 h 986158"/>
              <a:gd name="connsiteX19" fmla="*/ 381744 w 2952328"/>
              <a:gd name="connsiteY19" fmla="*/ 480345 h 986158"/>
              <a:gd name="connsiteX20" fmla="*/ 1008112 w 2952328"/>
              <a:gd name="connsiteY20" fmla="*/ 480345 h 986158"/>
              <a:gd name="connsiteX21" fmla="*/ 626368 w 2952328"/>
              <a:gd name="connsiteY21" fmla="*/ 986158 h 986158"/>
              <a:gd name="connsiteX22" fmla="*/ 0 w 2952328"/>
              <a:gd name="connsiteY22" fmla="*/ 986158 h 986158"/>
              <a:gd name="connsiteX23" fmla="*/ 313184 w 2952328"/>
              <a:gd name="connsiteY23" fmla="*/ 552353 h 98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52328" h="986158">
                <a:moveTo>
                  <a:pt x="1058700" y="433805"/>
                </a:moveTo>
                <a:lnTo>
                  <a:pt x="745516" y="0"/>
                </a:lnTo>
                <a:lnTo>
                  <a:pt x="1371884" y="0"/>
                </a:lnTo>
                <a:close/>
                <a:moveTo>
                  <a:pt x="1847056" y="433805"/>
                </a:moveTo>
                <a:lnTo>
                  <a:pt x="1533872" y="0"/>
                </a:lnTo>
                <a:lnTo>
                  <a:pt x="2160240" y="0"/>
                </a:lnTo>
                <a:close/>
                <a:moveTo>
                  <a:pt x="2639144" y="433805"/>
                </a:moveTo>
                <a:lnTo>
                  <a:pt x="2325960" y="0"/>
                </a:lnTo>
                <a:lnTo>
                  <a:pt x="2952328" y="0"/>
                </a:lnTo>
                <a:close/>
                <a:moveTo>
                  <a:pt x="1007424" y="433806"/>
                </a:moveTo>
                <a:lnTo>
                  <a:pt x="381056" y="433806"/>
                </a:lnTo>
                <a:lnTo>
                  <a:pt x="694240" y="1"/>
                </a:lnTo>
                <a:close/>
                <a:moveTo>
                  <a:pt x="1757360" y="433806"/>
                </a:moveTo>
                <a:lnTo>
                  <a:pt x="1130992" y="433806"/>
                </a:lnTo>
                <a:lnTo>
                  <a:pt x="1444176" y="1"/>
                </a:lnTo>
                <a:close/>
                <a:moveTo>
                  <a:pt x="2538940" y="433806"/>
                </a:moveTo>
                <a:lnTo>
                  <a:pt x="1912572" y="433806"/>
                </a:lnTo>
                <a:lnTo>
                  <a:pt x="2225756" y="1"/>
                </a:lnTo>
                <a:close/>
                <a:moveTo>
                  <a:pt x="694928" y="914150"/>
                </a:moveTo>
                <a:lnTo>
                  <a:pt x="381744" y="480345"/>
                </a:lnTo>
                <a:lnTo>
                  <a:pt x="1008112" y="480345"/>
                </a:lnTo>
                <a:close/>
                <a:moveTo>
                  <a:pt x="626368" y="986158"/>
                </a:moveTo>
                <a:lnTo>
                  <a:pt x="0" y="986158"/>
                </a:lnTo>
                <a:lnTo>
                  <a:pt x="313184" y="552353"/>
                </a:lnTo>
                <a:close/>
              </a:path>
            </a:pathLst>
          </a:custGeom>
        </p:spPr>
        <p:txBody>
          <a:bodyPr wrap="square">
            <a:noAutofit/>
          </a:bodyPr>
          <a:lstStyle/>
          <a:p>
            <a:r>
              <a:rPr lang="zh-CN" altLang="en-US" smtClean="0"/>
              <a:t>单击图标添加图片</a:t>
            </a:r>
            <a:endParaRPr lang="zh-CN" altLang="en-US" dirty="0"/>
          </a:p>
        </p:txBody>
      </p:sp>
    </p:spTree>
    <p:extLst>
      <p:ext uri="{BB962C8B-B14F-4D97-AF65-F5344CB8AC3E}">
        <p14:creationId xmlns:p14="http://schemas.microsoft.com/office/powerpoint/2010/main" val="20484598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Freeform 5"/>
          <p:cNvSpPr>
            <a:spLocks/>
          </p:cNvSpPr>
          <p:nvPr/>
        </p:nvSpPr>
        <p:spPr bwMode="auto">
          <a:xfrm>
            <a:off x="2481487"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p:nvSpPr>
        <p:spPr bwMode="auto">
          <a:xfrm>
            <a:off x="3"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p:nvSpPr>
        <p:spPr bwMode="auto">
          <a:xfrm>
            <a:off x="3" y="123055"/>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p:nvSpPr>
        <p:spPr bwMode="auto">
          <a:xfrm>
            <a:off x="8568447" y="6453343"/>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p:nvSpPr>
        <p:spPr bwMode="auto">
          <a:xfrm>
            <a:off x="8464263" y="6525351"/>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p:nvSpPr>
        <p:spPr bwMode="auto">
          <a:xfrm>
            <a:off x="8804915" y="6525348"/>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6"/>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
        <p:nvSpPr>
          <p:cNvPr id="14" name="Content Placeholder 2"/>
          <p:cNvSpPr>
            <a:spLocks noGrp="1"/>
          </p:cNvSpPr>
          <p:nvPr>
            <p:ph idx="1"/>
          </p:nvPr>
        </p:nvSpPr>
        <p:spPr>
          <a:xfrm>
            <a:off x="551659" y="1188250"/>
            <a:ext cx="8124800" cy="5073427"/>
          </a:xfrm>
        </p:spPr>
        <p:txBody>
          <a:bodyPr/>
          <a:lstStyle>
            <a:lvl1pPr>
              <a:defRPr sz="1575">
                <a:latin typeface="微软雅黑" pitchFamily="34" charset="-122"/>
                <a:ea typeface="微软雅黑" pitchFamily="34" charset="-122"/>
              </a:defRPr>
            </a:lvl1pPr>
            <a:lvl2pPr>
              <a:defRPr sz="1350">
                <a:latin typeface="微软雅黑" pitchFamily="34" charset="-122"/>
                <a:ea typeface="微软雅黑" pitchFamily="34" charset="-122"/>
              </a:defRPr>
            </a:lvl2pPr>
            <a:lvl3pPr>
              <a:defRPr sz="1125">
                <a:latin typeface="微软雅黑" pitchFamily="34" charset="-122"/>
                <a:ea typeface="微软雅黑" pitchFamily="34" charset="-122"/>
              </a:defRPr>
            </a:lvl3pPr>
            <a:lvl4pPr>
              <a:defRPr sz="1013">
                <a:latin typeface="微软雅黑" pitchFamily="34" charset="-122"/>
                <a:ea typeface="微软雅黑" pitchFamily="34" charset="-122"/>
              </a:defRPr>
            </a:lvl4pPr>
            <a:lvl5pPr>
              <a:defRPr sz="1013">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7042620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97659686-E506-4030-A13B-53B75245F540}"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0286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图形">
    <p:spTree>
      <p:nvGrpSpPr>
        <p:cNvPr id="1" name=""/>
        <p:cNvGrpSpPr/>
        <p:nvPr/>
      </p:nvGrpSpPr>
      <p:grpSpPr>
        <a:xfrm>
          <a:off x="0" y="0"/>
          <a:ext cx="0" cy="0"/>
          <a:chOff x="0" y="0"/>
          <a:chExt cx="0" cy="0"/>
        </a:xfrm>
      </p:grpSpPr>
      <p:sp>
        <p:nvSpPr>
          <p:cNvPr id="3" name="Freeform 5"/>
          <p:cNvSpPr>
            <a:spLocks/>
          </p:cNvSpPr>
          <p:nvPr/>
        </p:nvSpPr>
        <p:spPr bwMode="auto">
          <a:xfrm>
            <a:off x="2481487"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p:nvSpPr>
        <p:spPr bwMode="auto">
          <a:xfrm>
            <a:off x="3"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p:nvSpPr>
        <p:spPr bwMode="auto">
          <a:xfrm>
            <a:off x="3" y="123055"/>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p:nvSpPr>
        <p:spPr bwMode="auto">
          <a:xfrm>
            <a:off x="8568447" y="6453343"/>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p:nvSpPr>
        <p:spPr bwMode="auto">
          <a:xfrm>
            <a:off x="8464263" y="6525351"/>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p:nvSpPr>
        <p:spPr bwMode="auto">
          <a:xfrm>
            <a:off x="8804915" y="6525348"/>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6"/>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Tree>
    <p:extLst>
      <p:ext uri="{BB962C8B-B14F-4D97-AF65-F5344CB8AC3E}">
        <p14:creationId xmlns:p14="http://schemas.microsoft.com/office/powerpoint/2010/main" val="6814416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小节标题">
    <p:spTree>
      <p:nvGrpSpPr>
        <p:cNvPr id="1" name=""/>
        <p:cNvGrpSpPr/>
        <p:nvPr/>
      </p:nvGrpSpPr>
      <p:grpSpPr>
        <a:xfrm>
          <a:off x="0" y="0"/>
          <a:ext cx="0" cy="0"/>
          <a:chOff x="0" y="0"/>
          <a:chExt cx="0" cy="0"/>
        </a:xfrm>
      </p:grpSpPr>
      <p:sp>
        <p:nvSpPr>
          <p:cNvPr id="5" name="等腰三角形 4"/>
          <p:cNvSpPr/>
          <p:nvPr>
            <p:custDataLst>
              <p:tags r:id="rId1"/>
            </p:custDataLst>
          </p:nvPr>
        </p:nvSpPr>
        <p:spPr>
          <a:xfrm rot="9233090">
            <a:off x="6548438" y="2454275"/>
            <a:ext cx="200025"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6" name="等腰三角形 5"/>
          <p:cNvSpPr/>
          <p:nvPr>
            <p:custDataLst>
              <p:tags r:id="rId2"/>
            </p:custDataLst>
          </p:nvPr>
        </p:nvSpPr>
        <p:spPr>
          <a:xfrm rot="15569576">
            <a:off x="6234512" y="3171827"/>
            <a:ext cx="396875" cy="257175"/>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7" name="等腰三角形 6"/>
          <p:cNvSpPr/>
          <p:nvPr>
            <p:custDataLst>
              <p:tags r:id="rId3"/>
            </p:custDataLst>
          </p:nvPr>
        </p:nvSpPr>
        <p:spPr>
          <a:xfrm rot="21371394">
            <a:off x="6185297" y="1804992"/>
            <a:ext cx="200025"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8" name="等腰三角形 7"/>
          <p:cNvSpPr/>
          <p:nvPr>
            <p:custDataLst>
              <p:tags r:id="rId4"/>
            </p:custDataLst>
          </p:nvPr>
        </p:nvSpPr>
        <p:spPr>
          <a:xfrm rot="12912161">
            <a:off x="6966348" y="3487739"/>
            <a:ext cx="708422" cy="815975"/>
          </a:xfrm>
          <a:prstGeom prst="triangl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9" name="等腰三角形 8"/>
          <p:cNvSpPr/>
          <p:nvPr>
            <p:custDataLst>
              <p:tags r:id="rId5"/>
            </p:custDataLst>
          </p:nvPr>
        </p:nvSpPr>
        <p:spPr>
          <a:xfrm rot="12912161">
            <a:off x="6867526" y="3427413"/>
            <a:ext cx="882254" cy="1014412"/>
          </a:xfrm>
          <a:prstGeom prst="triangle">
            <a:avLst/>
          </a:prstGeom>
          <a:noFill/>
          <a:ln w="12700" cap="flat" cmpd="sng" algn="ctr">
            <a:solidFill>
              <a:schemeClr val="accent1"/>
            </a:solid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10" name="椭圆 9"/>
          <p:cNvSpPr/>
          <p:nvPr>
            <p:custDataLst>
              <p:tags r:id="rId6"/>
            </p:custDataLst>
          </p:nvPr>
        </p:nvSpPr>
        <p:spPr>
          <a:xfrm rot="9110320">
            <a:off x="7858126" y="3792541"/>
            <a:ext cx="85725" cy="115887"/>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1" name="椭圆 10"/>
          <p:cNvSpPr/>
          <p:nvPr>
            <p:custDataLst>
              <p:tags r:id="rId7"/>
            </p:custDataLst>
          </p:nvPr>
        </p:nvSpPr>
        <p:spPr>
          <a:xfrm rot="9110320">
            <a:off x="7041356" y="4295775"/>
            <a:ext cx="86916" cy="115888"/>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2" name="椭圆 11"/>
          <p:cNvSpPr/>
          <p:nvPr>
            <p:custDataLst>
              <p:tags r:id="rId8"/>
            </p:custDataLst>
          </p:nvPr>
        </p:nvSpPr>
        <p:spPr>
          <a:xfrm rot="9110320">
            <a:off x="7129463" y="3132142"/>
            <a:ext cx="85725" cy="115887"/>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3" name="等腰三角形 12"/>
          <p:cNvSpPr/>
          <p:nvPr>
            <p:custDataLst>
              <p:tags r:id="rId9"/>
            </p:custDataLst>
          </p:nvPr>
        </p:nvSpPr>
        <p:spPr>
          <a:xfrm rot="18210217">
            <a:off x="5862837" y="2176665"/>
            <a:ext cx="127000" cy="82153"/>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14" name="等腰三角形 13"/>
          <p:cNvSpPr/>
          <p:nvPr>
            <p:custDataLst>
              <p:tags r:id="rId10"/>
            </p:custDataLst>
          </p:nvPr>
        </p:nvSpPr>
        <p:spPr>
          <a:xfrm rot="8748521">
            <a:off x="6147199" y="2314575"/>
            <a:ext cx="96440"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cxnSp>
        <p:nvCxnSpPr>
          <p:cNvPr id="15" name="Straight Connector 13"/>
          <p:cNvCxnSpPr>
            <a:cxnSpLocks noChangeShapeType="1"/>
          </p:cNvCxnSpPr>
          <p:nvPr>
            <p:custDataLst>
              <p:tags r:id="rId11"/>
            </p:custDataLst>
          </p:nvPr>
        </p:nvCxnSpPr>
        <p:spPr bwMode="auto">
          <a:xfrm flipH="1">
            <a:off x="1143001" y="4110038"/>
            <a:ext cx="5049441" cy="0"/>
          </a:xfrm>
          <a:prstGeom prst="line">
            <a:avLst/>
          </a:prstGeom>
          <a:noFill/>
          <a:ln w="19050" cap="sq" algn="ctr">
            <a:solidFill>
              <a:schemeClr val="accent1"/>
            </a:solidFill>
            <a:miter lim="800000"/>
            <a:headEnd type="oval" w="med" len="med"/>
            <a:tailEnd/>
          </a:ln>
          <a:extLst>
            <a:ext uri="{909E8E84-426E-40DD-AFC4-6F175D3DCCD1}">
              <a14:hiddenFill xmlns:a14="http://schemas.microsoft.com/office/drawing/2010/main">
                <a:noFill/>
              </a14:hiddenFill>
            </a:ext>
          </a:extLst>
        </p:spPr>
      </p:cxnSp>
      <p:sp>
        <p:nvSpPr>
          <p:cNvPr id="17" name="标题 16"/>
          <p:cNvSpPr>
            <a:spLocks noGrp="1"/>
          </p:cNvSpPr>
          <p:nvPr>
            <p:ph type="title" hasCustomPrompt="1"/>
          </p:nvPr>
        </p:nvSpPr>
        <p:spPr>
          <a:xfrm>
            <a:off x="1245604" y="2591281"/>
            <a:ext cx="1090464" cy="1450434"/>
          </a:xfrm>
        </p:spPr>
        <p:txBody>
          <a:bodyPr wrap="none" lIns="0" tIns="0" rIns="0" bIns="0" anchor="ctr"/>
          <a:lstStyle>
            <a:lvl1pPr>
              <a:defRPr lang="zh-CN" altLang="en-US" sz="8625" b="1" kern="1200" baseline="0">
                <a:solidFill>
                  <a:schemeClr val="accent1"/>
                </a:solidFill>
                <a:ea typeface="+mn-ea"/>
                <a:cs typeface="Arial" panose="020B0604020202020204" pitchFamily="34" charset="0"/>
              </a:defRPr>
            </a:lvl1pPr>
          </a:lstStyle>
          <a:p>
            <a:pPr marL="0" lvl="0" indent="0" fontAlgn="auto">
              <a:spcBef>
                <a:spcPct val="20000"/>
              </a:spcBef>
              <a:spcAft>
                <a:spcPts val="0"/>
              </a:spcAft>
              <a:buNone/>
            </a:pPr>
            <a:r>
              <a:rPr lang="en-US" altLang="zh-CN" dirty="0" smtClean="0"/>
              <a:t>02</a:t>
            </a:r>
            <a:endParaRPr lang="zh-CN" altLang="en-US" dirty="0"/>
          </a:p>
        </p:txBody>
      </p:sp>
      <p:sp>
        <p:nvSpPr>
          <p:cNvPr id="19" name="内容占位符 18"/>
          <p:cNvSpPr>
            <a:spLocks noGrp="1"/>
          </p:cNvSpPr>
          <p:nvPr>
            <p:ph sz="quarter" idx="10" hasCustomPrompt="1"/>
          </p:nvPr>
        </p:nvSpPr>
        <p:spPr>
          <a:xfrm>
            <a:off x="2389096" y="2680147"/>
            <a:ext cx="3144027" cy="461665"/>
          </a:xfrm>
          <a:noFill/>
        </p:spPr>
        <p:txBody>
          <a:bodyPr wrap="square">
            <a:spAutoFit/>
          </a:bodyPr>
          <a:lstStyle>
            <a:lvl1pPr marL="0" indent="0" algn="l">
              <a:buFontTx/>
              <a:buNone/>
              <a:defRPr lang="zh-CN" altLang="en-US" sz="2400" b="1" i="1" kern="1200" dirty="0" smtClean="0">
                <a:solidFill>
                  <a:schemeClr val="accent1"/>
                </a:solidFill>
                <a:latin typeface="+mj-ea"/>
                <a:ea typeface="+mj-ea"/>
                <a:cs typeface="Arial" panose="020B0604020202020204" pitchFamily="34" charset="0"/>
              </a:defRPr>
            </a:lvl1pPr>
            <a:lvl2pPr>
              <a:defRPr lang="zh-CN" altLang="en-US" b="1" kern="1200" dirty="0" smtClean="0">
                <a:latin typeface="Arial" charset="0"/>
                <a:ea typeface="宋体" pitchFamily="2" charset="-122"/>
                <a:cs typeface="+mn-cs"/>
              </a:defRPr>
            </a:lvl2pPr>
            <a:lvl3pPr>
              <a:defRPr lang="zh-CN" altLang="en-US" b="1" kern="1200" dirty="0" smtClean="0">
                <a:latin typeface="Arial" charset="0"/>
                <a:ea typeface="宋体" pitchFamily="2" charset="-122"/>
                <a:cs typeface="+mn-cs"/>
              </a:defRPr>
            </a:lvl3pPr>
            <a:lvl4pPr>
              <a:defRPr lang="zh-CN" altLang="en-US" b="1" kern="1200" dirty="0" smtClean="0">
                <a:latin typeface="Arial" charset="0"/>
                <a:ea typeface="宋体" pitchFamily="2" charset="-122"/>
                <a:cs typeface="+mn-cs"/>
              </a:defRPr>
            </a:lvl4pPr>
            <a:lvl5pPr>
              <a:defRPr lang="zh-CN" altLang="en-US" b="1" kern="1200" dirty="0">
                <a:latin typeface="Arial" charset="0"/>
                <a:ea typeface="宋体" pitchFamily="2" charset="-122"/>
                <a:cs typeface="+mn-cs"/>
              </a:defRPr>
            </a:lvl5pPr>
          </a:lstStyle>
          <a:p>
            <a:pPr lvl="0" algn="ctr" fontAlgn="auto">
              <a:spcBef>
                <a:spcPts val="0"/>
              </a:spcBef>
              <a:spcAft>
                <a:spcPts val="0"/>
              </a:spcAft>
            </a:pPr>
            <a:r>
              <a:rPr lang="en-US" altLang="zh-CN" dirty="0" smtClean="0"/>
              <a:t>2.1.1</a:t>
            </a:r>
            <a:r>
              <a:rPr lang="zh-CN" altLang="en-US" dirty="0" smtClean="0"/>
              <a:t>小节标题</a:t>
            </a:r>
            <a:endParaRPr lang="zh-CN" altLang="en-US" dirty="0"/>
          </a:p>
        </p:txBody>
      </p:sp>
      <p:sp>
        <p:nvSpPr>
          <p:cNvPr id="21" name="文本占位符 20"/>
          <p:cNvSpPr>
            <a:spLocks noGrp="1"/>
          </p:cNvSpPr>
          <p:nvPr>
            <p:ph type="body" sz="quarter" idx="11"/>
          </p:nvPr>
        </p:nvSpPr>
        <p:spPr>
          <a:xfrm>
            <a:off x="2389052" y="3397477"/>
            <a:ext cx="3743397" cy="6469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70000" lnSpcReduction="20000"/>
          </a:bodyPr>
          <a:lstStyle>
            <a:lvl1pPr marL="0" indent="0" algn="l">
              <a:buFontTx/>
              <a:buNone/>
              <a:defRPr lang="zh-CN" altLang="en-US" sz="2700" b="1" kern="1200" dirty="0">
                <a:solidFill>
                  <a:schemeClr val="accent1"/>
                </a:solidFill>
                <a:latin typeface="微软雅黑" panose="020B0503020204020204" pitchFamily="34" charset="-122"/>
                <a:ea typeface="微软雅黑" panose="020B0503020204020204" pitchFamily="34" charset="-122"/>
              </a:defRPr>
            </a:lvl1pPr>
          </a:lstStyle>
          <a:p>
            <a:pPr lvl="0" algn="ctr">
              <a:spcBef>
                <a:spcPct val="0"/>
              </a:spcBef>
            </a:pPr>
            <a:r>
              <a:rPr lang="zh-CN" altLang="en-US" smtClean="0"/>
              <a:t>编辑母版文本样式</a:t>
            </a:r>
          </a:p>
        </p:txBody>
      </p:sp>
    </p:spTree>
    <p:extLst>
      <p:ext uri="{BB962C8B-B14F-4D97-AF65-F5344CB8AC3E}">
        <p14:creationId xmlns:p14="http://schemas.microsoft.com/office/powerpoint/2010/main" val="41682292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09636A02-388E-413E-9FDA-8771E60A9C4C}" type="slidenum">
              <a:rPr lang="zh-CN" altLang="en-US"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955463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pPr>
              <a:defRPr/>
            </a:pPr>
            <a:fld id="{7A7988C8-40C9-499B-9BA3-B38C7F50C901}" type="slidenum">
              <a:rPr lang="zh-CN" altLang="en-US" smtClean="0"/>
              <a:pPr>
                <a:defRPr/>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29902277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82296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695700"/>
            <a:ext cx="82296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pPr>
              <a:defRPr/>
            </a:pPr>
            <a:fld id="{09636A02-388E-413E-9FDA-8771E60A9C4C}" type="slidenum">
              <a:rPr lang="zh-CN" altLang="en-US" smtClean="0"/>
              <a:pPr>
                <a:defRPr/>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2115372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92"/>
            <a:ext cx="7772400" cy="593725"/>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250825" y="908050"/>
            <a:ext cx="4370388" cy="5257800"/>
          </a:xfrm>
        </p:spPr>
        <p:txBody>
          <a:bodyPr/>
          <a:lstStyle/>
          <a:p>
            <a:pPr lvl="0"/>
            <a:r>
              <a:rPr lang="zh-CN" altLang="en-US" noProof="0" smtClean="0"/>
              <a:t>单击图标添加联机映像</a:t>
            </a:r>
          </a:p>
        </p:txBody>
      </p:sp>
      <p:sp>
        <p:nvSpPr>
          <p:cNvPr id="4" name="文本占位符 3"/>
          <p:cNvSpPr>
            <a:spLocks noGrp="1"/>
          </p:cNvSpPr>
          <p:nvPr>
            <p:ph type="body" sz="half" idx="2"/>
          </p:nvPr>
        </p:nvSpPr>
        <p:spPr>
          <a:xfrm>
            <a:off x="4773615" y="908050"/>
            <a:ext cx="4370387"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571965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标题幻灯片">
    <p:bg>
      <p:bgPr>
        <a:solidFill>
          <a:srgbClr val="000066"/>
        </a:solidFill>
        <a:effectLst/>
      </p:bgPr>
    </p:bg>
    <p:spTree>
      <p:nvGrpSpPr>
        <p:cNvPr id="1" name=""/>
        <p:cNvGrpSpPr/>
        <p:nvPr/>
      </p:nvGrpSpPr>
      <p:grpSpPr>
        <a:xfrm>
          <a:off x="0" y="0"/>
          <a:ext cx="0" cy="0"/>
          <a:chOff x="0" y="0"/>
          <a:chExt cx="0" cy="0"/>
        </a:xfrm>
      </p:grpSpPr>
      <p:sp>
        <p:nvSpPr>
          <p:cNvPr id="201747" name="Rectangle 19"/>
          <p:cNvSpPr>
            <a:spLocks noGrp="1" noChangeArrowheads="1"/>
          </p:cNvSpPr>
          <p:nvPr>
            <p:ph type="ctrTitle"/>
          </p:nvPr>
        </p:nvSpPr>
        <p:spPr>
          <a:xfrm>
            <a:off x="2971800" y="1828800"/>
            <a:ext cx="6019800" cy="2209800"/>
          </a:xfrm>
        </p:spPr>
        <p:txBody>
          <a:bodyPr/>
          <a:lstStyle>
            <a:lvl1pPr>
              <a:defRPr sz="3750">
                <a:solidFill>
                  <a:srgbClr val="FFFFFF"/>
                </a:solidFill>
              </a:defRPr>
            </a:lvl1pPr>
          </a:lstStyle>
          <a:p>
            <a:pPr lvl="0"/>
            <a:r>
              <a:rPr lang="zh-CN" altLang="en-US" noProof="0" smtClean="0"/>
              <a:t>单击此处编辑母版标题样式</a:t>
            </a:r>
          </a:p>
        </p:txBody>
      </p:sp>
      <p:sp>
        <p:nvSpPr>
          <p:cNvPr id="201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55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D04D77AC-5010-4F13-BA2B-214EB2422996}" type="slidenum">
              <a:rPr lang="zh-CN" altLang="en-US"/>
              <a:pPr>
                <a:defRPr/>
              </a:pPr>
              <a:t>‹#›</a:t>
            </a:fld>
            <a:endParaRPr lang="en-US" altLang="zh-CN"/>
          </a:p>
        </p:txBody>
      </p:sp>
    </p:spTree>
    <p:extLst>
      <p:ext uri="{BB962C8B-B14F-4D97-AF65-F5344CB8AC3E}">
        <p14:creationId xmlns:p14="http://schemas.microsoft.com/office/powerpoint/2010/main" val="3894648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2B1D5662-ED3E-463D-A439-0F37CFD869FC}" type="slidenum">
              <a:rPr lang="zh-CN" altLang="en-US"/>
              <a:pPr>
                <a:defRPr/>
              </a:pPr>
              <a:t>‹#›</a:t>
            </a:fld>
            <a:endParaRPr lang="en-US" altLang="zh-CN"/>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68549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F5E3FD05-9B5D-4888-B46B-2DAF3F6BAC8A}" type="slidenum">
              <a:rPr lang="zh-CN" altLang="en-US"/>
              <a:pPr>
                <a:defRPr/>
              </a:pPr>
              <a:t>‹#›</a:t>
            </a:fld>
            <a:endParaRPr lang="en-US" altLang="zh-CN"/>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7548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1B37BEB-4F57-461A-830E-A2F03E4A4F1A}"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078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44DDF382-25AF-4EBF-A556-62C7449E710C}" type="slidenum">
              <a:rPr lang="zh-CN" altLang="en-US"/>
              <a:pPr>
                <a:defRPr/>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8845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2E4F9C62-E6F4-4D55-9853-98523DD8346A}" type="slidenum">
              <a:rPr lang="zh-CN" altLang="en-US"/>
              <a:pPr>
                <a:defRPr/>
              </a:pPr>
              <a:t>‹#›</a:t>
            </a:fld>
            <a:endParaRPr lang="en-US" altLang="zh-CN"/>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6196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F5E3FD05-9B5D-4888-B46B-2DAF3F6BAC8A}" type="slidenum">
              <a:rPr lang="zh-CN" altLang="en-US"/>
              <a:pPr>
                <a:defRPr/>
              </a:pPr>
              <a:t>‹#›</a:t>
            </a:fld>
            <a:endParaRPr lang="en-US" altLang="zh-CN"/>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4629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2B1D5662-ED3E-463D-A439-0F37CFD869FC}" type="slidenum">
              <a:rPr lang="zh-CN" altLang="en-US"/>
              <a:pPr>
                <a:defRPr/>
              </a:pPr>
              <a:t>‹#›</a:t>
            </a:fld>
            <a:endParaRPr lang="en-US" altLang="zh-CN"/>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743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3838EFE4-1FCE-418A-A11A-D7A5D4BA6B7B}" type="slidenum">
              <a:rPr lang="zh-CN" altLang="en-US"/>
              <a:pPr>
                <a:defRPr/>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8215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2F5A516E-3F10-4FEB-9660-EA734C343063}" type="slidenum">
              <a:rPr lang="zh-CN" altLang="en-US"/>
              <a:pPr>
                <a:defRPr/>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6144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81000" y="1371600"/>
            <a:ext cx="8458200" cy="5334000"/>
          </a:xfrm>
          <a:prstGeom prst="rect">
            <a:avLst/>
          </a:prstGeom>
          <a:solidFill>
            <a:schemeClr val="bg1"/>
          </a:solidFill>
          <a:ln w="76200" cmpd="tri">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200707"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200708"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09636A02-388E-413E-9FDA-8771E60A9C4C}" type="slidenum">
              <a:rPr lang="zh-CN" altLang="en-US"/>
              <a:pPr>
                <a:defRPr/>
              </a:pPr>
              <a:t>‹#›</a:t>
            </a:fld>
            <a:endParaRPr lang="en-US" altLang="zh-CN"/>
          </a:p>
        </p:txBody>
      </p:sp>
      <p:grpSp>
        <p:nvGrpSpPr>
          <p:cNvPr id="1029" name="Group 5"/>
          <p:cNvGrpSpPr>
            <a:grpSpLocks/>
          </p:cNvGrpSpPr>
          <p:nvPr/>
        </p:nvGrpSpPr>
        <p:grpSpPr bwMode="auto">
          <a:xfrm>
            <a:off x="0" y="838200"/>
            <a:ext cx="9144000" cy="546100"/>
            <a:chOff x="0" y="0"/>
            <a:chExt cx="5760" cy="344"/>
          </a:xfrm>
        </p:grpSpPr>
        <p:sp>
          <p:nvSpPr>
            <p:cNvPr id="1033" name="Rectangle 6"/>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en-US" sz="2400" smtClean="0">
                <a:latin typeface="Times New Roman" pitchFamily="18" charset="0"/>
              </a:endParaRPr>
            </a:p>
          </p:txBody>
        </p:sp>
        <p:sp>
          <p:nvSpPr>
            <p:cNvPr id="1034" name="Rectangle 7"/>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035" name="Rectangle 8"/>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solidFill>
                  <a:schemeClr val="hlink"/>
                </a:solidFill>
              </a:endParaRPr>
            </a:p>
          </p:txBody>
        </p:sp>
        <p:sp>
          <p:nvSpPr>
            <p:cNvPr id="1036" name="Rectangle 9"/>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solidFill>
                  <a:schemeClr val="hlink"/>
                </a:solidFill>
              </a:endParaRPr>
            </a:p>
          </p:txBody>
        </p:sp>
        <p:sp>
          <p:nvSpPr>
            <p:cNvPr id="1037" name="Rectangle 10"/>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solidFill>
                  <a:schemeClr val="accent2"/>
                </a:solidFill>
              </a:endParaRPr>
            </a:p>
          </p:txBody>
        </p:sp>
        <p:sp>
          <p:nvSpPr>
            <p:cNvPr id="1038" name="Rectangle 11"/>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solidFill>
                  <a:schemeClr val="hlink"/>
                </a:solidFill>
              </a:endParaRPr>
            </a:p>
          </p:txBody>
        </p:sp>
        <p:sp>
          <p:nvSpPr>
            <p:cNvPr id="1039" name="Rectangle 12"/>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2400" smtClean="0">
                <a:latin typeface="Times New Roman" pitchFamily="18" charset="0"/>
              </a:endParaRPr>
            </a:p>
          </p:txBody>
        </p:sp>
        <p:sp>
          <p:nvSpPr>
            <p:cNvPr id="1040" name="Rectangle 13"/>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solidFill>
                  <a:schemeClr val="accent2"/>
                </a:solidFill>
              </a:endParaRPr>
            </a:p>
          </p:txBody>
        </p:sp>
        <p:sp>
          <p:nvSpPr>
            <p:cNvPr id="1041" name="Rectangle 14"/>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solidFill>
                  <a:schemeClr val="accent2"/>
                </a:solidFill>
              </a:endParaRPr>
            </a:p>
          </p:txBody>
        </p:sp>
      </p:grpSp>
      <p:sp>
        <p:nvSpPr>
          <p:cNvPr id="1030" name="Rectangle 15"/>
          <p:cNvSpPr>
            <a:spLocks noGrp="1" noChangeArrowheads="1"/>
          </p:cNvSpPr>
          <p:nvPr>
            <p:ph type="title"/>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16"/>
          <p:cNvSpPr>
            <a:spLocks noGrp="1" noChangeArrowheads="1"/>
          </p:cNvSpPr>
          <p:nvPr>
            <p:ph type="body" idx="1"/>
          </p:nvPr>
        </p:nvSpPr>
        <p:spPr bwMode="auto">
          <a:xfrm>
            <a:off x="457200" y="1371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0721"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708" r:id="rId13"/>
    <p:sldLayoutId id="2147483709" r:id="rId14"/>
    <p:sldLayoutId id="2147483710" r:id="rId15"/>
  </p:sldLayoutIdLst>
  <p:timing>
    <p:tnLst>
      <p:par>
        <p:cTn id="1" dur="indefinite" restart="never" nodeType="tmRoot"/>
      </p:par>
    </p:tnLst>
  </p:timing>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pitchFamily="34" charset="0"/>
          <a:ea typeface="宋体" pitchFamily="2" charset="-122"/>
        </a:defRPr>
      </a:lvl2pPr>
      <a:lvl3pPr algn="l" rtl="0" eaLnBrk="0" fontAlgn="base" hangingPunct="0">
        <a:spcBef>
          <a:spcPct val="0"/>
        </a:spcBef>
        <a:spcAft>
          <a:spcPct val="0"/>
        </a:spcAft>
        <a:defRPr sz="4400" b="1">
          <a:solidFill>
            <a:schemeClr val="bg1"/>
          </a:solidFill>
          <a:latin typeface="Arial" pitchFamily="34" charset="0"/>
          <a:ea typeface="宋体" pitchFamily="2" charset="-122"/>
        </a:defRPr>
      </a:lvl3pPr>
      <a:lvl4pPr algn="l" rtl="0" eaLnBrk="0" fontAlgn="base" hangingPunct="0">
        <a:spcBef>
          <a:spcPct val="0"/>
        </a:spcBef>
        <a:spcAft>
          <a:spcPct val="0"/>
        </a:spcAft>
        <a:defRPr sz="4400" b="1">
          <a:solidFill>
            <a:schemeClr val="bg1"/>
          </a:solidFill>
          <a:latin typeface="Arial" pitchFamily="34" charset="0"/>
          <a:ea typeface="宋体" pitchFamily="2" charset="-122"/>
        </a:defRPr>
      </a:lvl4pPr>
      <a:lvl5pPr algn="l" rtl="0" eaLnBrk="0" fontAlgn="base" hangingPunct="0">
        <a:spcBef>
          <a:spcPct val="0"/>
        </a:spcBef>
        <a:spcAft>
          <a:spcPct val="0"/>
        </a:spcAft>
        <a:defRPr sz="4400" b="1">
          <a:solidFill>
            <a:schemeClr val="bg1"/>
          </a:solidFill>
          <a:latin typeface="Arial" pitchFamily="34" charset="0"/>
          <a:ea typeface="宋体" pitchFamily="2" charset="-122"/>
        </a:defRPr>
      </a:lvl5pPr>
      <a:lvl6pPr marL="457200" algn="l" rtl="0" fontAlgn="base">
        <a:spcBef>
          <a:spcPct val="0"/>
        </a:spcBef>
        <a:spcAft>
          <a:spcPct val="0"/>
        </a:spcAft>
        <a:defRPr sz="4400" b="1">
          <a:solidFill>
            <a:schemeClr val="bg1"/>
          </a:solidFill>
          <a:latin typeface="Arial" pitchFamily="34" charset="0"/>
          <a:ea typeface="宋体" pitchFamily="2" charset="-122"/>
        </a:defRPr>
      </a:lvl6pPr>
      <a:lvl7pPr marL="914400" algn="l" rtl="0" fontAlgn="base">
        <a:spcBef>
          <a:spcPct val="0"/>
        </a:spcBef>
        <a:spcAft>
          <a:spcPct val="0"/>
        </a:spcAft>
        <a:defRPr sz="4400" b="1">
          <a:solidFill>
            <a:schemeClr val="bg1"/>
          </a:solidFill>
          <a:latin typeface="Arial" pitchFamily="34" charset="0"/>
          <a:ea typeface="宋体" pitchFamily="2" charset="-122"/>
        </a:defRPr>
      </a:lvl7pPr>
      <a:lvl8pPr marL="1371600" algn="l" rtl="0" fontAlgn="base">
        <a:spcBef>
          <a:spcPct val="0"/>
        </a:spcBef>
        <a:spcAft>
          <a:spcPct val="0"/>
        </a:spcAft>
        <a:defRPr sz="4400" b="1">
          <a:solidFill>
            <a:schemeClr val="bg1"/>
          </a:solidFill>
          <a:latin typeface="Arial" pitchFamily="34" charset="0"/>
          <a:ea typeface="宋体" pitchFamily="2" charset="-122"/>
        </a:defRPr>
      </a:lvl8pPr>
      <a:lvl9pPr marL="1828800" algn="l" rtl="0" fontAlgn="base">
        <a:spcBef>
          <a:spcPct val="0"/>
        </a:spcBef>
        <a:spcAft>
          <a:spcPct val="0"/>
        </a:spcAft>
        <a:defRPr sz="44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20000"/>
              </a:spcBef>
              <a:buFont typeface="Arial" charset="0"/>
              <a:buNone/>
              <a:defRPr sz="788">
                <a:latin typeface="Trebuchet MS" pitchFamily="96"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20000"/>
              </a:spcBef>
              <a:buFont typeface="Arial" charset="0"/>
              <a:buNone/>
              <a:defRPr sz="788">
                <a:latin typeface="Trebuchet MS" pitchFamily="96" charset="0"/>
                <a:ea typeface="+mn-ea"/>
              </a:defRPr>
            </a:lvl1pPr>
          </a:lstStyle>
          <a:p>
            <a:pPr>
              <a:defRPr/>
            </a:pPr>
            <a:fld id="{09636A02-388E-413E-9FDA-8771E60A9C4C}" type="slidenum">
              <a:rPr lang="zh-CN" altLang="en-US" smtClean="0"/>
              <a:pPr>
                <a:defRPr/>
              </a:pPr>
              <a:t>‹#›</a:t>
            </a:fld>
            <a:endParaRPr lang="en-US" altLang="zh-CN"/>
          </a:p>
        </p:txBody>
      </p:sp>
    </p:spTree>
    <p:extLst>
      <p:ext uri="{BB962C8B-B14F-4D97-AF65-F5344CB8AC3E}">
        <p14:creationId xmlns:p14="http://schemas.microsoft.com/office/powerpoint/2010/main" val="187024343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sz="2475">
          <a:solidFill>
            <a:schemeClr val="tx2"/>
          </a:solidFill>
          <a:latin typeface="+mj-lt"/>
          <a:ea typeface="+mj-ea"/>
          <a:cs typeface="+mj-cs"/>
        </a:defRPr>
      </a:lvl1pPr>
      <a:lvl2pPr algn="ctr" rtl="0" eaLnBrk="1" fontAlgn="base" hangingPunct="1">
        <a:spcBef>
          <a:spcPct val="0"/>
        </a:spcBef>
        <a:spcAft>
          <a:spcPct val="0"/>
        </a:spcAft>
        <a:defRPr sz="2475">
          <a:solidFill>
            <a:schemeClr val="tx2"/>
          </a:solidFill>
          <a:latin typeface="Arial" charset="0"/>
          <a:ea typeface="宋体" charset="-122"/>
        </a:defRPr>
      </a:lvl2pPr>
      <a:lvl3pPr algn="ctr" rtl="0" eaLnBrk="1" fontAlgn="base" hangingPunct="1">
        <a:spcBef>
          <a:spcPct val="0"/>
        </a:spcBef>
        <a:spcAft>
          <a:spcPct val="0"/>
        </a:spcAft>
        <a:defRPr sz="2475">
          <a:solidFill>
            <a:schemeClr val="tx2"/>
          </a:solidFill>
          <a:latin typeface="Arial" charset="0"/>
          <a:ea typeface="宋体" charset="-122"/>
        </a:defRPr>
      </a:lvl3pPr>
      <a:lvl4pPr algn="ctr" rtl="0" eaLnBrk="1" fontAlgn="base" hangingPunct="1">
        <a:spcBef>
          <a:spcPct val="0"/>
        </a:spcBef>
        <a:spcAft>
          <a:spcPct val="0"/>
        </a:spcAft>
        <a:defRPr sz="2475">
          <a:solidFill>
            <a:schemeClr val="tx2"/>
          </a:solidFill>
          <a:latin typeface="Arial" charset="0"/>
          <a:ea typeface="宋体" charset="-122"/>
        </a:defRPr>
      </a:lvl4pPr>
      <a:lvl5pPr algn="ctr" rtl="0" eaLnBrk="1" fontAlgn="base" hangingPunct="1">
        <a:spcBef>
          <a:spcPct val="0"/>
        </a:spcBef>
        <a:spcAft>
          <a:spcPct val="0"/>
        </a:spcAft>
        <a:defRPr sz="2475">
          <a:solidFill>
            <a:schemeClr val="tx2"/>
          </a:solidFill>
          <a:latin typeface="Arial" charset="0"/>
          <a:ea typeface="宋体" charset="-122"/>
        </a:defRPr>
      </a:lvl5pPr>
      <a:lvl6pPr marL="257175" algn="ctr" rtl="0" eaLnBrk="1" fontAlgn="base" hangingPunct="1">
        <a:spcBef>
          <a:spcPct val="0"/>
        </a:spcBef>
        <a:spcAft>
          <a:spcPct val="0"/>
        </a:spcAft>
        <a:defRPr sz="2475">
          <a:solidFill>
            <a:schemeClr val="tx2"/>
          </a:solidFill>
          <a:latin typeface="Arial" charset="0"/>
          <a:ea typeface="宋体" charset="-122"/>
        </a:defRPr>
      </a:lvl6pPr>
      <a:lvl7pPr marL="514350" algn="ctr" rtl="0" eaLnBrk="1" fontAlgn="base" hangingPunct="1">
        <a:spcBef>
          <a:spcPct val="0"/>
        </a:spcBef>
        <a:spcAft>
          <a:spcPct val="0"/>
        </a:spcAft>
        <a:defRPr sz="2475">
          <a:solidFill>
            <a:schemeClr val="tx2"/>
          </a:solidFill>
          <a:latin typeface="Arial" charset="0"/>
          <a:ea typeface="宋体" charset="-122"/>
        </a:defRPr>
      </a:lvl7pPr>
      <a:lvl8pPr marL="771525" algn="ctr" rtl="0" eaLnBrk="1" fontAlgn="base" hangingPunct="1">
        <a:spcBef>
          <a:spcPct val="0"/>
        </a:spcBef>
        <a:spcAft>
          <a:spcPct val="0"/>
        </a:spcAft>
        <a:defRPr sz="2475">
          <a:solidFill>
            <a:schemeClr val="tx2"/>
          </a:solidFill>
          <a:latin typeface="Arial" charset="0"/>
          <a:ea typeface="宋体" charset="-122"/>
        </a:defRPr>
      </a:lvl8pPr>
      <a:lvl9pPr marL="1028700" algn="ctr" rtl="0" eaLnBrk="1" fontAlgn="base" hangingPunct="1">
        <a:spcBef>
          <a:spcPct val="0"/>
        </a:spcBef>
        <a:spcAft>
          <a:spcPct val="0"/>
        </a:spcAft>
        <a:defRPr sz="2475">
          <a:solidFill>
            <a:schemeClr val="tx2"/>
          </a:solidFill>
          <a:latin typeface="Arial" charset="0"/>
          <a:ea typeface="宋体" charset="-122"/>
        </a:defRPr>
      </a:lvl9pPr>
    </p:titleStyle>
    <p:bodyStyle>
      <a:lvl1pPr marL="192881" indent="-192881" algn="l" rtl="0" eaLnBrk="1" fontAlgn="base" hangingPunct="1">
        <a:spcBef>
          <a:spcPct val="20000"/>
        </a:spcBef>
        <a:spcAft>
          <a:spcPct val="0"/>
        </a:spcAft>
        <a:buChar char="•"/>
        <a:defRPr sz="1800">
          <a:solidFill>
            <a:schemeClr val="tx1"/>
          </a:solidFill>
          <a:latin typeface="+mn-lt"/>
          <a:ea typeface="+mn-ea"/>
          <a:cs typeface="+mn-cs"/>
        </a:defRPr>
      </a:lvl1pPr>
      <a:lvl2pPr marL="417910" indent="-160735" algn="l" rtl="0" eaLnBrk="1" fontAlgn="base" hangingPunct="1">
        <a:spcBef>
          <a:spcPct val="20000"/>
        </a:spcBef>
        <a:spcAft>
          <a:spcPct val="0"/>
        </a:spcAft>
        <a:buChar char="–"/>
        <a:defRPr sz="1575">
          <a:solidFill>
            <a:schemeClr val="tx1"/>
          </a:solidFill>
          <a:latin typeface="+mn-lt"/>
          <a:ea typeface="+mn-ea"/>
        </a:defRPr>
      </a:lvl2pPr>
      <a:lvl3pPr marL="642938" indent="-128588" algn="l" rtl="0" eaLnBrk="1" fontAlgn="base" hangingPunct="1">
        <a:spcBef>
          <a:spcPct val="20000"/>
        </a:spcBef>
        <a:spcAft>
          <a:spcPct val="0"/>
        </a:spcAft>
        <a:buChar char="•"/>
        <a:defRPr sz="1350">
          <a:solidFill>
            <a:schemeClr val="tx1"/>
          </a:solidFill>
          <a:latin typeface="+mn-lt"/>
          <a:ea typeface="+mn-ea"/>
        </a:defRPr>
      </a:lvl3pPr>
      <a:lvl4pPr marL="900113" indent="-128588" algn="l" rtl="0" eaLnBrk="1" fontAlgn="base" hangingPunct="1">
        <a:spcBef>
          <a:spcPct val="20000"/>
        </a:spcBef>
        <a:spcAft>
          <a:spcPct val="0"/>
        </a:spcAft>
        <a:buChar char="–"/>
        <a:defRPr sz="1125">
          <a:solidFill>
            <a:schemeClr val="tx1"/>
          </a:solidFill>
          <a:latin typeface="+mn-lt"/>
          <a:ea typeface="+mn-ea"/>
        </a:defRPr>
      </a:lvl4pPr>
      <a:lvl5pPr marL="1157288" indent="-128588" algn="l" rtl="0" eaLnBrk="1" fontAlgn="base" hangingPunct="1">
        <a:spcBef>
          <a:spcPct val="20000"/>
        </a:spcBef>
        <a:spcAft>
          <a:spcPct val="0"/>
        </a:spcAft>
        <a:buChar char="»"/>
        <a:defRPr sz="1125">
          <a:solidFill>
            <a:schemeClr val="tx1"/>
          </a:solidFill>
          <a:latin typeface="+mn-lt"/>
          <a:ea typeface="+mn-ea"/>
        </a:defRPr>
      </a:lvl5pPr>
      <a:lvl6pPr marL="1414463" indent="-128588" algn="l" rtl="0" eaLnBrk="1" fontAlgn="base" hangingPunct="1">
        <a:spcBef>
          <a:spcPct val="20000"/>
        </a:spcBef>
        <a:spcAft>
          <a:spcPct val="0"/>
        </a:spcAft>
        <a:buChar char="»"/>
        <a:defRPr sz="1125">
          <a:solidFill>
            <a:schemeClr val="tx1"/>
          </a:solidFill>
          <a:latin typeface="+mn-lt"/>
          <a:ea typeface="+mn-ea"/>
        </a:defRPr>
      </a:lvl6pPr>
      <a:lvl7pPr marL="1671638" indent="-128588" algn="l" rtl="0" eaLnBrk="1" fontAlgn="base" hangingPunct="1">
        <a:spcBef>
          <a:spcPct val="20000"/>
        </a:spcBef>
        <a:spcAft>
          <a:spcPct val="0"/>
        </a:spcAft>
        <a:buChar char="»"/>
        <a:defRPr sz="1125">
          <a:solidFill>
            <a:schemeClr val="tx1"/>
          </a:solidFill>
          <a:latin typeface="+mn-lt"/>
          <a:ea typeface="+mn-ea"/>
        </a:defRPr>
      </a:lvl7pPr>
      <a:lvl8pPr marL="1928813" indent="-128588" algn="l" rtl="0" eaLnBrk="1" fontAlgn="base" hangingPunct="1">
        <a:spcBef>
          <a:spcPct val="20000"/>
        </a:spcBef>
        <a:spcAft>
          <a:spcPct val="0"/>
        </a:spcAft>
        <a:buChar char="»"/>
        <a:defRPr sz="1125">
          <a:solidFill>
            <a:schemeClr val="tx1"/>
          </a:solidFill>
          <a:latin typeface="+mn-lt"/>
          <a:ea typeface="+mn-ea"/>
        </a:defRPr>
      </a:lvl8pPr>
      <a:lvl9pPr marL="2185988" indent="-128588" algn="l" rtl="0" eaLnBrk="1" fontAlgn="base" hangingPunct="1">
        <a:spcBef>
          <a:spcPct val="20000"/>
        </a:spcBef>
        <a:spcAft>
          <a:spcPct val="0"/>
        </a:spcAft>
        <a:buChar char="»"/>
        <a:defRPr sz="1125">
          <a:solidFill>
            <a:schemeClr val="tx1"/>
          </a:solidFill>
          <a:latin typeface="+mn-lt"/>
          <a:ea typeface="+mn-ea"/>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2.wav"/></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2.wav"/></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5.wav"/></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5.wav"/></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6.wav"/></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audio" Target="../media/audio4.wav"/><Relationship Id="rId5" Type="http://schemas.openxmlformats.org/officeDocument/2006/relationships/audio" Target="../media/audio2.wav"/><Relationship Id="rId4" Type="http://schemas.openxmlformats.org/officeDocument/2006/relationships/audio" Target="../media/audio7.wav"/></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2.wav"/></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2.wav"/></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7.wav"/><Relationship Id="rId4" Type="http://schemas.openxmlformats.org/officeDocument/2006/relationships/audio" Target="../media/audio2.wav"/></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2.wav"/></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2.wav"/></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7.wav"/><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audio" Target="../media/audio2.wav"/></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2.wav"/></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solidFill>
            <a:srgbClr val="000000">
              <a:alpha val="74902"/>
            </a:srgbClr>
          </a:solidFill>
        </p:spPr>
        <p:txBody>
          <a:bodyPr/>
          <a:lstStyle/>
          <a:p>
            <a:r>
              <a:rPr lang="zh-CN" altLang="en-US" dirty="0" smtClean="0"/>
              <a:t>第四章 程序结构</a:t>
            </a:r>
            <a:endParaRPr lang="zh-CN" altLang="en-US" dirty="0"/>
          </a:p>
        </p:txBody>
      </p:sp>
    </p:spTree>
    <p:extLst>
      <p:ext uri="{BB962C8B-B14F-4D97-AF65-F5344CB8AC3E}">
        <p14:creationId xmlns:p14="http://schemas.microsoft.com/office/powerpoint/2010/main" val="42348427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itchFamily="49" charset="-122"/>
                <a:ea typeface="黑体" pitchFamily="49" charset="-122"/>
                <a:cs typeface="ˎ̥"/>
              </a:rPr>
              <a:t>4.1</a:t>
            </a:r>
            <a:r>
              <a:rPr lang="zh-CN" altLang="en-US" dirty="0">
                <a:latin typeface="黑体" pitchFamily="49" charset="-122"/>
                <a:ea typeface="黑体" pitchFamily="49" charset="-122"/>
                <a:cs typeface="ˎ̥"/>
              </a:rPr>
              <a:t>：求整数绝对值 </a:t>
            </a:r>
            <a:endParaRPr lang="zh-CN" altLang="en-US" dirty="0"/>
          </a:p>
        </p:txBody>
      </p:sp>
      <p:sp>
        <p:nvSpPr>
          <p:cNvPr id="4099" name="Rectangle 3"/>
          <p:cNvSpPr>
            <a:spLocks noGrp="1" noChangeArrowheads="1"/>
          </p:cNvSpPr>
          <p:nvPr>
            <p:ph idx="4294967295"/>
          </p:nvPr>
        </p:nvSpPr>
        <p:spPr>
          <a:xfrm>
            <a:off x="42287" y="1338048"/>
            <a:ext cx="4953000" cy="5078412"/>
          </a:xfrm>
        </p:spPr>
        <p:txBody>
          <a:bodyPr/>
          <a:lstStyle/>
          <a:p>
            <a:pPr algn="just">
              <a:spcBef>
                <a:spcPct val="100000"/>
              </a:spcBef>
            </a:pPr>
            <a:r>
              <a:rPr kumimoji="1" lang="en-US" altLang="zh-CN" sz="2400" dirty="0">
                <a:latin typeface="Times New Roman" pitchFamily="18" charset="0"/>
              </a:rPr>
              <a:t>【</a:t>
            </a:r>
            <a:r>
              <a:rPr kumimoji="1" lang="zh-CN" altLang="en-US" sz="2400" dirty="0">
                <a:latin typeface="Times New Roman" pitchFamily="18" charset="0"/>
              </a:rPr>
              <a:t>例</a:t>
            </a:r>
            <a:r>
              <a:rPr kumimoji="1" lang="en-US" altLang="zh-CN" sz="2400" dirty="0">
                <a:latin typeface="Times New Roman" pitchFamily="18" charset="0"/>
              </a:rPr>
              <a:t>4-1】</a:t>
            </a:r>
            <a:r>
              <a:rPr kumimoji="1" lang="zh-CN" altLang="en-US" sz="2400" dirty="0">
                <a:latin typeface="Times New Roman" pitchFamily="18" charset="0"/>
              </a:rPr>
              <a:t>从键盘上输入一个整数，输出该整数的绝对值。</a:t>
            </a:r>
            <a:endParaRPr kumimoji="1" lang="en-US" altLang="zh-CN" sz="2400" dirty="0">
              <a:latin typeface="Times New Roman" pitchFamily="18" charset="0"/>
            </a:endParaRPr>
          </a:p>
          <a:p>
            <a:pPr algn="just">
              <a:spcBef>
                <a:spcPct val="100000"/>
              </a:spcBef>
            </a:pPr>
            <a:r>
              <a:rPr kumimoji="1" lang="en-US" altLang="zh-CN" sz="2400" dirty="0">
                <a:latin typeface="Times New Roman" pitchFamily="18" charset="0"/>
              </a:rPr>
              <a:t>【</a:t>
            </a:r>
            <a:r>
              <a:rPr kumimoji="1" lang="zh-CN" altLang="en-US" sz="2400" dirty="0">
                <a:latin typeface="Times New Roman" pitchFamily="18" charset="0"/>
              </a:rPr>
              <a:t>分析</a:t>
            </a:r>
            <a:r>
              <a:rPr kumimoji="1" lang="en-US" altLang="zh-CN" sz="2400" dirty="0">
                <a:latin typeface="Times New Roman" pitchFamily="18" charset="0"/>
              </a:rPr>
              <a:t>】</a:t>
            </a:r>
          </a:p>
          <a:p>
            <a:pPr marL="567929" lvl="1" indent="-342900" algn="just">
              <a:spcBef>
                <a:spcPct val="100000"/>
              </a:spcBef>
              <a:buFont typeface="+mj-lt"/>
              <a:buAutoNum type="arabicPeriod"/>
            </a:pPr>
            <a:r>
              <a:rPr lang="zh-CN" altLang="en-US" sz="2000" dirty="0"/>
              <a:t>数据：一整数</a:t>
            </a:r>
            <a:r>
              <a:rPr lang="en-US" altLang="zh-CN" sz="2000" dirty="0"/>
              <a:t>X</a:t>
            </a:r>
            <a:r>
              <a:rPr lang="zh-CN" altLang="en-US" sz="2000" dirty="0"/>
              <a:t>（输入的数），一个整数</a:t>
            </a:r>
            <a:r>
              <a:rPr lang="en-US" altLang="zh-CN" sz="2000" dirty="0"/>
              <a:t>Y</a:t>
            </a:r>
            <a:r>
              <a:rPr lang="zh-CN" altLang="en-US" sz="2000" dirty="0"/>
              <a:t>（结果）</a:t>
            </a:r>
            <a:endParaRPr lang="en-US" altLang="zh-CN" sz="2000" dirty="0"/>
          </a:p>
          <a:p>
            <a:pPr marL="567929" lvl="1" indent="-342900" algn="just">
              <a:spcBef>
                <a:spcPct val="100000"/>
              </a:spcBef>
              <a:buFont typeface="+mj-lt"/>
              <a:buAutoNum type="arabicPeriod"/>
            </a:pPr>
            <a:r>
              <a:rPr lang="zh-CN" altLang="en-US" sz="2000" dirty="0"/>
              <a:t>实现过程：</a:t>
            </a:r>
            <a:endParaRPr lang="en-US" altLang="zh-CN" sz="2000" dirty="0"/>
          </a:p>
          <a:p>
            <a:pPr marL="792956" lvl="2" indent="-342900" algn="just">
              <a:spcBef>
                <a:spcPct val="100000"/>
              </a:spcBef>
              <a:buFont typeface="+mj-ea"/>
              <a:buAutoNum type="circleNumDbPlain"/>
            </a:pPr>
            <a:r>
              <a:rPr lang="zh-CN" altLang="en-US" sz="1800" dirty="0"/>
              <a:t>输入一个整数</a:t>
            </a:r>
            <a:r>
              <a:rPr lang="en-US" altLang="zh-CN" sz="1800" dirty="0"/>
              <a:t>X</a:t>
            </a:r>
            <a:r>
              <a:rPr lang="zh-CN" altLang="en-US" sz="1800" dirty="0"/>
              <a:t>；</a:t>
            </a:r>
            <a:endParaRPr lang="en-US" altLang="zh-CN" sz="1800" dirty="0"/>
          </a:p>
          <a:p>
            <a:pPr marL="792956" lvl="2" indent="-342900" algn="just">
              <a:spcBef>
                <a:spcPct val="100000"/>
              </a:spcBef>
              <a:buFont typeface="+mj-ea"/>
              <a:buAutoNum type="circleNumDbPlain"/>
            </a:pPr>
            <a:r>
              <a:rPr lang="zh-CN" altLang="en-US" sz="1800" dirty="0"/>
              <a:t>判断</a:t>
            </a:r>
            <a:r>
              <a:rPr lang="en-US" altLang="zh-CN" sz="1800" dirty="0"/>
              <a:t>X </a:t>
            </a:r>
            <a:r>
              <a:rPr lang="zh-CN" altLang="en-US" sz="1800" dirty="0"/>
              <a:t>的正负性，如果</a:t>
            </a:r>
            <a:r>
              <a:rPr lang="en-US" altLang="zh-CN" sz="1800" dirty="0"/>
              <a:t>X</a:t>
            </a:r>
            <a:r>
              <a:rPr lang="zh-CN" altLang="en-US" sz="1800" dirty="0"/>
              <a:t>是非负整数，则</a:t>
            </a:r>
            <a:r>
              <a:rPr lang="en-US" altLang="zh-CN" sz="1800" dirty="0"/>
              <a:t>X</a:t>
            </a:r>
            <a:r>
              <a:rPr lang="zh-CN" altLang="en-US" sz="1800" dirty="0"/>
              <a:t>的绝对值等</a:t>
            </a:r>
            <a:r>
              <a:rPr lang="en-US" altLang="zh-CN" sz="1800" dirty="0"/>
              <a:t>X；</a:t>
            </a:r>
            <a:r>
              <a:rPr lang="zh-CN" altLang="en-US" sz="1800" dirty="0"/>
              <a:t>否则</a:t>
            </a:r>
            <a:r>
              <a:rPr lang="en-US" altLang="zh-CN" sz="1800" dirty="0"/>
              <a:t>X</a:t>
            </a:r>
            <a:r>
              <a:rPr lang="zh-CN" altLang="en-US" sz="1800" dirty="0"/>
              <a:t>的绝对值等于</a:t>
            </a:r>
            <a:r>
              <a:rPr lang="en-US" altLang="zh-CN" sz="1800" dirty="0"/>
              <a:t>-X</a:t>
            </a:r>
            <a:r>
              <a:rPr lang="zh-CN" altLang="en-US" sz="1800" dirty="0"/>
              <a:t>。</a:t>
            </a:r>
            <a:endParaRPr lang="en-US" altLang="zh-CN" sz="1800" dirty="0"/>
          </a:p>
          <a:p>
            <a:pPr marL="792956" lvl="2" indent="-342900" algn="just">
              <a:spcBef>
                <a:spcPct val="100000"/>
              </a:spcBef>
              <a:buFont typeface="+mj-ea"/>
              <a:buAutoNum type="circleNumDbPlain"/>
            </a:pPr>
            <a:r>
              <a:rPr lang="zh-CN" altLang="en-US" sz="1800" dirty="0"/>
              <a:t>输出</a:t>
            </a:r>
            <a:r>
              <a:rPr lang="en-US" altLang="zh-CN" sz="1800" dirty="0"/>
              <a:t>X</a:t>
            </a:r>
            <a:r>
              <a:rPr lang="zh-CN" altLang="en-US" sz="1800" dirty="0"/>
              <a:t>的绝对值。</a:t>
            </a:r>
          </a:p>
        </p:txBody>
      </p:sp>
      <p:sp>
        <p:nvSpPr>
          <p:cNvPr id="3" name="流程图: 终止 2"/>
          <p:cNvSpPr/>
          <p:nvPr/>
        </p:nvSpPr>
        <p:spPr>
          <a:xfrm>
            <a:off x="6297820" y="1338048"/>
            <a:ext cx="1298517" cy="5307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6" name="流程图: 数据 5"/>
          <p:cNvSpPr/>
          <p:nvPr/>
        </p:nvSpPr>
        <p:spPr>
          <a:xfrm>
            <a:off x="6082145" y="2090688"/>
            <a:ext cx="1800121" cy="53074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输入整数</a:t>
            </a:r>
            <a:r>
              <a:rPr lang="en-US" altLang="zh-CN" dirty="0" smtClean="0"/>
              <a:t>X</a:t>
            </a:r>
            <a:endParaRPr lang="zh-CN" altLang="en-US" dirty="0"/>
          </a:p>
        </p:txBody>
      </p:sp>
      <p:sp>
        <p:nvSpPr>
          <p:cNvPr id="4" name="流程图: 决策 3"/>
          <p:cNvSpPr/>
          <p:nvPr/>
        </p:nvSpPr>
        <p:spPr>
          <a:xfrm>
            <a:off x="6246187" y="2834934"/>
            <a:ext cx="1422185" cy="10132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X&gt;=0?</a:t>
            </a:r>
            <a:endParaRPr lang="zh-CN" altLang="en-US" dirty="0"/>
          </a:p>
        </p:txBody>
      </p:sp>
      <p:sp>
        <p:nvSpPr>
          <p:cNvPr id="8" name="流程图: 过程 7"/>
          <p:cNvSpPr/>
          <p:nvPr/>
        </p:nvSpPr>
        <p:spPr>
          <a:xfrm>
            <a:off x="5462797" y="3807210"/>
            <a:ext cx="1297899" cy="5307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Y=X</a:t>
            </a:r>
            <a:endParaRPr lang="zh-CN" altLang="en-US" dirty="0"/>
          </a:p>
        </p:txBody>
      </p:sp>
      <p:sp>
        <p:nvSpPr>
          <p:cNvPr id="9" name="流程图: 过程 8"/>
          <p:cNvSpPr/>
          <p:nvPr/>
        </p:nvSpPr>
        <p:spPr>
          <a:xfrm>
            <a:off x="7110284" y="3848158"/>
            <a:ext cx="1297899" cy="53074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Y=-x</a:t>
            </a:r>
            <a:endParaRPr lang="zh-CN" altLang="en-US" dirty="0"/>
          </a:p>
        </p:txBody>
      </p:sp>
      <p:sp>
        <p:nvSpPr>
          <p:cNvPr id="10" name="流程图: 数据 9"/>
          <p:cNvSpPr/>
          <p:nvPr/>
        </p:nvSpPr>
        <p:spPr>
          <a:xfrm>
            <a:off x="6072160" y="4624203"/>
            <a:ext cx="1812208" cy="53074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输出整数</a:t>
            </a:r>
            <a:r>
              <a:rPr lang="en-US" altLang="zh-CN" dirty="0" smtClean="0"/>
              <a:t>Y</a:t>
            </a:r>
            <a:endParaRPr lang="zh-CN" altLang="en-US" dirty="0"/>
          </a:p>
        </p:txBody>
      </p:sp>
      <p:sp>
        <p:nvSpPr>
          <p:cNvPr id="11" name="流程图: 终止 10"/>
          <p:cNvSpPr/>
          <p:nvPr/>
        </p:nvSpPr>
        <p:spPr>
          <a:xfrm>
            <a:off x="6300193" y="5706568"/>
            <a:ext cx="1298517" cy="5307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cxnSp>
        <p:nvCxnSpPr>
          <p:cNvPr id="7" name="直接箭头连接符 6"/>
          <p:cNvCxnSpPr>
            <a:stCxn id="3" idx="2"/>
          </p:cNvCxnSpPr>
          <p:nvPr/>
        </p:nvCxnSpPr>
        <p:spPr>
          <a:xfrm>
            <a:off x="6947079" y="1868792"/>
            <a:ext cx="231" cy="22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4" idx="0"/>
          </p:cNvCxnSpPr>
          <p:nvPr/>
        </p:nvCxnSpPr>
        <p:spPr>
          <a:xfrm>
            <a:off x="6947308" y="2621432"/>
            <a:ext cx="9970" cy="213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1"/>
            <a:endCxn id="8" idx="0"/>
          </p:cNvCxnSpPr>
          <p:nvPr/>
        </p:nvCxnSpPr>
        <p:spPr>
          <a:xfrm rot="10800000" flipV="1">
            <a:off x="6111745" y="3341546"/>
            <a:ext cx="134440" cy="4656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9" idx="0"/>
          </p:cNvCxnSpPr>
          <p:nvPr/>
        </p:nvCxnSpPr>
        <p:spPr>
          <a:xfrm>
            <a:off x="7668370" y="3341546"/>
            <a:ext cx="90862" cy="506612"/>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肘形连接符 18"/>
          <p:cNvCxnSpPr>
            <a:stCxn id="8" idx="2"/>
          </p:cNvCxnSpPr>
          <p:nvPr/>
        </p:nvCxnSpPr>
        <p:spPr>
          <a:xfrm rot="16200000" flipH="1">
            <a:off x="6387456" y="4062245"/>
            <a:ext cx="286249" cy="8376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9" idx="2"/>
          </p:cNvCxnSpPr>
          <p:nvPr/>
        </p:nvCxnSpPr>
        <p:spPr>
          <a:xfrm rot="5400000">
            <a:off x="7231674" y="4096644"/>
            <a:ext cx="245301" cy="80982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直接箭头连接符 22"/>
          <p:cNvCxnSpPr>
            <a:endCxn id="28" idx="0"/>
          </p:cNvCxnSpPr>
          <p:nvPr/>
        </p:nvCxnSpPr>
        <p:spPr>
          <a:xfrm flipH="1">
            <a:off x="6947079" y="5154949"/>
            <a:ext cx="231" cy="55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流程图: 数据 25"/>
          <p:cNvSpPr/>
          <p:nvPr/>
        </p:nvSpPr>
        <p:spPr>
          <a:xfrm>
            <a:off x="6082145" y="4624203"/>
            <a:ext cx="1800121" cy="530744"/>
          </a:xfrm>
          <a:prstGeom prst="flowChartInputOutpu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输出整数</a:t>
            </a:r>
            <a:r>
              <a:rPr lang="en-US" altLang="zh-CN" dirty="0" smtClean="0"/>
              <a:t>Y</a:t>
            </a:r>
            <a:endParaRPr lang="zh-CN" altLang="en-US" dirty="0"/>
          </a:p>
        </p:txBody>
      </p:sp>
      <p:cxnSp>
        <p:nvCxnSpPr>
          <p:cNvPr id="27" name="直接箭头连接符 26"/>
          <p:cNvCxnSpPr>
            <a:endCxn id="28" idx="0"/>
          </p:cNvCxnSpPr>
          <p:nvPr/>
        </p:nvCxnSpPr>
        <p:spPr>
          <a:xfrm flipH="1">
            <a:off x="6947079" y="5154949"/>
            <a:ext cx="231" cy="5516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8" name="流程图: 终止 27"/>
          <p:cNvSpPr/>
          <p:nvPr/>
        </p:nvSpPr>
        <p:spPr>
          <a:xfrm>
            <a:off x="6297820" y="5706568"/>
            <a:ext cx="1298517" cy="530744"/>
          </a:xfrm>
          <a:prstGeom prst="flowChartTerminator">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Tree>
    <p:extLst>
      <p:ext uri="{BB962C8B-B14F-4D97-AF65-F5344CB8AC3E}">
        <p14:creationId xmlns:p14="http://schemas.microsoft.com/office/powerpoint/2010/main" val="3842730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500"/>
                                        <p:tgtEl>
                                          <p:spTgt spid="4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par>
                          <p:cTn id="51" fill="hold">
                            <p:stCondLst>
                              <p:cond delay="1500"/>
                            </p:stCondLst>
                            <p:childTnLst>
                              <p:par>
                                <p:cTn id="52" presetID="22" presetClass="entr" presetSubtype="1"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up)">
                                      <p:cBhvr>
                                        <p:cTn id="54" dur="500"/>
                                        <p:tgtEl>
                                          <p:spTgt spid="13"/>
                                        </p:tgtEl>
                                      </p:cBhvr>
                                    </p:animEffect>
                                  </p:childTnLst>
                                </p:cTn>
                              </p:par>
                            </p:childTnLst>
                          </p:cTn>
                        </p:par>
                        <p:par>
                          <p:cTn id="55" fill="hold">
                            <p:stCondLst>
                              <p:cond delay="2000"/>
                            </p:stCondLst>
                            <p:childTnLst>
                              <p:par>
                                <p:cTn id="56" presetID="22" presetClass="entr" presetSubtype="1"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up)">
                                      <p:cBhvr>
                                        <p:cTn id="58" dur="500"/>
                                        <p:tgtEl>
                                          <p:spTgt spid="4"/>
                                        </p:tgtEl>
                                      </p:cBhvr>
                                    </p:animEffect>
                                  </p:childTnLst>
                                </p:cTn>
                              </p:par>
                            </p:childTnLst>
                          </p:cTn>
                        </p:par>
                        <p:par>
                          <p:cTn id="59" fill="hold">
                            <p:stCondLst>
                              <p:cond delay="2500"/>
                            </p:stCondLst>
                            <p:childTnLst>
                              <p:par>
                                <p:cTn id="60" presetID="22" presetClass="entr" presetSubtype="1"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up)">
                                      <p:cBhvr>
                                        <p:cTn id="62" dur="500"/>
                                        <p:tgtEl>
                                          <p:spTgt spid="15"/>
                                        </p:tgtEl>
                                      </p:cBhvr>
                                    </p:animEffec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up)">
                                      <p:cBhvr>
                                        <p:cTn id="66" dur="500"/>
                                        <p:tgtEl>
                                          <p:spTgt spid="8"/>
                                        </p:tgtEl>
                                      </p:cBhvr>
                                    </p:animEffect>
                                  </p:childTnLst>
                                </p:cTn>
                              </p:par>
                            </p:childTnLst>
                          </p:cTn>
                        </p:par>
                        <p:par>
                          <p:cTn id="67" fill="hold">
                            <p:stCondLst>
                              <p:cond delay="3500"/>
                            </p:stCondLst>
                            <p:childTnLst>
                              <p:par>
                                <p:cTn id="68" presetID="22" presetClass="entr" presetSubtype="1"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childTnLst>
                          </p:cTn>
                        </p:par>
                        <p:par>
                          <p:cTn id="71" fill="hold">
                            <p:stCondLst>
                              <p:cond delay="4000"/>
                            </p:stCondLst>
                            <p:childTnLst>
                              <p:par>
                                <p:cTn id="72" presetID="22" presetClass="entr" presetSubtype="1" fill="hold" grpId="0"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up)">
                                      <p:cBhvr>
                                        <p:cTn id="74" dur="500"/>
                                        <p:tgtEl>
                                          <p:spTgt spid="10"/>
                                        </p:tgtEl>
                                      </p:cBhvr>
                                    </p:animEffect>
                                  </p:childTnLst>
                                </p:cTn>
                              </p:par>
                            </p:childTnLst>
                          </p:cTn>
                        </p:par>
                        <p:par>
                          <p:cTn id="75" fill="hold">
                            <p:stCondLst>
                              <p:cond delay="4500"/>
                            </p:stCondLst>
                            <p:childTnLst>
                              <p:par>
                                <p:cTn id="76" presetID="22" presetClass="entr" presetSubtype="1" fill="hold"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up)">
                                      <p:cBhvr>
                                        <p:cTn id="78" dur="500"/>
                                        <p:tgtEl>
                                          <p:spTgt spid="23"/>
                                        </p:tgtEl>
                                      </p:cBhvr>
                                    </p:animEffect>
                                  </p:childTnLst>
                                </p:cTn>
                              </p:par>
                            </p:childTnLst>
                          </p:cTn>
                        </p:par>
                        <p:par>
                          <p:cTn id="79" fill="hold">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up)">
                                      <p:cBhvr>
                                        <p:cTn id="82" dur="500"/>
                                        <p:tgtEl>
                                          <p:spTgt spid="11"/>
                                        </p:tgtEl>
                                      </p:cBhvr>
                                    </p:animEffect>
                                  </p:childTnLst>
                                </p:cTn>
                              </p:par>
                            </p:childTnLst>
                          </p:cTn>
                        </p:par>
                        <p:par>
                          <p:cTn id="83" fill="hold">
                            <p:stCondLst>
                              <p:cond delay="5500"/>
                            </p:stCondLst>
                            <p:childTnLst>
                              <p:par>
                                <p:cTn id="84" presetID="22" presetClass="entr" presetSubtype="1"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500"/>
                                        <p:tgtEl>
                                          <p:spTgt spid="17"/>
                                        </p:tgtEl>
                                      </p:cBhvr>
                                    </p:animEffect>
                                  </p:childTnLst>
                                </p:cTn>
                              </p:par>
                            </p:childTnLst>
                          </p:cTn>
                        </p:par>
                        <p:par>
                          <p:cTn id="87" fill="hold">
                            <p:stCondLst>
                              <p:cond delay="6000"/>
                            </p:stCondLst>
                            <p:childTnLst>
                              <p:par>
                                <p:cTn id="88" presetID="22" presetClass="entr" presetSubtype="1" fill="hold" grpId="0" nodeType="after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6500"/>
                            </p:stCondLst>
                            <p:childTnLst>
                              <p:par>
                                <p:cTn id="92" presetID="22" presetClass="entr" presetSubtype="1" fill="hold" nodeType="after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wipe(up)">
                                      <p:cBhvr>
                                        <p:cTn id="94" dur="500"/>
                                        <p:tgtEl>
                                          <p:spTgt spid="21"/>
                                        </p:tgtEl>
                                      </p:cBhvr>
                                    </p:animEffect>
                                  </p:childTnLst>
                                </p:cTn>
                              </p:par>
                            </p:childTnLst>
                          </p:cTn>
                        </p:par>
                        <p:par>
                          <p:cTn id="95" fill="hold">
                            <p:stCondLst>
                              <p:cond delay="7000"/>
                            </p:stCondLst>
                            <p:childTnLst>
                              <p:par>
                                <p:cTn id="96" presetID="22" presetClass="entr" presetSubtype="1" fill="hold" grpId="0" nodeType="after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childTnLst>
                          </p:cTn>
                        </p:par>
                        <p:par>
                          <p:cTn id="99" fill="hold">
                            <p:stCondLst>
                              <p:cond delay="7500"/>
                            </p:stCondLst>
                            <p:childTnLst>
                              <p:par>
                                <p:cTn id="100" presetID="22" presetClass="entr" presetSubtype="1" fill="hold"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wipe(up)">
                                      <p:cBhvr>
                                        <p:cTn id="102" dur="500"/>
                                        <p:tgtEl>
                                          <p:spTgt spid="27"/>
                                        </p:tgtEl>
                                      </p:cBhvr>
                                    </p:animEffect>
                                  </p:childTnLst>
                                </p:cTn>
                              </p:par>
                            </p:childTnLst>
                          </p:cTn>
                        </p:par>
                        <p:par>
                          <p:cTn id="103" fill="hold">
                            <p:stCondLst>
                              <p:cond delay="8000"/>
                            </p:stCondLst>
                            <p:childTnLst>
                              <p:par>
                                <p:cTn id="104" presetID="22" presetClass="entr" presetSubtype="1" fill="hold" grpId="0" nodeType="after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wipe(up)">
                                      <p:cBhvr>
                                        <p:cTn id="10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bldLvl="5"/>
      <p:bldP spid="3" grpId="0" animBg="1"/>
      <p:bldP spid="6" grpId="0" animBg="1"/>
      <p:bldP spid="4" grpId="0" animBg="1"/>
      <p:bldP spid="8" grpId="0" animBg="1"/>
      <p:bldP spid="9" grpId="0" animBg="1"/>
      <p:bldP spid="10" grpId="0" animBg="1"/>
      <p:bldP spid="11" grpId="0" animBg="1"/>
      <p:bldP spid="26"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选择结构的构成</a:t>
            </a:r>
          </a:p>
        </p:txBody>
      </p:sp>
      <p:sp>
        <p:nvSpPr>
          <p:cNvPr id="15363" name="Rectangle 3"/>
          <p:cNvSpPr>
            <a:spLocks noGrp="1" noChangeArrowheads="1"/>
          </p:cNvSpPr>
          <p:nvPr>
            <p:ph idx="1"/>
          </p:nvPr>
        </p:nvSpPr>
        <p:spPr>
          <a:xfrm>
            <a:off x="533400" y="2667000"/>
            <a:ext cx="7239000" cy="914400"/>
          </a:xfrm>
        </p:spPr>
        <p:txBody>
          <a:bodyPr/>
          <a:lstStyle/>
          <a:p>
            <a:pPr eaLnBrk="1" hangingPunct="1">
              <a:buFont typeface="Wingdings" pitchFamily="2" charset="2"/>
              <a:buNone/>
            </a:pPr>
            <a:r>
              <a:rPr kumimoji="1" lang="zh-CN" altLang="en-US" sz="4400"/>
              <a:t>      条件表达式       分支语句</a:t>
            </a:r>
          </a:p>
        </p:txBody>
      </p:sp>
      <p:sp>
        <p:nvSpPr>
          <p:cNvPr id="405508" name="Line 4"/>
          <p:cNvSpPr>
            <a:spLocks noChangeShapeType="1"/>
          </p:cNvSpPr>
          <p:nvPr/>
        </p:nvSpPr>
        <p:spPr bwMode="auto">
          <a:xfrm>
            <a:off x="1524000" y="3657600"/>
            <a:ext cx="28956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5509" name="Line 5"/>
          <p:cNvSpPr>
            <a:spLocks noChangeShapeType="1"/>
          </p:cNvSpPr>
          <p:nvPr/>
        </p:nvSpPr>
        <p:spPr bwMode="auto">
          <a:xfrm>
            <a:off x="5486400" y="3657600"/>
            <a:ext cx="22098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5415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blinds(horizontal)">
                                      <p:cBhvr>
                                        <p:cTn id="7" dur="500"/>
                                        <p:tgtEl>
                                          <p:spTgt spid="4055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5509"/>
                                        </p:tgtEl>
                                        <p:attrNameLst>
                                          <p:attrName>style.visibility</p:attrName>
                                        </p:attrNameLst>
                                      </p:cBhvr>
                                      <p:to>
                                        <p:strVal val="visible"/>
                                      </p:to>
                                    </p:set>
                                    <p:animEffect transition="in" filter="blinds(horizontal)">
                                      <p:cBhvr>
                                        <p:cTn id="10" dur="500"/>
                                        <p:tgtEl>
                                          <p:spTgt spid="405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animBg="1"/>
      <p:bldP spid="40550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836615" y="247650"/>
            <a:ext cx="8307387" cy="647700"/>
          </a:xfrm>
        </p:spPr>
        <p:txBody>
          <a:bodyPr/>
          <a:lstStyle/>
          <a:p>
            <a:pPr algn="just" eaLnBrk="1" hangingPunct="1">
              <a:buFont typeface="Wingdings" pitchFamily="2" charset="2"/>
              <a:buNone/>
            </a:pPr>
            <a:r>
              <a:rPr lang="en-US" altLang="zh-CN" dirty="0" smtClean="0">
                <a:solidFill>
                  <a:schemeClr val="bg1"/>
                </a:solidFill>
                <a:latin typeface="隶书" pitchFamily="49" charset="-122"/>
                <a:ea typeface="隶书" pitchFamily="49" charset="-122"/>
              </a:rPr>
              <a:t>3.4.4 </a:t>
            </a:r>
            <a:r>
              <a:rPr lang="zh-CN" altLang="en-US" dirty="0" smtClean="0">
                <a:solidFill>
                  <a:schemeClr val="bg1"/>
                </a:solidFill>
                <a:latin typeface="隶书" pitchFamily="49" charset="-122"/>
                <a:ea typeface="隶书" pitchFamily="49" charset="-122"/>
              </a:rPr>
              <a:t>关系运算符、关系表达式</a:t>
            </a:r>
          </a:p>
        </p:txBody>
      </p:sp>
      <p:sp>
        <p:nvSpPr>
          <p:cNvPr id="279555" name="Rectangle 3"/>
          <p:cNvSpPr>
            <a:spLocks noChangeArrowheads="1"/>
          </p:cNvSpPr>
          <p:nvPr/>
        </p:nvSpPr>
        <p:spPr bwMode="auto">
          <a:xfrm>
            <a:off x="827088" y="1355083"/>
            <a:ext cx="38186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kumimoji="1" lang="en-US" altLang="zh-CN" sz="2400" b="1" dirty="0">
                <a:solidFill>
                  <a:srgbClr val="D60093"/>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b="1" dirty="0">
                <a:solidFill>
                  <a:srgbClr val="D60093"/>
                </a:solidFill>
                <a:effectLst>
                  <a:outerShdw blurRad="38100" dist="38100" dir="2700000" algn="tl">
                    <a:srgbClr val="C0C0C0"/>
                  </a:outerShdw>
                </a:effectLst>
                <a:latin typeface="Times New Roman" pitchFamily="18" charset="0"/>
                <a:ea typeface="楷体_GB2312" pitchFamily="49" charset="-122"/>
              </a:rPr>
              <a:t>关系运算符和关系表达式</a:t>
            </a:r>
            <a:r>
              <a:rPr kumimoji="1" lang="zh-CN" altLang="en-US" sz="2400" dirty="0">
                <a:latin typeface="Times New Roman" pitchFamily="18" charset="0"/>
              </a:rPr>
              <a:t> </a:t>
            </a:r>
          </a:p>
        </p:txBody>
      </p:sp>
      <p:graphicFrame>
        <p:nvGraphicFramePr>
          <p:cNvPr id="279556" name="Group 4"/>
          <p:cNvGraphicFramePr>
            <a:graphicFrameLocks noGrp="1"/>
          </p:cNvGraphicFramePr>
          <p:nvPr/>
        </p:nvGraphicFramePr>
        <p:xfrm>
          <a:off x="1233488" y="2362200"/>
          <a:ext cx="6985000" cy="2499108"/>
        </p:xfrm>
        <a:graphic>
          <a:graphicData uri="http://schemas.openxmlformats.org/drawingml/2006/table">
            <a:tbl>
              <a:tblPr/>
              <a:tblGrid>
                <a:gridCol w="2665412">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2043112">
                  <a:extLst>
                    <a:ext uri="{9D8B030D-6E8A-4147-A177-3AD203B41FA5}">
                      <a16:colId xmlns:a16="http://schemas.microsoft.com/office/drawing/2014/main" val="20002"/>
                    </a:ext>
                  </a:extLst>
                </a:gridCol>
                <a:gridCol w="1052513">
                  <a:extLst>
                    <a:ext uri="{9D8B030D-6E8A-4147-A177-3AD203B41FA5}">
                      <a16:colId xmlns:a16="http://schemas.microsoft.com/office/drawing/2014/main" val="20003"/>
                    </a:ext>
                  </a:extLst>
                </a:gridCol>
              </a:tblGrid>
              <a:tr h="335190">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关系运算符</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含  义</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优 先 级</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结 合 性</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33519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&gt;</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大于</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这些关系运算符等优先级，但比下面的优先级</a:t>
                      </a:r>
                      <a:r>
                        <a:rPr kumimoji="0" lang="zh-CN" altLang="en-US" sz="1600" b="0" i="0" u="none" strike="noStrike" cap="none" normalizeH="0" baseline="0" smtClean="0">
                          <a:ln>
                            <a:noFill/>
                          </a:ln>
                          <a:solidFill>
                            <a:srgbClr val="FF3300"/>
                          </a:solidFill>
                          <a:effectLst/>
                          <a:latin typeface="Arial" pitchFamily="34" charset="0"/>
                          <a:ea typeface="楷体_GB2312" pitchFamily="49" charset="-122"/>
                        </a:rPr>
                        <a:t>高</a:t>
                      </a:r>
                    </a:p>
                  </a:txBody>
                  <a:tcPr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CC0000"/>
                          </a:solidFill>
                          <a:effectLst/>
                          <a:latin typeface="Arial" pitchFamily="34" charset="0"/>
                          <a:ea typeface="楷体_GB2312" pitchFamily="49" charset="-122"/>
                        </a:rPr>
                        <a:t>左结合性</a:t>
                      </a:r>
                    </a:p>
                  </a:txBody>
                  <a:tcPr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9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&gt;= </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a:t>
                      </a: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&gt;</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和</a:t>
                      </a: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之间没有空格）</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大于或等于</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3519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&lt;</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小于</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33519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&lt;= </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a:t>
                      </a: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&lt;</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和</a:t>
                      </a: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之间没有空格）</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小于或等于</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33519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 </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（两个</a:t>
                      </a: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之间没有空格）</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等于</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这些关系运算符等优先级，但比上面的优先级</a:t>
                      </a:r>
                      <a:r>
                        <a:rPr kumimoji="0" lang="zh-CN" altLang="en-US" sz="1600" b="0" i="0" u="none" strike="noStrike" cap="none" normalizeH="0" baseline="0" smtClean="0">
                          <a:ln>
                            <a:noFill/>
                          </a:ln>
                          <a:solidFill>
                            <a:srgbClr val="FF3300"/>
                          </a:solidFill>
                          <a:effectLst/>
                          <a:latin typeface="Arial" pitchFamily="34" charset="0"/>
                          <a:ea typeface="楷体_GB2312" pitchFamily="49" charset="-122"/>
                        </a:rPr>
                        <a:t>低</a:t>
                      </a:r>
                    </a:p>
                  </a:txBody>
                  <a:tcPr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r h="487584">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 </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a:t>
                      </a: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和</a:t>
                      </a: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之间没有空格）</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不等于</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279589" name="Rectangle 37"/>
          <p:cNvSpPr>
            <a:spLocks noChangeArrowheads="1"/>
          </p:cNvSpPr>
          <p:nvPr/>
        </p:nvSpPr>
        <p:spPr bwMode="auto">
          <a:xfrm>
            <a:off x="1116015" y="1811338"/>
            <a:ext cx="211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2400" b="1">
                <a:solidFill>
                  <a:srgbClr val="008000"/>
                </a:solidFill>
                <a:effectLst>
                  <a:outerShdw blurRad="38100" dist="38100" dir="2700000" algn="tl">
                    <a:srgbClr val="C0C0C0"/>
                  </a:outerShdw>
                </a:effectLst>
                <a:latin typeface="Times New Roman" pitchFamily="18" charset="0"/>
                <a:ea typeface="楷体_GB2312" pitchFamily="49" charset="-122"/>
              </a:rPr>
              <a:t> 关系运算符</a:t>
            </a:r>
            <a:r>
              <a:rPr kumimoji="1" lang="zh-CN" altLang="en-US" sz="2400">
                <a:latin typeface="Times New Roman" pitchFamily="18" charset="0"/>
              </a:rPr>
              <a:t> </a:t>
            </a:r>
          </a:p>
        </p:txBody>
      </p:sp>
      <p:sp>
        <p:nvSpPr>
          <p:cNvPr id="279590" name="Rectangle 38"/>
          <p:cNvSpPr>
            <a:spLocks noChangeArrowheads="1"/>
          </p:cNvSpPr>
          <p:nvPr/>
        </p:nvSpPr>
        <p:spPr bwMode="auto">
          <a:xfrm>
            <a:off x="1052515" y="4957763"/>
            <a:ext cx="211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2400" b="1">
                <a:solidFill>
                  <a:srgbClr val="008000"/>
                </a:solidFill>
                <a:effectLst>
                  <a:outerShdw blurRad="38100" dist="38100" dir="2700000" algn="tl">
                    <a:srgbClr val="C0C0C0"/>
                  </a:outerShdw>
                </a:effectLst>
                <a:latin typeface="Times New Roman" pitchFamily="18" charset="0"/>
                <a:ea typeface="楷体_GB2312" pitchFamily="49" charset="-122"/>
              </a:rPr>
              <a:t> 关系表达式</a:t>
            </a:r>
            <a:r>
              <a:rPr kumimoji="1" lang="zh-CN" altLang="en-US" sz="2400">
                <a:latin typeface="Times New Roman" pitchFamily="18" charset="0"/>
              </a:rPr>
              <a:t> </a:t>
            </a:r>
          </a:p>
        </p:txBody>
      </p:sp>
      <p:sp>
        <p:nvSpPr>
          <p:cNvPr id="279591" name="Rectangle 39"/>
          <p:cNvSpPr>
            <a:spLocks noChangeArrowheads="1"/>
          </p:cNvSpPr>
          <p:nvPr/>
        </p:nvSpPr>
        <p:spPr bwMode="auto">
          <a:xfrm>
            <a:off x="1377950" y="5391152"/>
            <a:ext cx="722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defRPr/>
            </a:pPr>
            <a:r>
              <a:rPr kumimoji="1" lang="zh-CN" altLang="en-US" sz="2000" b="1">
                <a:effectLst>
                  <a:outerShdw blurRad="38100" dist="38100" dir="2700000" algn="tl">
                    <a:srgbClr val="C0C0C0"/>
                  </a:outerShdw>
                </a:effectLst>
                <a:latin typeface="楷体_GB2312" pitchFamily="49" charset="-122"/>
                <a:ea typeface="楷体_GB2312" pitchFamily="49" charset="-122"/>
              </a:rPr>
              <a:t>用关系运算符连接起来的式子称为</a:t>
            </a:r>
            <a:r>
              <a:rPr kumimoji="1" lang="zh-CN" altLang="en-US" sz="2000" b="1">
                <a:solidFill>
                  <a:srgbClr val="D60093"/>
                </a:solidFill>
                <a:effectLst>
                  <a:outerShdw blurRad="38100" dist="38100" dir="2700000" algn="tl">
                    <a:srgbClr val="C0C0C0"/>
                  </a:outerShdw>
                </a:effectLst>
                <a:latin typeface="楷体_GB2312" pitchFamily="49" charset="-122"/>
                <a:ea typeface="楷体_GB2312" pitchFamily="49" charset="-122"/>
              </a:rPr>
              <a:t>关系表达式</a:t>
            </a:r>
            <a:r>
              <a:rPr kumimoji="1" lang="zh-CN" altLang="en-US" sz="2000" b="1">
                <a:effectLst>
                  <a:outerShdw blurRad="38100" dist="38100" dir="2700000" algn="tl">
                    <a:srgbClr val="C0C0C0"/>
                  </a:outerShdw>
                </a:effectLst>
                <a:latin typeface="楷体_GB2312" pitchFamily="49" charset="-122"/>
                <a:ea typeface="楷体_GB2312" pitchFamily="49" charset="-122"/>
              </a:rPr>
              <a:t>。</a:t>
            </a:r>
          </a:p>
          <a:p>
            <a:pPr indent="266700">
              <a:defRPr/>
            </a:pPr>
            <a:r>
              <a:rPr kumimoji="1" lang="zh-CN" altLang="en-US" sz="2000" b="1">
                <a:effectLst>
                  <a:outerShdw blurRad="38100" dist="38100" dir="2700000" algn="tl">
                    <a:srgbClr val="C0C0C0"/>
                  </a:outerShdw>
                </a:effectLst>
                <a:latin typeface="楷体_GB2312" pitchFamily="49" charset="-122"/>
                <a:ea typeface="楷体_GB2312" pitchFamily="49" charset="-122"/>
              </a:rPr>
              <a:t>关系表达式的一般形式为：</a:t>
            </a:r>
            <a:r>
              <a:rPr kumimoji="1" lang="zh-CN" altLang="en-US" sz="2000" b="1">
                <a:solidFill>
                  <a:srgbClr val="CC0000"/>
                </a:solidFill>
                <a:effectLst>
                  <a:outerShdw blurRad="38100" dist="38100" dir="2700000" algn="tl">
                    <a:srgbClr val="C0C0C0"/>
                  </a:outerShdw>
                </a:effectLst>
                <a:latin typeface="楷体_GB2312" pitchFamily="49" charset="-122"/>
                <a:ea typeface="楷体_GB2312" pitchFamily="49" charset="-122"/>
              </a:rPr>
              <a:t>表达式 </a:t>
            </a:r>
            <a:r>
              <a:rPr kumimoji="1" lang="zh-CN" altLang="en-US" sz="2000" b="1">
                <a:solidFill>
                  <a:srgbClr val="008000"/>
                </a:solidFill>
                <a:effectLst>
                  <a:outerShdw blurRad="38100" dist="38100" dir="2700000" algn="tl">
                    <a:srgbClr val="C0C0C0"/>
                  </a:outerShdw>
                </a:effectLst>
                <a:latin typeface="楷体_GB2312" pitchFamily="49" charset="-122"/>
                <a:ea typeface="楷体_GB2312" pitchFamily="49" charset="-122"/>
              </a:rPr>
              <a:t>关系运算符</a:t>
            </a:r>
            <a:r>
              <a:rPr kumimoji="1" lang="zh-CN" altLang="en-US" sz="2000" b="1">
                <a:solidFill>
                  <a:srgbClr val="CC0000"/>
                </a:solidFill>
                <a:effectLst>
                  <a:outerShdw blurRad="38100" dist="38100" dir="2700000" algn="tl">
                    <a:srgbClr val="C0C0C0"/>
                  </a:outerShdw>
                </a:effectLst>
                <a:latin typeface="楷体_GB2312" pitchFamily="49" charset="-122"/>
                <a:ea typeface="楷体_GB2312" pitchFamily="49" charset="-122"/>
              </a:rPr>
              <a:t> 表达式</a:t>
            </a:r>
          </a:p>
        </p:txBody>
      </p:sp>
      <p:sp>
        <p:nvSpPr>
          <p:cNvPr id="279592" name="Rectangle 40"/>
          <p:cNvSpPr>
            <a:spLocks noChangeArrowheads="1"/>
          </p:cNvSpPr>
          <p:nvPr/>
        </p:nvSpPr>
        <p:spPr bwMode="auto">
          <a:xfrm>
            <a:off x="1116015" y="6182669"/>
            <a:ext cx="7081837" cy="461665"/>
          </a:xfrm>
          <a:prstGeom prst="rect">
            <a:avLst/>
          </a:prstGeom>
          <a:solidFill>
            <a:srgbClr val="FFFFFF"/>
          </a:solid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000" b="1">
                <a:solidFill>
                  <a:srgbClr val="CC0000"/>
                </a:solidFill>
                <a:effectLst>
                  <a:outerShdw blurRad="38100" dist="38100" dir="2700000" algn="tl">
                    <a:srgbClr val="C0C0C0"/>
                  </a:outerShdw>
                </a:effectLst>
                <a:latin typeface="Times New Roman" pitchFamily="18" charset="0"/>
                <a:ea typeface="隶书" pitchFamily="49" charset="-122"/>
              </a:rPr>
              <a:t>例：</a:t>
            </a:r>
            <a:r>
              <a:rPr kumimoji="1" lang="en-US" altLang="zh-CN" sz="2000">
                <a:effectLst>
                  <a:outerShdw blurRad="38100" dist="38100" dir="2700000" algn="tl">
                    <a:srgbClr val="C0C0C0"/>
                  </a:outerShdw>
                </a:effectLst>
                <a:latin typeface="Times New Roman" pitchFamily="18" charset="0"/>
              </a:rPr>
              <a:t>a + b &gt; c – d      x &gt; 3 / 2      'a' + 1 &lt; c      </a:t>
            </a:r>
            <a:r>
              <a:rPr kumimoji="1" lang="en-US" altLang="zh-CN" sz="2400">
                <a:effectLst>
                  <a:outerShdw blurRad="38100" dist="38100" dir="2700000" algn="tl">
                    <a:srgbClr val="C0C0C0"/>
                  </a:outerShdw>
                </a:effectLst>
                <a:latin typeface="Times New Roman" pitchFamily="18" charset="0"/>
              </a:rPr>
              <a:t>–</a:t>
            </a:r>
            <a:r>
              <a:rPr kumimoji="1" lang="en-US" altLang="zh-CN" sz="2400">
                <a:latin typeface="Times New Roman" pitchFamily="18" charset="0"/>
              </a:rPr>
              <a:t> </a:t>
            </a:r>
            <a:r>
              <a:rPr kumimoji="1" lang="en-US" altLang="zh-CN" sz="2000">
                <a:effectLst>
                  <a:outerShdw blurRad="38100" dist="38100" dir="2700000" algn="tl">
                    <a:srgbClr val="C0C0C0"/>
                  </a:outerShdw>
                </a:effectLst>
                <a:latin typeface="Times New Roman" pitchFamily="18" charset="0"/>
              </a:rPr>
              <a:t>i – 5 * j == k + 1</a:t>
            </a:r>
            <a:r>
              <a:rPr kumimoji="1" lang="en-US" altLang="zh-CN" sz="2400">
                <a:latin typeface="Times New Roman" pitchFamily="18" charset="0"/>
              </a:rPr>
              <a:t> </a:t>
            </a:r>
          </a:p>
        </p:txBody>
      </p:sp>
      <p:sp>
        <p:nvSpPr>
          <p:cNvPr id="279593" name="Text Box 41"/>
          <p:cNvSpPr txBox="1">
            <a:spLocks noChangeArrowheads="1"/>
          </p:cNvSpPr>
          <p:nvPr/>
        </p:nvSpPr>
        <p:spPr bwMode="auto">
          <a:xfrm>
            <a:off x="323850" y="3662363"/>
            <a:ext cx="8459788" cy="1295400"/>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lstStyle/>
          <a:p>
            <a:pPr lvl="1">
              <a:defRPr/>
            </a:pPr>
            <a:r>
              <a:rPr kumimoji="1" lang="zh-CN" altLang="en-US" sz="2400" b="1">
                <a:solidFill>
                  <a:srgbClr val="FF3300"/>
                </a:solidFill>
                <a:effectLst>
                  <a:outerShdw blurRad="38100" dist="38100" dir="2700000" algn="tl">
                    <a:srgbClr val="000000"/>
                  </a:outerShdw>
                </a:effectLst>
                <a:latin typeface="隶书" pitchFamily="49" charset="-122"/>
                <a:ea typeface="隶书" pitchFamily="49" charset="-122"/>
              </a:rPr>
              <a:t>注意：</a:t>
            </a:r>
          </a:p>
          <a:p>
            <a:pPr lvl="1">
              <a:buFont typeface="Wingdings" pitchFamily="2" charset="2"/>
              <a:buChar char="Ø"/>
              <a:defRPr/>
            </a:pP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 </a:t>
            </a:r>
            <a:r>
              <a:rPr kumimoji="1" lang="en-US" altLang="zh-CN" sz="2400" b="1">
                <a:solidFill>
                  <a:srgbClr val="D60093"/>
                </a:solidFill>
                <a:effectLst>
                  <a:outerShdw blurRad="38100" dist="38100" dir="2700000" algn="tl">
                    <a:srgbClr val="000000"/>
                  </a:outerShdw>
                </a:effectLst>
                <a:latin typeface="隶书" pitchFamily="49" charset="-122"/>
                <a:ea typeface="隶书" pitchFamily="49" charset="-122"/>
              </a:rPr>
              <a:t>C</a:t>
            </a: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语言用</a:t>
            </a:r>
            <a:r>
              <a:rPr kumimoji="1" lang="en-US" altLang="zh-CN" sz="2400" b="1">
                <a:solidFill>
                  <a:srgbClr val="D60093"/>
                </a:solidFill>
                <a:effectLst>
                  <a:outerShdw blurRad="38100" dist="38100" dir="2700000" algn="tl">
                    <a:srgbClr val="000000"/>
                  </a:outerShdw>
                </a:effectLst>
                <a:latin typeface="隶书" pitchFamily="49" charset="-122"/>
                <a:ea typeface="隶书" pitchFamily="49" charset="-122"/>
              </a:rPr>
              <a:t>0</a:t>
            </a: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表示假，非</a:t>
            </a:r>
            <a:r>
              <a:rPr kumimoji="1" lang="en-US" altLang="zh-CN" sz="2400" b="1">
                <a:solidFill>
                  <a:srgbClr val="D60093"/>
                </a:solidFill>
                <a:effectLst>
                  <a:outerShdw blurRad="38100" dist="38100" dir="2700000" algn="tl">
                    <a:srgbClr val="000000"/>
                  </a:outerShdw>
                </a:effectLst>
                <a:latin typeface="隶书" pitchFamily="49" charset="-122"/>
                <a:ea typeface="隶书" pitchFamily="49" charset="-122"/>
              </a:rPr>
              <a:t>0</a:t>
            </a: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表示真。</a:t>
            </a:r>
          </a:p>
          <a:p>
            <a:pPr lvl="1">
              <a:buFont typeface="Wingdings" pitchFamily="2" charset="2"/>
              <a:buChar char="Ø"/>
              <a:defRPr/>
            </a:pP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 一个关系表达式的值不是</a:t>
            </a:r>
            <a:r>
              <a:rPr kumimoji="1" lang="en-US" altLang="zh-CN" sz="2400" b="1">
                <a:solidFill>
                  <a:srgbClr val="D60093"/>
                </a:solidFill>
                <a:effectLst>
                  <a:outerShdw blurRad="38100" dist="38100" dir="2700000" algn="tl">
                    <a:srgbClr val="000000"/>
                  </a:outerShdw>
                </a:effectLst>
                <a:latin typeface="隶书" pitchFamily="49" charset="-122"/>
                <a:ea typeface="隶书" pitchFamily="49" charset="-122"/>
              </a:rPr>
              <a:t>0</a:t>
            </a: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就是</a:t>
            </a:r>
            <a:r>
              <a:rPr kumimoji="1" lang="en-US" altLang="zh-CN" sz="2400" b="1">
                <a:solidFill>
                  <a:srgbClr val="D60093"/>
                </a:solidFill>
                <a:effectLst>
                  <a:outerShdw blurRad="38100" dist="38100" dir="2700000" algn="tl">
                    <a:srgbClr val="000000"/>
                  </a:outerShdw>
                </a:effectLst>
                <a:latin typeface="隶书" pitchFamily="49" charset="-122"/>
                <a:ea typeface="隶书" pitchFamily="49" charset="-122"/>
              </a:rPr>
              <a:t>1</a:t>
            </a: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a:t>
            </a:r>
            <a:r>
              <a:rPr kumimoji="1" lang="en-US" altLang="zh-CN" sz="2400" b="1">
                <a:solidFill>
                  <a:srgbClr val="D60093"/>
                </a:solidFill>
                <a:effectLst>
                  <a:outerShdw blurRad="38100" dist="38100" dir="2700000" algn="tl">
                    <a:srgbClr val="000000"/>
                  </a:outerShdw>
                </a:effectLst>
                <a:latin typeface="隶书" pitchFamily="49" charset="-122"/>
                <a:ea typeface="隶书" pitchFamily="49" charset="-122"/>
              </a:rPr>
              <a:t>0</a:t>
            </a: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表示假，</a:t>
            </a:r>
            <a:r>
              <a:rPr kumimoji="1" lang="en-US" altLang="zh-CN" sz="2400" b="1">
                <a:solidFill>
                  <a:srgbClr val="D60093"/>
                </a:solidFill>
                <a:effectLst>
                  <a:outerShdw blurRad="38100" dist="38100" dir="2700000" algn="tl">
                    <a:srgbClr val="000000"/>
                  </a:outerShdw>
                </a:effectLst>
                <a:latin typeface="隶书" pitchFamily="49" charset="-122"/>
                <a:ea typeface="隶书" pitchFamily="49" charset="-122"/>
              </a:rPr>
              <a:t>1</a:t>
            </a:r>
            <a:r>
              <a:rPr kumimoji="1" lang="zh-CN" altLang="en-US" sz="2400" b="1">
                <a:solidFill>
                  <a:srgbClr val="D60093"/>
                </a:solidFill>
                <a:effectLst>
                  <a:outerShdw blurRad="38100" dist="38100" dir="2700000" algn="tl">
                    <a:srgbClr val="000000"/>
                  </a:outerShdw>
                </a:effectLst>
                <a:latin typeface="隶书" pitchFamily="49" charset="-122"/>
                <a:ea typeface="隶书" pitchFamily="49" charset="-122"/>
              </a:rPr>
              <a:t>表示真。</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9589"/>
                                        </p:tgtEl>
                                        <p:attrNameLst>
                                          <p:attrName>style.visibility</p:attrName>
                                        </p:attrNameLst>
                                      </p:cBhvr>
                                      <p:to>
                                        <p:strVal val="visible"/>
                                      </p:to>
                                    </p:set>
                                    <p:anim calcmode="lin" valueType="num">
                                      <p:cBhvr additive="base">
                                        <p:cTn id="7" dur="500" fill="hold"/>
                                        <p:tgtEl>
                                          <p:spTgt spid="279589"/>
                                        </p:tgtEl>
                                        <p:attrNameLst>
                                          <p:attrName>ppt_x</p:attrName>
                                        </p:attrNameLst>
                                      </p:cBhvr>
                                      <p:tavLst>
                                        <p:tav tm="0">
                                          <p:val>
                                            <p:strVal val="0-#ppt_w/2"/>
                                          </p:val>
                                        </p:tav>
                                        <p:tav tm="100000">
                                          <p:val>
                                            <p:strVal val="#ppt_x"/>
                                          </p:val>
                                        </p:tav>
                                      </p:tavLst>
                                    </p:anim>
                                    <p:anim calcmode="lin" valueType="num">
                                      <p:cBhvr additive="base">
                                        <p:cTn id="8" dur="500" fill="hold"/>
                                        <p:tgtEl>
                                          <p:spTgt spid="2795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79556"/>
                                        </p:tgtEl>
                                        <p:attrNameLst>
                                          <p:attrName>style.visibility</p:attrName>
                                        </p:attrNameLst>
                                      </p:cBhvr>
                                      <p:to>
                                        <p:strVal val="visible"/>
                                      </p:to>
                                    </p:set>
                                    <p:animEffect transition="in" filter="box(out)">
                                      <p:cBhvr>
                                        <p:cTn id="13" dur="500"/>
                                        <p:tgtEl>
                                          <p:spTgt spid="2795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79590"/>
                                        </p:tgtEl>
                                        <p:attrNameLst>
                                          <p:attrName>style.visibility</p:attrName>
                                        </p:attrNameLst>
                                      </p:cBhvr>
                                      <p:to>
                                        <p:strVal val="visible"/>
                                      </p:to>
                                    </p:set>
                                    <p:anim calcmode="lin" valueType="num">
                                      <p:cBhvr additive="base">
                                        <p:cTn id="18" dur="500" fill="hold"/>
                                        <p:tgtEl>
                                          <p:spTgt spid="279590"/>
                                        </p:tgtEl>
                                        <p:attrNameLst>
                                          <p:attrName>ppt_x</p:attrName>
                                        </p:attrNameLst>
                                      </p:cBhvr>
                                      <p:tavLst>
                                        <p:tav tm="0">
                                          <p:val>
                                            <p:strVal val="0-#ppt_w/2"/>
                                          </p:val>
                                        </p:tav>
                                        <p:tav tm="100000">
                                          <p:val>
                                            <p:strVal val="#ppt_x"/>
                                          </p:val>
                                        </p:tav>
                                      </p:tavLst>
                                    </p:anim>
                                    <p:anim calcmode="lin" valueType="num">
                                      <p:cBhvr additive="base">
                                        <p:cTn id="19" dur="500" fill="hold"/>
                                        <p:tgtEl>
                                          <p:spTgt spid="27959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79591"/>
                                        </p:tgtEl>
                                        <p:attrNameLst>
                                          <p:attrName>style.visibility</p:attrName>
                                        </p:attrNameLst>
                                      </p:cBhvr>
                                      <p:to>
                                        <p:strVal val="visible"/>
                                      </p:to>
                                    </p:set>
                                    <p:animEffect transition="in" filter="box(out)">
                                      <p:cBhvr>
                                        <p:cTn id="24" dur="500"/>
                                        <p:tgtEl>
                                          <p:spTgt spid="2795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79592"/>
                                        </p:tgtEl>
                                        <p:attrNameLst>
                                          <p:attrName>style.visibility</p:attrName>
                                        </p:attrNameLst>
                                      </p:cBhvr>
                                      <p:to>
                                        <p:strVal val="visible"/>
                                      </p:to>
                                    </p:set>
                                    <p:animEffect transition="in" filter="box(out)">
                                      <p:cBhvr>
                                        <p:cTn id="29" dur="500"/>
                                        <p:tgtEl>
                                          <p:spTgt spid="27959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79593"/>
                                        </p:tgtEl>
                                        <p:attrNameLst>
                                          <p:attrName>style.visibility</p:attrName>
                                        </p:attrNameLst>
                                      </p:cBhvr>
                                      <p:to>
                                        <p:strVal val="visible"/>
                                      </p:to>
                                    </p:set>
                                    <p:animEffect transition="in" filter="box(out)">
                                      <p:cBhvr>
                                        <p:cTn id="34" dur="500"/>
                                        <p:tgtEl>
                                          <p:spTgt spid="279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p:bldP spid="279590" grpId="0"/>
      <p:bldP spid="279591" grpId="0"/>
      <p:bldP spid="279592" grpId="0" animBg="1"/>
      <p:bldP spid="27959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71552" y="188913"/>
            <a:ext cx="504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Font typeface="Wingdings" pitchFamily="2" charset="2"/>
              <a:buNone/>
            </a:pPr>
            <a:r>
              <a:rPr lang="zh-CN" altLang="en-US">
                <a:solidFill>
                  <a:schemeClr val="bg1"/>
                </a:solidFill>
                <a:latin typeface="隶书" pitchFamily="49" charset="-122"/>
                <a:ea typeface="隶书" pitchFamily="49" charset="-122"/>
              </a:rPr>
              <a:t> 关系运算符的优先级 </a:t>
            </a:r>
          </a:p>
        </p:txBody>
      </p:sp>
      <p:grpSp>
        <p:nvGrpSpPr>
          <p:cNvPr id="283651" name="Group 3"/>
          <p:cNvGrpSpPr>
            <a:grpSpLocks/>
          </p:cNvGrpSpPr>
          <p:nvPr/>
        </p:nvGrpSpPr>
        <p:grpSpPr bwMode="auto">
          <a:xfrm>
            <a:off x="1763713" y="1125538"/>
            <a:ext cx="2805112" cy="1657350"/>
            <a:chOff x="1385" y="572"/>
            <a:chExt cx="1767" cy="1044"/>
          </a:xfrm>
        </p:grpSpPr>
        <p:sp>
          <p:nvSpPr>
            <p:cNvPr id="283652" name="Text Box 4" descr="信纸"/>
            <p:cNvSpPr txBox="1">
              <a:spLocks noChangeArrowheads="1"/>
            </p:cNvSpPr>
            <p:nvPr/>
          </p:nvSpPr>
          <p:spPr bwMode="auto">
            <a:xfrm>
              <a:off x="1385" y="572"/>
              <a:ext cx="1767" cy="1044"/>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rgbClr val="808080">
                  <a:alpha val="50000"/>
                </a:srgbClr>
              </a:outerShdw>
            </a:effectLst>
          </p:spPr>
          <p:txBody>
            <a:bodyPr/>
            <a:lstStyle/>
            <a:p>
              <a:pPr algn="just">
                <a:defRPr/>
              </a:pPr>
              <a:r>
                <a:rPr kumimoji="1" lang="zh-CN" altLang="en-US" sz="2000" b="1">
                  <a:effectLst>
                    <a:outerShdw blurRad="38100" dist="38100" dir="2700000" algn="tl">
                      <a:srgbClr val="FFFFFF"/>
                    </a:outerShdw>
                  </a:effectLst>
                  <a:latin typeface="Times New Roman" pitchFamily="18" charset="0"/>
                  <a:ea typeface="楷体_GB2312" pitchFamily="49" charset="-122"/>
                </a:rPr>
                <a:t>算术运算符            高</a:t>
              </a:r>
            </a:p>
            <a:p>
              <a:pPr algn="just">
                <a:defRPr/>
              </a:pPr>
              <a:endParaRPr kumimoji="1" lang="zh-CN" altLang="en-US" sz="2000" b="1">
                <a:effectLst>
                  <a:outerShdw blurRad="38100" dist="38100" dir="2700000" algn="tl">
                    <a:srgbClr val="FFFFFF"/>
                  </a:outerShdw>
                </a:effectLst>
                <a:latin typeface="Times New Roman" pitchFamily="18" charset="0"/>
                <a:ea typeface="楷体_GB2312" pitchFamily="49" charset="-122"/>
              </a:endParaRPr>
            </a:p>
            <a:p>
              <a:pPr algn="just">
                <a:defRPr/>
              </a:pPr>
              <a:r>
                <a:rPr kumimoji="1" lang="zh-CN" altLang="en-US" sz="2000" b="1" u="sng">
                  <a:solidFill>
                    <a:srgbClr val="D60093"/>
                  </a:solidFill>
                  <a:effectLst>
                    <a:outerShdw blurRad="38100" dist="38100" dir="2700000" algn="tl">
                      <a:srgbClr val="000000"/>
                    </a:outerShdw>
                  </a:effectLst>
                  <a:latin typeface="Times New Roman" pitchFamily="18" charset="0"/>
                  <a:ea typeface="楷体_GB2312" pitchFamily="49" charset="-122"/>
                </a:rPr>
                <a:t>关系运算符</a:t>
              </a:r>
            </a:p>
            <a:p>
              <a:pPr algn="just">
                <a:defRPr/>
              </a:pPr>
              <a:endParaRPr kumimoji="1" lang="zh-CN" altLang="en-US" sz="2000" b="1" u="sng">
                <a:solidFill>
                  <a:srgbClr val="D60093"/>
                </a:solidFill>
                <a:effectLst>
                  <a:outerShdw blurRad="38100" dist="38100" dir="2700000" algn="tl">
                    <a:srgbClr val="000000"/>
                  </a:outerShdw>
                </a:effectLst>
                <a:latin typeface="Times New Roman" pitchFamily="18" charset="0"/>
                <a:ea typeface="楷体_GB2312" pitchFamily="49" charset="-122"/>
              </a:endParaRPr>
            </a:p>
            <a:p>
              <a:pPr algn="just">
                <a:defRPr/>
              </a:pPr>
              <a:r>
                <a:rPr kumimoji="1" lang="zh-CN" altLang="en-US" sz="2000" b="1">
                  <a:effectLst>
                    <a:outerShdw blurRad="38100" dist="38100" dir="2700000" algn="tl">
                      <a:srgbClr val="FFFFFF"/>
                    </a:outerShdw>
                  </a:effectLst>
                  <a:latin typeface="Times New Roman" pitchFamily="18" charset="0"/>
                  <a:ea typeface="楷体_GB2312" pitchFamily="49" charset="-122"/>
                </a:rPr>
                <a:t>赋值运算符           低</a:t>
              </a:r>
            </a:p>
          </p:txBody>
        </p:sp>
        <p:sp>
          <p:nvSpPr>
            <p:cNvPr id="9234" name="Line 5"/>
            <p:cNvSpPr>
              <a:spLocks noChangeShapeType="1"/>
            </p:cNvSpPr>
            <p:nvPr/>
          </p:nvSpPr>
          <p:spPr bwMode="auto">
            <a:xfrm flipV="1">
              <a:off x="2640" y="663"/>
              <a:ext cx="0" cy="86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83654" name="Rectangle 6"/>
          <p:cNvSpPr>
            <a:spLocks noChangeArrowheads="1"/>
          </p:cNvSpPr>
          <p:nvPr/>
        </p:nvSpPr>
        <p:spPr bwMode="auto">
          <a:xfrm>
            <a:off x="1654177" y="2951165"/>
            <a:ext cx="6264275" cy="2263775"/>
          </a:xfrm>
          <a:prstGeom prst="rect">
            <a:avLst/>
          </a:prstGeom>
          <a:solidFill>
            <a:srgbClr val="FFFFFF"/>
          </a:solidFill>
          <a:ln w="38100">
            <a:solidFill>
              <a:srgbClr val="FF33CC"/>
            </a:solidFill>
            <a:miter lim="800000"/>
            <a:headEnd/>
            <a:tailEnd/>
          </a:ln>
          <a:effectLst>
            <a:outerShdw dist="107763" dir="2700000" algn="ctr" rotWithShape="0">
              <a:schemeClr val="bg2">
                <a:alpha val="50000"/>
              </a:schemeClr>
            </a:outerShdw>
          </a:effectLst>
        </p:spPr>
        <p:txBody>
          <a:bodyPr anchor="ctr">
            <a:spAutoFit/>
          </a:bodyPr>
          <a:lstStyle/>
          <a:p>
            <a:pPr indent="266700">
              <a:defRPr/>
            </a:pPr>
            <a:r>
              <a:rPr kumimoji="1" lang="zh-CN" altLang="en-US" sz="2000" b="1">
                <a:solidFill>
                  <a:srgbClr val="FF3300"/>
                </a:solidFill>
                <a:effectLst>
                  <a:outerShdw blurRad="38100" dist="38100" dir="2700000" algn="tl">
                    <a:srgbClr val="C0C0C0"/>
                  </a:outerShdw>
                </a:effectLst>
                <a:latin typeface="楷体_GB2312" pitchFamily="49" charset="-122"/>
                <a:ea typeface="楷体_GB2312" pitchFamily="49" charset="-122"/>
              </a:rPr>
              <a:t>例如：</a:t>
            </a:r>
          </a:p>
          <a:p>
            <a:pPr indent="266700">
              <a:defRPr/>
            </a:pPr>
            <a:r>
              <a:rPr kumimoji="1" lang="zh-CN" altLang="en-US" sz="2000" b="1">
                <a:effectLst>
                  <a:outerShdw blurRad="38100" dist="38100" dir="2700000" algn="tl">
                    <a:srgbClr val="C0C0C0"/>
                  </a:outerShdw>
                </a:effectLst>
                <a:latin typeface="楷体_GB2312" pitchFamily="49" charset="-122"/>
                <a:ea typeface="楷体_GB2312" pitchFamily="49" charset="-122"/>
              </a:rPr>
              <a:t>  </a:t>
            </a:r>
            <a:r>
              <a:rPr kumimoji="1" lang="en-US" altLang="zh-CN" sz="2000" b="1">
                <a:effectLst>
                  <a:outerShdw blurRad="38100" dist="38100" dir="2700000" algn="tl">
                    <a:srgbClr val="C0C0C0"/>
                  </a:outerShdw>
                </a:effectLst>
                <a:latin typeface="Times New Roman" pitchFamily="18" charset="0"/>
                <a:ea typeface="楷体_GB2312" pitchFamily="49" charset="-122"/>
              </a:rPr>
              <a:t>c &gt; a + b              </a:t>
            </a:r>
            <a:r>
              <a:rPr kumimoji="1" lang="zh-CN" altLang="en-US" sz="2000" b="1">
                <a:effectLst>
                  <a:outerShdw blurRad="38100" dist="38100" dir="2700000" algn="tl">
                    <a:srgbClr val="C0C0C0"/>
                  </a:outerShdw>
                </a:effectLst>
                <a:latin typeface="Times New Roman" pitchFamily="18" charset="0"/>
                <a:ea typeface="楷体_GB2312" pitchFamily="49" charset="-122"/>
              </a:rPr>
              <a:t>等价于： </a:t>
            </a: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r>
              <a:rPr kumimoji="1" lang="en-US" altLang="zh-CN" sz="2000" b="1">
                <a:effectLst>
                  <a:outerShdw blurRad="38100" dist="38100" dir="2700000" algn="tl">
                    <a:srgbClr val="C0C0C0"/>
                  </a:outerShdw>
                </a:effectLst>
                <a:latin typeface="Times New Roman" pitchFamily="18" charset="0"/>
                <a:ea typeface="楷体_GB2312" pitchFamily="49" charset="-122"/>
              </a:rPr>
              <a:t>a &gt; b != c             </a:t>
            </a:r>
            <a:r>
              <a:rPr kumimoji="1" lang="zh-CN" altLang="en-US" sz="2000" b="1">
                <a:effectLst>
                  <a:outerShdw blurRad="38100" dist="38100" dir="2700000" algn="tl">
                    <a:srgbClr val="C0C0C0"/>
                  </a:outerShdw>
                </a:effectLst>
                <a:latin typeface="Times New Roman" pitchFamily="18" charset="0"/>
                <a:ea typeface="楷体_GB2312" pitchFamily="49" charset="-122"/>
              </a:rPr>
              <a:t>等价于： </a:t>
            </a: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r>
              <a:rPr kumimoji="1" lang="en-US" altLang="zh-CN" sz="2000" b="1">
                <a:effectLst>
                  <a:outerShdw blurRad="38100" dist="38100" dir="2700000" algn="tl">
                    <a:srgbClr val="C0C0C0"/>
                  </a:outerShdw>
                </a:effectLst>
                <a:latin typeface="Times New Roman" pitchFamily="18" charset="0"/>
                <a:ea typeface="楷体_GB2312" pitchFamily="49" charset="-122"/>
              </a:rPr>
              <a:t>a == b &lt; c            </a:t>
            </a:r>
            <a:r>
              <a:rPr kumimoji="1" lang="zh-CN" altLang="en-US" sz="2000" b="1">
                <a:effectLst>
                  <a:outerShdw blurRad="38100" dist="38100" dir="2700000" algn="tl">
                    <a:srgbClr val="C0C0C0"/>
                  </a:outerShdw>
                </a:effectLst>
                <a:latin typeface="Times New Roman" pitchFamily="18" charset="0"/>
                <a:ea typeface="楷体_GB2312" pitchFamily="49" charset="-122"/>
              </a:rPr>
              <a:t>等价于： </a:t>
            </a:r>
            <a:r>
              <a:rPr kumimoji="1" lang="zh-CN" altLang="en-US" sz="2000">
                <a:latin typeface="Times New Roman" pitchFamily="18" charset="0"/>
                <a:ea typeface="楷体_GB2312" pitchFamily="49" charset="-122"/>
              </a:rPr>
              <a:t> </a:t>
            </a:r>
            <a:endParaRPr kumimoji="1" lang="zh-CN" altLang="en-US" sz="2000" b="1">
              <a:effectLst>
                <a:outerShdw blurRad="38100" dist="38100" dir="2700000" algn="tl">
                  <a:srgbClr val="C0C0C0"/>
                </a:outerShdw>
              </a:effectLst>
              <a:latin typeface="Times New Roman" pitchFamily="18" charset="0"/>
              <a:ea typeface="楷体_GB2312" pitchFamily="49" charset="-122"/>
            </a:endParaRP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r>
              <a:rPr kumimoji="1" lang="en-US" altLang="zh-CN" sz="2000" b="1">
                <a:effectLst>
                  <a:outerShdw blurRad="38100" dist="38100" dir="2700000" algn="tl">
                    <a:srgbClr val="C0C0C0"/>
                  </a:outerShdw>
                </a:effectLst>
                <a:latin typeface="Times New Roman" pitchFamily="18" charset="0"/>
                <a:ea typeface="楷体_GB2312" pitchFamily="49" charset="-122"/>
              </a:rPr>
              <a:t>a = b &gt; c              </a:t>
            </a:r>
            <a:r>
              <a:rPr kumimoji="1" lang="zh-CN" altLang="en-US" sz="2000" b="1">
                <a:effectLst>
                  <a:outerShdw blurRad="38100" dist="38100" dir="2700000" algn="tl">
                    <a:srgbClr val="C0C0C0"/>
                  </a:outerShdw>
                </a:effectLst>
                <a:latin typeface="Times New Roman" pitchFamily="18" charset="0"/>
                <a:ea typeface="楷体_GB2312" pitchFamily="49" charset="-122"/>
              </a:rPr>
              <a:t>等价于：</a:t>
            </a:r>
            <a:r>
              <a:rPr kumimoji="1" lang="zh-CN" altLang="en-US" sz="2000">
                <a:latin typeface="Times New Roman" pitchFamily="18" charset="0"/>
                <a:ea typeface="楷体_GB2312" pitchFamily="49" charset="-122"/>
              </a:rPr>
              <a:t>  </a:t>
            </a:r>
            <a:endParaRPr kumimoji="1" lang="zh-CN" altLang="en-US" sz="2000" b="1">
              <a:effectLst>
                <a:outerShdw blurRad="38100" dist="38100" dir="2700000" algn="tl">
                  <a:srgbClr val="C0C0C0"/>
                </a:outerShdw>
              </a:effectLst>
              <a:latin typeface="Times New Roman" pitchFamily="18" charset="0"/>
              <a:ea typeface="楷体_GB2312" pitchFamily="49" charset="-122"/>
            </a:endParaRP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endParaRPr kumimoji="1" lang="zh-CN" altLang="en-US" sz="2000" b="1">
              <a:effectLst>
                <a:outerShdw blurRad="38100" dist="38100" dir="2700000" algn="tl">
                  <a:srgbClr val="C0C0C0"/>
                </a:outerShdw>
              </a:effectLst>
              <a:latin typeface="楷体_GB2312" pitchFamily="49" charset="-122"/>
              <a:ea typeface="楷体_GB2312" pitchFamily="49" charset="-122"/>
            </a:endParaRPr>
          </a:p>
        </p:txBody>
      </p:sp>
      <p:sp>
        <p:nvSpPr>
          <p:cNvPr id="283655" name="Rectangle 7"/>
          <p:cNvSpPr>
            <a:spLocks noChangeArrowheads="1"/>
          </p:cNvSpPr>
          <p:nvPr/>
        </p:nvSpPr>
        <p:spPr bwMode="auto">
          <a:xfrm>
            <a:off x="5224463" y="3273427"/>
            <a:ext cx="127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rgbClr val="0033CC"/>
                </a:solidFill>
                <a:effectLst>
                  <a:outerShdw blurRad="38100" dist="38100" dir="2700000" algn="tl">
                    <a:srgbClr val="C0C0C0"/>
                  </a:outerShdw>
                </a:effectLst>
                <a:latin typeface="Times New Roman" pitchFamily="18" charset="0"/>
              </a:rPr>
              <a:t>c &gt; (a + b)</a:t>
            </a:r>
          </a:p>
        </p:txBody>
      </p:sp>
      <p:sp>
        <p:nvSpPr>
          <p:cNvPr id="283656" name="Rectangle 8"/>
          <p:cNvSpPr>
            <a:spLocks noChangeArrowheads="1"/>
          </p:cNvSpPr>
          <p:nvPr/>
        </p:nvSpPr>
        <p:spPr bwMode="auto">
          <a:xfrm>
            <a:off x="5191125" y="3595690"/>
            <a:ext cx="1360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rgbClr val="0033CC"/>
                </a:solidFill>
                <a:effectLst>
                  <a:outerShdw blurRad="38100" dist="38100" dir="2700000" algn="tl">
                    <a:srgbClr val="C0C0C0"/>
                  </a:outerShdw>
                </a:effectLst>
                <a:latin typeface="Times New Roman" pitchFamily="18" charset="0"/>
              </a:rPr>
              <a:t>(a &gt; b) != c</a:t>
            </a:r>
          </a:p>
        </p:txBody>
      </p:sp>
      <p:sp>
        <p:nvSpPr>
          <p:cNvPr id="283657" name="Rectangle 9"/>
          <p:cNvSpPr>
            <a:spLocks noChangeArrowheads="1"/>
          </p:cNvSpPr>
          <p:nvPr/>
        </p:nvSpPr>
        <p:spPr bwMode="auto">
          <a:xfrm>
            <a:off x="5199063" y="3878265"/>
            <a:ext cx="1420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rgbClr val="0033CC"/>
                </a:solidFill>
                <a:effectLst>
                  <a:outerShdw blurRad="38100" dist="38100" dir="2700000" algn="tl">
                    <a:srgbClr val="C0C0C0"/>
                  </a:outerShdw>
                </a:effectLst>
                <a:latin typeface="Times New Roman" pitchFamily="18" charset="0"/>
              </a:rPr>
              <a:t>a == (b &lt; c)</a:t>
            </a:r>
          </a:p>
        </p:txBody>
      </p:sp>
      <p:sp>
        <p:nvSpPr>
          <p:cNvPr id="283658" name="Rectangle 10"/>
          <p:cNvSpPr>
            <a:spLocks noChangeArrowheads="1"/>
          </p:cNvSpPr>
          <p:nvPr/>
        </p:nvSpPr>
        <p:spPr bwMode="auto">
          <a:xfrm>
            <a:off x="5191125" y="4171952"/>
            <a:ext cx="127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rgbClr val="0033CC"/>
                </a:solidFill>
                <a:effectLst>
                  <a:outerShdw blurRad="38100" dist="38100" dir="2700000" algn="tl">
                    <a:srgbClr val="C0C0C0"/>
                  </a:outerShdw>
                </a:effectLst>
                <a:latin typeface="Times New Roman" pitchFamily="18" charset="0"/>
              </a:rPr>
              <a:t>a = (b &gt; c)</a:t>
            </a:r>
          </a:p>
        </p:txBody>
      </p:sp>
      <p:sp>
        <p:nvSpPr>
          <p:cNvPr id="283661" name="Rectangle 13"/>
          <p:cNvSpPr>
            <a:spLocks noChangeArrowheads="1"/>
          </p:cNvSpPr>
          <p:nvPr/>
        </p:nvSpPr>
        <p:spPr bwMode="auto">
          <a:xfrm>
            <a:off x="755650" y="5264150"/>
            <a:ext cx="7920038" cy="1225550"/>
          </a:xfrm>
          <a:prstGeom prst="rect">
            <a:avLst/>
          </a:prstGeom>
          <a:solidFill>
            <a:srgbClr val="FFFFCD"/>
          </a:solid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indent="266700">
              <a:defRPr/>
            </a:pPr>
            <a:r>
              <a:rPr kumimoji="1" lang="zh-CN" altLang="en-US" sz="2400" b="1">
                <a:solidFill>
                  <a:schemeClr val="accent2"/>
                </a:solidFill>
                <a:effectLst>
                  <a:outerShdw blurRad="38100" dist="38100" dir="2700000" algn="tl">
                    <a:srgbClr val="000000"/>
                  </a:outerShdw>
                </a:effectLst>
                <a:latin typeface="Times New Roman" pitchFamily="18" charset="0"/>
                <a:ea typeface="楷体_GB2312" pitchFamily="49" charset="-122"/>
              </a:rPr>
              <a:t>已知：</a:t>
            </a:r>
            <a:r>
              <a:rPr kumimoji="1" lang="en-US" altLang="zh-CN" sz="2400" b="1">
                <a:effectLst>
                  <a:outerShdw blurRad="38100" dist="38100" dir="2700000" algn="tl">
                    <a:srgbClr val="FFFFFF"/>
                  </a:outerShdw>
                </a:effectLst>
                <a:latin typeface="Times New Roman" pitchFamily="18" charset="0"/>
                <a:ea typeface="楷体_GB2312" pitchFamily="49" charset="-122"/>
              </a:rPr>
              <a:t>a = 1; b = 2; c = 3;</a:t>
            </a:r>
          </a:p>
          <a:p>
            <a:pPr indent="266700">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zh-CN" altLang="en-US" sz="2400" b="1">
                <a:solidFill>
                  <a:schemeClr val="accent2"/>
                </a:solidFill>
                <a:effectLst>
                  <a:outerShdw blurRad="38100" dist="38100" dir="2700000" algn="tl">
                    <a:srgbClr val="000000"/>
                  </a:outerShdw>
                </a:effectLst>
                <a:latin typeface="Times New Roman" pitchFamily="18" charset="0"/>
                <a:ea typeface="楷体_GB2312" pitchFamily="49" charset="-122"/>
              </a:rPr>
              <a:t>问：</a:t>
            </a:r>
            <a:r>
              <a:rPr kumimoji="1" lang="en-US" altLang="zh-CN" sz="2400" b="1">
                <a:effectLst>
                  <a:outerShdw blurRad="38100" dist="38100" dir="2700000" algn="tl">
                    <a:srgbClr val="FFFFFF"/>
                  </a:outerShdw>
                </a:effectLst>
                <a:latin typeface="Times New Roman" pitchFamily="18" charset="0"/>
                <a:ea typeface="楷体_GB2312" pitchFamily="49" charset="-122"/>
              </a:rPr>
              <a:t>d = a != c == a &lt; b &lt; c;</a:t>
            </a:r>
            <a:r>
              <a:rPr kumimoji="1" lang="zh-CN" altLang="en-US" sz="2400" b="1">
                <a:effectLst>
                  <a:outerShdw blurRad="38100" dist="38100" dir="2700000" algn="tl">
                    <a:srgbClr val="FFFFFF"/>
                  </a:outerShdw>
                </a:effectLst>
                <a:latin typeface="Times New Roman" pitchFamily="18" charset="0"/>
                <a:ea typeface="楷体_GB2312" pitchFamily="49" charset="-122"/>
              </a:rPr>
              <a:t>的值？</a:t>
            </a:r>
          </a:p>
          <a:p>
            <a:pPr indent="266700">
              <a:defRPr/>
            </a:pPr>
            <a:r>
              <a:rPr kumimoji="1" lang="zh-CN" altLang="en-US" sz="2400" b="1">
                <a:effectLst>
                  <a:outerShdw blurRad="38100" dist="38100" dir="2700000" algn="tl">
                    <a:srgbClr val="FFFFFF"/>
                  </a:outerShdw>
                </a:effectLst>
                <a:latin typeface="Times New Roman" pitchFamily="18" charset="0"/>
                <a:ea typeface="隶书" pitchFamily="49" charset="-122"/>
              </a:rPr>
              <a:t>                    </a:t>
            </a:r>
            <a:endParaRPr kumimoji="1" lang="zh-CN" altLang="en-US" sz="2400">
              <a:latin typeface="Times New Roman" pitchFamily="18" charset="0"/>
            </a:endParaRPr>
          </a:p>
        </p:txBody>
      </p:sp>
      <p:sp>
        <p:nvSpPr>
          <p:cNvPr id="283662" name="Rectangle 14"/>
          <p:cNvSpPr>
            <a:spLocks noChangeArrowheads="1"/>
          </p:cNvSpPr>
          <p:nvPr/>
        </p:nvSpPr>
        <p:spPr bwMode="auto">
          <a:xfrm>
            <a:off x="1055688" y="6021388"/>
            <a:ext cx="745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答：</a:t>
            </a: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d </a:t>
            </a: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的值为</a:t>
            </a: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1</a:t>
            </a: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 等价于：</a:t>
            </a: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d = ((a != c) == ((a &lt; b) &lt; c));</a:t>
            </a:r>
          </a:p>
        </p:txBody>
      </p:sp>
      <p:sp>
        <p:nvSpPr>
          <p:cNvPr id="283663" name="Rectangle 15"/>
          <p:cNvSpPr>
            <a:spLocks noChangeArrowheads="1"/>
          </p:cNvSpPr>
          <p:nvPr/>
        </p:nvSpPr>
        <p:spPr bwMode="auto">
          <a:xfrm>
            <a:off x="2411415" y="3500440"/>
            <a:ext cx="4606925" cy="2808287"/>
          </a:xfrm>
          <a:prstGeom prst="rect">
            <a:avLst/>
          </a:prstGeom>
          <a:solidFill>
            <a:srgbClr val="CCFFFF"/>
          </a:solidFill>
          <a:ln w="38100">
            <a:solidFill>
              <a:srgbClr val="FF0000"/>
            </a:solidFill>
            <a:miter lim="800000"/>
            <a:headEnd/>
            <a:tailEnd/>
          </a:ln>
          <a:effectLst>
            <a:outerShdw dist="107763" dir="2700000" algn="ctr" rotWithShape="0">
              <a:srgbClr val="808080">
                <a:alpha val="50000"/>
              </a:srgbClr>
            </a:outerShdw>
          </a:effectLst>
        </p:spPr>
        <p:txBody>
          <a:bodyPr lIns="90000" tIns="46800" rIns="90000" bIns="46800"/>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buFont typeface="Wingdings" pitchFamily="2" charset="2"/>
              <a:buNone/>
            </a:pPr>
            <a:r>
              <a:rPr lang="zh-CN" altLang="en-US" sz="2400">
                <a:solidFill>
                  <a:srgbClr val="FF3300"/>
                </a:solidFill>
                <a:ea typeface="隶书" pitchFamily="49" charset="-122"/>
              </a:rPr>
              <a:t>例：</a:t>
            </a:r>
            <a:r>
              <a:rPr lang="en-US" altLang="zh-CN" sz="2400"/>
              <a:t>int a = 3, b = 2, c = 1, d, f;</a:t>
            </a:r>
          </a:p>
          <a:p>
            <a:pPr eaLnBrk="1" hangingPunct="1">
              <a:buFont typeface="Wingdings" pitchFamily="2" charset="2"/>
              <a:buNone/>
            </a:pPr>
            <a:r>
              <a:rPr lang="en-US" altLang="zh-CN" sz="2400"/>
              <a:t>        a &gt; b </a:t>
            </a:r>
          </a:p>
          <a:p>
            <a:pPr eaLnBrk="1" hangingPunct="1">
              <a:buFont typeface="Wingdings" pitchFamily="2" charset="2"/>
              <a:buNone/>
            </a:pPr>
            <a:r>
              <a:rPr lang="en-US" altLang="zh-CN" sz="2400"/>
              <a:t>       (a &gt; b) == c</a:t>
            </a:r>
          </a:p>
          <a:p>
            <a:pPr eaLnBrk="1" hangingPunct="1">
              <a:buFont typeface="Wingdings" pitchFamily="2" charset="2"/>
              <a:buNone/>
            </a:pPr>
            <a:r>
              <a:rPr lang="en-US" altLang="zh-CN" sz="2400"/>
              <a:t>       b + c &lt; a</a:t>
            </a:r>
          </a:p>
          <a:p>
            <a:pPr eaLnBrk="1" hangingPunct="1">
              <a:buFont typeface="Wingdings" pitchFamily="2" charset="2"/>
              <a:buNone/>
            </a:pPr>
            <a:r>
              <a:rPr lang="en-US" altLang="zh-CN" sz="2400"/>
              <a:t>       d = a &gt; b</a:t>
            </a:r>
          </a:p>
          <a:p>
            <a:pPr eaLnBrk="1" hangingPunct="1">
              <a:buFont typeface="Wingdings" pitchFamily="2" charset="2"/>
              <a:buNone/>
            </a:pPr>
            <a:r>
              <a:rPr lang="en-US" altLang="zh-CN" sz="2400"/>
              <a:t>       f = a &gt; b &gt; c</a:t>
            </a:r>
          </a:p>
        </p:txBody>
      </p:sp>
      <p:sp>
        <p:nvSpPr>
          <p:cNvPr id="283664" name="Text Box 16"/>
          <p:cNvSpPr txBox="1">
            <a:spLocks noChangeArrowheads="1"/>
          </p:cNvSpPr>
          <p:nvPr/>
        </p:nvSpPr>
        <p:spPr bwMode="auto">
          <a:xfrm>
            <a:off x="4886325" y="4005066"/>
            <a:ext cx="1603622"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0000FF"/>
                </a:solidFill>
                <a:effectLst>
                  <a:outerShdw blurRad="38100" dist="38100" dir="2700000" algn="tl">
                    <a:srgbClr val="C0C0C0"/>
                  </a:outerShdw>
                </a:effectLst>
                <a:latin typeface="楷体_GB2312" pitchFamily="49" charset="-122"/>
                <a:ea typeface="楷体_GB2312" pitchFamily="49" charset="-122"/>
              </a:rPr>
              <a:t>//</a:t>
            </a:r>
            <a:r>
              <a:rPr kumimoji="1" lang="zh-CN" altLang="zh-CN" sz="2000" b="1">
                <a:solidFill>
                  <a:srgbClr val="0000FF"/>
                </a:solidFill>
                <a:effectLst>
                  <a:outerShdw blurRad="38100" dist="38100" dir="2700000" algn="tl">
                    <a:srgbClr val="C0C0C0"/>
                  </a:outerShdw>
                </a:effectLst>
                <a:latin typeface="楷体_GB2312" pitchFamily="49" charset="-122"/>
                <a:ea typeface="楷体_GB2312" pitchFamily="49" charset="-122"/>
              </a:rPr>
              <a:t>表达式值1</a:t>
            </a:r>
            <a:endParaRPr kumimoji="1" lang="en-US" altLang="zh-CN" sz="20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283665" name="Text Box 17"/>
          <p:cNvSpPr txBox="1">
            <a:spLocks noChangeArrowheads="1"/>
          </p:cNvSpPr>
          <p:nvPr/>
        </p:nvSpPr>
        <p:spPr bwMode="auto">
          <a:xfrm>
            <a:off x="4878388" y="4424166"/>
            <a:ext cx="1603622"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0000FF"/>
                </a:solidFill>
                <a:effectLst>
                  <a:outerShdw blurRad="38100" dist="38100" dir="2700000" algn="tl">
                    <a:srgbClr val="C0C0C0"/>
                  </a:outerShdw>
                </a:effectLst>
                <a:latin typeface="楷体_GB2312" pitchFamily="49" charset="-122"/>
                <a:ea typeface="楷体_GB2312" pitchFamily="49" charset="-122"/>
              </a:rPr>
              <a:t>//</a:t>
            </a:r>
            <a:r>
              <a:rPr kumimoji="1" lang="zh-CN" altLang="zh-CN" sz="2000" b="1">
                <a:solidFill>
                  <a:srgbClr val="0000FF"/>
                </a:solidFill>
                <a:effectLst>
                  <a:outerShdw blurRad="38100" dist="38100" dir="2700000" algn="tl">
                    <a:srgbClr val="C0C0C0"/>
                  </a:outerShdw>
                </a:effectLst>
                <a:latin typeface="楷体_GB2312" pitchFamily="49" charset="-122"/>
                <a:ea typeface="楷体_GB2312" pitchFamily="49" charset="-122"/>
              </a:rPr>
              <a:t>表达式值1</a:t>
            </a:r>
            <a:endParaRPr kumimoji="1" lang="en-US" altLang="zh-CN" sz="20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283666" name="Text Box 18"/>
          <p:cNvSpPr txBox="1">
            <a:spLocks noChangeArrowheads="1"/>
          </p:cNvSpPr>
          <p:nvPr/>
        </p:nvSpPr>
        <p:spPr bwMode="auto">
          <a:xfrm>
            <a:off x="4873625" y="4868666"/>
            <a:ext cx="1603622"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0000FF"/>
                </a:solidFill>
                <a:effectLst>
                  <a:outerShdw blurRad="38100" dist="38100" dir="2700000" algn="tl">
                    <a:srgbClr val="C0C0C0"/>
                  </a:outerShdw>
                </a:effectLst>
                <a:latin typeface="楷体_GB2312" pitchFamily="49" charset="-122"/>
                <a:ea typeface="楷体_GB2312" pitchFamily="49" charset="-122"/>
              </a:rPr>
              <a:t>//</a:t>
            </a:r>
            <a:r>
              <a:rPr kumimoji="1" lang="zh-CN" altLang="zh-CN" sz="2000" b="1">
                <a:solidFill>
                  <a:srgbClr val="0000FF"/>
                </a:solidFill>
                <a:effectLst>
                  <a:outerShdw blurRad="38100" dist="38100" dir="2700000" algn="tl">
                    <a:srgbClr val="C0C0C0"/>
                  </a:outerShdw>
                </a:effectLst>
                <a:latin typeface="楷体_GB2312" pitchFamily="49" charset="-122"/>
                <a:ea typeface="楷体_GB2312" pitchFamily="49" charset="-122"/>
              </a:rPr>
              <a:t>表达式值0</a:t>
            </a:r>
            <a:endParaRPr kumimoji="1" lang="en-US" altLang="zh-CN" sz="20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283667" name="Text Box 19"/>
          <p:cNvSpPr txBox="1">
            <a:spLocks noChangeArrowheads="1"/>
          </p:cNvSpPr>
          <p:nvPr/>
        </p:nvSpPr>
        <p:spPr bwMode="auto">
          <a:xfrm>
            <a:off x="4860927" y="5300466"/>
            <a:ext cx="1090661"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dirty="0">
                <a:solidFill>
                  <a:srgbClr val="0000FF"/>
                </a:solidFill>
                <a:effectLst>
                  <a:outerShdw blurRad="38100" dist="38100" dir="2700000" algn="tl">
                    <a:srgbClr val="C0C0C0"/>
                  </a:outerShdw>
                </a:effectLst>
                <a:latin typeface="楷体_GB2312" pitchFamily="49" charset="-122"/>
                <a:ea typeface="楷体_GB2312" pitchFamily="49" charset="-122"/>
              </a:rPr>
              <a:t>//d = 1</a:t>
            </a:r>
          </a:p>
        </p:txBody>
      </p:sp>
      <p:sp>
        <p:nvSpPr>
          <p:cNvPr id="283668" name="Text Box 20"/>
          <p:cNvSpPr txBox="1">
            <a:spLocks noChangeArrowheads="1"/>
          </p:cNvSpPr>
          <p:nvPr/>
        </p:nvSpPr>
        <p:spPr bwMode="auto">
          <a:xfrm>
            <a:off x="4860927" y="5732266"/>
            <a:ext cx="1090661"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dirty="0">
                <a:solidFill>
                  <a:srgbClr val="0000FF"/>
                </a:solidFill>
                <a:effectLst>
                  <a:outerShdw blurRad="38100" dist="38100" dir="2700000" algn="tl">
                    <a:srgbClr val="C0C0C0"/>
                  </a:outerShdw>
                </a:effectLst>
                <a:latin typeface="楷体_GB2312" pitchFamily="49" charset="-122"/>
                <a:ea typeface="楷体_GB2312" pitchFamily="49" charset="-122"/>
              </a:rPr>
              <a:t>//f = 0</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box(out)">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box(out)">
                                      <p:cBhvr>
                                        <p:cTn id="12" dur="500"/>
                                        <p:tgtEl>
                                          <p:spTgt spid="283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3655"/>
                                        </p:tgtEl>
                                        <p:attrNameLst>
                                          <p:attrName>style.visibility</p:attrName>
                                        </p:attrNameLst>
                                      </p:cBhvr>
                                      <p:to>
                                        <p:strVal val="visible"/>
                                      </p:to>
                                    </p:set>
                                    <p:anim calcmode="lin" valueType="num">
                                      <p:cBhvr additive="base">
                                        <p:cTn id="17" dur="500" fill="hold"/>
                                        <p:tgtEl>
                                          <p:spTgt spid="283655"/>
                                        </p:tgtEl>
                                        <p:attrNameLst>
                                          <p:attrName>ppt_x</p:attrName>
                                        </p:attrNameLst>
                                      </p:cBhvr>
                                      <p:tavLst>
                                        <p:tav tm="0">
                                          <p:val>
                                            <p:strVal val="#ppt_x"/>
                                          </p:val>
                                        </p:tav>
                                        <p:tav tm="100000">
                                          <p:val>
                                            <p:strVal val="#ppt_x"/>
                                          </p:val>
                                        </p:tav>
                                      </p:tavLst>
                                    </p:anim>
                                    <p:anim calcmode="lin" valueType="num">
                                      <p:cBhvr additive="base">
                                        <p:cTn id="18" dur="500" fill="hold"/>
                                        <p:tgtEl>
                                          <p:spTgt spid="28365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83656"/>
                                        </p:tgtEl>
                                        <p:attrNameLst>
                                          <p:attrName>style.visibility</p:attrName>
                                        </p:attrNameLst>
                                      </p:cBhvr>
                                      <p:to>
                                        <p:strVal val="visible"/>
                                      </p:to>
                                    </p:set>
                                    <p:anim calcmode="lin" valueType="num">
                                      <p:cBhvr additive="base">
                                        <p:cTn id="23" dur="500" fill="hold"/>
                                        <p:tgtEl>
                                          <p:spTgt spid="283656"/>
                                        </p:tgtEl>
                                        <p:attrNameLst>
                                          <p:attrName>ppt_x</p:attrName>
                                        </p:attrNameLst>
                                      </p:cBhvr>
                                      <p:tavLst>
                                        <p:tav tm="0">
                                          <p:val>
                                            <p:strVal val="#ppt_x"/>
                                          </p:val>
                                        </p:tav>
                                        <p:tav tm="100000">
                                          <p:val>
                                            <p:strVal val="#ppt_x"/>
                                          </p:val>
                                        </p:tav>
                                      </p:tavLst>
                                    </p:anim>
                                    <p:anim calcmode="lin" valueType="num">
                                      <p:cBhvr additive="base">
                                        <p:cTn id="24" dur="500" fill="hold"/>
                                        <p:tgtEl>
                                          <p:spTgt spid="28365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3657"/>
                                        </p:tgtEl>
                                        <p:attrNameLst>
                                          <p:attrName>style.visibility</p:attrName>
                                        </p:attrNameLst>
                                      </p:cBhvr>
                                      <p:to>
                                        <p:strVal val="visible"/>
                                      </p:to>
                                    </p:set>
                                    <p:anim calcmode="lin" valueType="num">
                                      <p:cBhvr additive="base">
                                        <p:cTn id="29" dur="500" fill="hold"/>
                                        <p:tgtEl>
                                          <p:spTgt spid="283657"/>
                                        </p:tgtEl>
                                        <p:attrNameLst>
                                          <p:attrName>ppt_x</p:attrName>
                                        </p:attrNameLst>
                                      </p:cBhvr>
                                      <p:tavLst>
                                        <p:tav tm="0">
                                          <p:val>
                                            <p:strVal val="#ppt_x"/>
                                          </p:val>
                                        </p:tav>
                                        <p:tav tm="100000">
                                          <p:val>
                                            <p:strVal val="#ppt_x"/>
                                          </p:val>
                                        </p:tav>
                                      </p:tavLst>
                                    </p:anim>
                                    <p:anim calcmode="lin" valueType="num">
                                      <p:cBhvr additive="base">
                                        <p:cTn id="30" dur="500" fill="hold"/>
                                        <p:tgtEl>
                                          <p:spTgt spid="28365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83658"/>
                                        </p:tgtEl>
                                        <p:attrNameLst>
                                          <p:attrName>style.visibility</p:attrName>
                                        </p:attrNameLst>
                                      </p:cBhvr>
                                      <p:to>
                                        <p:strVal val="visible"/>
                                      </p:to>
                                    </p:set>
                                    <p:anim calcmode="lin" valueType="num">
                                      <p:cBhvr additive="base">
                                        <p:cTn id="35" dur="500" fill="hold"/>
                                        <p:tgtEl>
                                          <p:spTgt spid="283658"/>
                                        </p:tgtEl>
                                        <p:attrNameLst>
                                          <p:attrName>ppt_x</p:attrName>
                                        </p:attrNameLst>
                                      </p:cBhvr>
                                      <p:tavLst>
                                        <p:tav tm="0">
                                          <p:val>
                                            <p:strVal val="#ppt_x"/>
                                          </p:val>
                                        </p:tav>
                                        <p:tav tm="100000">
                                          <p:val>
                                            <p:strVal val="#ppt_x"/>
                                          </p:val>
                                        </p:tav>
                                      </p:tavLst>
                                    </p:anim>
                                    <p:anim calcmode="lin" valueType="num">
                                      <p:cBhvr additive="base">
                                        <p:cTn id="36" dur="500" fill="hold"/>
                                        <p:tgtEl>
                                          <p:spTgt spid="28365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83661"/>
                                        </p:tgtEl>
                                        <p:attrNameLst>
                                          <p:attrName>style.visibility</p:attrName>
                                        </p:attrNameLst>
                                      </p:cBhvr>
                                      <p:to>
                                        <p:strVal val="visible"/>
                                      </p:to>
                                    </p:set>
                                    <p:animEffect transition="in" filter="box(out)">
                                      <p:cBhvr>
                                        <p:cTn id="41" dur="500"/>
                                        <p:tgtEl>
                                          <p:spTgt spid="2836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83662"/>
                                        </p:tgtEl>
                                        <p:attrNameLst>
                                          <p:attrName>style.visibility</p:attrName>
                                        </p:attrNameLst>
                                      </p:cBhvr>
                                      <p:to>
                                        <p:strVal val="visible"/>
                                      </p:to>
                                    </p:set>
                                    <p:animEffect transition="in" filter="box(in)">
                                      <p:cBhvr>
                                        <p:cTn id="46" dur="500"/>
                                        <p:tgtEl>
                                          <p:spTgt spid="28366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83663"/>
                                        </p:tgtEl>
                                        <p:attrNameLst>
                                          <p:attrName>style.visibility</p:attrName>
                                        </p:attrNameLst>
                                      </p:cBhvr>
                                      <p:to>
                                        <p:strVal val="visible"/>
                                      </p:to>
                                    </p:set>
                                    <p:animEffect transition="in" filter="box(out)">
                                      <p:cBhvr>
                                        <p:cTn id="51" dur="500"/>
                                        <p:tgtEl>
                                          <p:spTgt spid="28366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283664">
                                            <p:txEl>
                                              <p:pRg st="0" end="0"/>
                                            </p:txEl>
                                          </p:spTgt>
                                        </p:tgtEl>
                                        <p:attrNameLst>
                                          <p:attrName>style.visibility</p:attrName>
                                        </p:attrNameLst>
                                      </p:cBhvr>
                                      <p:to>
                                        <p:strVal val="visible"/>
                                      </p:to>
                                    </p:set>
                                    <p:animEffect transition="in" filter="box(out)">
                                      <p:cBhvr>
                                        <p:cTn id="56" dur="500"/>
                                        <p:tgtEl>
                                          <p:spTgt spid="283664">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283665">
                                            <p:txEl>
                                              <p:pRg st="0" end="0"/>
                                            </p:txEl>
                                          </p:spTgt>
                                        </p:tgtEl>
                                        <p:attrNameLst>
                                          <p:attrName>style.visibility</p:attrName>
                                        </p:attrNameLst>
                                      </p:cBhvr>
                                      <p:to>
                                        <p:strVal val="visible"/>
                                      </p:to>
                                    </p:set>
                                    <p:animEffect transition="in" filter="box(out)">
                                      <p:cBhvr>
                                        <p:cTn id="61" dur="500"/>
                                        <p:tgtEl>
                                          <p:spTgt spid="283665">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283666">
                                            <p:txEl>
                                              <p:pRg st="0" end="0"/>
                                            </p:txEl>
                                          </p:spTgt>
                                        </p:tgtEl>
                                        <p:attrNameLst>
                                          <p:attrName>style.visibility</p:attrName>
                                        </p:attrNameLst>
                                      </p:cBhvr>
                                      <p:to>
                                        <p:strVal val="visible"/>
                                      </p:to>
                                    </p:set>
                                    <p:animEffect transition="in" filter="box(out)">
                                      <p:cBhvr>
                                        <p:cTn id="66" dur="500"/>
                                        <p:tgtEl>
                                          <p:spTgt spid="283666">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83667">
                                            <p:txEl>
                                              <p:pRg st="0" end="0"/>
                                            </p:txEl>
                                          </p:spTgt>
                                        </p:tgtEl>
                                        <p:attrNameLst>
                                          <p:attrName>style.visibility</p:attrName>
                                        </p:attrNameLst>
                                      </p:cBhvr>
                                      <p:to>
                                        <p:strVal val="visible"/>
                                      </p:to>
                                    </p:set>
                                    <p:animEffect transition="in" filter="box(out)">
                                      <p:cBhvr>
                                        <p:cTn id="71" dur="500"/>
                                        <p:tgtEl>
                                          <p:spTgt spid="283667">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283668">
                                            <p:txEl>
                                              <p:pRg st="0" end="0"/>
                                            </p:txEl>
                                          </p:spTgt>
                                        </p:tgtEl>
                                        <p:attrNameLst>
                                          <p:attrName>style.visibility</p:attrName>
                                        </p:attrNameLst>
                                      </p:cBhvr>
                                      <p:to>
                                        <p:strVal val="visible"/>
                                      </p:to>
                                    </p:set>
                                    <p:animEffect transition="in" filter="box(out)">
                                      <p:cBhvr>
                                        <p:cTn id="76" dur="500"/>
                                        <p:tgtEl>
                                          <p:spTgt spid="2836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animBg="1"/>
      <p:bldP spid="283655" grpId="0"/>
      <p:bldP spid="283656" grpId="0"/>
      <p:bldP spid="283657" grpId="0"/>
      <p:bldP spid="283658" grpId="0"/>
      <p:bldP spid="283661" grpId="0" animBg="1"/>
      <p:bldP spid="283662" grpId="0"/>
      <p:bldP spid="283663" grpId="0" animBg="1" autoUpdateAnimBg="0"/>
      <p:bldP spid="283664" grpId="0" build="p" autoUpdateAnimBg="0"/>
      <p:bldP spid="283665" grpId="0" build="p" autoUpdateAnimBg="0"/>
      <p:bldP spid="283666" grpId="0" build="p" autoUpdateAnimBg="0"/>
      <p:bldP spid="283667" grpId="0" build="p" autoUpdateAnimBg="0"/>
      <p:bldP spid="28366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9" name="Rectangle 3"/>
          <p:cNvSpPr>
            <a:spLocks noChangeArrowheads="1"/>
          </p:cNvSpPr>
          <p:nvPr/>
        </p:nvSpPr>
        <p:spPr bwMode="auto">
          <a:xfrm>
            <a:off x="1025155" y="1425031"/>
            <a:ext cx="4073525" cy="860425"/>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eaLnBrk="0" hangingPunct="0">
              <a:defRPr/>
            </a:pPr>
            <a:r>
              <a:rPr kumimoji="1" lang="zh-CN" altLang="zh-CN" sz="2400" b="1">
                <a:solidFill>
                  <a:srgbClr val="FF3300"/>
                </a:solidFill>
                <a:effectLst>
                  <a:outerShdw blurRad="38100" dist="38100" dir="2700000" algn="tl">
                    <a:srgbClr val="C0C0C0"/>
                  </a:outerShdw>
                </a:effectLst>
                <a:latin typeface="Times New Roman" pitchFamily="18" charset="0"/>
                <a:ea typeface="楷体_GB2312" pitchFamily="49" charset="-122"/>
                <a:sym typeface="Symbol" pitchFamily="18" charset="2"/>
              </a:rPr>
              <a:t>例 </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  若</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 = 0; b = 0.5; x = 0.3;</a:t>
            </a:r>
          </a:p>
          <a:p>
            <a:pPr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则 </a:t>
            </a:r>
            <a:r>
              <a:rPr kumimoji="1" lang="en-US" altLang="zh-CN" sz="2400" b="1">
                <a:effectLst>
                  <a:outerShdw blurRad="38100" dist="38100" dir="2700000" algn="tl">
                    <a:srgbClr val="C0C0C0"/>
                  </a:outerShdw>
                </a:effectLst>
                <a:latin typeface="Times New Roman" pitchFamily="18" charset="0"/>
                <a:ea typeface="楷体_GB2312" pitchFamily="49" charset="-122"/>
              </a:rPr>
              <a:t>a </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&lt;= x &lt;= b</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的值为</a:t>
            </a:r>
            <a:r>
              <a:rPr kumimoji="1" lang="zh-CN" altLang="zh-CN" sz="2400">
                <a:effectLst>
                  <a:outerShdw blurRad="38100" dist="38100" dir="2700000" algn="tl">
                    <a:srgbClr val="C0C0C0"/>
                  </a:outerShdw>
                </a:effectLst>
                <a:latin typeface="Times New Roman" pitchFamily="18" charset="0"/>
                <a:sym typeface="Symbol" pitchFamily="18" charset="2"/>
              </a:rPr>
              <a:t>    </a:t>
            </a:r>
            <a:endParaRPr kumimoji="1" lang="zh-CN" altLang="en-US" sz="2400">
              <a:effectLst>
                <a:outerShdw blurRad="38100" dist="38100" dir="2700000" algn="tl">
                  <a:srgbClr val="C0C0C0"/>
                </a:outerShdw>
              </a:effectLst>
              <a:latin typeface="Times New Roman" pitchFamily="18" charset="0"/>
              <a:sym typeface="Symbol" pitchFamily="18" charset="2"/>
            </a:endParaRPr>
          </a:p>
        </p:txBody>
      </p:sp>
      <p:sp>
        <p:nvSpPr>
          <p:cNvPr id="285700" name="Text Box 4"/>
          <p:cNvSpPr txBox="1">
            <a:spLocks noChangeArrowheads="1"/>
          </p:cNvSpPr>
          <p:nvPr/>
        </p:nvSpPr>
        <p:spPr bwMode="auto">
          <a:xfrm>
            <a:off x="4343028" y="1860006"/>
            <a:ext cx="32442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FF0000"/>
                </a:solidFill>
                <a:effectLst>
                  <a:outerShdw blurRad="38100" dist="38100" dir="2700000" algn="tl">
                    <a:srgbClr val="C0C0C0"/>
                  </a:outerShdw>
                </a:effectLst>
                <a:ea typeface="隶书" pitchFamily="49" charset="-122"/>
              </a:rPr>
              <a:t>0</a:t>
            </a:r>
          </a:p>
        </p:txBody>
      </p:sp>
      <p:sp>
        <p:nvSpPr>
          <p:cNvPr id="285701" name="Rectangle 5"/>
          <p:cNvSpPr>
            <a:spLocks noChangeArrowheads="1"/>
          </p:cNvSpPr>
          <p:nvPr/>
        </p:nvSpPr>
        <p:spPr bwMode="auto">
          <a:xfrm>
            <a:off x="5012955" y="2410868"/>
            <a:ext cx="3519487" cy="860425"/>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eaLnBrk="0" hangingPunct="0">
              <a:defRPr/>
            </a:pPr>
            <a:r>
              <a:rPr kumimoji="1" lang="zh-CN" altLang="zh-CN" sz="2400" b="1">
                <a:solidFill>
                  <a:srgbClr val="FF3300"/>
                </a:solidFill>
                <a:effectLst>
                  <a:outerShdw blurRad="38100" dist="38100" dir="2700000" algn="tl">
                    <a:srgbClr val="C0C0C0"/>
                  </a:outerShdw>
                </a:effectLst>
                <a:latin typeface="Times New Roman" pitchFamily="18" charset="0"/>
                <a:ea typeface="楷体_GB2312" pitchFamily="49" charset="-122"/>
                <a:sym typeface="Symbol" pitchFamily="18" charset="2"/>
              </a:rPr>
              <a:t>例</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sym typeface="Symbol" pitchFamily="18" charset="2"/>
              </a:rPr>
              <a:t>5 &gt; 2 &gt; 7 &gt; 8</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在</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C</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中是</a:t>
            </a:r>
            <a:endParaRPr kumimoji="1" lang="zh-CN" altLang="en-US" sz="2400" b="1">
              <a:effectLst>
                <a:outerShdw blurRad="38100" dist="38100" dir="2700000" algn="tl">
                  <a:srgbClr val="C0C0C0"/>
                </a:outerShdw>
              </a:effectLst>
              <a:latin typeface="Times New Roman" pitchFamily="18" charset="0"/>
              <a:ea typeface="楷体_GB2312" pitchFamily="49" charset="-122"/>
              <a:sym typeface="Symbol" pitchFamily="18" charset="2"/>
            </a:endParaRPr>
          </a:p>
          <a:p>
            <a:pPr eaLnBrk="0" hangingPunct="0">
              <a:defRPr/>
            </a:pP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允许的，值为</a:t>
            </a:r>
            <a:endParaRPr kumimoji="1" lang="zh-CN" altLang="en-US" sz="2400" b="1">
              <a:effectLst>
                <a:outerShdw blurRad="38100" dist="38100" dir="2700000" algn="tl">
                  <a:srgbClr val="C0C0C0"/>
                </a:outerShdw>
              </a:effectLst>
              <a:latin typeface="Times New Roman" pitchFamily="18" charset="0"/>
              <a:ea typeface="楷体_GB2312" pitchFamily="49" charset="-122"/>
              <a:sym typeface="Symbol" pitchFamily="18" charset="2"/>
            </a:endParaRPr>
          </a:p>
        </p:txBody>
      </p:sp>
      <p:sp>
        <p:nvSpPr>
          <p:cNvPr id="285702" name="Text Box 6"/>
          <p:cNvSpPr txBox="1">
            <a:spLocks noChangeArrowheads="1"/>
          </p:cNvSpPr>
          <p:nvPr/>
        </p:nvSpPr>
        <p:spPr bwMode="auto">
          <a:xfrm>
            <a:off x="6908428" y="2849018"/>
            <a:ext cx="32442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FF0000"/>
                </a:solidFill>
                <a:effectLst>
                  <a:outerShdw blurRad="38100" dist="38100" dir="2700000" algn="tl">
                    <a:srgbClr val="C0C0C0"/>
                  </a:outerShdw>
                </a:effectLst>
                <a:ea typeface="隶书" pitchFamily="49" charset="-122"/>
              </a:rPr>
              <a:t>0</a:t>
            </a:r>
          </a:p>
        </p:txBody>
      </p:sp>
      <p:sp>
        <p:nvSpPr>
          <p:cNvPr id="285703" name="Rectangle 7"/>
          <p:cNvSpPr>
            <a:spLocks noChangeArrowheads="1"/>
          </p:cNvSpPr>
          <p:nvPr/>
        </p:nvSpPr>
        <p:spPr bwMode="auto">
          <a:xfrm>
            <a:off x="863228" y="2482304"/>
            <a:ext cx="3973512" cy="1225550"/>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eaLnBrk="0" hangingPunct="0">
              <a:defRPr/>
            </a:pPr>
            <a:r>
              <a:rPr kumimoji="1" lang="zh-CN" altLang="zh-CN" sz="2400" b="1">
                <a:solidFill>
                  <a:srgbClr val="FF3300"/>
                </a:solidFill>
                <a:effectLst>
                  <a:outerShdw blurRad="38100" dist="38100" dir="2700000" algn="tl">
                    <a:srgbClr val="C0C0C0"/>
                  </a:outerShdw>
                </a:effectLst>
                <a:latin typeface="Times New Roman" pitchFamily="18" charset="0"/>
                <a:ea typeface="楷体_GB2312" pitchFamily="49" charset="-122"/>
                <a:sym typeface="Symbol" pitchFamily="18" charset="2"/>
              </a:rPr>
              <a:t>例</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int  i = 1,  j = 7, a;  </a:t>
            </a:r>
          </a:p>
          <a:p>
            <a:pPr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         a = i + (j % 4 != 0);   </a:t>
            </a:r>
          </a:p>
          <a:p>
            <a:pPr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则</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 =</a:t>
            </a:r>
          </a:p>
        </p:txBody>
      </p:sp>
      <p:sp>
        <p:nvSpPr>
          <p:cNvPr id="285704" name="Text Box 8"/>
          <p:cNvSpPr txBox="1">
            <a:spLocks noChangeArrowheads="1"/>
          </p:cNvSpPr>
          <p:nvPr/>
        </p:nvSpPr>
        <p:spPr bwMode="auto">
          <a:xfrm>
            <a:off x="2320553" y="3252243"/>
            <a:ext cx="32442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FF0000"/>
                </a:solidFill>
                <a:effectLst>
                  <a:outerShdw blurRad="38100" dist="38100" dir="2700000" algn="tl">
                    <a:srgbClr val="C0C0C0"/>
                  </a:outerShdw>
                </a:effectLst>
                <a:ea typeface="隶书" pitchFamily="49" charset="-122"/>
              </a:rPr>
              <a:t>2</a:t>
            </a:r>
          </a:p>
        </p:txBody>
      </p:sp>
      <p:sp>
        <p:nvSpPr>
          <p:cNvPr id="285705" name="Text Box 9"/>
          <p:cNvSpPr txBox="1">
            <a:spLocks noChangeArrowheads="1"/>
          </p:cNvSpPr>
          <p:nvPr/>
        </p:nvSpPr>
        <p:spPr bwMode="auto">
          <a:xfrm>
            <a:off x="1637781" y="3885656"/>
            <a:ext cx="4867275" cy="860425"/>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eaLnBrk="0" hangingPunct="0">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sym typeface="Symbol" pitchFamily="18" charset="2"/>
              </a:rPr>
              <a:t>例</a:t>
            </a:r>
            <a:r>
              <a:rPr kumimoji="1" lang="zh-CN" altLang="en-US" sz="2400" b="1">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a’&gt;0        </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结果为</a:t>
            </a:r>
          </a:p>
          <a:p>
            <a:pPr eaLnBrk="0" hangingPunct="0">
              <a:defRPr/>
            </a:pP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A’&gt;100    </a:t>
            </a:r>
            <a:r>
              <a:rPr kumimoji="1" lang="zh-CN"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结果为</a:t>
            </a:r>
            <a:endParaRPr kumimoji="1" lang="zh-CN" altLang="en-US" sz="2400" b="1">
              <a:effectLst>
                <a:outerShdw blurRad="38100" dist="38100" dir="2700000" algn="tl">
                  <a:srgbClr val="C0C0C0"/>
                </a:outerShdw>
              </a:effectLst>
              <a:latin typeface="Times New Roman" pitchFamily="18" charset="0"/>
              <a:ea typeface="楷体_GB2312" pitchFamily="49" charset="-122"/>
              <a:sym typeface="Symbol" pitchFamily="18" charset="2"/>
            </a:endParaRPr>
          </a:p>
        </p:txBody>
      </p:sp>
      <p:sp>
        <p:nvSpPr>
          <p:cNvPr id="285706" name="Text Box 10"/>
          <p:cNvSpPr txBox="1">
            <a:spLocks noChangeArrowheads="1"/>
          </p:cNvSpPr>
          <p:nvPr/>
        </p:nvSpPr>
        <p:spPr bwMode="auto">
          <a:xfrm>
            <a:off x="4724028" y="3923756"/>
            <a:ext cx="32442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FF0000"/>
                </a:solidFill>
                <a:effectLst>
                  <a:outerShdw blurRad="38100" dist="38100" dir="2700000" algn="tl">
                    <a:srgbClr val="C0C0C0"/>
                  </a:outerShdw>
                </a:effectLst>
                <a:ea typeface="隶书" pitchFamily="49" charset="-122"/>
              </a:rPr>
              <a:t>1</a:t>
            </a:r>
          </a:p>
        </p:txBody>
      </p:sp>
      <p:sp>
        <p:nvSpPr>
          <p:cNvPr id="285707" name="Text Box 11"/>
          <p:cNvSpPr txBox="1">
            <a:spLocks noChangeArrowheads="1"/>
          </p:cNvSpPr>
          <p:nvPr/>
        </p:nvSpPr>
        <p:spPr bwMode="auto">
          <a:xfrm>
            <a:off x="4743078" y="4323806"/>
            <a:ext cx="32442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FF0000"/>
                </a:solidFill>
                <a:effectLst>
                  <a:outerShdw blurRad="38100" dist="38100" dir="2700000" algn="tl">
                    <a:srgbClr val="C0C0C0"/>
                  </a:outerShdw>
                </a:effectLst>
                <a:ea typeface="隶书" pitchFamily="49" charset="-122"/>
              </a:rPr>
              <a:t>0</a:t>
            </a:r>
          </a:p>
        </p:txBody>
      </p:sp>
      <p:sp>
        <p:nvSpPr>
          <p:cNvPr id="285708" name="Rectangle 12"/>
          <p:cNvSpPr>
            <a:spLocks noChangeArrowheads="1"/>
          </p:cNvSpPr>
          <p:nvPr/>
        </p:nvSpPr>
        <p:spPr bwMode="auto">
          <a:xfrm>
            <a:off x="2069728" y="4939754"/>
            <a:ext cx="5383212" cy="1225550"/>
          </a:xfrm>
          <a:prstGeom prst="rect">
            <a:avLst/>
          </a:prstGeom>
          <a:solidFill>
            <a:srgbClr val="CCFFFF"/>
          </a:solidFill>
          <a:ln w="38100">
            <a:solidFill>
              <a:srgbClr val="0000FF"/>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eaLnBrk="0" hangingPunct="0">
              <a:defRPr/>
            </a:pPr>
            <a:r>
              <a:rPr kumimoji="1" lang="zh-CN" altLang="zh-CN" sz="2400" b="1" dirty="0">
                <a:solidFill>
                  <a:srgbClr val="FF3300"/>
                </a:solidFill>
                <a:effectLst>
                  <a:outerShdw blurRad="38100" dist="38100" dir="2700000" algn="tl">
                    <a:srgbClr val="000000"/>
                  </a:outerShdw>
                </a:effectLst>
                <a:latin typeface="Times New Roman" pitchFamily="18" charset="0"/>
                <a:ea typeface="楷体_GB2312" pitchFamily="49" charset="-122"/>
                <a:sym typeface="Symbol" pitchFamily="18" charset="2"/>
              </a:rPr>
              <a:t>例 </a:t>
            </a:r>
            <a:r>
              <a:rPr kumimoji="1" lang="zh-CN" altLang="zh-CN" sz="2400" b="1" dirty="0">
                <a:effectLst>
                  <a:outerShdw blurRad="38100" dist="38100" dir="2700000" algn="tl">
                    <a:srgbClr val="FFFFFF"/>
                  </a:outerShdw>
                </a:effectLst>
                <a:latin typeface="Times New Roman" pitchFamily="18" charset="0"/>
                <a:ea typeface="楷体_GB2312" pitchFamily="49" charset="-122"/>
                <a:sym typeface="Symbol" pitchFamily="18" charset="2"/>
              </a:rPr>
              <a:t>  </a:t>
            </a:r>
            <a:r>
              <a:rPr kumimoji="1" lang="zh-CN" altLang="en-US" sz="2400" b="1" dirty="0">
                <a:effectLst>
                  <a:outerShdw blurRad="38100" dist="38100" dir="2700000" algn="tl">
                    <a:srgbClr val="FFFFFF"/>
                  </a:outerShdw>
                </a:effectLst>
                <a:latin typeface="Times New Roman" pitchFamily="18" charset="0"/>
                <a:ea typeface="楷体_GB2312" pitchFamily="49" charset="-122"/>
                <a:sym typeface="Symbol" pitchFamily="18" charset="2"/>
              </a:rPr>
              <a:t>应避免对</a:t>
            </a:r>
            <a:r>
              <a:rPr kumimoji="1" lang="zh-CN" altLang="en-US" sz="2400" b="1" dirty="0">
                <a:solidFill>
                  <a:srgbClr val="FF0000"/>
                </a:solidFill>
                <a:effectLst>
                  <a:outerShdw blurRad="38100" dist="38100" dir="2700000" algn="tl">
                    <a:srgbClr val="000000"/>
                  </a:outerShdw>
                </a:effectLst>
                <a:latin typeface="Times New Roman" pitchFamily="18" charset="0"/>
                <a:ea typeface="楷体_GB2312" pitchFamily="49" charset="-122"/>
                <a:sym typeface="Symbol" pitchFamily="18" charset="2"/>
              </a:rPr>
              <a:t>实数</a:t>
            </a:r>
            <a:r>
              <a:rPr kumimoji="1" lang="zh-CN" altLang="en-US" sz="2400" b="1" dirty="0">
                <a:effectLst>
                  <a:outerShdw blurRad="38100" dist="38100" dir="2700000" algn="tl">
                    <a:srgbClr val="FFFFFF"/>
                  </a:outerShdw>
                </a:effectLst>
                <a:latin typeface="Times New Roman" pitchFamily="18" charset="0"/>
                <a:ea typeface="楷体_GB2312" pitchFamily="49" charset="-122"/>
                <a:sym typeface="Symbol" pitchFamily="18" charset="2"/>
              </a:rPr>
              <a:t>作相等或不等的判断</a:t>
            </a:r>
          </a:p>
          <a:p>
            <a:pPr eaLnBrk="0" hangingPunct="0">
              <a:defRPr/>
            </a:pPr>
            <a:r>
              <a:rPr kumimoji="1" lang="zh-CN" altLang="en-US" sz="2400" b="1" dirty="0">
                <a:effectLst>
                  <a:outerShdw blurRad="38100" dist="38100" dir="2700000" algn="tl">
                    <a:srgbClr val="FFFFFF"/>
                  </a:outerShdw>
                </a:effectLst>
                <a:latin typeface="Times New Roman" pitchFamily="18" charset="0"/>
                <a:ea typeface="楷体_GB2312" pitchFamily="49" charset="-122"/>
                <a:sym typeface="Symbol" pitchFamily="18" charset="2"/>
              </a:rPr>
              <a:t>如   </a:t>
            </a:r>
            <a:r>
              <a:rPr kumimoji="1" lang="en-US" altLang="zh-CN" sz="2400" b="1" dirty="0">
                <a:effectLst>
                  <a:outerShdw blurRad="38100" dist="38100" dir="2700000" algn="tl">
                    <a:srgbClr val="FFFFFF"/>
                  </a:outerShdw>
                </a:effectLst>
                <a:latin typeface="Times New Roman" pitchFamily="18" charset="0"/>
                <a:ea typeface="楷体_GB2312" pitchFamily="49" charset="-122"/>
                <a:sym typeface="Symbol" pitchFamily="18" charset="2"/>
              </a:rPr>
              <a:t>1.0/3.0*3.0==1.0    </a:t>
            </a:r>
            <a:r>
              <a:rPr kumimoji="1" lang="zh-CN" altLang="en-US" sz="2400" b="1" dirty="0">
                <a:effectLst>
                  <a:outerShdw blurRad="38100" dist="38100" dir="2700000" algn="tl">
                    <a:srgbClr val="FFFFFF"/>
                  </a:outerShdw>
                </a:effectLst>
                <a:latin typeface="Times New Roman" pitchFamily="18" charset="0"/>
                <a:ea typeface="楷体_GB2312" pitchFamily="49" charset="-122"/>
                <a:sym typeface="Symbol" pitchFamily="18" charset="2"/>
              </a:rPr>
              <a:t>结果为</a:t>
            </a:r>
          </a:p>
          <a:p>
            <a:pPr eaLnBrk="0" hangingPunct="0">
              <a:defRPr/>
            </a:pPr>
            <a:r>
              <a:rPr kumimoji="1" lang="zh-CN" altLang="en-US" sz="2400" b="1" dirty="0">
                <a:effectLst>
                  <a:outerShdw blurRad="38100" dist="38100" dir="2700000" algn="tl">
                    <a:srgbClr val="FFFFFF"/>
                  </a:outerShdw>
                </a:effectLst>
                <a:latin typeface="Times New Roman" pitchFamily="18" charset="0"/>
                <a:ea typeface="楷体_GB2312" pitchFamily="49" charset="-122"/>
                <a:sym typeface="Symbol" pitchFamily="18" charset="2"/>
              </a:rPr>
              <a:t>可改写为：</a:t>
            </a:r>
            <a:r>
              <a:rPr kumimoji="1" lang="en-US" altLang="zh-CN" sz="2400" b="1" dirty="0" err="1">
                <a:effectLst>
                  <a:outerShdw blurRad="38100" dist="38100" dir="2700000" algn="tl">
                    <a:srgbClr val="FFFFFF"/>
                  </a:outerShdw>
                </a:effectLst>
                <a:latin typeface="Times New Roman" pitchFamily="18" charset="0"/>
                <a:ea typeface="楷体_GB2312" pitchFamily="49" charset="-122"/>
                <a:sym typeface="Symbol" pitchFamily="18" charset="2"/>
              </a:rPr>
              <a:t>fabs</a:t>
            </a:r>
            <a:r>
              <a:rPr kumimoji="1" lang="en-US" altLang="zh-CN" sz="2400" b="1" dirty="0">
                <a:effectLst>
                  <a:outerShdw blurRad="38100" dist="38100" dir="2700000" algn="tl">
                    <a:srgbClr val="FFFFFF"/>
                  </a:outerShdw>
                </a:effectLst>
                <a:latin typeface="Times New Roman" pitchFamily="18" charset="0"/>
                <a:ea typeface="楷体_GB2312" pitchFamily="49" charset="-122"/>
                <a:sym typeface="Symbol" pitchFamily="18" charset="2"/>
              </a:rPr>
              <a:t>(1.0/3.0*3.0-1.0)&lt;1e-6</a:t>
            </a:r>
          </a:p>
        </p:txBody>
      </p:sp>
      <p:sp>
        <p:nvSpPr>
          <p:cNvPr id="285709" name="Text Box 13"/>
          <p:cNvSpPr txBox="1">
            <a:spLocks noChangeArrowheads="1"/>
          </p:cNvSpPr>
          <p:nvPr/>
        </p:nvSpPr>
        <p:spPr bwMode="auto">
          <a:xfrm>
            <a:off x="6017840" y="5358856"/>
            <a:ext cx="32442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000" b="1">
                <a:solidFill>
                  <a:srgbClr val="FF0000"/>
                </a:solidFill>
                <a:effectLst>
                  <a:outerShdw blurRad="38100" dist="38100" dir="2700000" algn="tl">
                    <a:srgbClr val="C0C0C0"/>
                  </a:outerShdw>
                </a:effectLst>
                <a:ea typeface="隶书" pitchFamily="49" charset="-122"/>
              </a:rPr>
              <a:t>0</a:t>
            </a:r>
          </a:p>
        </p:txBody>
      </p:sp>
      <p:sp>
        <p:nvSpPr>
          <p:cNvPr id="18" name="Rectangle 2"/>
          <p:cNvSpPr>
            <a:spLocks noGrp="1" noChangeArrowheads="1"/>
          </p:cNvSpPr>
          <p:nvPr>
            <p:ph type="title"/>
          </p:nvPr>
        </p:nvSpPr>
        <p:spPr/>
        <p:txBody>
          <a:bodyPr/>
          <a:lstStyle/>
          <a:p>
            <a:pPr eaLnBrk="1" hangingPunct="1">
              <a:buClr>
                <a:schemeClr val="tx1"/>
              </a:buClr>
              <a:buFont typeface="Wingdings" pitchFamily="2" charset="2"/>
              <a:buChar char="Ø"/>
            </a:pPr>
            <a:r>
              <a:rPr lang="zh-CN" altLang="en-US" sz="2400" dirty="0">
                <a:ea typeface="楷体_GB2312" pitchFamily="49" charset="-122"/>
              </a:rPr>
              <a:t>关系运算注意：</a:t>
            </a:r>
            <a:endParaRPr lang="zh-CN" altLang="en-US" sz="2400" dirty="0">
              <a:ea typeface="楷体_GB2312" pitchFamily="49" charset="-122"/>
              <a:sym typeface="Symbol" pitchFamily="18" charset="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out)">
                                      <p:cBhvr>
                                        <p:cTn id="7" dur="500"/>
                                        <p:tgtEl>
                                          <p:spTgt spid="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5699"/>
                                        </p:tgtEl>
                                        <p:attrNameLst>
                                          <p:attrName>style.visibility</p:attrName>
                                        </p:attrNameLst>
                                      </p:cBhvr>
                                      <p:to>
                                        <p:strVal val="visible"/>
                                      </p:to>
                                    </p:set>
                                    <p:animEffect transition="in" filter="box(out)">
                                      <p:cBhvr>
                                        <p:cTn id="12" dur="500"/>
                                        <p:tgtEl>
                                          <p:spTgt spid="28569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5700">
                                            <p:txEl>
                                              <p:pRg st="0" end="0"/>
                                            </p:txEl>
                                          </p:spTgt>
                                        </p:tgtEl>
                                        <p:attrNameLst>
                                          <p:attrName>style.visibility</p:attrName>
                                        </p:attrNameLst>
                                      </p:cBhvr>
                                      <p:to>
                                        <p:strVal val="visible"/>
                                      </p:to>
                                    </p:set>
                                    <p:animEffect transition="in" filter="box(out)">
                                      <p:cBhvr>
                                        <p:cTn id="17" dur="500"/>
                                        <p:tgtEl>
                                          <p:spTgt spid="28570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5701"/>
                                        </p:tgtEl>
                                        <p:attrNameLst>
                                          <p:attrName>style.visibility</p:attrName>
                                        </p:attrNameLst>
                                      </p:cBhvr>
                                      <p:to>
                                        <p:strVal val="visible"/>
                                      </p:to>
                                    </p:set>
                                    <p:animEffect transition="in" filter="box(out)">
                                      <p:cBhvr>
                                        <p:cTn id="22" dur="500"/>
                                        <p:tgtEl>
                                          <p:spTgt spid="285701"/>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5702">
                                            <p:txEl>
                                              <p:pRg st="0" end="0"/>
                                            </p:txEl>
                                          </p:spTgt>
                                        </p:tgtEl>
                                        <p:attrNameLst>
                                          <p:attrName>style.visibility</p:attrName>
                                        </p:attrNameLst>
                                      </p:cBhvr>
                                      <p:to>
                                        <p:strVal val="visible"/>
                                      </p:to>
                                    </p:set>
                                    <p:animEffect transition="in" filter="box(out)">
                                      <p:cBhvr>
                                        <p:cTn id="27" dur="500"/>
                                        <p:tgtEl>
                                          <p:spTgt spid="285702">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5703"/>
                                        </p:tgtEl>
                                        <p:attrNameLst>
                                          <p:attrName>style.visibility</p:attrName>
                                        </p:attrNameLst>
                                      </p:cBhvr>
                                      <p:to>
                                        <p:strVal val="visible"/>
                                      </p:to>
                                    </p:set>
                                    <p:animEffect transition="in" filter="box(out)">
                                      <p:cBhvr>
                                        <p:cTn id="32" dur="500"/>
                                        <p:tgtEl>
                                          <p:spTgt spid="28570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85704">
                                            <p:txEl>
                                              <p:pRg st="0" end="0"/>
                                            </p:txEl>
                                          </p:spTgt>
                                        </p:tgtEl>
                                        <p:attrNameLst>
                                          <p:attrName>style.visibility</p:attrName>
                                        </p:attrNameLst>
                                      </p:cBhvr>
                                      <p:to>
                                        <p:strVal val="visible"/>
                                      </p:to>
                                    </p:set>
                                    <p:animEffect transition="in" filter="box(out)">
                                      <p:cBhvr>
                                        <p:cTn id="37" dur="500"/>
                                        <p:tgtEl>
                                          <p:spTgt spid="285704">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85705"/>
                                        </p:tgtEl>
                                        <p:attrNameLst>
                                          <p:attrName>style.visibility</p:attrName>
                                        </p:attrNameLst>
                                      </p:cBhvr>
                                      <p:to>
                                        <p:strVal val="visible"/>
                                      </p:to>
                                    </p:set>
                                    <p:animEffect transition="in" filter="box(out)">
                                      <p:cBhvr>
                                        <p:cTn id="42" dur="500"/>
                                        <p:tgtEl>
                                          <p:spTgt spid="285705"/>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85706">
                                            <p:txEl>
                                              <p:pRg st="0" end="0"/>
                                            </p:txEl>
                                          </p:spTgt>
                                        </p:tgtEl>
                                        <p:attrNameLst>
                                          <p:attrName>style.visibility</p:attrName>
                                        </p:attrNameLst>
                                      </p:cBhvr>
                                      <p:to>
                                        <p:strVal val="visible"/>
                                      </p:to>
                                    </p:set>
                                    <p:animEffect transition="in" filter="box(out)">
                                      <p:cBhvr>
                                        <p:cTn id="47" dur="500"/>
                                        <p:tgtEl>
                                          <p:spTgt spid="285706">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5707"/>
                                        </p:tgtEl>
                                        <p:attrNameLst>
                                          <p:attrName>style.visibility</p:attrName>
                                        </p:attrNameLst>
                                      </p:cBhvr>
                                      <p:to>
                                        <p:strVal val="visible"/>
                                      </p:to>
                                    </p:set>
                                    <p:animEffect transition="in" filter="blinds(horizontal)">
                                      <p:cBhvr>
                                        <p:cTn id="52" dur="500"/>
                                        <p:tgtEl>
                                          <p:spTgt spid="285707"/>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85708">
                                            <p:bg/>
                                          </p:spTgt>
                                        </p:tgtEl>
                                        <p:attrNameLst>
                                          <p:attrName>style.visibility</p:attrName>
                                        </p:attrNameLst>
                                      </p:cBhvr>
                                      <p:to>
                                        <p:strVal val="visible"/>
                                      </p:to>
                                    </p:set>
                                    <p:animEffect transition="in" filter="box(out)">
                                      <p:cBhvr>
                                        <p:cTn id="57" dur="500"/>
                                        <p:tgtEl>
                                          <p:spTgt spid="285708">
                                            <p:bg/>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85708">
                                            <p:txEl>
                                              <p:pRg st="0" end="0"/>
                                            </p:txEl>
                                          </p:spTgt>
                                        </p:tgtEl>
                                        <p:attrNameLst>
                                          <p:attrName>style.visibility</p:attrName>
                                        </p:attrNameLst>
                                      </p:cBhvr>
                                      <p:to>
                                        <p:strVal val="visible"/>
                                      </p:to>
                                    </p:set>
                                    <p:animEffect transition="in" filter="box(out)">
                                      <p:cBhvr>
                                        <p:cTn id="62" dur="500"/>
                                        <p:tgtEl>
                                          <p:spTgt spid="285708">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285708">
                                            <p:txEl>
                                              <p:pRg st="1" end="1"/>
                                            </p:txEl>
                                          </p:spTgt>
                                        </p:tgtEl>
                                        <p:attrNameLst>
                                          <p:attrName>style.visibility</p:attrName>
                                        </p:attrNameLst>
                                      </p:cBhvr>
                                      <p:to>
                                        <p:strVal val="visible"/>
                                      </p:to>
                                    </p:set>
                                    <p:animEffect transition="in" filter="box(out)">
                                      <p:cBhvr>
                                        <p:cTn id="67" dur="500"/>
                                        <p:tgtEl>
                                          <p:spTgt spid="285708">
                                            <p:txEl>
                                              <p:pRg st="1" end="1"/>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85709"/>
                                        </p:tgtEl>
                                        <p:attrNameLst>
                                          <p:attrName>style.visibility</p:attrName>
                                        </p:attrNameLst>
                                      </p:cBhvr>
                                      <p:to>
                                        <p:strVal val="visible"/>
                                      </p:to>
                                    </p:set>
                                    <p:animEffect transition="in" filter="blinds(horizontal)">
                                      <p:cBhvr>
                                        <p:cTn id="72" dur="500"/>
                                        <p:tgtEl>
                                          <p:spTgt spid="285709"/>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285708">
                                            <p:txEl>
                                              <p:pRg st="2" end="2"/>
                                            </p:txEl>
                                          </p:spTgt>
                                        </p:tgtEl>
                                        <p:attrNameLst>
                                          <p:attrName>style.visibility</p:attrName>
                                        </p:attrNameLst>
                                      </p:cBhvr>
                                      <p:to>
                                        <p:strVal val="visible"/>
                                      </p:to>
                                    </p:set>
                                    <p:animEffect transition="in" filter="box(out)">
                                      <p:cBhvr>
                                        <p:cTn id="77" dur="500"/>
                                        <p:tgtEl>
                                          <p:spTgt spid="285708">
                                            <p:txEl>
                                              <p:pRg st="2" end="2"/>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nimBg="1" autoUpdateAnimBg="0"/>
      <p:bldP spid="285700" grpId="0" build="p" autoUpdateAnimBg="0"/>
      <p:bldP spid="285701" grpId="0" animBg="1" autoUpdateAnimBg="0"/>
      <p:bldP spid="285702" grpId="0" build="p" autoUpdateAnimBg="0"/>
      <p:bldP spid="285703" grpId="0" animBg="1" autoUpdateAnimBg="0"/>
      <p:bldP spid="285704" grpId="0" build="p" autoUpdateAnimBg="0"/>
      <p:bldP spid="285705" grpId="0" animBg="1" autoUpdateAnimBg="0"/>
      <p:bldP spid="285706" grpId="0" build="p" autoUpdateAnimBg="0"/>
      <p:bldP spid="285707" grpId="0"/>
      <p:bldP spid="285708" grpId="0" build="p" animBg="1" autoUpdateAnimBg="0"/>
      <p:bldP spid="285709" grpId="0"/>
      <p:bldP spid="18"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algn="r" eaLnBrk="1" hangingPunct="1"/>
            <a:r>
              <a:rPr lang="en-US" altLang="zh-CN" dirty="0" smtClean="0"/>
              <a:t>  </a:t>
            </a:r>
            <a:r>
              <a:rPr lang="zh-CN" altLang="en-US" dirty="0" smtClean="0"/>
              <a:t>分支结构</a:t>
            </a:r>
            <a:r>
              <a:rPr lang="en-US" altLang="zh-CN" dirty="0" smtClean="0"/>
              <a:t/>
            </a:r>
            <a:br>
              <a:rPr lang="en-US" altLang="zh-CN" dirty="0" smtClean="0"/>
            </a:br>
            <a:r>
              <a:rPr lang="en-US" altLang="zh-CN" dirty="0" smtClean="0"/>
              <a:t>if </a:t>
            </a:r>
            <a:r>
              <a:rPr lang="zh-CN" altLang="en-US" dirty="0" smtClean="0"/>
              <a:t>语句</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选择结构的构成</a:t>
            </a:r>
          </a:p>
        </p:txBody>
      </p:sp>
      <p:sp>
        <p:nvSpPr>
          <p:cNvPr id="15363" name="Rectangle 3"/>
          <p:cNvSpPr>
            <a:spLocks noGrp="1" noChangeArrowheads="1"/>
          </p:cNvSpPr>
          <p:nvPr>
            <p:ph idx="1"/>
          </p:nvPr>
        </p:nvSpPr>
        <p:spPr>
          <a:xfrm>
            <a:off x="533400" y="2667000"/>
            <a:ext cx="7239000" cy="914400"/>
          </a:xfrm>
        </p:spPr>
        <p:txBody>
          <a:bodyPr/>
          <a:lstStyle/>
          <a:p>
            <a:pPr eaLnBrk="1" hangingPunct="1">
              <a:buFont typeface="Wingdings" pitchFamily="2" charset="2"/>
              <a:buNone/>
            </a:pPr>
            <a:r>
              <a:rPr kumimoji="1" lang="zh-CN" altLang="en-US" sz="4400"/>
              <a:t>      条件表达式       分支语句</a:t>
            </a:r>
          </a:p>
        </p:txBody>
      </p:sp>
      <p:sp>
        <p:nvSpPr>
          <p:cNvPr id="405508" name="Line 4"/>
          <p:cNvSpPr>
            <a:spLocks noChangeShapeType="1"/>
          </p:cNvSpPr>
          <p:nvPr/>
        </p:nvSpPr>
        <p:spPr bwMode="auto">
          <a:xfrm>
            <a:off x="1524000" y="3657600"/>
            <a:ext cx="28956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5509" name="Line 5"/>
          <p:cNvSpPr>
            <a:spLocks noChangeShapeType="1"/>
          </p:cNvSpPr>
          <p:nvPr/>
        </p:nvSpPr>
        <p:spPr bwMode="auto">
          <a:xfrm>
            <a:off x="5486400" y="3657600"/>
            <a:ext cx="2209800" cy="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blinds(horizontal)">
                                      <p:cBhvr>
                                        <p:cTn id="7" dur="500"/>
                                        <p:tgtEl>
                                          <p:spTgt spid="4055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5509"/>
                                        </p:tgtEl>
                                        <p:attrNameLst>
                                          <p:attrName>style.visibility</p:attrName>
                                        </p:attrNameLst>
                                      </p:cBhvr>
                                      <p:to>
                                        <p:strVal val="visible"/>
                                      </p:to>
                                    </p:set>
                                    <p:animEffect transition="in" filter="blinds(horizontal)">
                                      <p:cBhvr>
                                        <p:cTn id="10" dur="500"/>
                                        <p:tgtEl>
                                          <p:spTgt spid="405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animBg="1"/>
      <p:bldP spid="40550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8765" y="228600"/>
            <a:ext cx="5532437" cy="673100"/>
          </a:xfrm>
        </p:spPr>
        <p:txBody>
          <a:bodyPr/>
          <a:lstStyle/>
          <a:p>
            <a:pPr eaLnBrk="1" hangingPunct="1"/>
            <a:r>
              <a:rPr lang="zh-CN" altLang="en-US" smtClean="0"/>
              <a:t>选择结构程序设计</a:t>
            </a:r>
          </a:p>
        </p:txBody>
      </p:sp>
      <p:sp>
        <p:nvSpPr>
          <p:cNvPr id="16387" name="Rectangle 3"/>
          <p:cNvSpPr>
            <a:spLocks noGrp="1" noChangeArrowheads="1"/>
          </p:cNvSpPr>
          <p:nvPr>
            <p:ph idx="1"/>
          </p:nvPr>
        </p:nvSpPr>
        <p:spPr>
          <a:xfrm>
            <a:off x="228600" y="1143000"/>
            <a:ext cx="4495800" cy="5029200"/>
          </a:xfrm>
          <a:ln w="57150" cmpd="thickThin">
            <a:solidFill>
              <a:schemeClr val="accent1"/>
            </a:solidFill>
            <a:miter lim="800000"/>
            <a:headEnd/>
            <a:tailEnd/>
          </a:ln>
        </p:spPr>
        <p:txBody>
          <a:bodyPr/>
          <a:lstStyle/>
          <a:p>
            <a:pPr eaLnBrk="1" hangingPunct="1">
              <a:lnSpc>
                <a:spcPct val="90000"/>
              </a:lnSpc>
              <a:buClr>
                <a:srgbClr val="FF9900"/>
              </a:buClr>
              <a:buFont typeface="Wingdings" pitchFamily="2" charset="2"/>
              <a:buChar char="p"/>
            </a:pPr>
            <a:r>
              <a:rPr lang="zh-CN" altLang="en-US" b="1" dirty="0" smtClean="0">
                <a:solidFill>
                  <a:schemeClr val="bg1"/>
                </a:solidFill>
                <a:latin typeface="楷体_GB2312" pitchFamily="49" charset="-122"/>
              </a:rPr>
              <a:t>如分数统计</a:t>
            </a:r>
            <a:r>
              <a:rPr lang="en-US" altLang="zh-CN" b="1" dirty="0" smtClean="0">
                <a:solidFill>
                  <a:schemeClr val="bg1"/>
                </a:solidFill>
                <a:latin typeface="楷体_GB2312" pitchFamily="49" charset="-122"/>
              </a:rPr>
              <a:t>:</a:t>
            </a:r>
            <a:r>
              <a:rPr lang="zh-CN" altLang="en-US" b="1" dirty="0" smtClean="0">
                <a:solidFill>
                  <a:schemeClr val="bg1"/>
                </a:solidFill>
                <a:latin typeface="楷体_GB2312" pitchFamily="49" charset="-122"/>
              </a:rPr>
              <a:t>特长生成绩为 考试成绩</a:t>
            </a:r>
            <a:r>
              <a:rPr lang="en-US" altLang="zh-CN" b="1" dirty="0" smtClean="0">
                <a:solidFill>
                  <a:schemeClr val="bg1"/>
                </a:solidFill>
                <a:latin typeface="楷体_GB2312" pitchFamily="49" charset="-122"/>
              </a:rPr>
              <a:t>+10;</a:t>
            </a:r>
          </a:p>
          <a:p>
            <a:pPr eaLnBrk="1" hangingPunct="1">
              <a:lnSpc>
                <a:spcPct val="90000"/>
              </a:lnSpc>
              <a:buClr>
                <a:srgbClr val="FF9900"/>
              </a:buClr>
              <a:buFont typeface="Wingdings" pitchFamily="2" charset="2"/>
              <a:buChar char="p"/>
            </a:pPr>
            <a:r>
              <a:rPr lang="zh-CN" altLang="en-US" b="1" dirty="0" smtClean="0">
                <a:solidFill>
                  <a:schemeClr val="bg1"/>
                </a:solidFill>
                <a:latin typeface="楷体_GB2312" pitchFamily="49" charset="-122"/>
              </a:rPr>
              <a:t>如计算工资：男生的洗理费为</a:t>
            </a:r>
            <a:r>
              <a:rPr lang="en-US" altLang="zh-CN" b="1" dirty="0" smtClean="0">
                <a:solidFill>
                  <a:schemeClr val="bg1"/>
                </a:solidFill>
                <a:latin typeface="楷体_GB2312" pitchFamily="49" charset="-122"/>
              </a:rPr>
              <a:t>5</a:t>
            </a:r>
            <a:r>
              <a:rPr lang="zh-CN" altLang="en-US" b="1" dirty="0" smtClean="0">
                <a:solidFill>
                  <a:schemeClr val="bg1"/>
                </a:solidFill>
                <a:latin typeface="楷体_GB2312" pitchFamily="49" charset="-122"/>
              </a:rPr>
              <a:t>；女生的洗理费为</a:t>
            </a:r>
            <a:r>
              <a:rPr lang="en-US" altLang="zh-CN" b="1" dirty="0" smtClean="0">
                <a:solidFill>
                  <a:schemeClr val="bg1"/>
                </a:solidFill>
                <a:latin typeface="楷体_GB2312" pitchFamily="49" charset="-122"/>
              </a:rPr>
              <a:t>15</a:t>
            </a:r>
            <a:r>
              <a:rPr lang="zh-CN" altLang="en-US" b="1" dirty="0" smtClean="0">
                <a:solidFill>
                  <a:schemeClr val="bg1"/>
                </a:solidFill>
                <a:latin typeface="楷体_GB2312" pitchFamily="49" charset="-122"/>
              </a:rPr>
              <a:t>元；</a:t>
            </a:r>
          </a:p>
          <a:p>
            <a:pPr eaLnBrk="1" hangingPunct="1">
              <a:lnSpc>
                <a:spcPct val="90000"/>
              </a:lnSpc>
              <a:buClr>
                <a:srgbClr val="FF9900"/>
              </a:buClr>
              <a:buFont typeface="Wingdings" pitchFamily="2" charset="2"/>
              <a:buChar char="p"/>
            </a:pPr>
            <a:r>
              <a:rPr lang="zh-CN" altLang="en-US" b="1" dirty="0" smtClean="0">
                <a:solidFill>
                  <a:schemeClr val="bg1"/>
                </a:solidFill>
                <a:latin typeface="楷体_GB2312" pitchFamily="49" charset="-122"/>
              </a:rPr>
              <a:t>如计算奖学金：平均成绩</a:t>
            </a:r>
            <a:r>
              <a:rPr lang="en-US" altLang="zh-CN" b="1" dirty="0" smtClean="0">
                <a:solidFill>
                  <a:schemeClr val="bg1"/>
                </a:solidFill>
                <a:latin typeface="楷体_GB2312" pitchFamily="49" charset="-122"/>
              </a:rPr>
              <a:t>90</a:t>
            </a:r>
            <a:r>
              <a:rPr lang="zh-CN" altLang="en-US" b="1" dirty="0" smtClean="0">
                <a:solidFill>
                  <a:schemeClr val="bg1"/>
                </a:solidFill>
                <a:latin typeface="楷体_GB2312" pitchFamily="49" charset="-122"/>
              </a:rPr>
              <a:t>分以上的为一等；</a:t>
            </a:r>
            <a:r>
              <a:rPr lang="en-US" altLang="zh-CN" b="1" dirty="0" smtClean="0">
                <a:solidFill>
                  <a:schemeClr val="bg1"/>
                </a:solidFill>
                <a:latin typeface="楷体_GB2312" pitchFamily="49" charset="-122"/>
              </a:rPr>
              <a:t>85</a:t>
            </a:r>
            <a:r>
              <a:rPr lang="zh-CN" altLang="en-US" b="1" dirty="0" smtClean="0">
                <a:solidFill>
                  <a:schemeClr val="bg1"/>
                </a:solidFill>
                <a:latin typeface="楷体_GB2312" pitchFamily="49" charset="-122"/>
              </a:rPr>
              <a:t>分以上为二等；</a:t>
            </a:r>
            <a:r>
              <a:rPr lang="en-US" altLang="zh-CN" b="1" dirty="0" smtClean="0">
                <a:solidFill>
                  <a:schemeClr val="bg1"/>
                </a:solidFill>
                <a:latin typeface="楷体_GB2312" pitchFamily="49" charset="-122"/>
              </a:rPr>
              <a:t>80</a:t>
            </a:r>
            <a:r>
              <a:rPr lang="zh-CN" altLang="en-US" b="1" dirty="0" smtClean="0">
                <a:solidFill>
                  <a:schemeClr val="bg1"/>
                </a:solidFill>
                <a:latin typeface="楷体_GB2312" pitchFamily="49" charset="-122"/>
              </a:rPr>
              <a:t>分以上的为三等。</a:t>
            </a:r>
          </a:p>
        </p:txBody>
      </p:sp>
      <p:grpSp>
        <p:nvGrpSpPr>
          <p:cNvPr id="406532" name="Group 4"/>
          <p:cNvGrpSpPr>
            <a:grpSpLocks/>
          </p:cNvGrpSpPr>
          <p:nvPr/>
        </p:nvGrpSpPr>
        <p:grpSpPr bwMode="auto">
          <a:xfrm>
            <a:off x="5562600" y="1676400"/>
            <a:ext cx="3200400" cy="4419600"/>
            <a:chOff x="3600" y="1152"/>
            <a:chExt cx="2016" cy="2784"/>
          </a:xfrm>
        </p:grpSpPr>
        <p:sp>
          <p:nvSpPr>
            <p:cNvPr id="16389" name="Line 5"/>
            <p:cNvSpPr>
              <a:spLocks noChangeShapeType="1"/>
            </p:cNvSpPr>
            <p:nvPr/>
          </p:nvSpPr>
          <p:spPr bwMode="auto">
            <a:xfrm>
              <a:off x="4320" y="2976"/>
              <a:ext cx="0" cy="576"/>
            </a:xfrm>
            <a:prstGeom prst="line">
              <a:avLst/>
            </a:prstGeom>
            <a:noFill/>
            <a:ln w="508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0" name="Rectangle 6"/>
            <p:cNvSpPr>
              <a:spLocks noChangeArrowheads="1"/>
            </p:cNvSpPr>
            <p:nvPr/>
          </p:nvSpPr>
          <p:spPr bwMode="auto">
            <a:xfrm>
              <a:off x="3888" y="2592"/>
              <a:ext cx="808" cy="378"/>
            </a:xfrm>
            <a:prstGeom prst="rect">
              <a:avLst/>
            </a:prstGeom>
            <a:noFill/>
            <a:ln w="508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800" b="1">
                  <a:solidFill>
                    <a:schemeClr val="bg1"/>
                  </a:solidFill>
                  <a:latin typeface="Times New Roman" pitchFamily="18" charset="0"/>
                </a:rPr>
                <a:t>成绩</a:t>
              </a:r>
              <a:r>
                <a:rPr kumimoji="1" lang="en-US" altLang="zh-CN" sz="1800" b="1">
                  <a:solidFill>
                    <a:schemeClr val="bg1"/>
                  </a:solidFill>
                  <a:latin typeface="Times New Roman" pitchFamily="18" charset="0"/>
                </a:rPr>
                <a:t>+10</a:t>
              </a:r>
            </a:p>
          </p:txBody>
        </p:sp>
        <p:grpSp>
          <p:nvGrpSpPr>
            <p:cNvPr id="16391" name="Group 7"/>
            <p:cNvGrpSpPr>
              <a:grpSpLocks/>
            </p:cNvGrpSpPr>
            <p:nvPr/>
          </p:nvGrpSpPr>
          <p:grpSpPr bwMode="auto">
            <a:xfrm>
              <a:off x="3630" y="1152"/>
              <a:ext cx="1292" cy="803"/>
              <a:chOff x="2478" y="816"/>
              <a:chExt cx="1292" cy="803"/>
            </a:xfrm>
          </p:grpSpPr>
          <p:sp>
            <p:nvSpPr>
              <p:cNvPr id="16401" name="AutoShape 8"/>
              <p:cNvSpPr>
                <a:spLocks noChangeArrowheads="1"/>
              </p:cNvSpPr>
              <p:nvPr/>
            </p:nvSpPr>
            <p:spPr bwMode="auto">
              <a:xfrm>
                <a:off x="2478" y="1099"/>
                <a:ext cx="1292" cy="520"/>
              </a:xfrm>
              <a:prstGeom prst="diamond">
                <a:avLst/>
              </a:prstGeom>
              <a:noFill/>
              <a:ln w="508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2000" b="1">
                    <a:solidFill>
                      <a:schemeClr val="bg1"/>
                    </a:solidFill>
                    <a:latin typeface="Times New Roman" pitchFamily="18" charset="0"/>
                  </a:rPr>
                  <a:t>特长生</a:t>
                </a:r>
                <a:r>
                  <a:rPr kumimoji="1" lang="en-US" altLang="zh-CN" sz="2000" b="1">
                    <a:solidFill>
                      <a:schemeClr val="bg1"/>
                    </a:solidFill>
                    <a:latin typeface="Times New Roman" pitchFamily="18" charset="0"/>
                  </a:rPr>
                  <a:t>?</a:t>
                </a:r>
              </a:p>
            </p:txBody>
          </p:sp>
          <p:sp>
            <p:nvSpPr>
              <p:cNvPr id="16402" name="Line 9"/>
              <p:cNvSpPr>
                <a:spLocks noChangeShapeType="1"/>
              </p:cNvSpPr>
              <p:nvPr/>
            </p:nvSpPr>
            <p:spPr bwMode="auto">
              <a:xfrm>
                <a:off x="3124" y="816"/>
                <a:ext cx="0" cy="283"/>
              </a:xfrm>
              <a:prstGeom prst="line">
                <a:avLst/>
              </a:prstGeom>
              <a:noFill/>
              <a:ln w="508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392" name="Rectangle 10"/>
            <p:cNvSpPr>
              <a:spLocks noChangeArrowheads="1"/>
            </p:cNvSpPr>
            <p:nvPr/>
          </p:nvSpPr>
          <p:spPr bwMode="auto">
            <a:xfrm>
              <a:off x="3600" y="3552"/>
              <a:ext cx="1488" cy="384"/>
            </a:xfrm>
            <a:prstGeom prst="rect">
              <a:avLst/>
            </a:prstGeom>
            <a:noFill/>
            <a:ln w="508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2000" b="1">
                  <a:solidFill>
                    <a:schemeClr val="bg1"/>
                  </a:solidFill>
                  <a:latin typeface="Times New Roman" pitchFamily="18" charset="0"/>
                </a:rPr>
                <a:t>后面语句</a:t>
              </a:r>
            </a:p>
          </p:txBody>
        </p:sp>
        <p:grpSp>
          <p:nvGrpSpPr>
            <p:cNvPr id="16393" name="Group 11"/>
            <p:cNvGrpSpPr>
              <a:grpSpLocks/>
            </p:cNvGrpSpPr>
            <p:nvPr/>
          </p:nvGrpSpPr>
          <p:grpSpPr bwMode="auto">
            <a:xfrm>
              <a:off x="3792" y="1968"/>
              <a:ext cx="480" cy="624"/>
              <a:chOff x="3792" y="1968"/>
              <a:chExt cx="480" cy="624"/>
            </a:xfrm>
          </p:grpSpPr>
          <p:sp>
            <p:nvSpPr>
              <p:cNvPr id="16399" name="Line 12"/>
              <p:cNvSpPr>
                <a:spLocks noChangeShapeType="1"/>
              </p:cNvSpPr>
              <p:nvPr/>
            </p:nvSpPr>
            <p:spPr bwMode="auto">
              <a:xfrm>
                <a:off x="4272" y="1968"/>
                <a:ext cx="0" cy="624"/>
              </a:xfrm>
              <a:prstGeom prst="line">
                <a:avLst/>
              </a:prstGeom>
              <a:noFill/>
              <a:ln w="508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0" name="Text Box 13"/>
              <p:cNvSpPr txBox="1">
                <a:spLocks noChangeArrowheads="1"/>
              </p:cNvSpPr>
              <p:nvPr/>
            </p:nvSpPr>
            <p:spPr bwMode="auto">
              <a:xfrm>
                <a:off x="3792" y="211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000" b="1">
                    <a:solidFill>
                      <a:schemeClr val="bg1"/>
                    </a:solidFill>
                    <a:latin typeface="Times New Roman" pitchFamily="18" charset="0"/>
                  </a:rPr>
                  <a:t>真</a:t>
                </a:r>
              </a:p>
            </p:txBody>
          </p:sp>
        </p:grpSp>
        <p:grpSp>
          <p:nvGrpSpPr>
            <p:cNvPr id="16394" name="Group 14"/>
            <p:cNvGrpSpPr>
              <a:grpSpLocks/>
            </p:cNvGrpSpPr>
            <p:nvPr/>
          </p:nvGrpSpPr>
          <p:grpSpPr bwMode="auto">
            <a:xfrm>
              <a:off x="4320" y="1680"/>
              <a:ext cx="1296" cy="1440"/>
              <a:chOff x="4320" y="1680"/>
              <a:chExt cx="1296" cy="1440"/>
            </a:xfrm>
          </p:grpSpPr>
          <p:sp>
            <p:nvSpPr>
              <p:cNvPr id="16395" name="Line 15"/>
              <p:cNvSpPr>
                <a:spLocks noChangeShapeType="1"/>
              </p:cNvSpPr>
              <p:nvPr/>
            </p:nvSpPr>
            <p:spPr bwMode="auto">
              <a:xfrm>
                <a:off x="4922" y="1697"/>
                <a:ext cx="214" cy="0"/>
              </a:xfrm>
              <a:prstGeom prst="line">
                <a:avLst/>
              </a:prstGeom>
              <a:noFill/>
              <a:ln w="508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6" name="Text Box 16"/>
              <p:cNvSpPr txBox="1">
                <a:spLocks noChangeArrowheads="1"/>
              </p:cNvSpPr>
              <p:nvPr/>
            </p:nvSpPr>
            <p:spPr bwMode="auto">
              <a:xfrm>
                <a:off x="5232" y="240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000" b="1">
                    <a:solidFill>
                      <a:schemeClr val="bg1"/>
                    </a:solidFill>
                    <a:latin typeface="Times New Roman" pitchFamily="18" charset="0"/>
                  </a:rPr>
                  <a:t>假</a:t>
                </a:r>
              </a:p>
            </p:txBody>
          </p:sp>
          <p:sp>
            <p:nvSpPr>
              <p:cNvPr id="16397" name="Line 17"/>
              <p:cNvSpPr>
                <a:spLocks noChangeShapeType="1"/>
              </p:cNvSpPr>
              <p:nvPr/>
            </p:nvSpPr>
            <p:spPr bwMode="auto">
              <a:xfrm>
                <a:off x="5136" y="1680"/>
                <a:ext cx="0" cy="1440"/>
              </a:xfrm>
              <a:prstGeom prst="line">
                <a:avLst/>
              </a:prstGeom>
              <a:noFill/>
              <a:ln w="539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8" name="Line 18"/>
              <p:cNvSpPr>
                <a:spLocks noChangeShapeType="1"/>
              </p:cNvSpPr>
              <p:nvPr/>
            </p:nvSpPr>
            <p:spPr bwMode="auto">
              <a:xfrm flipH="1">
                <a:off x="4320" y="3120"/>
                <a:ext cx="816" cy="0"/>
              </a:xfrm>
              <a:prstGeom prst="line">
                <a:avLst/>
              </a:prstGeom>
              <a:noFill/>
              <a:ln w="539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6532"/>
                                        </p:tgtEl>
                                        <p:attrNameLst>
                                          <p:attrName>style.visibility</p:attrName>
                                        </p:attrNameLst>
                                      </p:cBhvr>
                                      <p:to>
                                        <p:strVal val="visible"/>
                                      </p:to>
                                    </p:set>
                                    <p:animEffect transition="in" filter="blinds(horizontal)">
                                      <p:cBhvr>
                                        <p:cTn id="7" dur="500"/>
                                        <p:tgtEl>
                                          <p:spTgt spid="406532"/>
                                        </p:tgtEl>
                                      </p:cBhvr>
                                    </p:animEffect>
                                  </p:childTnLst>
                                  <p:subTnLst>
                                    <p:set>
                                      <p:cBhvr override="childStyle">
                                        <p:cTn dur="1" fill="hold" display="0" masterRel="nextClick" afterEffect="1"/>
                                        <p:tgtEl>
                                          <p:spTgt spid="4065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8765" y="228600"/>
            <a:ext cx="5532437" cy="673100"/>
          </a:xfrm>
        </p:spPr>
        <p:txBody>
          <a:bodyPr/>
          <a:lstStyle/>
          <a:p>
            <a:pPr eaLnBrk="1" hangingPunct="1"/>
            <a:r>
              <a:rPr lang="zh-CN" altLang="en-US" smtClean="0"/>
              <a:t>选择结构程序设计</a:t>
            </a:r>
          </a:p>
        </p:txBody>
      </p:sp>
      <p:sp>
        <p:nvSpPr>
          <p:cNvPr id="17411" name="Rectangle 3"/>
          <p:cNvSpPr>
            <a:spLocks noGrp="1" noChangeArrowheads="1"/>
          </p:cNvSpPr>
          <p:nvPr>
            <p:ph idx="1"/>
          </p:nvPr>
        </p:nvSpPr>
        <p:spPr>
          <a:xfrm>
            <a:off x="228600" y="1143000"/>
            <a:ext cx="4495800" cy="5029200"/>
          </a:xfrm>
          <a:noFill/>
          <a:ln w="57150" cap="flat" cmpd="thickThin" algn="ctr">
            <a:solidFill>
              <a:schemeClr val="accent1"/>
            </a:solidFill>
            <a:miter lim="800000"/>
            <a:headEnd/>
            <a:tailEnd/>
          </a:ln>
        </p:spPr>
        <p:txBody>
          <a:bodyPr/>
          <a:lstStyle/>
          <a:p>
            <a:pPr eaLnBrk="1" hangingPunct="1">
              <a:lnSpc>
                <a:spcPct val="90000"/>
              </a:lnSpc>
              <a:buClr>
                <a:srgbClr val="FF9900"/>
              </a:buClr>
              <a:buFont typeface="Wingdings" pitchFamily="2" charset="2"/>
              <a:buChar char="p"/>
            </a:pPr>
            <a:r>
              <a:rPr lang="zh-CN" altLang="en-US" b="1" dirty="0" smtClean="0">
                <a:solidFill>
                  <a:schemeClr val="bg1"/>
                </a:solidFill>
                <a:latin typeface="楷体_GB2312" pitchFamily="49" charset="-122"/>
              </a:rPr>
              <a:t>如分数统计</a:t>
            </a:r>
            <a:r>
              <a:rPr lang="en-US" altLang="zh-CN" b="1" dirty="0" smtClean="0">
                <a:solidFill>
                  <a:schemeClr val="bg1"/>
                </a:solidFill>
                <a:latin typeface="楷体_GB2312" pitchFamily="49" charset="-122"/>
              </a:rPr>
              <a:t>:</a:t>
            </a:r>
            <a:r>
              <a:rPr lang="zh-CN" altLang="en-US" b="1" dirty="0" smtClean="0">
                <a:solidFill>
                  <a:schemeClr val="bg1"/>
                </a:solidFill>
                <a:latin typeface="楷体_GB2312" pitchFamily="49" charset="-122"/>
              </a:rPr>
              <a:t>特长生成绩为 考试成绩</a:t>
            </a:r>
            <a:r>
              <a:rPr lang="en-US" altLang="zh-CN" b="1" dirty="0" smtClean="0">
                <a:solidFill>
                  <a:schemeClr val="bg1"/>
                </a:solidFill>
                <a:latin typeface="楷体_GB2312" pitchFamily="49" charset="-122"/>
              </a:rPr>
              <a:t>+10;</a:t>
            </a:r>
          </a:p>
          <a:p>
            <a:pPr eaLnBrk="1" hangingPunct="1">
              <a:lnSpc>
                <a:spcPct val="90000"/>
              </a:lnSpc>
              <a:buClr>
                <a:srgbClr val="FF9900"/>
              </a:buClr>
              <a:buFont typeface="Wingdings" pitchFamily="2" charset="2"/>
              <a:buChar char="p"/>
            </a:pPr>
            <a:r>
              <a:rPr lang="zh-CN" altLang="en-US" b="1" dirty="0" smtClean="0">
                <a:solidFill>
                  <a:schemeClr val="bg1"/>
                </a:solidFill>
                <a:latin typeface="楷体_GB2312" pitchFamily="49" charset="-122"/>
              </a:rPr>
              <a:t>如计算工资：男生的洗理费为</a:t>
            </a:r>
            <a:r>
              <a:rPr lang="en-US" altLang="zh-CN" b="1" dirty="0" smtClean="0">
                <a:solidFill>
                  <a:schemeClr val="bg1"/>
                </a:solidFill>
                <a:latin typeface="楷体_GB2312" pitchFamily="49" charset="-122"/>
              </a:rPr>
              <a:t>5</a:t>
            </a:r>
            <a:r>
              <a:rPr lang="zh-CN" altLang="en-US" b="1" dirty="0" smtClean="0">
                <a:solidFill>
                  <a:schemeClr val="bg1"/>
                </a:solidFill>
                <a:latin typeface="楷体_GB2312" pitchFamily="49" charset="-122"/>
              </a:rPr>
              <a:t>；女生的洗理费为</a:t>
            </a:r>
            <a:r>
              <a:rPr lang="en-US" altLang="zh-CN" b="1" dirty="0" smtClean="0">
                <a:solidFill>
                  <a:schemeClr val="bg1"/>
                </a:solidFill>
                <a:latin typeface="楷体_GB2312" pitchFamily="49" charset="-122"/>
              </a:rPr>
              <a:t>15</a:t>
            </a:r>
            <a:r>
              <a:rPr lang="zh-CN" altLang="en-US" b="1" dirty="0" smtClean="0">
                <a:solidFill>
                  <a:schemeClr val="bg1"/>
                </a:solidFill>
                <a:latin typeface="楷体_GB2312" pitchFamily="49" charset="-122"/>
              </a:rPr>
              <a:t>元；</a:t>
            </a:r>
          </a:p>
          <a:p>
            <a:pPr eaLnBrk="1" hangingPunct="1">
              <a:lnSpc>
                <a:spcPct val="90000"/>
              </a:lnSpc>
              <a:buClr>
                <a:srgbClr val="FF9900"/>
              </a:buClr>
              <a:buFont typeface="Wingdings" pitchFamily="2" charset="2"/>
              <a:buChar char="p"/>
            </a:pPr>
            <a:r>
              <a:rPr lang="zh-CN" altLang="en-US" b="1" dirty="0" smtClean="0">
                <a:solidFill>
                  <a:schemeClr val="bg1"/>
                </a:solidFill>
                <a:latin typeface="楷体_GB2312" pitchFamily="49" charset="-122"/>
              </a:rPr>
              <a:t>如计算奖学金：平均成绩</a:t>
            </a:r>
            <a:r>
              <a:rPr lang="en-US" altLang="zh-CN" b="1" dirty="0" smtClean="0">
                <a:solidFill>
                  <a:schemeClr val="bg1"/>
                </a:solidFill>
                <a:latin typeface="楷体_GB2312" pitchFamily="49" charset="-122"/>
              </a:rPr>
              <a:t>90</a:t>
            </a:r>
            <a:r>
              <a:rPr lang="zh-CN" altLang="en-US" b="1" dirty="0" smtClean="0">
                <a:solidFill>
                  <a:schemeClr val="bg1"/>
                </a:solidFill>
                <a:latin typeface="楷体_GB2312" pitchFamily="49" charset="-122"/>
              </a:rPr>
              <a:t>分以上的为一等；</a:t>
            </a:r>
            <a:r>
              <a:rPr lang="en-US" altLang="zh-CN" b="1" dirty="0" smtClean="0">
                <a:solidFill>
                  <a:schemeClr val="bg1"/>
                </a:solidFill>
                <a:latin typeface="楷体_GB2312" pitchFamily="49" charset="-122"/>
              </a:rPr>
              <a:t>85</a:t>
            </a:r>
            <a:r>
              <a:rPr lang="zh-CN" altLang="en-US" b="1" dirty="0" smtClean="0">
                <a:solidFill>
                  <a:schemeClr val="bg1"/>
                </a:solidFill>
                <a:latin typeface="楷体_GB2312" pitchFamily="49" charset="-122"/>
              </a:rPr>
              <a:t>分以上为二等；</a:t>
            </a:r>
            <a:r>
              <a:rPr lang="en-US" altLang="zh-CN" b="1" dirty="0" smtClean="0">
                <a:solidFill>
                  <a:schemeClr val="bg1"/>
                </a:solidFill>
                <a:latin typeface="楷体_GB2312" pitchFamily="49" charset="-122"/>
              </a:rPr>
              <a:t>80</a:t>
            </a:r>
            <a:r>
              <a:rPr lang="zh-CN" altLang="en-US" b="1" dirty="0" smtClean="0">
                <a:solidFill>
                  <a:schemeClr val="bg1"/>
                </a:solidFill>
                <a:latin typeface="楷体_GB2312" pitchFamily="49" charset="-122"/>
              </a:rPr>
              <a:t>分以上的为三等。</a:t>
            </a:r>
          </a:p>
        </p:txBody>
      </p:sp>
      <p:grpSp>
        <p:nvGrpSpPr>
          <p:cNvPr id="407556" name="Group 4"/>
          <p:cNvGrpSpPr>
            <a:grpSpLocks/>
          </p:cNvGrpSpPr>
          <p:nvPr/>
        </p:nvGrpSpPr>
        <p:grpSpPr bwMode="auto">
          <a:xfrm>
            <a:off x="4800602" y="1143000"/>
            <a:ext cx="4189413" cy="4419600"/>
            <a:chOff x="2929" y="1152"/>
            <a:chExt cx="2639" cy="2784"/>
          </a:xfrm>
        </p:grpSpPr>
        <p:sp>
          <p:nvSpPr>
            <p:cNvPr id="17413" name="Line 5"/>
            <p:cNvSpPr>
              <a:spLocks noChangeShapeType="1"/>
            </p:cNvSpPr>
            <p:nvPr/>
          </p:nvSpPr>
          <p:spPr bwMode="auto">
            <a:xfrm>
              <a:off x="4176" y="3216"/>
              <a:ext cx="0" cy="336"/>
            </a:xfrm>
            <a:prstGeom prst="line">
              <a:avLst/>
            </a:prstGeom>
            <a:noFill/>
            <a:ln w="508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4" name="Rectangle 6"/>
            <p:cNvSpPr>
              <a:spLocks noChangeArrowheads="1"/>
            </p:cNvSpPr>
            <p:nvPr/>
          </p:nvSpPr>
          <p:spPr bwMode="auto">
            <a:xfrm>
              <a:off x="3024" y="2304"/>
              <a:ext cx="808" cy="378"/>
            </a:xfrm>
            <a:prstGeom prst="rect">
              <a:avLst/>
            </a:prstGeom>
            <a:noFill/>
            <a:ln w="508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a:solidFill>
                    <a:schemeClr val="bg1"/>
                  </a:solidFill>
                  <a:latin typeface="Times New Roman" pitchFamily="18" charset="0"/>
                </a:rPr>
                <a:t>5</a:t>
              </a:r>
            </a:p>
          </p:txBody>
        </p:sp>
        <p:sp>
          <p:nvSpPr>
            <p:cNvPr id="17415" name="Rectangle 7"/>
            <p:cNvSpPr>
              <a:spLocks noChangeArrowheads="1"/>
            </p:cNvSpPr>
            <p:nvPr/>
          </p:nvSpPr>
          <p:spPr bwMode="auto">
            <a:xfrm>
              <a:off x="4760" y="2256"/>
              <a:ext cx="808" cy="378"/>
            </a:xfrm>
            <a:prstGeom prst="rect">
              <a:avLst/>
            </a:prstGeom>
            <a:noFill/>
            <a:ln w="508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solidFill>
                    <a:schemeClr val="bg1"/>
                  </a:solidFill>
                  <a:latin typeface="Times New Roman" pitchFamily="18" charset="0"/>
                </a:rPr>
                <a:t>15</a:t>
              </a:r>
            </a:p>
          </p:txBody>
        </p:sp>
        <p:sp>
          <p:nvSpPr>
            <p:cNvPr id="17416" name="Line 8"/>
            <p:cNvSpPr>
              <a:spLocks noChangeShapeType="1"/>
            </p:cNvSpPr>
            <p:nvPr/>
          </p:nvSpPr>
          <p:spPr bwMode="auto">
            <a:xfrm>
              <a:off x="3391" y="3216"/>
              <a:ext cx="1745" cy="0"/>
            </a:xfrm>
            <a:prstGeom prst="line">
              <a:avLst/>
            </a:prstGeom>
            <a:noFill/>
            <a:ln w="508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7" name="Line 9"/>
            <p:cNvSpPr>
              <a:spLocks noChangeShapeType="1"/>
            </p:cNvSpPr>
            <p:nvPr/>
          </p:nvSpPr>
          <p:spPr bwMode="auto">
            <a:xfrm>
              <a:off x="3387" y="2688"/>
              <a:ext cx="0" cy="567"/>
            </a:xfrm>
            <a:prstGeom prst="line">
              <a:avLst/>
            </a:prstGeom>
            <a:noFill/>
            <a:ln w="508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8" name="Line 10"/>
            <p:cNvSpPr>
              <a:spLocks noChangeShapeType="1"/>
            </p:cNvSpPr>
            <p:nvPr/>
          </p:nvSpPr>
          <p:spPr bwMode="auto">
            <a:xfrm>
              <a:off x="5124" y="2640"/>
              <a:ext cx="12" cy="576"/>
            </a:xfrm>
            <a:prstGeom prst="line">
              <a:avLst/>
            </a:prstGeom>
            <a:noFill/>
            <a:ln w="508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7419" name="Group 11"/>
            <p:cNvGrpSpPr>
              <a:grpSpLocks/>
            </p:cNvGrpSpPr>
            <p:nvPr/>
          </p:nvGrpSpPr>
          <p:grpSpPr bwMode="auto">
            <a:xfrm>
              <a:off x="3630" y="1152"/>
              <a:ext cx="1292" cy="803"/>
              <a:chOff x="2478" y="816"/>
              <a:chExt cx="1292" cy="803"/>
            </a:xfrm>
          </p:grpSpPr>
          <p:sp>
            <p:nvSpPr>
              <p:cNvPr id="17431" name="AutoShape 12"/>
              <p:cNvSpPr>
                <a:spLocks noChangeArrowheads="1"/>
              </p:cNvSpPr>
              <p:nvPr/>
            </p:nvSpPr>
            <p:spPr bwMode="auto">
              <a:xfrm>
                <a:off x="2478" y="1099"/>
                <a:ext cx="1292" cy="520"/>
              </a:xfrm>
              <a:prstGeom prst="diamond">
                <a:avLst/>
              </a:prstGeom>
              <a:noFill/>
              <a:ln w="508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2400" b="1">
                    <a:solidFill>
                      <a:schemeClr val="bg1"/>
                    </a:solidFill>
                    <a:latin typeface="Times New Roman" pitchFamily="18" charset="0"/>
                  </a:rPr>
                  <a:t>男</a:t>
                </a:r>
                <a:r>
                  <a:rPr kumimoji="1" lang="en-US" altLang="zh-CN" sz="2400" b="1">
                    <a:solidFill>
                      <a:schemeClr val="bg1"/>
                    </a:solidFill>
                    <a:latin typeface="Times New Roman" pitchFamily="18" charset="0"/>
                  </a:rPr>
                  <a:t>?</a:t>
                </a:r>
              </a:p>
            </p:txBody>
          </p:sp>
          <p:sp>
            <p:nvSpPr>
              <p:cNvPr id="17432" name="Line 13"/>
              <p:cNvSpPr>
                <a:spLocks noChangeShapeType="1"/>
              </p:cNvSpPr>
              <p:nvPr/>
            </p:nvSpPr>
            <p:spPr bwMode="auto">
              <a:xfrm>
                <a:off x="3124" y="816"/>
                <a:ext cx="0" cy="283"/>
              </a:xfrm>
              <a:prstGeom prst="line">
                <a:avLst/>
              </a:prstGeom>
              <a:noFill/>
              <a:ln w="508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420" name="Rectangle 14"/>
            <p:cNvSpPr>
              <a:spLocks noChangeArrowheads="1"/>
            </p:cNvSpPr>
            <p:nvPr/>
          </p:nvSpPr>
          <p:spPr bwMode="auto">
            <a:xfrm>
              <a:off x="3489" y="3552"/>
              <a:ext cx="1488" cy="384"/>
            </a:xfrm>
            <a:prstGeom prst="rect">
              <a:avLst/>
            </a:prstGeom>
            <a:noFill/>
            <a:ln w="508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2400" b="1">
                  <a:solidFill>
                    <a:schemeClr val="bg1"/>
                  </a:solidFill>
                  <a:latin typeface="Times New Roman" pitchFamily="18" charset="0"/>
                </a:rPr>
                <a:t>后面语句</a:t>
              </a:r>
            </a:p>
          </p:txBody>
        </p:sp>
        <p:grpSp>
          <p:nvGrpSpPr>
            <p:cNvPr id="17421" name="Group 15"/>
            <p:cNvGrpSpPr>
              <a:grpSpLocks/>
            </p:cNvGrpSpPr>
            <p:nvPr/>
          </p:nvGrpSpPr>
          <p:grpSpPr bwMode="auto">
            <a:xfrm>
              <a:off x="2929" y="1578"/>
              <a:ext cx="701" cy="726"/>
              <a:chOff x="1777" y="1242"/>
              <a:chExt cx="701" cy="726"/>
            </a:xfrm>
          </p:grpSpPr>
          <p:grpSp>
            <p:nvGrpSpPr>
              <p:cNvPr id="17427" name="Group 16"/>
              <p:cNvGrpSpPr>
                <a:grpSpLocks/>
              </p:cNvGrpSpPr>
              <p:nvPr/>
            </p:nvGrpSpPr>
            <p:grpSpPr bwMode="auto">
              <a:xfrm>
                <a:off x="2208" y="1372"/>
                <a:ext cx="270" cy="596"/>
                <a:chOff x="2928" y="1525"/>
                <a:chExt cx="288" cy="768"/>
              </a:xfrm>
            </p:grpSpPr>
            <p:sp>
              <p:nvSpPr>
                <p:cNvPr id="17429" name="Line 17"/>
                <p:cNvSpPr>
                  <a:spLocks noChangeShapeType="1"/>
                </p:cNvSpPr>
                <p:nvPr/>
              </p:nvSpPr>
              <p:spPr bwMode="auto">
                <a:xfrm>
                  <a:off x="2928" y="1525"/>
                  <a:ext cx="0" cy="768"/>
                </a:xfrm>
                <a:prstGeom prst="line">
                  <a:avLst/>
                </a:prstGeom>
                <a:noFill/>
                <a:ln w="508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0" name="Line 18"/>
                <p:cNvSpPr>
                  <a:spLocks noChangeShapeType="1"/>
                </p:cNvSpPr>
                <p:nvPr/>
              </p:nvSpPr>
              <p:spPr bwMode="auto">
                <a:xfrm>
                  <a:off x="2928" y="1525"/>
                  <a:ext cx="288" cy="0"/>
                </a:xfrm>
                <a:prstGeom prst="line">
                  <a:avLst/>
                </a:prstGeom>
                <a:noFill/>
                <a:ln w="508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428" name="AutoShape 19"/>
              <p:cNvSpPr>
                <a:spLocks noChangeArrowheads="1"/>
              </p:cNvSpPr>
              <p:nvPr/>
            </p:nvSpPr>
            <p:spPr bwMode="auto">
              <a:xfrm>
                <a:off x="1777" y="1242"/>
                <a:ext cx="454" cy="443"/>
              </a:xfrm>
              <a:prstGeom prst="cloud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400" b="1">
                    <a:solidFill>
                      <a:schemeClr val="bg1"/>
                    </a:solidFill>
                    <a:latin typeface="Times New Roman" pitchFamily="18" charset="0"/>
                  </a:rPr>
                  <a:t>真</a:t>
                </a:r>
              </a:p>
            </p:txBody>
          </p:sp>
        </p:grpSp>
        <p:grpSp>
          <p:nvGrpSpPr>
            <p:cNvPr id="17422" name="Group 20"/>
            <p:cNvGrpSpPr>
              <a:grpSpLocks/>
            </p:cNvGrpSpPr>
            <p:nvPr/>
          </p:nvGrpSpPr>
          <p:grpSpPr bwMode="auto">
            <a:xfrm>
              <a:off x="4922" y="1584"/>
              <a:ext cx="646" cy="672"/>
              <a:chOff x="3770" y="1248"/>
              <a:chExt cx="646" cy="672"/>
            </a:xfrm>
          </p:grpSpPr>
          <p:grpSp>
            <p:nvGrpSpPr>
              <p:cNvPr id="17423" name="Group 21"/>
              <p:cNvGrpSpPr>
                <a:grpSpLocks/>
              </p:cNvGrpSpPr>
              <p:nvPr/>
            </p:nvGrpSpPr>
            <p:grpSpPr bwMode="auto">
              <a:xfrm>
                <a:off x="3770" y="1361"/>
                <a:ext cx="214" cy="559"/>
                <a:chOff x="5014" y="1514"/>
                <a:chExt cx="288" cy="794"/>
              </a:xfrm>
            </p:grpSpPr>
            <p:sp>
              <p:nvSpPr>
                <p:cNvPr id="17425" name="Line 22"/>
                <p:cNvSpPr>
                  <a:spLocks noChangeShapeType="1"/>
                </p:cNvSpPr>
                <p:nvPr/>
              </p:nvSpPr>
              <p:spPr bwMode="auto">
                <a:xfrm>
                  <a:off x="5275" y="1540"/>
                  <a:ext cx="0" cy="768"/>
                </a:xfrm>
                <a:prstGeom prst="line">
                  <a:avLst/>
                </a:prstGeom>
                <a:noFill/>
                <a:ln w="508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6" name="Line 23"/>
                <p:cNvSpPr>
                  <a:spLocks noChangeShapeType="1"/>
                </p:cNvSpPr>
                <p:nvPr/>
              </p:nvSpPr>
              <p:spPr bwMode="auto">
                <a:xfrm>
                  <a:off x="5014" y="1514"/>
                  <a:ext cx="288" cy="0"/>
                </a:xfrm>
                <a:prstGeom prst="line">
                  <a:avLst/>
                </a:prstGeom>
                <a:noFill/>
                <a:ln w="508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424" name="Text Box 24"/>
              <p:cNvSpPr txBox="1">
                <a:spLocks noChangeArrowheads="1"/>
              </p:cNvSpPr>
              <p:nvPr/>
            </p:nvSpPr>
            <p:spPr bwMode="auto">
              <a:xfrm>
                <a:off x="4032" y="124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400" b="1">
                    <a:solidFill>
                      <a:schemeClr val="bg1"/>
                    </a:solidFill>
                    <a:latin typeface="Times New Roman" pitchFamily="18" charset="0"/>
                  </a:rPr>
                  <a:t>假</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blinds(horizontal)">
                                      <p:cBhvr>
                                        <p:cTn id="7" dur="500"/>
                                        <p:tgtEl>
                                          <p:spTgt spid="407556"/>
                                        </p:tgtEl>
                                      </p:cBhvr>
                                    </p:animEffect>
                                  </p:childTnLst>
                                  <p:subTnLst>
                                    <p:set>
                                      <p:cBhvr override="childStyle">
                                        <p:cTn dur="1" fill="hold" display="0" masterRel="nextClick" afterEffect="1"/>
                                        <p:tgtEl>
                                          <p:spTgt spid="4075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8765" y="228600"/>
            <a:ext cx="5532437" cy="673100"/>
          </a:xfrm>
        </p:spPr>
        <p:txBody>
          <a:bodyPr/>
          <a:lstStyle/>
          <a:p>
            <a:pPr eaLnBrk="1" hangingPunct="1"/>
            <a:r>
              <a:rPr lang="zh-CN" altLang="en-US" smtClean="0"/>
              <a:t>选择结构程序设计</a:t>
            </a:r>
          </a:p>
        </p:txBody>
      </p:sp>
      <p:sp>
        <p:nvSpPr>
          <p:cNvPr id="18435" name="Rectangle 3"/>
          <p:cNvSpPr>
            <a:spLocks noGrp="1" noChangeArrowheads="1"/>
          </p:cNvSpPr>
          <p:nvPr>
            <p:ph idx="1"/>
          </p:nvPr>
        </p:nvSpPr>
        <p:spPr>
          <a:xfrm>
            <a:off x="228600" y="1143000"/>
            <a:ext cx="4495800" cy="5029200"/>
          </a:xfrm>
          <a:noFill/>
          <a:ln w="57150" cap="flat" cmpd="thickThin" algn="ctr">
            <a:solidFill>
              <a:schemeClr val="accent1"/>
            </a:solidFill>
            <a:miter lim="800000"/>
            <a:headEnd/>
            <a:tailEnd/>
          </a:ln>
        </p:spPr>
        <p:txBody>
          <a:bodyPr/>
          <a:lstStyle/>
          <a:p>
            <a:pPr eaLnBrk="1" hangingPunct="1">
              <a:lnSpc>
                <a:spcPct val="90000"/>
              </a:lnSpc>
              <a:buClr>
                <a:srgbClr val="FF9900"/>
              </a:buClr>
              <a:buFont typeface="Wingdings" pitchFamily="2" charset="2"/>
              <a:buChar char="p"/>
            </a:pPr>
            <a:r>
              <a:rPr lang="zh-CN" altLang="en-US" b="1" smtClean="0">
                <a:solidFill>
                  <a:schemeClr val="bg1"/>
                </a:solidFill>
                <a:latin typeface="楷体_GB2312" pitchFamily="49" charset="-122"/>
              </a:rPr>
              <a:t>如分数统计</a:t>
            </a:r>
            <a:r>
              <a:rPr lang="en-US" altLang="zh-CN" b="1" smtClean="0">
                <a:solidFill>
                  <a:schemeClr val="bg1"/>
                </a:solidFill>
                <a:latin typeface="楷体_GB2312" pitchFamily="49" charset="-122"/>
              </a:rPr>
              <a:t>:</a:t>
            </a:r>
            <a:r>
              <a:rPr lang="zh-CN" altLang="en-US" b="1" smtClean="0">
                <a:solidFill>
                  <a:schemeClr val="bg1"/>
                </a:solidFill>
                <a:latin typeface="楷体_GB2312" pitchFamily="49" charset="-122"/>
              </a:rPr>
              <a:t>特长生成绩为 考试成绩</a:t>
            </a:r>
            <a:r>
              <a:rPr lang="en-US" altLang="zh-CN" b="1" smtClean="0">
                <a:solidFill>
                  <a:schemeClr val="bg1"/>
                </a:solidFill>
                <a:latin typeface="楷体_GB2312" pitchFamily="49" charset="-122"/>
              </a:rPr>
              <a:t>+10;</a:t>
            </a:r>
          </a:p>
          <a:p>
            <a:pPr eaLnBrk="1" hangingPunct="1">
              <a:lnSpc>
                <a:spcPct val="90000"/>
              </a:lnSpc>
              <a:buClr>
                <a:srgbClr val="FF9900"/>
              </a:buClr>
              <a:buFont typeface="Wingdings" pitchFamily="2" charset="2"/>
              <a:buChar char="p"/>
            </a:pPr>
            <a:r>
              <a:rPr lang="zh-CN" altLang="en-US" b="1" smtClean="0">
                <a:solidFill>
                  <a:schemeClr val="bg1"/>
                </a:solidFill>
                <a:latin typeface="楷体_GB2312" pitchFamily="49" charset="-122"/>
              </a:rPr>
              <a:t>如计算工资：男生的洗理费为</a:t>
            </a:r>
            <a:r>
              <a:rPr lang="en-US" altLang="zh-CN" b="1" smtClean="0">
                <a:solidFill>
                  <a:schemeClr val="bg1"/>
                </a:solidFill>
                <a:latin typeface="楷体_GB2312" pitchFamily="49" charset="-122"/>
              </a:rPr>
              <a:t>5</a:t>
            </a:r>
            <a:r>
              <a:rPr lang="zh-CN" altLang="en-US" b="1" smtClean="0">
                <a:solidFill>
                  <a:schemeClr val="bg1"/>
                </a:solidFill>
                <a:latin typeface="楷体_GB2312" pitchFamily="49" charset="-122"/>
              </a:rPr>
              <a:t>；女生的洗理费为</a:t>
            </a:r>
            <a:r>
              <a:rPr lang="en-US" altLang="zh-CN" b="1" smtClean="0">
                <a:solidFill>
                  <a:schemeClr val="bg1"/>
                </a:solidFill>
                <a:latin typeface="楷体_GB2312" pitchFamily="49" charset="-122"/>
              </a:rPr>
              <a:t>15</a:t>
            </a:r>
            <a:r>
              <a:rPr lang="zh-CN" altLang="en-US" b="1" smtClean="0">
                <a:solidFill>
                  <a:schemeClr val="bg1"/>
                </a:solidFill>
                <a:latin typeface="楷体_GB2312" pitchFamily="49" charset="-122"/>
              </a:rPr>
              <a:t>元；</a:t>
            </a:r>
          </a:p>
          <a:p>
            <a:pPr eaLnBrk="1" hangingPunct="1">
              <a:lnSpc>
                <a:spcPct val="90000"/>
              </a:lnSpc>
              <a:buClr>
                <a:srgbClr val="FF9900"/>
              </a:buClr>
              <a:buFont typeface="Wingdings" pitchFamily="2" charset="2"/>
              <a:buChar char="p"/>
            </a:pPr>
            <a:r>
              <a:rPr lang="zh-CN" altLang="en-US" b="1" smtClean="0">
                <a:solidFill>
                  <a:schemeClr val="bg1"/>
                </a:solidFill>
                <a:latin typeface="楷体_GB2312" pitchFamily="49" charset="-122"/>
              </a:rPr>
              <a:t>如计算奖学金：平均成绩</a:t>
            </a:r>
            <a:r>
              <a:rPr lang="en-US" altLang="zh-CN" b="1" smtClean="0">
                <a:solidFill>
                  <a:schemeClr val="bg1"/>
                </a:solidFill>
                <a:latin typeface="楷体_GB2312" pitchFamily="49" charset="-122"/>
              </a:rPr>
              <a:t>90</a:t>
            </a:r>
            <a:r>
              <a:rPr lang="zh-CN" altLang="en-US" b="1" smtClean="0">
                <a:solidFill>
                  <a:schemeClr val="bg1"/>
                </a:solidFill>
                <a:latin typeface="楷体_GB2312" pitchFamily="49" charset="-122"/>
              </a:rPr>
              <a:t>分以上的为一等；</a:t>
            </a:r>
            <a:r>
              <a:rPr lang="en-US" altLang="zh-CN" b="1" smtClean="0">
                <a:solidFill>
                  <a:schemeClr val="bg1"/>
                </a:solidFill>
                <a:latin typeface="楷体_GB2312" pitchFamily="49" charset="-122"/>
              </a:rPr>
              <a:t>85</a:t>
            </a:r>
            <a:r>
              <a:rPr lang="zh-CN" altLang="en-US" b="1" smtClean="0">
                <a:solidFill>
                  <a:schemeClr val="bg1"/>
                </a:solidFill>
                <a:latin typeface="楷体_GB2312" pitchFamily="49" charset="-122"/>
              </a:rPr>
              <a:t>分以上为二等；</a:t>
            </a:r>
            <a:r>
              <a:rPr lang="en-US" altLang="zh-CN" b="1" smtClean="0">
                <a:solidFill>
                  <a:schemeClr val="bg1"/>
                </a:solidFill>
                <a:latin typeface="楷体_GB2312" pitchFamily="49" charset="-122"/>
              </a:rPr>
              <a:t>80</a:t>
            </a:r>
            <a:r>
              <a:rPr lang="zh-CN" altLang="en-US" b="1" smtClean="0">
                <a:solidFill>
                  <a:schemeClr val="bg1"/>
                </a:solidFill>
                <a:latin typeface="楷体_GB2312" pitchFamily="49" charset="-122"/>
              </a:rPr>
              <a:t>分以上的为三等。</a:t>
            </a:r>
          </a:p>
        </p:txBody>
      </p:sp>
      <p:grpSp>
        <p:nvGrpSpPr>
          <p:cNvPr id="408580" name="Group 4"/>
          <p:cNvGrpSpPr>
            <a:grpSpLocks/>
          </p:cNvGrpSpPr>
          <p:nvPr/>
        </p:nvGrpSpPr>
        <p:grpSpPr bwMode="auto">
          <a:xfrm>
            <a:off x="4953000" y="1295400"/>
            <a:ext cx="4191000" cy="4648200"/>
            <a:chOff x="1188" y="1056"/>
            <a:chExt cx="2553" cy="2419"/>
          </a:xfrm>
        </p:grpSpPr>
        <p:sp>
          <p:nvSpPr>
            <p:cNvPr id="18437" name="AutoShape 5"/>
            <p:cNvSpPr>
              <a:spLocks noChangeArrowheads="1"/>
            </p:cNvSpPr>
            <p:nvPr/>
          </p:nvSpPr>
          <p:spPr bwMode="auto">
            <a:xfrm>
              <a:off x="1188" y="1322"/>
              <a:ext cx="981" cy="265"/>
            </a:xfrm>
            <a:prstGeom prst="diamond">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条件</a:t>
              </a:r>
              <a:r>
                <a:rPr kumimoji="1" lang="en-US" altLang="zh-CN" sz="1600" b="1">
                  <a:solidFill>
                    <a:schemeClr val="bg1"/>
                  </a:solidFill>
                  <a:latin typeface="Times New Roman" pitchFamily="18" charset="0"/>
                </a:rPr>
                <a:t>1</a:t>
              </a:r>
            </a:p>
          </p:txBody>
        </p:sp>
        <p:sp>
          <p:nvSpPr>
            <p:cNvPr id="18438" name="AutoShape 6"/>
            <p:cNvSpPr>
              <a:spLocks noChangeArrowheads="1"/>
            </p:cNvSpPr>
            <p:nvPr/>
          </p:nvSpPr>
          <p:spPr bwMode="auto">
            <a:xfrm>
              <a:off x="1188" y="1823"/>
              <a:ext cx="981" cy="266"/>
            </a:xfrm>
            <a:prstGeom prst="diamond">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条件</a:t>
              </a:r>
              <a:r>
                <a:rPr kumimoji="1" lang="en-US" altLang="zh-CN" sz="1600" b="1">
                  <a:solidFill>
                    <a:schemeClr val="bg1"/>
                  </a:solidFill>
                  <a:latin typeface="Times New Roman" pitchFamily="18" charset="0"/>
                </a:rPr>
                <a:t>2</a:t>
              </a:r>
            </a:p>
          </p:txBody>
        </p:sp>
        <p:sp>
          <p:nvSpPr>
            <p:cNvPr id="18439" name="AutoShape 7"/>
            <p:cNvSpPr>
              <a:spLocks noChangeArrowheads="1"/>
            </p:cNvSpPr>
            <p:nvPr/>
          </p:nvSpPr>
          <p:spPr bwMode="auto">
            <a:xfrm>
              <a:off x="1269" y="2531"/>
              <a:ext cx="981" cy="266"/>
            </a:xfrm>
            <a:prstGeom prst="diamond">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条件</a:t>
              </a:r>
              <a:r>
                <a:rPr kumimoji="1" lang="en-US" altLang="zh-CN" sz="1600" b="1">
                  <a:solidFill>
                    <a:schemeClr val="bg1"/>
                  </a:solidFill>
                  <a:latin typeface="Times New Roman" pitchFamily="18" charset="0"/>
                </a:rPr>
                <a:t>N</a:t>
              </a:r>
            </a:p>
          </p:txBody>
        </p:sp>
        <p:sp>
          <p:nvSpPr>
            <p:cNvPr id="18440" name="Rectangle 8"/>
            <p:cNvSpPr>
              <a:spLocks noChangeArrowheads="1"/>
            </p:cNvSpPr>
            <p:nvPr/>
          </p:nvSpPr>
          <p:spPr bwMode="auto">
            <a:xfrm>
              <a:off x="1228" y="2974"/>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语句</a:t>
              </a:r>
              <a:r>
                <a:rPr kumimoji="1" lang="en-US" altLang="zh-CN" sz="1600" b="1">
                  <a:solidFill>
                    <a:schemeClr val="bg1"/>
                  </a:solidFill>
                  <a:latin typeface="Times New Roman" pitchFamily="18" charset="0"/>
                </a:rPr>
                <a:t>n+1</a:t>
              </a:r>
            </a:p>
          </p:txBody>
        </p:sp>
        <p:sp>
          <p:nvSpPr>
            <p:cNvPr id="18441" name="Rectangle 9"/>
            <p:cNvSpPr>
              <a:spLocks noChangeArrowheads="1"/>
            </p:cNvSpPr>
            <p:nvPr/>
          </p:nvSpPr>
          <p:spPr bwMode="auto">
            <a:xfrm>
              <a:off x="3061" y="1649"/>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800" b="1">
                  <a:solidFill>
                    <a:schemeClr val="bg1"/>
                  </a:solidFill>
                  <a:latin typeface="Times New Roman" pitchFamily="18" charset="0"/>
                </a:rPr>
                <a:t>语句</a:t>
              </a:r>
              <a:r>
                <a:rPr kumimoji="1" lang="en-US" altLang="zh-CN" sz="1800" b="1">
                  <a:solidFill>
                    <a:schemeClr val="bg1"/>
                  </a:solidFill>
                  <a:latin typeface="Times New Roman" pitchFamily="18" charset="0"/>
                </a:rPr>
                <a:t>1</a:t>
              </a:r>
            </a:p>
          </p:txBody>
        </p:sp>
        <p:sp>
          <p:nvSpPr>
            <p:cNvPr id="18442" name="Rectangle 10"/>
            <p:cNvSpPr>
              <a:spLocks noChangeArrowheads="1"/>
            </p:cNvSpPr>
            <p:nvPr/>
          </p:nvSpPr>
          <p:spPr bwMode="auto">
            <a:xfrm>
              <a:off x="2562" y="2148"/>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800" b="1">
                  <a:solidFill>
                    <a:schemeClr val="bg1"/>
                  </a:solidFill>
                  <a:latin typeface="Times New Roman" pitchFamily="18" charset="0"/>
                </a:rPr>
                <a:t>语句</a:t>
              </a:r>
              <a:r>
                <a:rPr kumimoji="1" lang="en-US" altLang="zh-CN" sz="1800" b="1">
                  <a:solidFill>
                    <a:schemeClr val="bg1"/>
                  </a:solidFill>
                  <a:latin typeface="Times New Roman" pitchFamily="18" charset="0"/>
                </a:rPr>
                <a:t>2</a:t>
              </a:r>
            </a:p>
          </p:txBody>
        </p:sp>
        <p:sp>
          <p:nvSpPr>
            <p:cNvPr id="18443" name="Rectangle 11"/>
            <p:cNvSpPr>
              <a:spLocks noChangeArrowheads="1"/>
            </p:cNvSpPr>
            <p:nvPr/>
          </p:nvSpPr>
          <p:spPr bwMode="auto">
            <a:xfrm>
              <a:off x="2154" y="2944"/>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语句</a:t>
              </a:r>
              <a:r>
                <a:rPr kumimoji="1" lang="en-US" altLang="zh-CN" sz="1600" b="1">
                  <a:solidFill>
                    <a:schemeClr val="bg1"/>
                  </a:solidFill>
                  <a:latin typeface="Times New Roman" pitchFamily="18" charset="0"/>
                </a:rPr>
                <a:t>n</a:t>
              </a:r>
            </a:p>
          </p:txBody>
        </p:sp>
        <p:cxnSp>
          <p:nvCxnSpPr>
            <p:cNvPr id="18444" name="AutoShape 12"/>
            <p:cNvCxnSpPr>
              <a:cxnSpLocks noChangeShapeType="1"/>
              <a:stCxn id="18437" idx="3"/>
              <a:endCxn id="18441" idx="0"/>
            </p:cNvCxnSpPr>
            <p:nvPr/>
          </p:nvCxnSpPr>
          <p:spPr bwMode="auto">
            <a:xfrm>
              <a:off x="2178" y="1455"/>
              <a:ext cx="1223" cy="185"/>
            </a:xfrm>
            <a:prstGeom prst="bentConnector2">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5" name="AutoShape 13"/>
            <p:cNvCxnSpPr>
              <a:cxnSpLocks noChangeShapeType="1"/>
              <a:stCxn id="18438" idx="3"/>
              <a:endCxn id="18442" idx="0"/>
            </p:cNvCxnSpPr>
            <p:nvPr/>
          </p:nvCxnSpPr>
          <p:spPr bwMode="auto">
            <a:xfrm>
              <a:off x="2178" y="1956"/>
              <a:ext cx="724" cy="183"/>
            </a:xfrm>
            <a:prstGeom prst="bentConnector2">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6" name="AutoShape 14"/>
            <p:cNvCxnSpPr>
              <a:cxnSpLocks noChangeShapeType="1"/>
              <a:stCxn id="18439" idx="3"/>
              <a:endCxn id="18443" idx="0"/>
            </p:cNvCxnSpPr>
            <p:nvPr/>
          </p:nvCxnSpPr>
          <p:spPr bwMode="auto">
            <a:xfrm>
              <a:off x="2259" y="2664"/>
              <a:ext cx="235" cy="271"/>
            </a:xfrm>
            <a:prstGeom prst="bentConnector2">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7" name="Line 15"/>
            <p:cNvSpPr>
              <a:spLocks noChangeShapeType="1"/>
            </p:cNvSpPr>
            <p:nvPr/>
          </p:nvSpPr>
          <p:spPr bwMode="auto">
            <a:xfrm>
              <a:off x="1713" y="1056"/>
              <a:ext cx="0" cy="266"/>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8" name="Line 16"/>
            <p:cNvSpPr>
              <a:spLocks noChangeShapeType="1"/>
            </p:cNvSpPr>
            <p:nvPr/>
          </p:nvSpPr>
          <p:spPr bwMode="auto">
            <a:xfrm>
              <a:off x="1713" y="1587"/>
              <a:ext cx="0" cy="236"/>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Line 17"/>
            <p:cNvSpPr>
              <a:spLocks noChangeShapeType="1"/>
            </p:cNvSpPr>
            <p:nvPr/>
          </p:nvSpPr>
          <p:spPr bwMode="auto">
            <a:xfrm>
              <a:off x="1713" y="2089"/>
              <a:ext cx="0" cy="88"/>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0" name="Line 18"/>
            <p:cNvSpPr>
              <a:spLocks noChangeShapeType="1"/>
            </p:cNvSpPr>
            <p:nvPr/>
          </p:nvSpPr>
          <p:spPr bwMode="auto">
            <a:xfrm>
              <a:off x="1753" y="2413"/>
              <a:ext cx="0" cy="118"/>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1" name="Line 19"/>
            <p:cNvSpPr>
              <a:spLocks noChangeShapeType="1"/>
            </p:cNvSpPr>
            <p:nvPr/>
          </p:nvSpPr>
          <p:spPr bwMode="auto">
            <a:xfrm>
              <a:off x="1511" y="2295"/>
              <a:ext cx="354" cy="1"/>
            </a:xfrm>
            <a:prstGeom prst="line">
              <a:avLst/>
            </a:prstGeom>
            <a:noFill/>
            <a:ln w="28575" cap="rnd">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Line 20"/>
            <p:cNvSpPr>
              <a:spLocks noChangeShapeType="1"/>
            </p:cNvSpPr>
            <p:nvPr/>
          </p:nvSpPr>
          <p:spPr bwMode="auto">
            <a:xfrm>
              <a:off x="1753" y="2797"/>
              <a:ext cx="0" cy="177"/>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3" name="Line 21"/>
            <p:cNvSpPr>
              <a:spLocks noChangeShapeType="1"/>
            </p:cNvSpPr>
            <p:nvPr/>
          </p:nvSpPr>
          <p:spPr bwMode="auto">
            <a:xfrm>
              <a:off x="1753" y="3151"/>
              <a:ext cx="0" cy="324"/>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Text Box 22"/>
            <p:cNvSpPr txBox="1">
              <a:spLocks noChangeArrowheads="1"/>
            </p:cNvSpPr>
            <p:nvPr/>
          </p:nvSpPr>
          <p:spPr bwMode="auto">
            <a:xfrm>
              <a:off x="2200" y="1202"/>
              <a:ext cx="25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1800" b="1">
                  <a:solidFill>
                    <a:schemeClr val="bg1"/>
                  </a:solidFill>
                </a:rPr>
                <a:t>真</a:t>
              </a:r>
            </a:p>
          </p:txBody>
        </p:sp>
        <p:sp>
          <p:nvSpPr>
            <p:cNvPr id="18455" name="Text Box 23"/>
            <p:cNvSpPr txBox="1">
              <a:spLocks noChangeArrowheads="1"/>
            </p:cNvSpPr>
            <p:nvPr/>
          </p:nvSpPr>
          <p:spPr bwMode="auto">
            <a:xfrm>
              <a:off x="2200" y="1701"/>
              <a:ext cx="25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1800" b="1">
                  <a:solidFill>
                    <a:schemeClr val="bg1"/>
                  </a:solidFill>
                </a:rPr>
                <a:t>真</a:t>
              </a:r>
            </a:p>
          </p:txBody>
        </p:sp>
        <p:sp>
          <p:nvSpPr>
            <p:cNvPr id="18456" name="Text Box 24"/>
            <p:cNvSpPr txBox="1">
              <a:spLocks noChangeArrowheads="1"/>
            </p:cNvSpPr>
            <p:nvPr/>
          </p:nvSpPr>
          <p:spPr bwMode="auto">
            <a:xfrm>
              <a:off x="2245" y="2381"/>
              <a:ext cx="25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1800" b="1">
                  <a:solidFill>
                    <a:schemeClr val="bg1"/>
                  </a:solidFill>
                </a:rPr>
                <a:t>真</a:t>
              </a:r>
            </a:p>
          </p:txBody>
        </p:sp>
        <p:sp>
          <p:nvSpPr>
            <p:cNvPr id="18457" name="Text Box 25"/>
            <p:cNvSpPr txBox="1">
              <a:spLocks noChangeArrowheads="1"/>
            </p:cNvSpPr>
            <p:nvPr/>
          </p:nvSpPr>
          <p:spPr bwMode="auto">
            <a:xfrm>
              <a:off x="1338" y="1610"/>
              <a:ext cx="25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1800" b="1">
                  <a:solidFill>
                    <a:schemeClr val="bg1"/>
                  </a:solidFill>
                </a:rPr>
                <a:t>假</a:t>
              </a:r>
            </a:p>
          </p:txBody>
        </p:sp>
        <p:sp>
          <p:nvSpPr>
            <p:cNvPr id="18458" name="Text Box 26"/>
            <p:cNvSpPr txBox="1">
              <a:spLocks noChangeArrowheads="1"/>
            </p:cNvSpPr>
            <p:nvPr/>
          </p:nvSpPr>
          <p:spPr bwMode="auto">
            <a:xfrm>
              <a:off x="1292" y="2200"/>
              <a:ext cx="25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1800" b="1">
                  <a:solidFill>
                    <a:schemeClr val="bg1"/>
                  </a:solidFill>
                </a:rPr>
                <a:t>假</a:t>
              </a:r>
            </a:p>
          </p:txBody>
        </p:sp>
        <p:sp>
          <p:nvSpPr>
            <p:cNvPr id="18459" name="Text Box 27"/>
            <p:cNvSpPr txBox="1">
              <a:spLocks noChangeArrowheads="1"/>
            </p:cNvSpPr>
            <p:nvPr/>
          </p:nvSpPr>
          <p:spPr bwMode="auto">
            <a:xfrm>
              <a:off x="1292" y="2745"/>
              <a:ext cx="25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1800" b="1">
                  <a:solidFill>
                    <a:schemeClr val="bg1"/>
                  </a:solidFill>
                </a:rPr>
                <a:t>假</a:t>
              </a:r>
            </a:p>
          </p:txBody>
        </p:sp>
        <p:sp>
          <p:nvSpPr>
            <p:cNvPr id="18460" name="Line 28"/>
            <p:cNvSpPr>
              <a:spLocks noChangeShapeType="1"/>
            </p:cNvSpPr>
            <p:nvPr/>
          </p:nvSpPr>
          <p:spPr bwMode="auto">
            <a:xfrm flipH="1">
              <a:off x="1746" y="3385"/>
              <a:ext cx="1678" cy="0"/>
            </a:xfrm>
            <a:prstGeom prst="line">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18461" name="AutoShape 29"/>
            <p:cNvCxnSpPr>
              <a:cxnSpLocks noChangeShapeType="1"/>
              <a:stCxn id="18441" idx="2"/>
              <a:endCxn id="18460" idx="0"/>
            </p:cNvCxnSpPr>
            <p:nvPr/>
          </p:nvCxnSpPr>
          <p:spPr bwMode="auto">
            <a:xfrm>
              <a:off x="3401" y="1885"/>
              <a:ext cx="23" cy="1491"/>
            </a:xfrm>
            <a:prstGeom prst="straightConnector1">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2" name="Line 30"/>
            <p:cNvSpPr>
              <a:spLocks noChangeShapeType="1"/>
            </p:cNvSpPr>
            <p:nvPr/>
          </p:nvSpPr>
          <p:spPr bwMode="auto">
            <a:xfrm>
              <a:off x="2925" y="2387"/>
              <a:ext cx="0" cy="998"/>
            </a:xfrm>
            <a:prstGeom prst="line">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63" name="Line 31"/>
            <p:cNvSpPr>
              <a:spLocks noChangeShapeType="1"/>
            </p:cNvSpPr>
            <p:nvPr/>
          </p:nvSpPr>
          <p:spPr bwMode="auto">
            <a:xfrm>
              <a:off x="2472" y="3158"/>
              <a:ext cx="0" cy="227"/>
            </a:xfrm>
            <a:prstGeom prst="line">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blinds(horizontal)">
                                      <p:cBhvr>
                                        <p:cTn id="7" dur="500"/>
                                        <p:tgtEl>
                                          <p:spTgt spid="4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3" name="Freeform 5"/>
          <p:cNvSpPr>
            <a:spLocks/>
          </p:cNvSpPr>
          <p:nvPr/>
        </p:nvSpPr>
        <p:spPr bwMode="auto">
          <a:xfrm>
            <a:off x="2" y="0"/>
            <a:ext cx="3195581" cy="6858000"/>
          </a:xfrm>
          <a:custGeom>
            <a:avLst/>
            <a:gdLst>
              <a:gd name="T0" fmla="*/ 0 w 5566"/>
              <a:gd name="T1" fmla="*/ 0 h 9000"/>
              <a:gd name="T2" fmla="*/ 4324 w 5566"/>
              <a:gd name="T3" fmla="*/ 0 h 9000"/>
              <a:gd name="T4" fmla="*/ 5566 w 5566"/>
              <a:gd name="T5" fmla="*/ 9000 h 9000"/>
              <a:gd name="T6" fmla="*/ 0 w 5566"/>
              <a:gd name="T7" fmla="*/ 9000 h 9000"/>
              <a:gd name="T8" fmla="*/ 0 w 5566"/>
              <a:gd name="T9" fmla="*/ 0 h 9000"/>
            </a:gdLst>
            <a:ahLst/>
            <a:cxnLst>
              <a:cxn ang="0">
                <a:pos x="T0" y="T1"/>
              </a:cxn>
              <a:cxn ang="0">
                <a:pos x="T2" y="T3"/>
              </a:cxn>
              <a:cxn ang="0">
                <a:pos x="T4" y="T5"/>
              </a:cxn>
              <a:cxn ang="0">
                <a:pos x="T6" y="T7"/>
              </a:cxn>
              <a:cxn ang="0">
                <a:pos x="T8" y="T9"/>
              </a:cxn>
            </a:cxnLst>
            <a:rect l="0" t="0" r="r" b="b"/>
            <a:pathLst>
              <a:path w="5566" h="9000">
                <a:moveTo>
                  <a:pt x="0" y="0"/>
                </a:moveTo>
                <a:lnTo>
                  <a:pt x="4324" y="0"/>
                </a:lnTo>
                <a:lnTo>
                  <a:pt x="5566" y="9000"/>
                </a:lnTo>
                <a:lnTo>
                  <a:pt x="0" y="9000"/>
                </a:ln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14364" name="Freeform 6"/>
          <p:cNvSpPr>
            <a:spLocks/>
          </p:cNvSpPr>
          <p:nvPr/>
        </p:nvSpPr>
        <p:spPr bwMode="auto">
          <a:xfrm>
            <a:off x="2544566" y="0"/>
            <a:ext cx="836683" cy="6858000"/>
          </a:xfrm>
          <a:custGeom>
            <a:avLst/>
            <a:gdLst>
              <a:gd name="T0" fmla="*/ 0 w 1457"/>
              <a:gd name="T1" fmla="*/ 0 h 9000"/>
              <a:gd name="T2" fmla="*/ 224 w 1457"/>
              <a:gd name="T3" fmla="*/ 0 h 9000"/>
              <a:gd name="T4" fmla="*/ 1457 w 1457"/>
              <a:gd name="T5" fmla="*/ 9000 h 9000"/>
              <a:gd name="T6" fmla="*/ 1233 w 1457"/>
              <a:gd name="T7" fmla="*/ 9000 h 9000"/>
              <a:gd name="T8" fmla="*/ 0 w 1457"/>
              <a:gd name="T9" fmla="*/ 0 h 9000"/>
            </a:gdLst>
            <a:ahLst/>
            <a:cxnLst>
              <a:cxn ang="0">
                <a:pos x="T0" y="T1"/>
              </a:cxn>
              <a:cxn ang="0">
                <a:pos x="T2" y="T3"/>
              </a:cxn>
              <a:cxn ang="0">
                <a:pos x="T4" y="T5"/>
              </a:cxn>
              <a:cxn ang="0">
                <a:pos x="T6" y="T7"/>
              </a:cxn>
              <a:cxn ang="0">
                <a:pos x="T8" y="T9"/>
              </a:cxn>
            </a:cxnLst>
            <a:rect l="0" t="0" r="r" b="b"/>
            <a:pathLst>
              <a:path w="1457" h="9000">
                <a:moveTo>
                  <a:pt x="0" y="0"/>
                </a:moveTo>
                <a:lnTo>
                  <a:pt x="224" y="0"/>
                </a:lnTo>
                <a:lnTo>
                  <a:pt x="1457" y="9000"/>
                </a:lnTo>
                <a:lnTo>
                  <a:pt x="1233" y="9000"/>
                </a:lnTo>
                <a:lnTo>
                  <a:pt x="0" y="0"/>
                </a:lnTo>
                <a:close/>
              </a:path>
            </a:pathLst>
          </a:custGeom>
          <a:solidFill>
            <a:srgbClr val="0095AB"/>
          </a:solidFill>
          <a:ln>
            <a:noFill/>
          </a:ln>
          <a:extLst/>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14365" name="矩形 12"/>
          <p:cNvSpPr>
            <a:spLocks noChangeArrowheads="1"/>
          </p:cNvSpPr>
          <p:nvPr/>
        </p:nvSpPr>
        <p:spPr bwMode="auto">
          <a:xfrm>
            <a:off x="1980429" y="5310645"/>
            <a:ext cx="1299655" cy="586748"/>
          </a:xfrm>
          <a:prstGeom prst="rect">
            <a:avLst/>
          </a:prstGeom>
          <a:solidFill>
            <a:srgbClr val="0095AB"/>
          </a:solidFill>
          <a:ln>
            <a:noFill/>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14366" name="TextBox 98"/>
          <p:cNvSpPr txBox="1">
            <a:spLocks noChangeArrowheads="1"/>
          </p:cNvSpPr>
          <p:nvPr/>
        </p:nvSpPr>
        <p:spPr bwMode="auto">
          <a:xfrm>
            <a:off x="2077596" y="5340397"/>
            <a:ext cx="723276"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r>
              <a:rPr lang="zh-CN" altLang="en-US" sz="2099" b="1" dirty="0">
                <a:solidFill>
                  <a:srgbClr val="FFFFFF"/>
                </a:solidFill>
                <a:ea typeface="微软雅黑" panose="020B0503020204020204" pitchFamily="34" charset="-122"/>
                <a:cs typeface="+mn-ea"/>
                <a:sym typeface="Arial" panose="020B0604020202020204" pitchFamily="34" charset="0"/>
              </a:rPr>
              <a:t>目录</a:t>
            </a:r>
          </a:p>
        </p:txBody>
      </p:sp>
      <p:sp>
        <p:nvSpPr>
          <p:cNvPr id="14367" name="TextBox 104"/>
          <p:cNvSpPr txBox="1">
            <a:spLocks noChangeArrowheads="1"/>
          </p:cNvSpPr>
          <p:nvPr/>
        </p:nvSpPr>
        <p:spPr bwMode="auto">
          <a:xfrm>
            <a:off x="2116403" y="5627226"/>
            <a:ext cx="934872" cy="29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r>
              <a:rPr lang="en-US" altLang="zh-CN" sz="1349" b="1">
                <a:solidFill>
                  <a:srgbClr val="FFFFFF"/>
                </a:solidFill>
                <a:ea typeface="微软雅黑" panose="020B0503020204020204" pitchFamily="34" charset="-122"/>
                <a:cs typeface="+mn-ea"/>
                <a:sym typeface="Arial" panose="020B0604020202020204" pitchFamily="34" charset="0"/>
              </a:rPr>
              <a:t>Contents</a:t>
            </a:r>
            <a:endParaRPr lang="zh-CN" altLang="en-US" sz="1349" b="1">
              <a:solidFill>
                <a:srgbClr val="FFFFFF"/>
              </a:solidFill>
              <a:ea typeface="微软雅黑" panose="020B0503020204020204" pitchFamily="34" charset="-122"/>
              <a:cs typeface="+mn-ea"/>
              <a:sym typeface="Arial" panose="020B0604020202020204" pitchFamily="34" charset="0"/>
            </a:endParaRPr>
          </a:p>
        </p:txBody>
      </p:sp>
      <p:sp>
        <p:nvSpPr>
          <p:cNvPr id="42" name="Freeform 11"/>
          <p:cNvSpPr>
            <a:spLocks/>
          </p:cNvSpPr>
          <p:nvPr/>
        </p:nvSpPr>
        <p:spPr bwMode="auto">
          <a:xfrm>
            <a:off x="3613015" y="1296829"/>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43" name="Freeform 10"/>
          <p:cNvSpPr>
            <a:spLocks/>
          </p:cNvSpPr>
          <p:nvPr/>
        </p:nvSpPr>
        <p:spPr bwMode="auto">
          <a:xfrm>
            <a:off x="3490428" y="1363479"/>
            <a:ext cx="3966562"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headEnd/>
            <a:tailEnd/>
          </a:ln>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44" name="Rectangle 12"/>
          <p:cNvSpPr>
            <a:spLocks noChangeArrowheads="1"/>
          </p:cNvSpPr>
          <p:nvPr/>
        </p:nvSpPr>
        <p:spPr bwMode="auto">
          <a:xfrm>
            <a:off x="3677285" y="1296828"/>
            <a:ext cx="540333" cy="553424"/>
          </a:xfrm>
          <a:prstGeom prst="rect">
            <a:avLst/>
          </a:prstGeom>
          <a:solidFill>
            <a:srgbClr val="0095AB"/>
          </a:solidFill>
          <a:ln>
            <a:noFill/>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45" name="Freeform 11"/>
          <p:cNvSpPr>
            <a:spLocks/>
          </p:cNvSpPr>
          <p:nvPr/>
        </p:nvSpPr>
        <p:spPr bwMode="auto">
          <a:xfrm>
            <a:off x="3613015" y="2062101"/>
            <a:ext cx="668870" cy="84502"/>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46" name="Freeform 10"/>
          <p:cNvSpPr>
            <a:spLocks/>
          </p:cNvSpPr>
          <p:nvPr/>
        </p:nvSpPr>
        <p:spPr bwMode="auto">
          <a:xfrm>
            <a:off x="3490428" y="2128751"/>
            <a:ext cx="3966562"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headEnd/>
            <a:tailEnd/>
          </a:ln>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47" name="Rectangle 12"/>
          <p:cNvSpPr>
            <a:spLocks noChangeArrowheads="1"/>
          </p:cNvSpPr>
          <p:nvPr/>
        </p:nvSpPr>
        <p:spPr bwMode="auto">
          <a:xfrm>
            <a:off x="3677285" y="2062102"/>
            <a:ext cx="540333" cy="553425"/>
          </a:xfrm>
          <a:prstGeom prst="rect">
            <a:avLst/>
          </a:prstGeom>
          <a:solidFill>
            <a:srgbClr val="0095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48" name="Freeform 11"/>
          <p:cNvSpPr>
            <a:spLocks/>
          </p:cNvSpPr>
          <p:nvPr/>
        </p:nvSpPr>
        <p:spPr bwMode="auto">
          <a:xfrm>
            <a:off x="3613015" y="2810713"/>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49" name="Freeform 10"/>
          <p:cNvSpPr>
            <a:spLocks/>
          </p:cNvSpPr>
          <p:nvPr/>
        </p:nvSpPr>
        <p:spPr bwMode="auto">
          <a:xfrm>
            <a:off x="3490428" y="2876172"/>
            <a:ext cx="3966562"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headEnd/>
            <a:tailEnd/>
          </a:ln>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50" name="Rectangle 12"/>
          <p:cNvSpPr>
            <a:spLocks noChangeArrowheads="1"/>
          </p:cNvSpPr>
          <p:nvPr/>
        </p:nvSpPr>
        <p:spPr bwMode="auto">
          <a:xfrm>
            <a:off x="3677285" y="2810712"/>
            <a:ext cx="540333" cy="553424"/>
          </a:xfrm>
          <a:prstGeom prst="rect">
            <a:avLst/>
          </a:prstGeom>
          <a:solidFill>
            <a:srgbClr val="0095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54" name="TextBox 105">
            <a:hlinkClick r:id="rId4" action="ppaction://hlinksldjump"/>
          </p:cNvPr>
          <p:cNvSpPr txBox="1">
            <a:spLocks noChangeArrowheads="1"/>
          </p:cNvSpPr>
          <p:nvPr/>
        </p:nvSpPr>
        <p:spPr bwMode="auto">
          <a:xfrm>
            <a:off x="4374719" y="140989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514145" eaLnBrk="1" hangingPunct="1">
              <a:defRPr/>
            </a:pPr>
            <a:r>
              <a:rPr lang="zh-CN" altLang="en-US" sz="2400" b="1" dirty="0">
                <a:solidFill>
                  <a:srgbClr val="3C3C3C"/>
                </a:solidFill>
                <a:ea typeface="微软雅黑" panose="020B0503020204020204" pitchFamily="34" charset="-122"/>
                <a:cs typeface="+mn-ea"/>
                <a:sym typeface="Arial" panose="020B0604020202020204" pitchFamily="34" charset="0"/>
              </a:rPr>
              <a:t>求整数绝对值</a:t>
            </a:r>
          </a:p>
        </p:txBody>
      </p:sp>
      <p:sp>
        <p:nvSpPr>
          <p:cNvPr id="55" name="TextBox 106"/>
          <p:cNvSpPr txBox="1">
            <a:spLocks noChangeArrowheads="1"/>
          </p:cNvSpPr>
          <p:nvPr/>
        </p:nvSpPr>
        <p:spPr bwMode="auto">
          <a:xfrm>
            <a:off x="3746732" y="1328962"/>
            <a:ext cx="397866"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r>
              <a:rPr lang="en-US" altLang="zh-CN" sz="2999" b="1">
                <a:solidFill>
                  <a:srgbClr val="FFFFFF"/>
                </a:solidFill>
                <a:ea typeface="微软雅黑" panose="020B0503020204020204" pitchFamily="34" charset="-122"/>
                <a:cs typeface="+mn-ea"/>
                <a:sym typeface="Arial" panose="020B0604020202020204" pitchFamily="34" charset="0"/>
              </a:rPr>
              <a:t>1</a:t>
            </a:r>
            <a:endParaRPr lang="zh-CN" altLang="en-US" sz="2999" b="1">
              <a:solidFill>
                <a:srgbClr val="FFFFFF"/>
              </a:solidFill>
              <a:ea typeface="微软雅黑" panose="020B0503020204020204" pitchFamily="34" charset="-122"/>
              <a:cs typeface="+mn-ea"/>
              <a:sym typeface="Arial" panose="020B0604020202020204" pitchFamily="34" charset="0"/>
            </a:endParaRPr>
          </a:p>
        </p:txBody>
      </p:sp>
      <p:sp>
        <p:nvSpPr>
          <p:cNvPr id="56" name="TextBox 108">
            <a:hlinkClick r:id="rId5" action="ppaction://hlinksldjump"/>
          </p:cNvPr>
          <p:cNvSpPr txBox="1">
            <a:spLocks noChangeArrowheads="1"/>
          </p:cNvSpPr>
          <p:nvPr/>
        </p:nvSpPr>
        <p:spPr bwMode="auto">
          <a:xfrm>
            <a:off x="4374719" y="2197781"/>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514145" eaLnBrk="1" hangingPunct="1">
              <a:defRPr/>
            </a:pPr>
            <a:r>
              <a:rPr lang="zh-CN" altLang="en-US" sz="2400" b="1" dirty="0">
                <a:solidFill>
                  <a:srgbClr val="3C3C3C"/>
                </a:solidFill>
                <a:ea typeface="微软雅黑" panose="020B0503020204020204" pitchFamily="34" charset="-122"/>
                <a:cs typeface="+mn-ea"/>
                <a:sym typeface="Arial" panose="020B0604020202020204" pitchFamily="34" charset="0"/>
              </a:rPr>
              <a:t>判断字符类别</a:t>
            </a:r>
          </a:p>
        </p:txBody>
      </p:sp>
      <p:sp>
        <p:nvSpPr>
          <p:cNvPr id="57" name="TextBox 109"/>
          <p:cNvSpPr txBox="1">
            <a:spLocks noChangeArrowheads="1"/>
          </p:cNvSpPr>
          <p:nvPr/>
        </p:nvSpPr>
        <p:spPr bwMode="auto">
          <a:xfrm>
            <a:off x="3746732" y="2077573"/>
            <a:ext cx="397866"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r>
              <a:rPr lang="en-US" altLang="zh-CN" sz="2999" b="1">
                <a:solidFill>
                  <a:srgbClr val="FFFFFF"/>
                </a:solidFill>
                <a:ea typeface="微软雅黑" panose="020B0503020204020204" pitchFamily="34" charset="-122"/>
                <a:cs typeface="+mn-ea"/>
                <a:sym typeface="Arial" panose="020B0604020202020204" pitchFamily="34" charset="0"/>
              </a:rPr>
              <a:t>2</a:t>
            </a:r>
            <a:endParaRPr lang="zh-CN" altLang="en-US" sz="2999" b="1">
              <a:solidFill>
                <a:srgbClr val="FFFFFF"/>
              </a:solidFill>
              <a:ea typeface="微软雅黑" panose="020B0503020204020204" pitchFamily="34" charset="-122"/>
              <a:cs typeface="+mn-ea"/>
              <a:sym typeface="Arial" panose="020B0604020202020204" pitchFamily="34" charset="0"/>
            </a:endParaRPr>
          </a:p>
        </p:txBody>
      </p:sp>
      <p:sp>
        <p:nvSpPr>
          <p:cNvPr id="58" name="TextBox 115">
            <a:hlinkClick r:id="rId6" action="ppaction://hlinksldjump"/>
          </p:cNvPr>
          <p:cNvSpPr txBox="1">
            <a:spLocks noChangeArrowheads="1"/>
          </p:cNvSpPr>
          <p:nvPr/>
        </p:nvSpPr>
        <p:spPr bwMode="auto">
          <a:xfrm>
            <a:off x="4374719" y="2905926"/>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514145" eaLnBrk="1" hangingPunct="1">
              <a:defRPr/>
            </a:pPr>
            <a:r>
              <a:rPr lang="zh-CN" altLang="en-US" sz="2400" b="1" dirty="0">
                <a:solidFill>
                  <a:srgbClr val="3C3C3C"/>
                </a:solidFill>
                <a:ea typeface="微软雅黑" panose="020B0503020204020204" pitchFamily="34" charset="-122"/>
                <a:cs typeface="+mn-ea"/>
                <a:sym typeface="Arial" panose="020B0604020202020204" pitchFamily="34" charset="0"/>
              </a:rPr>
              <a:t>转换成绩等级</a:t>
            </a:r>
          </a:p>
        </p:txBody>
      </p:sp>
      <p:sp>
        <p:nvSpPr>
          <p:cNvPr id="59" name="TextBox 116"/>
          <p:cNvSpPr txBox="1">
            <a:spLocks noChangeArrowheads="1"/>
          </p:cNvSpPr>
          <p:nvPr/>
        </p:nvSpPr>
        <p:spPr bwMode="auto">
          <a:xfrm>
            <a:off x="3746732" y="2824993"/>
            <a:ext cx="397866"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r>
              <a:rPr lang="en-US" altLang="zh-CN" sz="2999" b="1">
                <a:solidFill>
                  <a:srgbClr val="FFFFFF"/>
                </a:solidFill>
                <a:ea typeface="微软雅黑" panose="020B0503020204020204" pitchFamily="34" charset="-122"/>
                <a:cs typeface="+mn-ea"/>
                <a:sym typeface="Arial" panose="020B0604020202020204" pitchFamily="34" charset="0"/>
              </a:rPr>
              <a:t>3</a:t>
            </a:r>
            <a:endParaRPr lang="zh-CN" altLang="en-US" sz="2999" b="1">
              <a:solidFill>
                <a:srgbClr val="FFFFFF"/>
              </a:solidFill>
              <a:ea typeface="微软雅黑" panose="020B0503020204020204" pitchFamily="34" charset="-122"/>
              <a:cs typeface="+mn-ea"/>
              <a:sym typeface="Arial" panose="020B0604020202020204" pitchFamily="34" charset="0"/>
            </a:endParaRPr>
          </a:p>
        </p:txBody>
      </p:sp>
      <p:sp>
        <p:nvSpPr>
          <p:cNvPr id="51" name="Freeform 11"/>
          <p:cNvSpPr>
            <a:spLocks/>
          </p:cNvSpPr>
          <p:nvPr/>
        </p:nvSpPr>
        <p:spPr bwMode="auto">
          <a:xfrm>
            <a:off x="3638799" y="3566368"/>
            <a:ext cx="668870" cy="84502"/>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52" name="Freeform 10"/>
          <p:cNvSpPr>
            <a:spLocks/>
          </p:cNvSpPr>
          <p:nvPr/>
        </p:nvSpPr>
        <p:spPr bwMode="auto">
          <a:xfrm>
            <a:off x="3516212" y="3633019"/>
            <a:ext cx="3966562"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headEnd/>
            <a:tailEnd/>
          </a:ln>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53" name="Rectangle 12"/>
          <p:cNvSpPr>
            <a:spLocks noChangeArrowheads="1"/>
          </p:cNvSpPr>
          <p:nvPr/>
        </p:nvSpPr>
        <p:spPr bwMode="auto">
          <a:xfrm>
            <a:off x="3703069" y="3566369"/>
            <a:ext cx="540333" cy="553425"/>
          </a:xfrm>
          <a:prstGeom prst="rect">
            <a:avLst/>
          </a:prstGeom>
          <a:solidFill>
            <a:srgbClr val="0095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60" name="Freeform 11"/>
          <p:cNvSpPr>
            <a:spLocks/>
          </p:cNvSpPr>
          <p:nvPr/>
        </p:nvSpPr>
        <p:spPr bwMode="auto">
          <a:xfrm>
            <a:off x="3638799" y="4387094"/>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61" name="Freeform 10"/>
          <p:cNvSpPr>
            <a:spLocks/>
          </p:cNvSpPr>
          <p:nvPr/>
        </p:nvSpPr>
        <p:spPr bwMode="auto">
          <a:xfrm>
            <a:off x="3516212" y="4452553"/>
            <a:ext cx="3966562" cy="1352713"/>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headEnd/>
            <a:tailEnd/>
          </a:ln>
        </p:spPr>
        <p:txBody>
          <a:bodyPr/>
          <a:lstStyle/>
          <a:p>
            <a:pPr algn="ctr" defTabSz="685526">
              <a:defRPr/>
            </a:pPr>
            <a:endParaRPr lang="zh-CN" altLang="en-US" sz="1349" b="1">
              <a:solidFill>
                <a:srgbClr val="006794"/>
              </a:solidFill>
              <a:ea typeface="微软雅黑" panose="020B0503020204020204" pitchFamily="34" charset="-122"/>
              <a:cs typeface="+mn-ea"/>
              <a:sym typeface="Arial" panose="020B0604020202020204" pitchFamily="34" charset="0"/>
            </a:endParaRPr>
          </a:p>
        </p:txBody>
      </p:sp>
      <p:sp>
        <p:nvSpPr>
          <p:cNvPr id="62" name="Rectangle 12"/>
          <p:cNvSpPr>
            <a:spLocks noChangeArrowheads="1"/>
          </p:cNvSpPr>
          <p:nvPr/>
        </p:nvSpPr>
        <p:spPr bwMode="auto">
          <a:xfrm>
            <a:off x="3703069" y="4387094"/>
            <a:ext cx="540333" cy="490415"/>
          </a:xfrm>
          <a:prstGeom prst="rect">
            <a:avLst/>
          </a:prstGeom>
          <a:solidFill>
            <a:srgbClr val="0095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endParaRPr lang="zh-CN" altLang="en-US" sz="1349" b="1" dirty="0">
              <a:solidFill>
                <a:srgbClr val="006794"/>
              </a:solidFill>
              <a:ea typeface="微软雅黑" panose="020B0503020204020204" pitchFamily="34" charset="-122"/>
              <a:cs typeface="+mn-ea"/>
              <a:sym typeface="Arial" panose="020B0604020202020204" pitchFamily="34" charset="0"/>
            </a:endParaRPr>
          </a:p>
        </p:txBody>
      </p:sp>
      <p:sp>
        <p:nvSpPr>
          <p:cNvPr id="63" name="TextBox 108">
            <a:hlinkClick r:id="rId5" action="ppaction://hlinksldjump"/>
          </p:cNvPr>
          <p:cNvSpPr txBox="1">
            <a:spLocks noChangeArrowheads="1"/>
          </p:cNvSpPr>
          <p:nvPr/>
        </p:nvSpPr>
        <p:spPr bwMode="auto">
          <a:xfrm>
            <a:off x="4400502" y="370204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514145" eaLnBrk="1" hangingPunct="1">
              <a:defRPr/>
            </a:pPr>
            <a:r>
              <a:rPr lang="zh-CN" altLang="en-US" sz="2400" b="1" dirty="0">
                <a:solidFill>
                  <a:srgbClr val="3C3C3C"/>
                </a:solidFill>
                <a:ea typeface="微软雅黑" panose="020B0503020204020204" pitchFamily="34" charset="-122"/>
                <a:cs typeface="+mn-ea"/>
                <a:sym typeface="Arial" panose="020B0604020202020204" pitchFamily="34" charset="0"/>
              </a:rPr>
              <a:t>综合应用实例</a:t>
            </a:r>
          </a:p>
        </p:txBody>
      </p:sp>
      <p:sp>
        <p:nvSpPr>
          <p:cNvPr id="64" name="TextBox 109"/>
          <p:cNvSpPr txBox="1">
            <a:spLocks noChangeArrowheads="1"/>
          </p:cNvSpPr>
          <p:nvPr/>
        </p:nvSpPr>
        <p:spPr bwMode="auto">
          <a:xfrm>
            <a:off x="3772516" y="3581840"/>
            <a:ext cx="397866"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r>
              <a:rPr lang="en-US" altLang="zh-CN" sz="2999" b="1" dirty="0">
                <a:solidFill>
                  <a:srgbClr val="FFFFFF"/>
                </a:solidFill>
                <a:ea typeface="微软雅黑" panose="020B0503020204020204" pitchFamily="34" charset="-122"/>
                <a:cs typeface="+mn-ea"/>
                <a:sym typeface="Arial" panose="020B0604020202020204" pitchFamily="34" charset="0"/>
              </a:rPr>
              <a:t>4</a:t>
            </a:r>
            <a:endParaRPr lang="zh-CN" altLang="en-US" sz="2999" b="1" dirty="0">
              <a:solidFill>
                <a:srgbClr val="FFFFFF"/>
              </a:solidFill>
              <a:ea typeface="微软雅黑" panose="020B0503020204020204" pitchFamily="34" charset="-122"/>
              <a:cs typeface="+mn-ea"/>
              <a:sym typeface="Arial" panose="020B0604020202020204" pitchFamily="34" charset="0"/>
            </a:endParaRPr>
          </a:p>
        </p:txBody>
      </p:sp>
      <p:sp>
        <p:nvSpPr>
          <p:cNvPr id="65" name="TextBox 115">
            <a:hlinkClick r:id="rId6" action="ppaction://hlinksldjump"/>
          </p:cNvPr>
          <p:cNvSpPr txBox="1">
            <a:spLocks noChangeArrowheads="1"/>
          </p:cNvSpPr>
          <p:nvPr/>
        </p:nvSpPr>
        <p:spPr bwMode="auto">
          <a:xfrm>
            <a:off x="4067068" y="4818691"/>
            <a:ext cx="316977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1710" lvl="1" indent="0" eaLnBrk="1" hangingPunct="1">
              <a:buClr>
                <a:srgbClr val="FFFFFF"/>
              </a:buClr>
              <a:defRPr/>
            </a:pPr>
            <a:r>
              <a:rPr lang="zh-CN" altLang="en-US" sz="1500" b="1" dirty="0">
                <a:solidFill>
                  <a:srgbClr val="FFFFFF">
                    <a:lumMod val="50000"/>
                  </a:srgbClr>
                </a:solidFill>
                <a:ea typeface="微软雅黑" panose="020B0503020204020204" pitchFamily="34" charset="-122"/>
                <a:cs typeface="+mn-ea"/>
                <a:sym typeface="Arial" panose="020B0604020202020204" pitchFamily="34" charset="0"/>
              </a:rPr>
              <a:t>掌握</a:t>
            </a:r>
            <a:r>
              <a:rPr lang="en-US" altLang="zh-CN" sz="1500" b="1" dirty="0">
                <a:solidFill>
                  <a:srgbClr val="FFFFFF">
                    <a:lumMod val="50000"/>
                  </a:srgbClr>
                </a:solidFill>
                <a:ea typeface="微软雅黑" panose="020B0503020204020204" pitchFamily="34" charset="-122"/>
                <a:cs typeface="+mn-ea"/>
                <a:sym typeface="Arial" panose="020B0604020202020204" pitchFamily="34" charset="0"/>
              </a:rPr>
              <a:t>C</a:t>
            </a:r>
            <a:r>
              <a:rPr lang="zh-CN" altLang="en-US" sz="1500" b="1" dirty="0">
                <a:solidFill>
                  <a:srgbClr val="FFFFFF">
                    <a:lumMod val="50000"/>
                  </a:srgbClr>
                </a:solidFill>
                <a:ea typeface="微软雅黑" panose="020B0503020204020204" pitchFamily="34" charset="-122"/>
                <a:cs typeface="+mn-ea"/>
                <a:sym typeface="Arial" panose="020B0604020202020204" pitchFamily="34" charset="0"/>
              </a:rPr>
              <a:t>语言关系与逻辑表达式；</a:t>
            </a:r>
            <a:endParaRPr lang="en-US" altLang="zh-CN" sz="1500" b="1" dirty="0">
              <a:solidFill>
                <a:srgbClr val="FFFFFF">
                  <a:lumMod val="50000"/>
                </a:srgbClr>
              </a:solidFill>
              <a:ea typeface="微软雅黑" panose="020B0503020204020204" pitchFamily="34" charset="-122"/>
              <a:cs typeface="+mn-ea"/>
              <a:sym typeface="Arial" panose="020B0604020202020204" pitchFamily="34" charset="0"/>
            </a:endParaRPr>
          </a:p>
          <a:p>
            <a:pPr marL="341710" lvl="1" indent="0" eaLnBrk="1" hangingPunct="1">
              <a:buClr>
                <a:srgbClr val="FFFFFF"/>
              </a:buClr>
              <a:defRPr/>
            </a:pPr>
            <a:r>
              <a:rPr lang="zh-CN" altLang="en-US" sz="1500" b="1" dirty="0">
                <a:solidFill>
                  <a:srgbClr val="FFFFFF">
                    <a:lumMod val="50000"/>
                  </a:srgbClr>
                </a:solidFill>
                <a:ea typeface="微软雅黑" panose="020B0503020204020204" pitchFamily="34" charset="-122"/>
                <a:cs typeface="+mn-ea"/>
                <a:sym typeface="Arial" panose="020B0604020202020204" pitchFamily="34" charset="0"/>
              </a:rPr>
              <a:t>掌握</a:t>
            </a:r>
            <a:r>
              <a:rPr lang="en-US" altLang="zh-CN" sz="1500" b="1" dirty="0">
                <a:solidFill>
                  <a:srgbClr val="FFFFFF">
                    <a:lumMod val="50000"/>
                  </a:srgbClr>
                </a:solidFill>
                <a:ea typeface="微软雅黑" panose="020B0503020204020204" pitchFamily="34" charset="-122"/>
                <a:cs typeface="+mn-ea"/>
                <a:sym typeface="Arial" panose="020B0604020202020204" pitchFamily="34" charset="0"/>
              </a:rPr>
              <a:t>C</a:t>
            </a:r>
            <a:r>
              <a:rPr lang="zh-CN" altLang="en-US" sz="1500" b="1" dirty="0">
                <a:solidFill>
                  <a:srgbClr val="FFFFFF">
                    <a:lumMod val="50000"/>
                  </a:srgbClr>
                </a:solidFill>
                <a:ea typeface="微软雅黑" panose="020B0503020204020204" pitchFamily="34" charset="-122"/>
                <a:cs typeface="+mn-ea"/>
                <a:sym typeface="Arial" panose="020B0604020202020204" pitchFamily="34" charset="0"/>
              </a:rPr>
              <a:t>分支结构的实现；</a:t>
            </a:r>
          </a:p>
          <a:p>
            <a:pPr marL="341710" lvl="1" indent="0" eaLnBrk="1" hangingPunct="1">
              <a:buClr>
                <a:srgbClr val="FFFFFF"/>
              </a:buClr>
              <a:defRPr/>
            </a:pPr>
            <a:r>
              <a:rPr lang="zh-CN" altLang="en-US" sz="1500" b="1" dirty="0">
                <a:solidFill>
                  <a:srgbClr val="FFFFFF">
                    <a:lumMod val="50000"/>
                  </a:srgbClr>
                </a:solidFill>
                <a:ea typeface="微软雅黑" panose="020B0503020204020204" pitchFamily="34" charset="-122"/>
                <a:cs typeface="+mn-ea"/>
                <a:sym typeface="Arial" panose="020B0604020202020204" pitchFamily="34" charset="0"/>
              </a:rPr>
              <a:t>掌握</a:t>
            </a:r>
            <a:r>
              <a:rPr lang="en-US" altLang="zh-CN" sz="1500" b="1" dirty="0">
                <a:solidFill>
                  <a:srgbClr val="FFFFFF">
                    <a:lumMod val="50000"/>
                  </a:srgbClr>
                </a:solidFill>
                <a:ea typeface="微软雅黑" panose="020B0503020204020204" pitchFamily="34" charset="-122"/>
                <a:cs typeface="+mn-ea"/>
                <a:sym typeface="Arial" panose="020B0604020202020204" pitchFamily="34" charset="0"/>
              </a:rPr>
              <a:t>C</a:t>
            </a:r>
            <a:r>
              <a:rPr lang="zh-CN" altLang="en-US" sz="1500" b="1" dirty="0">
                <a:solidFill>
                  <a:srgbClr val="FFFFFF">
                    <a:lumMod val="50000"/>
                  </a:srgbClr>
                </a:solidFill>
                <a:ea typeface="微软雅黑" panose="020B0503020204020204" pitchFamily="34" charset="-122"/>
                <a:cs typeface="+mn-ea"/>
                <a:sym typeface="Arial" panose="020B0604020202020204" pitchFamily="34" charset="0"/>
              </a:rPr>
              <a:t>分支控制。</a:t>
            </a:r>
          </a:p>
        </p:txBody>
      </p:sp>
      <p:sp>
        <p:nvSpPr>
          <p:cNvPr id="66" name="TextBox 116"/>
          <p:cNvSpPr txBox="1">
            <a:spLocks noChangeArrowheads="1"/>
          </p:cNvSpPr>
          <p:nvPr/>
        </p:nvSpPr>
        <p:spPr bwMode="auto">
          <a:xfrm>
            <a:off x="3676862" y="4493572"/>
            <a:ext cx="5693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526" eaLnBrk="1" hangingPunct="1">
              <a:defRPr/>
            </a:pPr>
            <a:r>
              <a:rPr lang="zh-CN" altLang="en-US" sz="1500" b="1" dirty="0">
                <a:solidFill>
                  <a:srgbClr val="FFFFFF"/>
                </a:solidFill>
                <a:ea typeface="微软雅黑" panose="020B0503020204020204" pitchFamily="34" charset="-122"/>
                <a:cs typeface="+mn-ea"/>
                <a:sym typeface="Arial" panose="020B0604020202020204" pitchFamily="34" charset="0"/>
              </a:rPr>
              <a:t>目标</a:t>
            </a:r>
          </a:p>
        </p:txBody>
      </p:sp>
    </p:spTree>
    <p:extLst>
      <p:ext uri="{BB962C8B-B14F-4D97-AF65-F5344CB8AC3E}">
        <p14:creationId xmlns:p14="http://schemas.microsoft.com/office/powerpoint/2010/main" val="4783951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4363"/>
                                        </p:tgtEl>
                                        <p:attrNameLst>
                                          <p:attrName>style.visibility</p:attrName>
                                        </p:attrNameLst>
                                      </p:cBhvr>
                                      <p:to>
                                        <p:strVal val="visible"/>
                                      </p:to>
                                    </p:set>
                                    <p:animEffect transition="in" filter="wipe(up)">
                                      <p:cBhvr>
                                        <p:cTn id="7" dur="500"/>
                                        <p:tgtEl>
                                          <p:spTgt spid="14363"/>
                                        </p:tgtEl>
                                      </p:cBhvr>
                                    </p:animEffect>
                                  </p:childTnLst>
                                </p:cTn>
                              </p:par>
                              <p:par>
                                <p:cTn id="8" presetID="22" presetClass="entr" presetSubtype="4" fill="hold" nodeType="withEffect">
                                  <p:stCondLst>
                                    <p:cond delay="0"/>
                                  </p:stCondLst>
                                  <p:childTnLst>
                                    <p:set>
                                      <p:cBhvr>
                                        <p:cTn id="9" dur="1" fill="hold">
                                          <p:stCondLst>
                                            <p:cond delay="0"/>
                                          </p:stCondLst>
                                        </p:cTn>
                                        <p:tgtEl>
                                          <p:spTgt spid="14364"/>
                                        </p:tgtEl>
                                        <p:attrNameLst>
                                          <p:attrName>style.visibility</p:attrName>
                                        </p:attrNameLst>
                                      </p:cBhvr>
                                      <p:to>
                                        <p:strVal val="visible"/>
                                      </p:to>
                                    </p:set>
                                    <p:animEffect transition="in" filter="wipe(down)">
                                      <p:cBhvr>
                                        <p:cTn id="10" dur="500"/>
                                        <p:tgtEl>
                                          <p:spTgt spid="14364"/>
                                        </p:tgtEl>
                                      </p:cBhvr>
                                    </p:animEffect>
                                  </p:childTnLst>
                                </p:cTn>
                              </p:par>
                            </p:childTnLst>
                          </p:cTn>
                        </p:par>
                        <p:par>
                          <p:cTn id="11" fill="hold" nodeType="afterGroup">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14365"/>
                                        </p:tgtEl>
                                        <p:attrNameLst>
                                          <p:attrName>style.visibility</p:attrName>
                                        </p:attrNameLst>
                                      </p:cBhvr>
                                      <p:to>
                                        <p:strVal val="visible"/>
                                      </p:to>
                                    </p:set>
                                    <p:animEffect transition="in" filter="wipe(right)">
                                      <p:cBhvr>
                                        <p:cTn id="14" dur="500"/>
                                        <p:tgtEl>
                                          <p:spTgt spid="14365"/>
                                        </p:tgtEl>
                                      </p:cBhvr>
                                    </p:animEffect>
                                  </p:childTnLst>
                                </p:cTn>
                              </p:par>
                            </p:childTnLst>
                          </p:cTn>
                        </p:par>
                        <p:par>
                          <p:cTn id="15" fill="hold" nodeType="afterGroup">
                            <p:stCondLst>
                              <p:cond delay="1000"/>
                            </p:stCondLst>
                            <p:childTnLst>
                              <p:par>
                                <p:cTn id="16" presetID="31" presetClass="entr" presetSubtype="0" fill="hold" grpId="0" nodeType="afterEffect">
                                  <p:stCondLst>
                                    <p:cond delay="0"/>
                                  </p:stCondLst>
                                  <p:childTnLst>
                                    <p:set>
                                      <p:cBhvr>
                                        <p:cTn id="17" dur="1" fill="hold">
                                          <p:stCondLst>
                                            <p:cond delay="0"/>
                                          </p:stCondLst>
                                        </p:cTn>
                                        <p:tgtEl>
                                          <p:spTgt spid="14366"/>
                                        </p:tgtEl>
                                        <p:attrNameLst>
                                          <p:attrName>style.visibility</p:attrName>
                                        </p:attrNameLst>
                                      </p:cBhvr>
                                      <p:to>
                                        <p:strVal val="visible"/>
                                      </p:to>
                                    </p:set>
                                    <p:anim calcmode="lin" valueType="num">
                                      <p:cBhvr>
                                        <p:cTn id="18" dur="500" fill="hold"/>
                                        <p:tgtEl>
                                          <p:spTgt spid="14366"/>
                                        </p:tgtEl>
                                        <p:attrNameLst>
                                          <p:attrName>ppt_w</p:attrName>
                                        </p:attrNameLst>
                                      </p:cBhvr>
                                      <p:tavLst>
                                        <p:tav tm="0">
                                          <p:val>
                                            <p:fltVal val="0"/>
                                          </p:val>
                                        </p:tav>
                                        <p:tav tm="100000">
                                          <p:val>
                                            <p:strVal val="#ppt_w"/>
                                          </p:val>
                                        </p:tav>
                                      </p:tavLst>
                                    </p:anim>
                                    <p:anim calcmode="lin" valueType="num">
                                      <p:cBhvr>
                                        <p:cTn id="19" dur="500" fill="hold"/>
                                        <p:tgtEl>
                                          <p:spTgt spid="14366"/>
                                        </p:tgtEl>
                                        <p:attrNameLst>
                                          <p:attrName>ppt_h</p:attrName>
                                        </p:attrNameLst>
                                      </p:cBhvr>
                                      <p:tavLst>
                                        <p:tav tm="0">
                                          <p:val>
                                            <p:fltVal val="0"/>
                                          </p:val>
                                        </p:tav>
                                        <p:tav tm="100000">
                                          <p:val>
                                            <p:strVal val="#ppt_h"/>
                                          </p:val>
                                        </p:tav>
                                      </p:tavLst>
                                    </p:anim>
                                    <p:anim calcmode="lin" valueType="num">
                                      <p:cBhvr>
                                        <p:cTn id="20" dur="500" fill="hold"/>
                                        <p:tgtEl>
                                          <p:spTgt spid="14366"/>
                                        </p:tgtEl>
                                        <p:attrNameLst>
                                          <p:attrName>style.rotation</p:attrName>
                                        </p:attrNameLst>
                                      </p:cBhvr>
                                      <p:tavLst>
                                        <p:tav tm="0">
                                          <p:val>
                                            <p:fltVal val="90"/>
                                          </p:val>
                                        </p:tav>
                                        <p:tav tm="100000">
                                          <p:val>
                                            <p:fltVal val="0"/>
                                          </p:val>
                                        </p:tav>
                                      </p:tavLst>
                                    </p:anim>
                                    <p:animEffect transition="in" filter="fade">
                                      <p:cBhvr>
                                        <p:cTn id="21" dur="500"/>
                                        <p:tgtEl>
                                          <p:spTgt spid="14366"/>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4367"/>
                                        </p:tgtEl>
                                        <p:attrNameLst>
                                          <p:attrName>style.visibility</p:attrName>
                                        </p:attrNameLst>
                                      </p:cBhvr>
                                      <p:to>
                                        <p:strVal val="visible"/>
                                      </p:to>
                                    </p:set>
                                    <p:anim calcmode="lin" valueType="num">
                                      <p:cBhvr>
                                        <p:cTn id="24" dur="500" fill="hold"/>
                                        <p:tgtEl>
                                          <p:spTgt spid="14367"/>
                                        </p:tgtEl>
                                        <p:attrNameLst>
                                          <p:attrName>ppt_w</p:attrName>
                                        </p:attrNameLst>
                                      </p:cBhvr>
                                      <p:tavLst>
                                        <p:tav tm="0">
                                          <p:val>
                                            <p:fltVal val="0"/>
                                          </p:val>
                                        </p:tav>
                                        <p:tav tm="100000">
                                          <p:val>
                                            <p:strVal val="#ppt_w"/>
                                          </p:val>
                                        </p:tav>
                                      </p:tavLst>
                                    </p:anim>
                                    <p:anim calcmode="lin" valueType="num">
                                      <p:cBhvr>
                                        <p:cTn id="25" dur="500" fill="hold"/>
                                        <p:tgtEl>
                                          <p:spTgt spid="14367"/>
                                        </p:tgtEl>
                                        <p:attrNameLst>
                                          <p:attrName>ppt_h</p:attrName>
                                        </p:attrNameLst>
                                      </p:cBhvr>
                                      <p:tavLst>
                                        <p:tav tm="0">
                                          <p:val>
                                            <p:fltVal val="0"/>
                                          </p:val>
                                        </p:tav>
                                        <p:tav tm="100000">
                                          <p:val>
                                            <p:strVal val="#ppt_h"/>
                                          </p:val>
                                        </p:tav>
                                      </p:tavLst>
                                    </p:anim>
                                    <p:anim calcmode="lin" valueType="num">
                                      <p:cBhvr>
                                        <p:cTn id="26" dur="500" fill="hold"/>
                                        <p:tgtEl>
                                          <p:spTgt spid="14367"/>
                                        </p:tgtEl>
                                        <p:attrNameLst>
                                          <p:attrName>style.rotation</p:attrName>
                                        </p:attrNameLst>
                                      </p:cBhvr>
                                      <p:tavLst>
                                        <p:tav tm="0">
                                          <p:val>
                                            <p:fltVal val="90"/>
                                          </p:val>
                                        </p:tav>
                                        <p:tav tm="100000">
                                          <p:val>
                                            <p:fltVal val="0"/>
                                          </p:val>
                                        </p:tav>
                                      </p:tavLst>
                                    </p:anim>
                                    <p:animEffect transition="in" filter="fade">
                                      <p:cBhvr>
                                        <p:cTn id="27" dur="500"/>
                                        <p:tgtEl>
                                          <p:spTgt spid="14367"/>
                                        </p:tgtEl>
                                      </p:cBhvr>
                                    </p:animEffect>
                                  </p:childTnLst>
                                </p:cTn>
                              </p:par>
                            </p:childTnLst>
                          </p:cTn>
                        </p:par>
                        <p:par>
                          <p:cTn id="28" fill="hold">
                            <p:stCondLst>
                              <p:cond delay="1500"/>
                            </p:stCondLst>
                            <p:childTnLst>
                              <p:par>
                                <p:cTn id="29" presetID="2" presetClass="entr" presetSubtype="12"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10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0-#ppt_w/2"/>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2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fill="hold" nodeType="withEffect">
                                  <p:stCondLst>
                                    <p:cond delay="2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1+#ppt_h/2"/>
                                          </p:val>
                                        </p:tav>
                                        <p:tav tm="100000">
                                          <p:val>
                                            <p:strVal val="#ppt_y"/>
                                          </p:val>
                                        </p:tav>
                                      </p:tavLst>
                                    </p:anim>
                                  </p:childTnLst>
                                </p:cTn>
                              </p:par>
                              <p:par>
                                <p:cTn id="45" presetID="2" presetClass="entr" presetSubtype="12" fill="hold" nodeType="withEffect">
                                  <p:stCondLst>
                                    <p:cond delay="30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0-#ppt_w/2"/>
                                          </p:val>
                                        </p:tav>
                                        <p:tav tm="100000">
                                          <p:val>
                                            <p:strVal val="#ppt_x"/>
                                          </p:val>
                                        </p:tav>
                                      </p:tavLst>
                                    </p:anim>
                                    <p:anim calcmode="lin" valueType="num">
                                      <p:cBhvr additive="base">
                                        <p:cTn id="48" dur="500" fill="hold"/>
                                        <p:tgtEl>
                                          <p:spTgt spid="61"/>
                                        </p:tgtEl>
                                        <p:attrNameLst>
                                          <p:attrName>ppt_y</p:attrName>
                                        </p:attrNameLst>
                                      </p:cBhvr>
                                      <p:tavLst>
                                        <p:tav tm="0">
                                          <p:val>
                                            <p:strVal val="1+#ppt_h/2"/>
                                          </p:val>
                                        </p:tav>
                                        <p:tav tm="100000">
                                          <p:val>
                                            <p:strVal val="#ppt_y"/>
                                          </p:val>
                                        </p:tav>
                                      </p:tavLst>
                                    </p:anim>
                                  </p:childTnLst>
                                </p:cTn>
                              </p:par>
                            </p:childTnLst>
                          </p:cTn>
                        </p:par>
                        <p:par>
                          <p:cTn id="49" fill="hold">
                            <p:stCondLst>
                              <p:cond delay="2300"/>
                            </p:stCondLst>
                            <p:childTnLst>
                              <p:par>
                                <p:cTn id="50" presetID="22" presetClass="entr" presetSubtype="4"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300"/>
                                        <p:tgtEl>
                                          <p:spTgt spid="42"/>
                                        </p:tgtEl>
                                      </p:cBhvr>
                                    </p:animEffect>
                                  </p:childTnLst>
                                </p:cTn>
                              </p:par>
                            </p:childTnLst>
                          </p:cTn>
                        </p:par>
                        <p:par>
                          <p:cTn id="53" fill="hold">
                            <p:stCondLst>
                              <p:cond delay="2600"/>
                            </p:stCondLst>
                            <p:childTnLst>
                              <p:par>
                                <p:cTn id="54" presetID="22" presetClass="entr" presetSubtype="1"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up)">
                                      <p:cBhvr>
                                        <p:cTn id="56" dur="500"/>
                                        <p:tgtEl>
                                          <p:spTgt spid="44"/>
                                        </p:tgtEl>
                                      </p:cBhvr>
                                    </p:animEffect>
                                  </p:childTnLst>
                                </p:cTn>
                              </p:par>
                            </p:childTnLst>
                          </p:cTn>
                        </p:par>
                        <p:par>
                          <p:cTn id="57" fill="hold">
                            <p:stCondLst>
                              <p:cond delay="3100"/>
                            </p:stCondLst>
                            <p:childTnLst>
                              <p:par>
                                <p:cTn id="58" presetID="31" presetClass="entr" presetSubtype="0"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anim calcmode="lin" valueType="num">
                                      <p:cBhvr>
                                        <p:cTn id="60" dur="500" fill="hold"/>
                                        <p:tgtEl>
                                          <p:spTgt spid="55"/>
                                        </p:tgtEl>
                                        <p:attrNameLst>
                                          <p:attrName>ppt_w</p:attrName>
                                        </p:attrNameLst>
                                      </p:cBhvr>
                                      <p:tavLst>
                                        <p:tav tm="0">
                                          <p:val>
                                            <p:fltVal val="0"/>
                                          </p:val>
                                        </p:tav>
                                        <p:tav tm="100000">
                                          <p:val>
                                            <p:strVal val="#ppt_w"/>
                                          </p:val>
                                        </p:tav>
                                      </p:tavLst>
                                    </p:anim>
                                    <p:anim calcmode="lin" valueType="num">
                                      <p:cBhvr>
                                        <p:cTn id="61" dur="500" fill="hold"/>
                                        <p:tgtEl>
                                          <p:spTgt spid="55"/>
                                        </p:tgtEl>
                                        <p:attrNameLst>
                                          <p:attrName>ppt_h</p:attrName>
                                        </p:attrNameLst>
                                      </p:cBhvr>
                                      <p:tavLst>
                                        <p:tav tm="0">
                                          <p:val>
                                            <p:fltVal val="0"/>
                                          </p:val>
                                        </p:tav>
                                        <p:tav tm="100000">
                                          <p:val>
                                            <p:strVal val="#ppt_h"/>
                                          </p:val>
                                        </p:tav>
                                      </p:tavLst>
                                    </p:anim>
                                    <p:anim calcmode="lin" valueType="num">
                                      <p:cBhvr>
                                        <p:cTn id="62" dur="500" fill="hold"/>
                                        <p:tgtEl>
                                          <p:spTgt spid="55"/>
                                        </p:tgtEl>
                                        <p:attrNameLst>
                                          <p:attrName>style.rotation</p:attrName>
                                        </p:attrNameLst>
                                      </p:cBhvr>
                                      <p:tavLst>
                                        <p:tav tm="0">
                                          <p:val>
                                            <p:fltVal val="90"/>
                                          </p:val>
                                        </p:tav>
                                        <p:tav tm="100000">
                                          <p:val>
                                            <p:fltVal val="0"/>
                                          </p:val>
                                        </p:tav>
                                      </p:tavLst>
                                    </p:anim>
                                    <p:animEffect transition="in" filter="fade">
                                      <p:cBhvr>
                                        <p:cTn id="63" dur="500"/>
                                        <p:tgtEl>
                                          <p:spTgt spid="55"/>
                                        </p:tgtEl>
                                      </p:cBhvr>
                                    </p:animEffect>
                                  </p:childTnLst>
                                </p:cTn>
                              </p:par>
                            </p:childTnLst>
                          </p:cTn>
                        </p:par>
                        <p:par>
                          <p:cTn id="64" fill="hold">
                            <p:stCondLst>
                              <p:cond delay="36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childTnLst>
                          </p:cTn>
                        </p:par>
                        <p:par>
                          <p:cTn id="68" fill="hold">
                            <p:stCondLst>
                              <p:cond delay="4100"/>
                            </p:stCondLst>
                            <p:childTnLst>
                              <p:par>
                                <p:cTn id="69" presetID="22" presetClass="entr" presetSubtype="4" fill="hold"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300"/>
                                        <p:tgtEl>
                                          <p:spTgt spid="45"/>
                                        </p:tgtEl>
                                      </p:cBhvr>
                                    </p:animEffect>
                                  </p:childTnLst>
                                </p:cTn>
                              </p:par>
                            </p:childTnLst>
                          </p:cTn>
                        </p:par>
                        <p:par>
                          <p:cTn id="72" fill="hold">
                            <p:stCondLst>
                              <p:cond delay="440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900"/>
                            </p:stCondLst>
                            <p:childTnLst>
                              <p:par>
                                <p:cTn id="77" presetID="31" presetClass="entr" presetSubtype="0"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p:cTn id="79" dur="500" fill="hold"/>
                                        <p:tgtEl>
                                          <p:spTgt spid="57"/>
                                        </p:tgtEl>
                                        <p:attrNameLst>
                                          <p:attrName>ppt_w</p:attrName>
                                        </p:attrNameLst>
                                      </p:cBhvr>
                                      <p:tavLst>
                                        <p:tav tm="0">
                                          <p:val>
                                            <p:fltVal val="0"/>
                                          </p:val>
                                        </p:tav>
                                        <p:tav tm="100000">
                                          <p:val>
                                            <p:strVal val="#ppt_w"/>
                                          </p:val>
                                        </p:tav>
                                      </p:tavLst>
                                    </p:anim>
                                    <p:anim calcmode="lin" valueType="num">
                                      <p:cBhvr>
                                        <p:cTn id="80" dur="500" fill="hold"/>
                                        <p:tgtEl>
                                          <p:spTgt spid="57"/>
                                        </p:tgtEl>
                                        <p:attrNameLst>
                                          <p:attrName>ppt_h</p:attrName>
                                        </p:attrNameLst>
                                      </p:cBhvr>
                                      <p:tavLst>
                                        <p:tav tm="0">
                                          <p:val>
                                            <p:fltVal val="0"/>
                                          </p:val>
                                        </p:tav>
                                        <p:tav tm="100000">
                                          <p:val>
                                            <p:strVal val="#ppt_h"/>
                                          </p:val>
                                        </p:tav>
                                      </p:tavLst>
                                    </p:anim>
                                    <p:anim calcmode="lin" valueType="num">
                                      <p:cBhvr>
                                        <p:cTn id="81" dur="500" fill="hold"/>
                                        <p:tgtEl>
                                          <p:spTgt spid="57"/>
                                        </p:tgtEl>
                                        <p:attrNameLst>
                                          <p:attrName>style.rotation</p:attrName>
                                        </p:attrNameLst>
                                      </p:cBhvr>
                                      <p:tavLst>
                                        <p:tav tm="0">
                                          <p:val>
                                            <p:fltVal val="90"/>
                                          </p:val>
                                        </p:tav>
                                        <p:tav tm="100000">
                                          <p:val>
                                            <p:fltVal val="0"/>
                                          </p:val>
                                        </p:tav>
                                      </p:tavLst>
                                    </p:anim>
                                    <p:animEffect transition="in" filter="fade">
                                      <p:cBhvr>
                                        <p:cTn id="82" dur="500"/>
                                        <p:tgtEl>
                                          <p:spTgt spid="57"/>
                                        </p:tgtEl>
                                      </p:cBhvr>
                                    </p:animEffect>
                                  </p:childTnLst>
                                </p:cTn>
                              </p:par>
                            </p:childTnLst>
                          </p:cTn>
                        </p:par>
                        <p:par>
                          <p:cTn id="83" fill="hold">
                            <p:stCondLst>
                              <p:cond delay="54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900"/>
                            </p:stCondLst>
                            <p:childTnLst>
                              <p:par>
                                <p:cTn id="88" presetID="22" presetClass="entr" presetSubtype="4"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300"/>
                                        <p:tgtEl>
                                          <p:spTgt spid="48"/>
                                        </p:tgtEl>
                                      </p:cBhvr>
                                    </p:animEffect>
                                  </p:childTnLst>
                                </p:cTn>
                              </p:par>
                            </p:childTnLst>
                          </p:cTn>
                        </p:par>
                        <p:par>
                          <p:cTn id="91" fill="hold">
                            <p:stCondLst>
                              <p:cond delay="6200"/>
                            </p:stCondLst>
                            <p:childTnLst>
                              <p:par>
                                <p:cTn id="92" presetID="22" presetClass="entr" presetSubtype="1" fill="hold" grpId="0" nodeType="after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up)">
                                      <p:cBhvr>
                                        <p:cTn id="94" dur="500"/>
                                        <p:tgtEl>
                                          <p:spTgt spid="50"/>
                                        </p:tgtEl>
                                      </p:cBhvr>
                                    </p:animEffect>
                                  </p:childTnLst>
                                </p:cTn>
                              </p:par>
                            </p:childTnLst>
                          </p:cTn>
                        </p:par>
                        <p:par>
                          <p:cTn id="95" fill="hold">
                            <p:stCondLst>
                              <p:cond delay="6700"/>
                            </p:stCondLst>
                            <p:childTnLst>
                              <p:par>
                                <p:cTn id="96" presetID="31"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 calcmode="lin" valueType="num">
                                      <p:cBhvr>
                                        <p:cTn id="98" dur="500" fill="hold"/>
                                        <p:tgtEl>
                                          <p:spTgt spid="59"/>
                                        </p:tgtEl>
                                        <p:attrNameLst>
                                          <p:attrName>ppt_w</p:attrName>
                                        </p:attrNameLst>
                                      </p:cBhvr>
                                      <p:tavLst>
                                        <p:tav tm="0">
                                          <p:val>
                                            <p:fltVal val="0"/>
                                          </p:val>
                                        </p:tav>
                                        <p:tav tm="100000">
                                          <p:val>
                                            <p:strVal val="#ppt_w"/>
                                          </p:val>
                                        </p:tav>
                                      </p:tavLst>
                                    </p:anim>
                                    <p:anim calcmode="lin" valueType="num">
                                      <p:cBhvr>
                                        <p:cTn id="99" dur="500" fill="hold"/>
                                        <p:tgtEl>
                                          <p:spTgt spid="59"/>
                                        </p:tgtEl>
                                        <p:attrNameLst>
                                          <p:attrName>ppt_h</p:attrName>
                                        </p:attrNameLst>
                                      </p:cBhvr>
                                      <p:tavLst>
                                        <p:tav tm="0">
                                          <p:val>
                                            <p:fltVal val="0"/>
                                          </p:val>
                                        </p:tav>
                                        <p:tav tm="100000">
                                          <p:val>
                                            <p:strVal val="#ppt_h"/>
                                          </p:val>
                                        </p:tav>
                                      </p:tavLst>
                                    </p:anim>
                                    <p:anim calcmode="lin" valueType="num">
                                      <p:cBhvr>
                                        <p:cTn id="100" dur="500" fill="hold"/>
                                        <p:tgtEl>
                                          <p:spTgt spid="59"/>
                                        </p:tgtEl>
                                        <p:attrNameLst>
                                          <p:attrName>style.rotation</p:attrName>
                                        </p:attrNameLst>
                                      </p:cBhvr>
                                      <p:tavLst>
                                        <p:tav tm="0">
                                          <p:val>
                                            <p:fltVal val="90"/>
                                          </p:val>
                                        </p:tav>
                                        <p:tav tm="100000">
                                          <p:val>
                                            <p:fltVal val="0"/>
                                          </p:val>
                                        </p:tav>
                                      </p:tavLst>
                                    </p:anim>
                                    <p:animEffect transition="in" filter="fade">
                                      <p:cBhvr>
                                        <p:cTn id="101" dur="500"/>
                                        <p:tgtEl>
                                          <p:spTgt spid="59"/>
                                        </p:tgtEl>
                                      </p:cBhvr>
                                    </p:animEffect>
                                  </p:childTnLst>
                                </p:cTn>
                              </p:par>
                            </p:childTnLst>
                          </p:cTn>
                        </p:par>
                        <p:par>
                          <p:cTn id="102" fill="hold">
                            <p:stCondLst>
                              <p:cond delay="7200"/>
                            </p:stCondLst>
                            <p:childTnLst>
                              <p:par>
                                <p:cTn id="103" presetID="22" presetClass="entr" presetSubtype="8" fill="hold" grpId="0" nodeType="after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wipe(left)">
                                      <p:cBhvr>
                                        <p:cTn id="105" dur="500"/>
                                        <p:tgtEl>
                                          <p:spTgt spid="58"/>
                                        </p:tgtEl>
                                      </p:cBhvr>
                                    </p:animEffect>
                                  </p:childTnLst>
                                </p:cTn>
                              </p:par>
                            </p:childTnLst>
                          </p:cTn>
                        </p:par>
                        <p:par>
                          <p:cTn id="106" fill="hold">
                            <p:stCondLst>
                              <p:cond delay="7700"/>
                            </p:stCondLst>
                            <p:childTnLst>
                              <p:par>
                                <p:cTn id="107" presetID="22" presetClass="entr" presetSubtype="4" fill="hold"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down)">
                                      <p:cBhvr>
                                        <p:cTn id="109" dur="300"/>
                                        <p:tgtEl>
                                          <p:spTgt spid="51"/>
                                        </p:tgtEl>
                                      </p:cBhvr>
                                    </p:animEffect>
                                  </p:childTnLst>
                                </p:cTn>
                              </p:par>
                            </p:childTnLst>
                          </p:cTn>
                        </p:par>
                        <p:par>
                          <p:cTn id="110" fill="hold">
                            <p:stCondLst>
                              <p:cond delay="8000"/>
                            </p:stCondLst>
                            <p:childTnLst>
                              <p:par>
                                <p:cTn id="111" presetID="22" presetClass="entr" presetSubtype="1" fill="hold" grpId="0" nodeType="afterEffect">
                                  <p:stCondLst>
                                    <p:cond delay="0"/>
                                  </p:stCondLst>
                                  <p:childTnLst>
                                    <p:set>
                                      <p:cBhvr>
                                        <p:cTn id="112" dur="1" fill="hold">
                                          <p:stCondLst>
                                            <p:cond delay="0"/>
                                          </p:stCondLst>
                                        </p:cTn>
                                        <p:tgtEl>
                                          <p:spTgt spid="53"/>
                                        </p:tgtEl>
                                        <p:attrNameLst>
                                          <p:attrName>style.visibility</p:attrName>
                                        </p:attrNameLst>
                                      </p:cBhvr>
                                      <p:to>
                                        <p:strVal val="visible"/>
                                      </p:to>
                                    </p:set>
                                    <p:animEffect transition="in" filter="wipe(up)">
                                      <p:cBhvr>
                                        <p:cTn id="113" dur="500"/>
                                        <p:tgtEl>
                                          <p:spTgt spid="53"/>
                                        </p:tgtEl>
                                      </p:cBhvr>
                                    </p:animEffect>
                                  </p:childTnLst>
                                </p:cTn>
                              </p:par>
                            </p:childTnLst>
                          </p:cTn>
                        </p:par>
                        <p:par>
                          <p:cTn id="114" fill="hold">
                            <p:stCondLst>
                              <p:cond delay="8500"/>
                            </p:stCondLst>
                            <p:childTnLst>
                              <p:par>
                                <p:cTn id="115" presetID="31" presetClass="entr" presetSubtype="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 calcmode="lin" valueType="num">
                                      <p:cBhvr>
                                        <p:cTn id="119" dur="500" fill="hold"/>
                                        <p:tgtEl>
                                          <p:spTgt spid="64"/>
                                        </p:tgtEl>
                                        <p:attrNameLst>
                                          <p:attrName>style.rotation</p:attrName>
                                        </p:attrNameLst>
                                      </p:cBhvr>
                                      <p:tavLst>
                                        <p:tav tm="0">
                                          <p:val>
                                            <p:fltVal val="90"/>
                                          </p:val>
                                        </p:tav>
                                        <p:tav tm="100000">
                                          <p:val>
                                            <p:fltVal val="0"/>
                                          </p:val>
                                        </p:tav>
                                      </p:tavLst>
                                    </p:anim>
                                    <p:animEffect transition="in" filter="fade">
                                      <p:cBhvr>
                                        <p:cTn id="120" dur="500"/>
                                        <p:tgtEl>
                                          <p:spTgt spid="64"/>
                                        </p:tgtEl>
                                      </p:cBhvr>
                                    </p:animEffect>
                                  </p:childTnLst>
                                </p:cTn>
                              </p:par>
                            </p:childTnLst>
                          </p:cTn>
                        </p:par>
                        <p:par>
                          <p:cTn id="121" fill="hold">
                            <p:stCondLst>
                              <p:cond delay="9000"/>
                            </p:stCondLst>
                            <p:childTnLst>
                              <p:par>
                                <p:cTn id="122" presetID="22" presetClass="entr" presetSubtype="8" fill="hold" grpId="0" nodeType="after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wipe(left)">
                                      <p:cBhvr>
                                        <p:cTn id="124" dur="500"/>
                                        <p:tgtEl>
                                          <p:spTgt spid="63"/>
                                        </p:tgtEl>
                                      </p:cBhvr>
                                    </p:animEffect>
                                  </p:childTnLst>
                                </p:cTn>
                              </p:par>
                            </p:childTnLst>
                          </p:cTn>
                        </p:par>
                        <p:par>
                          <p:cTn id="125" fill="hold">
                            <p:stCondLst>
                              <p:cond delay="9500"/>
                            </p:stCondLst>
                            <p:childTnLst>
                              <p:par>
                                <p:cTn id="126" presetID="22" presetClass="entr" presetSubtype="4" fill="hold" nodeType="after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wipe(down)">
                                      <p:cBhvr>
                                        <p:cTn id="128" dur="300"/>
                                        <p:tgtEl>
                                          <p:spTgt spid="60"/>
                                        </p:tgtEl>
                                      </p:cBhvr>
                                    </p:animEffect>
                                  </p:childTnLst>
                                </p:cTn>
                              </p:par>
                            </p:childTnLst>
                          </p:cTn>
                        </p:par>
                        <p:par>
                          <p:cTn id="129" fill="hold">
                            <p:stCondLst>
                              <p:cond delay="9800"/>
                            </p:stCondLst>
                            <p:childTnLst>
                              <p:par>
                                <p:cTn id="130" presetID="22" presetClass="entr" presetSubtype="1" fill="hold" grpId="0" nodeType="afterEffect">
                                  <p:stCondLst>
                                    <p:cond delay="0"/>
                                  </p:stCondLst>
                                  <p:childTnLst>
                                    <p:set>
                                      <p:cBhvr>
                                        <p:cTn id="131" dur="1" fill="hold">
                                          <p:stCondLst>
                                            <p:cond delay="0"/>
                                          </p:stCondLst>
                                        </p:cTn>
                                        <p:tgtEl>
                                          <p:spTgt spid="62"/>
                                        </p:tgtEl>
                                        <p:attrNameLst>
                                          <p:attrName>style.visibility</p:attrName>
                                        </p:attrNameLst>
                                      </p:cBhvr>
                                      <p:to>
                                        <p:strVal val="visible"/>
                                      </p:to>
                                    </p:set>
                                    <p:animEffect transition="in" filter="wipe(up)">
                                      <p:cBhvr>
                                        <p:cTn id="132" dur="500"/>
                                        <p:tgtEl>
                                          <p:spTgt spid="62"/>
                                        </p:tgtEl>
                                      </p:cBhvr>
                                    </p:animEffect>
                                  </p:childTnLst>
                                </p:cTn>
                              </p:par>
                            </p:childTnLst>
                          </p:cTn>
                        </p:par>
                        <p:par>
                          <p:cTn id="133" fill="hold">
                            <p:stCondLst>
                              <p:cond delay="10300"/>
                            </p:stCondLst>
                            <p:childTnLst>
                              <p:par>
                                <p:cTn id="134" presetID="31" presetClass="entr" presetSubtype="0" fill="hold" grpId="0" nodeType="afterEffect">
                                  <p:stCondLst>
                                    <p:cond delay="0"/>
                                  </p:stCondLst>
                                  <p:childTnLst>
                                    <p:set>
                                      <p:cBhvr>
                                        <p:cTn id="135" dur="1" fill="hold">
                                          <p:stCondLst>
                                            <p:cond delay="0"/>
                                          </p:stCondLst>
                                        </p:cTn>
                                        <p:tgtEl>
                                          <p:spTgt spid="66"/>
                                        </p:tgtEl>
                                        <p:attrNameLst>
                                          <p:attrName>style.visibility</p:attrName>
                                        </p:attrNameLst>
                                      </p:cBhvr>
                                      <p:to>
                                        <p:strVal val="visible"/>
                                      </p:to>
                                    </p:set>
                                    <p:anim calcmode="lin" valueType="num">
                                      <p:cBhvr>
                                        <p:cTn id="136" dur="500" fill="hold"/>
                                        <p:tgtEl>
                                          <p:spTgt spid="66"/>
                                        </p:tgtEl>
                                        <p:attrNameLst>
                                          <p:attrName>ppt_w</p:attrName>
                                        </p:attrNameLst>
                                      </p:cBhvr>
                                      <p:tavLst>
                                        <p:tav tm="0">
                                          <p:val>
                                            <p:fltVal val="0"/>
                                          </p:val>
                                        </p:tav>
                                        <p:tav tm="100000">
                                          <p:val>
                                            <p:strVal val="#ppt_w"/>
                                          </p:val>
                                        </p:tav>
                                      </p:tavLst>
                                    </p:anim>
                                    <p:anim calcmode="lin" valueType="num">
                                      <p:cBhvr>
                                        <p:cTn id="137" dur="500" fill="hold"/>
                                        <p:tgtEl>
                                          <p:spTgt spid="66"/>
                                        </p:tgtEl>
                                        <p:attrNameLst>
                                          <p:attrName>ppt_h</p:attrName>
                                        </p:attrNameLst>
                                      </p:cBhvr>
                                      <p:tavLst>
                                        <p:tav tm="0">
                                          <p:val>
                                            <p:fltVal val="0"/>
                                          </p:val>
                                        </p:tav>
                                        <p:tav tm="100000">
                                          <p:val>
                                            <p:strVal val="#ppt_h"/>
                                          </p:val>
                                        </p:tav>
                                      </p:tavLst>
                                    </p:anim>
                                    <p:anim calcmode="lin" valueType="num">
                                      <p:cBhvr>
                                        <p:cTn id="138" dur="500" fill="hold"/>
                                        <p:tgtEl>
                                          <p:spTgt spid="66"/>
                                        </p:tgtEl>
                                        <p:attrNameLst>
                                          <p:attrName>style.rotation</p:attrName>
                                        </p:attrNameLst>
                                      </p:cBhvr>
                                      <p:tavLst>
                                        <p:tav tm="0">
                                          <p:val>
                                            <p:fltVal val="90"/>
                                          </p:val>
                                        </p:tav>
                                        <p:tav tm="100000">
                                          <p:val>
                                            <p:fltVal val="0"/>
                                          </p:val>
                                        </p:tav>
                                      </p:tavLst>
                                    </p:anim>
                                    <p:animEffect transition="in" filter="fade">
                                      <p:cBhvr>
                                        <p:cTn id="139" dur="500"/>
                                        <p:tgtEl>
                                          <p:spTgt spid="66"/>
                                        </p:tgtEl>
                                      </p:cBhvr>
                                    </p:animEffect>
                                  </p:childTnLst>
                                </p:cTn>
                              </p:par>
                            </p:childTnLst>
                          </p:cTn>
                        </p:par>
                        <p:par>
                          <p:cTn id="140" fill="hold">
                            <p:stCondLst>
                              <p:cond delay="10800"/>
                            </p:stCondLst>
                            <p:childTnLst>
                              <p:par>
                                <p:cTn id="141" presetID="22" presetClass="entr" presetSubtype="8" fill="hold" grpId="0" nodeType="afterEffect">
                                  <p:stCondLst>
                                    <p:cond delay="0"/>
                                  </p:stCondLst>
                                  <p:childTnLst>
                                    <p:set>
                                      <p:cBhvr>
                                        <p:cTn id="142" dur="1" fill="hold">
                                          <p:stCondLst>
                                            <p:cond delay="0"/>
                                          </p:stCondLst>
                                        </p:cTn>
                                        <p:tgtEl>
                                          <p:spTgt spid="65"/>
                                        </p:tgtEl>
                                        <p:attrNameLst>
                                          <p:attrName>style.visibility</p:attrName>
                                        </p:attrNameLst>
                                      </p:cBhvr>
                                      <p:to>
                                        <p:strVal val="visible"/>
                                      </p:to>
                                    </p:set>
                                    <p:animEffect transition="in" filter="wipe(left)">
                                      <p:cBhvr>
                                        <p:cTn id="14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bldLvl="0" animBg="1" autoUpdateAnimBg="0"/>
      <p:bldP spid="14366" grpId="0" autoUpdateAnimBg="0"/>
      <p:bldP spid="14367" grpId="0" autoUpdateAnimBg="0"/>
      <p:bldP spid="44" grpId="0" animBg="1" autoUpdateAnimBg="0"/>
      <p:bldP spid="47" grpId="0" animBg="1" autoUpdateAnimBg="0"/>
      <p:bldP spid="50" grpId="0" animBg="1" autoUpdateAnimBg="0"/>
      <p:bldP spid="54" grpId="0" autoUpdateAnimBg="0"/>
      <p:bldP spid="55" grpId="0" autoUpdateAnimBg="0"/>
      <p:bldP spid="56" grpId="0" autoUpdateAnimBg="0"/>
      <p:bldP spid="57" grpId="0" autoUpdateAnimBg="0"/>
      <p:bldP spid="58" grpId="0" autoUpdateAnimBg="0"/>
      <p:bldP spid="59" grpId="0" autoUpdateAnimBg="0"/>
      <p:bldP spid="53" grpId="0" animBg="1" autoUpdateAnimBg="0"/>
      <p:bldP spid="62" grpId="0" animBg="1" autoUpdateAnimBg="0"/>
      <p:bldP spid="63" grpId="0" autoUpdateAnimBg="0"/>
      <p:bldP spid="64" grpId="0" autoUpdateAnimBg="0"/>
      <p:bldP spid="65" grpId="0" autoUpdateAnimBg="0"/>
      <p:bldP spid="6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选择结构的三种类型</a:t>
            </a:r>
          </a:p>
        </p:txBody>
      </p:sp>
      <p:grpSp>
        <p:nvGrpSpPr>
          <p:cNvPr id="19459" name="Group 3"/>
          <p:cNvGrpSpPr>
            <a:grpSpLocks/>
          </p:cNvGrpSpPr>
          <p:nvPr/>
        </p:nvGrpSpPr>
        <p:grpSpPr bwMode="auto">
          <a:xfrm>
            <a:off x="5943600" y="1447800"/>
            <a:ext cx="3200400" cy="3962400"/>
            <a:chOff x="1188" y="1056"/>
            <a:chExt cx="2553" cy="2419"/>
          </a:xfrm>
        </p:grpSpPr>
        <p:sp>
          <p:nvSpPr>
            <p:cNvPr id="19506" name="AutoShape 4"/>
            <p:cNvSpPr>
              <a:spLocks noChangeArrowheads="1"/>
            </p:cNvSpPr>
            <p:nvPr/>
          </p:nvSpPr>
          <p:spPr bwMode="auto">
            <a:xfrm>
              <a:off x="1188" y="1322"/>
              <a:ext cx="981" cy="265"/>
            </a:xfrm>
            <a:prstGeom prst="diamond">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表达式</a:t>
              </a:r>
              <a:r>
                <a:rPr kumimoji="1" lang="en-US" altLang="zh-CN" sz="1800" b="1">
                  <a:solidFill>
                    <a:schemeClr val="bg1"/>
                  </a:solidFill>
                  <a:latin typeface="Times New Roman" pitchFamily="18" charset="0"/>
                </a:rPr>
                <a:t>1</a:t>
              </a:r>
            </a:p>
          </p:txBody>
        </p:sp>
        <p:sp>
          <p:nvSpPr>
            <p:cNvPr id="19507" name="AutoShape 5"/>
            <p:cNvSpPr>
              <a:spLocks noChangeArrowheads="1"/>
            </p:cNvSpPr>
            <p:nvPr/>
          </p:nvSpPr>
          <p:spPr bwMode="auto">
            <a:xfrm>
              <a:off x="1188" y="1823"/>
              <a:ext cx="981" cy="266"/>
            </a:xfrm>
            <a:prstGeom prst="diamond">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400" b="1">
                  <a:solidFill>
                    <a:schemeClr val="bg1"/>
                  </a:solidFill>
                </a:rPr>
                <a:t>表达式</a:t>
              </a:r>
              <a:r>
                <a:rPr kumimoji="1" lang="en-US" altLang="zh-CN" sz="1800" b="1">
                  <a:solidFill>
                    <a:schemeClr val="bg1"/>
                  </a:solidFill>
                  <a:latin typeface="Times New Roman" pitchFamily="18" charset="0"/>
                </a:rPr>
                <a:t>2</a:t>
              </a:r>
            </a:p>
          </p:txBody>
        </p:sp>
        <p:sp>
          <p:nvSpPr>
            <p:cNvPr id="19508" name="AutoShape 6"/>
            <p:cNvSpPr>
              <a:spLocks noChangeArrowheads="1"/>
            </p:cNvSpPr>
            <p:nvPr/>
          </p:nvSpPr>
          <p:spPr bwMode="auto">
            <a:xfrm>
              <a:off x="1269" y="2531"/>
              <a:ext cx="981" cy="266"/>
            </a:xfrm>
            <a:prstGeom prst="diamond">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400" b="1">
                  <a:solidFill>
                    <a:schemeClr val="bg1"/>
                  </a:solidFill>
                </a:rPr>
                <a:t>表达式</a:t>
              </a:r>
              <a:r>
                <a:rPr kumimoji="1" lang="en-US" altLang="zh-CN" sz="1800" b="1">
                  <a:solidFill>
                    <a:schemeClr val="bg1"/>
                  </a:solidFill>
                  <a:latin typeface="Times New Roman" pitchFamily="18" charset="0"/>
                </a:rPr>
                <a:t>N</a:t>
              </a:r>
            </a:p>
          </p:txBody>
        </p:sp>
        <p:sp>
          <p:nvSpPr>
            <p:cNvPr id="19509" name="Rectangle 7"/>
            <p:cNvSpPr>
              <a:spLocks noChangeArrowheads="1"/>
            </p:cNvSpPr>
            <p:nvPr/>
          </p:nvSpPr>
          <p:spPr bwMode="auto">
            <a:xfrm>
              <a:off x="1228" y="2974"/>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语句</a:t>
              </a:r>
              <a:r>
                <a:rPr kumimoji="1" lang="en-US" altLang="zh-CN" sz="1600" b="1">
                  <a:solidFill>
                    <a:schemeClr val="bg1"/>
                  </a:solidFill>
                  <a:latin typeface="Times New Roman" pitchFamily="18" charset="0"/>
                </a:rPr>
                <a:t>n+1</a:t>
              </a:r>
            </a:p>
          </p:txBody>
        </p:sp>
        <p:sp>
          <p:nvSpPr>
            <p:cNvPr id="19510" name="Rectangle 8"/>
            <p:cNvSpPr>
              <a:spLocks noChangeArrowheads="1"/>
            </p:cNvSpPr>
            <p:nvPr/>
          </p:nvSpPr>
          <p:spPr bwMode="auto">
            <a:xfrm>
              <a:off x="3061" y="1649"/>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2000" b="1">
                  <a:solidFill>
                    <a:schemeClr val="bg1"/>
                  </a:solidFill>
                  <a:latin typeface="Times New Roman" pitchFamily="18" charset="0"/>
                </a:rPr>
                <a:t>语句</a:t>
              </a:r>
              <a:r>
                <a:rPr kumimoji="1" lang="en-US" altLang="zh-CN" sz="2000" b="1">
                  <a:solidFill>
                    <a:schemeClr val="bg1"/>
                  </a:solidFill>
                  <a:latin typeface="Times New Roman" pitchFamily="18" charset="0"/>
                </a:rPr>
                <a:t>1</a:t>
              </a:r>
            </a:p>
          </p:txBody>
        </p:sp>
        <p:sp>
          <p:nvSpPr>
            <p:cNvPr id="19511" name="Rectangle 9"/>
            <p:cNvSpPr>
              <a:spLocks noChangeArrowheads="1"/>
            </p:cNvSpPr>
            <p:nvPr/>
          </p:nvSpPr>
          <p:spPr bwMode="auto">
            <a:xfrm>
              <a:off x="2562" y="2148"/>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2000" b="1">
                  <a:solidFill>
                    <a:schemeClr val="bg1"/>
                  </a:solidFill>
                  <a:latin typeface="Times New Roman" pitchFamily="18" charset="0"/>
                </a:rPr>
                <a:t>语句</a:t>
              </a:r>
              <a:r>
                <a:rPr kumimoji="1" lang="en-US" altLang="zh-CN" sz="2000" b="1">
                  <a:solidFill>
                    <a:schemeClr val="bg1"/>
                  </a:solidFill>
                  <a:latin typeface="Times New Roman" pitchFamily="18" charset="0"/>
                </a:rPr>
                <a:t>2</a:t>
              </a:r>
            </a:p>
          </p:txBody>
        </p:sp>
        <p:sp>
          <p:nvSpPr>
            <p:cNvPr id="19512" name="Rectangle 10"/>
            <p:cNvSpPr>
              <a:spLocks noChangeArrowheads="1"/>
            </p:cNvSpPr>
            <p:nvPr/>
          </p:nvSpPr>
          <p:spPr bwMode="auto">
            <a:xfrm>
              <a:off x="2154" y="2944"/>
              <a:ext cx="680" cy="22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语句</a:t>
              </a:r>
              <a:r>
                <a:rPr kumimoji="1" lang="en-US" altLang="zh-CN" sz="1600" b="1">
                  <a:solidFill>
                    <a:schemeClr val="bg1"/>
                  </a:solidFill>
                  <a:latin typeface="Times New Roman" pitchFamily="18" charset="0"/>
                </a:rPr>
                <a:t>n</a:t>
              </a:r>
            </a:p>
          </p:txBody>
        </p:sp>
        <p:cxnSp>
          <p:nvCxnSpPr>
            <p:cNvPr id="19513" name="AutoShape 11"/>
            <p:cNvCxnSpPr>
              <a:cxnSpLocks noChangeShapeType="1"/>
              <a:stCxn id="19506" idx="3"/>
              <a:endCxn id="19510" idx="0"/>
            </p:cNvCxnSpPr>
            <p:nvPr/>
          </p:nvCxnSpPr>
          <p:spPr bwMode="auto">
            <a:xfrm>
              <a:off x="2178" y="1455"/>
              <a:ext cx="1223" cy="185"/>
            </a:xfrm>
            <a:prstGeom prst="bentConnector2">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14" name="AutoShape 12"/>
            <p:cNvCxnSpPr>
              <a:cxnSpLocks noChangeShapeType="1"/>
              <a:stCxn id="19507" idx="3"/>
              <a:endCxn id="19511" idx="0"/>
            </p:cNvCxnSpPr>
            <p:nvPr/>
          </p:nvCxnSpPr>
          <p:spPr bwMode="auto">
            <a:xfrm>
              <a:off x="2178" y="1956"/>
              <a:ext cx="724" cy="183"/>
            </a:xfrm>
            <a:prstGeom prst="bentConnector2">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15" name="AutoShape 13"/>
            <p:cNvCxnSpPr>
              <a:cxnSpLocks noChangeShapeType="1"/>
              <a:stCxn id="19508" idx="3"/>
              <a:endCxn id="19512" idx="0"/>
            </p:cNvCxnSpPr>
            <p:nvPr/>
          </p:nvCxnSpPr>
          <p:spPr bwMode="auto">
            <a:xfrm>
              <a:off x="2259" y="2664"/>
              <a:ext cx="235" cy="271"/>
            </a:xfrm>
            <a:prstGeom prst="bentConnector2">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16" name="Line 14"/>
            <p:cNvSpPr>
              <a:spLocks noChangeShapeType="1"/>
            </p:cNvSpPr>
            <p:nvPr/>
          </p:nvSpPr>
          <p:spPr bwMode="auto">
            <a:xfrm>
              <a:off x="1713" y="1056"/>
              <a:ext cx="0" cy="266"/>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17" name="Line 15"/>
            <p:cNvSpPr>
              <a:spLocks noChangeShapeType="1"/>
            </p:cNvSpPr>
            <p:nvPr/>
          </p:nvSpPr>
          <p:spPr bwMode="auto">
            <a:xfrm>
              <a:off x="1713" y="1587"/>
              <a:ext cx="0" cy="236"/>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18" name="Line 16"/>
            <p:cNvSpPr>
              <a:spLocks noChangeShapeType="1"/>
            </p:cNvSpPr>
            <p:nvPr/>
          </p:nvSpPr>
          <p:spPr bwMode="auto">
            <a:xfrm>
              <a:off x="1713" y="2089"/>
              <a:ext cx="0" cy="88"/>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19" name="Line 17"/>
            <p:cNvSpPr>
              <a:spLocks noChangeShapeType="1"/>
            </p:cNvSpPr>
            <p:nvPr/>
          </p:nvSpPr>
          <p:spPr bwMode="auto">
            <a:xfrm>
              <a:off x="1753" y="2413"/>
              <a:ext cx="0" cy="118"/>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20" name="Line 18"/>
            <p:cNvSpPr>
              <a:spLocks noChangeShapeType="1"/>
            </p:cNvSpPr>
            <p:nvPr/>
          </p:nvSpPr>
          <p:spPr bwMode="auto">
            <a:xfrm>
              <a:off x="1511" y="2295"/>
              <a:ext cx="354" cy="1"/>
            </a:xfrm>
            <a:prstGeom prst="line">
              <a:avLst/>
            </a:prstGeom>
            <a:noFill/>
            <a:ln w="28575" cap="rnd">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21" name="Line 19"/>
            <p:cNvSpPr>
              <a:spLocks noChangeShapeType="1"/>
            </p:cNvSpPr>
            <p:nvPr/>
          </p:nvSpPr>
          <p:spPr bwMode="auto">
            <a:xfrm>
              <a:off x="1753" y="2797"/>
              <a:ext cx="0" cy="177"/>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22" name="Line 20"/>
            <p:cNvSpPr>
              <a:spLocks noChangeShapeType="1"/>
            </p:cNvSpPr>
            <p:nvPr/>
          </p:nvSpPr>
          <p:spPr bwMode="auto">
            <a:xfrm>
              <a:off x="1753" y="3151"/>
              <a:ext cx="0" cy="324"/>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23" name="Text Box 21"/>
            <p:cNvSpPr txBox="1">
              <a:spLocks noChangeArrowheads="1"/>
            </p:cNvSpPr>
            <p:nvPr/>
          </p:nvSpPr>
          <p:spPr bwMode="auto">
            <a:xfrm>
              <a:off x="2200" y="1194"/>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b="1">
                  <a:solidFill>
                    <a:schemeClr val="bg1"/>
                  </a:solidFill>
                </a:rPr>
                <a:t>真</a:t>
              </a:r>
            </a:p>
          </p:txBody>
        </p:sp>
        <p:sp>
          <p:nvSpPr>
            <p:cNvPr id="19524" name="Text Box 22"/>
            <p:cNvSpPr txBox="1">
              <a:spLocks noChangeArrowheads="1"/>
            </p:cNvSpPr>
            <p:nvPr/>
          </p:nvSpPr>
          <p:spPr bwMode="auto">
            <a:xfrm>
              <a:off x="2200" y="1693"/>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b="1">
                  <a:solidFill>
                    <a:schemeClr val="bg1"/>
                  </a:solidFill>
                </a:rPr>
                <a:t>真</a:t>
              </a:r>
            </a:p>
          </p:txBody>
        </p:sp>
        <p:sp>
          <p:nvSpPr>
            <p:cNvPr id="19525" name="Text Box 23"/>
            <p:cNvSpPr txBox="1">
              <a:spLocks noChangeArrowheads="1"/>
            </p:cNvSpPr>
            <p:nvPr/>
          </p:nvSpPr>
          <p:spPr bwMode="auto">
            <a:xfrm>
              <a:off x="2245" y="2373"/>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b="1">
                  <a:solidFill>
                    <a:schemeClr val="bg1"/>
                  </a:solidFill>
                </a:rPr>
                <a:t>真</a:t>
              </a:r>
            </a:p>
          </p:txBody>
        </p:sp>
        <p:sp>
          <p:nvSpPr>
            <p:cNvPr id="19526" name="Text Box 24"/>
            <p:cNvSpPr txBox="1">
              <a:spLocks noChangeArrowheads="1"/>
            </p:cNvSpPr>
            <p:nvPr/>
          </p:nvSpPr>
          <p:spPr bwMode="auto">
            <a:xfrm>
              <a:off x="1337" y="1602"/>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b="1">
                  <a:solidFill>
                    <a:schemeClr val="bg1"/>
                  </a:solidFill>
                </a:rPr>
                <a:t>假</a:t>
              </a:r>
            </a:p>
          </p:txBody>
        </p:sp>
        <p:sp>
          <p:nvSpPr>
            <p:cNvPr id="19527" name="Text Box 25"/>
            <p:cNvSpPr txBox="1">
              <a:spLocks noChangeArrowheads="1"/>
            </p:cNvSpPr>
            <p:nvPr/>
          </p:nvSpPr>
          <p:spPr bwMode="auto">
            <a:xfrm>
              <a:off x="1292" y="2192"/>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b="1">
                  <a:solidFill>
                    <a:schemeClr val="bg1"/>
                  </a:solidFill>
                </a:rPr>
                <a:t>假</a:t>
              </a:r>
            </a:p>
          </p:txBody>
        </p:sp>
        <p:sp>
          <p:nvSpPr>
            <p:cNvPr id="19528" name="Text Box 26"/>
            <p:cNvSpPr txBox="1">
              <a:spLocks noChangeArrowheads="1"/>
            </p:cNvSpPr>
            <p:nvPr/>
          </p:nvSpPr>
          <p:spPr bwMode="auto">
            <a:xfrm>
              <a:off x="1292" y="2736"/>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000" b="1">
                  <a:solidFill>
                    <a:schemeClr val="bg1"/>
                  </a:solidFill>
                </a:rPr>
                <a:t>假</a:t>
              </a:r>
            </a:p>
          </p:txBody>
        </p:sp>
        <p:sp>
          <p:nvSpPr>
            <p:cNvPr id="19529" name="Line 27"/>
            <p:cNvSpPr>
              <a:spLocks noChangeShapeType="1"/>
            </p:cNvSpPr>
            <p:nvPr/>
          </p:nvSpPr>
          <p:spPr bwMode="auto">
            <a:xfrm flipH="1">
              <a:off x="1746" y="3385"/>
              <a:ext cx="1678" cy="0"/>
            </a:xfrm>
            <a:prstGeom prst="line">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cxnSp>
          <p:nvCxnSpPr>
            <p:cNvPr id="19530" name="AutoShape 28"/>
            <p:cNvCxnSpPr>
              <a:cxnSpLocks noChangeShapeType="1"/>
              <a:stCxn id="19510" idx="2"/>
              <a:endCxn id="19529" idx="0"/>
            </p:cNvCxnSpPr>
            <p:nvPr/>
          </p:nvCxnSpPr>
          <p:spPr bwMode="auto">
            <a:xfrm>
              <a:off x="3401" y="1885"/>
              <a:ext cx="23" cy="1491"/>
            </a:xfrm>
            <a:prstGeom prst="straightConnector1">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31" name="Line 29"/>
            <p:cNvSpPr>
              <a:spLocks noChangeShapeType="1"/>
            </p:cNvSpPr>
            <p:nvPr/>
          </p:nvSpPr>
          <p:spPr bwMode="auto">
            <a:xfrm>
              <a:off x="2925" y="2387"/>
              <a:ext cx="0" cy="998"/>
            </a:xfrm>
            <a:prstGeom prst="line">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532" name="Line 30"/>
            <p:cNvSpPr>
              <a:spLocks noChangeShapeType="1"/>
            </p:cNvSpPr>
            <p:nvPr/>
          </p:nvSpPr>
          <p:spPr bwMode="auto">
            <a:xfrm>
              <a:off x="2472" y="3158"/>
              <a:ext cx="0" cy="227"/>
            </a:xfrm>
            <a:prstGeom prst="line">
              <a:avLst/>
            </a:prstGeom>
            <a:noFill/>
            <a:ln w="28575">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grpSp>
      <p:grpSp>
        <p:nvGrpSpPr>
          <p:cNvPr id="19460" name="Group 31"/>
          <p:cNvGrpSpPr>
            <a:grpSpLocks/>
          </p:cNvGrpSpPr>
          <p:nvPr/>
        </p:nvGrpSpPr>
        <p:grpSpPr bwMode="auto">
          <a:xfrm>
            <a:off x="228600" y="1828800"/>
            <a:ext cx="2743200" cy="3733800"/>
            <a:chOff x="3600" y="1152"/>
            <a:chExt cx="2016" cy="2784"/>
          </a:xfrm>
        </p:grpSpPr>
        <p:sp>
          <p:nvSpPr>
            <p:cNvPr id="19492" name="Line 32"/>
            <p:cNvSpPr>
              <a:spLocks noChangeShapeType="1"/>
            </p:cNvSpPr>
            <p:nvPr/>
          </p:nvSpPr>
          <p:spPr bwMode="auto">
            <a:xfrm>
              <a:off x="4320" y="2976"/>
              <a:ext cx="0" cy="576"/>
            </a:xfrm>
            <a:prstGeom prst="line">
              <a:avLst/>
            </a:prstGeom>
            <a:noFill/>
            <a:ln w="381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493" name="Rectangle 33"/>
            <p:cNvSpPr>
              <a:spLocks noChangeArrowheads="1"/>
            </p:cNvSpPr>
            <p:nvPr/>
          </p:nvSpPr>
          <p:spPr bwMode="auto">
            <a:xfrm>
              <a:off x="3888" y="2592"/>
              <a:ext cx="808" cy="378"/>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语句</a:t>
              </a:r>
            </a:p>
          </p:txBody>
        </p:sp>
        <p:grpSp>
          <p:nvGrpSpPr>
            <p:cNvPr id="19494" name="Group 34"/>
            <p:cNvGrpSpPr>
              <a:grpSpLocks/>
            </p:cNvGrpSpPr>
            <p:nvPr/>
          </p:nvGrpSpPr>
          <p:grpSpPr bwMode="auto">
            <a:xfrm>
              <a:off x="3630" y="1152"/>
              <a:ext cx="1292" cy="803"/>
              <a:chOff x="2478" y="816"/>
              <a:chExt cx="1292" cy="803"/>
            </a:xfrm>
          </p:grpSpPr>
          <p:sp>
            <p:nvSpPr>
              <p:cNvPr id="19504" name="AutoShape 35"/>
              <p:cNvSpPr>
                <a:spLocks noChangeArrowheads="1"/>
              </p:cNvSpPr>
              <p:nvPr/>
            </p:nvSpPr>
            <p:spPr bwMode="auto">
              <a:xfrm>
                <a:off x="2478" y="1099"/>
                <a:ext cx="1292" cy="520"/>
              </a:xfrm>
              <a:prstGeom prst="diamond">
                <a:avLst/>
              </a:prstGeom>
              <a:noFill/>
              <a:ln w="381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800" b="1">
                    <a:solidFill>
                      <a:schemeClr val="bg1"/>
                    </a:solidFill>
                    <a:latin typeface="Times New Roman" pitchFamily="18" charset="0"/>
                  </a:rPr>
                  <a:t>表达式</a:t>
                </a:r>
              </a:p>
            </p:txBody>
          </p:sp>
          <p:sp>
            <p:nvSpPr>
              <p:cNvPr id="19505" name="Line 36"/>
              <p:cNvSpPr>
                <a:spLocks noChangeShapeType="1"/>
              </p:cNvSpPr>
              <p:nvPr/>
            </p:nvSpPr>
            <p:spPr bwMode="auto">
              <a:xfrm>
                <a:off x="3124" y="816"/>
                <a:ext cx="0" cy="283"/>
              </a:xfrm>
              <a:prstGeom prst="line">
                <a:avLst/>
              </a:prstGeom>
              <a:noFill/>
              <a:ln w="381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grpSp>
        <p:sp>
          <p:nvSpPr>
            <p:cNvPr id="19495" name="Rectangle 37"/>
            <p:cNvSpPr>
              <a:spLocks noChangeArrowheads="1"/>
            </p:cNvSpPr>
            <p:nvPr/>
          </p:nvSpPr>
          <p:spPr bwMode="auto">
            <a:xfrm>
              <a:off x="3600" y="3552"/>
              <a:ext cx="1488" cy="384"/>
            </a:xfrm>
            <a:prstGeom prst="rect">
              <a:avLst/>
            </a:prstGeom>
            <a:noFill/>
            <a:ln>
              <a:noFill/>
            </a:ln>
            <a:effectLst/>
            <a:extLst>
              <a:ext uri="{909E8E84-426E-40DD-AFC4-6F175D3DCCD1}">
                <a14:hiddenFill xmlns:a14="http://schemas.microsoft.com/office/drawing/2010/main">
                  <a:solidFill>
                    <a:srgbClr val="D9D9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en-US" sz="2000" b="1">
                <a:solidFill>
                  <a:schemeClr val="bg1"/>
                </a:solidFill>
                <a:latin typeface="Times New Roman" pitchFamily="18" charset="0"/>
              </a:endParaRPr>
            </a:p>
          </p:txBody>
        </p:sp>
        <p:grpSp>
          <p:nvGrpSpPr>
            <p:cNvPr id="19496" name="Group 38"/>
            <p:cNvGrpSpPr>
              <a:grpSpLocks/>
            </p:cNvGrpSpPr>
            <p:nvPr/>
          </p:nvGrpSpPr>
          <p:grpSpPr bwMode="auto">
            <a:xfrm>
              <a:off x="3792" y="1968"/>
              <a:ext cx="480" cy="624"/>
              <a:chOff x="3792" y="1968"/>
              <a:chExt cx="480" cy="624"/>
            </a:xfrm>
          </p:grpSpPr>
          <p:sp>
            <p:nvSpPr>
              <p:cNvPr id="19502" name="Line 39"/>
              <p:cNvSpPr>
                <a:spLocks noChangeShapeType="1"/>
              </p:cNvSpPr>
              <p:nvPr/>
            </p:nvSpPr>
            <p:spPr bwMode="auto">
              <a:xfrm>
                <a:off x="4272" y="1968"/>
                <a:ext cx="0" cy="624"/>
              </a:xfrm>
              <a:prstGeom prst="line">
                <a:avLst/>
              </a:prstGeom>
              <a:noFill/>
              <a:ln w="381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503" name="Text Box 40"/>
              <p:cNvSpPr txBox="1">
                <a:spLocks noChangeArrowheads="1"/>
              </p:cNvSpPr>
              <p:nvPr/>
            </p:nvSpPr>
            <p:spPr bwMode="auto">
              <a:xfrm>
                <a:off x="3792" y="2112"/>
                <a:ext cx="33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000" b="1">
                    <a:solidFill>
                      <a:schemeClr val="bg1"/>
                    </a:solidFill>
                    <a:latin typeface="Times New Roman" pitchFamily="18" charset="0"/>
                  </a:rPr>
                  <a:t>真</a:t>
                </a:r>
              </a:p>
            </p:txBody>
          </p:sp>
        </p:grpSp>
        <p:grpSp>
          <p:nvGrpSpPr>
            <p:cNvPr id="19497" name="Group 41"/>
            <p:cNvGrpSpPr>
              <a:grpSpLocks/>
            </p:cNvGrpSpPr>
            <p:nvPr/>
          </p:nvGrpSpPr>
          <p:grpSpPr bwMode="auto">
            <a:xfrm>
              <a:off x="4320" y="1680"/>
              <a:ext cx="1296" cy="1440"/>
              <a:chOff x="4320" y="1680"/>
              <a:chExt cx="1296" cy="1440"/>
            </a:xfrm>
          </p:grpSpPr>
          <p:sp>
            <p:nvSpPr>
              <p:cNvPr id="19498" name="Line 42"/>
              <p:cNvSpPr>
                <a:spLocks noChangeShapeType="1"/>
              </p:cNvSpPr>
              <p:nvPr/>
            </p:nvSpPr>
            <p:spPr bwMode="auto">
              <a:xfrm>
                <a:off x="4922" y="1697"/>
                <a:ext cx="214" cy="0"/>
              </a:xfrm>
              <a:prstGeom prst="line">
                <a:avLst/>
              </a:prstGeom>
              <a:noFill/>
              <a:ln w="381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499" name="Text Box 43"/>
              <p:cNvSpPr txBox="1">
                <a:spLocks noChangeArrowheads="1"/>
              </p:cNvSpPr>
              <p:nvPr/>
            </p:nvSpPr>
            <p:spPr bwMode="auto">
              <a:xfrm>
                <a:off x="5232" y="2401"/>
                <a:ext cx="384"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000" b="1">
                    <a:solidFill>
                      <a:schemeClr val="bg1"/>
                    </a:solidFill>
                    <a:latin typeface="Times New Roman" pitchFamily="18" charset="0"/>
                  </a:rPr>
                  <a:t>假</a:t>
                </a:r>
              </a:p>
            </p:txBody>
          </p:sp>
          <p:sp>
            <p:nvSpPr>
              <p:cNvPr id="19500" name="Line 44"/>
              <p:cNvSpPr>
                <a:spLocks noChangeShapeType="1"/>
              </p:cNvSpPr>
              <p:nvPr/>
            </p:nvSpPr>
            <p:spPr bwMode="auto">
              <a:xfrm>
                <a:off x="5136" y="1680"/>
                <a:ext cx="0" cy="144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19501" name="Line 45"/>
              <p:cNvSpPr>
                <a:spLocks noChangeShapeType="1"/>
              </p:cNvSpPr>
              <p:nvPr/>
            </p:nvSpPr>
            <p:spPr bwMode="auto">
              <a:xfrm flipH="1">
                <a:off x="4320" y="3120"/>
                <a:ext cx="816" cy="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grpSp>
      </p:grpSp>
      <p:grpSp>
        <p:nvGrpSpPr>
          <p:cNvPr id="19461" name="Group 46"/>
          <p:cNvGrpSpPr>
            <a:grpSpLocks/>
          </p:cNvGrpSpPr>
          <p:nvPr/>
        </p:nvGrpSpPr>
        <p:grpSpPr bwMode="auto">
          <a:xfrm>
            <a:off x="2895600" y="1447800"/>
            <a:ext cx="2897188" cy="4343400"/>
            <a:chOff x="2928" y="1152"/>
            <a:chExt cx="2640" cy="2784"/>
          </a:xfrm>
        </p:grpSpPr>
        <p:sp>
          <p:nvSpPr>
            <p:cNvPr id="19472" name="Line 47"/>
            <p:cNvSpPr>
              <a:spLocks noChangeShapeType="1"/>
            </p:cNvSpPr>
            <p:nvPr/>
          </p:nvSpPr>
          <p:spPr bwMode="auto">
            <a:xfrm>
              <a:off x="4176" y="3216"/>
              <a:ext cx="0" cy="336"/>
            </a:xfrm>
            <a:prstGeom prst="line">
              <a:avLst/>
            </a:prstGeom>
            <a:noFill/>
            <a:ln w="381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473" name="Rectangle 48"/>
            <p:cNvSpPr>
              <a:spLocks noChangeArrowheads="1"/>
            </p:cNvSpPr>
            <p:nvPr/>
          </p:nvSpPr>
          <p:spPr bwMode="auto">
            <a:xfrm>
              <a:off x="3024" y="2304"/>
              <a:ext cx="808" cy="378"/>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800" b="1">
                  <a:solidFill>
                    <a:schemeClr val="bg1"/>
                  </a:solidFill>
                  <a:latin typeface="Times New Roman" pitchFamily="18" charset="0"/>
                </a:rPr>
                <a:t>语句</a:t>
              </a:r>
              <a:r>
                <a:rPr kumimoji="1" lang="en-US" altLang="zh-CN" sz="1800" b="1">
                  <a:solidFill>
                    <a:schemeClr val="bg1"/>
                  </a:solidFill>
                  <a:latin typeface="Times New Roman" pitchFamily="18" charset="0"/>
                </a:rPr>
                <a:t>1</a:t>
              </a:r>
            </a:p>
          </p:txBody>
        </p:sp>
        <p:sp>
          <p:nvSpPr>
            <p:cNvPr id="19474" name="Rectangle 49"/>
            <p:cNvSpPr>
              <a:spLocks noChangeArrowheads="1"/>
            </p:cNvSpPr>
            <p:nvPr/>
          </p:nvSpPr>
          <p:spPr bwMode="auto">
            <a:xfrm>
              <a:off x="4760" y="2256"/>
              <a:ext cx="808" cy="378"/>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800" b="1">
                  <a:solidFill>
                    <a:schemeClr val="bg1"/>
                  </a:solidFill>
                  <a:latin typeface="Times New Roman" pitchFamily="18" charset="0"/>
                </a:rPr>
                <a:t>语句</a:t>
              </a:r>
              <a:r>
                <a:rPr kumimoji="1" lang="en-US" altLang="zh-CN" sz="1800" b="1">
                  <a:solidFill>
                    <a:schemeClr val="bg1"/>
                  </a:solidFill>
                  <a:latin typeface="Times New Roman" pitchFamily="18" charset="0"/>
                </a:rPr>
                <a:t>2</a:t>
              </a:r>
            </a:p>
          </p:txBody>
        </p:sp>
        <p:sp>
          <p:nvSpPr>
            <p:cNvPr id="19475" name="Line 50"/>
            <p:cNvSpPr>
              <a:spLocks noChangeShapeType="1"/>
            </p:cNvSpPr>
            <p:nvPr/>
          </p:nvSpPr>
          <p:spPr bwMode="auto">
            <a:xfrm>
              <a:off x="3391" y="3216"/>
              <a:ext cx="1745" cy="0"/>
            </a:xfrm>
            <a:prstGeom prst="line">
              <a:avLst/>
            </a:prstGeom>
            <a:noFill/>
            <a:ln w="381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476" name="Line 51"/>
            <p:cNvSpPr>
              <a:spLocks noChangeShapeType="1"/>
            </p:cNvSpPr>
            <p:nvPr/>
          </p:nvSpPr>
          <p:spPr bwMode="auto">
            <a:xfrm>
              <a:off x="3387" y="2688"/>
              <a:ext cx="0" cy="567"/>
            </a:xfrm>
            <a:prstGeom prst="line">
              <a:avLst/>
            </a:prstGeom>
            <a:noFill/>
            <a:ln w="381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477" name="Line 52"/>
            <p:cNvSpPr>
              <a:spLocks noChangeShapeType="1"/>
            </p:cNvSpPr>
            <p:nvPr/>
          </p:nvSpPr>
          <p:spPr bwMode="auto">
            <a:xfrm>
              <a:off x="5124" y="2640"/>
              <a:ext cx="12" cy="576"/>
            </a:xfrm>
            <a:prstGeom prst="line">
              <a:avLst/>
            </a:prstGeom>
            <a:noFill/>
            <a:ln w="381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grpSp>
          <p:nvGrpSpPr>
            <p:cNvPr id="19478" name="Group 53"/>
            <p:cNvGrpSpPr>
              <a:grpSpLocks/>
            </p:cNvGrpSpPr>
            <p:nvPr/>
          </p:nvGrpSpPr>
          <p:grpSpPr bwMode="auto">
            <a:xfrm>
              <a:off x="3630" y="1152"/>
              <a:ext cx="1292" cy="803"/>
              <a:chOff x="2478" y="816"/>
              <a:chExt cx="1292" cy="803"/>
            </a:xfrm>
          </p:grpSpPr>
          <p:sp>
            <p:nvSpPr>
              <p:cNvPr id="19490" name="AutoShape 54"/>
              <p:cNvSpPr>
                <a:spLocks noChangeArrowheads="1"/>
              </p:cNvSpPr>
              <p:nvPr/>
            </p:nvSpPr>
            <p:spPr bwMode="auto">
              <a:xfrm>
                <a:off x="2478" y="1099"/>
                <a:ext cx="1292" cy="520"/>
              </a:xfrm>
              <a:prstGeom prst="diamond">
                <a:avLst/>
              </a:prstGeom>
              <a:noFill/>
              <a:ln w="38100">
                <a:solidFill>
                  <a:srgbClr val="FFCC00"/>
                </a:solidFill>
                <a:miter lim="800000"/>
                <a:headEnd/>
                <a:tailEnd/>
              </a:ln>
              <a:effectLst/>
              <a:extLst>
                <a:ext uri="{909E8E84-426E-40DD-AFC4-6F175D3DCCD1}">
                  <a14:hiddenFill xmlns:a14="http://schemas.microsoft.com/office/drawing/2010/main">
                    <a:solidFill>
                      <a:srgbClr val="D9D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1600" b="1">
                    <a:solidFill>
                      <a:schemeClr val="bg1"/>
                    </a:solidFill>
                    <a:latin typeface="Times New Roman" pitchFamily="18" charset="0"/>
                  </a:rPr>
                  <a:t>表达式</a:t>
                </a:r>
              </a:p>
            </p:txBody>
          </p:sp>
          <p:sp>
            <p:nvSpPr>
              <p:cNvPr id="19491" name="Line 55"/>
              <p:cNvSpPr>
                <a:spLocks noChangeShapeType="1"/>
              </p:cNvSpPr>
              <p:nvPr/>
            </p:nvSpPr>
            <p:spPr bwMode="auto">
              <a:xfrm>
                <a:off x="3124" y="816"/>
                <a:ext cx="0" cy="283"/>
              </a:xfrm>
              <a:prstGeom prst="line">
                <a:avLst/>
              </a:prstGeom>
              <a:noFill/>
              <a:ln w="381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grpSp>
        <p:sp>
          <p:nvSpPr>
            <p:cNvPr id="19479" name="Rectangle 56"/>
            <p:cNvSpPr>
              <a:spLocks noChangeArrowheads="1"/>
            </p:cNvSpPr>
            <p:nvPr/>
          </p:nvSpPr>
          <p:spPr bwMode="auto">
            <a:xfrm>
              <a:off x="3489" y="3552"/>
              <a:ext cx="1488" cy="384"/>
            </a:xfrm>
            <a:prstGeom prst="rect">
              <a:avLst/>
            </a:prstGeom>
            <a:noFill/>
            <a:ln>
              <a:noFill/>
            </a:ln>
            <a:effectLst/>
            <a:extLst>
              <a:ext uri="{909E8E84-426E-40DD-AFC4-6F175D3DCCD1}">
                <a14:hiddenFill xmlns:a14="http://schemas.microsoft.com/office/drawing/2010/main">
                  <a:solidFill>
                    <a:srgbClr val="D9D9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en-US" sz="2000" b="1">
                <a:solidFill>
                  <a:schemeClr val="bg1"/>
                </a:solidFill>
                <a:latin typeface="Times New Roman" pitchFamily="18" charset="0"/>
              </a:endParaRPr>
            </a:p>
          </p:txBody>
        </p:sp>
        <p:grpSp>
          <p:nvGrpSpPr>
            <p:cNvPr id="19480" name="Group 57"/>
            <p:cNvGrpSpPr>
              <a:grpSpLocks/>
            </p:cNvGrpSpPr>
            <p:nvPr/>
          </p:nvGrpSpPr>
          <p:grpSpPr bwMode="auto">
            <a:xfrm>
              <a:off x="2928" y="1584"/>
              <a:ext cx="702" cy="720"/>
              <a:chOff x="1776" y="1248"/>
              <a:chExt cx="702" cy="720"/>
            </a:xfrm>
          </p:grpSpPr>
          <p:grpSp>
            <p:nvGrpSpPr>
              <p:cNvPr id="19486" name="Group 58"/>
              <p:cNvGrpSpPr>
                <a:grpSpLocks/>
              </p:cNvGrpSpPr>
              <p:nvPr/>
            </p:nvGrpSpPr>
            <p:grpSpPr bwMode="auto">
              <a:xfrm>
                <a:off x="2208" y="1372"/>
                <a:ext cx="270" cy="596"/>
                <a:chOff x="2928" y="1525"/>
                <a:chExt cx="288" cy="768"/>
              </a:xfrm>
            </p:grpSpPr>
            <p:sp>
              <p:nvSpPr>
                <p:cNvPr id="19488" name="Line 59"/>
                <p:cNvSpPr>
                  <a:spLocks noChangeShapeType="1"/>
                </p:cNvSpPr>
                <p:nvPr/>
              </p:nvSpPr>
              <p:spPr bwMode="auto">
                <a:xfrm>
                  <a:off x="2928" y="1525"/>
                  <a:ext cx="0" cy="768"/>
                </a:xfrm>
                <a:prstGeom prst="line">
                  <a:avLst/>
                </a:prstGeom>
                <a:noFill/>
                <a:ln w="381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489" name="Line 60"/>
                <p:cNvSpPr>
                  <a:spLocks noChangeShapeType="1"/>
                </p:cNvSpPr>
                <p:nvPr/>
              </p:nvSpPr>
              <p:spPr bwMode="auto">
                <a:xfrm>
                  <a:off x="2928" y="1525"/>
                  <a:ext cx="288" cy="0"/>
                </a:xfrm>
                <a:prstGeom prst="line">
                  <a:avLst/>
                </a:prstGeom>
                <a:noFill/>
                <a:ln w="381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grpSp>
          <p:sp>
            <p:nvSpPr>
              <p:cNvPr id="19487" name="AutoShape 61"/>
              <p:cNvSpPr>
                <a:spLocks noChangeArrowheads="1"/>
              </p:cNvSpPr>
              <p:nvPr/>
            </p:nvSpPr>
            <p:spPr bwMode="auto">
              <a:xfrm>
                <a:off x="1776" y="1248"/>
                <a:ext cx="453" cy="390"/>
              </a:xfrm>
              <a:prstGeom prst="cloud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000" b="1">
                    <a:solidFill>
                      <a:schemeClr val="bg1"/>
                    </a:solidFill>
                    <a:latin typeface="Times New Roman" pitchFamily="18" charset="0"/>
                  </a:rPr>
                  <a:t>真</a:t>
                </a:r>
              </a:p>
            </p:txBody>
          </p:sp>
        </p:grpSp>
        <p:grpSp>
          <p:nvGrpSpPr>
            <p:cNvPr id="19481" name="Group 62"/>
            <p:cNvGrpSpPr>
              <a:grpSpLocks/>
            </p:cNvGrpSpPr>
            <p:nvPr/>
          </p:nvGrpSpPr>
          <p:grpSpPr bwMode="auto">
            <a:xfrm>
              <a:off x="4922" y="1584"/>
              <a:ext cx="646" cy="672"/>
              <a:chOff x="3770" y="1248"/>
              <a:chExt cx="646" cy="672"/>
            </a:xfrm>
          </p:grpSpPr>
          <p:grpSp>
            <p:nvGrpSpPr>
              <p:cNvPr id="19482" name="Group 63"/>
              <p:cNvGrpSpPr>
                <a:grpSpLocks/>
              </p:cNvGrpSpPr>
              <p:nvPr/>
            </p:nvGrpSpPr>
            <p:grpSpPr bwMode="auto">
              <a:xfrm>
                <a:off x="3770" y="1361"/>
                <a:ext cx="214" cy="559"/>
                <a:chOff x="5014" y="1514"/>
                <a:chExt cx="288" cy="794"/>
              </a:xfrm>
            </p:grpSpPr>
            <p:sp>
              <p:nvSpPr>
                <p:cNvPr id="19484" name="Line 64"/>
                <p:cNvSpPr>
                  <a:spLocks noChangeShapeType="1"/>
                </p:cNvSpPr>
                <p:nvPr/>
              </p:nvSpPr>
              <p:spPr bwMode="auto">
                <a:xfrm>
                  <a:off x="5275" y="1540"/>
                  <a:ext cx="0" cy="768"/>
                </a:xfrm>
                <a:prstGeom prst="line">
                  <a:avLst/>
                </a:prstGeom>
                <a:noFill/>
                <a:ln w="38100">
                  <a:solidFill>
                    <a:srgbClr val="FFCC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sp>
              <p:nvSpPr>
                <p:cNvPr id="19485" name="Line 65"/>
                <p:cNvSpPr>
                  <a:spLocks noChangeShapeType="1"/>
                </p:cNvSpPr>
                <p:nvPr/>
              </p:nvSpPr>
              <p:spPr bwMode="auto">
                <a:xfrm>
                  <a:off x="5014" y="1514"/>
                  <a:ext cx="288" cy="0"/>
                </a:xfrm>
                <a:prstGeom prst="line">
                  <a:avLst/>
                </a:prstGeom>
                <a:noFill/>
                <a:ln w="38100">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endParaRPr lang="zh-CN" altLang="en-US"/>
                </a:p>
              </p:txBody>
            </p:sp>
          </p:grpSp>
          <p:sp>
            <p:nvSpPr>
              <p:cNvPr id="19483" name="Text Box 66"/>
              <p:cNvSpPr txBox="1">
                <a:spLocks noChangeArrowheads="1"/>
              </p:cNvSpPr>
              <p:nvPr/>
            </p:nvSpPr>
            <p:spPr bwMode="auto">
              <a:xfrm>
                <a:off x="4032" y="1248"/>
                <a:ext cx="38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000" b="1">
                    <a:solidFill>
                      <a:schemeClr val="bg1"/>
                    </a:solidFill>
                    <a:latin typeface="Times New Roman" pitchFamily="18" charset="0"/>
                  </a:rPr>
                  <a:t>假</a:t>
                </a:r>
              </a:p>
            </p:txBody>
          </p:sp>
        </p:grpSp>
      </p:grpSp>
      <p:sp>
        <p:nvSpPr>
          <p:cNvPr id="409667" name="Rectangle 67"/>
          <p:cNvSpPr>
            <a:spLocks noChangeArrowheads="1"/>
          </p:cNvSpPr>
          <p:nvPr/>
        </p:nvSpPr>
        <p:spPr bwMode="auto">
          <a:xfrm>
            <a:off x="533400" y="5638800"/>
            <a:ext cx="1524000" cy="457200"/>
          </a:xfrm>
          <a:prstGeom prst="rect">
            <a:avLst/>
          </a:prstGeom>
          <a:noFill/>
          <a:ln>
            <a:noFill/>
          </a:ln>
          <a:effectLst/>
          <a:extLst>
            <a:ext uri="{909E8E84-426E-40DD-AFC4-6F175D3DCCD1}">
              <a14:hiddenFill xmlns:a14="http://schemas.microsoft.com/office/drawing/2010/main">
                <a:gradFill rotWithShape="1">
                  <a:gsLst>
                    <a:gs pos="0">
                      <a:srgbClr val="66FFCC">
                        <a:gamma/>
                        <a:shade val="89020"/>
                        <a:invGamma/>
                      </a:srgbClr>
                    </a:gs>
                    <a:gs pos="50000">
                      <a:srgbClr val="66FFCC">
                        <a:alpha val="55000"/>
                      </a:srgbClr>
                    </a:gs>
                    <a:gs pos="100000">
                      <a:srgbClr val="66FFCC">
                        <a:gamma/>
                        <a:shade val="89020"/>
                        <a:invGamma/>
                      </a:srgbClr>
                    </a:gs>
                  </a:gsLst>
                  <a:lin ang="5400000" scaled="1"/>
                </a:gra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800" b="1">
                <a:solidFill>
                  <a:srgbClr val="FF9900"/>
                </a:solidFill>
                <a:ea typeface="楷体_GB2312" pitchFamily="49" charset="-122"/>
              </a:rPr>
              <a:t>单分支</a:t>
            </a:r>
          </a:p>
        </p:txBody>
      </p:sp>
      <p:sp>
        <p:nvSpPr>
          <p:cNvPr id="409668" name="Rectangle 68"/>
          <p:cNvSpPr>
            <a:spLocks noChangeArrowheads="1"/>
          </p:cNvSpPr>
          <p:nvPr/>
        </p:nvSpPr>
        <p:spPr bwMode="auto">
          <a:xfrm>
            <a:off x="3505200" y="5638800"/>
            <a:ext cx="1524000" cy="457200"/>
          </a:xfrm>
          <a:prstGeom prst="rect">
            <a:avLst/>
          </a:prstGeom>
          <a:noFill/>
          <a:ln>
            <a:noFill/>
          </a:ln>
          <a:effectLst/>
          <a:extLst>
            <a:ext uri="{909E8E84-426E-40DD-AFC4-6F175D3DCCD1}">
              <a14:hiddenFill xmlns:a14="http://schemas.microsoft.com/office/drawing/2010/main">
                <a:gradFill rotWithShape="1">
                  <a:gsLst>
                    <a:gs pos="0">
                      <a:srgbClr val="66FFCC">
                        <a:gamma/>
                        <a:shade val="89020"/>
                        <a:invGamma/>
                      </a:srgbClr>
                    </a:gs>
                    <a:gs pos="50000">
                      <a:srgbClr val="66FFCC">
                        <a:alpha val="55000"/>
                      </a:srgbClr>
                    </a:gs>
                    <a:gs pos="100000">
                      <a:srgbClr val="66FFCC">
                        <a:gamma/>
                        <a:shade val="89020"/>
                        <a:invGamma/>
                      </a:srgbClr>
                    </a:gs>
                  </a:gsLst>
                  <a:lin ang="5400000" scaled="1"/>
                </a:gra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800" b="1">
                <a:solidFill>
                  <a:srgbClr val="FF9900"/>
                </a:solidFill>
                <a:ea typeface="楷体_GB2312" pitchFamily="49" charset="-122"/>
              </a:rPr>
              <a:t>双分支</a:t>
            </a:r>
          </a:p>
        </p:txBody>
      </p:sp>
      <p:sp>
        <p:nvSpPr>
          <p:cNvPr id="409669" name="Rectangle 69"/>
          <p:cNvSpPr>
            <a:spLocks noChangeArrowheads="1"/>
          </p:cNvSpPr>
          <p:nvPr/>
        </p:nvSpPr>
        <p:spPr bwMode="auto">
          <a:xfrm>
            <a:off x="6858000" y="5638800"/>
            <a:ext cx="1524000" cy="457200"/>
          </a:xfrm>
          <a:prstGeom prst="rect">
            <a:avLst/>
          </a:prstGeom>
          <a:noFill/>
          <a:ln>
            <a:noFill/>
          </a:ln>
          <a:effectLst/>
          <a:extLst>
            <a:ext uri="{909E8E84-426E-40DD-AFC4-6F175D3DCCD1}">
              <a14:hiddenFill xmlns:a14="http://schemas.microsoft.com/office/drawing/2010/main">
                <a:gradFill rotWithShape="1">
                  <a:gsLst>
                    <a:gs pos="0">
                      <a:srgbClr val="66FFCC">
                        <a:gamma/>
                        <a:shade val="89020"/>
                        <a:invGamma/>
                      </a:srgbClr>
                    </a:gs>
                    <a:gs pos="50000">
                      <a:srgbClr val="66FFCC">
                        <a:alpha val="55000"/>
                      </a:srgbClr>
                    </a:gs>
                    <a:gs pos="100000">
                      <a:srgbClr val="66FFCC">
                        <a:gamma/>
                        <a:shade val="89020"/>
                        <a:invGamma/>
                      </a:srgbClr>
                    </a:gs>
                  </a:gsLst>
                  <a:lin ang="5400000" scaled="1"/>
                </a:gra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800" b="1">
                <a:solidFill>
                  <a:srgbClr val="FF9900"/>
                </a:solidFill>
                <a:ea typeface="楷体_GB2312" pitchFamily="49" charset="-122"/>
              </a:rPr>
              <a:t>多分支</a:t>
            </a:r>
          </a:p>
        </p:txBody>
      </p:sp>
      <p:sp>
        <p:nvSpPr>
          <p:cNvPr id="19471" name="Rectangle 70"/>
          <p:cNvSpPr>
            <a:spLocks noChangeArrowheads="1"/>
          </p:cNvSpPr>
          <p:nvPr/>
        </p:nvSpPr>
        <p:spPr bwMode="auto">
          <a:xfrm>
            <a:off x="457200" y="990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400" b="1">
                <a:solidFill>
                  <a:schemeClr val="bg1"/>
                </a:solidFill>
              </a:rPr>
              <a:t>流程图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67"/>
                                        </p:tgtEl>
                                        <p:attrNameLst>
                                          <p:attrName>style.visibility</p:attrName>
                                        </p:attrNameLst>
                                      </p:cBhvr>
                                      <p:to>
                                        <p:strVal val="visible"/>
                                      </p:to>
                                    </p:set>
                                    <p:animEffect transition="in" filter="blinds(horizontal)">
                                      <p:cBhvr>
                                        <p:cTn id="7" dur="500"/>
                                        <p:tgtEl>
                                          <p:spTgt spid="409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68"/>
                                        </p:tgtEl>
                                        <p:attrNameLst>
                                          <p:attrName>style.visibility</p:attrName>
                                        </p:attrNameLst>
                                      </p:cBhvr>
                                      <p:to>
                                        <p:strVal val="visible"/>
                                      </p:to>
                                    </p:set>
                                    <p:animEffect transition="in" filter="blinds(horizontal)">
                                      <p:cBhvr>
                                        <p:cTn id="12" dur="500"/>
                                        <p:tgtEl>
                                          <p:spTgt spid="409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669"/>
                                        </p:tgtEl>
                                        <p:attrNameLst>
                                          <p:attrName>style.visibility</p:attrName>
                                        </p:attrNameLst>
                                      </p:cBhvr>
                                      <p:to>
                                        <p:strVal val="visible"/>
                                      </p:to>
                                    </p:set>
                                    <p:animEffect transition="in" filter="blinds(horizontal)">
                                      <p:cBhvr>
                                        <p:cTn id="17" dur="500"/>
                                        <p:tgtEl>
                                          <p:spTgt spid="40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836615" y="247650"/>
            <a:ext cx="8307387" cy="647700"/>
          </a:xfrm>
        </p:spPr>
        <p:txBody>
          <a:bodyPr/>
          <a:lstStyle/>
          <a:p>
            <a:pPr algn="just" eaLnBrk="1" hangingPunct="1">
              <a:buFont typeface="Wingdings" pitchFamily="2" charset="2"/>
              <a:buNone/>
            </a:pPr>
            <a:r>
              <a:rPr lang="en-US" altLang="zh-CN" sz="4000" dirty="0">
                <a:solidFill>
                  <a:schemeClr val="bg1"/>
                </a:solidFill>
                <a:latin typeface="隶书" pitchFamily="49" charset="-122"/>
                <a:ea typeface="隶书" pitchFamily="49" charset="-122"/>
              </a:rPr>
              <a:t>4.2</a:t>
            </a:r>
            <a:r>
              <a:rPr lang="zh-CN" altLang="en-US" sz="4000" dirty="0">
                <a:solidFill>
                  <a:schemeClr val="bg1"/>
                </a:solidFill>
                <a:latin typeface="隶书" pitchFamily="49" charset="-122"/>
                <a:ea typeface="隶书" pitchFamily="49" charset="-122"/>
              </a:rPr>
              <a:t>选择结构的程序设计</a:t>
            </a:r>
            <a:r>
              <a:rPr lang="zh-CN" altLang="en-US" sz="3600" dirty="0">
                <a:solidFill>
                  <a:schemeClr val="bg1"/>
                </a:solidFill>
              </a:rPr>
              <a:t> </a:t>
            </a:r>
          </a:p>
        </p:txBody>
      </p:sp>
      <p:sp>
        <p:nvSpPr>
          <p:cNvPr id="347139" name="Rectangle 3"/>
          <p:cNvSpPr>
            <a:spLocks noChangeArrowheads="1"/>
          </p:cNvSpPr>
          <p:nvPr/>
        </p:nvSpPr>
        <p:spPr bwMode="auto">
          <a:xfrm>
            <a:off x="827586" y="889556"/>
            <a:ext cx="2100255"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none" anchor="ctr">
            <a:spAutoFit/>
          </a:bodyPr>
          <a:lstStyle/>
          <a:p>
            <a:pPr>
              <a:defRPr/>
            </a:pPr>
            <a:r>
              <a:rPr kumimoji="1" lang="en-US" altLang="zh-CN" sz="2800" b="1" dirty="0">
                <a:solidFill>
                  <a:srgbClr val="D60093"/>
                </a:solidFill>
                <a:effectLst>
                  <a:outerShdw blurRad="38100" dist="38100" dir="2700000" algn="tl">
                    <a:srgbClr val="C0C0C0"/>
                  </a:outerShdw>
                </a:effectLst>
                <a:latin typeface="Times New Roman" pitchFamily="18" charset="0"/>
                <a:ea typeface="楷体_GB2312" pitchFamily="49" charset="-122"/>
              </a:rPr>
              <a:t>4.1.3  </a:t>
            </a:r>
            <a:r>
              <a:rPr kumimoji="1" lang="en-US" altLang="zh-CN" sz="2800" b="1" dirty="0">
                <a:solidFill>
                  <a:srgbClr val="D60093"/>
                </a:solidFill>
                <a:effectLst>
                  <a:outerShdw blurRad="38100" dist="38100" dir="2700000" algn="tl">
                    <a:srgbClr val="C0C0C0"/>
                  </a:outerShdw>
                </a:effectLst>
                <a:latin typeface="Times New Roman" pitchFamily="18" charset="0"/>
                <a:ea typeface="楷体_GB2312" pitchFamily="49" charset="-122"/>
              </a:rPr>
              <a:t>if</a:t>
            </a:r>
            <a:r>
              <a:rPr kumimoji="1" lang="zh-CN" altLang="en-US" sz="2800" b="1" dirty="0">
                <a:solidFill>
                  <a:srgbClr val="D60093"/>
                </a:solidFill>
                <a:effectLst>
                  <a:outerShdw blurRad="38100" dist="38100" dir="2700000" algn="tl">
                    <a:srgbClr val="C0C0C0"/>
                  </a:outerShdw>
                </a:effectLst>
                <a:latin typeface="Times New Roman" pitchFamily="18" charset="0"/>
                <a:ea typeface="楷体_GB2312" pitchFamily="49" charset="-122"/>
              </a:rPr>
              <a:t>语句</a:t>
            </a:r>
            <a:r>
              <a:rPr kumimoji="1" lang="zh-CN" altLang="en-US" sz="2400" dirty="0">
                <a:latin typeface="Times New Roman" pitchFamily="18" charset="0"/>
              </a:rPr>
              <a:t> </a:t>
            </a:r>
          </a:p>
        </p:txBody>
      </p:sp>
      <p:sp>
        <p:nvSpPr>
          <p:cNvPr id="347140" name="Rectangle 4"/>
          <p:cNvSpPr>
            <a:spLocks noChangeArrowheads="1"/>
          </p:cNvSpPr>
          <p:nvPr/>
        </p:nvSpPr>
        <p:spPr bwMode="auto">
          <a:xfrm>
            <a:off x="1246190" y="1349375"/>
            <a:ext cx="2803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2400" b="1" dirty="0">
                <a:solidFill>
                  <a:srgbClr val="008000"/>
                </a:solidFill>
                <a:effectLst>
                  <a:outerShdw blurRad="38100" dist="38100" dir="2700000" algn="tl">
                    <a:srgbClr val="C0C0C0"/>
                  </a:outerShdw>
                </a:effectLst>
                <a:latin typeface="楷体_GB2312" pitchFamily="49" charset="-122"/>
                <a:ea typeface="楷体_GB2312" pitchFamily="49" charset="-122"/>
              </a:rPr>
              <a:t> 简单</a:t>
            </a:r>
            <a:r>
              <a:rPr kumimoji="1" lang="en-US" altLang="zh-CN" sz="2400" b="1" dirty="0">
                <a:solidFill>
                  <a:srgbClr val="008000"/>
                </a:solidFill>
                <a:effectLst>
                  <a:outerShdw blurRad="38100" dist="38100" dir="2700000" algn="tl">
                    <a:srgbClr val="C0C0C0"/>
                  </a:outerShdw>
                </a:effectLst>
                <a:latin typeface="楷体_GB2312" pitchFamily="49" charset="-122"/>
                <a:ea typeface="楷体_GB2312" pitchFamily="49" charset="-122"/>
              </a:rPr>
              <a:t>if</a:t>
            </a:r>
            <a:r>
              <a:rPr kumimoji="1" lang="zh-CN" altLang="en-US" sz="2400" b="1" dirty="0">
                <a:solidFill>
                  <a:srgbClr val="008000"/>
                </a:solidFill>
                <a:effectLst>
                  <a:outerShdw blurRad="38100" dist="38100" dir="2700000" algn="tl">
                    <a:srgbClr val="C0C0C0"/>
                  </a:outerShdw>
                </a:effectLst>
                <a:latin typeface="楷体_GB2312" pitchFamily="49" charset="-122"/>
                <a:ea typeface="楷体_GB2312" pitchFamily="49" charset="-122"/>
              </a:rPr>
              <a:t>语句形式</a:t>
            </a:r>
            <a:r>
              <a:rPr kumimoji="1" lang="zh-CN" altLang="en-US" sz="2400" dirty="0">
                <a:latin typeface="Times New Roman" pitchFamily="18" charset="0"/>
              </a:rPr>
              <a:t> </a:t>
            </a:r>
          </a:p>
        </p:txBody>
      </p:sp>
      <p:sp>
        <p:nvSpPr>
          <p:cNvPr id="347141" name="Text Box 5"/>
          <p:cNvSpPr txBox="1">
            <a:spLocks noChangeArrowheads="1"/>
          </p:cNvSpPr>
          <p:nvPr/>
        </p:nvSpPr>
        <p:spPr bwMode="auto">
          <a:xfrm>
            <a:off x="2051052" y="2276477"/>
            <a:ext cx="3241675" cy="720725"/>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headEnd/>
            <a:tailEnd/>
          </a:ln>
          <a:effectLst>
            <a:outerShdw dist="107763" dir="2700000" algn="ctr" rotWithShape="0">
              <a:srgbClr val="808080">
                <a:alpha val="50000"/>
              </a:srgbClr>
            </a:outerShdw>
          </a:effectLst>
        </p:spPr>
        <p:txBody>
          <a:bodyPr/>
          <a:lstStyle/>
          <a:p>
            <a:pPr algn="just">
              <a:defRPr/>
            </a:pP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if  (</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a:t>
            </a:r>
          </a:p>
          <a:p>
            <a:pPr algn="just">
              <a:defRPr/>
            </a:pP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a:t>
            </a:r>
          </a:p>
        </p:txBody>
      </p:sp>
      <p:sp>
        <p:nvSpPr>
          <p:cNvPr id="347142" name="Rectangle 6"/>
          <p:cNvSpPr>
            <a:spLocks noChangeArrowheads="1"/>
          </p:cNvSpPr>
          <p:nvPr/>
        </p:nvSpPr>
        <p:spPr bwMode="auto">
          <a:xfrm>
            <a:off x="1627188" y="1781175"/>
            <a:ext cx="133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格式</a:t>
            </a:r>
            <a:r>
              <a:rPr kumimoji="1" lang="en-US" altLang="zh-CN" sz="2400" b="1">
                <a:effectLst>
                  <a:outerShdw blurRad="38100" dist="38100" dir="2700000" algn="tl">
                    <a:srgbClr val="C0C0C0"/>
                  </a:outerShdw>
                </a:effectLst>
                <a:latin typeface="楷体_GB2312" pitchFamily="49" charset="-122"/>
                <a:ea typeface="楷体_GB2312" pitchFamily="49" charset="-122"/>
              </a:rPr>
              <a:t>:</a:t>
            </a:r>
            <a:endParaRPr kumimoji="1" lang="en-US" altLang="zh-CN" sz="2400">
              <a:latin typeface="Times New Roman" pitchFamily="18" charset="0"/>
            </a:endParaRPr>
          </a:p>
        </p:txBody>
      </p:sp>
      <p:sp>
        <p:nvSpPr>
          <p:cNvPr id="347143" name="Rectangle 7"/>
          <p:cNvSpPr>
            <a:spLocks noChangeArrowheads="1"/>
          </p:cNvSpPr>
          <p:nvPr/>
        </p:nvSpPr>
        <p:spPr bwMode="auto">
          <a:xfrm>
            <a:off x="1627190" y="3013075"/>
            <a:ext cx="209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执行流程：</a:t>
            </a:r>
            <a:endParaRPr kumimoji="1" lang="zh-CN" altLang="en-US" sz="2400">
              <a:latin typeface="Times New Roman" pitchFamily="18" charset="0"/>
            </a:endParaRPr>
          </a:p>
        </p:txBody>
      </p:sp>
      <p:sp>
        <p:nvSpPr>
          <p:cNvPr id="347144" name="Text Box 8"/>
          <p:cNvSpPr txBox="1">
            <a:spLocks noChangeArrowheads="1"/>
          </p:cNvSpPr>
          <p:nvPr/>
        </p:nvSpPr>
        <p:spPr bwMode="auto">
          <a:xfrm>
            <a:off x="5795965" y="2149477"/>
            <a:ext cx="935037" cy="415925"/>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kumimoji="1" lang="zh-CN" altLang="en-US" sz="2000" b="1">
                <a:effectLst>
                  <a:outerShdw blurRad="38100" dist="38100" dir="2700000" algn="tl">
                    <a:srgbClr val="FFFFFF"/>
                  </a:outerShdw>
                </a:effectLst>
                <a:latin typeface="Times New Roman" pitchFamily="18" charset="0"/>
                <a:ea typeface="楷体_GB2312" pitchFamily="49" charset="-122"/>
              </a:rPr>
              <a:t>语句</a:t>
            </a:r>
          </a:p>
        </p:txBody>
      </p:sp>
      <p:sp>
        <p:nvSpPr>
          <p:cNvPr id="347145" name="AutoShape 9"/>
          <p:cNvSpPr>
            <a:spLocks noChangeArrowheads="1"/>
          </p:cNvSpPr>
          <p:nvPr/>
        </p:nvSpPr>
        <p:spPr bwMode="auto">
          <a:xfrm>
            <a:off x="6526215" y="1412875"/>
            <a:ext cx="1876425" cy="647700"/>
          </a:xfrm>
          <a:prstGeom prst="flowChartDecision">
            <a:avLst/>
          </a:prstGeom>
          <a:solidFill>
            <a:srgbClr val="FFFFCD"/>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000" b="1">
                <a:effectLst>
                  <a:outerShdw blurRad="38100" dist="38100" dir="2700000" algn="tl">
                    <a:srgbClr val="FFFFFF"/>
                  </a:outerShdw>
                </a:effectLst>
                <a:latin typeface="Times New Roman" pitchFamily="18" charset="0"/>
                <a:ea typeface="楷体_GB2312" pitchFamily="49" charset="-122"/>
              </a:rPr>
              <a:t>表达式</a:t>
            </a:r>
          </a:p>
        </p:txBody>
      </p:sp>
      <p:sp>
        <p:nvSpPr>
          <p:cNvPr id="347146" name="Line 10"/>
          <p:cNvSpPr>
            <a:spLocks noChangeShapeType="1"/>
          </p:cNvSpPr>
          <p:nvPr/>
        </p:nvSpPr>
        <p:spPr bwMode="auto">
          <a:xfrm>
            <a:off x="7448550" y="1052513"/>
            <a:ext cx="0" cy="36036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347147" name="Group 11"/>
          <p:cNvGrpSpPr>
            <a:grpSpLocks/>
          </p:cNvGrpSpPr>
          <p:nvPr/>
        </p:nvGrpSpPr>
        <p:grpSpPr bwMode="auto">
          <a:xfrm>
            <a:off x="6224588" y="2565400"/>
            <a:ext cx="1300162" cy="793750"/>
            <a:chOff x="3921" y="1616"/>
            <a:chExt cx="819" cy="500"/>
          </a:xfrm>
        </p:grpSpPr>
        <p:sp>
          <p:nvSpPr>
            <p:cNvPr id="20532" name="Line 12"/>
            <p:cNvSpPr>
              <a:spLocks noChangeShapeType="1"/>
            </p:cNvSpPr>
            <p:nvPr/>
          </p:nvSpPr>
          <p:spPr bwMode="auto">
            <a:xfrm flipV="1">
              <a:off x="3921" y="1888"/>
              <a:ext cx="819" cy="1"/>
            </a:xfrm>
            <a:prstGeom prst="line">
              <a:avLst/>
            </a:prstGeom>
            <a:noFill/>
            <a:ln w="28575">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33" name="Line 13"/>
            <p:cNvSpPr>
              <a:spLocks noChangeShapeType="1"/>
            </p:cNvSpPr>
            <p:nvPr/>
          </p:nvSpPr>
          <p:spPr bwMode="auto">
            <a:xfrm>
              <a:off x="3921" y="1616"/>
              <a:ext cx="0" cy="273"/>
            </a:xfrm>
            <a:prstGeom prst="line">
              <a:avLst/>
            </a:prstGeom>
            <a:noFill/>
            <a:ln w="28575">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34" name="Line 14"/>
            <p:cNvSpPr>
              <a:spLocks noChangeShapeType="1"/>
            </p:cNvSpPr>
            <p:nvPr/>
          </p:nvSpPr>
          <p:spPr bwMode="auto">
            <a:xfrm>
              <a:off x="4722" y="1889"/>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7151" name="Group 15"/>
          <p:cNvGrpSpPr>
            <a:grpSpLocks/>
          </p:cNvGrpSpPr>
          <p:nvPr/>
        </p:nvGrpSpPr>
        <p:grpSpPr bwMode="auto">
          <a:xfrm>
            <a:off x="6167438" y="1377952"/>
            <a:ext cx="404812" cy="784225"/>
            <a:chOff x="3885" y="868"/>
            <a:chExt cx="255" cy="494"/>
          </a:xfrm>
        </p:grpSpPr>
        <p:grpSp>
          <p:nvGrpSpPr>
            <p:cNvPr id="20528" name="Group 16"/>
            <p:cNvGrpSpPr>
              <a:grpSpLocks/>
            </p:cNvGrpSpPr>
            <p:nvPr/>
          </p:nvGrpSpPr>
          <p:grpSpPr bwMode="auto">
            <a:xfrm>
              <a:off x="3885" y="1090"/>
              <a:ext cx="227" cy="272"/>
              <a:chOff x="2236" y="1797"/>
              <a:chExt cx="227" cy="272"/>
            </a:xfrm>
          </p:grpSpPr>
          <p:sp>
            <p:nvSpPr>
              <p:cNvPr id="20530" name="Line 17"/>
              <p:cNvSpPr>
                <a:spLocks noChangeShapeType="1"/>
              </p:cNvSpPr>
              <p:nvPr/>
            </p:nvSpPr>
            <p:spPr bwMode="auto">
              <a:xfrm>
                <a:off x="2236" y="1797"/>
                <a:ext cx="227" cy="0"/>
              </a:xfrm>
              <a:prstGeom prst="line">
                <a:avLst/>
              </a:prstGeom>
              <a:noFill/>
              <a:ln w="28575">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31" name="Line 18"/>
              <p:cNvSpPr>
                <a:spLocks noChangeShapeType="1"/>
              </p:cNvSpPr>
              <p:nvPr/>
            </p:nvSpPr>
            <p:spPr bwMode="auto">
              <a:xfrm>
                <a:off x="2236" y="1797"/>
                <a:ext cx="0" cy="27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0529" name="Text Box 19"/>
            <p:cNvSpPr txBox="1">
              <a:spLocks noChangeArrowheads="1"/>
            </p:cNvSpPr>
            <p:nvPr/>
          </p:nvSpPr>
          <p:spPr bwMode="auto">
            <a:xfrm>
              <a:off x="3913" y="86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1800" b="1">
                  <a:latin typeface="Times New Roman" pitchFamily="18" charset="0"/>
                </a:rPr>
                <a:t>T</a:t>
              </a:r>
            </a:p>
          </p:txBody>
        </p:sp>
      </p:grpSp>
      <p:sp>
        <p:nvSpPr>
          <p:cNvPr id="347156" name="Text Box 20" descr="信纸"/>
          <p:cNvSpPr txBox="1">
            <a:spLocks noChangeArrowheads="1"/>
          </p:cNvSpPr>
          <p:nvPr/>
        </p:nvSpPr>
        <p:spPr bwMode="auto">
          <a:xfrm>
            <a:off x="839790" y="3486152"/>
            <a:ext cx="7921625" cy="3051175"/>
          </a:xfrm>
          <a:prstGeom prst="rect">
            <a:avLst/>
          </a:prstGeom>
          <a:blipFill dpi="0" rotWithShape="0">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dirty="0">
                <a:solidFill>
                  <a:srgbClr val="FF33CC"/>
                </a:solidFill>
                <a:effectLst>
                  <a:outerShdw blurRad="38100" dist="38100" dir="2700000" algn="tl">
                    <a:srgbClr val="000000"/>
                  </a:outerShdw>
                </a:effectLst>
                <a:latin typeface="Times New Roman" pitchFamily="18" charset="0"/>
                <a:ea typeface="隶书" pitchFamily="49" charset="-122"/>
              </a:rPr>
              <a:t>例如：下面的程序段是输入两个整数，输出其中的大数。</a:t>
            </a:r>
          </a:p>
          <a:p>
            <a:pPr>
              <a:defRPr/>
            </a:pPr>
            <a:r>
              <a:rPr kumimoji="1" lang="zh-CN" altLang="en-US"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int</a:t>
            </a:r>
            <a:r>
              <a:rPr kumimoji="1" lang="en-US" altLang="zh-CN" sz="2400" b="1" dirty="0">
                <a:effectLst>
                  <a:outerShdw blurRad="38100" dist="38100" dir="2700000" algn="tl">
                    <a:srgbClr val="FFFFFF"/>
                  </a:outerShdw>
                </a:effectLst>
                <a:latin typeface="Times New Roman" pitchFamily="18" charset="0"/>
              </a:rPr>
              <a:t> a, b, max;</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("input two numbers: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scanf</a:t>
            </a: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d%d</a:t>
            </a:r>
            <a:r>
              <a:rPr kumimoji="1" lang="en-US" altLang="zh-CN" sz="2400" b="1" dirty="0">
                <a:effectLst>
                  <a:outerShdw blurRad="38100" dist="38100" dir="2700000" algn="tl">
                    <a:srgbClr val="FFFFFF"/>
                  </a:outerShdw>
                </a:effectLst>
                <a:latin typeface="Times New Roman" pitchFamily="18" charset="0"/>
              </a:rPr>
              <a:t>", &amp;a, &amp;b);</a:t>
            </a:r>
          </a:p>
          <a:p>
            <a:pPr>
              <a:defRPr/>
            </a:pPr>
            <a:r>
              <a:rPr kumimoji="1" lang="en-US" altLang="zh-CN" sz="2400" b="1" dirty="0">
                <a:effectLst>
                  <a:outerShdw blurRad="38100" dist="38100" dir="2700000" algn="tl">
                    <a:srgbClr val="FFFFFF"/>
                  </a:outerShdw>
                </a:effectLst>
                <a:latin typeface="Times New Roman" pitchFamily="18" charset="0"/>
              </a:rPr>
              <a:t>   max = a;</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a:solidFill>
                  <a:srgbClr val="CC0000"/>
                </a:solidFill>
                <a:effectLst>
                  <a:outerShdw blurRad="38100" dist="38100" dir="2700000" algn="tl">
                    <a:srgbClr val="000000"/>
                  </a:outerShdw>
                </a:effectLst>
                <a:latin typeface="Times New Roman" pitchFamily="18" charset="0"/>
              </a:rPr>
              <a:t>if (max &lt; b) </a:t>
            </a:r>
          </a:p>
          <a:p>
            <a:pPr>
              <a:defRPr/>
            </a:pPr>
            <a:r>
              <a:rPr kumimoji="1" lang="en-US" altLang="zh-CN" sz="2400" b="1" dirty="0">
                <a:solidFill>
                  <a:srgbClr val="CC0000"/>
                </a:solidFill>
                <a:effectLst>
                  <a:outerShdw blurRad="38100" dist="38100" dir="2700000" algn="tl">
                    <a:srgbClr val="000000"/>
                  </a:outerShdw>
                </a:effectLst>
                <a:latin typeface="Times New Roman" pitchFamily="18" charset="0"/>
              </a:rPr>
              <a:t>      max = b;</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("max = %d", max);</a:t>
            </a:r>
          </a:p>
        </p:txBody>
      </p:sp>
      <p:grpSp>
        <p:nvGrpSpPr>
          <p:cNvPr id="347182" name="Group 46"/>
          <p:cNvGrpSpPr>
            <a:grpSpLocks/>
          </p:cNvGrpSpPr>
          <p:nvPr/>
        </p:nvGrpSpPr>
        <p:grpSpPr bwMode="auto">
          <a:xfrm>
            <a:off x="7524752" y="1427165"/>
            <a:ext cx="1236663" cy="1933575"/>
            <a:chOff x="4732" y="899"/>
            <a:chExt cx="779" cy="1218"/>
          </a:xfrm>
        </p:grpSpPr>
        <p:sp>
          <p:nvSpPr>
            <p:cNvPr id="20511" name="Text Box 47"/>
            <p:cNvSpPr txBox="1">
              <a:spLocks noChangeArrowheads="1"/>
            </p:cNvSpPr>
            <p:nvPr/>
          </p:nvSpPr>
          <p:spPr bwMode="auto">
            <a:xfrm>
              <a:off x="5266" y="89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1800" b="1">
                  <a:solidFill>
                    <a:srgbClr val="0033CC"/>
                  </a:solidFill>
                  <a:latin typeface="Times New Roman" pitchFamily="18" charset="0"/>
                </a:rPr>
                <a:t>F</a:t>
              </a:r>
            </a:p>
          </p:txBody>
        </p:sp>
        <p:grpSp>
          <p:nvGrpSpPr>
            <p:cNvPr id="20512" name="Group 48"/>
            <p:cNvGrpSpPr>
              <a:grpSpLocks/>
            </p:cNvGrpSpPr>
            <p:nvPr/>
          </p:nvGrpSpPr>
          <p:grpSpPr bwMode="auto">
            <a:xfrm>
              <a:off x="4732" y="1089"/>
              <a:ext cx="779" cy="1028"/>
              <a:chOff x="4732" y="1089"/>
              <a:chExt cx="779" cy="1028"/>
            </a:xfrm>
          </p:grpSpPr>
          <p:sp>
            <p:nvSpPr>
              <p:cNvPr id="20513" name="Line 49"/>
              <p:cNvSpPr>
                <a:spLocks noChangeShapeType="1"/>
              </p:cNvSpPr>
              <p:nvPr/>
            </p:nvSpPr>
            <p:spPr bwMode="auto">
              <a:xfrm>
                <a:off x="5284" y="1098"/>
                <a:ext cx="227" cy="0"/>
              </a:xfrm>
              <a:prstGeom prst="line">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14" name="Line 50"/>
              <p:cNvSpPr>
                <a:spLocks noChangeShapeType="1"/>
              </p:cNvSpPr>
              <p:nvPr/>
            </p:nvSpPr>
            <p:spPr bwMode="auto">
              <a:xfrm>
                <a:off x="5503" y="1089"/>
                <a:ext cx="0" cy="816"/>
              </a:xfrm>
              <a:prstGeom prst="line">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15" name="Line 51"/>
              <p:cNvSpPr>
                <a:spLocks noChangeShapeType="1"/>
              </p:cNvSpPr>
              <p:nvPr/>
            </p:nvSpPr>
            <p:spPr bwMode="auto">
              <a:xfrm flipV="1">
                <a:off x="4740" y="1888"/>
                <a:ext cx="771" cy="0"/>
              </a:xfrm>
              <a:prstGeom prst="line">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16" name="Line 52"/>
              <p:cNvSpPr>
                <a:spLocks noChangeShapeType="1"/>
              </p:cNvSpPr>
              <p:nvPr/>
            </p:nvSpPr>
            <p:spPr bwMode="auto">
              <a:xfrm>
                <a:off x="4732" y="1890"/>
                <a:ext cx="0" cy="227"/>
              </a:xfrm>
              <a:prstGeom prst="line">
                <a:avLst/>
              </a:prstGeom>
              <a:noFill/>
              <a:ln w="28575">
                <a:solidFill>
                  <a:srgbClr val="0000FF"/>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anim calcmode="lin" valueType="num">
                                      <p:cBhvr additive="base">
                                        <p:cTn id="7" dur="500" fill="hold"/>
                                        <p:tgtEl>
                                          <p:spTgt spid="347139"/>
                                        </p:tgtEl>
                                        <p:attrNameLst>
                                          <p:attrName>ppt_x</p:attrName>
                                        </p:attrNameLst>
                                      </p:cBhvr>
                                      <p:tavLst>
                                        <p:tav tm="0">
                                          <p:val>
                                            <p:strVal val="0-#ppt_w/2"/>
                                          </p:val>
                                        </p:tav>
                                        <p:tav tm="100000">
                                          <p:val>
                                            <p:strVal val="#ppt_x"/>
                                          </p:val>
                                        </p:tav>
                                      </p:tavLst>
                                    </p:anim>
                                    <p:anim calcmode="lin" valueType="num">
                                      <p:cBhvr additive="base">
                                        <p:cTn id="8" dur="500" fill="hold"/>
                                        <p:tgtEl>
                                          <p:spTgt spid="3471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47140"/>
                                        </p:tgtEl>
                                        <p:attrNameLst>
                                          <p:attrName>style.visibility</p:attrName>
                                        </p:attrNameLst>
                                      </p:cBhvr>
                                      <p:to>
                                        <p:strVal val="visible"/>
                                      </p:to>
                                    </p:set>
                                    <p:animEffect transition="in" filter="box(in)">
                                      <p:cBhvr>
                                        <p:cTn id="13" dur="500"/>
                                        <p:tgtEl>
                                          <p:spTgt spid="347140"/>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47142"/>
                                        </p:tgtEl>
                                        <p:attrNameLst>
                                          <p:attrName>style.visibility</p:attrName>
                                        </p:attrNameLst>
                                      </p:cBhvr>
                                      <p:to>
                                        <p:strVal val="visible"/>
                                      </p:to>
                                    </p:set>
                                    <p:animEffect transition="in" filter="box(in)">
                                      <p:cBhvr>
                                        <p:cTn id="18" dur="500"/>
                                        <p:tgtEl>
                                          <p:spTgt spid="34714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16" fill="hold" grpId="0" nodeType="withEffect">
                                  <p:stCondLst>
                                    <p:cond delay="0"/>
                                  </p:stCondLst>
                                  <p:childTnLst>
                                    <p:set>
                                      <p:cBhvr>
                                        <p:cTn id="20" dur="1" fill="hold">
                                          <p:stCondLst>
                                            <p:cond delay="0"/>
                                          </p:stCondLst>
                                        </p:cTn>
                                        <p:tgtEl>
                                          <p:spTgt spid="347141"/>
                                        </p:tgtEl>
                                        <p:attrNameLst>
                                          <p:attrName>style.visibility</p:attrName>
                                        </p:attrNameLst>
                                      </p:cBhvr>
                                      <p:to>
                                        <p:strVal val="visible"/>
                                      </p:to>
                                    </p:set>
                                    <p:animEffect transition="in" filter="box(in)">
                                      <p:cBhvr>
                                        <p:cTn id="21" dur="500"/>
                                        <p:tgtEl>
                                          <p:spTgt spid="347141"/>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47143"/>
                                        </p:tgtEl>
                                        <p:attrNameLst>
                                          <p:attrName>style.visibility</p:attrName>
                                        </p:attrNameLst>
                                      </p:cBhvr>
                                      <p:to>
                                        <p:strVal val="visible"/>
                                      </p:to>
                                    </p:set>
                                    <p:animEffect transition="in" filter="box(in)">
                                      <p:cBhvr>
                                        <p:cTn id="26" dur="500"/>
                                        <p:tgtEl>
                                          <p:spTgt spid="347143"/>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7" fill="hold" nodeType="afterGroup">
                            <p:stCondLst>
                              <p:cond delay="500"/>
                            </p:stCondLst>
                            <p:childTnLst>
                              <p:par>
                                <p:cTn id="28" presetID="18" presetClass="entr" presetSubtype="12" fill="hold" grpId="0" nodeType="afterEffect">
                                  <p:stCondLst>
                                    <p:cond delay="0"/>
                                  </p:stCondLst>
                                  <p:childTnLst>
                                    <p:set>
                                      <p:cBhvr>
                                        <p:cTn id="29" dur="1" fill="hold">
                                          <p:stCondLst>
                                            <p:cond delay="0"/>
                                          </p:stCondLst>
                                        </p:cTn>
                                        <p:tgtEl>
                                          <p:spTgt spid="347146"/>
                                        </p:tgtEl>
                                        <p:attrNameLst>
                                          <p:attrName>style.visibility</p:attrName>
                                        </p:attrNameLst>
                                      </p:cBhvr>
                                      <p:to>
                                        <p:strVal val="visible"/>
                                      </p:to>
                                    </p:set>
                                    <p:animEffect transition="in" filter="strips(downLeft)">
                                      <p:cBhvr>
                                        <p:cTn id="30" dur="2000"/>
                                        <p:tgtEl>
                                          <p:spTgt spid="347146"/>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nodeType="afterGroup">
                            <p:stCondLst>
                              <p:cond delay="2500"/>
                            </p:stCondLst>
                            <p:childTnLst>
                              <p:par>
                                <p:cTn id="32" presetID="8" presetClass="entr" presetSubtype="32" fill="hold" grpId="0" nodeType="afterEffect">
                                  <p:stCondLst>
                                    <p:cond delay="0"/>
                                  </p:stCondLst>
                                  <p:childTnLst>
                                    <p:set>
                                      <p:cBhvr>
                                        <p:cTn id="33" dur="1" fill="hold">
                                          <p:stCondLst>
                                            <p:cond delay="0"/>
                                          </p:stCondLst>
                                        </p:cTn>
                                        <p:tgtEl>
                                          <p:spTgt spid="347145"/>
                                        </p:tgtEl>
                                        <p:attrNameLst>
                                          <p:attrName>style.visibility</p:attrName>
                                        </p:attrNameLst>
                                      </p:cBhvr>
                                      <p:to>
                                        <p:strVal val="visible"/>
                                      </p:to>
                                    </p:set>
                                    <p:animEffect transition="in" filter="diamond(out)">
                                      <p:cBhvr>
                                        <p:cTn id="34" dur="2000"/>
                                        <p:tgtEl>
                                          <p:spTgt spid="347145"/>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par>
                          <p:cTn id="35" fill="hold" nodeType="afterGroup">
                            <p:stCondLst>
                              <p:cond delay="4500"/>
                            </p:stCondLst>
                            <p:childTnLst>
                              <p:par>
                                <p:cTn id="36" presetID="18" presetClass="entr" presetSubtype="12" fill="hold" nodeType="afterEffect">
                                  <p:stCondLst>
                                    <p:cond delay="0"/>
                                  </p:stCondLst>
                                  <p:childTnLst>
                                    <p:set>
                                      <p:cBhvr>
                                        <p:cTn id="37" dur="1" fill="hold">
                                          <p:stCondLst>
                                            <p:cond delay="0"/>
                                          </p:stCondLst>
                                        </p:cTn>
                                        <p:tgtEl>
                                          <p:spTgt spid="347151"/>
                                        </p:tgtEl>
                                        <p:attrNameLst>
                                          <p:attrName>style.visibility</p:attrName>
                                        </p:attrNameLst>
                                      </p:cBhvr>
                                      <p:to>
                                        <p:strVal val="visible"/>
                                      </p:to>
                                    </p:set>
                                    <p:animEffect transition="in" filter="strips(downLeft)">
                                      <p:cBhvr>
                                        <p:cTn id="38" dur="2000"/>
                                        <p:tgtEl>
                                          <p:spTgt spid="347151"/>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nodeType="afterGroup">
                            <p:stCondLst>
                              <p:cond delay="6500"/>
                            </p:stCondLst>
                            <p:childTnLst>
                              <p:par>
                                <p:cTn id="40" presetID="4" presetClass="entr" presetSubtype="32" fill="hold" grpId="0" nodeType="afterEffect">
                                  <p:stCondLst>
                                    <p:cond delay="0"/>
                                  </p:stCondLst>
                                  <p:childTnLst>
                                    <p:set>
                                      <p:cBhvr>
                                        <p:cTn id="41" dur="1" fill="hold">
                                          <p:stCondLst>
                                            <p:cond delay="0"/>
                                          </p:stCondLst>
                                        </p:cTn>
                                        <p:tgtEl>
                                          <p:spTgt spid="347144"/>
                                        </p:tgtEl>
                                        <p:attrNameLst>
                                          <p:attrName>style.visibility</p:attrName>
                                        </p:attrNameLst>
                                      </p:cBhvr>
                                      <p:to>
                                        <p:strVal val="visible"/>
                                      </p:to>
                                    </p:set>
                                    <p:animEffect transition="in" filter="box(out)">
                                      <p:cBhvr>
                                        <p:cTn id="42" dur="2000"/>
                                        <p:tgtEl>
                                          <p:spTgt spid="347144"/>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nodeType="afterGroup">
                            <p:stCondLst>
                              <p:cond delay="8500"/>
                            </p:stCondLst>
                            <p:childTnLst>
                              <p:par>
                                <p:cTn id="44" presetID="18" presetClass="entr" presetSubtype="6" fill="hold" nodeType="afterEffect">
                                  <p:stCondLst>
                                    <p:cond delay="0"/>
                                  </p:stCondLst>
                                  <p:childTnLst>
                                    <p:set>
                                      <p:cBhvr>
                                        <p:cTn id="45" dur="1" fill="hold">
                                          <p:stCondLst>
                                            <p:cond delay="0"/>
                                          </p:stCondLst>
                                        </p:cTn>
                                        <p:tgtEl>
                                          <p:spTgt spid="347147"/>
                                        </p:tgtEl>
                                        <p:attrNameLst>
                                          <p:attrName>style.visibility</p:attrName>
                                        </p:attrNameLst>
                                      </p:cBhvr>
                                      <p:to>
                                        <p:strVal val="visible"/>
                                      </p:to>
                                    </p:set>
                                    <p:animEffect transition="in" filter="strips(downRight)">
                                      <p:cBhvr>
                                        <p:cTn id="46" dur="2000"/>
                                        <p:tgtEl>
                                          <p:spTgt spid="347147"/>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nodeType="afterGroup">
                            <p:stCondLst>
                              <p:cond delay="10500"/>
                            </p:stCondLst>
                            <p:childTnLst>
                              <p:par>
                                <p:cTn id="48" presetID="18" presetClass="entr" presetSubtype="12" fill="hold" nodeType="afterEffect">
                                  <p:stCondLst>
                                    <p:cond delay="0"/>
                                  </p:stCondLst>
                                  <p:childTnLst>
                                    <p:set>
                                      <p:cBhvr>
                                        <p:cTn id="49" dur="1" fill="hold">
                                          <p:stCondLst>
                                            <p:cond delay="0"/>
                                          </p:stCondLst>
                                        </p:cTn>
                                        <p:tgtEl>
                                          <p:spTgt spid="347182"/>
                                        </p:tgtEl>
                                        <p:attrNameLst>
                                          <p:attrName>style.visibility</p:attrName>
                                        </p:attrNameLst>
                                      </p:cBhvr>
                                      <p:to>
                                        <p:strVal val="visible"/>
                                      </p:to>
                                    </p:set>
                                    <p:animEffect transition="in" filter="strips(downLeft)">
                                      <p:cBhvr>
                                        <p:cTn id="50" dur="2000"/>
                                        <p:tgtEl>
                                          <p:spTgt spid="347182"/>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347156"/>
                                        </p:tgtEl>
                                        <p:attrNameLst>
                                          <p:attrName>style.visibility</p:attrName>
                                        </p:attrNameLst>
                                      </p:cBhvr>
                                      <p:to>
                                        <p:strVal val="visible"/>
                                      </p:to>
                                    </p:set>
                                    <p:animEffect transition="in" filter="box(out)">
                                      <p:cBhvr>
                                        <p:cTn id="55" dur="500"/>
                                        <p:tgtEl>
                                          <p:spTgt spid="347156"/>
                                        </p:tgtEl>
                                      </p:cBhvr>
                                    </p:animEffect>
                                  </p:childTnLst>
                                  <p:subTnLst>
                                    <p:set>
                                      <p:cBhvr override="childStyle">
                                        <p:cTn dur="1" fill="hold" display="0" masterRel="nextClick" afterEffect="1"/>
                                        <p:tgtEl>
                                          <p:spTgt spid="347156"/>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nimBg="1"/>
      <p:bldP spid="347140" grpId="0"/>
      <p:bldP spid="347141" grpId="0" animBg="1"/>
      <p:bldP spid="347142" grpId="0"/>
      <p:bldP spid="347143" grpId="0"/>
      <p:bldP spid="347144" grpId="0" animBg="1"/>
      <p:bldP spid="347145" grpId="0" animBg="1"/>
      <p:bldP spid="347146" grpId="0" animBg="1"/>
      <p:bldP spid="34715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
            <a:ext cx="9144000" cy="1171575"/>
          </a:xfrm>
          <a:noFill/>
        </p:spPr>
        <p:txBody>
          <a:bodyPr/>
          <a:lstStyle/>
          <a:p>
            <a:pPr eaLnBrk="1" hangingPunct="1"/>
            <a:r>
              <a:rPr lang="en-US" altLang="zh-CN" sz="4000"/>
              <a:t>if</a:t>
            </a:r>
            <a:r>
              <a:rPr lang="zh-CN" altLang="en-US" sz="4000"/>
              <a:t>语句（续）</a:t>
            </a:r>
          </a:p>
        </p:txBody>
      </p:sp>
      <p:sp>
        <p:nvSpPr>
          <p:cNvPr id="411651" name="Rectangle 3"/>
          <p:cNvSpPr>
            <a:spLocks noChangeArrowheads="1"/>
          </p:cNvSpPr>
          <p:nvPr/>
        </p:nvSpPr>
        <p:spPr bwMode="auto">
          <a:xfrm>
            <a:off x="457200" y="1447800"/>
            <a:ext cx="6858000" cy="47513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95000"/>
              </a:lnSpc>
              <a:spcBef>
                <a:spcPct val="0"/>
              </a:spcBef>
              <a:buClrTx/>
              <a:buSzTx/>
              <a:buFontTx/>
              <a:buNone/>
            </a:pPr>
            <a:r>
              <a:rPr lang="zh-CN" altLang="en-US" sz="2800" dirty="0">
                <a:latin typeface="楷体_GB2312" pitchFamily="49" charset="-122"/>
                <a:ea typeface="楷体_GB2312" pitchFamily="49" charset="-122"/>
              </a:rPr>
              <a:t>例</a:t>
            </a:r>
            <a:r>
              <a:rPr lang="en-US" altLang="zh-CN" sz="2800" dirty="0">
                <a:latin typeface="楷体_GB2312" pitchFamily="49" charset="-122"/>
                <a:ea typeface="楷体_GB2312" pitchFamily="49" charset="-122"/>
              </a:rPr>
              <a:t>4.2</a:t>
            </a:r>
            <a:r>
              <a:rPr lang="zh-CN" altLang="en-US" sz="2800" dirty="0">
                <a:latin typeface="楷体_GB2312" pitchFamily="49" charset="-122"/>
                <a:ea typeface="楷体_GB2312" pitchFamily="49" charset="-122"/>
              </a:rPr>
              <a:t>输入两个实数，按代数值由小到大的顺序输出这两个数。</a:t>
            </a:r>
            <a:r>
              <a:rPr lang="zh-CN" altLang="en-US" sz="2800" dirty="0">
                <a:latin typeface="宋体" pitchFamily="2" charset="-122"/>
              </a:rPr>
              <a:t/>
            </a:r>
            <a:br>
              <a:rPr lang="zh-CN" altLang="en-US" sz="2800" dirty="0">
                <a:latin typeface="宋体" pitchFamily="2" charset="-122"/>
              </a:rPr>
            </a:br>
            <a:r>
              <a:rPr lang="en-US" altLang="zh-CN" sz="2800" dirty="0">
                <a:latin typeface="宋体" pitchFamily="2" charset="-122"/>
              </a:rPr>
              <a:t>#include&lt;</a:t>
            </a:r>
            <a:r>
              <a:rPr lang="en-US" altLang="zh-CN" sz="2800" dirty="0" err="1">
                <a:latin typeface="宋体" pitchFamily="2" charset="-122"/>
              </a:rPr>
              <a:t>stdio.h</a:t>
            </a:r>
            <a:r>
              <a:rPr lang="en-US" altLang="zh-CN" sz="2800" dirty="0">
                <a:latin typeface="宋体" pitchFamily="2" charset="-122"/>
              </a:rPr>
              <a:t>&gt;</a:t>
            </a:r>
            <a:br>
              <a:rPr lang="en-US" altLang="zh-CN" sz="2800" dirty="0">
                <a:latin typeface="宋体" pitchFamily="2" charset="-122"/>
              </a:rPr>
            </a:br>
            <a:r>
              <a:rPr lang="en-US" altLang="zh-CN" sz="2800" dirty="0">
                <a:latin typeface="宋体" pitchFamily="2" charset="-122"/>
              </a:rPr>
              <a:t>void main()</a:t>
            </a:r>
            <a:br>
              <a:rPr lang="en-US" altLang="zh-CN" sz="2800" dirty="0">
                <a:latin typeface="宋体" pitchFamily="2" charset="-122"/>
              </a:rPr>
            </a:br>
            <a:r>
              <a:rPr lang="en-US" altLang="zh-CN" sz="2800" dirty="0">
                <a:latin typeface="宋体" pitchFamily="2" charset="-122"/>
              </a:rPr>
              <a:t>{float </a:t>
            </a:r>
            <a:r>
              <a:rPr lang="en-US" altLang="zh-CN" sz="2800" dirty="0" err="1">
                <a:latin typeface="宋体" pitchFamily="2" charset="-122"/>
              </a:rPr>
              <a:t>a,b,t</a:t>
            </a:r>
            <a:r>
              <a:rPr lang="en-US" altLang="zh-CN" sz="2800" dirty="0">
                <a:latin typeface="宋体" pitchFamily="2" charset="-122"/>
              </a:rPr>
              <a:t>;</a:t>
            </a:r>
            <a:br>
              <a:rPr lang="en-US" altLang="zh-CN" sz="2800" dirty="0">
                <a:latin typeface="宋体" pitchFamily="2" charset="-122"/>
              </a:rPr>
            </a:br>
            <a:r>
              <a:rPr lang="en-US" altLang="zh-CN" sz="2800" dirty="0" err="1">
                <a:latin typeface="宋体" pitchFamily="2" charset="-122"/>
              </a:rPr>
              <a:t>scanf</a:t>
            </a:r>
            <a:r>
              <a:rPr lang="en-US" altLang="zh-CN" sz="2800" dirty="0">
                <a:latin typeface="宋体" pitchFamily="2" charset="-122"/>
              </a:rPr>
              <a:t>(“%</a:t>
            </a:r>
            <a:r>
              <a:rPr lang="en-US" altLang="zh-CN" sz="2800" dirty="0" err="1">
                <a:latin typeface="宋体" pitchFamily="2" charset="-122"/>
              </a:rPr>
              <a:t>f,%f”,&amp;a,&amp;b</a:t>
            </a:r>
            <a:r>
              <a:rPr lang="en-US" altLang="zh-CN" sz="2800" dirty="0">
                <a:latin typeface="宋体" pitchFamily="2" charset="-122"/>
              </a:rPr>
              <a:t>);</a:t>
            </a:r>
            <a:r>
              <a:rPr lang="en-US" altLang="zh-CN" sz="2800" dirty="0">
                <a:solidFill>
                  <a:schemeClr val="bg1"/>
                </a:solidFill>
                <a:latin typeface="宋体" pitchFamily="2" charset="-122"/>
              </a:rPr>
              <a:t/>
            </a:r>
            <a:br>
              <a:rPr lang="en-US" altLang="zh-CN" sz="2800" dirty="0">
                <a:solidFill>
                  <a:schemeClr val="bg1"/>
                </a:solidFill>
                <a:latin typeface="宋体" pitchFamily="2" charset="-122"/>
              </a:rPr>
            </a:br>
            <a:r>
              <a:rPr lang="en-US" altLang="zh-CN" sz="2800" dirty="0">
                <a:solidFill>
                  <a:srgbClr val="000099"/>
                </a:solidFill>
                <a:latin typeface="宋体" pitchFamily="2" charset="-122"/>
              </a:rPr>
              <a:t>if(a&gt;b)</a:t>
            </a:r>
            <a:br>
              <a:rPr lang="en-US" altLang="zh-CN" sz="2800" dirty="0">
                <a:solidFill>
                  <a:srgbClr val="000099"/>
                </a:solidFill>
                <a:latin typeface="宋体" pitchFamily="2" charset="-122"/>
              </a:rPr>
            </a:br>
            <a:r>
              <a:rPr lang="en-US" altLang="zh-CN" sz="2800" dirty="0">
                <a:solidFill>
                  <a:srgbClr val="000099"/>
                </a:solidFill>
                <a:latin typeface="宋体" pitchFamily="2" charset="-122"/>
              </a:rPr>
              <a:t>{t=a;</a:t>
            </a:r>
            <a:br>
              <a:rPr lang="en-US" altLang="zh-CN" sz="2800" dirty="0">
                <a:solidFill>
                  <a:srgbClr val="000099"/>
                </a:solidFill>
                <a:latin typeface="宋体" pitchFamily="2" charset="-122"/>
              </a:rPr>
            </a:br>
            <a:r>
              <a:rPr lang="en-US" altLang="zh-CN" sz="2800" dirty="0">
                <a:solidFill>
                  <a:srgbClr val="000099"/>
                </a:solidFill>
                <a:latin typeface="宋体" pitchFamily="2" charset="-122"/>
              </a:rPr>
              <a:t>a=b;</a:t>
            </a:r>
            <a:br>
              <a:rPr lang="en-US" altLang="zh-CN" sz="2800" dirty="0">
                <a:solidFill>
                  <a:srgbClr val="000099"/>
                </a:solidFill>
                <a:latin typeface="宋体" pitchFamily="2" charset="-122"/>
              </a:rPr>
            </a:br>
            <a:r>
              <a:rPr lang="en-US" altLang="zh-CN" sz="2800" dirty="0">
                <a:solidFill>
                  <a:srgbClr val="000099"/>
                </a:solidFill>
                <a:latin typeface="宋体" pitchFamily="2" charset="-122"/>
              </a:rPr>
              <a:t>b=t;}</a:t>
            </a:r>
            <a:br>
              <a:rPr lang="en-US" altLang="zh-CN" sz="2800" dirty="0">
                <a:solidFill>
                  <a:srgbClr val="000099"/>
                </a:solidFill>
                <a:latin typeface="宋体" pitchFamily="2" charset="-122"/>
              </a:rPr>
            </a:br>
            <a:r>
              <a:rPr lang="en-US" altLang="zh-CN" sz="2800" dirty="0" err="1">
                <a:solidFill>
                  <a:srgbClr val="000099"/>
                </a:solidFill>
                <a:latin typeface="宋体" pitchFamily="2" charset="-122"/>
              </a:rPr>
              <a:t>printf</a:t>
            </a:r>
            <a:r>
              <a:rPr lang="en-US" altLang="zh-CN" sz="2800" dirty="0">
                <a:solidFill>
                  <a:srgbClr val="000099"/>
                </a:solidFill>
                <a:latin typeface="宋体" pitchFamily="2" charset="-122"/>
              </a:rPr>
              <a:t>(“%3.2f,%3.2f\n”,</a:t>
            </a:r>
            <a:r>
              <a:rPr lang="en-US" altLang="zh-CN" sz="2800" dirty="0" err="1">
                <a:solidFill>
                  <a:srgbClr val="000099"/>
                </a:solidFill>
                <a:latin typeface="宋体" pitchFamily="2" charset="-122"/>
              </a:rPr>
              <a:t>a,b</a:t>
            </a:r>
            <a:r>
              <a:rPr lang="en-US" altLang="zh-CN" sz="2800" dirty="0">
                <a:solidFill>
                  <a:srgbClr val="000099"/>
                </a:solidFill>
                <a:latin typeface="宋体" pitchFamily="2" charset="-122"/>
              </a:rPr>
              <a:t>);}</a:t>
            </a:r>
            <a:br>
              <a:rPr lang="en-US" altLang="zh-CN" sz="2800" dirty="0">
                <a:solidFill>
                  <a:srgbClr val="000099"/>
                </a:solidFill>
                <a:latin typeface="宋体" pitchFamily="2" charset="-122"/>
              </a:rPr>
            </a:br>
            <a:endParaRPr lang="en-US" altLang="zh-CN" sz="2800" dirty="0">
              <a:solidFill>
                <a:srgbClr val="000099"/>
              </a:solidFill>
              <a:latin typeface="宋体" pitchFamily="2" charset="-122"/>
            </a:endParaRPr>
          </a:p>
        </p:txBody>
      </p:sp>
      <p:cxnSp>
        <p:nvCxnSpPr>
          <p:cNvPr id="21508" name="AutoShape 4"/>
          <p:cNvCxnSpPr>
            <a:cxnSpLocks noChangeShapeType="1"/>
            <a:stCxn id="21515" idx="3"/>
            <a:endCxn id="411651" idx="3"/>
          </p:cNvCxnSpPr>
          <p:nvPr/>
        </p:nvCxnSpPr>
        <p:spPr bwMode="auto">
          <a:xfrm flipH="1">
            <a:off x="7315202" y="2960688"/>
            <a:ext cx="252413" cy="863600"/>
          </a:xfrm>
          <a:prstGeom prst="bentConnector3">
            <a:avLst>
              <a:gd name="adj1" fmla="val -89935"/>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411653" name="Group 5"/>
          <p:cNvGrpSpPr>
            <a:grpSpLocks/>
          </p:cNvGrpSpPr>
          <p:nvPr/>
        </p:nvGrpSpPr>
        <p:grpSpPr bwMode="auto">
          <a:xfrm>
            <a:off x="5435600" y="2205040"/>
            <a:ext cx="2808288" cy="3646487"/>
            <a:chOff x="3424" y="1389"/>
            <a:chExt cx="1769" cy="2297"/>
          </a:xfrm>
        </p:grpSpPr>
        <p:cxnSp>
          <p:nvCxnSpPr>
            <p:cNvPr id="21510" name="AutoShape 6"/>
            <p:cNvCxnSpPr>
              <a:cxnSpLocks noChangeShapeType="1"/>
              <a:endCxn id="21516" idx="0"/>
            </p:cNvCxnSpPr>
            <p:nvPr/>
          </p:nvCxnSpPr>
          <p:spPr bwMode="auto">
            <a:xfrm>
              <a:off x="4187" y="1389"/>
              <a:ext cx="17" cy="111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21511" name="Group 7"/>
            <p:cNvGrpSpPr>
              <a:grpSpLocks/>
            </p:cNvGrpSpPr>
            <p:nvPr/>
          </p:nvGrpSpPr>
          <p:grpSpPr bwMode="auto">
            <a:xfrm>
              <a:off x="3424" y="1637"/>
              <a:ext cx="1769" cy="2049"/>
              <a:chOff x="3424" y="1637"/>
              <a:chExt cx="1769" cy="2049"/>
            </a:xfrm>
          </p:grpSpPr>
          <p:sp>
            <p:nvSpPr>
              <p:cNvPr id="21512" name="Rectangle 8"/>
              <p:cNvSpPr>
                <a:spLocks noChangeArrowheads="1"/>
              </p:cNvSpPr>
              <p:nvPr/>
            </p:nvSpPr>
            <p:spPr bwMode="auto">
              <a:xfrm>
                <a:off x="3424" y="2093"/>
                <a:ext cx="545" cy="29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400">
                    <a:solidFill>
                      <a:srgbClr val="CC0000"/>
                    </a:solidFill>
                    <a:latin typeface="Times New Roman" pitchFamily="18" charset="0"/>
                  </a:rPr>
                  <a:t>y</a:t>
                </a:r>
              </a:p>
            </p:txBody>
          </p:sp>
          <p:sp>
            <p:nvSpPr>
              <p:cNvPr id="21513" name="Rectangle 9"/>
              <p:cNvSpPr>
                <a:spLocks noChangeArrowheads="1"/>
              </p:cNvSpPr>
              <p:nvPr/>
            </p:nvSpPr>
            <p:spPr bwMode="auto">
              <a:xfrm>
                <a:off x="4830" y="2069"/>
                <a:ext cx="363" cy="91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400">
                    <a:solidFill>
                      <a:srgbClr val="CC0000"/>
                    </a:solidFill>
                    <a:latin typeface="Times New Roman" pitchFamily="18" charset="0"/>
                  </a:rPr>
                  <a:t>n</a:t>
                </a:r>
              </a:p>
            </p:txBody>
          </p:sp>
          <p:grpSp>
            <p:nvGrpSpPr>
              <p:cNvPr id="21514" name="Group 10"/>
              <p:cNvGrpSpPr>
                <a:grpSpLocks/>
              </p:cNvGrpSpPr>
              <p:nvPr/>
            </p:nvGrpSpPr>
            <p:grpSpPr bwMode="auto">
              <a:xfrm>
                <a:off x="3606" y="1637"/>
                <a:ext cx="1569" cy="2049"/>
                <a:chOff x="3606" y="1637"/>
                <a:chExt cx="1569" cy="2049"/>
              </a:xfrm>
            </p:grpSpPr>
            <p:sp>
              <p:nvSpPr>
                <p:cNvPr id="21515" name="AutoShape 11"/>
                <p:cNvSpPr>
                  <a:spLocks noChangeArrowheads="1"/>
                </p:cNvSpPr>
                <p:nvPr/>
              </p:nvSpPr>
              <p:spPr bwMode="auto">
                <a:xfrm>
                  <a:off x="3606" y="1637"/>
                  <a:ext cx="1161" cy="456"/>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400">
                      <a:solidFill>
                        <a:srgbClr val="CC0000"/>
                      </a:solidFill>
                      <a:latin typeface="Times New Roman" pitchFamily="18" charset="0"/>
                    </a:rPr>
                    <a:t>a&gt;b</a:t>
                  </a:r>
                </a:p>
              </p:txBody>
            </p:sp>
            <p:sp>
              <p:nvSpPr>
                <p:cNvPr id="21516" name="AutoShape 12"/>
                <p:cNvSpPr>
                  <a:spLocks noChangeArrowheads="1"/>
                </p:cNvSpPr>
                <p:nvPr/>
              </p:nvSpPr>
              <p:spPr bwMode="auto">
                <a:xfrm>
                  <a:off x="3678" y="2507"/>
                  <a:ext cx="1052" cy="696"/>
                </a:xfrm>
                <a:prstGeom prst="flowChart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400">
                      <a:solidFill>
                        <a:srgbClr val="CC0000"/>
                      </a:solidFill>
                      <a:latin typeface="Times New Roman" pitchFamily="18" charset="0"/>
                    </a:rPr>
                    <a:t>T=a</a:t>
                  </a:r>
                </a:p>
                <a:p>
                  <a:pPr algn="ctr" eaLnBrk="1" hangingPunct="1">
                    <a:spcBef>
                      <a:spcPct val="0"/>
                    </a:spcBef>
                    <a:buClrTx/>
                    <a:buSzTx/>
                    <a:buFontTx/>
                    <a:buNone/>
                  </a:pPr>
                  <a:r>
                    <a:rPr lang="en-US" altLang="zh-CN" sz="2400">
                      <a:solidFill>
                        <a:srgbClr val="CC0000"/>
                      </a:solidFill>
                      <a:latin typeface="Times New Roman" pitchFamily="18" charset="0"/>
                    </a:rPr>
                    <a:t>A=b</a:t>
                  </a:r>
                </a:p>
                <a:p>
                  <a:pPr algn="ctr" eaLnBrk="1" hangingPunct="1">
                    <a:spcBef>
                      <a:spcPct val="0"/>
                    </a:spcBef>
                    <a:buClrTx/>
                    <a:buSzTx/>
                    <a:buFontTx/>
                    <a:buNone/>
                  </a:pPr>
                  <a:r>
                    <a:rPr lang="en-US" altLang="zh-CN" sz="2400">
                      <a:solidFill>
                        <a:srgbClr val="CC0000"/>
                      </a:solidFill>
                      <a:latin typeface="Times New Roman" pitchFamily="18" charset="0"/>
                    </a:rPr>
                    <a:t>B=t</a:t>
                  </a:r>
                </a:p>
              </p:txBody>
            </p:sp>
            <p:cxnSp>
              <p:nvCxnSpPr>
                <p:cNvPr id="21517" name="AutoShape 13"/>
                <p:cNvCxnSpPr>
                  <a:cxnSpLocks noChangeShapeType="1"/>
                  <a:stCxn id="21515" idx="2"/>
                </p:cNvCxnSpPr>
                <p:nvPr/>
              </p:nvCxnSpPr>
              <p:spPr bwMode="auto">
                <a:xfrm>
                  <a:off x="4187" y="2093"/>
                  <a:ext cx="0" cy="41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1518" name="AutoShape 14"/>
                <p:cNvCxnSpPr>
                  <a:cxnSpLocks noChangeShapeType="1"/>
                </p:cNvCxnSpPr>
                <p:nvPr/>
              </p:nvCxnSpPr>
              <p:spPr bwMode="auto">
                <a:xfrm flipH="1">
                  <a:off x="4195" y="3249"/>
                  <a:ext cx="1" cy="4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1519" name="AutoShape 15"/>
                <p:cNvCxnSpPr>
                  <a:cxnSpLocks noChangeShapeType="1"/>
                </p:cNvCxnSpPr>
                <p:nvPr/>
              </p:nvCxnSpPr>
              <p:spPr bwMode="auto">
                <a:xfrm flipH="1">
                  <a:off x="4195" y="3430"/>
                  <a:ext cx="98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1520" name="AutoShape 16"/>
                <p:cNvCxnSpPr>
                  <a:cxnSpLocks noChangeShapeType="1"/>
                  <a:stCxn id="21515" idx="3"/>
                </p:cNvCxnSpPr>
                <p:nvPr/>
              </p:nvCxnSpPr>
              <p:spPr bwMode="auto">
                <a:xfrm>
                  <a:off x="4767" y="1865"/>
                  <a:ext cx="381" cy="1565"/>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grpSp>
      </p:grpSp>
      <p:sp>
        <p:nvSpPr>
          <p:cNvPr id="2" name="椭圆形标注 1"/>
          <p:cNvSpPr/>
          <p:nvPr/>
        </p:nvSpPr>
        <p:spPr>
          <a:xfrm>
            <a:off x="3886200" y="3810764"/>
            <a:ext cx="2448272" cy="1319212"/>
          </a:xfrm>
          <a:prstGeom prst="wedgeEllipseCallout">
            <a:avLst>
              <a:gd name="adj1" fmla="val -150826"/>
              <a:gd name="adj2" fmla="val 291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还能怎么处理</a:t>
            </a:r>
            <a:r>
              <a:rPr lang="en-US" altLang="zh-CN" sz="2800" dirty="0"/>
              <a:t>??</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1651"/>
                                        </p:tgtEl>
                                        <p:attrNameLst>
                                          <p:attrName>style.visibility</p:attrName>
                                        </p:attrNameLst>
                                      </p:cBhvr>
                                      <p:to>
                                        <p:strVal val="visible"/>
                                      </p:to>
                                    </p:set>
                                    <p:animEffect transition="in" filter="blinds(horizontal)">
                                      <p:cBhvr>
                                        <p:cTn id="7" dur="500"/>
                                        <p:tgtEl>
                                          <p:spTgt spid="411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3"/>
                                        </p:tgtEl>
                                        <p:attrNameLst>
                                          <p:attrName>style.visibility</p:attrName>
                                        </p:attrNameLst>
                                      </p:cBhvr>
                                      <p:to>
                                        <p:strVal val="visible"/>
                                      </p:to>
                                    </p:set>
                                    <p:animEffect transition="in" filter="blinds(horizontal)">
                                      <p:cBhvr>
                                        <p:cTn id="12" dur="500"/>
                                        <p:tgtEl>
                                          <p:spTgt spid="4116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itchFamily="49" charset="-122"/>
                <a:ea typeface="黑体" pitchFamily="49" charset="-122"/>
                <a:cs typeface="ˎ̥"/>
              </a:rPr>
              <a:t>4.12</a:t>
            </a:r>
            <a:r>
              <a:rPr lang="zh-CN" altLang="en-US" dirty="0" smtClean="0">
                <a:latin typeface="黑体" pitchFamily="49" charset="-122"/>
                <a:ea typeface="黑体" pitchFamily="49" charset="-122"/>
                <a:cs typeface="ˎ̥"/>
              </a:rPr>
              <a:t>：求数的平方根</a:t>
            </a:r>
            <a:endParaRPr lang="zh-CN" altLang="en-US" dirty="0"/>
          </a:p>
        </p:txBody>
      </p:sp>
      <p:sp>
        <p:nvSpPr>
          <p:cNvPr id="4099" name="Rectangle 3"/>
          <p:cNvSpPr>
            <a:spLocks noGrp="1" noChangeArrowheads="1"/>
          </p:cNvSpPr>
          <p:nvPr>
            <p:ph idx="4294967295"/>
          </p:nvPr>
        </p:nvSpPr>
        <p:spPr>
          <a:xfrm>
            <a:off x="0" y="1446213"/>
            <a:ext cx="4953000" cy="5078412"/>
          </a:xfrm>
        </p:spPr>
        <p:txBody>
          <a:bodyPr/>
          <a:lstStyle/>
          <a:p>
            <a:pPr algn="just">
              <a:spcBef>
                <a:spcPct val="100000"/>
              </a:spcBef>
            </a:pPr>
            <a:r>
              <a:rPr kumimoji="1" lang="en-US" altLang="zh-CN" sz="2400" dirty="0">
                <a:latin typeface="Times New Roman" pitchFamily="18" charset="0"/>
              </a:rPr>
              <a:t>【</a:t>
            </a:r>
            <a:r>
              <a:rPr kumimoji="1" lang="zh-CN" altLang="en-US" sz="2400" dirty="0">
                <a:latin typeface="Times New Roman" pitchFamily="18" charset="0"/>
              </a:rPr>
              <a:t>例</a:t>
            </a:r>
            <a:r>
              <a:rPr kumimoji="1" lang="en-US" altLang="zh-CN" sz="2400" dirty="0">
                <a:latin typeface="Times New Roman" pitchFamily="18" charset="0"/>
              </a:rPr>
              <a:t>4-1】</a:t>
            </a:r>
            <a:r>
              <a:rPr kumimoji="1" lang="zh-CN" altLang="en-US" sz="2400" dirty="0">
                <a:latin typeface="Times New Roman" pitchFamily="18" charset="0"/>
              </a:rPr>
              <a:t>从键盘上输入一个整数，输出该整数的平方根。</a:t>
            </a:r>
            <a:endParaRPr kumimoji="1" lang="en-US" altLang="zh-CN" sz="2400" dirty="0">
              <a:latin typeface="Times New Roman" pitchFamily="18" charset="0"/>
            </a:endParaRPr>
          </a:p>
          <a:p>
            <a:pPr algn="just">
              <a:spcBef>
                <a:spcPct val="100000"/>
              </a:spcBef>
            </a:pPr>
            <a:r>
              <a:rPr kumimoji="1" lang="en-US" altLang="zh-CN" sz="2400" dirty="0">
                <a:latin typeface="Times New Roman" pitchFamily="18" charset="0"/>
              </a:rPr>
              <a:t>【</a:t>
            </a:r>
            <a:r>
              <a:rPr kumimoji="1" lang="zh-CN" altLang="en-US" sz="2400" dirty="0">
                <a:latin typeface="Times New Roman" pitchFamily="18" charset="0"/>
              </a:rPr>
              <a:t>分析</a:t>
            </a:r>
            <a:r>
              <a:rPr kumimoji="1" lang="en-US" altLang="zh-CN" sz="2400" dirty="0">
                <a:latin typeface="Times New Roman" pitchFamily="18" charset="0"/>
              </a:rPr>
              <a:t>】</a:t>
            </a:r>
          </a:p>
          <a:p>
            <a:pPr marL="567929" lvl="1" indent="-342900" algn="just">
              <a:spcBef>
                <a:spcPct val="100000"/>
              </a:spcBef>
              <a:buFont typeface="+mj-lt"/>
              <a:buAutoNum type="arabicPeriod"/>
            </a:pPr>
            <a:r>
              <a:rPr lang="zh-CN" altLang="en-US" sz="2000" dirty="0"/>
              <a:t>数据：一整数</a:t>
            </a:r>
            <a:r>
              <a:rPr lang="en-US" altLang="zh-CN" sz="2000" dirty="0"/>
              <a:t>X</a:t>
            </a:r>
            <a:r>
              <a:rPr lang="zh-CN" altLang="en-US" sz="2000" dirty="0"/>
              <a:t>（输入的数），一个整数</a:t>
            </a:r>
            <a:r>
              <a:rPr lang="en-US" altLang="zh-CN" sz="2000" dirty="0"/>
              <a:t>Y</a:t>
            </a:r>
            <a:r>
              <a:rPr lang="zh-CN" altLang="en-US" sz="2000" dirty="0"/>
              <a:t>（结果）</a:t>
            </a:r>
            <a:endParaRPr lang="en-US" altLang="zh-CN" sz="2000" dirty="0"/>
          </a:p>
          <a:p>
            <a:pPr marL="567929" lvl="1" indent="-342900" algn="just">
              <a:spcBef>
                <a:spcPct val="100000"/>
              </a:spcBef>
              <a:buFont typeface="+mj-lt"/>
              <a:buAutoNum type="arabicPeriod"/>
            </a:pPr>
            <a:r>
              <a:rPr lang="zh-CN" altLang="en-US" sz="2000" dirty="0"/>
              <a:t>实现过程：</a:t>
            </a:r>
            <a:endParaRPr lang="en-US" altLang="zh-CN" sz="2000" dirty="0"/>
          </a:p>
          <a:p>
            <a:pPr marL="792956" lvl="2" indent="-342900" algn="just">
              <a:spcBef>
                <a:spcPct val="100000"/>
              </a:spcBef>
              <a:buFont typeface="+mj-ea"/>
              <a:buAutoNum type="circleNumDbPlain"/>
            </a:pPr>
            <a:r>
              <a:rPr lang="zh-CN" altLang="en-US" sz="1800" dirty="0"/>
              <a:t>输入一个整数</a:t>
            </a:r>
            <a:r>
              <a:rPr lang="en-US" altLang="zh-CN" sz="1800" dirty="0"/>
              <a:t>X</a:t>
            </a:r>
            <a:r>
              <a:rPr lang="zh-CN" altLang="en-US" sz="1800" dirty="0"/>
              <a:t>；</a:t>
            </a:r>
            <a:endParaRPr lang="en-US" altLang="zh-CN" sz="1800" dirty="0"/>
          </a:p>
          <a:p>
            <a:pPr marL="792956" lvl="2" indent="-342900" algn="just">
              <a:spcBef>
                <a:spcPct val="100000"/>
              </a:spcBef>
              <a:buFont typeface="+mj-ea"/>
              <a:buAutoNum type="circleNumDbPlain"/>
            </a:pPr>
            <a:r>
              <a:rPr lang="zh-CN" altLang="en-US" sz="1800" dirty="0"/>
              <a:t>判断</a:t>
            </a:r>
            <a:r>
              <a:rPr lang="en-US" altLang="zh-CN" sz="1800" dirty="0"/>
              <a:t>X </a:t>
            </a:r>
            <a:r>
              <a:rPr lang="zh-CN" altLang="en-US" sz="1800" dirty="0"/>
              <a:t>大于</a:t>
            </a:r>
            <a:r>
              <a:rPr lang="en-US" altLang="zh-CN" sz="1800" dirty="0"/>
              <a:t>0</a:t>
            </a:r>
            <a:r>
              <a:rPr lang="zh-CN" altLang="en-US" sz="1800" dirty="0"/>
              <a:t>吗，如果是，则输出平方根。</a:t>
            </a:r>
            <a:endParaRPr lang="en-US" altLang="zh-CN" sz="1800" dirty="0"/>
          </a:p>
          <a:p>
            <a:pPr marL="792956" lvl="2" indent="-342900" algn="just">
              <a:spcBef>
                <a:spcPct val="100000"/>
              </a:spcBef>
              <a:buFont typeface="+mj-ea"/>
              <a:buAutoNum type="circleNumDbPlain"/>
            </a:pPr>
            <a:r>
              <a:rPr lang="zh-CN" altLang="en-US" sz="1800" dirty="0"/>
              <a:t>结束。</a:t>
            </a:r>
          </a:p>
        </p:txBody>
      </p:sp>
      <p:sp>
        <p:nvSpPr>
          <p:cNvPr id="3" name="流程图: 终止 2"/>
          <p:cNvSpPr/>
          <p:nvPr/>
        </p:nvSpPr>
        <p:spPr>
          <a:xfrm>
            <a:off x="6297820" y="1338048"/>
            <a:ext cx="1298517" cy="530744"/>
          </a:xfrm>
          <a:prstGeom prst="flowChartTerminator">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6" name="流程图: 数据 5"/>
          <p:cNvSpPr/>
          <p:nvPr/>
        </p:nvSpPr>
        <p:spPr>
          <a:xfrm>
            <a:off x="5868144" y="2090688"/>
            <a:ext cx="2160240" cy="530744"/>
          </a:xfrm>
          <a:prstGeom prst="flowChartInputOutpu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输入整数</a:t>
            </a:r>
            <a:r>
              <a:rPr lang="en-US" altLang="zh-CN" dirty="0" smtClean="0"/>
              <a:t>X</a:t>
            </a:r>
            <a:endParaRPr lang="zh-CN" altLang="en-US" dirty="0"/>
          </a:p>
        </p:txBody>
      </p:sp>
      <p:sp>
        <p:nvSpPr>
          <p:cNvPr id="4" name="流程图: 决策 3"/>
          <p:cNvSpPr/>
          <p:nvPr/>
        </p:nvSpPr>
        <p:spPr>
          <a:xfrm>
            <a:off x="6297818" y="2834934"/>
            <a:ext cx="1370552" cy="1013224"/>
          </a:xfrm>
          <a:prstGeom prst="flowChartDecision">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X&gt;=0?</a:t>
            </a:r>
            <a:endParaRPr lang="zh-CN" altLang="en-US" sz="1600" dirty="0"/>
          </a:p>
        </p:txBody>
      </p:sp>
      <p:sp>
        <p:nvSpPr>
          <p:cNvPr id="8" name="流程图: 数据 7"/>
          <p:cNvSpPr/>
          <p:nvPr/>
        </p:nvSpPr>
        <p:spPr>
          <a:xfrm>
            <a:off x="4582571" y="3807210"/>
            <a:ext cx="2869751" cy="530744"/>
          </a:xfrm>
          <a:prstGeom prst="flowChartInputOutpu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a:t>
            </a:r>
            <a:r>
              <a:rPr lang="en-US" altLang="zh-CN" dirty="0" err="1" smtClean="0"/>
              <a:t>sqrt</a:t>
            </a:r>
            <a:r>
              <a:rPr lang="en-US" altLang="zh-CN" dirty="0" smtClean="0"/>
              <a:t>(x)</a:t>
            </a:r>
            <a:r>
              <a:rPr lang="zh-CN" altLang="en-US" dirty="0" smtClean="0"/>
              <a:t>）</a:t>
            </a:r>
            <a:endParaRPr lang="zh-CN" altLang="en-US" dirty="0"/>
          </a:p>
        </p:txBody>
      </p:sp>
      <p:sp>
        <p:nvSpPr>
          <p:cNvPr id="11" name="流程图: 终止 10"/>
          <p:cNvSpPr/>
          <p:nvPr/>
        </p:nvSpPr>
        <p:spPr>
          <a:xfrm>
            <a:off x="6300193" y="5706568"/>
            <a:ext cx="1298517" cy="5307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cxnSp>
        <p:nvCxnSpPr>
          <p:cNvPr id="7" name="直接箭头连接符 6"/>
          <p:cNvCxnSpPr>
            <a:stCxn id="3" idx="2"/>
          </p:cNvCxnSpPr>
          <p:nvPr/>
        </p:nvCxnSpPr>
        <p:spPr>
          <a:xfrm>
            <a:off x="6947079" y="1868792"/>
            <a:ext cx="231" cy="221896"/>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4" idx="0"/>
          </p:cNvCxnSpPr>
          <p:nvPr/>
        </p:nvCxnSpPr>
        <p:spPr>
          <a:xfrm>
            <a:off x="6947308" y="2621432"/>
            <a:ext cx="35786" cy="213502"/>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1"/>
          </p:cNvCxnSpPr>
          <p:nvPr/>
        </p:nvCxnSpPr>
        <p:spPr>
          <a:xfrm rot="10800000" flipV="1">
            <a:off x="6111750" y="3341546"/>
            <a:ext cx="186071" cy="465664"/>
          </a:xfrm>
          <a:prstGeom prst="bent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p:cNvCxnSpPr>
          <p:nvPr/>
        </p:nvCxnSpPr>
        <p:spPr>
          <a:xfrm>
            <a:off x="7668372" y="3341546"/>
            <a:ext cx="90863" cy="103735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肘形连接符 18"/>
          <p:cNvCxnSpPr>
            <a:endCxn id="28" idx="0"/>
          </p:cNvCxnSpPr>
          <p:nvPr/>
        </p:nvCxnSpPr>
        <p:spPr>
          <a:xfrm rot="16200000" flipH="1">
            <a:off x="6018010" y="4777503"/>
            <a:ext cx="1368614" cy="489519"/>
          </a:xfrm>
          <a:prstGeom prst="bent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28" idx="0"/>
          </p:cNvCxnSpPr>
          <p:nvPr/>
        </p:nvCxnSpPr>
        <p:spPr>
          <a:xfrm rot="5400000">
            <a:off x="6689323" y="4636659"/>
            <a:ext cx="1327666" cy="812157"/>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直接箭头连接符 22"/>
          <p:cNvCxnSpPr>
            <a:stCxn id="26" idx="2"/>
            <a:endCxn id="28" idx="0"/>
          </p:cNvCxnSpPr>
          <p:nvPr/>
        </p:nvCxnSpPr>
        <p:spPr>
          <a:xfrm flipH="1">
            <a:off x="6947079" y="5154949"/>
            <a:ext cx="231" cy="55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6" idx="2"/>
            <a:endCxn id="28" idx="0"/>
          </p:cNvCxnSpPr>
          <p:nvPr/>
        </p:nvCxnSpPr>
        <p:spPr>
          <a:xfrm flipH="1">
            <a:off x="6947079" y="5154949"/>
            <a:ext cx="231" cy="5516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8" name="流程图: 终止 27"/>
          <p:cNvSpPr/>
          <p:nvPr/>
        </p:nvSpPr>
        <p:spPr>
          <a:xfrm>
            <a:off x="6297820" y="5706568"/>
            <a:ext cx="1298517" cy="530744"/>
          </a:xfrm>
          <a:prstGeom prst="flowChartTerminator">
            <a:avLst/>
          </a:prstGeom>
          <a:solidFill>
            <a:schemeClr val="bg2">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Tree>
    <p:extLst>
      <p:ext uri="{BB962C8B-B14F-4D97-AF65-F5344CB8AC3E}">
        <p14:creationId xmlns:p14="http://schemas.microsoft.com/office/powerpoint/2010/main" val="277491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500"/>
                                        <p:tgtEl>
                                          <p:spTgt spid="4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par>
                          <p:cTn id="51" fill="hold">
                            <p:stCondLst>
                              <p:cond delay="1500"/>
                            </p:stCondLst>
                            <p:childTnLst>
                              <p:par>
                                <p:cTn id="52" presetID="22" presetClass="entr" presetSubtype="1"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up)">
                                      <p:cBhvr>
                                        <p:cTn id="54" dur="500"/>
                                        <p:tgtEl>
                                          <p:spTgt spid="13"/>
                                        </p:tgtEl>
                                      </p:cBhvr>
                                    </p:animEffect>
                                  </p:childTnLst>
                                </p:cTn>
                              </p:par>
                            </p:childTnLst>
                          </p:cTn>
                        </p:par>
                        <p:par>
                          <p:cTn id="55" fill="hold">
                            <p:stCondLst>
                              <p:cond delay="2000"/>
                            </p:stCondLst>
                            <p:childTnLst>
                              <p:par>
                                <p:cTn id="56" presetID="22" presetClass="entr" presetSubtype="1"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up)">
                                      <p:cBhvr>
                                        <p:cTn id="58" dur="500"/>
                                        <p:tgtEl>
                                          <p:spTgt spid="4"/>
                                        </p:tgtEl>
                                      </p:cBhvr>
                                    </p:animEffect>
                                  </p:childTnLst>
                                </p:cTn>
                              </p:par>
                            </p:childTnLst>
                          </p:cTn>
                        </p:par>
                        <p:par>
                          <p:cTn id="59" fill="hold">
                            <p:stCondLst>
                              <p:cond delay="2500"/>
                            </p:stCondLst>
                            <p:childTnLst>
                              <p:par>
                                <p:cTn id="60" presetID="22" presetClass="entr" presetSubtype="1"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up)">
                                      <p:cBhvr>
                                        <p:cTn id="62" dur="500"/>
                                        <p:tgtEl>
                                          <p:spTgt spid="15"/>
                                        </p:tgtEl>
                                      </p:cBhvr>
                                    </p:animEffec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up)">
                                      <p:cBhvr>
                                        <p:cTn id="66" dur="500"/>
                                        <p:tgtEl>
                                          <p:spTgt spid="8"/>
                                        </p:tgtEl>
                                      </p:cBhvr>
                                    </p:animEffect>
                                  </p:childTnLst>
                                </p:cTn>
                              </p:par>
                            </p:childTnLst>
                          </p:cTn>
                        </p:par>
                        <p:par>
                          <p:cTn id="67" fill="hold">
                            <p:stCondLst>
                              <p:cond delay="3500"/>
                            </p:stCondLst>
                            <p:childTnLst>
                              <p:par>
                                <p:cTn id="68" presetID="22" presetClass="entr" presetSubtype="1"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childTnLst>
                          </p:cTn>
                        </p:par>
                        <p:par>
                          <p:cTn id="71" fill="hold">
                            <p:stCondLst>
                              <p:cond delay="4000"/>
                            </p:stCondLst>
                            <p:childTnLst>
                              <p:par>
                                <p:cTn id="72" presetID="22" presetClass="entr" presetSubtype="1"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up)">
                                      <p:cBhvr>
                                        <p:cTn id="74" dur="500"/>
                                        <p:tgtEl>
                                          <p:spTgt spid="23"/>
                                        </p:tgtEl>
                                      </p:cBhvr>
                                    </p:animEffect>
                                  </p:childTnLst>
                                </p:cTn>
                              </p:par>
                            </p:childTnLst>
                          </p:cTn>
                        </p:par>
                        <p:par>
                          <p:cTn id="75" fill="hold">
                            <p:stCondLst>
                              <p:cond delay="450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childTnLst>
                          </p:cTn>
                        </p:par>
                        <p:par>
                          <p:cTn id="79" fill="hold">
                            <p:stCondLst>
                              <p:cond delay="5000"/>
                            </p:stCondLst>
                            <p:childTnLst>
                              <p:par>
                                <p:cTn id="80" presetID="22" presetClass="entr" presetSubtype="1" fill="hold"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up)">
                                      <p:cBhvr>
                                        <p:cTn id="82" dur="500"/>
                                        <p:tgtEl>
                                          <p:spTgt spid="17"/>
                                        </p:tgtEl>
                                      </p:cBhvr>
                                    </p:animEffect>
                                  </p:childTnLst>
                                </p:cTn>
                              </p:par>
                            </p:childTnLst>
                          </p:cTn>
                        </p:par>
                        <p:par>
                          <p:cTn id="83" fill="hold">
                            <p:stCondLst>
                              <p:cond delay="5500"/>
                            </p:stCondLst>
                            <p:childTnLst>
                              <p:par>
                                <p:cTn id="84" presetID="22" presetClass="entr" presetSubtype="1" fill="hold"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up)">
                                      <p:cBhvr>
                                        <p:cTn id="86" dur="500"/>
                                        <p:tgtEl>
                                          <p:spTgt spid="21"/>
                                        </p:tgtEl>
                                      </p:cBhvr>
                                    </p:animEffect>
                                  </p:childTnLst>
                                </p:cTn>
                              </p:par>
                            </p:childTnLst>
                          </p:cTn>
                        </p:par>
                        <p:par>
                          <p:cTn id="87" fill="hold">
                            <p:stCondLst>
                              <p:cond delay="6000"/>
                            </p:stCondLst>
                            <p:childTnLst>
                              <p:par>
                                <p:cTn id="88" presetID="22" presetClass="entr" presetSubtype="1" fill="hold" nodeType="after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up)">
                                      <p:cBhvr>
                                        <p:cTn id="90" dur="500"/>
                                        <p:tgtEl>
                                          <p:spTgt spid="27"/>
                                        </p:tgtEl>
                                      </p:cBhvr>
                                    </p:animEffect>
                                  </p:childTnLst>
                                </p:cTn>
                              </p:par>
                            </p:childTnLst>
                          </p:cTn>
                        </p:par>
                        <p:par>
                          <p:cTn id="91" fill="hold">
                            <p:stCondLst>
                              <p:cond delay="6500"/>
                            </p:stCondLst>
                            <p:childTnLst>
                              <p:par>
                                <p:cTn id="92" presetID="22" presetClass="entr" presetSubtype="1"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up)">
                                      <p:cBhvr>
                                        <p:cTn id="9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bldLvl="5"/>
      <p:bldP spid="3" grpId="0" animBg="1"/>
      <p:bldP spid="6" grpId="0" animBg="1"/>
      <p:bldP spid="4" grpId="0" animBg="1"/>
      <p:bldP spid="8" grpId="0" animBg="1"/>
      <p:bldP spid="11"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836615" y="247650"/>
            <a:ext cx="8307387" cy="647700"/>
          </a:xfrm>
        </p:spPr>
        <p:txBody>
          <a:bodyPr/>
          <a:lstStyle/>
          <a:p>
            <a:pPr algn="just" eaLnBrk="1" hangingPunct="1">
              <a:buFont typeface="Wingdings" pitchFamily="2" charset="2"/>
              <a:buNone/>
            </a:pPr>
            <a:r>
              <a:rPr lang="en-US" altLang="zh-CN" sz="4000" dirty="0">
                <a:solidFill>
                  <a:schemeClr val="bg1"/>
                </a:solidFill>
                <a:latin typeface="隶书" pitchFamily="49" charset="-122"/>
                <a:ea typeface="隶书" pitchFamily="49" charset="-122"/>
              </a:rPr>
              <a:t>4.2</a:t>
            </a:r>
            <a:r>
              <a:rPr lang="zh-CN" altLang="en-US" sz="4000" dirty="0">
                <a:solidFill>
                  <a:schemeClr val="bg1"/>
                </a:solidFill>
                <a:latin typeface="隶书" pitchFamily="49" charset="-122"/>
                <a:ea typeface="隶书" pitchFamily="49" charset="-122"/>
              </a:rPr>
              <a:t>选择结构的程序设计</a:t>
            </a:r>
            <a:r>
              <a:rPr lang="zh-CN" altLang="en-US" sz="3600" dirty="0">
                <a:solidFill>
                  <a:schemeClr val="bg1"/>
                </a:solidFill>
              </a:rPr>
              <a:t> </a:t>
            </a:r>
          </a:p>
        </p:txBody>
      </p:sp>
      <p:sp>
        <p:nvSpPr>
          <p:cNvPr id="347139" name="Rectangle 3"/>
          <p:cNvSpPr>
            <a:spLocks noChangeArrowheads="1"/>
          </p:cNvSpPr>
          <p:nvPr/>
        </p:nvSpPr>
        <p:spPr bwMode="auto">
          <a:xfrm>
            <a:off x="827586" y="889556"/>
            <a:ext cx="2100255"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none" anchor="ctr">
            <a:spAutoFit/>
          </a:bodyPr>
          <a:lstStyle/>
          <a:p>
            <a:pPr>
              <a:defRPr/>
            </a:pPr>
            <a:r>
              <a:rPr kumimoji="1" lang="en-US" altLang="zh-CN" sz="2800" b="1" dirty="0">
                <a:solidFill>
                  <a:srgbClr val="D60093"/>
                </a:solidFill>
                <a:effectLst>
                  <a:outerShdw blurRad="38100" dist="38100" dir="2700000" algn="tl">
                    <a:srgbClr val="C0C0C0"/>
                  </a:outerShdw>
                </a:effectLst>
                <a:latin typeface="Times New Roman" pitchFamily="18" charset="0"/>
                <a:ea typeface="楷体_GB2312" pitchFamily="49" charset="-122"/>
              </a:rPr>
              <a:t>4.1.3  </a:t>
            </a:r>
            <a:r>
              <a:rPr kumimoji="1" lang="en-US" altLang="zh-CN" sz="2800" b="1" dirty="0">
                <a:solidFill>
                  <a:srgbClr val="D60093"/>
                </a:solidFill>
                <a:effectLst>
                  <a:outerShdw blurRad="38100" dist="38100" dir="2700000" algn="tl">
                    <a:srgbClr val="C0C0C0"/>
                  </a:outerShdw>
                </a:effectLst>
                <a:latin typeface="Times New Roman" pitchFamily="18" charset="0"/>
                <a:ea typeface="楷体_GB2312" pitchFamily="49" charset="-122"/>
              </a:rPr>
              <a:t>if</a:t>
            </a:r>
            <a:r>
              <a:rPr kumimoji="1" lang="zh-CN" altLang="en-US" sz="2800" b="1" dirty="0">
                <a:solidFill>
                  <a:srgbClr val="D60093"/>
                </a:solidFill>
                <a:effectLst>
                  <a:outerShdw blurRad="38100" dist="38100" dir="2700000" algn="tl">
                    <a:srgbClr val="C0C0C0"/>
                  </a:outerShdw>
                </a:effectLst>
                <a:latin typeface="Times New Roman" pitchFamily="18" charset="0"/>
                <a:ea typeface="楷体_GB2312" pitchFamily="49" charset="-122"/>
              </a:rPr>
              <a:t>语句</a:t>
            </a:r>
            <a:r>
              <a:rPr kumimoji="1" lang="zh-CN" altLang="en-US" sz="2400" dirty="0">
                <a:latin typeface="Times New Roman" pitchFamily="18" charset="0"/>
              </a:rPr>
              <a:t> </a:t>
            </a:r>
          </a:p>
        </p:txBody>
      </p:sp>
      <p:sp>
        <p:nvSpPr>
          <p:cNvPr id="347157" name="Rectangle 21"/>
          <p:cNvSpPr>
            <a:spLocks noChangeArrowheads="1"/>
          </p:cNvSpPr>
          <p:nvPr/>
        </p:nvSpPr>
        <p:spPr bwMode="auto">
          <a:xfrm>
            <a:off x="727126" y="1460110"/>
            <a:ext cx="2347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2400" b="1" dirty="0">
                <a:solidFill>
                  <a:srgbClr val="008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b="1" dirty="0" err="1">
                <a:solidFill>
                  <a:srgbClr val="008000"/>
                </a:solidFill>
                <a:effectLst>
                  <a:outerShdw blurRad="38100" dist="38100" dir="2700000" algn="tl">
                    <a:srgbClr val="C0C0C0"/>
                  </a:outerShdw>
                </a:effectLst>
                <a:latin typeface="楷体_GB2312" pitchFamily="49" charset="-122"/>
                <a:ea typeface="楷体_GB2312" pitchFamily="49" charset="-122"/>
              </a:rPr>
              <a:t>if_else</a:t>
            </a:r>
            <a:r>
              <a:rPr kumimoji="1" lang="zh-CN" altLang="en-US" sz="2400" b="1" dirty="0">
                <a:solidFill>
                  <a:srgbClr val="008000"/>
                </a:solidFill>
                <a:effectLst>
                  <a:outerShdw blurRad="38100" dist="38100" dir="2700000" algn="tl">
                    <a:srgbClr val="C0C0C0"/>
                  </a:outerShdw>
                </a:effectLst>
                <a:latin typeface="楷体_GB2312" pitchFamily="49" charset="-122"/>
                <a:ea typeface="楷体_GB2312" pitchFamily="49" charset="-122"/>
              </a:rPr>
              <a:t>形式</a:t>
            </a:r>
            <a:r>
              <a:rPr kumimoji="1" lang="zh-CN" altLang="en-US" sz="2400" dirty="0">
                <a:latin typeface="Times New Roman" pitchFamily="18" charset="0"/>
              </a:rPr>
              <a:t> </a:t>
            </a:r>
          </a:p>
        </p:txBody>
      </p:sp>
      <p:sp>
        <p:nvSpPr>
          <p:cNvPr id="347158" name="Text Box 22"/>
          <p:cNvSpPr txBox="1">
            <a:spLocks noChangeArrowheads="1"/>
          </p:cNvSpPr>
          <p:nvPr/>
        </p:nvSpPr>
        <p:spPr bwMode="auto">
          <a:xfrm>
            <a:off x="1481189" y="2458649"/>
            <a:ext cx="3241675" cy="1368425"/>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headEnd/>
            <a:tailEnd/>
          </a:ln>
          <a:effectLst>
            <a:outerShdw dist="107763" dir="2700000" algn="ctr" rotWithShape="0">
              <a:srgbClr val="808080">
                <a:alpha val="50000"/>
              </a:srgbClr>
            </a:outerShdw>
          </a:effectLst>
        </p:spPr>
        <p:txBody>
          <a:bodyPr/>
          <a:lstStyle/>
          <a:p>
            <a:pPr algn="just">
              <a:defRPr/>
            </a:pP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if  (</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a:t>
            </a:r>
          </a:p>
          <a:p>
            <a:pPr algn="just">
              <a:defRPr/>
            </a:pP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1;</a:t>
            </a:r>
          </a:p>
          <a:p>
            <a:pPr algn="just">
              <a:defRPr/>
            </a:pP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else</a:t>
            </a:r>
          </a:p>
          <a:p>
            <a:pPr algn="just">
              <a:defRPr/>
            </a:pP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000" b="1" dirty="0">
                <a:solidFill>
                  <a:srgbClr val="FF3300"/>
                </a:solidFill>
                <a:effectLst>
                  <a:outerShdw blurRad="38100" dist="38100" dir="2700000" algn="tl">
                    <a:srgbClr val="000000"/>
                  </a:outerShdw>
                </a:effectLst>
                <a:latin typeface="楷体_GB2312" pitchFamily="49" charset="-122"/>
                <a:ea typeface="楷体_GB2312" pitchFamily="49" charset="-122"/>
              </a:rPr>
              <a:t>2</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a:t>
            </a:r>
          </a:p>
        </p:txBody>
      </p:sp>
      <p:sp>
        <p:nvSpPr>
          <p:cNvPr id="347159" name="Rectangle 23"/>
          <p:cNvSpPr>
            <a:spLocks noChangeArrowheads="1"/>
          </p:cNvSpPr>
          <p:nvPr/>
        </p:nvSpPr>
        <p:spPr bwMode="auto">
          <a:xfrm>
            <a:off x="1057326" y="1963347"/>
            <a:ext cx="1331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格式</a:t>
            </a:r>
            <a:r>
              <a:rPr kumimoji="1" lang="en-US" altLang="zh-CN" sz="2400" b="1">
                <a:effectLst>
                  <a:outerShdw blurRad="38100" dist="38100" dir="2700000" algn="tl">
                    <a:srgbClr val="C0C0C0"/>
                  </a:outerShdw>
                </a:effectLst>
                <a:latin typeface="楷体_GB2312" pitchFamily="49" charset="-122"/>
                <a:ea typeface="楷体_GB2312" pitchFamily="49" charset="-122"/>
              </a:rPr>
              <a:t>:</a:t>
            </a:r>
            <a:endParaRPr kumimoji="1" lang="en-US" altLang="zh-CN" sz="2400">
              <a:latin typeface="Times New Roman" pitchFamily="18" charset="0"/>
            </a:endParaRPr>
          </a:p>
        </p:txBody>
      </p:sp>
      <p:sp>
        <p:nvSpPr>
          <p:cNvPr id="347160" name="Rectangle 24"/>
          <p:cNvSpPr>
            <a:spLocks noChangeArrowheads="1"/>
          </p:cNvSpPr>
          <p:nvPr/>
        </p:nvSpPr>
        <p:spPr bwMode="auto">
          <a:xfrm>
            <a:off x="1117649" y="3933435"/>
            <a:ext cx="209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执行流程：</a:t>
            </a:r>
            <a:endParaRPr kumimoji="1" lang="zh-CN" altLang="en-US" sz="2400">
              <a:latin typeface="Times New Roman" pitchFamily="18" charset="0"/>
            </a:endParaRPr>
          </a:p>
        </p:txBody>
      </p:sp>
      <p:sp>
        <p:nvSpPr>
          <p:cNvPr id="347161" name="AutoShape 25"/>
          <p:cNvSpPr>
            <a:spLocks noChangeArrowheads="1"/>
          </p:cNvSpPr>
          <p:nvPr/>
        </p:nvSpPr>
        <p:spPr bwMode="auto">
          <a:xfrm>
            <a:off x="5881737" y="2026847"/>
            <a:ext cx="1657350" cy="431800"/>
          </a:xfrm>
          <a:prstGeom prst="flowChartDecision">
            <a:avLst/>
          </a:prstGeom>
          <a:solidFill>
            <a:srgbClr val="FFFFCD"/>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000" b="1">
                <a:effectLst>
                  <a:outerShdw blurRad="38100" dist="38100" dir="2700000" algn="tl">
                    <a:srgbClr val="FFFFFF"/>
                  </a:outerShdw>
                </a:effectLst>
                <a:latin typeface="Times New Roman" pitchFamily="18" charset="0"/>
                <a:ea typeface="楷体_GB2312" pitchFamily="49" charset="-122"/>
              </a:rPr>
              <a:t>表达式</a:t>
            </a:r>
          </a:p>
        </p:txBody>
      </p:sp>
      <p:sp>
        <p:nvSpPr>
          <p:cNvPr id="347162" name="Text Box 26"/>
          <p:cNvSpPr txBox="1">
            <a:spLocks noChangeArrowheads="1"/>
          </p:cNvSpPr>
          <p:nvPr/>
        </p:nvSpPr>
        <p:spPr bwMode="auto">
          <a:xfrm>
            <a:off x="5165774" y="2690424"/>
            <a:ext cx="935038" cy="415925"/>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kumimoji="1" lang="zh-CN" altLang="en-US" sz="2000" b="1">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000" b="1">
                <a:solidFill>
                  <a:srgbClr val="FF3300"/>
                </a:solidFill>
                <a:effectLst>
                  <a:outerShdw blurRad="38100" dist="38100" dir="2700000" algn="tl">
                    <a:srgbClr val="000000"/>
                  </a:outerShdw>
                </a:effectLst>
                <a:latin typeface="楷体_GB2312" pitchFamily="49" charset="-122"/>
                <a:ea typeface="楷体_GB2312" pitchFamily="49" charset="-122"/>
              </a:rPr>
              <a:t>1</a:t>
            </a:r>
          </a:p>
        </p:txBody>
      </p:sp>
      <p:sp>
        <p:nvSpPr>
          <p:cNvPr id="347163" name="Text Box 27"/>
          <p:cNvSpPr txBox="1">
            <a:spLocks noChangeArrowheads="1"/>
          </p:cNvSpPr>
          <p:nvPr/>
        </p:nvSpPr>
        <p:spPr bwMode="auto">
          <a:xfrm>
            <a:off x="7420024" y="2674549"/>
            <a:ext cx="935038" cy="415925"/>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kumimoji="1" lang="zh-CN" altLang="en-US" sz="2000" b="1">
                <a:solidFill>
                  <a:srgbClr val="0033CC"/>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000" b="1">
                <a:solidFill>
                  <a:srgbClr val="0033CC"/>
                </a:solidFill>
                <a:effectLst>
                  <a:outerShdw blurRad="38100" dist="38100" dir="2700000" algn="tl">
                    <a:srgbClr val="000000"/>
                  </a:outerShdw>
                </a:effectLst>
                <a:latin typeface="楷体_GB2312" pitchFamily="49" charset="-122"/>
                <a:ea typeface="楷体_GB2312" pitchFamily="49" charset="-122"/>
              </a:rPr>
              <a:t>2</a:t>
            </a:r>
          </a:p>
        </p:txBody>
      </p:sp>
      <p:sp>
        <p:nvSpPr>
          <p:cNvPr id="347164" name="Line 28"/>
          <p:cNvSpPr>
            <a:spLocks noChangeShapeType="1"/>
          </p:cNvSpPr>
          <p:nvPr/>
        </p:nvSpPr>
        <p:spPr bwMode="auto">
          <a:xfrm>
            <a:off x="6718349" y="1666485"/>
            <a:ext cx="0" cy="36036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347165" name="Group 29"/>
          <p:cNvGrpSpPr>
            <a:grpSpLocks/>
          </p:cNvGrpSpPr>
          <p:nvPr/>
        </p:nvGrpSpPr>
        <p:grpSpPr bwMode="auto">
          <a:xfrm>
            <a:off x="5594399" y="3106347"/>
            <a:ext cx="1079500" cy="793750"/>
            <a:chOff x="3878" y="3248"/>
            <a:chExt cx="680" cy="500"/>
          </a:xfrm>
        </p:grpSpPr>
        <p:sp>
          <p:nvSpPr>
            <p:cNvPr id="20525" name="Line 30"/>
            <p:cNvSpPr>
              <a:spLocks noChangeShapeType="1"/>
            </p:cNvSpPr>
            <p:nvPr/>
          </p:nvSpPr>
          <p:spPr bwMode="auto">
            <a:xfrm>
              <a:off x="3878" y="3521"/>
              <a:ext cx="680" cy="0"/>
            </a:xfrm>
            <a:prstGeom prst="line">
              <a:avLst/>
            </a:prstGeom>
            <a:noFill/>
            <a:ln w="28575">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26" name="Line 31"/>
            <p:cNvSpPr>
              <a:spLocks noChangeShapeType="1"/>
            </p:cNvSpPr>
            <p:nvPr/>
          </p:nvSpPr>
          <p:spPr bwMode="auto">
            <a:xfrm>
              <a:off x="3878" y="3248"/>
              <a:ext cx="0" cy="273"/>
            </a:xfrm>
            <a:prstGeom prst="line">
              <a:avLst/>
            </a:prstGeom>
            <a:noFill/>
            <a:ln w="28575">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27" name="Line 32"/>
            <p:cNvSpPr>
              <a:spLocks noChangeShapeType="1"/>
            </p:cNvSpPr>
            <p:nvPr/>
          </p:nvSpPr>
          <p:spPr bwMode="auto">
            <a:xfrm>
              <a:off x="4549" y="3521"/>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7169" name="Group 33"/>
          <p:cNvGrpSpPr>
            <a:grpSpLocks/>
          </p:cNvGrpSpPr>
          <p:nvPr/>
        </p:nvGrpSpPr>
        <p:grpSpPr bwMode="auto">
          <a:xfrm>
            <a:off x="5580114" y="1922074"/>
            <a:ext cx="376237" cy="752475"/>
            <a:chOff x="3869" y="2502"/>
            <a:chExt cx="237" cy="474"/>
          </a:xfrm>
        </p:grpSpPr>
        <p:grpSp>
          <p:nvGrpSpPr>
            <p:cNvPr id="20521" name="Group 34"/>
            <p:cNvGrpSpPr>
              <a:grpSpLocks/>
            </p:cNvGrpSpPr>
            <p:nvPr/>
          </p:nvGrpSpPr>
          <p:grpSpPr bwMode="auto">
            <a:xfrm>
              <a:off x="3869" y="2704"/>
              <a:ext cx="227" cy="272"/>
              <a:chOff x="2236" y="1797"/>
              <a:chExt cx="227" cy="272"/>
            </a:xfrm>
          </p:grpSpPr>
          <p:sp>
            <p:nvSpPr>
              <p:cNvPr id="20523" name="Line 35"/>
              <p:cNvSpPr>
                <a:spLocks noChangeShapeType="1"/>
              </p:cNvSpPr>
              <p:nvPr/>
            </p:nvSpPr>
            <p:spPr bwMode="auto">
              <a:xfrm>
                <a:off x="2236" y="1797"/>
                <a:ext cx="227" cy="0"/>
              </a:xfrm>
              <a:prstGeom prst="line">
                <a:avLst/>
              </a:prstGeom>
              <a:noFill/>
              <a:ln w="28575">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24" name="Line 36"/>
              <p:cNvSpPr>
                <a:spLocks noChangeShapeType="1"/>
              </p:cNvSpPr>
              <p:nvPr/>
            </p:nvSpPr>
            <p:spPr bwMode="auto">
              <a:xfrm>
                <a:off x="2236" y="1797"/>
                <a:ext cx="0" cy="27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0522" name="Text Box 37"/>
            <p:cNvSpPr txBox="1">
              <a:spLocks noChangeArrowheads="1"/>
            </p:cNvSpPr>
            <p:nvPr/>
          </p:nvSpPr>
          <p:spPr bwMode="auto">
            <a:xfrm>
              <a:off x="3879" y="2502"/>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1800" b="1">
                  <a:latin typeface="Times New Roman" pitchFamily="18" charset="0"/>
                </a:rPr>
                <a:t>T</a:t>
              </a:r>
            </a:p>
          </p:txBody>
        </p:sp>
      </p:grpSp>
      <p:grpSp>
        <p:nvGrpSpPr>
          <p:cNvPr id="347174" name="Group 38"/>
          <p:cNvGrpSpPr>
            <a:grpSpLocks/>
          </p:cNvGrpSpPr>
          <p:nvPr/>
        </p:nvGrpSpPr>
        <p:grpSpPr bwMode="auto">
          <a:xfrm>
            <a:off x="7539089" y="1912549"/>
            <a:ext cx="390525" cy="752475"/>
            <a:chOff x="5103" y="2523"/>
            <a:chExt cx="246" cy="474"/>
          </a:xfrm>
        </p:grpSpPr>
        <p:grpSp>
          <p:nvGrpSpPr>
            <p:cNvPr id="20517" name="Group 39"/>
            <p:cNvGrpSpPr>
              <a:grpSpLocks/>
            </p:cNvGrpSpPr>
            <p:nvPr/>
          </p:nvGrpSpPr>
          <p:grpSpPr bwMode="auto">
            <a:xfrm>
              <a:off x="5103" y="2725"/>
              <a:ext cx="227" cy="272"/>
              <a:chOff x="3470" y="1797"/>
              <a:chExt cx="227" cy="272"/>
            </a:xfrm>
          </p:grpSpPr>
          <p:sp>
            <p:nvSpPr>
              <p:cNvPr id="20519" name="Line 40"/>
              <p:cNvSpPr>
                <a:spLocks noChangeShapeType="1"/>
              </p:cNvSpPr>
              <p:nvPr/>
            </p:nvSpPr>
            <p:spPr bwMode="auto">
              <a:xfrm>
                <a:off x="3470" y="1797"/>
                <a:ext cx="227" cy="0"/>
              </a:xfrm>
              <a:prstGeom prst="line">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20" name="Line 41"/>
              <p:cNvSpPr>
                <a:spLocks noChangeShapeType="1"/>
              </p:cNvSpPr>
              <p:nvPr/>
            </p:nvSpPr>
            <p:spPr bwMode="auto">
              <a:xfrm>
                <a:off x="3696" y="1797"/>
                <a:ext cx="0" cy="272"/>
              </a:xfrm>
              <a:prstGeom prst="line">
                <a:avLst/>
              </a:prstGeom>
              <a:noFill/>
              <a:ln w="28575">
                <a:solidFill>
                  <a:srgbClr val="0000FF"/>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0518" name="Text Box 42"/>
            <p:cNvSpPr txBox="1">
              <a:spLocks noChangeArrowheads="1"/>
            </p:cNvSpPr>
            <p:nvPr/>
          </p:nvSpPr>
          <p:spPr bwMode="auto">
            <a:xfrm>
              <a:off x="5122" y="2523"/>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1800" b="1">
                  <a:solidFill>
                    <a:srgbClr val="0033CC"/>
                  </a:solidFill>
                  <a:latin typeface="Times New Roman" pitchFamily="18" charset="0"/>
                </a:rPr>
                <a:t>F</a:t>
              </a:r>
            </a:p>
          </p:txBody>
        </p:sp>
      </p:grpSp>
      <p:grpSp>
        <p:nvGrpSpPr>
          <p:cNvPr id="347189" name="Group 53"/>
          <p:cNvGrpSpPr>
            <a:grpSpLocks/>
          </p:cNvGrpSpPr>
          <p:nvPr/>
        </p:nvGrpSpPr>
        <p:grpSpPr bwMode="auto">
          <a:xfrm>
            <a:off x="6673901" y="3106347"/>
            <a:ext cx="1223963" cy="793750"/>
            <a:chOff x="4558" y="3248"/>
            <a:chExt cx="771" cy="500"/>
          </a:xfrm>
        </p:grpSpPr>
        <p:sp>
          <p:nvSpPr>
            <p:cNvPr id="20508" name="Line 54"/>
            <p:cNvSpPr>
              <a:spLocks noChangeShapeType="1"/>
            </p:cNvSpPr>
            <p:nvPr/>
          </p:nvSpPr>
          <p:spPr bwMode="auto">
            <a:xfrm>
              <a:off x="5329" y="3248"/>
              <a:ext cx="0" cy="273"/>
            </a:xfrm>
            <a:prstGeom prst="line">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09" name="Line 55"/>
            <p:cNvSpPr>
              <a:spLocks noChangeShapeType="1"/>
            </p:cNvSpPr>
            <p:nvPr/>
          </p:nvSpPr>
          <p:spPr bwMode="auto">
            <a:xfrm>
              <a:off x="4558" y="3521"/>
              <a:ext cx="771" cy="0"/>
            </a:xfrm>
            <a:prstGeom prst="line">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10" name="Line 56"/>
            <p:cNvSpPr>
              <a:spLocks noChangeShapeType="1"/>
            </p:cNvSpPr>
            <p:nvPr/>
          </p:nvSpPr>
          <p:spPr bwMode="auto">
            <a:xfrm>
              <a:off x="4567" y="3521"/>
              <a:ext cx="0" cy="227"/>
            </a:xfrm>
            <a:prstGeom prst="line">
              <a:avLst/>
            </a:prstGeom>
            <a:noFill/>
            <a:ln w="28575">
              <a:solidFill>
                <a:srgbClr val="0000FF"/>
              </a:solidFill>
              <a:round/>
              <a:headE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47193" name="Text Box 57" descr="信纸"/>
          <p:cNvSpPr txBox="1">
            <a:spLocks noChangeArrowheads="1"/>
          </p:cNvSpPr>
          <p:nvPr/>
        </p:nvSpPr>
        <p:spPr bwMode="auto">
          <a:xfrm>
            <a:off x="467546" y="3531286"/>
            <a:ext cx="8137525" cy="3051175"/>
          </a:xfrm>
          <a:prstGeom prst="rect">
            <a:avLst/>
          </a:prstGeom>
          <a:blipFill dpi="0" rotWithShape="0">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dirty="0">
                <a:solidFill>
                  <a:srgbClr val="FF33CC"/>
                </a:solidFill>
                <a:effectLst>
                  <a:outerShdw blurRad="38100" dist="38100" dir="2700000" algn="tl">
                    <a:srgbClr val="000000"/>
                  </a:outerShdw>
                </a:effectLst>
                <a:latin typeface="Times New Roman" pitchFamily="18" charset="0"/>
                <a:ea typeface="隶书" pitchFamily="49" charset="-122"/>
              </a:rPr>
              <a:t>例如：下面的程序段同样是输出两个整数中的最大数。</a:t>
            </a:r>
          </a:p>
          <a:p>
            <a:pPr>
              <a:defRPr/>
            </a:pPr>
            <a:r>
              <a:rPr kumimoji="1" lang="zh-CN" altLang="en-US"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int</a:t>
            </a:r>
            <a:r>
              <a:rPr kumimoji="1" lang="en-US" altLang="zh-CN" sz="2400" b="1" dirty="0">
                <a:effectLst>
                  <a:outerShdw blurRad="38100" dist="38100" dir="2700000" algn="tl">
                    <a:srgbClr val="FFFFFF"/>
                  </a:outerShdw>
                </a:effectLst>
                <a:latin typeface="Times New Roman" pitchFamily="18" charset="0"/>
              </a:rPr>
              <a:t> a, b;</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("input two numbers: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scanf</a:t>
            </a: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d%d</a:t>
            </a:r>
            <a:r>
              <a:rPr kumimoji="1" lang="en-US" altLang="zh-CN" sz="2400" b="1" dirty="0">
                <a:effectLst>
                  <a:outerShdw blurRad="38100" dist="38100" dir="2700000" algn="tl">
                    <a:srgbClr val="FFFFFF"/>
                  </a:outerShdw>
                </a:effectLst>
                <a:latin typeface="Times New Roman" pitchFamily="18" charset="0"/>
              </a:rPr>
              <a:t>", &amp;a, &amp;b);</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a:solidFill>
                  <a:srgbClr val="CC0000"/>
                </a:solidFill>
                <a:effectLst>
                  <a:outerShdw blurRad="38100" dist="38100" dir="2700000" algn="tl">
                    <a:srgbClr val="000000"/>
                  </a:outerShdw>
                </a:effectLst>
                <a:latin typeface="Times New Roman" pitchFamily="18" charset="0"/>
              </a:rPr>
              <a:t>if (a &gt; b)</a:t>
            </a:r>
          </a:p>
          <a:p>
            <a:pPr>
              <a:defRPr/>
            </a:pPr>
            <a:r>
              <a:rPr kumimoji="1" lang="en-US" altLang="zh-CN" sz="2400" b="1" dirty="0">
                <a:solidFill>
                  <a:srgbClr val="CC0000"/>
                </a:solidFill>
                <a:effectLst>
                  <a:outerShdw blurRad="38100" dist="38100" dir="2700000" algn="tl">
                    <a:srgbClr val="000000"/>
                  </a:outerShdw>
                </a:effectLst>
                <a:latin typeface="Times New Roman" pitchFamily="18" charset="0"/>
              </a:rPr>
              <a:t>       </a:t>
            </a:r>
            <a:r>
              <a:rPr kumimoji="1" lang="en-US" altLang="zh-CN" sz="2400" b="1" dirty="0" err="1">
                <a:solidFill>
                  <a:srgbClr val="CC0000"/>
                </a:solidFill>
                <a:effectLst>
                  <a:outerShdw blurRad="38100" dist="38100" dir="2700000" algn="tl">
                    <a:srgbClr val="000000"/>
                  </a:outerShdw>
                </a:effectLst>
                <a:latin typeface="Times New Roman" pitchFamily="18" charset="0"/>
              </a:rPr>
              <a:t>printf</a:t>
            </a:r>
            <a:r>
              <a:rPr kumimoji="1" lang="en-US" altLang="zh-CN" sz="2400" b="1" dirty="0">
                <a:solidFill>
                  <a:srgbClr val="CC0000"/>
                </a:solidFill>
                <a:effectLst>
                  <a:outerShdw blurRad="38100" dist="38100" dir="2700000" algn="tl">
                    <a:srgbClr val="000000"/>
                  </a:outerShdw>
                </a:effectLst>
                <a:latin typeface="Times New Roman" pitchFamily="18" charset="0"/>
              </a:rPr>
              <a:t> ("max = %d\n", a);</a:t>
            </a:r>
          </a:p>
          <a:p>
            <a:pPr>
              <a:defRPr/>
            </a:pPr>
            <a:r>
              <a:rPr kumimoji="1" lang="en-US" altLang="zh-CN" sz="2400" b="1" dirty="0">
                <a:solidFill>
                  <a:srgbClr val="CC0000"/>
                </a:solidFill>
                <a:effectLst>
                  <a:outerShdw blurRad="38100" dist="38100" dir="2700000" algn="tl">
                    <a:srgbClr val="000000"/>
                  </a:outerShdw>
                </a:effectLst>
                <a:latin typeface="Times New Roman" pitchFamily="18" charset="0"/>
              </a:rPr>
              <a:t>   else</a:t>
            </a:r>
          </a:p>
          <a:p>
            <a:pPr>
              <a:defRPr/>
            </a:pPr>
            <a:r>
              <a:rPr kumimoji="1" lang="en-US" altLang="zh-CN" sz="2400" b="1" dirty="0">
                <a:solidFill>
                  <a:srgbClr val="CC0000"/>
                </a:solidFill>
                <a:effectLst>
                  <a:outerShdw blurRad="38100" dist="38100" dir="2700000" algn="tl">
                    <a:srgbClr val="000000"/>
                  </a:outerShdw>
                </a:effectLst>
                <a:latin typeface="Times New Roman" pitchFamily="18" charset="0"/>
              </a:rPr>
              <a:t>      </a:t>
            </a:r>
            <a:r>
              <a:rPr kumimoji="1" lang="en-US" altLang="zh-CN" sz="2400" b="1" dirty="0" err="1">
                <a:solidFill>
                  <a:srgbClr val="CC0000"/>
                </a:solidFill>
                <a:effectLst>
                  <a:outerShdw blurRad="38100" dist="38100" dir="2700000" algn="tl">
                    <a:srgbClr val="000000"/>
                  </a:outerShdw>
                </a:effectLst>
                <a:latin typeface="Times New Roman" pitchFamily="18" charset="0"/>
              </a:rPr>
              <a:t>printf</a:t>
            </a:r>
            <a:r>
              <a:rPr kumimoji="1" lang="en-US" altLang="zh-CN" sz="2400" b="1" dirty="0">
                <a:solidFill>
                  <a:srgbClr val="CC0000"/>
                </a:solidFill>
                <a:effectLst>
                  <a:outerShdw blurRad="38100" dist="38100" dir="2700000" algn="tl">
                    <a:srgbClr val="000000"/>
                  </a:outerShdw>
                </a:effectLst>
                <a:latin typeface="Times New Roman" pitchFamily="18" charset="0"/>
              </a:rPr>
              <a:t> ("max = %d\n", b);</a:t>
            </a:r>
          </a:p>
        </p:txBody>
      </p:sp>
    </p:spTree>
    <p:extLst>
      <p:ext uri="{BB962C8B-B14F-4D97-AF65-F5344CB8AC3E}">
        <p14:creationId xmlns:p14="http://schemas.microsoft.com/office/powerpoint/2010/main" val="221855353"/>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anim calcmode="lin" valueType="num">
                                      <p:cBhvr additive="base">
                                        <p:cTn id="7" dur="500" fill="hold"/>
                                        <p:tgtEl>
                                          <p:spTgt spid="347139"/>
                                        </p:tgtEl>
                                        <p:attrNameLst>
                                          <p:attrName>ppt_x</p:attrName>
                                        </p:attrNameLst>
                                      </p:cBhvr>
                                      <p:tavLst>
                                        <p:tav tm="0">
                                          <p:val>
                                            <p:strVal val="0-#ppt_w/2"/>
                                          </p:val>
                                        </p:tav>
                                        <p:tav tm="100000">
                                          <p:val>
                                            <p:strVal val="#ppt_x"/>
                                          </p:val>
                                        </p:tav>
                                      </p:tavLst>
                                    </p:anim>
                                    <p:anim calcmode="lin" valueType="num">
                                      <p:cBhvr additive="base">
                                        <p:cTn id="8" dur="500" fill="hold"/>
                                        <p:tgtEl>
                                          <p:spTgt spid="3471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47157"/>
                                        </p:tgtEl>
                                        <p:attrNameLst>
                                          <p:attrName>style.visibility</p:attrName>
                                        </p:attrNameLst>
                                      </p:cBhvr>
                                      <p:to>
                                        <p:strVal val="visible"/>
                                      </p:to>
                                    </p:set>
                                    <p:animEffect transition="in" filter="box(in)">
                                      <p:cBhvr>
                                        <p:cTn id="13" dur="500"/>
                                        <p:tgtEl>
                                          <p:spTgt spid="347157"/>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47159"/>
                                        </p:tgtEl>
                                        <p:attrNameLst>
                                          <p:attrName>style.visibility</p:attrName>
                                        </p:attrNameLst>
                                      </p:cBhvr>
                                      <p:to>
                                        <p:strVal val="visible"/>
                                      </p:to>
                                    </p:set>
                                    <p:animEffect transition="in" filter="box(in)">
                                      <p:cBhvr>
                                        <p:cTn id="18" dur="500"/>
                                        <p:tgtEl>
                                          <p:spTgt spid="347159"/>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16" fill="hold" grpId="0" nodeType="withEffect">
                                  <p:stCondLst>
                                    <p:cond delay="0"/>
                                  </p:stCondLst>
                                  <p:childTnLst>
                                    <p:set>
                                      <p:cBhvr>
                                        <p:cTn id="20" dur="1" fill="hold">
                                          <p:stCondLst>
                                            <p:cond delay="0"/>
                                          </p:stCondLst>
                                        </p:cTn>
                                        <p:tgtEl>
                                          <p:spTgt spid="347158"/>
                                        </p:tgtEl>
                                        <p:attrNameLst>
                                          <p:attrName>style.visibility</p:attrName>
                                        </p:attrNameLst>
                                      </p:cBhvr>
                                      <p:to>
                                        <p:strVal val="visible"/>
                                      </p:to>
                                    </p:set>
                                    <p:animEffect transition="in" filter="box(in)">
                                      <p:cBhvr>
                                        <p:cTn id="21" dur="500"/>
                                        <p:tgtEl>
                                          <p:spTgt spid="347158"/>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47160"/>
                                        </p:tgtEl>
                                        <p:attrNameLst>
                                          <p:attrName>style.visibility</p:attrName>
                                        </p:attrNameLst>
                                      </p:cBhvr>
                                      <p:to>
                                        <p:strVal val="visible"/>
                                      </p:to>
                                    </p:set>
                                    <p:animEffect transition="in" filter="box(in)">
                                      <p:cBhvr>
                                        <p:cTn id="26" dur="500"/>
                                        <p:tgtEl>
                                          <p:spTgt spid="347160"/>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7" fill="hold" nodeType="afterGroup">
                            <p:stCondLst>
                              <p:cond delay="500"/>
                            </p:stCondLst>
                            <p:childTnLst>
                              <p:par>
                                <p:cTn id="28" presetID="18" presetClass="entr" presetSubtype="12" fill="hold" grpId="0" nodeType="afterEffect">
                                  <p:stCondLst>
                                    <p:cond delay="0"/>
                                  </p:stCondLst>
                                  <p:childTnLst>
                                    <p:set>
                                      <p:cBhvr>
                                        <p:cTn id="29" dur="1" fill="hold">
                                          <p:stCondLst>
                                            <p:cond delay="0"/>
                                          </p:stCondLst>
                                        </p:cTn>
                                        <p:tgtEl>
                                          <p:spTgt spid="347164"/>
                                        </p:tgtEl>
                                        <p:attrNameLst>
                                          <p:attrName>style.visibility</p:attrName>
                                        </p:attrNameLst>
                                      </p:cBhvr>
                                      <p:to>
                                        <p:strVal val="visible"/>
                                      </p:to>
                                    </p:set>
                                    <p:animEffect transition="in" filter="strips(downLeft)">
                                      <p:cBhvr>
                                        <p:cTn id="30" dur="2000"/>
                                        <p:tgtEl>
                                          <p:spTgt spid="347164"/>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nodeType="afterGroup">
                            <p:stCondLst>
                              <p:cond delay="2500"/>
                            </p:stCondLst>
                            <p:childTnLst>
                              <p:par>
                                <p:cTn id="32" presetID="8" presetClass="entr" presetSubtype="32" fill="hold" grpId="0" nodeType="afterEffect">
                                  <p:stCondLst>
                                    <p:cond delay="0"/>
                                  </p:stCondLst>
                                  <p:childTnLst>
                                    <p:set>
                                      <p:cBhvr>
                                        <p:cTn id="33" dur="1" fill="hold">
                                          <p:stCondLst>
                                            <p:cond delay="0"/>
                                          </p:stCondLst>
                                        </p:cTn>
                                        <p:tgtEl>
                                          <p:spTgt spid="347161"/>
                                        </p:tgtEl>
                                        <p:attrNameLst>
                                          <p:attrName>style.visibility</p:attrName>
                                        </p:attrNameLst>
                                      </p:cBhvr>
                                      <p:to>
                                        <p:strVal val="visible"/>
                                      </p:to>
                                    </p:set>
                                    <p:animEffect transition="in" filter="diamond(out)">
                                      <p:cBhvr>
                                        <p:cTn id="34" dur="2000"/>
                                        <p:tgtEl>
                                          <p:spTgt spid="347161"/>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par>
                          <p:cTn id="35" fill="hold" nodeType="afterGroup">
                            <p:stCondLst>
                              <p:cond delay="4500"/>
                            </p:stCondLst>
                            <p:childTnLst>
                              <p:par>
                                <p:cTn id="36" presetID="18" presetClass="entr" presetSubtype="12" fill="hold" nodeType="afterEffect">
                                  <p:stCondLst>
                                    <p:cond delay="0"/>
                                  </p:stCondLst>
                                  <p:childTnLst>
                                    <p:set>
                                      <p:cBhvr>
                                        <p:cTn id="37" dur="1" fill="hold">
                                          <p:stCondLst>
                                            <p:cond delay="0"/>
                                          </p:stCondLst>
                                        </p:cTn>
                                        <p:tgtEl>
                                          <p:spTgt spid="347169"/>
                                        </p:tgtEl>
                                        <p:attrNameLst>
                                          <p:attrName>style.visibility</p:attrName>
                                        </p:attrNameLst>
                                      </p:cBhvr>
                                      <p:to>
                                        <p:strVal val="visible"/>
                                      </p:to>
                                    </p:set>
                                    <p:animEffect transition="in" filter="strips(downLeft)">
                                      <p:cBhvr>
                                        <p:cTn id="38" dur="2000"/>
                                        <p:tgtEl>
                                          <p:spTgt spid="347169"/>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nodeType="afterGroup">
                            <p:stCondLst>
                              <p:cond delay="6500"/>
                            </p:stCondLst>
                            <p:childTnLst>
                              <p:par>
                                <p:cTn id="40" presetID="4" presetClass="entr" presetSubtype="32" fill="hold" grpId="0" nodeType="afterEffect">
                                  <p:stCondLst>
                                    <p:cond delay="0"/>
                                  </p:stCondLst>
                                  <p:childTnLst>
                                    <p:set>
                                      <p:cBhvr>
                                        <p:cTn id="41" dur="1" fill="hold">
                                          <p:stCondLst>
                                            <p:cond delay="0"/>
                                          </p:stCondLst>
                                        </p:cTn>
                                        <p:tgtEl>
                                          <p:spTgt spid="347162"/>
                                        </p:tgtEl>
                                        <p:attrNameLst>
                                          <p:attrName>style.visibility</p:attrName>
                                        </p:attrNameLst>
                                      </p:cBhvr>
                                      <p:to>
                                        <p:strVal val="visible"/>
                                      </p:to>
                                    </p:set>
                                    <p:animEffect transition="in" filter="box(out)">
                                      <p:cBhvr>
                                        <p:cTn id="42" dur="2000"/>
                                        <p:tgtEl>
                                          <p:spTgt spid="347162"/>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nodeType="afterGroup">
                            <p:stCondLst>
                              <p:cond delay="8500"/>
                            </p:stCondLst>
                            <p:childTnLst>
                              <p:par>
                                <p:cTn id="44" presetID="18" presetClass="entr" presetSubtype="6" fill="hold" nodeType="afterEffect">
                                  <p:stCondLst>
                                    <p:cond delay="0"/>
                                  </p:stCondLst>
                                  <p:childTnLst>
                                    <p:set>
                                      <p:cBhvr>
                                        <p:cTn id="45" dur="1" fill="hold">
                                          <p:stCondLst>
                                            <p:cond delay="0"/>
                                          </p:stCondLst>
                                        </p:cTn>
                                        <p:tgtEl>
                                          <p:spTgt spid="347165"/>
                                        </p:tgtEl>
                                        <p:attrNameLst>
                                          <p:attrName>style.visibility</p:attrName>
                                        </p:attrNameLst>
                                      </p:cBhvr>
                                      <p:to>
                                        <p:strVal val="visible"/>
                                      </p:to>
                                    </p:set>
                                    <p:animEffect transition="in" filter="strips(downRight)">
                                      <p:cBhvr>
                                        <p:cTn id="46" dur="2000"/>
                                        <p:tgtEl>
                                          <p:spTgt spid="347165"/>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nodeType="afterGroup">
                            <p:stCondLst>
                              <p:cond delay="10500"/>
                            </p:stCondLst>
                            <p:childTnLst>
                              <p:par>
                                <p:cTn id="48" presetID="18" presetClass="entr" presetSubtype="12" fill="hold" nodeType="afterEffect">
                                  <p:stCondLst>
                                    <p:cond delay="0"/>
                                  </p:stCondLst>
                                  <p:childTnLst>
                                    <p:set>
                                      <p:cBhvr>
                                        <p:cTn id="49" dur="1" fill="hold">
                                          <p:stCondLst>
                                            <p:cond delay="0"/>
                                          </p:stCondLst>
                                        </p:cTn>
                                        <p:tgtEl>
                                          <p:spTgt spid="347174"/>
                                        </p:tgtEl>
                                        <p:attrNameLst>
                                          <p:attrName>style.visibility</p:attrName>
                                        </p:attrNameLst>
                                      </p:cBhvr>
                                      <p:to>
                                        <p:strVal val="visible"/>
                                      </p:to>
                                    </p:set>
                                    <p:animEffect transition="in" filter="strips(downLeft)">
                                      <p:cBhvr>
                                        <p:cTn id="50" dur="2000"/>
                                        <p:tgtEl>
                                          <p:spTgt spid="347174"/>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nodeType="afterGroup">
                            <p:stCondLst>
                              <p:cond delay="12500"/>
                            </p:stCondLst>
                            <p:childTnLst>
                              <p:par>
                                <p:cTn id="52" presetID="4" presetClass="entr" presetSubtype="32" fill="hold" grpId="0" nodeType="afterEffect">
                                  <p:stCondLst>
                                    <p:cond delay="0"/>
                                  </p:stCondLst>
                                  <p:childTnLst>
                                    <p:set>
                                      <p:cBhvr>
                                        <p:cTn id="53" dur="1" fill="hold">
                                          <p:stCondLst>
                                            <p:cond delay="0"/>
                                          </p:stCondLst>
                                        </p:cTn>
                                        <p:tgtEl>
                                          <p:spTgt spid="347163"/>
                                        </p:tgtEl>
                                        <p:attrNameLst>
                                          <p:attrName>style.visibility</p:attrName>
                                        </p:attrNameLst>
                                      </p:cBhvr>
                                      <p:to>
                                        <p:strVal val="visible"/>
                                      </p:to>
                                    </p:set>
                                    <p:animEffect transition="in" filter="box(out)">
                                      <p:cBhvr>
                                        <p:cTn id="54" dur="2000"/>
                                        <p:tgtEl>
                                          <p:spTgt spid="34716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par>
                          <p:cTn id="55" fill="hold" nodeType="afterGroup">
                            <p:stCondLst>
                              <p:cond delay="14500"/>
                            </p:stCondLst>
                            <p:childTnLst>
                              <p:par>
                                <p:cTn id="56" presetID="18" presetClass="entr" presetSubtype="12" fill="hold" nodeType="afterEffect">
                                  <p:stCondLst>
                                    <p:cond delay="0"/>
                                  </p:stCondLst>
                                  <p:childTnLst>
                                    <p:set>
                                      <p:cBhvr>
                                        <p:cTn id="57" dur="1" fill="hold">
                                          <p:stCondLst>
                                            <p:cond delay="0"/>
                                          </p:stCondLst>
                                        </p:cTn>
                                        <p:tgtEl>
                                          <p:spTgt spid="347189"/>
                                        </p:tgtEl>
                                        <p:attrNameLst>
                                          <p:attrName>style.visibility</p:attrName>
                                        </p:attrNameLst>
                                      </p:cBhvr>
                                      <p:to>
                                        <p:strVal val="visible"/>
                                      </p:to>
                                    </p:set>
                                    <p:animEffect transition="in" filter="strips(downLeft)">
                                      <p:cBhvr>
                                        <p:cTn id="58" dur="2000"/>
                                        <p:tgtEl>
                                          <p:spTgt spid="347189"/>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47193"/>
                                        </p:tgtEl>
                                        <p:attrNameLst>
                                          <p:attrName>style.visibility</p:attrName>
                                        </p:attrNameLst>
                                      </p:cBhvr>
                                      <p:to>
                                        <p:strVal val="visible"/>
                                      </p:to>
                                    </p:set>
                                    <p:animEffect transition="in" filter="box(out)">
                                      <p:cBhvr>
                                        <p:cTn id="63" dur="500"/>
                                        <p:tgtEl>
                                          <p:spTgt spid="347193"/>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nimBg="1"/>
      <p:bldP spid="347157" grpId="0"/>
      <p:bldP spid="347158" grpId="0" animBg="1"/>
      <p:bldP spid="347159" grpId="0"/>
      <p:bldP spid="347160" grpId="0"/>
      <p:bldP spid="347161" grpId="0" animBg="1"/>
      <p:bldP spid="347162" grpId="0" animBg="1"/>
      <p:bldP spid="347163" grpId="0" animBg="1"/>
      <p:bldP spid="347164" grpId="0" animBg="1"/>
      <p:bldP spid="34719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31106" name="Group 2"/>
          <p:cNvGrpSpPr>
            <a:grpSpLocks/>
          </p:cNvGrpSpPr>
          <p:nvPr/>
        </p:nvGrpSpPr>
        <p:grpSpPr bwMode="auto">
          <a:xfrm>
            <a:off x="5083175" y="2941638"/>
            <a:ext cx="3638550" cy="2362200"/>
            <a:chOff x="3312" y="1584"/>
            <a:chExt cx="2292" cy="1488"/>
          </a:xfrm>
        </p:grpSpPr>
        <p:sp>
          <p:nvSpPr>
            <p:cNvPr id="431107" name="AutoShape 3"/>
            <p:cNvSpPr>
              <a:spLocks noChangeArrowheads="1"/>
            </p:cNvSpPr>
            <p:nvPr/>
          </p:nvSpPr>
          <p:spPr bwMode="auto">
            <a:xfrm>
              <a:off x="3953" y="1884"/>
              <a:ext cx="967" cy="367"/>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2000" b="1">
                  <a:effectLst>
                    <a:outerShdw blurRad="38100" dist="38100" dir="2700000" algn="tl">
                      <a:srgbClr val="C0C0C0"/>
                    </a:outerShdw>
                  </a:effectLst>
                  <a:latin typeface="Times New Roman" pitchFamily="18" charset="0"/>
                </a:rPr>
                <a:t>expr1</a:t>
              </a:r>
            </a:p>
          </p:txBody>
        </p:sp>
        <p:sp>
          <p:nvSpPr>
            <p:cNvPr id="431108" name="Text Box 4"/>
            <p:cNvSpPr txBox="1">
              <a:spLocks noChangeArrowheads="1"/>
            </p:cNvSpPr>
            <p:nvPr/>
          </p:nvSpPr>
          <p:spPr bwMode="auto">
            <a:xfrm>
              <a:off x="3312" y="2352"/>
              <a:ext cx="864"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defRPr/>
              </a:pPr>
              <a:r>
                <a:rPr kumimoji="1" lang="zh-CN" altLang="en-US" sz="2000" b="1">
                  <a:effectLst>
                    <a:outerShdw blurRad="38100" dist="38100" dir="2700000" algn="tl">
                      <a:srgbClr val="C0C0C0"/>
                    </a:outerShdw>
                  </a:effectLst>
                  <a:latin typeface="Times New Roman" pitchFamily="18" charset="0"/>
                </a:rPr>
                <a:t>取</a:t>
              </a:r>
              <a:r>
                <a:rPr kumimoji="1" lang="en-US" altLang="zh-CN" sz="2000" b="1">
                  <a:effectLst>
                    <a:outerShdw blurRad="38100" dist="38100" dir="2700000" algn="tl">
                      <a:srgbClr val="C0C0C0"/>
                    </a:outerShdw>
                  </a:effectLst>
                  <a:latin typeface="Times New Roman" pitchFamily="18" charset="0"/>
                </a:rPr>
                <a:t>expr2</a:t>
              </a:r>
              <a:r>
                <a:rPr kumimoji="1" lang="zh-CN" altLang="zh-CN" sz="2000" b="1">
                  <a:effectLst>
                    <a:outerShdw blurRad="38100" dist="38100" dir="2700000" algn="tl">
                      <a:srgbClr val="C0C0C0"/>
                    </a:outerShdw>
                  </a:effectLst>
                  <a:latin typeface="Times New Roman" pitchFamily="18" charset="0"/>
                </a:rPr>
                <a:t>值</a:t>
              </a:r>
              <a:endParaRPr kumimoji="1" lang="zh-CN" altLang="en-US" sz="2000" b="1">
                <a:effectLst>
                  <a:outerShdw blurRad="38100" dist="38100" dir="2700000" algn="tl">
                    <a:srgbClr val="C0C0C0"/>
                  </a:outerShdw>
                </a:effectLst>
                <a:latin typeface="Times New Roman" pitchFamily="18" charset="0"/>
              </a:endParaRPr>
            </a:p>
          </p:txBody>
        </p:sp>
        <p:sp>
          <p:nvSpPr>
            <p:cNvPr id="431109" name="Text Box 5"/>
            <p:cNvSpPr txBox="1">
              <a:spLocks noChangeArrowheads="1"/>
            </p:cNvSpPr>
            <p:nvPr/>
          </p:nvSpPr>
          <p:spPr bwMode="auto">
            <a:xfrm>
              <a:off x="4704" y="2352"/>
              <a:ext cx="90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defRPr/>
              </a:pPr>
              <a:r>
                <a:rPr kumimoji="1" lang="zh-CN" altLang="en-US" sz="2000" b="1">
                  <a:effectLst>
                    <a:outerShdw blurRad="38100" dist="38100" dir="2700000" algn="tl">
                      <a:srgbClr val="C0C0C0"/>
                    </a:outerShdw>
                  </a:effectLst>
                  <a:latin typeface="Times New Roman" pitchFamily="18" charset="0"/>
                </a:rPr>
                <a:t>取</a:t>
              </a:r>
              <a:r>
                <a:rPr kumimoji="1" lang="en-US" altLang="zh-CN" sz="2000" b="1">
                  <a:effectLst>
                    <a:outerShdw blurRad="38100" dist="38100" dir="2700000" algn="tl">
                      <a:srgbClr val="C0C0C0"/>
                    </a:outerShdw>
                  </a:effectLst>
                  <a:latin typeface="Times New Roman" pitchFamily="18" charset="0"/>
                </a:rPr>
                <a:t>expr3</a:t>
              </a:r>
              <a:r>
                <a:rPr kumimoji="1" lang="zh-CN" altLang="zh-CN" sz="2000" b="1">
                  <a:effectLst>
                    <a:outerShdw blurRad="38100" dist="38100" dir="2700000" algn="tl">
                      <a:srgbClr val="C0C0C0"/>
                    </a:outerShdw>
                  </a:effectLst>
                  <a:latin typeface="Times New Roman" pitchFamily="18" charset="0"/>
                </a:rPr>
                <a:t>值</a:t>
              </a:r>
              <a:endParaRPr kumimoji="1" lang="zh-CN" altLang="en-US" sz="2000" b="1">
                <a:effectLst>
                  <a:outerShdw blurRad="38100" dist="38100" dir="2700000" algn="tl">
                    <a:srgbClr val="C0C0C0"/>
                  </a:outerShdw>
                </a:effectLst>
                <a:latin typeface="Times New Roman" pitchFamily="18" charset="0"/>
              </a:endParaRPr>
            </a:p>
          </p:txBody>
        </p:sp>
        <p:sp>
          <p:nvSpPr>
            <p:cNvPr id="22545" name="Line 6"/>
            <p:cNvSpPr>
              <a:spLocks noChangeShapeType="1"/>
            </p:cNvSpPr>
            <p:nvPr/>
          </p:nvSpPr>
          <p:spPr bwMode="auto">
            <a:xfrm>
              <a:off x="4441" y="1584"/>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6" name="Line 7"/>
            <p:cNvSpPr>
              <a:spLocks noChangeShapeType="1"/>
            </p:cNvSpPr>
            <p:nvPr/>
          </p:nvSpPr>
          <p:spPr bwMode="auto">
            <a:xfrm flipH="1">
              <a:off x="3731" y="2073"/>
              <a:ext cx="2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8"/>
            <p:cNvSpPr>
              <a:spLocks noChangeShapeType="1"/>
            </p:cNvSpPr>
            <p:nvPr/>
          </p:nvSpPr>
          <p:spPr bwMode="auto">
            <a:xfrm>
              <a:off x="3731" y="2073"/>
              <a:ext cx="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Line 9"/>
            <p:cNvSpPr>
              <a:spLocks noChangeShapeType="1"/>
            </p:cNvSpPr>
            <p:nvPr/>
          </p:nvSpPr>
          <p:spPr bwMode="auto">
            <a:xfrm>
              <a:off x="4920" y="2073"/>
              <a:ext cx="2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Line 10"/>
            <p:cNvSpPr>
              <a:spLocks noChangeShapeType="1"/>
            </p:cNvSpPr>
            <p:nvPr/>
          </p:nvSpPr>
          <p:spPr bwMode="auto">
            <a:xfrm>
              <a:off x="5164" y="2073"/>
              <a:ext cx="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Line 11"/>
            <p:cNvSpPr>
              <a:spLocks noChangeShapeType="1"/>
            </p:cNvSpPr>
            <p:nvPr/>
          </p:nvSpPr>
          <p:spPr bwMode="auto">
            <a:xfrm>
              <a:off x="3731" y="2618"/>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Line 12"/>
            <p:cNvSpPr>
              <a:spLocks noChangeShapeType="1"/>
            </p:cNvSpPr>
            <p:nvPr/>
          </p:nvSpPr>
          <p:spPr bwMode="auto">
            <a:xfrm>
              <a:off x="5149" y="2618"/>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2" name="Line 13"/>
            <p:cNvSpPr>
              <a:spLocks noChangeShapeType="1"/>
            </p:cNvSpPr>
            <p:nvPr/>
          </p:nvSpPr>
          <p:spPr bwMode="auto">
            <a:xfrm>
              <a:off x="3731" y="2862"/>
              <a:ext cx="71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3" name="Line 14"/>
            <p:cNvSpPr>
              <a:spLocks noChangeShapeType="1"/>
            </p:cNvSpPr>
            <p:nvPr/>
          </p:nvSpPr>
          <p:spPr bwMode="auto">
            <a:xfrm flipH="1">
              <a:off x="4441" y="2862"/>
              <a:ext cx="7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19" name="Text Box 15"/>
            <p:cNvSpPr txBox="1">
              <a:spLocks noChangeArrowheads="1"/>
            </p:cNvSpPr>
            <p:nvPr/>
          </p:nvSpPr>
          <p:spPr bwMode="auto">
            <a:xfrm>
              <a:off x="3689" y="1822"/>
              <a:ext cx="360"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en-US" sz="2000" b="1">
                  <a:effectLst>
                    <a:outerShdw blurRad="38100" dist="38100" dir="2700000" algn="tl">
                      <a:srgbClr val="C0C0C0"/>
                    </a:outerShdw>
                  </a:effectLst>
                  <a:latin typeface="Times New Roman" pitchFamily="18" charset="0"/>
                </a:rPr>
                <a:t>非</a:t>
              </a:r>
              <a:r>
                <a:rPr kumimoji="1" lang="en-US" altLang="zh-CN" sz="2000" b="1">
                  <a:effectLst>
                    <a:outerShdw blurRad="38100" dist="38100" dir="2700000" algn="tl">
                      <a:srgbClr val="C0C0C0"/>
                    </a:outerShdw>
                  </a:effectLst>
                  <a:latin typeface="Times New Roman" pitchFamily="18" charset="0"/>
                </a:rPr>
                <a:t>0</a:t>
              </a:r>
            </a:p>
          </p:txBody>
        </p:sp>
        <p:sp>
          <p:nvSpPr>
            <p:cNvPr id="431120" name="Text Box 16"/>
            <p:cNvSpPr txBox="1">
              <a:spLocks noChangeArrowheads="1"/>
            </p:cNvSpPr>
            <p:nvPr/>
          </p:nvSpPr>
          <p:spPr bwMode="auto">
            <a:xfrm>
              <a:off x="4914" y="1822"/>
              <a:ext cx="289"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b="1">
                  <a:effectLst>
                    <a:outerShdw blurRad="38100" dist="38100" dir="2700000" algn="tl">
                      <a:srgbClr val="C0C0C0"/>
                    </a:outerShdw>
                  </a:effectLst>
                  <a:latin typeface="Times New Roman" pitchFamily="18" charset="0"/>
                </a:rPr>
                <a:t>=0</a:t>
              </a:r>
            </a:p>
          </p:txBody>
        </p:sp>
        <p:sp>
          <p:nvSpPr>
            <p:cNvPr id="22556" name="Line 17"/>
            <p:cNvSpPr>
              <a:spLocks noChangeShapeType="1"/>
            </p:cNvSpPr>
            <p:nvPr/>
          </p:nvSpPr>
          <p:spPr bwMode="auto">
            <a:xfrm>
              <a:off x="4449"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1122" name="Rectangle 18"/>
          <p:cNvSpPr>
            <a:spLocks noChangeArrowheads="1"/>
          </p:cNvSpPr>
          <p:nvPr/>
        </p:nvSpPr>
        <p:spPr bwMode="auto">
          <a:xfrm>
            <a:off x="468313" y="2678113"/>
            <a:ext cx="8501062" cy="128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lvl="2" eaLnBrk="1" hangingPunct="1"/>
            <a:r>
              <a:rPr lang="zh-CN" altLang="en-US">
                <a:ea typeface="楷体_GB2312" pitchFamily="49" charset="-122"/>
              </a:rPr>
              <a:t>条件运算符可嵌套</a:t>
            </a:r>
          </a:p>
          <a:p>
            <a:pPr lvl="2" eaLnBrk="1" hangingPunct="1">
              <a:buFont typeface="Wingdings" pitchFamily="2" charset="2"/>
              <a:buNone/>
            </a:pPr>
            <a:r>
              <a:rPr lang="zh-CN" altLang="en-US">
                <a:ea typeface="楷体_GB2312" pitchFamily="49" charset="-122"/>
              </a:rPr>
              <a:t>  </a:t>
            </a:r>
            <a:r>
              <a:rPr lang="zh-CN" altLang="en-US">
                <a:solidFill>
                  <a:srgbClr val="008000"/>
                </a:solidFill>
                <a:ea typeface="楷体_GB2312" pitchFamily="49" charset="-122"/>
              </a:rPr>
              <a:t>如  </a:t>
            </a:r>
            <a:r>
              <a:rPr lang="en-US" altLang="zh-CN">
                <a:solidFill>
                  <a:srgbClr val="008000"/>
                </a:solidFill>
                <a:ea typeface="楷体_GB2312" pitchFamily="49" charset="-122"/>
              </a:rPr>
              <a:t>x &gt; 0 ? 1 : (x &lt; 0 ? -1 : 0)</a:t>
            </a:r>
          </a:p>
          <a:p>
            <a:pPr lvl="2" eaLnBrk="1" hangingPunct="1"/>
            <a:r>
              <a:rPr lang="zh-CN" altLang="en-US">
                <a:ea typeface="楷体_GB2312" pitchFamily="49" charset="-122"/>
              </a:rPr>
              <a:t>优先级</a:t>
            </a:r>
            <a:r>
              <a:rPr lang="en-US" altLang="zh-CN">
                <a:ea typeface="楷体_GB2312" pitchFamily="49" charset="-122"/>
              </a:rPr>
              <a:t>:  13</a:t>
            </a:r>
          </a:p>
        </p:txBody>
      </p:sp>
      <p:sp>
        <p:nvSpPr>
          <p:cNvPr id="22532" name="Rectangle 19"/>
          <p:cNvSpPr>
            <a:spLocks noGrp="1" noChangeArrowheads="1"/>
          </p:cNvSpPr>
          <p:nvPr>
            <p:ph type="title"/>
          </p:nvPr>
        </p:nvSpPr>
        <p:spPr/>
        <p:txBody>
          <a:bodyPr/>
          <a:lstStyle/>
          <a:p>
            <a:pPr eaLnBrk="1" hangingPunct="1"/>
            <a:r>
              <a:rPr lang="en-US" altLang="zh-CN" sz="3200" dirty="0">
                <a:solidFill>
                  <a:srgbClr val="F7FA6A"/>
                </a:solidFill>
                <a:ea typeface="楷体_GB2312" pitchFamily="49" charset="-122"/>
              </a:rPr>
              <a:t>4.1.4. </a:t>
            </a:r>
            <a:r>
              <a:rPr lang="zh-CN" altLang="en-US" sz="3200" dirty="0">
                <a:solidFill>
                  <a:srgbClr val="F7FA6A"/>
                </a:solidFill>
                <a:ea typeface="楷体_GB2312" pitchFamily="49" charset="-122"/>
              </a:rPr>
              <a:t>条件运算符与表达式</a:t>
            </a:r>
          </a:p>
        </p:txBody>
      </p:sp>
      <p:sp>
        <p:nvSpPr>
          <p:cNvPr id="431124" name="Rectangle 20"/>
          <p:cNvSpPr>
            <a:spLocks noGrp="1" noChangeArrowheads="1"/>
          </p:cNvSpPr>
          <p:nvPr>
            <p:ph type="body" idx="4294967295"/>
          </p:nvPr>
        </p:nvSpPr>
        <p:spPr>
          <a:xfrm>
            <a:off x="2" y="1311277"/>
            <a:ext cx="8501063" cy="1973263"/>
          </a:xfrm>
        </p:spPr>
        <p:txBody>
          <a:bodyPr/>
          <a:lstStyle/>
          <a:p>
            <a:pPr lvl="2" eaLnBrk="1" hangingPunct="1"/>
            <a:r>
              <a:rPr lang="zh-CN" altLang="en-US" smtClean="0">
                <a:latin typeface="楷体_GB2312" pitchFamily="49" charset="-122"/>
                <a:ea typeface="楷体_GB2312" pitchFamily="49" charset="-122"/>
              </a:rPr>
              <a:t>一般形式：  </a:t>
            </a:r>
            <a:r>
              <a:rPr lang="en-US" altLang="zh-CN" smtClean="0">
                <a:solidFill>
                  <a:srgbClr val="3333FF"/>
                </a:solidFill>
                <a:ea typeface="楷体_GB2312" pitchFamily="49" charset="-122"/>
              </a:rPr>
              <a:t>expr1 </a:t>
            </a:r>
            <a:r>
              <a:rPr lang="en-US" altLang="zh-CN" smtClean="0">
                <a:solidFill>
                  <a:srgbClr val="FF0000"/>
                </a:solidFill>
                <a:ea typeface="楷体_GB2312" pitchFamily="49" charset="-122"/>
              </a:rPr>
              <a:t> ?</a:t>
            </a:r>
            <a:r>
              <a:rPr lang="en-US" altLang="zh-CN" smtClean="0">
                <a:solidFill>
                  <a:srgbClr val="3333FF"/>
                </a:solidFill>
                <a:ea typeface="楷体_GB2312" pitchFamily="49" charset="-122"/>
              </a:rPr>
              <a:t>  expr2</a:t>
            </a:r>
            <a:r>
              <a:rPr lang="en-US" altLang="zh-CN" smtClean="0">
                <a:solidFill>
                  <a:srgbClr val="FF0000"/>
                </a:solidFill>
                <a:ea typeface="楷体_GB2312" pitchFamily="49" charset="-122"/>
              </a:rPr>
              <a:t>  :</a:t>
            </a:r>
            <a:r>
              <a:rPr lang="en-US" altLang="zh-CN" smtClean="0">
                <a:solidFill>
                  <a:srgbClr val="3333FF"/>
                </a:solidFill>
                <a:ea typeface="楷体_GB2312" pitchFamily="49" charset="-122"/>
              </a:rPr>
              <a:t>  expr3</a:t>
            </a:r>
          </a:p>
          <a:p>
            <a:pPr lvl="2" eaLnBrk="1" hangingPunct="1"/>
            <a:r>
              <a:rPr lang="zh-CN" altLang="en-US" smtClean="0">
                <a:latin typeface="楷体_GB2312" pitchFamily="49" charset="-122"/>
                <a:ea typeface="楷体_GB2312" pitchFamily="49" charset="-122"/>
              </a:rPr>
              <a:t>执行过程</a:t>
            </a:r>
          </a:p>
          <a:p>
            <a:pPr lvl="2" eaLnBrk="1" hangingPunct="1"/>
            <a:r>
              <a:rPr lang="zh-CN" altLang="en-US" smtClean="0">
                <a:latin typeface="楷体_GB2312" pitchFamily="49" charset="-122"/>
                <a:ea typeface="楷体_GB2312" pitchFamily="49" charset="-122"/>
              </a:rPr>
              <a:t>功能：相当于条件语句，但不能取代一般</a:t>
            </a:r>
            <a:r>
              <a:rPr lang="en-US" altLang="zh-CN" smtClean="0">
                <a:latin typeface="楷体_GB2312" pitchFamily="49" charset="-122"/>
                <a:ea typeface="楷体_GB2312" pitchFamily="49" charset="-122"/>
              </a:rPr>
              <a:t>if</a:t>
            </a:r>
            <a:r>
              <a:rPr lang="zh-CN" altLang="zh-CN" smtClean="0">
                <a:latin typeface="楷体_GB2312" pitchFamily="49" charset="-122"/>
                <a:ea typeface="楷体_GB2312" pitchFamily="49" charset="-122"/>
              </a:rPr>
              <a:t>语句</a:t>
            </a:r>
            <a:endParaRPr lang="zh-CN" altLang="en-US" smtClean="0">
              <a:latin typeface="楷体_GB2312" pitchFamily="49" charset="-122"/>
              <a:ea typeface="楷体_GB2312" pitchFamily="49" charset="-122"/>
            </a:endParaRPr>
          </a:p>
        </p:txBody>
      </p:sp>
      <p:sp>
        <p:nvSpPr>
          <p:cNvPr id="431125" name="Text Box 21"/>
          <p:cNvSpPr txBox="1">
            <a:spLocks noChangeArrowheads="1"/>
          </p:cNvSpPr>
          <p:nvPr/>
        </p:nvSpPr>
        <p:spPr bwMode="auto">
          <a:xfrm>
            <a:off x="1577977" y="2655888"/>
            <a:ext cx="4341253" cy="707886"/>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wrap="none">
            <a:spAutoFit/>
          </a:bodyPr>
          <a:lstStyle/>
          <a:p>
            <a:pPr>
              <a:defRPr/>
            </a:pPr>
            <a:r>
              <a:rPr kumimoji="1" lang="zh-CN" altLang="en-US" sz="2000" b="1">
                <a:solidFill>
                  <a:srgbClr val="FF3300"/>
                </a:solidFill>
                <a:effectLst>
                  <a:outerShdw blurRad="38100" dist="38100" dir="2700000" algn="tl">
                    <a:srgbClr val="C0C0C0"/>
                  </a:outerShdw>
                </a:effectLst>
              </a:rPr>
              <a:t>例</a:t>
            </a:r>
            <a:r>
              <a:rPr kumimoji="1" lang="zh-CN" altLang="en-US" sz="2000"/>
              <a:t> </a:t>
            </a:r>
            <a:r>
              <a:rPr kumimoji="1" lang="zh-CN" altLang="en-US" sz="2000">
                <a:effectLst>
                  <a:outerShdw blurRad="38100" dist="38100" dir="2700000" algn="tl">
                    <a:srgbClr val="C0C0C0"/>
                  </a:outerShdw>
                </a:effectLst>
              </a:rPr>
              <a:t>求 </a:t>
            </a:r>
            <a:r>
              <a:rPr kumimoji="1" lang="en-US" altLang="zh-CN" sz="2000">
                <a:effectLst>
                  <a:outerShdw blurRad="38100" dist="38100" dir="2700000" algn="tl">
                    <a:srgbClr val="C0C0C0"/>
                  </a:outerShdw>
                </a:effectLst>
              </a:rPr>
              <a:t>a+|b|</a:t>
            </a:r>
          </a:p>
          <a:p>
            <a:pPr>
              <a:defRPr/>
            </a:pPr>
            <a:r>
              <a:rPr kumimoji="1" lang="en-US" altLang="zh-CN" sz="2000">
                <a:effectLst>
                  <a:outerShdw blurRad="38100" dist="38100" dir="2700000" algn="tl">
                    <a:srgbClr val="C0C0C0"/>
                  </a:outerShdw>
                </a:effectLst>
              </a:rPr>
              <a:t>     printf(“a+|b|=%d\n”,b&gt;0?a+b:a-b);</a:t>
            </a:r>
          </a:p>
        </p:txBody>
      </p:sp>
      <p:sp>
        <p:nvSpPr>
          <p:cNvPr id="431126" name="Text Box 22"/>
          <p:cNvSpPr txBox="1">
            <a:spLocks noChangeArrowheads="1"/>
          </p:cNvSpPr>
          <p:nvPr/>
        </p:nvSpPr>
        <p:spPr bwMode="auto">
          <a:xfrm>
            <a:off x="1511300" y="2738440"/>
            <a:ext cx="3867150" cy="1349375"/>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wrap="none">
            <a:spAutoFit/>
          </a:bodyPr>
          <a:lstStyle/>
          <a:p>
            <a:pPr>
              <a:defRPr/>
            </a:pPr>
            <a:r>
              <a:rPr kumimoji="1" lang="zh-CN" altLang="en-US" sz="2000" b="1">
                <a:solidFill>
                  <a:srgbClr val="FF3300"/>
                </a:solidFill>
                <a:effectLst>
                  <a:outerShdw blurRad="38100" dist="38100" dir="2700000" algn="tl">
                    <a:srgbClr val="C0C0C0"/>
                  </a:outerShdw>
                </a:effectLst>
              </a:rPr>
              <a:t>例</a:t>
            </a:r>
            <a:r>
              <a:rPr kumimoji="1" lang="zh-CN" altLang="en-US" sz="2000" b="1">
                <a:solidFill>
                  <a:srgbClr val="FF3300"/>
                </a:solidFill>
              </a:rPr>
              <a:t> </a:t>
            </a:r>
            <a:r>
              <a:rPr kumimoji="1" lang="zh-CN" altLang="en-US" sz="2000"/>
              <a:t> </a:t>
            </a:r>
            <a:r>
              <a:rPr kumimoji="1" lang="en-US" altLang="zh-CN" sz="2000">
                <a:effectLst>
                  <a:outerShdw blurRad="38100" dist="38100" dir="2700000" algn="tl">
                    <a:srgbClr val="C0C0C0"/>
                  </a:outerShdw>
                </a:effectLst>
              </a:rPr>
              <a:t>(a==b)?’Y’:’N’</a:t>
            </a:r>
          </a:p>
          <a:p>
            <a:pPr>
              <a:defRPr/>
            </a:pPr>
            <a:r>
              <a:rPr kumimoji="1" lang="en-US" altLang="zh-CN" sz="2000">
                <a:effectLst>
                  <a:outerShdw blurRad="38100" dist="38100" dir="2700000" algn="tl">
                    <a:srgbClr val="C0C0C0"/>
                  </a:outerShdw>
                </a:effectLst>
              </a:rPr>
              <a:t>      (x%2==1)?1:0</a:t>
            </a:r>
          </a:p>
          <a:p>
            <a:pPr>
              <a:defRPr/>
            </a:pPr>
            <a:r>
              <a:rPr kumimoji="1" lang="en-US" altLang="zh-CN" sz="2000">
                <a:effectLst>
                  <a:outerShdw blurRad="38100" dist="38100" dir="2700000" algn="tl">
                    <a:srgbClr val="C0C0C0"/>
                  </a:outerShdw>
                </a:effectLst>
              </a:rPr>
              <a:t>      (x&gt;=0)?x:-x</a:t>
            </a:r>
          </a:p>
          <a:p>
            <a:pPr>
              <a:defRPr/>
            </a:pPr>
            <a:r>
              <a:rPr kumimoji="1" lang="en-US" altLang="zh-CN" sz="2000">
                <a:effectLst>
                  <a:outerShdw blurRad="38100" dist="38100" dir="2700000" algn="tl">
                    <a:srgbClr val="C0C0C0"/>
                  </a:outerShdw>
                </a:effectLst>
              </a:rPr>
              <a:t>      (c&gt;=‘a’ &amp;&amp; c&lt;=‘z’)?c-’a’+’A’:c</a:t>
            </a:r>
          </a:p>
        </p:txBody>
      </p:sp>
      <p:sp>
        <p:nvSpPr>
          <p:cNvPr id="431127" name="Rectangle 23"/>
          <p:cNvSpPr>
            <a:spLocks noChangeArrowheads="1"/>
          </p:cNvSpPr>
          <p:nvPr/>
        </p:nvSpPr>
        <p:spPr bwMode="auto">
          <a:xfrm>
            <a:off x="468313" y="4094165"/>
            <a:ext cx="8501062" cy="177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lvl="2" eaLnBrk="1" hangingPunct="1"/>
            <a:r>
              <a:rPr lang="zh-CN" altLang="en-US">
                <a:ea typeface="楷体_GB2312" pitchFamily="49" charset="-122"/>
              </a:rPr>
              <a:t>结合方向：</a:t>
            </a:r>
            <a:r>
              <a:rPr lang="zh-CN" altLang="en-US">
                <a:solidFill>
                  <a:srgbClr val="FF33CC"/>
                </a:solidFill>
                <a:ea typeface="楷体_GB2312" pitchFamily="49" charset="-122"/>
              </a:rPr>
              <a:t>自右向左</a:t>
            </a:r>
          </a:p>
          <a:p>
            <a:pPr lvl="2" eaLnBrk="1" hangingPunct="1">
              <a:buFont typeface="Wingdings" pitchFamily="2" charset="2"/>
              <a:buNone/>
            </a:pPr>
            <a:r>
              <a:rPr lang="zh-CN" altLang="en-US">
                <a:ea typeface="楷体_GB2312" pitchFamily="49" charset="-122"/>
              </a:rPr>
              <a:t>  </a:t>
            </a:r>
            <a:r>
              <a:rPr lang="zh-CN" altLang="en-US">
                <a:solidFill>
                  <a:srgbClr val="008000"/>
                </a:solidFill>
                <a:ea typeface="楷体_GB2312" pitchFamily="49" charset="-122"/>
              </a:rPr>
              <a:t>如 </a:t>
            </a:r>
            <a:r>
              <a:rPr lang="en-US" altLang="zh-CN">
                <a:solidFill>
                  <a:srgbClr val="008000"/>
                </a:solidFill>
                <a:ea typeface="楷体_GB2312" pitchFamily="49" charset="-122"/>
              </a:rPr>
              <a:t>a &gt; b ? a : c &gt; d ? c : d </a:t>
            </a:r>
            <a:r>
              <a:rPr lang="en-US" altLang="zh-CN">
                <a:solidFill>
                  <a:srgbClr val="FF33CC"/>
                </a:solidFill>
                <a:ea typeface="楷体_GB2312" pitchFamily="49" charset="-122"/>
                <a:sym typeface="Symbol" pitchFamily="18" charset="2"/>
              </a:rPr>
              <a:t></a:t>
            </a:r>
            <a:r>
              <a:rPr lang="en-US" altLang="zh-CN">
                <a:solidFill>
                  <a:srgbClr val="008000"/>
                </a:solidFill>
                <a:ea typeface="楷体_GB2312" pitchFamily="49" charset="-122"/>
                <a:sym typeface="Symbol" pitchFamily="18" charset="2"/>
              </a:rPr>
              <a:t> a &gt; b ? a : (c &gt; d ? c : d)</a:t>
            </a:r>
          </a:p>
          <a:p>
            <a:pPr lvl="2" eaLnBrk="1" hangingPunct="1"/>
            <a:r>
              <a:rPr lang="en-US" altLang="zh-CN">
                <a:ea typeface="楷体_GB2312" pitchFamily="49" charset="-122"/>
              </a:rPr>
              <a:t>expr1</a:t>
            </a:r>
            <a:r>
              <a:rPr lang="zh-CN" altLang="en-US">
                <a:ea typeface="楷体_GB2312" pitchFamily="49" charset="-122"/>
              </a:rPr>
              <a:t>、</a:t>
            </a:r>
            <a:r>
              <a:rPr lang="en-US" altLang="zh-CN">
                <a:ea typeface="楷体_GB2312" pitchFamily="49" charset="-122"/>
              </a:rPr>
              <a:t>expr2</a:t>
            </a:r>
            <a:r>
              <a:rPr lang="zh-CN" altLang="en-US">
                <a:ea typeface="楷体_GB2312" pitchFamily="49" charset="-122"/>
              </a:rPr>
              <a:t>、</a:t>
            </a:r>
            <a:r>
              <a:rPr lang="en-US" altLang="zh-CN">
                <a:ea typeface="楷体_GB2312" pitchFamily="49" charset="-122"/>
              </a:rPr>
              <a:t>expr3</a:t>
            </a:r>
            <a:r>
              <a:rPr lang="zh-CN" altLang="en-US">
                <a:ea typeface="楷体_GB2312" pitchFamily="49" charset="-122"/>
              </a:rPr>
              <a:t>类型可不同，表达式值取较高的类型</a:t>
            </a:r>
          </a:p>
        </p:txBody>
      </p:sp>
      <p:sp>
        <p:nvSpPr>
          <p:cNvPr id="431128" name="Text Box 24"/>
          <p:cNvSpPr txBox="1">
            <a:spLocks noChangeArrowheads="1"/>
          </p:cNvSpPr>
          <p:nvPr/>
        </p:nvSpPr>
        <p:spPr bwMode="auto">
          <a:xfrm>
            <a:off x="1439863" y="5929313"/>
            <a:ext cx="6634162" cy="707886"/>
          </a:xfrm>
          <a:prstGeom prst="rect">
            <a:avLst/>
          </a:prstGeom>
          <a:solidFill>
            <a:schemeClr val="bg1"/>
          </a:solidFill>
          <a:ln w="38100">
            <a:solidFill>
              <a:srgbClr val="FF00FF"/>
            </a:solidFill>
            <a:miter lim="800000"/>
            <a:headEnd/>
            <a:tailEnd/>
          </a:ln>
          <a:effectLst>
            <a:outerShdw dist="107763" dir="2700000" algn="ctr" rotWithShape="0">
              <a:schemeClr val="bg2">
                <a:alpha val="50000"/>
              </a:schemeClr>
            </a:outerShdw>
          </a:effectLst>
        </p:spPr>
        <p:txBody>
          <a:bodyPr wrap="square">
            <a:spAutoFit/>
          </a:bodyPr>
          <a:lstStyle/>
          <a:p>
            <a:pPr>
              <a:defRPr/>
            </a:pPr>
            <a:r>
              <a:rPr kumimoji="1" lang="zh-CN" altLang="en-US" sz="2000" b="1" dirty="0">
                <a:solidFill>
                  <a:srgbClr val="FF3300"/>
                </a:solidFill>
                <a:effectLst>
                  <a:outerShdw blurRad="38100" dist="38100" dir="2700000" algn="tl">
                    <a:srgbClr val="C0C0C0"/>
                  </a:outerShdw>
                </a:effectLst>
                <a:latin typeface="Times New Roman" pitchFamily="18" charset="0"/>
                <a:ea typeface="楷体_GB2312" pitchFamily="49" charset="-122"/>
              </a:rPr>
              <a:t>例 </a:t>
            </a:r>
            <a:r>
              <a:rPr kumimoji="1" lang="zh-CN" altLang="en-US" sz="2000" b="1" dirty="0">
                <a:effectLst>
                  <a:outerShdw blurRad="38100" dist="38100" dir="2700000" algn="tl">
                    <a:srgbClr val="C0C0C0"/>
                  </a:outerShdw>
                </a:effectLst>
                <a:latin typeface="Times New Roman" pitchFamily="18" charset="0"/>
                <a:ea typeface="楷体_GB2312" pitchFamily="49" charset="-122"/>
              </a:rPr>
              <a:t> </a:t>
            </a:r>
            <a:r>
              <a:rPr kumimoji="1" lang="en-US" altLang="zh-CN" sz="2000" b="1" dirty="0" err="1">
                <a:effectLst>
                  <a:outerShdw blurRad="38100" dist="38100" dir="2700000" algn="tl">
                    <a:srgbClr val="C0C0C0"/>
                  </a:outerShdw>
                </a:effectLst>
                <a:latin typeface="Times New Roman" pitchFamily="18" charset="0"/>
                <a:ea typeface="楷体_GB2312" pitchFamily="49" charset="-122"/>
              </a:rPr>
              <a:t>x?‘a’:‘b</a:t>
            </a:r>
            <a:r>
              <a:rPr kumimoji="1" lang="en-US" altLang="zh-CN" sz="2000" b="1" dirty="0">
                <a:effectLst>
                  <a:outerShdw blurRad="38100" dist="38100" dir="2700000" algn="tl">
                    <a:srgbClr val="C0C0C0"/>
                  </a:outerShdw>
                </a:effectLst>
                <a:latin typeface="Times New Roman" pitchFamily="18" charset="0"/>
                <a:ea typeface="楷体_GB2312" pitchFamily="49" charset="-122"/>
              </a:rPr>
              <a:t>’    //x=0,</a:t>
            </a:r>
            <a:r>
              <a:rPr kumimoji="1" lang="zh-CN" altLang="zh-CN" sz="2000" b="1" dirty="0">
                <a:effectLst>
                  <a:outerShdw blurRad="38100" dist="38100" dir="2700000" algn="tl">
                    <a:srgbClr val="C0C0C0"/>
                  </a:outerShdw>
                </a:effectLst>
                <a:latin typeface="Times New Roman" pitchFamily="18" charset="0"/>
                <a:ea typeface="楷体_GB2312" pitchFamily="49" charset="-122"/>
              </a:rPr>
              <a:t>表达式值为‘</a:t>
            </a:r>
            <a:r>
              <a:rPr kumimoji="1" lang="en-US" altLang="zh-CN" sz="2000" b="1" dirty="0">
                <a:effectLst>
                  <a:outerShdw blurRad="38100" dist="38100" dir="2700000" algn="tl">
                    <a:srgbClr val="C0C0C0"/>
                  </a:outerShdw>
                </a:effectLst>
                <a:latin typeface="Times New Roman" pitchFamily="18" charset="0"/>
                <a:ea typeface="楷体_GB2312" pitchFamily="49" charset="-122"/>
              </a:rPr>
              <a:t>b’;  x</a:t>
            </a:r>
            <a:r>
              <a:rPr kumimoji="1" lang="en-US" altLang="zh-CN" sz="2000" b="1" dirty="0">
                <a:effectLst>
                  <a:outerShdw blurRad="38100" dist="38100" dir="2700000" algn="tl">
                    <a:srgbClr val="C0C0C0"/>
                  </a:outerShdw>
                </a:effectLst>
                <a:latin typeface="Times New Roman" pitchFamily="18" charset="0"/>
              </a:rPr>
              <a:t>≠</a:t>
            </a:r>
            <a:r>
              <a:rPr kumimoji="1" lang="en-US" altLang="zh-CN" sz="2000" b="1" dirty="0">
                <a:effectLst>
                  <a:outerShdw blurRad="38100" dist="38100" dir="2700000" algn="tl">
                    <a:srgbClr val="C0C0C0"/>
                  </a:outerShdw>
                </a:effectLst>
                <a:latin typeface="Times New Roman" pitchFamily="18" charset="0"/>
                <a:ea typeface="楷体_GB2312" pitchFamily="49" charset="-122"/>
              </a:rPr>
              <a:t>0,</a:t>
            </a:r>
            <a:r>
              <a:rPr kumimoji="1" lang="zh-CN" altLang="zh-CN" sz="2000" b="1" dirty="0">
                <a:effectLst>
                  <a:outerShdw blurRad="38100" dist="38100" dir="2700000" algn="tl">
                    <a:srgbClr val="C0C0C0"/>
                  </a:outerShdw>
                </a:effectLst>
                <a:latin typeface="Times New Roman" pitchFamily="18" charset="0"/>
                <a:ea typeface="楷体_GB2312" pitchFamily="49" charset="-122"/>
              </a:rPr>
              <a:t>表达式值为‘</a:t>
            </a:r>
            <a:r>
              <a:rPr kumimoji="1" lang="en-US" altLang="zh-CN" sz="2000" b="1" dirty="0">
                <a:effectLst>
                  <a:outerShdw blurRad="38100" dist="38100" dir="2700000" algn="tl">
                    <a:srgbClr val="C0C0C0"/>
                  </a:outerShdw>
                </a:effectLst>
                <a:latin typeface="Times New Roman" pitchFamily="18" charset="0"/>
                <a:ea typeface="楷体_GB2312" pitchFamily="49" charset="-122"/>
              </a:rPr>
              <a:t>a’</a:t>
            </a:r>
          </a:p>
          <a:p>
            <a:pPr>
              <a:defRPr/>
            </a:pPr>
            <a:r>
              <a:rPr kumimoji="1" lang="en-US" altLang="zh-CN" sz="2000" b="1" dirty="0">
                <a:effectLst>
                  <a:outerShdw blurRad="38100" dist="38100" dir="2700000" algn="tl">
                    <a:srgbClr val="C0C0C0"/>
                  </a:outerShdw>
                </a:effectLst>
                <a:latin typeface="Times New Roman" pitchFamily="18" charset="0"/>
                <a:ea typeface="楷体_GB2312" pitchFamily="49" charset="-122"/>
              </a:rPr>
              <a:t>     x&gt;y?1:1.5   //x&gt;y  ,</a:t>
            </a:r>
            <a:r>
              <a:rPr kumimoji="1" lang="zh-CN" altLang="zh-CN" sz="2000" b="1" dirty="0">
                <a:effectLst>
                  <a:outerShdw blurRad="38100" dist="38100" dir="2700000" algn="tl">
                    <a:srgbClr val="C0C0C0"/>
                  </a:outerShdw>
                </a:effectLst>
                <a:latin typeface="Times New Roman" pitchFamily="18" charset="0"/>
                <a:ea typeface="楷体_GB2312" pitchFamily="49" charset="-122"/>
              </a:rPr>
              <a:t>值为1.0;  </a:t>
            </a:r>
            <a:r>
              <a:rPr kumimoji="1" lang="en-US" altLang="zh-CN" sz="2000" b="1" dirty="0">
                <a:effectLst>
                  <a:outerShdw blurRad="38100" dist="38100" dir="2700000" algn="tl">
                    <a:srgbClr val="C0C0C0"/>
                  </a:outerShdw>
                </a:effectLst>
                <a:latin typeface="Times New Roman" pitchFamily="18" charset="0"/>
                <a:ea typeface="楷体_GB2312" pitchFamily="49" charset="-122"/>
              </a:rPr>
              <a:t>x&lt;y  ,</a:t>
            </a:r>
            <a:r>
              <a:rPr kumimoji="1" lang="zh-CN" altLang="zh-CN" sz="2000" b="1" dirty="0">
                <a:effectLst>
                  <a:outerShdw blurRad="38100" dist="38100" dir="2700000" algn="tl">
                    <a:srgbClr val="C0C0C0"/>
                  </a:outerShdw>
                </a:effectLst>
                <a:latin typeface="Times New Roman" pitchFamily="18" charset="0"/>
                <a:ea typeface="楷体_GB2312" pitchFamily="49" charset="-122"/>
              </a:rPr>
              <a:t>值为1.5</a:t>
            </a:r>
            <a:endParaRPr kumimoji="1" lang="en-US" altLang="zh-CN" sz="2000" b="1" dirty="0">
              <a:effectLst>
                <a:outerShdw blurRad="38100" dist="38100" dir="2700000" algn="tl">
                  <a:srgbClr val="C0C0C0"/>
                </a:outerShdw>
              </a:effectLst>
              <a:latin typeface="Times New Roman" pitchFamily="18" charset="0"/>
              <a:ea typeface="楷体_GB2312" pitchFamily="49" charset="-122"/>
            </a:endParaRPr>
          </a:p>
        </p:txBody>
      </p:sp>
      <p:grpSp>
        <p:nvGrpSpPr>
          <p:cNvPr id="431129" name="Group 25"/>
          <p:cNvGrpSpPr>
            <a:grpSpLocks/>
          </p:cNvGrpSpPr>
          <p:nvPr/>
        </p:nvGrpSpPr>
        <p:grpSpPr bwMode="auto">
          <a:xfrm>
            <a:off x="1466850" y="2533652"/>
            <a:ext cx="6592888" cy="1349375"/>
            <a:chOff x="806" y="2023"/>
            <a:chExt cx="4153" cy="850"/>
          </a:xfrm>
        </p:grpSpPr>
        <p:sp>
          <p:nvSpPr>
            <p:cNvPr id="431130" name="Text Box 26"/>
            <p:cNvSpPr txBox="1">
              <a:spLocks noChangeArrowheads="1"/>
            </p:cNvSpPr>
            <p:nvPr/>
          </p:nvSpPr>
          <p:spPr bwMode="auto">
            <a:xfrm>
              <a:off x="806" y="2023"/>
              <a:ext cx="1643" cy="850"/>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wrap="none">
              <a:spAutoFit/>
            </a:bodyPr>
            <a:lstStyle/>
            <a:p>
              <a:pPr>
                <a:defRPr/>
              </a:pPr>
              <a:r>
                <a:rPr kumimoji="1" lang="zh-CN" altLang="en-US" sz="2000" b="1">
                  <a:solidFill>
                    <a:srgbClr val="FF3300"/>
                  </a:solidFill>
                  <a:effectLst>
                    <a:outerShdw blurRad="38100" dist="38100" dir="2700000" algn="tl">
                      <a:srgbClr val="C0C0C0"/>
                    </a:outerShdw>
                  </a:effectLst>
                </a:rPr>
                <a:t>例</a:t>
              </a:r>
              <a:r>
                <a:rPr kumimoji="1" lang="zh-CN" altLang="en-US" sz="2000">
                  <a:effectLst>
                    <a:outerShdw blurRad="38100" dist="38100" dir="2700000" algn="tl">
                      <a:srgbClr val="C0C0C0"/>
                    </a:outerShdw>
                  </a:effectLst>
                </a:rPr>
                <a:t>   </a:t>
              </a:r>
              <a:r>
                <a:rPr kumimoji="1" lang="en-US" altLang="zh-CN" sz="2000">
                  <a:effectLst>
                    <a:outerShdw blurRad="38100" dist="38100" dir="2700000" algn="tl">
                      <a:srgbClr val="C0C0C0"/>
                    </a:outerShdw>
                  </a:effectLst>
                </a:rPr>
                <a:t>if (a&gt;b)</a:t>
              </a:r>
            </a:p>
            <a:p>
              <a:pPr>
                <a:defRPr/>
              </a:pPr>
              <a:r>
                <a:rPr kumimoji="1" lang="en-US" altLang="zh-CN" sz="2000">
                  <a:effectLst>
                    <a:outerShdw blurRad="38100" dist="38100" dir="2700000" algn="tl">
                      <a:srgbClr val="C0C0C0"/>
                    </a:outerShdw>
                  </a:effectLst>
                </a:rPr>
                <a:t>           printf(“%d”,a);</a:t>
              </a:r>
            </a:p>
            <a:p>
              <a:pPr>
                <a:defRPr/>
              </a:pPr>
              <a:r>
                <a:rPr kumimoji="1" lang="en-US" altLang="zh-CN" sz="2000">
                  <a:effectLst>
                    <a:outerShdw blurRad="38100" dist="38100" dir="2700000" algn="tl">
                      <a:srgbClr val="C0C0C0"/>
                    </a:outerShdw>
                  </a:effectLst>
                </a:rPr>
                <a:t>       else</a:t>
              </a:r>
            </a:p>
            <a:p>
              <a:pPr>
                <a:defRPr/>
              </a:pPr>
              <a:r>
                <a:rPr kumimoji="1" lang="en-US" altLang="zh-CN" sz="2000">
                  <a:effectLst>
                    <a:outerShdw blurRad="38100" dist="38100" dir="2700000" algn="tl">
                      <a:srgbClr val="C0C0C0"/>
                    </a:outerShdw>
                  </a:effectLst>
                </a:rPr>
                <a:t>            printf(“%d”,b);</a:t>
              </a:r>
            </a:p>
          </p:txBody>
        </p:sp>
        <p:sp>
          <p:nvSpPr>
            <p:cNvPr id="22540" name="AutoShape 27"/>
            <p:cNvSpPr>
              <a:spLocks noChangeArrowheads="1"/>
            </p:cNvSpPr>
            <p:nvPr/>
          </p:nvSpPr>
          <p:spPr bwMode="auto">
            <a:xfrm>
              <a:off x="2448" y="2352"/>
              <a:ext cx="912" cy="144"/>
            </a:xfrm>
            <a:prstGeom prst="leftRightArrow">
              <a:avLst>
                <a:gd name="adj1" fmla="val 50000"/>
                <a:gd name="adj2" fmla="val 126667"/>
              </a:avLst>
            </a:prstGeom>
            <a:solidFill>
              <a:schemeClr val="bg1"/>
            </a:solidFill>
            <a:ln w="38100">
              <a:solidFill>
                <a:srgbClr val="D60093"/>
              </a:solidFill>
              <a:miter lim="800000"/>
              <a:headEnd/>
              <a:tailEnd/>
            </a:ln>
            <a:effectLst>
              <a:outerShdw dist="107763" dir="2700000" algn="ctr" rotWithShape="0">
                <a:schemeClr val="bg2">
                  <a:alpha val="50000"/>
                </a:schemeClr>
              </a:outerShdw>
            </a:effec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431132" name="Text Box 28"/>
            <p:cNvSpPr txBox="1">
              <a:spLocks noChangeArrowheads="1"/>
            </p:cNvSpPr>
            <p:nvPr/>
          </p:nvSpPr>
          <p:spPr bwMode="auto">
            <a:xfrm>
              <a:off x="3360" y="2304"/>
              <a:ext cx="1599" cy="252"/>
            </a:xfrm>
            <a:prstGeom prst="rect">
              <a:avLst/>
            </a:prstGeom>
            <a:solidFill>
              <a:schemeClr val="bg1"/>
            </a:solidFill>
            <a:ln w="38100">
              <a:solidFill>
                <a:srgbClr val="008000"/>
              </a:solidFill>
              <a:miter lim="800000"/>
              <a:headEnd/>
              <a:tailEnd/>
            </a:ln>
            <a:effectLst>
              <a:outerShdw dist="107763" dir="2700000" algn="ctr" rotWithShape="0">
                <a:schemeClr val="bg2">
                  <a:alpha val="50000"/>
                </a:schemeClr>
              </a:outerShdw>
            </a:effectLst>
          </p:spPr>
          <p:txBody>
            <a:bodyPr wrap="none">
              <a:spAutoFit/>
            </a:bodyPr>
            <a:lstStyle/>
            <a:p>
              <a:pPr>
                <a:defRPr/>
              </a:pPr>
              <a:r>
                <a:rPr kumimoji="1" lang="en-US" altLang="zh-CN" sz="2000">
                  <a:effectLst>
                    <a:outerShdw blurRad="38100" dist="38100" dir="2700000" algn="tl">
                      <a:srgbClr val="C0C0C0"/>
                    </a:outerShdw>
                  </a:effectLst>
                </a:rPr>
                <a:t>printf(“%d”,a&gt;b?a:b);</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1124">
                                            <p:txEl>
                                              <p:pRg st="0" end="0"/>
                                            </p:txEl>
                                          </p:spTgt>
                                        </p:tgtEl>
                                        <p:attrNameLst>
                                          <p:attrName>style.visibility</p:attrName>
                                        </p:attrNameLst>
                                      </p:cBhvr>
                                      <p:to>
                                        <p:strVal val="visible"/>
                                      </p:to>
                                    </p:set>
                                    <p:animEffect transition="in" filter="box(out)">
                                      <p:cBhvr>
                                        <p:cTn id="7" dur="500"/>
                                        <p:tgtEl>
                                          <p:spTgt spid="4311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1124">
                                            <p:txEl>
                                              <p:pRg st="1" end="1"/>
                                            </p:txEl>
                                          </p:spTgt>
                                        </p:tgtEl>
                                        <p:attrNameLst>
                                          <p:attrName>style.visibility</p:attrName>
                                        </p:attrNameLst>
                                      </p:cBhvr>
                                      <p:to>
                                        <p:strVal val="visible"/>
                                      </p:to>
                                    </p:set>
                                    <p:animEffect transition="in" filter="box(out)">
                                      <p:cBhvr>
                                        <p:cTn id="12" dur="500"/>
                                        <p:tgtEl>
                                          <p:spTgt spid="43112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1124">
                                            <p:txEl>
                                              <p:pRg st="2" end="2"/>
                                            </p:txEl>
                                          </p:spTgt>
                                        </p:tgtEl>
                                        <p:attrNameLst>
                                          <p:attrName>style.visibility</p:attrName>
                                        </p:attrNameLst>
                                      </p:cBhvr>
                                      <p:to>
                                        <p:strVal val="visible"/>
                                      </p:to>
                                    </p:set>
                                    <p:animEffect transition="in" filter="box(out)">
                                      <p:cBhvr>
                                        <p:cTn id="17" dur="500"/>
                                        <p:tgtEl>
                                          <p:spTgt spid="43112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31106"/>
                                        </p:tgtEl>
                                        <p:attrNameLst>
                                          <p:attrName>style.visibility</p:attrName>
                                        </p:attrNameLst>
                                      </p:cBhvr>
                                      <p:to>
                                        <p:strVal val="visible"/>
                                      </p:to>
                                    </p:set>
                                    <p:animEffect transition="in" filter="box(out)">
                                      <p:cBhvr>
                                        <p:cTn id="22" dur="500"/>
                                        <p:tgtEl>
                                          <p:spTgt spid="431106"/>
                                        </p:tgtEl>
                                      </p:cBhvr>
                                    </p:animEffect>
                                  </p:childTnLst>
                                  <p:subTnLst>
                                    <p:set>
                                      <p:cBhvr override="childStyle">
                                        <p:cTn dur="1" fill="hold" display="0" masterRel="nextClick" afterEffect="1"/>
                                        <p:tgtEl>
                                          <p:spTgt spid="431106"/>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31129"/>
                                        </p:tgtEl>
                                        <p:attrNameLst>
                                          <p:attrName>style.visibility</p:attrName>
                                        </p:attrNameLst>
                                      </p:cBhvr>
                                      <p:to>
                                        <p:strVal val="visible"/>
                                      </p:to>
                                    </p:set>
                                    <p:animEffect transition="in" filter="box(out)">
                                      <p:cBhvr>
                                        <p:cTn id="27" dur="500"/>
                                        <p:tgtEl>
                                          <p:spTgt spid="431129"/>
                                        </p:tgtEl>
                                      </p:cBhvr>
                                    </p:animEffect>
                                  </p:childTnLst>
                                  <p:subTnLst>
                                    <p:set>
                                      <p:cBhvr override="childStyle">
                                        <p:cTn dur="1" fill="hold" display="0" masterRel="nextClick" afterEffect="1"/>
                                        <p:tgtEl>
                                          <p:spTgt spid="431129"/>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31125"/>
                                        </p:tgtEl>
                                        <p:attrNameLst>
                                          <p:attrName>style.visibility</p:attrName>
                                        </p:attrNameLst>
                                      </p:cBhvr>
                                      <p:to>
                                        <p:strVal val="visible"/>
                                      </p:to>
                                    </p:set>
                                    <p:animEffect transition="in" filter="box(out)">
                                      <p:cBhvr>
                                        <p:cTn id="32" dur="500"/>
                                        <p:tgtEl>
                                          <p:spTgt spid="431125"/>
                                        </p:tgtEl>
                                      </p:cBhvr>
                                    </p:animEffect>
                                  </p:childTnLst>
                                  <p:subTnLst>
                                    <p:set>
                                      <p:cBhvr override="childStyle">
                                        <p:cTn dur="1" fill="hold" display="0" masterRel="nextClick" afterEffect="1"/>
                                        <p:tgtEl>
                                          <p:spTgt spid="431125"/>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31126"/>
                                        </p:tgtEl>
                                        <p:attrNameLst>
                                          <p:attrName>style.visibility</p:attrName>
                                        </p:attrNameLst>
                                      </p:cBhvr>
                                      <p:to>
                                        <p:strVal val="visible"/>
                                      </p:to>
                                    </p:set>
                                    <p:animEffect transition="in" filter="box(out)">
                                      <p:cBhvr>
                                        <p:cTn id="37" dur="500"/>
                                        <p:tgtEl>
                                          <p:spTgt spid="431126"/>
                                        </p:tgtEl>
                                      </p:cBhvr>
                                    </p:animEffect>
                                  </p:childTnLst>
                                  <p:subTnLst>
                                    <p:set>
                                      <p:cBhvr override="childStyle">
                                        <p:cTn dur="1" fill="hold" display="0" masterRel="nextClick" afterEffect="1"/>
                                        <p:tgtEl>
                                          <p:spTgt spid="431126"/>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31122">
                                            <p:txEl>
                                              <p:pRg st="0" end="0"/>
                                            </p:txEl>
                                          </p:spTgt>
                                        </p:tgtEl>
                                        <p:attrNameLst>
                                          <p:attrName>style.visibility</p:attrName>
                                        </p:attrNameLst>
                                      </p:cBhvr>
                                      <p:to>
                                        <p:strVal val="visible"/>
                                      </p:to>
                                    </p:set>
                                    <p:animEffect transition="in" filter="box(out)">
                                      <p:cBhvr>
                                        <p:cTn id="42" dur="500"/>
                                        <p:tgtEl>
                                          <p:spTgt spid="431122">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31122">
                                            <p:txEl>
                                              <p:pRg st="1" end="1"/>
                                            </p:txEl>
                                          </p:spTgt>
                                        </p:tgtEl>
                                        <p:attrNameLst>
                                          <p:attrName>style.visibility</p:attrName>
                                        </p:attrNameLst>
                                      </p:cBhvr>
                                      <p:to>
                                        <p:strVal val="visible"/>
                                      </p:to>
                                    </p:set>
                                    <p:animEffect transition="in" filter="box(out)">
                                      <p:cBhvr>
                                        <p:cTn id="47" dur="500"/>
                                        <p:tgtEl>
                                          <p:spTgt spid="431122">
                                            <p:txEl>
                                              <p:pRg st="1" end="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31122">
                                            <p:txEl>
                                              <p:pRg st="2" end="2"/>
                                            </p:txEl>
                                          </p:spTgt>
                                        </p:tgtEl>
                                        <p:attrNameLst>
                                          <p:attrName>style.visibility</p:attrName>
                                        </p:attrNameLst>
                                      </p:cBhvr>
                                      <p:to>
                                        <p:strVal val="visible"/>
                                      </p:to>
                                    </p:set>
                                    <p:animEffect transition="in" filter="box(out)">
                                      <p:cBhvr>
                                        <p:cTn id="52" dur="500"/>
                                        <p:tgtEl>
                                          <p:spTgt spid="431122">
                                            <p:txEl>
                                              <p:pRg st="2" end="2"/>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1127">
                                            <p:txEl>
                                              <p:pRg st="0" end="0"/>
                                            </p:txEl>
                                          </p:spTgt>
                                        </p:tgtEl>
                                        <p:attrNameLst>
                                          <p:attrName>style.visibility</p:attrName>
                                        </p:attrNameLst>
                                      </p:cBhvr>
                                      <p:to>
                                        <p:strVal val="visible"/>
                                      </p:to>
                                    </p:set>
                                    <p:animEffect transition="in" filter="randombar(horizontal)">
                                      <p:cBhvr>
                                        <p:cTn id="57" dur="500"/>
                                        <p:tgtEl>
                                          <p:spTgt spid="431127">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1127">
                                            <p:txEl>
                                              <p:pRg st="1" end="1"/>
                                            </p:txEl>
                                          </p:spTgt>
                                        </p:tgtEl>
                                        <p:attrNameLst>
                                          <p:attrName>style.visibility</p:attrName>
                                        </p:attrNameLst>
                                      </p:cBhvr>
                                      <p:to>
                                        <p:strVal val="visible"/>
                                      </p:to>
                                    </p:set>
                                    <p:animEffect transition="in" filter="randombar(horizontal)">
                                      <p:cBhvr>
                                        <p:cTn id="62" dur="500"/>
                                        <p:tgtEl>
                                          <p:spTgt spid="431127">
                                            <p:txEl>
                                              <p:pRg st="1" end="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1127">
                                            <p:txEl>
                                              <p:pRg st="2" end="2"/>
                                            </p:txEl>
                                          </p:spTgt>
                                        </p:tgtEl>
                                        <p:attrNameLst>
                                          <p:attrName>style.visibility</p:attrName>
                                        </p:attrNameLst>
                                      </p:cBhvr>
                                      <p:to>
                                        <p:strVal val="visible"/>
                                      </p:to>
                                    </p:set>
                                    <p:animEffect transition="in" filter="randombar(horizontal)">
                                      <p:cBhvr>
                                        <p:cTn id="67" dur="500"/>
                                        <p:tgtEl>
                                          <p:spTgt spid="431127">
                                            <p:txEl>
                                              <p:pRg st="2" end="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431128"/>
                                        </p:tgtEl>
                                        <p:attrNameLst>
                                          <p:attrName>style.visibility</p:attrName>
                                        </p:attrNameLst>
                                      </p:cBhvr>
                                      <p:to>
                                        <p:strVal val="visible"/>
                                      </p:to>
                                    </p:set>
                                    <p:animEffect transition="in" filter="blinds(vertical)">
                                      <p:cBhvr>
                                        <p:cTn id="72" dur="500"/>
                                        <p:tgtEl>
                                          <p:spTgt spid="431128"/>
                                        </p:tgtEl>
                                      </p:cBhvr>
                                    </p:animEffect>
                                  </p:childTnLst>
                                  <p:subTnLst>
                                    <p:audio>
                                      <p:cMediaNode>
                                        <p:cTn display="0" masterRel="sameClick">
                                          <p:stCondLst>
                                            <p:cond evt="begin" delay="0">
                                              <p:tn val="7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22" grpId="0" build="p" bldLvl="5" autoUpdateAnimBg="0"/>
      <p:bldP spid="431124" grpId="0" build="p" bldLvl="5" autoUpdateAnimBg="0"/>
      <p:bldP spid="431125" grpId="0" animBg="1" autoUpdateAnimBg="0"/>
      <p:bldP spid="431126" grpId="0" animBg="1" autoUpdateAnimBg="0"/>
      <p:bldP spid="431127" grpId="0" build="p" bldLvl="3" autoUpdateAnimBg="0"/>
      <p:bldP spid="43112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32130" name="Group 2"/>
          <p:cNvGrpSpPr>
            <a:grpSpLocks/>
          </p:cNvGrpSpPr>
          <p:nvPr/>
        </p:nvGrpSpPr>
        <p:grpSpPr bwMode="auto">
          <a:xfrm>
            <a:off x="5257800" y="3298825"/>
            <a:ext cx="3638550" cy="2362200"/>
            <a:chOff x="3312" y="1584"/>
            <a:chExt cx="2292" cy="1488"/>
          </a:xfrm>
        </p:grpSpPr>
        <p:sp>
          <p:nvSpPr>
            <p:cNvPr id="432131" name="AutoShape 3"/>
            <p:cNvSpPr>
              <a:spLocks noChangeArrowheads="1"/>
            </p:cNvSpPr>
            <p:nvPr/>
          </p:nvSpPr>
          <p:spPr bwMode="auto">
            <a:xfrm>
              <a:off x="3953" y="1884"/>
              <a:ext cx="967" cy="367"/>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2000" b="1">
                  <a:effectLst>
                    <a:outerShdw blurRad="38100" dist="38100" dir="2700000" algn="tl">
                      <a:srgbClr val="C0C0C0"/>
                    </a:outerShdw>
                  </a:effectLst>
                  <a:latin typeface="Times New Roman" pitchFamily="18" charset="0"/>
                </a:rPr>
                <a:t>expr1</a:t>
              </a:r>
            </a:p>
          </p:txBody>
        </p:sp>
        <p:sp>
          <p:nvSpPr>
            <p:cNvPr id="432132" name="Text Box 4"/>
            <p:cNvSpPr txBox="1">
              <a:spLocks noChangeArrowheads="1"/>
            </p:cNvSpPr>
            <p:nvPr/>
          </p:nvSpPr>
          <p:spPr bwMode="auto">
            <a:xfrm>
              <a:off x="3312" y="2352"/>
              <a:ext cx="864"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defRPr/>
              </a:pPr>
              <a:r>
                <a:rPr kumimoji="1" lang="zh-CN" altLang="en-US" sz="2000" b="1">
                  <a:effectLst>
                    <a:outerShdw blurRad="38100" dist="38100" dir="2700000" algn="tl">
                      <a:srgbClr val="C0C0C0"/>
                    </a:outerShdw>
                  </a:effectLst>
                  <a:latin typeface="Times New Roman" pitchFamily="18" charset="0"/>
                </a:rPr>
                <a:t>取</a:t>
              </a:r>
              <a:r>
                <a:rPr kumimoji="1" lang="en-US" altLang="zh-CN" sz="2000" b="1">
                  <a:effectLst>
                    <a:outerShdw blurRad="38100" dist="38100" dir="2700000" algn="tl">
                      <a:srgbClr val="C0C0C0"/>
                    </a:outerShdw>
                  </a:effectLst>
                  <a:latin typeface="Times New Roman" pitchFamily="18" charset="0"/>
                </a:rPr>
                <a:t>expr2</a:t>
              </a:r>
              <a:r>
                <a:rPr kumimoji="1" lang="zh-CN" altLang="zh-CN" sz="2000" b="1">
                  <a:effectLst>
                    <a:outerShdw blurRad="38100" dist="38100" dir="2700000" algn="tl">
                      <a:srgbClr val="C0C0C0"/>
                    </a:outerShdw>
                  </a:effectLst>
                  <a:latin typeface="Times New Roman" pitchFamily="18" charset="0"/>
                </a:rPr>
                <a:t>值</a:t>
              </a:r>
              <a:endParaRPr kumimoji="1" lang="zh-CN" altLang="en-US" sz="2000" b="1">
                <a:effectLst>
                  <a:outerShdw blurRad="38100" dist="38100" dir="2700000" algn="tl">
                    <a:srgbClr val="C0C0C0"/>
                  </a:outerShdw>
                </a:effectLst>
                <a:latin typeface="Times New Roman" pitchFamily="18" charset="0"/>
              </a:endParaRPr>
            </a:p>
          </p:txBody>
        </p:sp>
        <p:sp>
          <p:nvSpPr>
            <p:cNvPr id="432133" name="Text Box 5"/>
            <p:cNvSpPr txBox="1">
              <a:spLocks noChangeArrowheads="1"/>
            </p:cNvSpPr>
            <p:nvPr/>
          </p:nvSpPr>
          <p:spPr bwMode="auto">
            <a:xfrm>
              <a:off x="4704" y="2352"/>
              <a:ext cx="90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defRPr/>
              </a:pPr>
              <a:r>
                <a:rPr kumimoji="1" lang="zh-CN" altLang="en-US" sz="2000" b="1">
                  <a:effectLst>
                    <a:outerShdw blurRad="38100" dist="38100" dir="2700000" algn="tl">
                      <a:srgbClr val="C0C0C0"/>
                    </a:outerShdw>
                  </a:effectLst>
                  <a:latin typeface="Times New Roman" pitchFamily="18" charset="0"/>
                </a:rPr>
                <a:t>取</a:t>
              </a:r>
              <a:r>
                <a:rPr kumimoji="1" lang="en-US" altLang="zh-CN" sz="2000" b="1">
                  <a:effectLst>
                    <a:outerShdw blurRad="38100" dist="38100" dir="2700000" algn="tl">
                      <a:srgbClr val="C0C0C0"/>
                    </a:outerShdw>
                  </a:effectLst>
                  <a:latin typeface="Times New Roman" pitchFamily="18" charset="0"/>
                </a:rPr>
                <a:t>expr3</a:t>
              </a:r>
              <a:r>
                <a:rPr kumimoji="1" lang="zh-CN" altLang="zh-CN" sz="2000" b="1">
                  <a:effectLst>
                    <a:outerShdw blurRad="38100" dist="38100" dir="2700000" algn="tl">
                      <a:srgbClr val="C0C0C0"/>
                    </a:outerShdw>
                  </a:effectLst>
                  <a:latin typeface="Times New Roman" pitchFamily="18" charset="0"/>
                </a:rPr>
                <a:t>值</a:t>
              </a:r>
              <a:endParaRPr kumimoji="1" lang="zh-CN" altLang="en-US" sz="2000" b="1">
                <a:effectLst>
                  <a:outerShdw blurRad="38100" dist="38100" dir="2700000" algn="tl">
                    <a:srgbClr val="C0C0C0"/>
                  </a:outerShdw>
                </a:effectLst>
                <a:latin typeface="Times New Roman" pitchFamily="18" charset="0"/>
              </a:endParaRPr>
            </a:p>
          </p:txBody>
        </p:sp>
        <p:sp>
          <p:nvSpPr>
            <p:cNvPr id="23578" name="Line 6"/>
            <p:cNvSpPr>
              <a:spLocks noChangeShapeType="1"/>
            </p:cNvSpPr>
            <p:nvPr/>
          </p:nvSpPr>
          <p:spPr bwMode="auto">
            <a:xfrm>
              <a:off x="4441" y="1584"/>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9" name="Line 7"/>
            <p:cNvSpPr>
              <a:spLocks noChangeShapeType="1"/>
            </p:cNvSpPr>
            <p:nvPr/>
          </p:nvSpPr>
          <p:spPr bwMode="auto">
            <a:xfrm flipH="1">
              <a:off x="3731" y="2073"/>
              <a:ext cx="2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0" name="Line 8"/>
            <p:cNvSpPr>
              <a:spLocks noChangeShapeType="1"/>
            </p:cNvSpPr>
            <p:nvPr/>
          </p:nvSpPr>
          <p:spPr bwMode="auto">
            <a:xfrm>
              <a:off x="3731" y="2073"/>
              <a:ext cx="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1" name="Line 9"/>
            <p:cNvSpPr>
              <a:spLocks noChangeShapeType="1"/>
            </p:cNvSpPr>
            <p:nvPr/>
          </p:nvSpPr>
          <p:spPr bwMode="auto">
            <a:xfrm>
              <a:off x="4920" y="2073"/>
              <a:ext cx="2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2" name="Line 10"/>
            <p:cNvSpPr>
              <a:spLocks noChangeShapeType="1"/>
            </p:cNvSpPr>
            <p:nvPr/>
          </p:nvSpPr>
          <p:spPr bwMode="auto">
            <a:xfrm>
              <a:off x="5164" y="2073"/>
              <a:ext cx="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3" name="Line 11"/>
            <p:cNvSpPr>
              <a:spLocks noChangeShapeType="1"/>
            </p:cNvSpPr>
            <p:nvPr/>
          </p:nvSpPr>
          <p:spPr bwMode="auto">
            <a:xfrm>
              <a:off x="3731" y="2618"/>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Line 12"/>
            <p:cNvSpPr>
              <a:spLocks noChangeShapeType="1"/>
            </p:cNvSpPr>
            <p:nvPr/>
          </p:nvSpPr>
          <p:spPr bwMode="auto">
            <a:xfrm>
              <a:off x="5149" y="2618"/>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Line 13"/>
            <p:cNvSpPr>
              <a:spLocks noChangeShapeType="1"/>
            </p:cNvSpPr>
            <p:nvPr/>
          </p:nvSpPr>
          <p:spPr bwMode="auto">
            <a:xfrm>
              <a:off x="3731" y="2862"/>
              <a:ext cx="71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Line 14"/>
            <p:cNvSpPr>
              <a:spLocks noChangeShapeType="1"/>
            </p:cNvSpPr>
            <p:nvPr/>
          </p:nvSpPr>
          <p:spPr bwMode="auto">
            <a:xfrm flipH="1">
              <a:off x="4441" y="2862"/>
              <a:ext cx="7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3" name="Text Box 15"/>
            <p:cNvSpPr txBox="1">
              <a:spLocks noChangeArrowheads="1"/>
            </p:cNvSpPr>
            <p:nvPr/>
          </p:nvSpPr>
          <p:spPr bwMode="auto">
            <a:xfrm>
              <a:off x="3689" y="1822"/>
              <a:ext cx="360"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en-US" sz="2000" b="1">
                  <a:effectLst>
                    <a:outerShdw blurRad="38100" dist="38100" dir="2700000" algn="tl">
                      <a:srgbClr val="C0C0C0"/>
                    </a:outerShdw>
                  </a:effectLst>
                  <a:latin typeface="Times New Roman" pitchFamily="18" charset="0"/>
                </a:rPr>
                <a:t>非</a:t>
              </a:r>
              <a:r>
                <a:rPr kumimoji="1" lang="en-US" altLang="zh-CN" sz="2000" b="1">
                  <a:effectLst>
                    <a:outerShdw blurRad="38100" dist="38100" dir="2700000" algn="tl">
                      <a:srgbClr val="C0C0C0"/>
                    </a:outerShdw>
                  </a:effectLst>
                  <a:latin typeface="Times New Roman" pitchFamily="18" charset="0"/>
                </a:rPr>
                <a:t>0</a:t>
              </a:r>
            </a:p>
          </p:txBody>
        </p:sp>
        <p:sp>
          <p:nvSpPr>
            <p:cNvPr id="432144" name="Text Box 16"/>
            <p:cNvSpPr txBox="1">
              <a:spLocks noChangeArrowheads="1"/>
            </p:cNvSpPr>
            <p:nvPr/>
          </p:nvSpPr>
          <p:spPr bwMode="auto">
            <a:xfrm>
              <a:off x="4914" y="1822"/>
              <a:ext cx="289"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b="1">
                  <a:effectLst>
                    <a:outerShdw blurRad="38100" dist="38100" dir="2700000" algn="tl">
                      <a:srgbClr val="C0C0C0"/>
                    </a:outerShdw>
                  </a:effectLst>
                  <a:latin typeface="Times New Roman" pitchFamily="18" charset="0"/>
                </a:rPr>
                <a:t>=0</a:t>
              </a:r>
            </a:p>
          </p:txBody>
        </p:sp>
        <p:sp>
          <p:nvSpPr>
            <p:cNvPr id="23589" name="Line 17"/>
            <p:cNvSpPr>
              <a:spLocks noChangeShapeType="1"/>
            </p:cNvSpPr>
            <p:nvPr/>
          </p:nvSpPr>
          <p:spPr bwMode="auto">
            <a:xfrm>
              <a:off x="4449"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2146" name="Group 18"/>
          <p:cNvGrpSpPr>
            <a:grpSpLocks/>
          </p:cNvGrpSpPr>
          <p:nvPr/>
        </p:nvGrpSpPr>
        <p:grpSpPr bwMode="auto">
          <a:xfrm>
            <a:off x="468315" y="1328740"/>
            <a:ext cx="7832725" cy="2562225"/>
            <a:chOff x="385" y="650"/>
            <a:chExt cx="4934" cy="1614"/>
          </a:xfrm>
        </p:grpSpPr>
        <p:sp>
          <p:nvSpPr>
            <p:cNvPr id="432147" name="Rectangle 19"/>
            <p:cNvSpPr>
              <a:spLocks noChangeArrowheads="1"/>
            </p:cNvSpPr>
            <p:nvPr/>
          </p:nvSpPr>
          <p:spPr bwMode="auto">
            <a:xfrm>
              <a:off x="385" y="650"/>
              <a:ext cx="3448"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tabLst>
                  <a:tab pos="457200" algn="l"/>
                </a:tabLst>
                <a:defRPr/>
              </a:pPr>
              <a:r>
                <a:rPr kumimoji="1" lang="zh-CN" altLang="en-US" sz="2400" b="1">
                  <a:effectLst>
                    <a:outerShdw blurRad="38100" dist="38100" dir="2700000" algn="tl">
                      <a:srgbClr val="C0C0C0"/>
                    </a:outerShdw>
                  </a:effectLst>
                  <a:latin typeface="楷体_GB2312" pitchFamily="49" charset="-122"/>
                  <a:ea typeface="楷体_GB2312" pitchFamily="49" charset="-122"/>
                </a:rPr>
                <a:t>这个程序要求用户输入一个小写字母字符，求出该字母字符的前驱和后继字符，例如，</a:t>
              </a:r>
              <a:r>
                <a:rPr kumimoji="1" lang="en-US" altLang="zh-CN" sz="2400" b="1">
                  <a:effectLst>
                    <a:outerShdw blurRad="38100" dist="38100" dir="2700000" algn="tl">
                      <a:srgbClr val="C0C0C0"/>
                    </a:outerShdw>
                  </a:effectLst>
                  <a:latin typeface="楷体_GB2312" pitchFamily="49" charset="-122"/>
                  <a:ea typeface="楷体_GB2312" pitchFamily="49" charset="-122"/>
                </a:rPr>
                <a:t>c</a:t>
              </a:r>
              <a:r>
                <a:rPr kumimoji="1" lang="zh-CN" altLang="en-US" sz="2400" b="1">
                  <a:effectLst>
                    <a:outerShdw blurRad="38100" dist="38100" dir="2700000" algn="tl">
                      <a:srgbClr val="C0C0C0"/>
                    </a:outerShdw>
                  </a:effectLst>
                  <a:latin typeface="楷体_GB2312" pitchFamily="49" charset="-122"/>
                  <a:ea typeface="楷体_GB2312" pitchFamily="49" charset="-122"/>
                </a:rPr>
                <a:t>字符的前驱和后继分别是</a:t>
              </a:r>
              <a:r>
                <a:rPr kumimoji="1" lang="en-US" altLang="zh-CN" sz="2400" b="1">
                  <a:effectLst>
                    <a:outerShdw blurRad="38100" dist="38100" dir="2700000" algn="tl">
                      <a:srgbClr val="C0C0C0"/>
                    </a:outerShdw>
                  </a:effectLst>
                  <a:latin typeface="楷体_GB2312" pitchFamily="49" charset="-122"/>
                  <a:ea typeface="楷体_GB2312" pitchFamily="49" charset="-122"/>
                </a:rPr>
                <a:t>b</a:t>
              </a:r>
              <a:r>
                <a:rPr kumimoji="1" lang="zh-CN" altLang="en-US" sz="2400" b="1">
                  <a:effectLst>
                    <a:outerShdw blurRad="38100" dist="38100" dir="2700000" algn="tl">
                      <a:srgbClr val="C0C0C0"/>
                    </a:outerShdw>
                  </a:effectLst>
                  <a:latin typeface="楷体_GB2312" pitchFamily="49" charset="-122"/>
                  <a:ea typeface="楷体_GB2312" pitchFamily="49" charset="-122"/>
                </a:rPr>
                <a:t>和</a:t>
              </a:r>
              <a:r>
                <a:rPr kumimoji="1" lang="en-US" altLang="zh-CN" sz="2400" b="1">
                  <a:effectLst>
                    <a:outerShdw blurRad="38100" dist="38100" dir="2700000" algn="tl">
                      <a:srgbClr val="C0C0C0"/>
                    </a:outerShdw>
                  </a:effectLst>
                  <a:latin typeface="楷体_GB2312" pitchFamily="49" charset="-122"/>
                  <a:ea typeface="楷体_GB2312" pitchFamily="49" charset="-122"/>
                </a:rPr>
                <a:t>d</a:t>
              </a:r>
              <a:r>
                <a:rPr kumimoji="1" lang="zh-CN" altLang="en-US" sz="2400" b="1">
                  <a:effectLst>
                    <a:outerShdw blurRad="38100" dist="38100" dir="2700000" algn="tl">
                      <a:srgbClr val="C0C0C0"/>
                    </a:outerShdw>
                  </a:effectLst>
                  <a:latin typeface="楷体_GB2312" pitchFamily="49" charset="-122"/>
                  <a:ea typeface="楷体_GB2312" pitchFamily="49" charset="-122"/>
                </a:rPr>
                <a:t>，</a:t>
              </a:r>
              <a:r>
                <a:rPr kumimoji="1" lang="en-US" altLang="zh-CN" sz="2400" b="1">
                  <a:effectLst>
                    <a:outerShdw blurRad="38100" dist="38100" dir="2700000" algn="tl">
                      <a:srgbClr val="C0C0C0"/>
                    </a:outerShdw>
                  </a:effectLst>
                  <a:latin typeface="楷体_GB2312" pitchFamily="49" charset="-122"/>
                  <a:ea typeface="楷体_GB2312" pitchFamily="49" charset="-122"/>
                </a:rPr>
                <a:t>a</a:t>
              </a:r>
              <a:r>
                <a:rPr kumimoji="1" lang="zh-CN" altLang="en-US" sz="2400" b="1">
                  <a:effectLst>
                    <a:outerShdw blurRad="38100" dist="38100" dir="2700000" algn="tl">
                      <a:srgbClr val="C0C0C0"/>
                    </a:outerShdw>
                  </a:effectLst>
                  <a:latin typeface="楷体_GB2312" pitchFamily="49" charset="-122"/>
                  <a:ea typeface="楷体_GB2312" pitchFamily="49" charset="-122"/>
                </a:rPr>
                <a:t>字符的前驱和后继分别是</a:t>
              </a:r>
              <a:r>
                <a:rPr kumimoji="1" lang="en-US" altLang="zh-CN" sz="2400" b="1">
                  <a:effectLst>
                    <a:outerShdw blurRad="38100" dist="38100" dir="2700000" algn="tl">
                      <a:srgbClr val="C0C0C0"/>
                    </a:outerShdw>
                  </a:effectLst>
                  <a:latin typeface="楷体_GB2312" pitchFamily="49" charset="-122"/>
                  <a:ea typeface="楷体_GB2312" pitchFamily="49" charset="-122"/>
                </a:rPr>
                <a:t>z</a:t>
              </a:r>
              <a:r>
                <a:rPr kumimoji="1" lang="zh-CN" altLang="en-US" sz="2400" b="1">
                  <a:effectLst>
                    <a:outerShdw blurRad="38100" dist="38100" dir="2700000" algn="tl">
                      <a:srgbClr val="C0C0C0"/>
                    </a:outerShdw>
                  </a:effectLst>
                  <a:latin typeface="楷体_GB2312" pitchFamily="49" charset="-122"/>
                  <a:ea typeface="楷体_GB2312" pitchFamily="49" charset="-122"/>
                </a:rPr>
                <a:t>和</a:t>
              </a:r>
              <a:r>
                <a:rPr kumimoji="1" lang="en-US" altLang="zh-CN" sz="2400" b="1">
                  <a:effectLst>
                    <a:outerShdw blurRad="38100" dist="38100" dir="2700000" algn="tl">
                      <a:srgbClr val="C0C0C0"/>
                    </a:outerShdw>
                  </a:effectLst>
                  <a:latin typeface="楷体_GB2312" pitchFamily="49" charset="-122"/>
                  <a:ea typeface="楷体_GB2312" pitchFamily="49" charset="-122"/>
                </a:rPr>
                <a:t>b</a:t>
              </a:r>
              <a:r>
                <a:rPr kumimoji="1" lang="zh-CN" altLang="en-US" sz="2400" b="1">
                  <a:effectLst>
                    <a:outerShdw blurRad="38100" dist="38100" dir="2700000" algn="tl">
                      <a:srgbClr val="C0C0C0"/>
                    </a:outerShdw>
                  </a:effectLst>
                  <a:latin typeface="楷体_GB2312" pitchFamily="49" charset="-122"/>
                  <a:ea typeface="楷体_GB2312" pitchFamily="49" charset="-122"/>
                </a:rPr>
                <a:t>，</a:t>
              </a:r>
              <a:r>
                <a:rPr kumimoji="1" lang="en-US" altLang="zh-CN" sz="2400" b="1">
                  <a:effectLst>
                    <a:outerShdw blurRad="38100" dist="38100" dir="2700000" algn="tl">
                      <a:srgbClr val="C0C0C0"/>
                    </a:outerShdw>
                  </a:effectLst>
                  <a:latin typeface="楷体_GB2312" pitchFamily="49" charset="-122"/>
                  <a:ea typeface="楷体_GB2312" pitchFamily="49" charset="-122"/>
                </a:rPr>
                <a:t>z</a:t>
              </a:r>
              <a:r>
                <a:rPr kumimoji="1" lang="zh-CN" altLang="en-US" sz="2400" b="1">
                  <a:effectLst>
                    <a:outerShdw blurRad="38100" dist="38100" dir="2700000" algn="tl">
                      <a:srgbClr val="C0C0C0"/>
                    </a:outerShdw>
                  </a:effectLst>
                  <a:latin typeface="楷体_GB2312" pitchFamily="49" charset="-122"/>
                  <a:ea typeface="楷体_GB2312" pitchFamily="49" charset="-122"/>
                </a:rPr>
                <a:t>字符的前驱和后继分别是</a:t>
              </a:r>
              <a:r>
                <a:rPr kumimoji="1" lang="en-US" altLang="zh-CN" sz="2400" b="1">
                  <a:effectLst>
                    <a:outerShdw blurRad="38100" dist="38100" dir="2700000" algn="tl">
                      <a:srgbClr val="C0C0C0"/>
                    </a:outerShdw>
                  </a:effectLst>
                  <a:latin typeface="楷体_GB2312" pitchFamily="49" charset="-122"/>
                  <a:ea typeface="楷体_GB2312" pitchFamily="49" charset="-122"/>
                </a:rPr>
                <a:t>y</a:t>
              </a:r>
              <a:r>
                <a:rPr kumimoji="1" lang="zh-CN" altLang="en-US" sz="2400" b="1">
                  <a:effectLst>
                    <a:outerShdw blurRad="38100" dist="38100" dir="2700000" algn="tl">
                      <a:srgbClr val="C0C0C0"/>
                    </a:outerShdw>
                  </a:effectLst>
                  <a:latin typeface="楷体_GB2312" pitchFamily="49" charset="-122"/>
                  <a:ea typeface="楷体_GB2312" pitchFamily="49" charset="-122"/>
                </a:rPr>
                <a:t>和</a:t>
              </a:r>
              <a:r>
                <a:rPr kumimoji="1" lang="en-US" altLang="zh-CN" sz="2400" b="1">
                  <a:effectLst>
                    <a:outerShdw blurRad="38100" dist="38100" dir="2700000" algn="tl">
                      <a:srgbClr val="C0C0C0"/>
                    </a:outerShdw>
                  </a:effectLst>
                  <a:latin typeface="楷体_GB2312" pitchFamily="49" charset="-122"/>
                  <a:ea typeface="楷体_GB2312" pitchFamily="49" charset="-122"/>
                </a:rPr>
                <a:t>a</a:t>
              </a:r>
              <a:r>
                <a:rPr kumimoji="1" lang="zh-CN" altLang="en-US" sz="2400" b="1">
                  <a:effectLst>
                    <a:outerShdw blurRad="38100" dist="38100" dir="2700000" algn="tl">
                      <a:srgbClr val="C0C0C0"/>
                    </a:outerShdw>
                  </a:effectLst>
                  <a:latin typeface="楷体_GB2312" pitchFamily="49" charset="-122"/>
                  <a:ea typeface="楷体_GB2312" pitchFamily="49" charset="-122"/>
                </a:rPr>
                <a:t>。</a:t>
              </a:r>
              <a:r>
                <a:rPr kumimoji="1" lang="zh-CN" altLang="en-US" sz="2400">
                  <a:latin typeface="楷体_GB2312" pitchFamily="49" charset="-122"/>
                  <a:ea typeface="楷体_GB2312" pitchFamily="49" charset="-122"/>
                </a:rPr>
                <a:t> </a:t>
              </a:r>
              <a:r>
                <a:rPr kumimoji="1" lang="zh-CN" altLang="en-US" sz="2000" b="1">
                  <a:effectLst>
                    <a:outerShdw blurRad="38100" dist="38100" dir="2700000" algn="tl">
                      <a:srgbClr val="C0C0C0"/>
                    </a:outerShdw>
                  </a:effectLst>
                  <a:latin typeface="楷体_GB2312" pitchFamily="49" charset="-122"/>
                  <a:ea typeface="楷体_GB2312" pitchFamily="49" charset="-122"/>
                </a:rPr>
                <a:t>    </a:t>
              </a:r>
            </a:p>
          </p:txBody>
        </p:sp>
        <p:grpSp>
          <p:nvGrpSpPr>
            <p:cNvPr id="23560" name="Group 20"/>
            <p:cNvGrpSpPr>
              <a:grpSpLocks/>
            </p:cNvGrpSpPr>
            <p:nvPr/>
          </p:nvGrpSpPr>
          <p:grpSpPr bwMode="auto">
            <a:xfrm>
              <a:off x="4150" y="1071"/>
              <a:ext cx="1169" cy="1193"/>
              <a:chOff x="4150" y="1087"/>
              <a:chExt cx="1169" cy="1193"/>
            </a:xfrm>
          </p:grpSpPr>
          <p:sp>
            <p:nvSpPr>
              <p:cNvPr id="23561" name="Oval 21"/>
              <p:cNvSpPr>
                <a:spLocks noChangeArrowheads="1"/>
              </p:cNvSpPr>
              <p:nvPr/>
            </p:nvSpPr>
            <p:spPr bwMode="auto">
              <a:xfrm>
                <a:off x="4150" y="1154"/>
                <a:ext cx="1127" cy="1095"/>
              </a:xfrm>
              <a:prstGeom prst="ellipse">
                <a:avLst/>
              </a:prstGeom>
              <a:solidFill>
                <a:srgbClr val="00CC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flatTx/>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nvGrpSpPr>
              <p:cNvPr id="23562" name="Group 22"/>
              <p:cNvGrpSpPr>
                <a:grpSpLocks/>
              </p:cNvGrpSpPr>
              <p:nvPr/>
            </p:nvGrpSpPr>
            <p:grpSpPr bwMode="auto">
              <a:xfrm>
                <a:off x="4150" y="1087"/>
                <a:ext cx="1169" cy="1193"/>
                <a:chOff x="4150" y="943"/>
                <a:chExt cx="1169" cy="1193"/>
              </a:xfrm>
            </p:grpSpPr>
            <p:sp>
              <p:nvSpPr>
                <p:cNvPr id="432151" name="Text Box 23"/>
                <p:cNvSpPr txBox="1">
                  <a:spLocks noChangeArrowheads="1"/>
                </p:cNvSpPr>
                <p:nvPr/>
              </p:nvSpPr>
              <p:spPr bwMode="auto">
                <a:xfrm>
                  <a:off x="4596" y="943"/>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a</a:t>
                  </a:r>
                </a:p>
              </p:txBody>
            </p:sp>
            <p:sp>
              <p:nvSpPr>
                <p:cNvPr id="432152" name="Text Box 24"/>
                <p:cNvSpPr txBox="1">
                  <a:spLocks noChangeArrowheads="1"/>
                </p:cNvSpPr>
                <p:nvPr/>
              </p:nvSpPr>
              <p:spPr bwMode="auto">
                <a:xfrm>
                  <a:off x="4836" y="999"/>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b</a:t>
                  </a:r>
                </a:p>
              </p:txBody>
            </p:sp>
            <p:sp>
              <p:nvSpPr>
                <p:cNvPr id="432153" name="Text Box 25"/>
                <p:cNvSpPr txBox="1">
                  <a:spLocks noChangeArrowheads="1"/>
                </p:cNvSpPr>
                <p:nvPr/>
              </p:nvSpPr>
              <p:spPr bwMode="auto">
                <a:xfrm>
                  <a:off x="5020" y="1167"/>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c</a:t>
                  </a:r>
                </a:p>
              </p:txBody>
            </p:sp>
            <p:sp>
              <p:nvSpPr>
                <p:cNvPr id="432154" name="Text Box 26"/>
                <p:cNvSpPr txBox="1">
                  <a:spLocks noChangeArrowheads="1"/>
                </p:cNvSpPr>
                <p:nvPr/>
              </p:nvSpPr>
              <p:spPr bwMode="auto">
                <a:xfrm>
                  <a:off x="5092" y="1415"/>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d</a:t>
                  </a:r>
                </a:p>
              </p:txBody>
            </p:sp>
            <p:sp>
              <p:nvSpPr>
                <p:cNvPr id="432155" name="Text Box 27"/>
                <p:cNvSpPr txBox="1">
                  <a:spLocks noChangeArrowheads="1"/>
                </p:cNvSpPr>
                <p:nvPr/>
              </p:nvSpPr>
              <p:spPr bwMode="auto">
                <a:xfrm>
                  <a:off x="5012" y="1655"/>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e</a:t>
                  </a:r>
                </a:p>
              </p:txBody>
            </p:sp>
            <p:sp>
              <p:nvSpPr>
                <p:cNvPr id="432156" name="Text Box 28"/>
                <p:cNvSpPr txBox="1">
                  <a:spLocks noChangeArrowheads="1"/>
                </p:cNvSpPr>
                <p:nvPr/>
              </p:nvSpPr>
              <p:spPr bwMode="auto">
                <a:xfrm>
                  <a:off x="4796" y="1815"/>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f</a:t>
                  </a:r>
                </a:p>
              </p:txBody>
            </p:sp>
            <p:sp>
              <p:nvSpPr>
                <p:cNvPr id="432157" name="Text Box 29"/>
                <p:cNvSpPr txBox="1">
                  <a:spLocks noChangeArrowheads="1"/>
                </p:cNvSpPr>
                <p:nvPr/>
              </p:nvSpPr>
              <p:spPr bwMode="auto">
                <a:xfrm>
                  <a:off x="4342" y="101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z</a:t>
                  </a:r>
                </a:p>
              </p:txBody>
            </p:sp>
            <p:sp>
              <p:nvSpPr>
                <p:cNvPr id="432158" name="Text Box 30"/>
                <p:cNvSpPr txBox="1">
                  <a:spLocks noChangeArrowheads="1"/>
                </p:cNvSpPr>
                <p:nvPr/>
              </p:nvSpPr>
              <p:spPr bwMode="auto">
                <a:xfrm>
                  <a:off x="4182" y="1197"/>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y</a:t>
                  </a:r>
                </a:p>
              </p:txBody>
            </p:sp>
            <p:sp>
              <p:nvSpPr>
                <p:cNvPr id="432159" name="Text Box 31"/>
                <p:cNvSpPr txBox="1">
                  <a:spLocks noChangeArrowheads="1"/>
                </p:cNvSpPr>
                <p:nvPr/>
              </p:nvSpPr>
              <p:spPr bwMode="auto">
                <a:xfrm>
                  <a:off x="4150" y="1482"/>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x</a:t>
                  </a:r>
                </a:p>
              </p:txBody>
            </p:sp>
            <p:sp>
              <p:nvSpPr>
                <p:cNvPr id="432160" name="Text Box 32"/>
                <p:cNvSpPr txBox="1">
                  <a:spLocks noChangeArrowheads="1"/>
                </p:cNvSpPr>
                <p:nvPr/>
              </p:nvSpPr>
              <p:spPr bwMode="auto">
                <a:xfrm>
                  <a:off x="4286" y="1704"/>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a:t>
                  </a:r>
                </a:p>
              </p:txBody>
            </p:sp>
            <p:sp>
              <p:nvSpPr>
                <p:cNvPr id="432161" name="Text Box 33"/>
                <p:cNvSpPr txBox="1">
                  <a:spLocks noChangeArrowheads="1"/>
                </p:cNvSpPr>
                <p:nvPr/>
              </p:nvSpPr>
              <p:spPr bwMode="auto">
                <a:xfrm>
                  <a:off x="4422" y="180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a:t>
                  </a:r>
                </a:p>
              </p:txBody>
            </p:sp>
            <p:sp>
              <p:nvSpPr>
                <p:cNvPr id="432162" name="Text Box 34"/>
                <p:cNvSpPr txBox="1">
                  <a:spLocks noChangeArrowheads="1"/>
                </p:cNvSpPr>
                <p:nvPr/>
              </p:nvSpPr>
              <p:spPr bwMode="auto">
                <a:xfrm>
                  <a:off x="4598" y="184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FF33CC"/>
                      </a:solidFill>
                      <a:effectLst>
                        <a:outerShdw blurRad="38100" dist="38100" dir="2700000" algn="tl">
                          <a:srgbClr val="C0C0C0"/>
                        </a:outerShdw>
                      </a:effectLst>
                      <a:latin typeface="Times New Roman" pitchFamily="18" charset="0"/>
                    </a:rPr>
                    <a:t>.</a:t>
                  </a:r>
                </a:p>
              </p:txBody>
            </p:sp>
          </p:grpSp>
        </p:grpSp>
      </p:grpSp>
      <p:sp>
        <p:nvSpPr>
          <p:cNvPr id="432163" name="Rectangle 35" descr="信纸"/>
          <p:cNvSpPr>
            <a:spLocks noChangeArrowheads="1"/>
          </p:cNvSpPr>
          <p:nvPr/>
        </p:nvSpPr>
        <p:spPr bwMode="auto">
          <a:xfrm>
            <a:off x="539752" y="2133600"/>
            <a:ext cx="7993063" cy="4146550"/>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457200" indent="-457200">
              <a:defRPr/>
            </a:pPr>
            <a:r>
              <a:rPr kumimoji="1" lang="zh-CN" altLang="en-US" sz="2400" b="1">
                <a:solidFill>
                  <a:srgbClr val="FF3300"/>
                </a:solidFill>
                <a:effectLst>
                  <a:outerShdw blurRad="38100" dist="38100" dir="2700000" algn="tl">
                    <a:srgbClr val="000000"/>
                  </a:outerShdw>
                </a:effectLst>
                <a:latin typeface="Times New Roman" pitchFamily="18" charset="0"/>
                <a:ea typeface="隶书" pitchFamily="49" charset="-122"/>
              </a:rPr>
              <a:t>例：小写字母转盘。</a:t>
            </a:r>
          </a:p>
          <a:p>
            <a:pPr marL="457200" indent="-457200">
              <a:defRPr/>
            </a:pPr>
            <a:r>
              <a:rPr kumimoji="1" lang="en-US" altLang="zh-CN" sz="2400" b="1">
                <a:effectLst>
                  <a:outerShdw blurRad="38100" dist="38100" dir="2700000" algn="tl">
                    <a:srgbClr val="FFFFFF"/>
                  </a:outerShdw>
                </a:effectLst>
                <a:latin typeface="Times New Roman" pitchFamily="18" charset="0"/>
                <a:ea typeface="楷体_GB2312" pitchFamily="49" charset="-122"/>
              </a:rPr>
              <a:t>#include &lt;stdio.h&gt;</a:t>
            </a:r>
          </a:p>
          <a:p>
            <a:pPr marL="457200" indent="-457200">
              <a:defRPr/>
            </a:pPr>
            <a:r>
              <a:rPr kumimoji="1" lang="en-US" altLang="zh-CN" sz="2400" b="1">
                <a:solidFill>
                  <a:srgbClr val="CC0000"/>
                </a:solidFill>
                <a:effectLst>
                  <a:outerShdw blurRad="38100" dist="38100" dir="2700000" algn="tl">
                    <a:srgbClr val="000000"/>
                  </a:outerShdw>
                </a:effectLst>
                <a:latin typeface="Times New Roman" pitchFamily="18" charset="0"/>
                <a:ea typeface="楷体_GB2312" pitchFamily="49" charset="-122"/>
              </a:rPr>
              <a:t>void main ( )</a:t>
            </a:r>
          </a:p>
          <a:p>
            <a:pPr marL="457200" indent="-457200">
              <a:defRPr/>
            </a:pPr>
            <a:r>
              <a:rPr kumimoji="1" lang="en-US" altLang="zh-CN" sz="2400" b="1">
                <a:effectLst>
                  <a:outerShdw blurRad="38100" dist="38100" dir="2700000" algn="tl">
                    <a:srgbClr val="FFFFFF"/>
                  </a:outerShdw>
                </a:effectLst>
                <a:latin typeface="Times New Roman" pitchFamily="18" charset="0"/>
                <a:ea typeface="楷体_GB2312" pitchFamily="49" charset="-122"/>
              </a:rPr>
              <a:t>{</a:t>
            </a:r>
          </a:p>
          <a:p>
            <a:pPr marL="457200" indent="-457200">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char ch, ch1, ch2;   </a:t>
            </a:r>
            <a:r>
              <a:rPr kumimoji="1" lang="en-US" altLang="zh-CN" sz="2000" b="1">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b="1">
                <a:solidFill>
                  <a:srgbClr val="0033CC"/>
                </a:solidFill>
                <a:effectLst>
                  <a:outerShdw blurRad="38100" dist="38100" dir="2700000" algn="tl">
                    <a:srgbClr val="000000"/>
                  </a:outerShdw>
                </a:effectLst>
                <a:latin typeface="Times New Roman" pitchFamily="18" charset="0"/>
                <a:ea typeface="楷体_GB2312" pitchFamily="49" charset="-122"/>
              </a:rPr>
              <a:t>变量定义</a:t>
            </a:r>
          </a:p>
          <a:p>
            <a:pPr marL="457200" indent="-457200">
              <a:defRPr/>
            </a:pPr>
            <a:r>
              <a:rPr kumimoji="1" lang="zh-CN" altLang="en-US"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ch = getchar ( );        </a:t>
            </a:r>
            <a:r>
              <a:rPr kumimoji="1" lang="en-US" altLang="zh-CN" sz="2000" b="1">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b="1">
                <a:solidFill>
                  <a:srgbClr val="0033CC"/>
                </a:solidFill>
                <a:effectLst>
                  <a:outerShdw blurRad="38100" dist="38100" dir="2700000" algn="tl">
                    <a:srgbClr val="000000"/>
                  </a:outerShdw>
                </a:effectLst>
                <a:latin typeface="Times New Roman" pitchFamily="18" charset="0"/>
                <a:ea typeface="楷体_GB2312" pitchFamily="49" charset="-122"/>
              </a:rPr>
              <a:t>读取一字符</a:t>
            </a:r>
            <a:r>
              <a:rPr kumimoji="1" lang="zh-CN" altLang="en-US" sz="2400" b="1">
                <a:effectLst>
                  <a:outerShdw blurRad="38100" dist="38100" dir="2700000" algn="tl">
                    <a:srgbClr val="FFFFFF"/>
                  </a:outerShdw>
                </a:effectLst>
                <a:latin typeface="Times New Roman" pitchFamily="18" charset="0"/>
                <a:ea typeface="楷体_GB2312" pitchFamily="49" charset="-122"/>
              </a:rPr>
              <a:t>  </a:t>
            </a:r>
          </a:p>
          <a:p>
            <a:pPr marL="457200" indent="-457200">
              <a:defRPr/>
            </a:pPr>
            <a:r>
              <a:rPr kumimoji="1" lang="zh-CN" altLang="en-US"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putchar ('\n');         </a:t>
            </a:r>
            <a:r>
              <a:rPr kumimoji="1" lang="en-US" altLang="zh-CN" sz="2000" b="1">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b="1">
                <a:solidFill>
                  <a:srgbClr val="0033CC"/>
                </a:solidFill>
                <a:effectLst>
                  <a:outerShdw blurRad="38100" dist="38100" dir="2700000" algn="tl">
                    <a:srgbClr val="000000"/>
                  </a:outerShdw>
                </a:effectLst>
                <a:latin typeface="Times New Roman" pitchFamily="18" charset="0"/>
                <a:ea typeface="楷体_GB2312" pitchFamily="49" charset="-122"/>
              </a:rPr>
              <a:t>换行</a:t>
            </a:r>
          </a:p>
          <a:p>
            <a:pPr marL="457200" indent="-457200">
              <a:defRPr/>
            </a:pPr>
            <a:r>
              <a:rPr kumimoji="1" lang="zh-CN" altLang="en-US"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ch1 = </a:t>
            </a:r>
            <a:r>
              <a:rPr kumimoji="1" lang="en-US" altLang="zh-CN" sz="2400" b="1">
                <a:solidFill>
                  <a:srgbClr val="FF33CC"/>
                </a:solidFill>
                <a:effectLst>
                  <a:outerShdw blurRad="38100" dist="38100" dir="2700000" algn="tl">
                    <a:srgbClr val="000000"/>
                  </a:outerShdw>
                </a:effectLst>
                <a:latin typeface="Times New Roman" pitchFamily="18" charset="0"/>
                <a:ea typeface="楷体_GB2312" pitchFamily="49" charset="-122"/>
              </a:rPr>
              <a:t>ch == 'a' ? 'z' : ch - 1;</a:t>
            </a: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000" b="1">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b="1">
                <a:solidFill>
                  <a:srgbClr val="0033CC"/>
                </a:solidFill>
                <a:effectLst>
                  <a:outerShdw blurRad="38100" dist="38100" dir="2700000" algn="tl">
                    <a:srgbClr val="000000"/>
                  </a:outerShdw>
                </a:effectLst>
                <a:latin typeface="Times New Roman" pitchFamily="18" charset="0"/>
                <a:ea typeface="楷体_GB2312" pitchFamily="49" charset="-122"/>
              </a:rPr>
              <a:t>求前驱字符</a:t>
            </a:r>
          </a:p>
          <a:p>
            <a:pPr marL="457200" indent="-457200">
              <a:defRPr/>
            </a:pPr>
            <a:r>
              <a:rPr kumimoji="1" lang="zh-CN" altLang="en-US"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ch2 = </a:t>
            </a:r>
            <a:r>
              <a:rPr kumimoji="1" lang="en-US" altLang="zh-CN" sz="2400" b="1">
                <a:solidFill>
                  <a:srgbClr val="FF33CC"/>
                </a:solidFill>
                <a:effectLst>
                  <a:outerShdw blurRad="38100" dist="38100" dir="2700000" algn="tl">
                    <a:srgbClr val="000000"/>
                  </a:outerShdw>
                </a:effectLst>
                <a:latin typeface="Times New Roman" pitchFamily="18" charset="0"/>
                <a:ea typeface="楷体_GB2312" pitchFamily="49" charset="-122"/>
              </a:rPr>
              <a:t>ch == 'z' ? 'a' : ch + 1;</a:t>
            </a: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000" b="1">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b="1">
                <a:solidFill>
                  <a:srgbClr val="0033CC"/>
                </a:solidFill>
                <a:effectLst>
                  <a:outerShdw blurRad="38100" dist="38100" dir="2700000" algn="tl">
                    <a:srgbClr val="000000"/>
                  </a:outerShdw>
                </a:effectLst>
                <a:latin typeface="Times New Roman" pitchFamily="18" charset="0"/>
                <a:ea typeface="楷体_GB2312" pitchFamily="49" charset="-122"/>
              </a:rPr>
              <a:t>求后继字符</a:t>
            </a:r>
          </a:p>
          <a:p>
            <a:pPr marL="457200" indent="-457200">
              <a:defRPr/>
            </a:pPr>
            <a:r>
              <a:rPr kumimoji="1" lang="zh-CN" altLang="en-US"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printf ("ch1 = %c, ch2 = %c\n", ch1, ch2);   </a:t>
            </a:r>
            <a:r>
              <a:rPr kumimoji="1" lang="en-US" altLang="zh-CN" sz="2000" b="1">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b="1">
                <a:solidFill>
                  <a:srgbClr val="0033CC"/>
                </a:solidFill>
                <a:effectLst>
                  <a:outerShdw blurRad="38100" dist="38100" dir="2700000" algn="tl">
                    <a:srgbClr val="000000"/>
                  </a:outerShdw>
                </a:effectLst>
                <a:latin typeface="Times New Roman" pitchFamily="18" charset="0"/>
                <a:ea typeface="楷体_GB2312" pitchFamily="49" charset="-122"/>
              </a:rPr>
              <a:t>显示结果</a:t>
            </a:r>
          </a:p>
          <a:p>
            <a:pPr marL="457200" indent="-457200">
              <a:defRPr/>
            </a:pPr>
            <a:r>
              <a:rPr kumimoji="1" lang="en-US" altLang="zh-CN" sz="2400" b="1">
                <a:effectLst>
                  <a:outerShdw blurRad="38100" dist="38100" dir="2700000" algn="tl">
                    <a:srgbClr val="FFFFFF"/>
                  </a:outerShdw>
                </a:effectLst>
                <a:latin typeface="Times New Roman" pitchFamily="18" charset="0"/>
                <a:ea typeface="楷体_GB2312" pitchFamily="49" charset="-122"/>
              </a:rPr>
              <a:t>}</a:t>
            </a:r>
          </a:p>
        </p:txBody>
      </p:sp>
      <p:sp>
        <p:nvSpPr>
          <p:cNvPr id="432164" name="Rectangle 36"/>
          <p:cNvSpPr>
            <a:spLocks noChangeArrowheads="1"/>
          </p:cNvSpPr>
          <p:nvPr/>
        </p:nvSpPr>
        <p:spPr bwMode="auto">
          <a:xfrm>
            <a:off x="4427540" y="2492375"/>
            <a:ext cx="3673475" cy="800100"/>
          </a:xfrm>
          <a:prstGeom prst="rect">
            <a:avLst/>
          </a:prstGeom>
          <a:solidFill>
            <a:srgbClr val="FFFFFF"/>
          </a:solidFill>
          <a:ln w="38100">
            <a:solidFill>
              <a:srgbClr val="FF33CC"/>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000" b="1">
                <a:effectLst>
                  <a:outerShdw blurRad="38100" dist="38100" dir="2700000" algn="tl">
                    <a:srgbClr val="C0C0C0"/>
                  </a:outerShdw>
                </a:effectLst>
                <a:latin typeface="楷体_GB2312" pitchFamily="49" charset="-122"/>
                <a:ea typeface="楷体_GB2312" pitchFamily="49" charset="-122"/>
              </a:rPr>
              <a:t>输出结果（假设输入为</a:t>
            </a:r>
            <a:r>
              <a:rPr kumimoji="1" lang="en-US" altLang="zh-CN" sz="2000" b="1">
                <a:effectLst>
                  <a:outerShdw blurRad="38100" dist="38100" dir="2700000" algn="tl">
                    <a:srgbClr val="C0C0C0"/>
                  </a:outerShdw>
                </a:effectLst>
                <a:latin typeface="楷体_GB2312" pitchFamily="49" charset="-122"/>
                <a:ea typeface="楷体_GB2312" pitchFamily="49" charset="-122"/>
              </a:rPr>
              <a:t>w</a:t>
            </a:r>
            <a:r>
              <a:rPr kumimoji="1" lang="zh-CN" altLang="en-US" sz="2000" b="1">
                <a:effectLst>
                  <a:outerShdw blurRad="38100" dist="38100" dir="2700000" algn="tl">
                    <a:srgbClr val="C0C0C0"/>
                  </a:outerShdw>
                </a:effectLst>
                <a:latin typeface="楷体_GB2312" pitchFamily="49" charset="-122"/>
                <a:ea typeface="楷体_GB2312" pitchFamily="49" charset="-122"/>
              </a:rPr>
              <a:t>）</a:t>
            </a:r>
            <a:r>
              <a:rPr kumimoji="1" lang="zh-CN" altLang="en-US" sz="2000">
                <a:latin typeface="楷体_GB2312" pitchFamily="49" charset="-122"/>
                <a:ea typeface="楷体_GB2312" pitchFamily="49" charset="-122"/>
              </a:rPr>
              <a:t> </a:t>
            </a:r>
            <a:r>
              <a:rPr kumimoji="1" lang="zh-CN" altLang="en-US" sz="2000" b="1">
                <a:effectLst>
                  <a:outerShdw blurRad="38100" dist="38100" dir="2700000" algn="tl">
                    <a:srgbClr val="C0C0C0"/>
                  </a:outerShdw>
                </a:effectLst>
                <a:latin typeface="楷体_GB2312" pitchFamily="49" charset="-122"/>
                <a:ea typeface="楷体_GB2312" pitchFamily="49" charset="-122"/>
              </a:rPr>
              <a:t>：</a:t>
            </a:r>
          </a:p>
          <a:p>
            <a:pPr algn="just">
              <a:defRPr/>
            </a:pPr>
            <a:r>
              <a:rPr kumimoji="1" lang="en-US" altLang="zh-CN" sz="2400" b="1">
                <a:effectLst>
                  <a:outerShdw blurRad="38100" dist="38100" dir="2700000" algn="tl">
                    <a:srgbClr val="C0C0C0"/>
                  </a:outerShdw>
                </a:effectLst>
                <a:latin typeface="Times New Roman" pitchFamily="18" charset="0"/>
              </a:rPr>
              <a:t>ch1 = v, ch2 = x</a:t>
            </a:r>
          </a:p>
        </p:txBody>
      </p:sp>
      <p:sp>
        <p:nvSpPr>
          <p:cNvPr id="432165" name="Rectangle 37"/>
          <p:cNvSpPr>
            <a:spLocks noChangeArrowheads="1"/>
          </p:cNvSpPr>
          <p:nvPr/>
        </p:nvSpPr>
        <p:spPr bwMode="auto">
          <a:xfrm>
            <a:off x="827090" y="280988"/>
            <a:ext cx="6911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defRPr/>
            </a:pPr>
            <a:r>
              <a:rPr kumimoji="1" lang="en-US" altLang="zh-CN" sz="2800" b="1">
                <a:solidFill>
                  <a:srgbClr val="F7FA6A"/>
                </a:solidFill>
                <a:effectLst>
                  <a:outerShdw blurRad="38100" dist="38100" dir="2700000" algn="tl">
                    <a:srgbClr val="C0C0C0"/>
                  </a:outerShdw>
                </a:effectLst>
              </a:rPr>
              <a:t>【</a:t>
            </a:r>
            <a:r>
              <a:rPr kumimoji="1" lang="zh-CN" altLang="en-US" sz="2800" b="1">
                <a:solidFill>
                  <a:srgbClr val="F7FA6A"/>
                </a:solidFill>
                <a:effectLst>
                  <a:outerShdw blurRad="38100" dist="38100" dir="2700000" algn="tl">
                    <a:srgbClr val="C0C0C0"/>
                  </a:outerShdw>
                </a:effectLst>
              </a:rPr>
              <a:t>例</a:t>
            </a:r>
            <a:r>
              <a:rPr kumimoji="1" lang="en-US" altLang="zh-CN" sz="2800" b="1">
                <a:solidFill>
                  <a:srgbClr val="F7FA6A"/>
                </a:solidFill>
                <a:effectLst>
                  <a:outerShdw blurRad="38100" dist="38100" dir="2700000" algn="tl">
                    <a:srgbClr val="C0C0C0"/>
                  </a:outerShdw>
                </a:effectLst>
              </a:rPr>
              <a:t>1】</a:t>
            </a:r>
            <a:r>
              <a:rPr kumimoji="1" lang="zh-CN" altLang="en-US" sz="2800" b="1">
                <a:solidFill>
                  <a:srgbClr val="F7FA6A"/>
                </a:solidFill>
                <a:effectLst>
                  <a:outerShdw blurRad="38100" dist="38100" dir="2700000" algn="tl">
                    <a:srgbClr val="C0C0C0"/>
                  </a:outerShdw>
                </a:effectLst>
              </a:rPr>
              <a:t>小写字母转盘（如下图所示）。</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32130"/>
                                        </p:tgtEl>
                                        <p:attrNameLst>
                                          <p:attrName>style.visibility</p:attrName>
                                        </p:attrNameLst>
                                      </p:cBhvr>
                                      <p:to>
                                        <p:strVal val="visible"/>
                                      </p:to>
                                    </p:set>
                                    <p:animEffect transition="in" filter="box(out)">
                                      <p:cBhvr>
                                        <p:cTn id="7" dur="500"/>
                                        <p:tgtEl>
                                          <p:spTgt spid="432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32146"/>
                                        </p:tgtEl>
                                        <p:attrNameLst>
                                          <p:attrName>style.visibility</p:attrName>
                                        </p:attrNameLst>
                                      </p:cBhvr>
                                      <p:to>
                                        <p:strVal val="visible"/>
                                      </p:to>
                                    </p:set>
                                    <p:animEffect transition="in" filter="box(out)">
                                      <p:cBhvr>
                                        <p:cTn id="12" dur="500"/>
                                        <p:tgtEl>
                                          <p:spTgt spid="43214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2163"/>
                                        </p:tgtEl>
                                        <p:attrNameLst>
                                          <p:attrName>style.visibility</p:attrName>
                                        </p:attrNameLst>
                                      </p:cBhvr>
                                      <p:to>
                                        <p:strVal val="visible"/>
                                      </p:to>
                                    </p:set>
                                    <p:animEffect transition="in" filter="box(out)">
                                      <p:cBhvr>
                                        <p:cTn id="17" dur="500"/>
                                        <p:tgtEl>
                                          <p:spTgt spid="43216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2164"/>
                                        </p:tgtEl>
                                        <p:attrNameLst>
                                          <p:attrName>style.visibility</p:attrName>
                                        </p:attrNameLst>
                                      </p:cBhvr>
                                      <p:to>
                                        <p:strVal val="visible"/>
                                      </p:to>
                                    </p:set>
                                    <p:animEffect transition="in" filter="box(in)">
                                      <p:cBhvr>
                                        <p:cTn id="22" dur="500"/>
                                        <p:tgtEl>
                                          <p:spTgt spid="432164"/>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63" grpId="0" animBg="1"/>
      <p:bldP spid="4321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a:xfrm>
            <a:off x="323528" y="1371600"/>
            <a:ext cx="4176464" cy="4495800"/>
          </a:xfrm>
        </p:spPr>
        <p:txBody>
          <a:bodyPr/>
          <a:lstStyle/>
          <a:p>
            <a:r>
              <a:rPr lang="zh-CN" altLang="en-US" dirty="0" smtClean="0"/>
              <a:t>求：</a:t>
            </a:r>
            <a:r>
              <a:rPr lang="en-US" altLang="zh-CN" dirty="0" smtClean="0"/>
              <a:t>ax</a:t>
            </a:r>
            <a:r>
              <a:rPr lang="en-US" altLang="zh-CN" baseline="30000" dirty="0" smtClean="0"/>
              <a:t>2</a:t>
            </a:r>
            <a:r>
              <a:rPr lang="en-US" altLang="zh-CN" dirty="0" smtClean="0"/>
              <a:t>+bx+c=0</a:t>
            </a:r>
            <a:r>
              <a:rPr lang="zh-CN" altLang="en-US" dirty="0" smtClean="0"/>
              <a:t>方程的根，由键盘输入，任意</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，保证</a:t>
            </a:r>
            <a:r>
              <a:rPr lang="en-US" altLang="zh-CN" dirty="0" smtClean="0"/>
              <a:t>a</a:t>
            </a:r>
            <a:r>
              <a:rPr lang="zh-CN" altLang="en-US" dirty="0" smtClean="0"/>
              <a:t>不为</a:t>
            </a:r>
            <a:r>
              <a:rPr lang="en-US" altLang="zh-CN" dirty="0" smtClean="0"/>
              <a:t>0</a:t>
            </a:r>
            <a:r>
              <a:rPr lang="zh-CN" altLang="en-US" dirty="0" smtClean="0"/>
              <a:t>，但不保证</a:t>
            </a:r>
            <a:r>
              <a:rPr lang="en-US" altLang="zh-CN" dirty="0" smtClean="0"/>
              <a:t>b</a:t>
            </a:r>
            <a:r>
              <a:rPr lang="en-US" altLang="zh-CN" baseline="30000" dirty="0" smtClean="0"/>
              <a:t>2</a:t>
            </a:r>
            <a:r>
              <a:rPr lang="en-US" altLang="zh-CN" dirty="0" smtClean="0"/>
              <a:t>-4ac</a:t>
            </a:r>
            <a:r>
              <a:rPr lang="zh-CN" altLang="en-US" dirty="0" smtClean="0"/>
              <a:t>≥</a:t>
            </a:r>
            <a:r>
              <a:rPr lang="en-US" altLang="zh-CN" dirty="0" smtClean="0"/>
              <a:t>0</a:t>
            </a:r>
          </a:p>
          <a:p>
            <a:r>
              <a:rPr lang="zh-CN" altLang="en-US" dirty="0" smtClean="0"/>
              <a:t>输入示例分别为：</a:t>
            </a:r>
            <a:endParaRPr lang="en-US" altLang="zh-CN" dirty="0" smtClean="0"/>
          </a:p>
          <a:p>
            <a:r>
              <a:rPr lang="en-US" altLang="zh-CN" dirty="0" smtClean="0"/>
              <a:t>6 3 1</a:t>
            </a:r>
          </a:p>
          <a:p>
            <a:r>
              <a:rPr lang="en-US" altLang="zh-CN" dirty="0" smtClean="0"/>
              <a:t>2 4 1</a:t>
            </a:r>
          </a:p>
          <a:p>
            <a:r>
              <a:rPr lang="zh-CN" altLang="en-US" dirty="0" smtClean="0"/>
              <a:t>观察结果</a:t>
            </a:r>
            <a:endParaRPr lang="zh-CN" altLang="en-US" dirty="0"/>
          </a:p>
        </p:txBody>
      </p:sp>
      <p:sp>
        <p:nvSpPr>
          <p:cNvPr id="4" name="流程图: 可选过程 3"/>
          <p:cNvSpPr/>
          <p:nvPr/>
        </p:nvSpPr>
        <p:spPr>
          <a:xfrm>
            <a:off x="5891590" y="1446294"/>
            <a:ext cx="1296144" cy="401216"/>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开始</a:t>
            </a:r>
            <a:endParaRPr lang="zh-CN" altLang="en-US" dirty="0"/>
          </a:p>
        </p:txBody>
      </p:sp>
      <p:sp>
        <p:nvSpPr>
          <p:cNvPr id="5" name="流程图: 数据 4"/>
          <p:cNvSpPr/>
          <p:nvPr/>
        </p:nvSpPr>
        <p:spPr>
          <a:xfrm>
            <a:off x="5531550" y="2083251"/>
            <a:ext cx="2016224" cy="463352"/>
          </a:xfrm>
          <a:prstGeom prst="flowChartInputOut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输入</a:t>
            </a:r>
            <a:r>
              <a:rPr lang="en-US" altLang="zh-CN" dirty="0" err="1" smtClean="0"/>
              <a:t>a,b,c</a:t>
            </a:r>
            <a:endParaRPr lang="zh-CN" altLang="en-US" dirty="0"/>
          </a:p>
        </p:txBody>
      </p:sp>
      <p:sp>
        <p:nvSpPr>
          <p:cNvPr id="6" name="流程图: 过程 5"/>
          <p:cNvSpPr/>
          <p:nvPr/>
        </p:nvSpPr>
        <p:spPr>
          <a:xfrm>
            <a:off x="5531550" y="2758898"/>
            <a:ext cx="2016224" cy="612648"/>
          </a:xfrm>
          <a:prstGeom prst="flowChartProcess">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计算</a:t>
            </a:r>
            <a:r>
              <a:rPr lang="en-US" altLang="zh-CN" dirty="0" smtClean="0"/>
              <a:t>disc=b</a:t>
            </a:r>
            <a:r>
              <a:rPr lang="en-US" altLang="zh-CN" baseline="30000" dirty="0" smtClean="0"/>
              <a:t>2</a:t>
            </a:r>
            <a:r>
              <a:rPr lang="en-US" altLang="zh-CN" dirty="0" smtClean="0"/>
              <a:t>-4ac</a:t>
            </a:r>
            <a:endParaRPr lang="zh-CN" altLang="en-US" dirty="0" smtClean="0"/>
          </a:p>
        </p:txBody>
      </p:sp>
      <p:sp>
        <p:nvSpPr>
          <p:cNvPr id="7" name="流程图: 决策 6"/>
          <p:cNvSpPr/>
          <p:nvPr/>
        </p:nvSpPr>
        <p:spPr>
          <a:xfrm>
            <a:off x="5639562" y="3645079"/>
            <a:ext cx="1800200" cy="720080"/>
          </a:xfrm>
          <a:prstGeom prst="flowChartDecision">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disc&lt;0</a:t>
            </a:r>
            <a:endParaRPr lang="zh-CN" altLang="en-US" dirty="0" smtClean="0"/>
          </a:p>
        </p:txBody>
      </p:sp>
      <p:sp>
        <p:nvSpPr>
          <p:cNvPr id="8" name="流程图: 过程 7"/>
          <p:cNvSpPr/>
          <p:nvPr/>
        </p:nvSpPr>
        <p:spPr>
          <a:xfrm>
            <a:off x="4139952" y="4609384"/>
            <a:ext cx="2016224" cy="612648"/>
          </a:xfrm>
          <a:prstGeom prst="flowChartProcess">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计算</a:t>
            </a:r>
            <a:r>
              <a:rPr lang="en-US" altLang="zh-CN" dirty="0" smtClean="0"/>
              <a:t>x1,x2</a:t>
            </a:r>
            <a:endParaRPr lang="zh-CN" altLang="en-US" dirty="0" smtClean="0"/>
          </a:p>
        </p:txBody>
      </p:sp>
      <p:sp>
        <p:nvSpPr>
          <p:cNvPr id="9" name="流程图: 数据 8"/>
          <p:cNvSpPr/>
          <p:nvPr/>
        </p:nvSpPr>
        <p:spPr>
          <a:xfrm>
            <a:off x="4139952" y="5467219"/>
            <a:ext cx="2016224" cy="463352"/>
          </a:xfrm>
          <a:prstGeom prst="flowChartInputOut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输出</a:t>
            </a:r>
            <a:r>
              <a:rPr lang="en-US" altLang="zh-CN" dirty="0" smtClean="0"/>
              <a:t>x1,x2</a:t>
            </a:r>
            <a:endParaRPr lang="zh-CN" altLang="en-US" dirty="0"/>
          </a:p>
        </p:txBody>
      </p:sp>
      <p:sp>
        <p:nvSpPr>
          <p:cNvPr id="10" name="流程图: 数据 9"/>
          <p:cNvSpPr/>
          <p:nvPr/>
        </p:nvSpPr>
        <p:spPr>
          <a:xfrm>
            <a:off x="6467763" y="5003867"/>
            <a:ext cx="2664296" cy="463352"/>
          </a:xfrm>
          <a:prstGeom prst="flowChartInputOut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输出“无实根”</a:t>
            </a:r>
            <a:endParaRPr lang="zh-CN" altLang="en-US" dirty="0"/>
          </a:p>
        </p:txBody>
      </p:sp>
      <p:sp>
        <p:nvSpPr>
          <p:cNvPr id="11" name="流程图: 可选过程 10"/>
          <p:cNvSpPr/>
          <p:nvPr/>
        </p:nvSpPr>
        <p:spPr>
          <a:xfrm>
            <a:off x="5868144" y="6268300"/>
            <a:ext cx="1296144" cy="401216"/>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结束</a:t>
            </a:r>
            <a:endParaRPr lang="zh-CN" altLang="en-US" dirty="0"/>
          </a:p>
        </p:txBody>
      </p:sp>
      <p:cxnSp>
        <p:nvCxnSpPr>
          <p:cNvPr id="13" name="直接箭头连接符 12"/>
          <p:cNvCxnSpPr>
            <a:stCxn id="4" idx="2"/>
            <a:endCxn id="5" idx="1"/>
          </p:cNvCxnSpPr>
          <p:nvPr/>
        </p:nvCxnSpPr>
        <p:spPr>
          <a:xfrm>
            <a:off x="6539662" y="1847512"/>
            <a:ext cx="0" cy="235741"/>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4"/>
            <a:endCxn id="6" idx="0"/>
          </p:cNvCxnSpPr>
          <p:nvPr/>
        </p:nvCxnSpPr>
        <p:spPr>
          <a:xfrm>
            <a:off x="6539662" y="2546605"/>
            <a:ext cx="0" cy="212295"/>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7" idx="0"/>
          </p:cNvCxnSpPr>
          <p:nvPr/>
        </p:nvCxnSpPr>
        <p:spPr>
          <a:xfrm>
            <a:off x="6539662" y="3371548"/>
            <a:ext cx="0" cy="273533"/>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1"/>
            <a:endCxn id="8" idx="0"/>
          </p:cNvCxnSpPr>
          <p:nvPr/>
        </p:nvCxnSpPr>
        <p:spPr>
          <a:xfrm rot="10800000" flipV="1">
            <a:off x="5148064" y="4005120"/>
            <a:ext cx="491498" cy="604265"/>
          </a:xfrm>
          <a:prstGeom prst="bentConnector2">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9" idx="1"/>
          </p:cNvCxnSpPr>
          <p:nvPr/>
        </p:nvCxnSpPr>
        <p:spPr>
          <a:xfrm>
            <a:off x="5148064" y="5222034"/>
            <a:ext cx="0" cy="245187"/>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9" idx="4"/>
            <a:endCxn id="11" idx="0"/>
          </p:cNvCxnSpPr>
          <p:nvPr/>
        </p:nvCxnSpPr>
        <p:spPr>
          <a:xfrm rot="16200000" flipH="1">
            <a:off x="5663278" y="5415359"/>
            <a:ext cx="337729" cy="1368152"/>
          </a:xfrm>
          <a:prstGeom prst="bentConnector3">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3"/>
            <a:endCxn id="10" idx="1"/>
          </p:cNvCxnSpPr>
          <p:nvPr/>
        </p:nvCxnSpPr>
        <p:spPr>
          <a:xfrm>
            <a:off x="7439764" y="4005119"/>
            <a:ext cx="360149" cy="998748"/>
          </a:xfrm>
          <a:prstGeom prst="bentConnector2">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4"/>
          </p:cNvCxnSpPr>
          <p:nvPr/>
        </p:nvCxnSpPr>
        <p:spPr>
          <a:xfrm rot="5400000">
            <a:off x="6850433" y="5156451"/>
            <a:ext cx="638708" cy="1260249"/>
          </a:xfrm>
          <a:prstGeom prst="bentConnector2">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157100" y="3677178"/>
            <a:ext cx="415498" cy="369332"/>
          </a:xfrm>
          <a:prstGeom prst="rect">
            <a:avLst/>
          </a:prstGeom>
          <a:noFill/>
        </p:spPr>
        <p:txBody>
          <a:bodyPr wrap="none" rtlCol="0">
            <a:spAutoFit/>
          </a:bodyPr>
          <a:lstStyle/>
          <a:p>
            <a:r>
              <a:rPr lang="zh-CN" altLang="en-US" dirty="0" smtClean="0"/>
              <a:t>否</a:t>
            </a:r>
            <a:endParaRPr lang="zh-CN" altLang="en-US" dirty="0"/>
          </a:p>
        </p:txBody>
      </p:sp>
      <p:sp>
        <p:nvSpPr>
          <p:cNvPr id="41" name="文本框 40"/>
          <p:cNvSpPr txBox="1"/>
          <p:nvPr/>
        </p:nvSpPr>
        <p:spPr>
          <a:xfrm>
            <a:off x="7404519" y="3639254"/>
            <a:ext cx="415498" cy="369332"/>
          </a:xfrm>
          <a:prstGeom prst="rect">
            <a:avLst/>
          </a:prstGeom>
          <a:noFill/>
        </p:spPr>
        <p:txBody>
          <a:bodyPr wrap="none" rtlCol="0">
            <a:spAutoFit/>
          </a:bodyPr>
          <a:lstStyle/>
          <a:p>
            <a:r>
              <a:rPr lang="zh-CN" altLang="en-US" dirty="0" smtClean="0"/>
              <a:t>是</a:t>
            </a:r>
            <a:endParaRPr lang="zh-CN" altLang="en-US" dirty="0"/>
          </a:p>
        </p:txBody>
      </p:sp>
    </p:spTree>
    <p:extLst>
      <p:ext uri="{BB962C8B-B14F-4D97-AF65-F5344CB8AC3E}">
        <p14:creationId xmlns:p14="http://schemas.microsoft.com/office/powerpoint/2010/main" val="18885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up)">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up)">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up)">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up)">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up)">
                                      <p:cBhvr>
                                        <p:cTn id="9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p:cNvSpPr>
          <p:nvPr>
            <p:ph type="title"/>
          </p:nvPr>
        </p:nvSpPr>
        <p:spPr>
          <a:xfrm>
            <a:off x="1943064" y="2964184"/>
            <a:ext cx="1483098" cy="351956"/>
          </a:xfrm>
        </p:spPr>
        <p:txBody>
          <a:bodyPr/>
          <a:lstStyle/>
          <a:p>
            <a:pPr eaLnBrk="1" hangingPunct="1"/>
            <a:r>
              <a:rPr lang="zh-CN" altLang="en-US" dirty="0" smtClean="0"/>
              <a:t>判断字符类别</a:t>
            </a:r>
          </a:p>
        </p:txBody>
      </p:sp>
      <p:sp>
        <p:nvSpPr>
          <p:cNvPr id="9" name="副标题 8"/>
          <p:cNvSpPr>
            <a:spLocks noGrp="1"/>
          </p:cNvSpPr>
          <p:nvPr>
            <p:ph type="subTitle" idx="1"/>
          </p:nvPr>
        </p:nvSpPr>
        <p:spPr/>
        <p:txBody>
          <a:bodyPr/>
          <a:lstStyle/>
          <a:p>
            <a:endParaRPr lang="zh-CN" altLang="en-US"/>
          </a:p>
        </p:txBody>
      </p:sp>
      <p:sp>
        <p:nvSpPr>
          <p:cNvPr id="10" name="文本占位符 9"/>
          <p:cNvSpPr>
            <a:spLocks noGrp="1"/>
          </p:cNvSpPr>
          <p:nvPr>
            <p:ph type="body" sz="quarter" idx="10"/>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700662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p:cNvSpPr>
          <p:nvPr>
            <p:ph type="ctrTitle"/>
          </p:nvPr>
        </p:nvSpPr>
        <p:spPr/>
        <p:txBody>
          <a:bodyPr/>
          <a:lstStyle/>
          <a:p>
            <a:pPr eaLnBrk="1" hangingPunct="1"/>
            <a:r>
              <a:rPr lang="en-US" altLang="zh-CN" dirty="0" smtClean="0"/>
              <a:t>4.2</a:t>
            </a:r>
            <a:r>
              <a:rPr lang="zh-CN" altLang="en-US" dirty="0" smtClean="0"/>
              <a:t>多分支结构</a:t>
            </a:r>
          </a:p>
        </p:txBody>
      </p:sp>
      <p:sp>
        <p:nvSpPr>
          <p:cNvPr id="25603" name="副标题 4"/>
          <p:cNvSpPr>
            <a:spLocks noGrp="1"/>
          </p:cNvSpPr>
          <p:nvPr>
            <p:ph type="subTitle" idx="1"/>
          </p:nvPr>
        </p:nvSpPr>
        <p:spPr/>
        <p:txBody>
          <a:bodyPr/>
          <a:lstStyle/>
          <a:p>
            <a:pPr eaLnBrk="1" hangingPunct="1"/>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68950" y="2909330"/>
            <a:ext cx="2031326" cy="461665"/>
          </a:xfrm>
        </p:spPr>
        <p:txBody>
          <a:bodyPr/>
          <a:lstStyle/>
          <a:p>
            <a:r>
              <a:rPr lang="zh-CN" altLang="en-US" sz="2400" dirty="0"/>
              <a:t>求整数</a:t>
            </a:r>
            <a:r>
              <a:rPr lang="zh-CN" altLang="en-US" sz="2400" dirty="0" smtClean="0"/>
              <a:t>绝对值</a:t>
            </a:r>
            <a:endParaRPr lang="zh-CN" altLang="en-US" sz="2400" dirty="0"/>
          </a:p>
        </p:txBody>
      </p:sp>
      <p:sp>
        <p:nvSpPr>
          <p:cNvPr id="6" name="副标题 5"/>
          <p:cNvSpPr>
            <a:spLocks noGrp="1"/>
          </p:cNvSpPr>
          <p:nvPr>
            <p:ph type="subTitle" idx="1"/>
          </p:nvPr>
        </p:nvSpPr>
        <p:spPr/>
        <p:txBody>
          <a:bodyPr/>
          <a:lstStyle/>
          <a:p>
            <a:endParaRPr lang="zh-CN" altLang="en-US" sz="1800" dirty="0"/>
          </a:p>
        </p:txBody>
      </p:sp>
      <p:sp>
        <p:nvSpPr>
          <p:cNvPr id="7" name="文本占位符 6"/>
          <p:cNvSpPr>
            <a:spLocks noGrp="1"/>
          </p:cNvSpPr>
          <p:nvPr>
            <p:ph type="body" sz="quarter" idx="10"/>
          </p:nvPr>
        </p:nvSpPr>
        <p:spPr>
          <a:xfrm>
            <a:off x="878338" y="2420892"/>
            <a:ext cx="944489" cy="1569660"/>
          </a:xfrm>
        </p:spPr>
        <p:txBody>
          <a:bodyPr/>
          <a:lstStyle/>
          <a:p>
            <a:r>
              <a:rPr lang="en-US" altLang="zh-CN" sz="9600" dirty="0" smtClean="0"/>
              <a:t>1</a:t>
            </a:r>
            <a:endParaRPr lang="zh-CN" altLang="en-US" sz="9600" dirty="0"/>
          </a:p>
        </p:txBody>
      </p:sp>
    </p:spTree>
    <p:extLst>
      <p:ext uri="{BB962C8B-B14F-4D97-AF65-F5344CB8AC3E}">
        <p14:creationId xmlns:p14="http://schemas.microsoft.com/office/powerpoint/2010/main" val="33285328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r>
              <a:rPr lang="zh-CN" altLang="en-US" dirty="0" smtClean="0"/>
              <a:t>引：程序解析</a:t>
            </a:r>
            <a:endParaRPr lang="zh-CN" altLang="en-US" dirty="0"/>
          </a:p>
        </p:txBody>
      </p:sp>
      <p:sp>
        <p:nvSpPr>
          <p:cNvPr id="7" name="Rectangle 3"/>
          <p:cNvSpPr txBox="1">
            <a:spLocks noChangeArrowheads="1"/>
          </p:cNvSpPr>
          <p:nvPr/>
        </p:nvSpPr>
        <p:spPr bwMode="auto">
          <a:xfrm>
            <a:off x="208070" y="1535619"/>
            <a:ext cx="3985891" cy="4557679"/>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ea typeface="+mn-ea"/>
              </a:defRPr>
            </a:lvl2pPr>
            <a:lvl3pPr marL="857250" indent="-171450" algn="l" rtl="0" eaLnBrk="1" fontAlgn="base" hangingPunct="1">
              <a:spcBef>
                <a:spcPct val="20000"/>
              </a:spcBef>
              <a:spcAft>
                <a:spcPct val="0"/>
              </a:spcAft>
              <a:buChar char="•"/>
              <a:defRPr sz="1800">
                <a:solidFill>
                  <a:schemeClr val="tx1"/>
                </a:solidFill>
                <a:latin typeface="+mn-lt"/>
                <a:ea typeface="+mn-ea"/>
              </a:defRPr>
            </a:lvl3pPr>
            <a:lvl4pPr marL="1200150" indent="-171450" algn="l" rtl="0" eaLnBrk="1" fontAlgn="base" hangingPunct="1">
              <a:spcBef>
                <a:spcPct val="20000"/>
              </a:spcBef>
              <a:spcAft>
                <a:spcPct val="0"/>
              </a:spcAft>
              <a:buChar char="–"/>
              <a:defRPr sz="1500">
                <a:solidFill>
                  <a:schemeClr val="tx1"/>
                </a:solidFill>
                <a:latin typeface="+mn-lt"/>
                <a:ea typeface="+mn-ea"/>
              </a:defRPr>
            </a:lvl4pPr>
            <a:lvl5pPr marL="1543050" indent="-171450" algn="l" rtl="0" eaLnBrk="1" fontAlgn="base" hangingPunct="1">
              <a:spcBef>
                <a:spcPct val="20000"/>
              </a:spcBef>
              <a:spcAft>
                <a:spcPct val="0"/>
              </a:spcAft>
              <a:buChar char="»"/>
              <a:defRPr sz="15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a:lstStyle>
          <a:p>
            <a:pPr algn="just">
              <a:spcBef>
                <a:spcPct val="100000"/>
              </a:spcBef>
            </a:pPr>
            <a:r>
              <a:rPr kumimoji="1" lang="en-US" altLang="zh-CN" sz="2000" dirty="0">
                <a:solidFill>
                  <a:srgbClr val="FF33CC"/>
                </a:solidFill>
                <a:effectLst>
                  <a:outerShdw blurRad="38100" dist="38100" dir="2700000" algn="tl">
                    <a:srgbClr val="000000"/>
                  </a:outerShdw>
                </a:effectLst>
                <a:latin typeface="Times New Roman" pitchFamily="18" charset="0"/>
                <a:ea typeface="隶书" pitchFamily="49" charset="-122"/>
              </a:rPr>
              <a:t>【</a:t>
            </a:r>
            <a:r>
              <a:rPr kumimoji="1" lang="zh-CN" altLang="en-US" sz="2000" dirty="0">
                <a:solidFill>
                  <a:srgbClr val="FF33CC"/>
                </a:solidFill>
                <a:effectLst>
                  <a:outerShdw blurRad="38100" dist="38100" dir="2700000" algn="tl">
                    <a:srgbClr val="000000"/>
                  </a:outerShdw>
                </a:effectLst>
                <a:latin typeface="Times New Roman" pitchFamily="18" charset="0"/>
                <a:ea typeface="隶书" pitchFamily="49" charset="-122"/>
              </a:rPr>
              <a:t>例</a:t>
            </a:r>
            <a:r>
              <a:rPr kumimoji="1" lang="en-US" altLang="zh-CN" sz="2000" dirty="0">
                <a:solidFill>
                  <a:srgbClr val="FF33CC"/>
                </a:solidFill>
                <a:effectLst>
                  <a:outerShdw blurRad="38100" dist="38100" dir="2700000" algn="tl">
                    <a:srgbClr val="000000"/>
                  </a:outerShdw>
                </a:effectLst>
                <a:latin typeface="Times New Roman" pitchFamily="18" charset="0"/>
                <a:ea typeface="隶书" pitchFamily="49" charset="-122"/>
              </a:rPr>
              <a:t>4-5】</a:t>
            </a:r>
            <a:r>
              <a:rPr kumimoji="1" lang="zh-CN" altLang="en-US" sz="2000" dirty="0">
                <a:solidFill>
                  <a:srgbClr val="FF33CC"/>
                </a:solidFill>
                <a:effectLst>
                  <a:outerShdw blurRad="38100" dist="38100" dir="2700000" algn="tl">
                    <a:srgbClr val="000000"/>
                  </a:outerShdw>
                </a:effectLst>
                <a:latin typeface="Times New Roman" pitchFamily="18" charset="0"/>
                <a:ea typeface="隶书" pitchFamily="49" charset="-122"/>
              </a:rPr>
              <a:t>判断输入字符的类别是控制字符、数字、大写字母、小写字母还是其他字符。</a:t>
            </a:r>
          </a:p>
          <a:p>
            <a:pPr algn="just">
              <a:spcBef>
                <a:spcPct val="100000"/>
              </a:spcBef>
            </a:pPr>
            <a:r>
              <a:rPr kumimoji="1" lang="en-US" altLang="zh-CN" sz="2000" kern="0" dirty="0">
                <a:latin typeface="Times New Roman" pitchFamily="18" charset="0"/>
              </a:rPr>
              <a:t>【</a:t>
            </a:r>
            <a:r>
              <a:rPr kumimoji="1" lang="zh-CN" altLang="en-US" sz="2000" kern="0" dirty="0">
                <a:latin typeface="Times New Roman" pitchFamily="18" charset="0"/>
              </a:rPr>
              <a:t>分析</a:t>
            </a:r>
            <a:r>
              <a:rPr kumimoji="1" lang="en-US" altLang="zh-CN" sz="2000" kern="0" dirty="0">
                <a:latin typeface="Times New Roman" pitchFamily="18" charset="0"/>
              </a:rPr>
              <a:t>】</a:t>
            </a:r>
          </a:p>
          <a:p>
            <a:pPr marL="567929" lvl="1" indent="-342900" algn="just">
              <a:spcBef>
                <a:spcPct val="100000"/>
              </a:spcBef>
              <a:buFont typeface="+mj-lt"/>
              <a:buAutoNum type="arabicPeriod"/>
            </a:pPr>
            <a:r>
              <a:rPr lang="zh-CN" altLang="en-US" sz="1600" kern="0" dirty="0"/>
              <a:t>数据：一个字符数据</a:t>
            </a:r>
            <a:r>
              <a:rPr lang="en-US" altLang="zh-CN" sz="1600" kern="0" dirty="0"/>
              <a:t>C</a:t>
            </a:r>
            <a:r>
              <a:rPr lang="zh-CN" altLang="en-US" sz="1600" kern="0" dirty="0"/>
              <a:t>（输入的数）</a:t>
            </a:r>
            <a:endParaRPr lang="en-US" altLang="zh-CN" sz="1600" kern="0" dirty="0"/>
          </a:p>
          <a:p>
            <a:pPr marL="567929" lvl="1" indent="-342900" algn="just">
              <a:spcBef>
                <a:spcPct val="100000"/>
              </a:spcBef>
              <a:buFont typeface="+mj-lt"/>
              <a:buAutoNum type="arabicPeriod"/>
            </a:pPr>
            <a:r>
              <a:rPr lang="zh-CN" altLang="en-US" sz="1600" kern="0" dirty="0"/>
              <a:t>实现过程：</a:t>
            </a:r>
            <a:endParaRPr lang="en-US" altLang="zh-CN" sz="1600" kern="0" dirty="0"/>
          </a:p>
          <a:p>
            <a:pPr marL="792956" lvl="2" indent="-342900" algn="just">
              <a:spcBef>
                <a:spcPct val="100000"/>
              </a:spcBef>
              <a:buFont typeface="+mj-ea"/>
              <a:buAutoNum type="circleNumDbPlain"/>
            </a:pPr>
            <a:r>
              <a:rPr lang="zh-CN" altLang="en-US" sz="1400" kern="0" dirty="0"/>
              <a:t>输入一个字符</a:t>
            </a:r>
            <a:r>
              <a:rPr lang="en-US" altLang="zh-CN" sz="1400" kern="0" dirty="0"/>
              <a:t>C</a:t>
            </a:r>
            <a:r>
              <a:rPr lang="zh-CN" altLang="en-US" sz="1400" kern="0" dirty="0"/>
              <a:t>；</a:t>
            </a:r>
            <a:endParaRPr lang="en-US" altLang="zh-CN" sz="1400" kern="0" dirty="0"/>
          </a:p>
          <a:p>
            <a:pPr marL="792956" lvl="2" indent="-342900" algn="just">
              <a:spcBef>
                <a:spcPct val="100000"/>
              </a:spcBef>
              <a:buFont typeface="+mj-ea"/>
              <a:buAutoNum type="circleNumDbPlain"/>
            </a:pPr>
            <a:r>
              <a:rPr lang="zh-CN" altLang="en-US" sz="1400" kern="0" dirty="0"/>
              <a:t>根据输入字符的</a:t>
            </a:r>
            <a:r>
              <a:rPr lang="en-US" altLang="zh-CN" sz="1400" kern="0" dirty="0"/>
              <a:t>ASCII</a:t>
            </a:r>
            <a:r>
              <a:rPr lang="zh-CN" altLang="en-US" sz="1400" kern="0" dirty="0"/>
              <a:t>码来判断</a:t>
            </a:r>
            <a:r>
              <a:rPr lang="en-US" altLang="zh-CN" sz="1400" kern="0" dirty="0"/>
              <a:t>C</a:t>
            </a:r>
            <a:r>
              <a:rPr lang="zh-CN" altLang="en-US" sz="1400" kern="0" dirty="0"/>
              <a:t>的类型：如果</a:t>
            </a:r>
            <a:r>
              <a:rPr lang="en-US" altLang="zh-CN" sz="1400" kern="0" dirty="0"/>
              <a:t>ASCII</a:t>
            </a:r>
            <a:r>
              <a:rPr lang="zh-CN" altLang="en-US" sz="1400" kern="0" dirty="0"/>
              <a:t>小于</a:t>
            </a:r>
            <a:r>
              <a:rPr lang="en-US" altLang="zh-CN" sz="1400" kern="0" dirty="0"/>
              <a:t>32</a:t>
            </a:r>
            <a:r>
              <a:rPr lang="zh-CN" altLang="en-US" sz="1400" kern="0" dirty="0"/>
              <a:t>为控制字符；如果在字符‘</a:t>
            </a:r>
            <a:r>
              <a:rPr lang="en-US" altLang="zh-CN" sz="1400" kern="0" dirty="0"/>
              <a:t>0</a:t>
            </a:r>
            <a:r>
              <a:rPr lang="zh-CN" altLang="en-US" sz="1400" kern="0" dirty="0"/>
              <a:t>’</a:t>
            </a:r>
            <a:r>
              <a:rPr lang="en-US" altLang="zh-CN" sz="1400" kern="0" dirty="0"/>
              <a:t>-</a:t>
            </a:r>
            <a:r>
              <a:rPr lang="zh-CN" altLang="en-US" sz="1400" kern="0" dirty="0"/>
              <a:t>‘</a:t>
            </a:r>
            <a:r>
              <a:rPr lang="en-US" altLang="zh-CN" sz="1400" kern="0" dirty="0"/>
              <a:t>9</a:t>
            </a:r>
            <a:r>
              <a:rPr lang="zh-CN" altLang="en-US" sz="1400" kern="0" dirty="0"/>
              <a:t>’之间为数字；如果在字符‘</a:t>
            </a:r>
            <a:r>
              <a:rPr lang="en-US" altLang="zh-CN" sz="1400" kern="0" dirty="0"/>
              <a:t>A</a:t>
            </a:r>
            <a:r>
              <a:rPr lang="zh-CN" altLang="en-US" sz="1400" kern="0" dirty="0"/>
              <a:t>’</a:t>
            </a:r>
            <a:r>
              <a:rPr lang="en-US" altLang="zh-CN" sz="1400" kern="0" dirty="0"/>
              <a:t>-</a:t>
            </a:r>
            <a:r>
              <a:rPr lang="zh-CN" altLang="en-US" sz="1400" kern="0" dirty="0"/>
              <a:t>‘</a:t>
            </a:r>
            <a:r>
              <a:rPr lang="en-US" altLang="zh-CN" sz="1400" kern="0" dirty="0"/>
              <a:t>Z</a:t>
            </a:r>
            <a:r>
              <a:rPr lang="zh-CN" altLang="en-US" sz="1400" kern="0" dirty="0"/>
              <a:t>’之间为大写字母；如果在字符‘</a:t>
            </a:r>
            <a:r>
              <a:rPr lang="en-US" altLang="zh-CN" sz="1400" kern="0" dirty="0"/>
              <a:t>a</a:t>
            </a:r>
            <a:r>
              <a:rPr lang="zh-CN" altLang="en-US" sz="1400" kern="0" dirty="0"/>
              <a:t>’</a:t>
            </a:r>
            <a:r>
              <a:rPr lang="en-US" altLang="zh-CN" sz="1400" kern="0" dirty="0"/>
              <a:t>-</a:t>
            </a:r>
            <a:r>
              <a:rPr lang="zh-CN" altLang="en-US" sz="1400" kern="0" dirty="0"/>
              <a:t>‘</a:t>
            </a:r>
            <a:r>
              <a:rPr lang="en-US" altLang="zh-CN" sz="1400" kern="0" dirty="0"/>
              <a:t>z</a:t>
            </a:r>
            <a:r>
              <a:rPr lang="zh-CN" altLang="en-US" sz="1400" kern="0" dirty="0"/>
              <a:t>’之间为小写字母的特征；其余则为其他字符。</a:t>
            </a:r>
          </a:p>
        </p:txBody>
      </p:sp>
      <p:sp>
        <p:nvSpPr>
          <p:cNvPr id="9" name="流程图: 终止 8"/>
          <p:cNvSpPr/>
          <p:nvPr/>
        </p:nvSpPr>
        <p:spPr>
          <a:xfrm>
            <a:off x="4247964" y="1749029"/>
            <a:ext cx="1134126" cy="226314"/>
          </a:xfrm>
          <a:prstGeom prst="flowChartTerminator">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10" name="平行四边形 9"/>
          <p:cNvSpPr/>
          <p:nvPr/>
        </p:nvSpPr>
        <p:spPr>
          <a:xfrm>
            <a:off x="4248235" y="2240868"/>
            <a:ext cx="1342035" cy="226314"/>
          </a:xfrm>
          <a:prstGeom prst="parallelogram">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输入字符</a:t>
            </a:r>
            <a:r>
              <a:rPr lang="en-US" altLang="zh-CN" sz="1400" dirty="0"/>
              <a:t>C</a:t>
            </a:r>
            <a:endParaRPr lang="zh-CN" altLang="en-US" sz="1400" dirty="0"/>
          </a:p>
        </p:txBody>
      </p:sp>
      <p:sp>
        <p:nvSpPr>
          <p:cNvPr id="11" name="流程图: 决策 10"/>
          <p:cNvSpPr/>
          <p:nvPr/>
        </p:nvSpPr>
        <p:spPr>
          <a:xfrm>
            <a:off x="4193958" y="2732709"/>
            <a:ext cx="1242138" cy="534275"/>
          </a:xfrm>
          <a:prstGeom prst="flowChartDecision">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C&lt;32?</a:t>
            </a:r>
            <a:endParaRPr lang="zh-CN" altLang="en-US" sz="1400" dirty="0"/>
          </a:p>
        </p:txBody>
      </p:sp>
      <p:sp>
        <p:nvSpPr>
          <p:cNvPr id="14" name="流程图: 数据 13"/>
          <p:cNvSpPr/>
          <p:nvPr/>
        </p:nvSpPr>
        <p:spPr>
          <a:xfrm>
            <a:off x="4193960" y="4687743"/>
            <a:ext cx="1187375" cy="395292"/>
          </a:xfrm>
          <a:prstGeom prst="flowChartInputOutpu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控制字符</a:t>
            </a:r>
            <a:endParaRPr lang="zh-CN" altLang="en-US" sz="1600" dirty="0"/>
          </a:p>
        </p:txBody>
      </p:sp>
      <p:sp>
        <p:nvSpPr>
          <p:cNvPr id="15" name="流程图: 终止 14"/>
          <p:cNvSpPr/>
          <p:nvPr/>
        </p:nvSpPr>
        <p:spPr>
          <a:xfrm>
            <a:off x="6234938" y="5704763"/>
            <a:ext cx="1134126" cy="226314"/>
          </a:xfrm>
          <a:prstGeom prst="flowChartTerminator">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cxnSp>
        <p:nvCxnSpPr>
          <p:cNvPr id="16" name="直接箭头连接符 15"/>
          <p:cNvCxnSpPr>
            <a:stCxn id="9" idx="2"/>
          </p:cNvCxnSpPr>
          <p:nvPr/>
        </p:nvCxnSpPr>
        <p:spPr>
          <a:xfrm>
            <a:off x="4815027" y="1975342"/>
            <a:ext cx="0" cy="265526"/>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1" idx="0"/>
          </p:cNvCxnSpPr>
          <p:nvPr/>
        </p:nvCxnSpPr>
        <p:spPr>
          <a:xfrm>
            <a:off x="4815027" y="2467182"/>
            <a:ext cx="0" cy="265526"/>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2"/>
          </p:cNvCxnSpPr>
          <p:nvPr/>
        </p:nvCxnSpPr>
        <p:spPr>
          <a:xfrm flipH="1">
            <a:off x="4814539" y="3266984"/>
            <a:ext cx="488" cy="1442215"/>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p:cNvSpPr/>
          <p:nvPr/>
        </p:nvSpPr>
        <p:spPr>
          <a:xfrm>
            <a:off x="4826340" y="3121483"/>
            <a:ext cx="1836204" cy="592148"/>
          </a:xfrm>
          <a:prstGeom prst="flowChartDecision">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C&gt;=‘0’</a:t>
            </a:r>
            <a:r>
              <a:rPr lang="en-US" altLang="zh-CN" sz="1200" dirty="0">
                <a:solidFill>
                  <a:srgbClr val="FF0000"/>
                </a:solidFill>
              </a:rPr>
              <a:t>&amp;&amp;</a:t>
            </a:r>
            <a:r>
              <a:rPr lang="en-US" altLang="zh-CN" sz="1200" dirty="0"/>
              <a:t>C&lt;=‘9’</a:t>
            </a:r>
            <a:endParaRPr lang="zh-CN" altLang="en-US" sz="1200" dirty="0"/>
          </a:p>
        </p:txBody>
      </p:sp>
      <p:cxnSp>
        <p:nvCxnSpPr>
          <p:cNvPr id="34" name="肘形连接符 33"/>
          <p:cNvCxnSpPr>
            <a:stCxn id="11" idx="3"/>
            <a:endCxn id="32" idx="0"/>
          </p:cNvCxnSpPr>
          <p:nvPr/>
        </p:nvCxnSpPr>
        <p:spPr>
          <a:xfrm>
            <a:off x="5436096" y="2999845"/>
            <a:ext cx="308346" cy="121638"/>
          </a:xfrm>
          <a:prstGeom prst="bent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流程图: 数据 34"/>
          <p:cNvSpPr/>
          <p:nvPr/>
        </p:nvSpPr>
        <p:spPr>
          <a:xfrm>
            <a:off x="5145317" y="4687743"/>
            <a:ext cx="1187375" cy="395292"/>
          </a:xfrm>
          <a:prstGeom prst="flowChartInputOutpu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数字字符</a:t>
            </a:r>
            <a:endParaRPr lang="zh-CN" altLang="en-US" sz="1600" dirty="0"/>
          </a:p>
        </p:txBody>
      </p:sp>
      <p:cxnSp>
        <p:nvCxnSpPr>
          <p:cNvPr id="36" name="直接箭头连接符 35"/>
          <p:cNvCxnSpPr>
            <a:stCxn id="32" idx="2"/>
          </p:cNvCxnSpPr>
          <p:nvPr/>
        </p:nvCxnSpPr>
        <p:spPr>
          <a:xfrm>
            <a:off x="5744444" y="3713631"/>
            <a:ext cx="21455" cy="995566"/>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6129008" y="3512902"/>
            <a:ext cx="1592907" cy="627820"/>
          </a:xfrm>
          <a:prstGeom prst="flowChartDecision">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62500" lnSpcReduction="20000"/>
          </a:bodyPr>
          <a:lstStyle/>
          <a:p>
            <a:pPr algn="ctr"/>
            <a:r>
              <a:rPr lang="en-US" altLang="zh-CN" dirty="0" smtClean="0"/>
              <a:t>C&gt;=‘</a:t>
            </a:r>
          </a:p>
          <a:p>
            <a:pPr algn="ctr"/>
            <a:r>
              <a:rPr lang="en-US" altLang="zh-CN" dirty="0" smtClean="0"/>
              <a:t>A’</a:t>
            </a:r>
            <a:r>
              <a:rPr lang="en-US" altLang="zh-CN" dirty="0" smtClean="0">
                <a:solidFill>
                  <a:srgbClr val="FF0000"/>
                </a:solidFill>
              </a:rPr>
              <a:t>&amp;&amp;</a:t>
            </a:r>
            <a:r>
              <a:rPr lang="en-US" altLang="zh-CN" dirty="0" smtClean="0"/>
              <a:t>C&lt;=‘Z’</a:t>
            </a:r>
            <a:endParaRPr lang="zh-CN" altLang="en-US" dirty="0"/>
          </a:p>
        </p:txBody>
      </p:sp>
      <p:cxnSp>
        <p:nvCxnSpPr>
          <p:cNvPr id="42" name="肘形连接符 41"/>
          <p:cNvCxnSpPr>
            <a:stCxn id="32" idx="3"/>
            <a:endCxn id="41" idx="0"/>
          </p:cNvCxnSpPr>
          <p:nvPr/>
        </p:nvCxnSpPr>
        <p:spPr>
          <a:xfrm>
            <a:off x="6662544" y="3417559"/>
            <a:ext cx="262916" cy="95345"/>
          </a:xfrm>
          <a:prstGeom prst="bent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6304880" y="4687743"/>
            <a:ext cx="1187375" cy="395292"/>
          </a:xfrm>
          <a:prstGeom prst="flowChartInputOutpu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大写字符</a:t>
            </a:r>
            <a:endParaRPr lang="zh-CN" altLang="en-US" sz="1600" dirty="0"/>
          </a:p>
        </p:txBody>
      </p:sp>
      <p:cxnSp>
        <p:nvCxnSpPr>
          <p:cNvPr id="44" name="直接箭头连接符 43"/>
          <p:cNvCxnSpPr>
            <a:stCxn id="41" idx="2"/>
          </p:cNvCxnSpPr>
          <p:nvPr/>
        </p:nvCxnSpPr>
        <p:spPr>
          <a:xfrm>
            <a:off x="6925460" y="4140724"/>
            <a:ext cx="0" cy="568475"/>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流程图: 决策 73"/>
          <p:cNvSpPr/>
          <p:nvPr/>
        </p:nvSpPr>
        <p:spPr>
          <a:xfrm>
            <a:off x="7139405" y="3896601"/>
            <a:ext cx="1592907" cy="627820"/>
          </a:xfrm>
          <a:prstGeom prst="flowChartDecision">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62500" lnSpcReduction="20000"/>
          </a:bodyPr>
          <a:lstStyle/>
          <a:p>
            <a:pPr algn="ctr"/>
            <a:r>
              <a:rPr lang="en-US" altLang="zh-CN" dirty="0" smtClean="0"/>
              <a:t>C&gt;=‘</a:t>
            </a:r>
          </a:p>
          <a:p>
            <a:pPr algn="ctr"/>
            <a:r>
              <a:rPr lang="en-US" altLang="zh-CN" dirty="0" smtClean="0"/>
              <a:t>a’</a:t>
            </a:r>
            <a:r>
              <a:rPr lang="en-US" altLang="zh-CN" dirty="0" smtClean="0">
                <a:solidFill>
                  <a:srgbClr val="FF0000"/>
                </a:solidFill>
              </a:rPr>
              <a:t>&amp;&amp;</a:t>
            </a:r>
            <a:r>
              <a:rPr lang="en-US" altLang="zh-CN" dirty="0" smtClean="0"/>
              <a:t>C&lt;=‘z’</a:t>
            </a:r>
            <a:endParaRPr lang="zh-CN" altLang="en-US" dirty="0"/>
          </a:p>
        </p:txBody>
      </p:sp>
      <p:cxnSp>
        <p:nvCxnSpPr>
          <p:cNvPr id="75" name="肘形连接符 74"/>
          <p:cNvCxnSpPr>
            <a:stCxn id="41" idx="3"/>
            <a:endCxn id="74" idx="0"/>
          </p:cNvCxnSpPr>
          <p:nvPr/>
        </p:nvCxnSpPr>
        <p:spPr>
          <a:xfrm>
            <a:off x="7721913" y="3826814"/>
            <a:ext cx="213944" cy="69789"/>
          </a:xfrm>
          <a:prstGeom prst="bent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流程图: 数据 75"/>
          <p:cNvSpPr/>
          <p:nvPr/>
        </p:nvSpPr>
        <p:spPr>
          <a:xfrm>
            <a:off x="7315277" y="4689892"/>
            <a:ext cx="1187375" cy="395292"/>
          </a:xfrm>
          <a:prstGeom prst="flowChartInputOutpu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小写字符</a:t>
            </a:r>
            <a:endParaRPr lang="zh-CN" altLang="en-US" sz="1600" dirty="0"/>
          </a:p>
        </p:txBody>
      </p:sp>
      <p:cxnSp>
        <p:nvCxnSpPr>
          <p:cNvPr id="77" name="直接箭头连接符 76"/>
          <p:cNvCxnSpPr>
            <a:stCxn id="74" idx="2"/>
          </p:cNvCxnSpPr>
          <p:nvPr/>
        </p:nvCxnSpPr>
        <p:spPr>
          <a:xfrm>
            <a:off x="7935857" y="4524421"/>
            <a:ext cx="0" cy="186926"/>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74" idx="3"/>
          </p:cNvCxnSpPr>
          <p:nvPr/>
        </p:nvCxnSpPr>
        <p:spPr>
          <a:xfrm>
            <a:off x="8732313" y="4210512"/>
            <a:ext cx="8333" cy="499868"/>
          </a:xfrm>
          <a:prstGeom prst="bent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流程图: 数据 82"/>
          <p:cNvSpPr/>
          <p:nvPr/>
        </p:nvSpPr>
        <p:spPr>
          <a:xfrm>
            <a:off x="8299009" y="4689882"/>
            <a:ext cx="844993" cy="391159"/>
          </a:xfrm>
          <a:prstGeom prst="flowChartInputOutpu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其它</a:t>
            </a:r>
            <a:endParaRPr lang="zh-CN" altLang="en-US" sz="1600" dirty="0"/>
          </a:p>
        </p:txBody>
      </p:sp>
      <p:cxnSp>
        <p:nvCxnSpPr>
          <p:cNvPr id="87" name="肘形连接符 86"/>
          <p:cNvCxnSpPr>
            <a:endCxn id="15" idx="0"/>
          </p:cNvCxnSpPr>
          <p:nvPr/>
        </p:nvCxnSpPr>
        <p:spPr>
          <a:xfrm rot="16200000" flipH="1">
            <a:off x="5423645" y="4326408"/>
            <a:ext cx="769252" cy="1987461"/>
          </a:xfrm>
          <a:prstGeom prst="bent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肘形连接符 91"/>
          <p:cNvCxnSpPr>
            <a:endCxn id="15" idx="0"/>
          </p:cNvCxnSpPr>
          <p:nvPr/>
        </p:nvCxnSpPr>
        <p:spPr>
          <a:xfrm rot="16200000" flipH="1">
            <a:off x="5899323" y="4802084"/>
            <a:ext cx="769252" cy="1036104"/>
          </a:xfrm>
          <a:prstGeom prst="bent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肘形连接符 94"/>
          <p:cNvCxnSpPr>
            <a:endCxn id="15" idx="0"/>
          </p:cNvCxnSpPr>
          <p:nvPr/>
        </p:nvCxnSpPr>
        <p:spPr>
          <a:xfrm rot="5400000">
            <a:off x="6479105" y="5258409"/>
            <a:ext cx="769252" cy="123459"/>
          </a:xfrm>
          <a:prstGeom prst="bent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肘形连接符 97"/>
          <p:cNvCxnSpPr>
            <a:endCxn id="15" idx="0"/>
          </p:cNvCxnSpPr>
          <p:nvPr/>
        </p:nvCxnSpPr>
        <p:spPr>
          <a:xfrm rot="5400000">
            <a:off x="6985378" y="4754283"/>
            <a:ext cx="767102" cy="1133856"/>
          </a:xfrm>
          <a:prstGeom prst="bent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肘形连接符 100"/>
          <p:cNvCxnSpPr>
            <a:endCxn id="15" idx="0"/>
          </p:cNvCxnSpPr>
          <p:nvPr/>
        </p:nvCxnSpPr>
        <p:spPr>
          <a:xfrm rot="5400000">
            <a:off x="7386108" y="4350226"/>
            <a:ext cx="770435" cy="1938643"/>
          </a:xfrm>
          <a:prstGeom prst="bent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4526727" y="3605500"/>
            <a:ext cx="239717" cy="369332"/>
          </a:xfrm>
          <a:prstGeom prst="rect">
            <a:avLst/>
          </a:prstGeom>
          <a:noFill/>
          <a:ln>
            <a:noFill/>
          </a:ln>
        </p:spPr>
        <p:txBody>
          <a:bodyPr wrap="square" rtlCol="0">
            <a:spAutoFit/>
          </a:bodyPr>
          <a:lstStyle/>
          <a:p>
            <a:r>
              <a:rPr lang="zh-CN" altLang="en-US" dirty="0" smtClean="0"/>
              <a:t>真</a:t>
            </a:r>
            <a:endParaRPr lang="zh-CN" altLang="en-US" dirty="0"/>
          </a:p>
        </p:txBody>
      </p:sp>
      <p:sp>
        <p:nvSpPr>
          <p:cNvPr id="112" name="文本框 111"/>
          <p:cNvSpPr txBox="1"/>
          <p:nvPr/>
        </p:nvSpPr>
        <p:spPr>
          <a:xfrm>
            <a:off x="5503401" y="3949942"/>
            <a:ext cx="239717" cy="369332"/>
          </a:xfrm>
          <a:prstGeom prst="rect">
            <a:avLst/>
          </a:prstGeom>
          <a:noFill/>
          <a:ln>
            <a:noFill/>
          </a:ln>
        </p:spPr>
        <p:txBody>
          <a:bodyPr wrap="square" rtlCol="0">
            <a:spAutoFit/>
          </a:bodyPr>
          <a:lstStyle/>
          <a:p>
            <a:r>
              <a:rPr lang="zh-CN" altLang="en-US" dirty="0" smtClean="0"/>
              <a:t>真</a:t>
            </a:r>
            <a:endParaRPr lang="zh-CN" altLang="en-US" dirty="0"/>
          </a:p>
        </p:txBody>
      </p:sp>
      <p:sp>
        <p:nvSpPr>
          <p:cNvPr id="113" name="文本框 112"/>
          <p:cNvSpPr txBox="1"/>
          <p:nvPr/>
        </p:nvSpPr>
        <p:spPr>
          <a:xfrm>
            <a:off x="6582318" y="4233205"/>
            <a:ext cx="239717" cy="369332"/>
          </a:xfrm>
          <a:prstGeom prst="rect">
            <a:avLst/>
          </a:prstGeom>
          <a:noFill/>
          <a:ln>
            <a:noFill/>
          </a:ln>
        </p:spPr>
        <p:txBody>
          <a:bodyPr wrap="square" rtlCol="0">
            <a:spAutoFit/>
          </a:bodyPr>
          <a:lstStyle/>
          <a:p>
            <a:r>
              <a:rPr lang="zh-CN" altLang="en-US" dirty="0" smtClean="0"/>
              <a:t>真</a:t>
            </a:r>
            <a:endParaRPr lang="zh-CN" altLang="en-US" dirty="0"/>
          </a:p>
        </p:txBody>
      </p:sp>
      <p:sp>
        <p:nvSpPr>
          <p:cNvPr id="114" name="文本框 113"/>
          <p:cNvSpPr txBox="1"/>
          <p:nvPr/>
        </p:nvSpPr>
        <p:spPr>
          <a:xfrm>
            <a:off x="7602057" y="4428421"/>
            <a:ext cx="239717" cy="369332"/>
          </a:xfrm>
          <a:prstGeom prst="rect">
            <a:avLst/>
          </a:prstGeom>
          <a:noFill/>
          <a:ln>
            <a:noFill/>
          </a:ln>
        </p:spPr>
        <p:txBody>
          <a:bodyPr wrap="square" rtlCol="0">
            <a:spAutoFit/>
          </a:bodyPr>
          <a:lstStyle/>
          <a:p>
            <a:r>
              <a:rPr lang="zh-CN" altLang="en-US" dirty="0" smtClean="0"/>
              <a:t>真</a:t>
            </a:r>
            <a:endParaRPr lang="zh-CN" altLang="en-US" dirty="0"/>
          </a:p>
        </p:txBody>
      </p:sp>
      <p:sp>
        <p:nvSpPr>
          <p:cNvPr id="115" name="文本框 114"/>
          <p:cNvSpPr txBox="1"/>
          <p:nvPr/>
        </p:nvSpPr>
        <p:spPr>
          <a:xfrm>
            <a:off x="5471126" y="2732326"/>
            <a:ext cx="239717" cy="369332"/>
          </a:xfrm>
          <a:prstGeom prst="rect">
            <a:avLst/>
          </a:prstGeom>
          <a:noFill/>
          <a:ln>
            <a:noFill/>
          </a:ln>
        </p:spPr>
        <p:txBody>
          <a:bodyPr wrap="square" rtlCol="0">
            <a:spAutoFit/>
          </a:bodyPr>
          <a:lstStyle/>
          <a:p>
            <a:r>
              <a:rPr lang="zh-CN" altLang="en-US" dirty="0" smtClean="0"/>
              <a:t>假</a:t>
            </a:r>
            <a:endParaRPr lang="zh-CN" altLang="en-US" dirty="0"/>
          </a:p>
        </p:txBody>
      </p:sp>
      <p:sp>
        <p:nvSpPr>
          <p:cNvPr id="117" name="文本框 116"/>
          <p:cNvSpPr txBox="1"/>
          <p:nvPr/>
        </p:nvSpPr>
        <p:spPr>
          <a:xfrm>
            <a:off x="6650853" y="3055010"/>
            <a:ext cx="239717" cy="369332"/>
          </a:xfrm>
          <a:prstGeom prst="rect">
            <a:avLst/>
          </a:prstGeom>
          <a:noFill/>
          <a:ln>
            <a:noFill/>
          </a:ln>
        </p:spPr>
        <p:txBody>
          <a:bodyPr wrap="square" rtlCol="0">
            <a:spAutoFit/>
          </a:bodyPr>
          <a:lstStyle/>
          <a:p>
            <a:r>
              <a:rPr lang="zh-CN" altLang="en-US" dirty="0" smtClean="0"/>
              <a:t>假</a:t>
            </a:r>
            <a:endParaRPr lang="zh-CN" altLang="en-US" dirty="0"/>
          </a:p>
        </p:txBody>
      </p:sp>
      <p:sp>
        <p:nvSpPr>
          <p:cNvPr id="118" name="文本框 117"/>
          <p:cNvSpPr txBox="1"/>
          <p:nvPr/>
        </p:nvSpPr>
        <p:spPr>
          <a:xfrm>
            <a:off x="7711348" y="3499001"/>
            <a:ext cx="239717" cy="369332"/>
          </a:xfrm>
          <a:prstGeom prst="rect">
            <a:avLst/>
          </a:prstGeom>
          <a:noFill/>
          <a:ln>
            <a:noFill/>
          </a:ln>
        </p:spPr>
        <p:txBody>
          <a:bodyPr wrap="square" rtlCol="0">
            <a:spAutoFit/>
          </a:bodyPr>
          <a:lstStyle/>
          <a:p>
            <a:r>
              <a:rPr lang="zh-CN" altLang="en-US" dirty="0" smtClean="0"/>
              <a:t>假</a:t>
            </a:r>
            <a:endParaRPr lang="zh-CN" altLang="en-US" dirty="0"/>
          </a:p>
        </p:txBody>
      </p:sp>
      <p:sp>
        <p:nvSpPr>
          <p:cNvPr id="119" name="文本框 118"/>
          <p:cNvSpPr txBox="1"/>
          <p:nvPr/>
        </p:nvSpPr>
        <p:spPr>
          <a:xfrm>
            <a:off x="8770963" y="4332849"/>
            <a:ext cx="239717" cy="369332"/>
          </a:xfrm>
          <a:prstGeom prst="rect">
            <a:avLst/>
          </a:prstGeom>
          <a:noFill/>
          <a:ln>
            <a:noFill/>
          </a:ln>
        </p:spPr>
        <p:txBody>
          <a:bodyPr wrap="square" rtlCol="0">
            <a:spAutoFit/>
          </a:bodyPr>
          <a:lstStyle/>
          <a:p>
            <a:r>
              <a:rPr lang="zh-CN" altLang="en-US" dirty="0" smtClean="0"/>
              <a:t>假</a:t>
            </a:r>
            <a:endParaRPr lang="zh-CN" altLang="en-US" dirty="0"/>
          </a:p>
        </p:txBody>
      </p:sp>
    </p:spTree>
    <p:extLst>
      <p:ext uri="{BB962C8B-B14F-4D97-AF65-F5344CB8AC3E}">
        <p14:creationId xmlns:p14="http://schemas.microsoft.com/office/powerpoint/2010/main" val="37509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childTnLst>
                          </p:cTn>
                        </p:par>
                        <p:par>
                          <p:cTn id="46" fill="hold">
                            <p:stCondLst>
                              <p:cond delay="1500"/>
                            </p:stCondLst>
                            <p:childTnLst>
                              <p:par>
                                <p:cTn id="47" presetID="22" presetClass="entr" presetSubtype="1"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par>
                          <p:cTn id="54" fill="hold">
                            <p:stCondLst>
                              <p:cond delay="2500"/>
                            </p:stCondLst>
                            <p:childTnLst>
                              <p:par>
                                <p:cTn id="55" presetID="22" presetClass="entr" presetSubtype="1"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11"/>
                                        </p:tgtEl>
                                        <p:attrNameLst>
                                          <p:attrName>style.visibility</p:attrName>
                                        </p:attrNameLst>
                                      </p:cBhvr>
                                      <p:to>
                                        <p:strVal val="visible"/>
                                      </p:to>
                                    </p:set>
                                    <p:animEffect transition="in" filter="wipe(up)">
                                      <p:cBhvr>
                                        <p:cTn id="60" dur="500"/>
                                        <p:tgtEl>
                                          <p:spTgt spid="111"/>
                                        </p:tgtEl>
                                      </p:cBhvr>
                                    </p:animEffect>
                                  </p:child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up)">
                                      <p:cBhvr>
                                        <p:cTn id="64" dur="500"/>
                                        <p:tgtEl>
                                          <p:spTgt spid="14"/>
                                        </p:tgtEl>
                                      </p:cBhvr>
                                    </p:animEffect>
                                  </p:childTnLst>
                                </p:cTn>
                              </p:par>
                            </p:childTnLst>
                          </p:cTn>
                        </p:par>
                        <p:par>
                          <p:cTn id="65" fill="hold">
                            <p:stCondLst>
                              <p:cond delay="3500"/>
                            </p:stCondLst>
                            <p:childTnLst>
                              <p:par>
                                <p:cTn id="66" presetID="22" presetClass="entr" presetSubtype="1" fill="hold" nodeType="after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wipe(up)">
                                      <p:cBhvr>
                                        <p:cTn id="68" dur="500"/>
                                        <p:tgtEl>
                                          <p:spTgt spid="87"/>
                                        </p:tgtEl>
                                      </p:cBhvr>
                                    </p:animEffect>
                                  </p:childTnLst>
                                </p:cTn>
                              </p:par>
                            </p:childTnLst>
                          </p:cTn>
                        </p:par>
                        <p:par>
                          <p:cTn id="69" fill="hold">
                            <p:stCondLst>
                              <p:cond delay="4000"/>
                            </p:stCondLst>
                            <p:childTnLst>
                              <p:par>
                                <p:cTn id="70" presetID="22" presetClass="entr" presetSubtype="1"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up)">
                                      <p:cBhvr>
                                        <p:cTn id="72" dur="500"/>
                                        <p:tgtEl>
                                          <p:spTgt spid="15"/>
                                        </p:tgtEl>
                                      </p:cBhvr>
                                    </p:animEffect>
                                  </p:childTnLst>
                                </p:cTn>
                              </p:par>
                            </p:childTnLst>
                          </p:cTn>
                        </p:par>
                        <p:par>
                          <p:cTn id="73" fill="hold">
                            <p:stCondLst>
                              <p:cond delay="4500"/>
                            </p:stCondLst>
                            <p:childTnLst>
                              <p:par>
                                <p:cTn id="74" presetID="22" presetClass="entr" presetSubtype="1"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up)">
                                      <p:cBhvr>
                                        <p:cTn id="76" dur="500"/>
                                        <p:tgtEl>
                                          <p:spTgt spid="34"/>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15"/>
                                        </p:tgtEl>
                                        <p:attrNameLst>
                                          <p:attrName>style.visibility</p:attrName>
                                        </p:attrNameLst>
                                      </p:cBhvr>
                                      <p:to>
                                        <p:strVal val="visible"/>
                                      </p:to>
                                    </p:set>
                                    <p:animEffect transition="in" filter="wipe(up)">
                                      <p:cBhvr>
                                        <p:cTn id="79" dur="500"/>
                                        <p:tgtEl>
                                          <p:spTgt spid="115"/>
                                        </p:tgtEl>
                                      </p:cBhvr>
                                    </p:animEffect>
                                  </p:childTnLst>
                                </p:cTn>
                              </p:par>
                            </p:childTnLst>
                          </p:cTn>
                        </p:par>
                        <p:par>
                          <p:cTn id="80" fill="hold">
                            <p:stCondLst>
                              <p:cond delay="5000"/>
                            </p:stCondLst>
                            <p:childTnLst>
                              <p:par>
                                <p:cTn id="81" presetID="22" presetClass="entr" presetSubtype="1"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up)">
                                      <p:cBhvr>
                                        <p:cTn id="83" dur="500"/>
                                        <p:tgtEl>
                                          <p:spTgt spid="32"/>
                                        </p:tgtEl>
                                      </p:cBhvr>
                                    </p:animEffect>
                                  </p:childTnLst>
                                </p:cTn>
                              </p:par>
                            </p:childTnLst>
                          </p:cTn>
                        </p:par>
                        <p:par>
                          <p:cTn id="84" fill="hold">
                            <p:stCondLst>
                              <p:cond delay="5500"/>
                            </p:stCondLst>
                            <p:childTnLst>
                              <p:par>
                                <p:cTn id="85" presetID="22" presetClass="entr" presetSubtype="1" fill="hold"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up)">
                                      <p:cBhvr>
                                        <p:cTn id="87" dur="500"/>
                                        <p:tgtEl>
                                          <p:spTgt spid="36"/>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112"/>
                                        </p:tgtEl>
                                        <p:attrNameLst>
                                          <p:attrName>style.visibility</p:attrName>
                                        </p:attrNameLst>
                                      </p:cBhvr>
                                      <p:to>
                                        <p:strVal val="visible"/>
                                      </p:to>
                                    </p:set>
                                    <p:animEffect transition="in" filter="wipe(up)">
                                      <p:cBhvr>
                                        <p:cTn id="90" dur="500"/>
                                        <p:tgtEl>
                                          <p:spTgt spid="112"/>
                                        </p:tgtEl>
                                      </p:cBhvr>
                                    </p:animEffect>
                                  </p:childTnLst>
                                </p:cTn>
                              </p:par>
                            </p:childTnLst>
                          </p:cTn>
                        </p:par>
                        <p:par>
                          <p:cTn id="91" fill="hold">
                            <p:stCondLst>
                              <p:cond delay="6000"/>
                            </p:stCondLst>
                            <p:childTnLst>
                              <p:par>
                                <p:cTn id="92" presetID="22" presetClass="entr" presetSubtype="1" fill="hold" grpId="0" nodeType="after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up)">
                                      <p:cBhvr>
                                        <p:cTn id="94" dur="500"/>
                                        <p:tgtEl>
                                          <p:spTgt spid="35"/>
                                        </p:tgtEl>
                                      </p:cBhvr>
                                    </p:animEffect>
                                  </p:childTnLst>
                                </p:cTn>
                              </p:par>
                            </p:childTnLst>
                          </p:cTn>
                        </p:par>
                        <p:par>
                          <p:cTn id="95" fill="hold">
                            <p:stCondLst>
                              <p:cond delay="6500"/>
                            </p:stCondLst>
                            <p:childTnLst>
                              <p:par>
                                <p:cTn id="96" presetID="22" presetClass="entr" presetSubtype="1" fill="hold" nodeType="after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wipe(up)">
                                      <p:cBhvr>
                                        <p:cTn id="98" dur="500"/>
                                        <p:tgtEl>
                                          <p:spTgt spid="92"/>
                                        </p:tgtEl>
                                      </p:cBhvr>
                                    </p:animEffect>
                                  </p:childTnLst>
                                </p:cTn>
                              </p:par>
                            </p:childTnLst>
                          </p:cTn>
                        </p:par>
                        <p:par>
                          <p:cTn id="99" fill="hold">
                            <p:stCondLst>
                              <p:cond delay="7000"/>
                            </p:stCondLst>
                            <p:childTnLst>
                              <p:par>
                                <p:cTn id="100" presetID="22" presetClass="entr" presetSubtype="1" fill="hold" nodeType="after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up)">
                                      <p:cBhvr>
                                        <p:cTn id="102" dur="500"/>
                                        <p:tgtEl>
                                          <p:spTgt spid="42"/>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17"/>
                                        </p:tgtEl>
                                        <p:attrNameLst>
                                          <p:attrName>style.visibility</p:attrName>
                                        </p:attrNameLst>
                                      </p:cBhvr>
                                      <p:to>
                                        <p:strVal val="visible"/>
                                      </p:to>
                                    </p:set>
                                    <p:animEffect transition="in" filter="wipe(up)">
                                      <p:cBhvr>
                                        <p:cTn id="105" dur="500"/>
                                        <p:tgtEl>
                                          <p:spTgt spid="117"/>
                                        </p:tgtEl>
                                      </p:cBhvr>
                                    </p:animEffect>
                                  </p:childTnLst>
                                </p:cTn>
                              </p:par>
                            </p:childTnLst>
                          </p:cTn>
                        </p:par>
                        <p:par>
                          <p:cTn id="106" fill="hold">
                            <p:stCondLst>
                              <p:cond delay="7500"/>
                            </p:stCondLst>
                            <p:childTnLst>
                              <p:par>
                                <p:cTn id="107" presetID="22" presetClass="entr" presetSubtype="1" fill="hold" grpId="0" nodeType="after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up)">
                                      <p:cBhvr>
                                        <p:cTn id="109" dur="500"/>
                                        <p:tgtEl>
                                          <p:spTgt spid="41"/>
                                        </p:tgtEl>
                                      </p:cBhvr>
                                    </p:animEffect>
                                  </p:childTnLst>
                                </p:cTn>
                              </p:par>
                            </p:childTnLst>
                          </p:cTn>
                        </p:par>
                        <p:par>
                          <p:cTn id="110" fill="hold">
                            <p:stCondLst>
                              <p:cond delay="8000"/>
                            </p:stCondLst>
                            <p:childTnLst>
                              <p:par>
                                <p:cTn id="111" presetID="22" presetClass="entr" presetSubtype="1" fill="hold" nodeType="after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113"/>
                                        </p:tgtEl>
                                        <p:attrNameLst>
                                          <p:attrName>style.visibility</p:attrName>
                                        </p:attrNameLst>
                                      </p:cBhvr>
                                      <p:to>
                                        <p:strVal val="visible"/>
                                      </p:to>
                                    </p:set>
                                    <p:animEffect transition="in" filter="wipe(up)">
                                      <p:cBhvr>
                                        <p:cTn id="116" dur="500"/>
                                        <p:tgtEl>
                                          <p:spTgt spid="113"/>
                                        </p:tgtEl>
                                      </p:cBhvr>
                                    </p:animEffect>
                                  </p:childTnLst>
                                </p:cTn>
                              </p:par>
                            </p:childTnLst>
                          </p:cTn>
                        </p:par>
                        <p:par>
                          <p:cTn id="117" fill="hold">
                            <p:stCondLst>
                              <p:cond delay="8500"/>
                            </p:stCondLst>
                            <p:childTnLst>
                              <p:par>
                                <p:cTn id="118" presetID="22" presetClass="entr" presetSubtype="1" fill="hold" grpId="0" nodeType="after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wipe(up)">
                                      <p:cBhvr>
                                        <p:cTn id="120" dur="500"/>
                                        <p:tgtEl>
                                          <p:spTgt spid="43"/>
                                        </p:tgtEl>
                                      </p:cBhvr>
                                    </p:animEffect>
                                  </p:childTnLst>
                                </p:cTn>
                              </p:par>
                            </p:childTnLst>
                          </p:cTn>
                        </p:par>
                        <p:par>
                          <p:cTn id="121" fill="hold">
                            <p:stCondLst>
                              <p:cond delay="9000"/>
                            </p:stCondLst>
                            <p:childTnLst>
                              <p:par>
                                <p:cTn id="122" presetID="22" presetClass="entr" presetSubtype="1" fill="hold" nodeType="afterEffect">
                                  <p:stCondLst>
                                    <p:cond delay="0"/>
                                  </p:stCondLst>
                                  <p:childTnLst>
                                    <p:set>
                                      <p:cBhvr>
                                        <p:cTn id="123" dur="1" fill="hold">
                                          <p:stCondLst>
                                            <p:cond delay="0"/>
                                          </p:stCondLst>
                                        </p:cTn>
                                        <p:tgtEl>
                                          <p:spTgt spid="95"/>
                                        </p:tgtEl>
                                        <p:attrNameLst>
                                          <p:attrName>style.visibility</p:attrName>
                                        </p:attrNameLst>
                                      </p:cBhvr>
                                      <p:to>
                                        <p:strVal val="visible"/>
                                      </p:to>
                                    </p:set>
                                    <p:animEffect transition="in" filter="wipe(up)">
                                      <p:cBhvr>
                                        <p:cTn id="124" dur="500"/>
                                        <p:tgtEl>
                                          <p:spTgt spid="95"/>
                                        </p:tgtEl>
                                      </p:cBhvr>
                                    </p:animEffect>
                                  </p:childTnLst>
                                </p:cTn>
                              </p:par>
                            </p:childTnLst>
                          </p:cTn>
                        </p:par>
                        <p:par>
                          <p:cTn id="125" fill="hold">
                            <p:stCondLst>
                              <p:cond delay="9500"/>
                            </p:stCondLst>
                            <p:childTnLst>
                              <p:par>
                                <p:cTn id="126" presetID="22" presetClass="entr" presetSubtype="1" fill="hold" nodeType="after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wipe(up)">
                                      <p:cBhvr>
                                        <p:cTn id="128" dur="500"/>
                                        <p:tgtEl>
                                          <p:spTgt spid="75"/>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wipe(up)">
                                      <p:cBhvr>
                                        <p:cTn id="131" dur="500"/>
                                        <p:tgtEl>
                                          <p:spTgt spid="118"/>
                                        </p:tgtEl>
                                      </p:cBhvr>
                                    </p:animEffect>
                                  </p:childTnLst>
                                </p:cTn>
                              </p:par>
                            </p:childTnLst>
                          </p:cTn>
                        </p:par>
                        <p:par>
                          <p:cTn id="132" fill="hold">
                            <p:stCondLst>
                              <p:cond delay="10000"/>
                            </p:stCondLst>
                            <p:childTnLst>
                              <p:par>
                                <p:cTn id="133" presetID="22" presetClass="entr" presetSubtype="1" fill="hold" grpId="0" nodeType="after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wipe(up)">
                                      <p:cBhvr>
                                        <p:cTn id="135" dur="500"/>
                                        <p:tgtEl>
                                          <p:spTgt spid="74"/>
                                        </p:tgtEl>
                                      </p:cBhvr>
                                    </p:animEffect>
                                  </p:childTnLst>
                                </p:cTn>
                              </p:par>
                            </p:childTnLst>
                          </p:cTn>
                        </p:par>
                        <p:par>
                          <p:cTn id="136" fill="hold">
                            <p:stCondLst>
                              <p:cond delay="10500"/>
                            </p:stCondLst>
                            <p:childTnLst>
                              <p:par>
                                <p:cTn id="137" presetID="22" presetClass="entr" presetSubtype="1" fill="hold" nodeType="after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wipe(up)">
                                      <p:cBhvr>
                                        <p:cTn id="139" dur="500"/>
                                        <p:tgtEl>
                                          <p:spTgt spid="77"/>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114"/>
                                        </p:tgtEl>
                                        <p:attrNameLst>
                                          <p:attrName>style.visibility</p:attrName>
                                        </p:attrNameLst>
                                      </p:cBhvr>
                                      <p:to>
                                        <p:strVal val="visible"/>
                                      </p:to>
                                    </p:set>
                                    <p:animEffect transition="in" filter="wipe(up)">
                                      <p:cBhvr>
                                        <p:cTn id="142" dur="500"/>
                                        <p:tgtEl>
                                          <p:spTgt spid="114"/>
                                        </p:tgtEl>
                                      </p:cBhvr>
                                    </p:animEffect>
                                  </p:childTnLst>
                                </p:cTn>
                              </p:par>
                            </p:childTnLst>
                          </p:cTn>
                        </p:par>
                        <p:par>
                          <p:cTn id="143" fill="hold">
                            <p:stCondLst>
                              <p:cond delay="11000"/>
                            </p:stCondLst>
                            <p:childTnLst>
                              <p:par>
                                <p:cTn id="144" presetID="22" presetClass="entr" presetSubtype="1" fill="hold" grpId="0" nodeType="after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wipe(up)">
                                      <p:cBhvr>
                                        <p:cTn id="146" dur="500"/>
                                        <p:tgtEl>
                                          <p:spTgt spid="76"/>
                                        </p:tgtEl>
                                      </p:cBhvr>
                                    </p:animEffect>
                                  </p:childTnLst>
                                </p:cTn>
                              </p:par>
                            </p:childTnLst>
                          </p:cTn>
                        </p:par>
                        <p:par>
                          <p:cTn id="147" fill="hold">
                            <p:stCondLst>
                              <p:cond delay="11500"/>
                            </p:stCondLst>
                            <p:childTnLst>
                              <p:par>
                                <p:cTn id="148" presetID="22" presetClass="entr" presetSubtype="1" fill="hold" nodeType="afterEffect">
                                  <p:stCondLst>
                                    <p:cond delay="0"/>
                                  </p:stCondLst>
                                  <p:childTnLst>
                                    <p:set>
                                      <p:cBhvr>
                                        <p:cTn id="149" dur="1" fill="hold">
                                          <p:stCondLst>
                                            <p:cond delay="0"/>
                                          </p:stCondLst>
                                        </p:cTn>
                                        <p:tgtEl>
                                          <p:spTgt spid="98"/>
                                        </p:tgtEl>
                                        <p:attrNameLst>
                                          <p:attrName>style.visibility</p:attrName>
                                        </p:attrNameLst>
                                      </p:cBhvr>
                                      <p:to>
                                        <p:strVal val="visible"/>
                                      </p:to>
                                    </p:set>
                                    <p:animEffect transition="in" filter="wipe(up)">
                                      <p:cBhvr>
                                        <p:cTn id="150" dur="500"/>
                                        <p:tgtEl>
                                          <p:spTgt spid="98"/>
                                        </p:tgtEl>
                                      </p:cBhvr>
                                    </p:animEffect>
                                  </p:childTnLst>
                                </p:cTn>
                              </p:par>
                            </p:childTnLst>
                          </p:cTn>
                        </p:par>
                        <p:par>
                          <p:cTn id="151" fill="hold">
                            <p:stCondLst>
                              <p:cond delay="12000"/>
                            </p:stCondLst>
                            <p:childTnLst>
                              <p:par>
                                <p:cTn id="152" presetID="22" presetClass="entr" presetSubtype="1" fill="hold" nodeType="after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wipe(up)">
                                      <p:cBhvr>
                                        <p:cTn id="154" dur="500"/>
                                        <p:tgtEl>
                                          <p:spTgt spid="81"/>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119"/>
                                        </p:tgtEl>
                                        <p:attrNameLst>
                                          <p:attrName>style.visibility</p:attrName>
                                        </p:attrNameLst>
                                      </p:cBhvr>
                                      <p:to>
                                        <p:strVal val="visible"/>
                                      </p:to>
                                    </p:set>
                                    <p:animEffect transition="in" filter="wipe(up)">
                                      <p:cBhvr>
                                        <p:cTn id="157" dur="500"/>
                                        <p:tgtEl>
                                          <p:spTgt spid="119"/>
                                        </p:tgtEl>
                                      </p:cBhvr>
                                    </p:animEffect>
                                  </p:childTnLst>
                                </p:cTn>
                              </p:par>
                            </p:childTnLst>
                          </p:cTn>
                        </p:par>
                        <p:par>
                          <p:cTn id="158" fill="hold">
                            <p:stCondLst>
                              <p:cond delay="12500"/>
                            </p:stCondLst>
                            <p:childTnLst>
                              <p:par>
                                <p:cTn id="159" presetID="22" presetClass="entr" presetSubtype="1" fill="hold" grpId="0" nodeType="after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up)">
                                      <p:cBhvr>
                                        <p:cTn id="161" dur="500"/>
                                        <p:tgtEl>
                                          <p:spTgt spid="83"/>
                                        </p:tgtEl>
                                      </p:cBhvr>
                                    </p:animEffect>
                                  </p:childTnLst>
                                </p:cTn>
                              </p:par>
                            </p:childTnLst>
                          </p:cTn>
                        </p:par>
                        <p:par>
                          <p:cTn id="162" fill="hold">
                            <p:stCondLst>
                              <p:cond delay="13000"/>
                            </p:stCondLst>
                            <p:childTnLst>
                              <p:par>
                                <p:cTn id="163" presetID="22" presetClass="entr" presetSubtype="1" fill="hold" nodeType="afterEffect">
                                  <p:stCondLst>
                                    <p:cond delay="0"/>
                                  </p:stCondLst>
                                  <p:childTnLst>
                                    <p:set>
                                      <p:cBhvr>
                                        <p:cTn id="164" dur="1" fill="hold">
                                          <p:stCondLst>
                                            <p:cond delay="0"/>
                                          </p:stCondLst>
                                        </p:cTn>
                                        <p:tgtEl>
                                          <p:spTgt spid="101"/>
                                        </p:tgtEl>
                                        <p:attrNameLst>
                                          <p:attrName>style.visibility</p:attrName>
                                        </p:attrNameLst>
                                      </p:cBhvr>
                                      <p:to>
                                        <p:strVal val="visible"/>
                                      </p:to>
                                    </p:set>
                                    <p:animEffect transition="in" filter="wipe(up)">
                                      <p:cBhvr>
                                        <p:cTn id="16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5"/>
      <p:bldP spid="9" grpId="0" animBg="1"/>
      <p:bldP spid="10" grpId="0" animBg="1"/>
      <p:bldP spid="11" grpId="0" animBg="1"/>
      <p:bldP spid="14" grpId="0" animBg="1"/>
      <p:bldP spid="15" grpId="0" animBg="1"/>
      <p:bldP spid="32" grpId="0" animBg="1"/>
      <p:bldP spid="35" grpId="0" animBg="1"/>
      <p:bldP spid="41" grpId="0" animBg="1"/>
      <p:bldP spid="43" grpId="0" animBg="1"/>
      <p:bldP spid="74" grpId="0" animBg="1"/>
      <p:bldP spid="76" grpId="0" animBg="1"/>
      <p:bldP spid="83" grpId="0" animBg="1"/>
      <p:bldP spid="111" grpId="0"/>
      <p:bldP spid="112" grpId="0"/>
      <p:bldP spid="113" grpId="0"/>
      <p:bldP spid="114" grpId="0"/>
      <p:bldP spid="115" grpId="0"/>
      <p:bldP spid="117" grpId="0"/>
      <p:bldP spid="118" grpId="0"/>
      <p:bldP spid="119"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3" name="Rectangle 3"/>
          <p:cNvSpPr>
            <a:spLocks noChangeArrowheads="1"/>
          </p:cNvSpPr>
          <p:nvPr/>
        </p:nvSpPr>
        <p:spPr bwMode="auto">
          <a:xfrm>
            <a:off x="1116015" y="1412776"/>
            <a:ext cx="211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2400" b="1">
                <a:solidFill>
                  <a:srgbClr val="008000"/>
                </a:solidFill>
                <a:effectLst>
                  <a:outerShdw blurRad="38100" dist="38100" dir="2700000" algn="tl">
                    <a:srgbClr val="C0C0C0"/>
                  </a:outerShdw>
                </a:effectLst>
                <a:latin typeface="Times New Roman" pitchFamily="18" charset="0"/>
                <a:ea typeface="楷体_GB2312" pitchFamily="49" charset="-122"/>
              </a:rPr>
              <a:t> 逻辑运算符</a:t>
            </a:r>
            <a:r>
              <a:rPr kumimoji="1" lang="zh-CN" altLang="en-US" sz="2400">
                <a:latin typeface="Times New Roman" pitchFamily="18" charset="0"/>
              </a:rPr>
              <a:t> </a:t>
            </a:r>
          </a:p>
        </p:txBody>
      </p:sp>
      <p:graphicFrame>
        <p:nvGraphicFramePr>
          <p:cNvPr id="286724" name="Group 4"/>
          <p:cNvGraphicFramePr>
            <a:graphicFrameLocks noGrp="1"/>
          </p:cNvGraphicFramePr>
          <p:nvPr>
            <p:extLst/>
          </p:nvPr>
        </p:nvGraphicFramePr>
        <p:xfrm>
          <a:off x="1331915" y="1976339"/>
          <a:ext cx="7056437" cy="2073274"/>
        </p:xfrm>
        <a:graphic>
          <a:graphicData uri="http://schemas.openxmlformats.org/drawingml/2006/table">
            <a:tbl>
              <a:tblPr/>
              <a:tblGrid>
                <a:gridCol w="2087562">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tblGrid>
              <a:tr h="33538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逻辑运算符</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含  义</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结 合 性</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rgbClr val="D60093"/>
                          </a:solidFill>
                          <a:effectLst/>
                          <a:latin typeface="Arial" pitchFamily="34" charset="0"/>
                          <a:ea typeface="楷体_GB2312" pitchFamily="49" charset="-122"/>
                        </a:rPr>
                        <a:t>优先级关系</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579297">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单目运算符，逻辑非，表示相反</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右结合性</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        </a:t>
                      </a:r>
                      <a:r>
                        <a:rPr kumimoji="0" lang="zh-CN" altLang="en-US" sz="1600" b="0" i="0" u="none" strike="noStrike" cap="none" normalizeH="0" baseline="0" smtClean="0">
                          <a:ln>
                            <a:noFill/>
                          </a:ln>
                          <a:solidFill>
                            <a:srgbClr val="FF3300"/>
                          </a:solidFill>
                          <a:effectLst/>
                          <a:latin typeface="Arial" pitchFamily="34" charset="0"/>
                          <a:ea typeface="楷体_GB2312" pitchFamily="49" charset="-122"/>
                        </a:rPr>
                        <a:t>高</a:t>
                      </a:r>
                    </a:p>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0" i="0" u="none" strike="noStrike" cap="none" normalizeH="0" baseline="0" smtClean="0">
                        <a:ln>
                          <a:noFill/>
                        </a:ln>
                        <a:solidFill>
                          <a:srgbClr val="FF3300"/>
                        </a:solidFill>
                        <a:effectLst/>
                        <a:latin typeface="Arial" pitchFamily="34"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0" i="0" u="none" strike="noStrike" cap="none" normalizeH="0" baseline="0" smtClean="0">
                        <a:ln>
                          <a:noFill/>
                        </a:ln>
                        <a:solidFill>
                          <a:srgbClr val="FF3300"/>
                        </a:solidFill>
                        <a:effectLst/>
                        <a:latin typeface="Arial" pitchFamily="34"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0" i="0" u="none" strike="noStrike" cap="none" normalizeH="0" baseline="0" smtClean="0">
                        <a:ln>
                          <a:noFill/>
                        </a:ln>
                        <a:solidFill>
                          <a:srgbClr val="FF3300"/>
                        </a:solidFill>
                        <a:effectLst/>
                        <a:latin typeface="Arial" pitchFamily="34"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0" i="0" u="none" strike="noStrike" cap="none" normalizeH="0" baseline="0" smtClean="0">
                        <a:ln>
                          <a:noFill/>
                        </a:ln>
                        <a:solidFill>
                          <a:srgbClr val="FF3300"/>
                        </a:solidFill>
                        <a:effectLst/>
                        <a:latin typeface="Arial" pitchFamily="34"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zh-CN" altLang="en-US" sz="1600" b="0" i="0" u="none" strike="noStrike" cap="none" normalizeH="0" baseline="0" smtClean="0">
                          <a:ln>
                            <a:noFill/>
                          </a:ln>
                          <a:solidFill>
                            <a:srgbClr val="FF3300"/>
                          </a:solidFill>
                          <a:effectLst/>
                          <a:latin typeface="Arial" pitchFamily="34" charset="0"/>
                          <a:ea typeface="楷体_GB2312" pitchFamily="49" charset="-122"/>
                        </a:rPr>
                        <a:t>        低</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297">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&amp;&amp; </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（两个</a:t>
                      </a: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&amp;</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之间没有空格）</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双目运算符，逻辑与，表示并且</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左结合性</a:t>
                      </a: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579297">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 </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（两个</a:t>
                      </a:r>
                      <a:r>
                        <a:rPr kumimoji="0" lang="en-US" altLang="zh-CN" sz="1600" b="0" i="0" u="none" strike="noStrike" cap="none" normalizeH="0" baseline="0" smtClean="0">
                          <a:ln>
                            <a:noFill/>
                          </a:ln>
                          <a:solidFill>
                            <a:schemeClr val="tx1"/>
                          </a:solidFill>
                          <a:effectLst/>
                          <a:latin typeface="Arial" pitchFamily="34" charset="0"/>
                          <a:ea typeface="楷体_GB2312" pitchFamily="49" charset="-122"/>
                        </a:rPr>
                        <a:t>|</a:t>
                      </a: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之间没有空格）</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双目运算符，逻辑或，表示或者</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286748" name="Group 28"/>
          <p:cNvGraphicFramePr>
            <a:graphicFrameLocks noGrp="1"/>
          </p:cNvGraphicFramePr>
          <p:nvPr>
            <p:extLst/>
          </p:nvPr>
        </p:nvGraphicFramePr>
        <p:xfrm>
          <a:off x="1331915" y="4703666"/>
          <a:ext cx="7056437" cy="1871663"/>
        </p:xfrm>
        <a:graphic>
          <a:graphicData uri="http://schemas.openxmlformats.org/drawingml/2006/table">
            <a:tbl>
              <a:tblPr/>
              <a:tblGrid>
                <a:gridCol w="1176337">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6337">
                  <a:extLst>
                    <a:ext uri="{9D8B030D-6E8A-4147-A177-3AD203B41FA5}">
                      <a16:colId xmlns:a16="http://schemas.microsoft.com/office/drawing/2014/main" val="20005"/>
                    </a:ext>
                  </a:extLst>
                </a:gridCol>
              </a:tblGrid>
              <a:tr h="374650">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D60093"/>
                          </a:solidFill>
                          <a:effectLst/>
                          <a:latin typeface="Arial" pitchFamily="34" charset="0"/>
                          <a:ea typeface="楷体_GB2312" pitchFamily="49"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D60093"/>
                          </a:solidFill>
                          <a:effectLst/>
                          <a:latin typeface="Arial" pitchFamily="34" charset="0"/>
                          <a:ea typeface="楷体_GB2312" pitchFamily="49"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D60093"/>
                          </a:solidFill>
                          <a:effectLst/>
                          <a:latin typeface="Arial" pitchFamily="34" charset="0"/>
                          <a:ea typeface="楷体_GB2312" pitchFamily="49"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D60093"/>
                          </a:solidFill>
                          <a:effectLst/>
                          <a:latin typeface="Arial" pitchFamily="34" charset="0"/>
                          <a:ea typeface="楷体_GB2312" pitchFamily="49"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D60093"/>
                          </a:solidFill>
                          <a:effectLst/>
                          <a:latin typeface="Arial" pitchFamily="34" charset="0"/>
                          <a:ea typeface="楷体_GB2312" pitchFamily="49" charset="-122"/>
                        </a:rPr>
                        <a:t>A &amp;&amp;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D60093"/>
                          </a:solidFill>
                          <a:effectLst/>
                          <a:latin typeface="Arial" pitchFamily="34" charset="0"/>
                          <a:ea typeface="楷体_GB2312" pitchFamily="49" charset="-122"/>
                        </a:rPr>
                        <a:t>A ||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374650">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FF33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CC00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FF33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CC00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FF33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CC00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楷体_GB2312" pitchFamily="49" charset="-122"/>
                        </a:rPr>
                        <a:t>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008000"/>
                          </a:solidFill>
                          <a:effectLst/>
                          <a:latin typeface="Arial" pitchFamily="34" charset="0"/>
                          <a:ea typeface="楷体_GB2312"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FF33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rgbClr val="CC0000"/>
                          </a:solidFill>
                          <a:effectLst/>
                          <a:latin typeface="Arial" pitchFamily="34" charset="0"/>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6792" name="Rectangle 72"/>
          <p:cNvSpPr>
            <a:spLocks noChangeArrowheads="1"/>
          </p:cNvSpPr>
          <p:nvPr/>
        </p:nvSpPr>
        <p:spPr bwMode="auto">
          <a:xfrm>
            <a:off x="1116013" y="4198839"/>
            <a:ext cx="272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2400" b="1">
                <a:solidFill>
                  <a:srgbClr val="008000"/>
                </a:solidFill>
                <a:effectLst>
                  <a:outerShdw blurRad="38100" dist="38100" dir="2700000" algn="tl">
                    <a:srgbClr val="C0C0C0"/>
                  </a:outerShdw>
                </a:effectLst>
                <a:latin typeface="Times New Roman" pitchFamily="18" charset="0"/>
                <a:ea typeface="楷体_GB2312" pitchFamily="49" charset="-122"/>
              </a:rPr>
              <a:t> 逻辑运算真值表</a:t>
            </a:r>
            <a:r>
              <a:rPr kumimoji="1" lang="zh-CN" altLang="en-US" sz="2400">
                <a:latin typeface="Times New Roman" pitchFamily="18" charset="0"/>
              </a:rPr>
              <a:t> </a:t>
            </a:r>
          </a:p>
        </p:txBody>
      </p:sp>
      <p:sp>
        <p:nvSpPr>
          <p:cNvPr id="2" name="标题 1"/>
          <p:cNvSpPr>
            <a:spLocks noGrp="1"/>
          </p:cNvSpPr>
          <p:nvPr>
            <p:ph type="title"/>
          </p:nvPr>
        </p:nvSpPr>
        <p:spPr>
          <a:xfrm>
            <a:off x="251520" y="207318"/>
            <a:ext cx="8229600" cy="838200"/>
          </a:xfrm>
        </p:spPr>
        <p:txBody>
          <a:bodyPr/>
          <a:lstStyle/>
          <a:p>
            <a:r>
              <a:rPr lang="en-US" altLang="zh-CN" dirty="0" smtClean="0"/>
              <a:t>3.4.5 </a:t>
            </a:r>
            <a:r>
              <a:rPr lang="zh-CN" altLang="en-US" dirty="0" smtClean="0"/>
              <a:t>逻辑运算符和逻辑表达式 </a:t>
            </a:r>
            <a:endParaRPr lang="zh-CN" altLang="en-US" dirty="0"/>
          </a:p>
        </p:txBody>
      </p:sp>
    </p:spTree>
    <p:extLst>
      <p:ext uri="{BB962C8B-B14F-4D97-AF65-F5344CB8AC3E}">
        <p14:creationId xmlns:p14="http://schemas.microsoft.com/office/powerpoint/2010/main" val="9176737"/>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anim calcmode="lin" valueType="num">
                                      <p:cBhvr additive="base">
                                        <p:cTn id="7" dur="500" fill="hold"/>
                                        <p:tgtEl>
                                          <p:spTgt spid="286723"/>
                                        </p:tgtEl>
                                        <p:attrNameLst>
                                          <p:attrName>ppt_x</p:attrName>
                                        </p:attrNameLst>
                                      </p:cBhvr>
                                      <p:tavLst>
                                        <p:tav tm="0">
                                          <p:val>
                                            <p:strVal val="0-#ppt_w/2"/>
                                          </p:val>
                                        </p:tav>
                                        <p:tav tm="100000">
                                          <p:val>
                                            <p:strVal val="#ppt_x"/>
                                          </p:val>
                                        </p:tav>
                                      </p:tavLst>
                                    </p:anim>
                                    <p:anim calcmode="lin" valueType="num">
                                      <p:cBhvr additive="base">
                                        <p:cTn id="8" dur="500" fill="hold"/>
                                        <p:tgtEl>
                                          <p:spTgt spid="2867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86724"/>
                                        </p:tgtEl>
                                        <p:attrNameLst>
                                          <p:attrName>style.visibility</p:attrName>
                                        </p:attrNameLst>
                                      </p:cBhvr>
                                      <p:to>
                                        <p:strVal val="visible"/>
                                      </p:to>
                                    </p:set>
                                    <p:animEffect transition="in" filter="box(out)">
                                      <p:cBhvr>
                                        <p:cTn id="13" dur="500"/>
                                        <p:tgtEl>
                                          <p:spTgt spid="286724"/>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92"/>
                                        </p:tgtEl>
                                        <p:attrNameLst>
                                          <p:attrName>style.visibility</p:attrName>
                                        </p:attrNameLst>
                                      </p:cBhvr>
                                      <p:to>
                                        <p:strVal val="visible"/>
                                      </p:to>
                                    </p:set>
                                    <p:anim calcmode="lin" valueType="num">
                                      <p:cBhvr additive="base">
                                        <p:cTn id="18" dur="500" fill="hold"/>
                                        <p:tgtEl>
                                          <p:spTgt spid="286792"/>
                                        </p:tgtEl>
                                        <p:attrNameLst>
                                          <p:attrName>ppt_x</p:attrName>
                                        </p:attrNameLst>
                                      </p:cBhvr>
                                      <p:tavLst>
                                        <p:tav tm="0">
                                          <p:val>
                                            <p:strVal val="0-#ppt_w/2"/>
                                          </p:val>
                                        </p:tav>
                                        <p:tav tm="100000">
                                          <p:val>
                                            <p:strVal val="#ppt_x"/>
                                          </p:val>
                                        </p:tav>
                                      </p:tavLst>
                                    </p:anim>
                                    <p:anim calcmode="lin" valueType="num">
                                      <p:cBhvr additive="base">
                                        <p:cTn id="19" dur="500" fill="hold"/>
                                        <p:tgtEl>
                                          <p:spTgt spid="2867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86748"/>
                                        </p:tgtEl>
                                        <p:attrNameLst>
                                          <p:attrName>style.visibility</p:attrName>
                                        </p:attrNameLst>
                                      </p:cBhvr>
                                      <p:to>
                                        <p:strVal val="visible"/>
                                      </p:to>
                                    </p:set>
                                    <p:animEffect transition="in" filter="box(out)">
                                      <p:cBhvr>
                                        <p:cTn id="24" dur="500"/>
                                        <p:tgtEl>
                                          <p:spTgt spid="286748"/>
                                        </p:tgtEl>
                                      </p:cBhvr>
                                    </p:animEffect>
                                  </p:childTnLst>
                                  <p:subTnLst>
                                    <p:audio>
                                      <p:cMediaNode>
                                        <p:cTn display="0" masterRel="sameClick">
                                          <p:stCondLst>
                                            <p:cond evt="begin" delay="0">
                                              <p:tn val="2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p:bldP spid="28679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7950" y="-171450"/>
            <a:ext cx="8229600" cy="1371600"/>
          </a:xfrm>
        </p:spPr>
        <p:txBody>
          <a:bodyPr/>
          <a:lstStyle/>
          <a:p>
            <a:pPr eaLnBrk="1" hangingPunct="1"/>
            <a:r>
              <a:rPr lang="zh-CN" altLang="en-US" smtClean="0"/>
              <a:t>3种逻辑运算符</a:t>
            </a:r>
          </a:p>
        </p:txBody>
      </p:sp>
      <p:sp>
        <p:nvSpPr>
          <p:cNvPr id="12291" name="Rectangle 3"/>
          <p:cNvSpPr>
            <a:spLocks noGrp="1" noChangeArrowheads="1"/>
          </p:cNvSpPr>
          <p:nvPr>
            <p:ph idx="1"/>
          </p:nvPr>
        </p:nvSpPr>
        <p:spPr>
          <a:xfrm>
            <a:off x="304802" y="1447800"/>
            <a:ext cx="2466975" cy="1765300"/>
          </a:xfrm>
        </p:spPr>
        <p:txBody>
          <a:bodyPr/>
          <a:lstStyle/>
          <a:p>
            <a:pPr algn="just" eaLnBrk="1" hangingPunct="1">
              <a:buFont typeface="Wingdings" pitchFamily="2" charset="2"/>
              <a:buNone/>
            </a:pPr>
            <a:r>
              <a:rPr lang="zh-CN" altLang="en-US" smtClean="0"/>
              <a:t>逻辑与 </a:t>
            </a:r>
            <a:r>
              <a:rPr lang="en-US" altLang="zh-CN" smtClean="0"/>
              <a:t> </a:t>
            </a:r>
            <a:r>
              <a:rPr lang="en-US" altLang="zh-CN" smtClean="0">
                <a:solidFill>
                  <a:srgbClr val="CC0066"/>
                </a:solidFill>
              </a:rPr>
              <a:t>&amp;&amp;</a:t>
            </a:r>
            <a:r>
              <a:rPr lang="en-US" altLang="zh-CN" smtClean="0"/>
              <a:t> </a:t>
            </a:r>
          </a:p>
          <a:p>
            <a:pPr algn="just" eaLnBrk="1" hangingPunct="1">
              <a:buFont typeface="Wingdings" pitchFamily="2" charset="2"/>
              <a:buNone/>
            </a:pPr>
            <a:r>
              <a:rPr lang="zh-CN" altLang="en-US" smtClean="0"/>
              <a:t>逻辑或 </a:t>
            </a:r>
            <a:r>
              <a:rPr lang="en-US" altLang="zh-CN" smtClean="0"/>
              <a:t> </a:t>
            </a:r>
            <a:r>
              <a:rPr lang="en-US" altLang="zh-CN" smtClean="0">
                <a:solidFill>
                  <a:srgbClr val="CC0066"/>
                </a:solidFill>
              </a:rPr>
              <a:t>||</a:t>
            </a:r>
          </a:p>
          <a:p>
            <a:pPr algn="just" eaLnBrk="1" hangingPunct="1">
              <a:buFont typeface="Wingdings" pitchFamily="2" charset="2"/>
              <a:buNone/>
            </a:pPr>
            <a:r>
              <a:rPr lang="zh-CN" altLang="en-US" smtClean="0"/>
              <a:t>逻辑非</a:t>
            </a:r>
            <a:r>
              <a:rPr lang="en-US" altLang="zh-CN" smtClean="0"/>
              <a:t> </a:t>
            </a:r>
            <a:r>
              <a:rPr lang="en-US" altLang="zh-CN" smtClean="0">
                <a:solidFill>
                  <a:srgbClr val="CC0066"/>
                </a:solidFill>
              </a:rPr>
              <a:t>!</a:t>
            </a:r>
            <a:endParaRPr lang="zh-CN" altLang="en-US" sz="2800">
              <a:solidFill>
                <a:srgbClr val="CC0066"/>
              </a:solidFill>
              <a:latin typeface="宋体" pitchFamily="2" charset="-122"/>
            </a:endParaRPr>
          </a:p>
        </p:txBody>
      </p:sp>
      <p:sp>
        <p:nvSpPr>
          <p:cNvPr id="12292" name="Oval 11"/>
          <p:cNvSpPr>
            <a:spLocks noChangeArrowheads="1"/>
          </p:cNvSpPr>
          <p:nvPr/>
        </p:nvSpPr>
        <p:spPr bwMode="auto">
          <a:xfrm>
            <a:off x="5334000" y="2590800"/>
            <a:ext cx="1447800" cy="1905000"/>
          </a:xfrm>
          <a:prstGeom prst="ellipse">
            <a:avLst/>
          </a:prstGeom>
          <a:solidFill>
            <a:srgbClr val="C3F5F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293" name="Oval 12"/>
          <p:cNvSpPr>
            <a:spLocks noChangeArrowheads="1"/>
          </p:cNvSpPr>
          <p:nvPr/>
        </p:nvSpPr>
        <p:spPr bwMode="auto">
          <a:xfrm>
            <a:off x="6477000" y="2667000"/>
            <a:ext cx="1371600" cy="1905000"/>
          </a:xfrm>
          <a:prstGeom prst="ellipse">
            <a:avLst/>
          </a:prstGeom>
          <a:solidFill>
            <a:srgbClr val="C3F5F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294" name="Rectangle 13"/>
          <p:cNvSpPr>
            <a:spLocks noChangeArrowheads="1"/>
          </p:cNvSpPr>
          <p:nvPr/>
        </p:nvSpPr>
        <p:spPr bwMode="auto">
          <a:xfrm>
            <a:off x="4343400" y="5029200"/>
            <a:ext cx="2362200" cy="1447800"/>
          </a:xfrm>
          <a:prstGeom prst="rect">
            <a:avLst/>
          </a:prstGeom>
          <a:solidFill>
            <a:srgbClr val="F7FA6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295" name="Oval 14"/>
          <p:cNvSpPr>
            <a:spLocks noChangeArrowheads="1"/>
          </p:cNvSpPr>
          <p:nvPr/>
        </p:nvSpPr>
        <p:spPr bwMode="auto">
          <a:xfrm>
            <a:off x="5105400" y="5257800"/>
            <a:ext cx="914400" cy="990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296" name="Oval 15"/>
          <p:cNvSpPr>
            <a:spLocks noChangeArrowheads="1"/>
          </p:cNvSpPr>
          <p:nvPr/>
        </p:nvSpPr>
        <p:spPr bwMode="auto">
          <a:xfrm>
            <a:off x="2209800" y="2667000"/>
            <a:ext cx="1524000" cy="1905000"/>
          </a:xfrm>
          <a:prstGeom prst="ellipse">
            <a:avLst/>
          </a:prstGeom>
          <a:solidFill>
            <a:srgbClr val="33777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297" name="Oval 16"/>
          <p:cNvSpPr>
            <a:spLocks noChangeArrowheads="1"/>
          </p:cNvSpPr>
          <p:nvPr/>
        </p:nvSpPr>
        <p:spPr bwMode="auto">
          <a:xfrm>
            <a:off x="3124200" y="2743200"/>
            <a:ext cx="1371600" cy="1752600"/>
          </a:xfrm>
          <a:prstGeom prst="ellipse">
            <a:avLst/>
          </a:prstGeom>
          <a:solidFill>
            <a:srgbClr val="EAB42C">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12298" name="Line 17"/>
          <p:cNvSpPr>
            <a:spLocks noChangeShapeType="1"/>
          </p:cNvSpPr>
          <p:nvPr/>
        </p:nvSpPr>
        <p:spPr bwMode="auto">
          <a:xfrm flipH="1">
            <a:off x="3200400" y="3048000"/>
            <a:ext cx="304800" cy="381000"/>
          </a:xfrm>
          <a:prstGeom prst="line">
            <a:avLst/>
          </a:prstGeom>
          <a:noFill/>
          <a:ln w="9525">
            <a:solidFill>
              <a:srgbClr val="DE4D1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Line 18"/>
          <p:cNvSpPr>
            <a:spLocks noChangeShapeType="1"/>
          </p:cNvSpPr>
          <p:nvPr/>
        </p:nvSpPr>
        <p:spPr bwMode="auto">
          <a:xfrm flipH="1">
            <a:off x="3200400" y="3276600"/>
            <a:ext cx="457200" cy="533400"/>
          </a:xfrm>
          <a:prstGeom prst="line">
            <a:avLst/>
          </a:prstGeom>
          <a:noFill/>
          <a:ln w="9525">
            <a:solidFill>
              <a:srgbClr val="DE4D1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Line 19"/>
          <p:cNvSpPr>
            <a:spLocks noChangeShapeType="1"/>
          </p:cNvSpPr>
          <p:nvPr/>
        </p:nvSpPr>
        <p:spPr bwMode="auto">
          <a:xfrm flipH="1">
            <a:off x="3276600" y="3562350"/>
            <a:ext cx="457200" cy="533400"/>
          </a:xfrm>
          <a:prstGeom prst="line">
            <a:avLst/>
          </a:prstGeom>
          <a:noFill/>
          <a:ln w="9525">
            <a:solidFill>
              <a:srgbClr val="DE4D1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Line 20"/>
          <p:cNvSpPr>
            <a:spLocks noChangeShapeType="1"/>
          </p:cNvSpPr>
          <p:nvPr/>
        </p:nvSpPr>
        <p:spPr bwMode="auto">
          <a:xfrm flipH="1">
            <a:off x="3371850" y="4000500"/>
            <a:ext cx="304800" cy="228600"/>
          </a:xfrm>
          <a:prstGeom prst="line">
            <a:avLst/>
          </a:prstGeom>
          <a:noFill/>
          <a:ln w="9525">
            <a:solidFill>
              <a:srgbClr val="DE4D1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Rectangle 24"/>
          <p:cNvSpPr>
            <a:spLocks noChangeArrowheads="1"/>
          </p:cNvSpPr>
          <p:nvPr/>
        </p:nvSpPr>
        <p:spPr bwMode="auto">
          <a:xfrm>
            <a:off x="2590800" y="33528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t>X</a:t>
            </a:r>
            <a:endParaRPr kumimoji="1" lang="zh-CN" altLang="en-US" sz="2800" b="1"/>
          </a:p>
        </p:txBody>
      </p:sp>
      <p:sp>
        <p:nvSpPr>
          <p:cNvPr id="12303" name="Rectangle 25"/>
          <p:cNvSpPr>
            <a:spLocks noChangeArrowheads="1"/>
          </p:cNvSpPr>
          <p:nvPr/>
        </p:nvSpPr>
        <p:spPr bwMode="auto">
          <a:xfrm>
            <a:off x="2819402" y="2057402"/>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t>X </a:t>
            </a:r>
            <a:r>
              <a:rPr kumimoji="1" lang="en-US" altLang="zh-CN" sz="2800" b="1">
                <a:solidFill>
                  <a:srgbClr val="CC0066"/>
                </a:solidFill>
              </a:rPr>
              <a:t>&amp;&amp;</a:t>
            </a:r>
            <a:r>
              <a:rPr kumimoji="1" lang="en-US" altLang="zh-CN" sz="2800" b="1">
                <a:solidFill>
                  <a:schemeClr val="accent1"/>
                </a:solidFill>
              </a:rPr>
              <a:t> </a:t>
            </a:r>
            <a:r>
              <a:rPr kumimoji="1" lang="en-US" altLang="zh-CN" sz="2800" b="1"/>
              <a:t>Y</a:t>
            </a:r>
            <a:endParaRPr kumimoji="1" lang="zh-CN" altLang="en-US" sz="2800" b="1"/>
          </a:p>
        </p:txBody>
      </p:sp>
      <p:sp>
        <p:nvSpPr>
          <p:cNvPr id="12304" name="Rectangle 26"/>
          <p:cNvSpPr>
            <a:spLocks noChangeArrowheads="1"/>
          </p:cNvSpPr>
          <p:nvPr/>
        </p:nvSpPr>
        <p:spPr bwMode="auto">
          <a:xfrm>
            <a:off x="3846515" y="3352802"/>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t>Y</a:t>
            </a:r>
            <a:endParaRPr kumimoji="1" lang="zh-CN" altLang="en-US" sz="2800" b="1"/>
          </a:p>
        </p:txBody>
      </p:sp>
      <p:sp>
        <p:nvSpPr>
          <p:cNvPr id="12305" name="Rectangle 27"/>
          <p:cNvSpPr>
            <a:spLocks noChangeArrowheads="1"/>
          </p:cNvSpPr>
          <p:nvPr/>
        </p:nvSpPr>
        <p:spPr bwMode="auto">
          <a:xfrm>
            <a:off x="5791200" y="32766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t>X</a:t>
            </a:r>
            <a:endParaRPr kumimoji="1" lang="zh-CN" altLang="en-US" sz="2800" b="1"/>
          </a:p>
        </p:txBody>
      </p:sp>
      <p:sp>
        <p:nvSpPr>
          <p:cNvPr id="12306" name="Rectangle 28"/>
          <p:cNvSpPr>
            <a:spLocks noChangeArrowheads="1"/>
          </p:cNvSpPr>
          <p:nvPr/>
        </p:nvSpPr>
        <p:spPr bwMode="auto">
          <a:xfrm>
            <a:off x="7046915" y="3276602"/>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t>Y</a:t>
            </a:r>
            <a:endParaRPr kumimoji="1" lang="zh-CN" altLang="en-US" sz="2800" b="1"/>
          </a:p>
        </p:txBody>
      </p:sp>
      <p:sp>
        <p:nvSpPr>
          <p:cNvPr id="12307" name="Rectangle 29"/>
          <p:cNvSpPr>
            <a:spLocks noChangeArrowheads="1"/>
          </p:cNvSpPr>
          <p:nvPr/>
        </p:nvSpPr>
        <p:spPr bwMode="auto">
          <a:xfrm>
            <a:off x="6064250" y="2057402"/>
            <a:ext cx="105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t>X </a:t>
            </a:r>
            <a:r>
              <a:rPr kumimoji="1" lang="en-US" altLang="zh-CN" sz="2800" b="1">
                <a:solidFill>
                  <a:srgbClr val="CC0066"/>
                </a:solidFill>
              </a:rPr>
              <a:t>||</a:t>
            </a:r>
            <a:r>
              <a:rPr kumimoji="1" lang="en-US" altLang="zh-CN" sz="2800" b="1">
                <a:solidFill>
                  <a:schemeClr val="accent1"/>
                </a:solidFill>
              </a:rPr>
              <a:t> </a:t>
            </a:r>
            <a:r>
              <a:rPr kumimoji="1" lang="en-US" altLang="zh-CN" sz="2800" b="1"/>
              <a:t>Y</a:t>
            </a:r>
            <a:endParaRPr kumimoji="1" lang="zh-CN" altLang="en-US" sz="2800" b="1"/>
          </a:p>
        </p:txBody>
      </p:sp>
      <p:sp>
        <p:nvSpPr>
          <p:cNvPr id="12308" name="Rectangle 31"/>
          <p:cNvSpPr>
            <a:spLocks noChangeArrowheads="1"/>
          </p:cNvSpPr>
          <p:nvPr/>
        </p:nvSpPr>
        <p:spPr bwMode="auto">
          <a:xfrm>
            <a:off x="5370515" y="5500688"/>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t>X</a:t>
            </a:r>
            <a:endParaRPr kumimoji="1" lang="zh-CN" altLang="en-US" sz="2800" b="1"/>
          </a:p>
        </p:txBody>
      </p:sp>
      <p:sp>
        <p:nvSpPr>
          <p:cNvPr id="12309" name="Rectangle 32"/>
          <p:cNvSpPr>
            <a:spLocks noChangeArrowheads="1"/>
          </p:cNvSpPr>
          <p:nvPr/>
        </p:nvSpPr>
        <p:spPr bwMode="auto">
          <a:xfrm>
            <a:off x="4419602" y="5257802"/>
            <a:ext cx="63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Clr>
                <a:schemeClr val="accent2"/>
              </a:buClr>
              <a:buSzTx/>
              <a:buFont typeface="Wingdings" pitchFamily="2" charset="2"/>
              <a:buNone/>
            </a:pPr>
            <a:r>
              <a:rPr kumimoji="1" lang="en-US" altLang="zh-CN" sz="2800" b="1">
                <a:solidFill>
                  <a:srgbClr val="CC0066"/>
                </a:solidFill>
              </a:rPr>
              <a:t>!</a:t>
            </a:r>
            <a:r>
              <a:rPr kumimoji="1" lang="en-US" altLang="zh-CN" sz="2800" b="1">
                <a:solidFill>
                  <a:schemeClr val="accent1"/>
                </a:solidFill>
              </a:rPr>
              <a:t> </a:t>
            </a:r>
            <a:r>
              <a:rPr kumimoji="1" lang="en-US" altLang="zh-CN" sz="2800" b="1"/>
              <a:t>X</a:t>
            </a:r>
            <a:endParaRPr kumimoji="1" lang="zh-CN" altLang="en-US" sz="2800" b="1"/>
          </a:p>
        </p:txBody>
      </p:sp>
    </p:spTree>
    <p:extLst>
      <p:ext uri="{BB962C8B-B14F-4D97-AF65-F5344CB8AC3E}">
        <p14:creationId xmlns:p14="http://schemas.microsoft.com/office/powerpoint/2010/main" val="1050048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68313" y="333375"/>
            <a:ext cx="4500562" cy="400050"/>
          </a:xfrm>
        </p:spPr>
        <p:txBody>
          <a:bodyPr/>
          <a:lstStyle/>
          <a:p>
            <a:pPr eaLnBrk="1" hangingPunct="1">
              <a:buClr>
                <a:schemeClr val="tx1"/>
              </a:buClr>
              <a:buFont typeface="Wingdings" pitchFamily="2" charset="2"/>
              <a:buChar char="Ø"/>
            </a:pPr>
            <a:r>
              <a:rPr lang="zh-CN" altLang="en-US" sz="3600" b="1">
                <a:solidFill>
                  <a:srgbClr val="F7FA6A"/>
                </a:solidFill>
                <a:ea typeface="楷体_GB2312" pitchFamily="49" charset="-122"/>
              </a:rPr>
              <a:t>逻辑运算注意：</a:t>
            </a:r>
            <a:endParaRPr lang="zh-CN" altLang="en-US" sz="3600" b="1">
              <a:solidFill>
                <a:srgbClr val="F7FA6A"/>
              </a:solidFill>
              <a:ea typeface="楷体_GB2312" pitchFamily="49" charset="-122"/>
              <a:sym typeface="Symbol" pitchFamily="18" charset="2"/>
            </a:endParaRPr>
          </a:p>
        </p:txBody>
      </p:sp>
      <p:sp>
        <p:nvSpPr>
          <p:cNvPr id="344067" name="Rectangle 3"/>
          <p:cNvSpPr>
            <a:spLocks noChangeArrowheads="1"/>
          </p:cNvSpPr>
          <p:nvPr/>
        </p:nvSpPr>
        <p:spPr bwMode="auto">
          <a:xfrm>
            <a:off x="684215" y="1484315"/>
            <a:ext cx="7921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9900"/>
              </a:buClr>
              <a:buFont typeface="Wingdings" pitchFamily="2" charset="2"/>
              <a:buNone/>
              <a:defRPr/>
            </a:pPr>
            <a:r>
              <a:rPr kumimoji="1" lang="zh-CN" altLang="en-US" sz="2400" b="1">
                <a:effectLst>
                  <a:outerShdw blurRad="38100" dist="38100" dir="2700000" algn="tl">
                    <a:srgbClr val="C0C0C0"/>
                  </a:outerShdw>
                </a:effectLst>
                <a:latin typeface="Times New Roman" pitchFamily="18" charset="0"/>
                <a:ea typeface="楷体_GB2312" pitchFamily="49" charset="-122"/>
              </a:rPr>
              <a:t>        逻辑表达式求解时，并非所有的逻辑运算符都被执行，只是在必须执行下一个逻辑运算符才能求出表达式的解时，才执行该运算符。</a:t>
            </a:r>
          </a:p>
        </p:txBody>
      </p:sp>
      <p:sp>
        <p:nvSpPr>
          <p:cNvPr id="344068" name="Rectangle 4"/>
          <p:cNvSpPr>
            <a:spLocks noChangeArrowheads="1"/>
          </p:cNvSpPr>
          <p:nvPr/>
        </p:nvSpPr>
        <p:spPr bwMode="auto">
          <a:xfrm>
            <a:off x="611190" y="3141665"/>
            <a:ext cx="7850187" cy="232092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例</a:t>
            </a:r>
            <a:r>
              <a:rPr kumimoji="1" lang="zh-CN" altLang="en-US" sz="2400" b="1">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a &amp;&amp; b &amp;&amp; c    </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只在</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为真时，才判别</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的值；</a:t>
            </a:r>
          </a:p>
          <a:p>
            <a:pPr>
              <a:defRPr/>
            </a:pP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只在</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都为真时，才判别 </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c</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的值</a:t>
            </a:r>
            <a:endParaRPr kumimoji="1" lang="zh-CN" altLang="zh-CN" sz="2400" b="1">
              <a:effectLst>
                <a:outerShdw blurRad="38100" dist="38100" dir="2700000" algn="tl">
                  <a:srgbClr val="C0C0C0"/>
                </a:outerShdw>
              </a:effectLst>
              <a:latin typeface="Times New Roman" pitchFamily="18" charset="0"/>
              <a:ea typeface="楷体_GB2312" pitchFamily="49" charset="-122"/>
            </a:endParaRPr>
          </a:p>
          <a:p>
            <a:pPr>
              <a:defRPr/>
            </a:pPr>
            <a:r>
              <a:rPr kumimoji="1" lang="zh-CN"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例</a:t>
            </a:r>
            <a:r>
              <a:rPr kumimoji="1" lang="zh-CN" altLang="zh-CN" sz="2400" b="1">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a || b || c             </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只在</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为假时，才判别</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的值；</a:t>
            </a:r>
          </a:p>
          <a:p>
            <a:pPr>
              <a:defRPr/>
            </a:pP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只在</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都为假时，才判别 </a:t>
            </a: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c</a:t>
            </a:r>
            <a:r>
              <a:rPr kumimoji="1" lang="zh-CN"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的值</a:t>
            </a:r>
            <a:endPar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endParaRPr>
          </a:p>
          <a:p>
            <a:pPr>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例</a:t>
            </a:r>
            <a:r>
              <a:rPr kumimoji="1" lang="zh-CN" altLang="en-US" sz="2400" b="1">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a = 1; b = 2; c = 3; d = 4; m = 1; n = 1;</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(m = a &gt; b) &amp;&amp; (n = c &gt; d)</a:t>
            </a:r>
            <a:endParaRPr kumimoji="1" lang="en-US" altLang="zh-CN" sz="2000" b="1">
              <a:effectLst>
                <a:outerShdw blurRad="38100" dist="38100" dir="2700000" algn="tl">
                  <a:srgbClr val="C0C0C0"/>
                </a:outerShdw>
              </a:effectLst>
              <a:latin typeface="Times New Roman" pitchFamily="18" charset="0"/>
              <a:ea typeface="楷体_GB2312" pitchFamily="49" charset="-122"/>
            </a:endParaRPr>
          </a:p>
        </p:txBody>
      </p:sp>
      <p:sp>
        <p:nvSpPr>
          <p:cNvPr id="344069" name="Text Box 5"/>
          <p:cNvSpPr txBox="1">
            <a:spLocks noChangeArrowheads="1"/>
          </p:cNvSpPr>
          <p:nvPr/>
        </p:nvSpPr>
        <p:spPr bwMode="auto">
          <a:xfrm>
            <a:off x="4643440" y="5013325"/>
            <a:ext cx="3286775" cy="4638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400" b="1">
                <a:solidFill>
                  <a:srgbClr val="D60093"/>
                </a:solidFill>
                <a:effectLst>
                  <a:outerShdw blurRad="38100" dist="38100" dir="2700000" algn="tl">
                    <a:srgbClr val="C0C0C0"/>
                  </a:outerShdw>
                </a:effectLst>
                <a:latin typeface="楷体_GB2312" pitchFamily="49" charset="-122"/>
                <a:ea typeface="楷体_GB2312" pitchFamily="49" charset="-122"/>
              </a:rPr>
              <a:t>//</a:t>
            </a:r>
            <a:r>
              <a:rPr kumimoji="1" lang="zh-CN" altLang="zh-CN" sz="2400" b="1">
                <a:solidFill>
                  <a:srgbClr val="D60093"/>
                </a:solidFill>
                <a:effectLst>
                  <a:outerShdw blurRad="38100" dist="38100" dir="2700000" algn="tl">
                    <a:srgbClr val="C0C0C0"/>
                  </a:outerShdw>
                </a:effectLst>
                <a:latin typeface="楷体_GB2312" pitchFamily="49" charset="-122"/>
                <a:ea typeface="楷体_GB2312" pitchFamily="49" charset="-122"/>
              </a:rPr>
              <a:t>结果：</a:t>
            </a:r>
            <a:r>
              <a:rPr kumimoji="1" lang="en-US" altLang="zh-CN" sz="2400" b="1">
                <a:solidFill>
                  <a:srgbClr val="D60093"/>
                </a:solidFill>
                <a:effectLst>
                  <a:outerShdw blurRad="38100" dist="38100" dir="2700000" algn="tl">
                    <a:srgbClr val="C0C0C0"/>
                  </a:outerShdw>
                </a:effectLst>
                <a:latin typeface="楷体_GB2312" pitchFamily="49" charset="-122"/>
                <a:ea typeface="楷体_GB2312" pitchFamily="49" charset="-122"/>
              </a:rPr>
              <a:t>m = 0, n = 1</a:t>
            </a:r>
          </a:p>
        </p:txBody>
      </p:sp>
      <p:sp>
        <p:nvSpPr>
          <p:cNvPr id="6" name="Rectangle 4"/>
          <p:cNvSpPr>
            <a:spLocks noChangeArrowheads="1"/>
          </p:cNvSpPr>
          <p:nvPr/>
        </p:nvSpPr>
        <p:spPr bwMode="auto">
          <a:xfrm>
            <a:off x="594244" y="5661250"/>
            <a:ext cx="7850187" cy="830997"/>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dirty="0">
                <a:effectLst>
                  <a:outerShdw blurRad="38100" dist="38100" dir="2700000" algn="tl">
                    <a:srgbClr val="C0C0C0"/>
                  </a:outerShdw>
                </a:effectLst>
                <a:latin typeface="Times New Roman" pitchFamily="18" charset="0"/>
                <a:ea typeface="楷体_GB2312" pitchFamily="49" charset="-122"/>
              </a:rPr>
              <a:t>题： </a:t>
            </a:r>
            <a:r>
              <a:rPr kumimoji="1" lang="en-US" altLang="zh-CN" sz="2400" b="1" dirty="0">
                <a:effectLst>
                  <a:outerShdw blurRad="38100" dist="38100" dir="2700000" algn="tl">
                    <a:srgbClr val="C0C0C0"/>
                  </a:outerShdw>
                </a:effectLst>
                <a:latin typeface="Times New Roman" pitchFamily="18" charset="0"/>
                <a:ea typeface="楷体_GB2312" pitchFamily="49" charset="-122"/>
              </a:rPr>
              <a:t>x</a:t>
            </a:r>
            <a:r>
              <a:rPr kumimoji="1" lang="en-US" altLang="zh-CN" sz="2400" b="1" dirty="0">
                <a:effectLst>
                  <a:outerShdw blurRad="38100" dist="38100" dir="2700000" algn="tl">
                    <a:srgbClr val="C0C0C0"/>
                  </a:outerShdw>
                </a:effectLst>
                <a:latin typeface="Times New Roman" pitchFamily="18" charset="0"/>
                <a:ea typeface="楷体_GB2312" pitchFamily="49" charset="-122"/>
              </a:rPr>
              <a:t> </a:t>
            </a:r>
            <a:r>
              <a:rPr kumimoji="1" lang="en-US" altLang="zh-CN" sz="2400" b="1" dirty="0">
                <a:effectLst>
                  <a:outerShdw blurRad="38100" dist="38100" dir="2700000" algn="tl">
                    <a:srgbClr val="C0C0C0"/>
                  </a:outerShdw>
                </a:effectLst>
                <a:latin typeface="Times New Roman" pitchFamily="18" charset="0"/>
                <a:ea typeface="楷体_GB2312" pitchFamily="49" charset="-122"/>
              </a:rPr>
              <a:t>= 1; </a:t>
            </a:r>
            <a:r>
              <a:rPr kumimoji="1" lang="en-US" altLang="zh-CN" sz="2400" b="1" dirty="0">
                <a:effectLst>
                  <a:outerShdw blurRad="38100" dist="38100" dir="2700000" algn="tl">
                    <a:srgbClr val="C0C0C0"/>
                  </a:outerShdw>
                </a:effectLst>
                <a:latin typeface="Times New Roman" pitchFamily="18" charset="0"/>
                <a:ea typeface="楷体_GB2312" pitchFamily="49" charset="-122"/>
              </a:rPr>
              <a:t>y </a:t>
            </a:r>
            <a:r>
              <a:rPr kumimoji="1" lang="en-US" altLang="zh-CN" sz="2400" b="1" dirty="0">
                <a:effectLst>
                  <a:outerShdw blurRad="38100" dist="38100" dir="2700000" algn="tl">
                    <a:srgbClr val="C0C0C0"/>
                  </a:outerShdw>
                </a:effectLst>
                <a:latin typeface="Times New Roman" pitchFamily="18" charset="0"/>
                <a:ea typeface="楷体_GB2312" pitchFamily="49" charset="-122"/>
              </a:rPr>
              <a:t>= 2; </a:t>
            </a:r>
            <a:r>
              <a:rPr kumimoji="1" lang="en-US" altLang="zh-CN" sz="2400" b="1" dirty="0">
                <a:effectLst>
                  <a:outerShdw blurRad="38100" dist="38100" dir="2700000" algn="tl">
                    <a:srgbClr val="C0C0C0"/>
                  </a:outerShdw>
                </a:effectLst>
                <a:latin typeface="Times New Roman" pitchFamily="18" charset="0"/>
                <a:ea typeface="楷体_GB2312" pitchFamily="49" charset="-122"/>
              </a:rPr>
              <a:t>z </a:t>
            </a:r>
            <a:r>
              <a:rPr kumimoji="1" lang="en-US" altLang="zh-CN" sz="2400" b="1" dirty="0">
                <a:effectLst>
                  <a:outerShdw blurRad="38100" dist="38100" dir="2700000" algn="tl">
                    <a:srgbClr val="C0C0C0"/>
                  </a:outerShdw>
                </a:effectLst>
                <a:latin typeface="Times New Roman" pitchFamily="18" charset="0"/>
                <a:ea typeface="楷体_GB2312" pitchFamily="49" charset="-122"/>
              </a:rPr>
              <a:t>= </a:t>
            </a:r>
            <a:r>
              <a:rPr kumimoji="1" lang="en-US" altLang="zh-CN" sz="2400" b="1" dirty="0">
                <a:effectLst>
                  <a:outerShdw blurRad="38100" dist="38100" dir="2700000" algn="tl">
                    <a:srgbClr val="C0C0C0"/>
                  </a:outerShdw>
                </a:effectLst>
                <a:latin typeface="Times New Roman" pitchFamily="18" charset="0"/>
                <a:ea typeface="楷体_GB2312" pitchFamily="49" charset="-122"/>
              </a:rPr>
              <a:t>0; </a:t>
            </a:r>
          </a:p>
          <a:p>
            <a:pPr>
              <a:defRPr/>
            </a:pPr>
            <a:r>
              <a:rPr kumimoji="1" lang="zh-CN" altLang="en-US" sz="2400" b="1" dirty="0">
                <a:effectLst>
                  <a:outerShdw blurRad="38100" dist="38100" dir="2700000" algn="tl">
                    <a:srgbClr val="C0C0C0"/>
                  </a:outerShdw>
                </a:effectLst>
                <a:latin typeface="Times New Roman" pitchFamily="18" charset="0"/>
                <a:ea typeface="楷体_GB2312" pitchFamily="49" charset="-122"/>
              </a:rPr>
              <a:t>表达</a:t>
            </a:r>
            <a:r>
              <a:rPr kumimoji="1" lang="zh-CN" altLang="en-US" sz="2400" b="1" dirty="0">
                <a:effectLst>
                  <a:outerShdw blurRad="38100" dist="38100" dir="2700000" algn="tl">
                    <a:srgbClr val="C0C0C0"/>
                  </a:outerShdw>
                </a:effectLst>
                <a:latin typeface="Times New Roman" pitchFamily="18" charset="0"/>
                <a:ea typeface="楷体_GB2312" pitchFamily="49" charset="-122"/>
              </a:rPr>
              <a:t>式</a:t>
            </a:r>
            <a:r>
              <a:rPr kumimoji="1" lang="en-US" altLang="zh-CN" sz="2400" b="1" dirty="0">
                <a:effectLst>
                  <a:outerShdw blurRad="38100" dist="38100" dir="2700000" algn="tl">
                    <a:srgbClr val="C0C0C0"/>
                  </a:outerShdw>
                </a:effectLst>
                <a:latin typeface="Times New Roman" pitchFamily="18" charset="0"/>
                <a:ea typeface="楷体_GB2312" pitchFamily="49" charset="-122"/>
              </a:rPr>
              <a:t>(y&amp;&amp;x) ||(z++)</a:t>
            </a:r>
            <a:r>
              <a:rPr kumimoji="1" lang="zh-CN" altLang="en-US" sz="2400" b="1" dirty="0">
                <a:effectLst>
                  <a:outerShdw blurRad="38100" dist="38100" dir="2700000" algn="tl">
                    <a:srgbClr val="C0C0C0"/>
                  </a:outerShdw>
                </a:effectLst>
                <a:latin typeface="Times New Roman" pitchFamily="18" charset="0"/>
                <a:ea typeface="楷体_GB2312" pitchFamily="49" charset="-122"/>
              </a:rPr>
              <a:t>执行后，求</a:t>
            </a:r>
            <a:r>
              <a:rPr kumimoji="1" lang="en-US" altLang="zh-CN" sz="2400" b="1" dirty="0" err="1">
                <a:effectLst>
                  <a:outerShdw blurRad="38100" dist="38100" dir="2700000" algn="tl">
                    <a:srgbClr val="C0C0C0"/>
                  </a:outerShdw>
                </a:effectLst>
                <a:latin typeface="Times New Roman" pitchFamily="18" charset="0"/>
                <a:ea typeface="楷体_GB2312" pitchFamily="49" charset="-122"/>
              </a:rPr>
              <a:t>x,y,z</a:t>
            </a:r>
            <a:r>
              <a:rPr kumimoji="1" lang="zh-CN" altLang="en-US" sz="2400" b="1" dirty="0">
                <a:effectLst>
                  <a:outerShdw blurRad="38100" dist="38100" dir="2700000" algn="tl">
                    <a:srgbClr val="C0C0C0"/>
                  </a:outerShdw>
                </a:effectLst>
                <a:latin typeface="Times New Roman" pitchFamily="18" charset="0"/>
                <a:ea typeface="楷体_GB2312" pitchFamily="49" charset="-122"/>
              </a:rPr>
              <a:t>的值和表达式的值</a:t>
            </a:r>
            <a:endParaRPr kumimoji="1" lang="en-US" altLang="zh-CN" sz="2000" b="1" dirty="0">
              <a:effectLst>
                <a:outerShdw blurRad="38100" dist="38100" dir="2700000" algn="tl">
                  <a:srgbClr val="C0C0C0"/>
                </a:outerShdw>
              </a:effectLst>
              <a:latin typeface="Times New Roman" pitchFamily="18" charset="0"/>
              <a:ea typeface="楷体_GB2312" pitchFamily="49" charset="-122"/>
            </a:endParaRPr>
          </a:p>
        </p:txBody>
      </p:sp>
      <p:sp>
        <p:nvSpPr>
          <p:cNvPr id="7" name="Text Box 5"/>
          <p:cNvSpPr txBox="1">
            <a:spLocks noChangeArrowheads="1"/>
          </p:cNvSpPr>
          <p:nvPr/>
        </p:nvSpPr>
        <p:spPr bwMode="auto">
          <a:xfrm>
            <a:off x="4068955" y="5612900"/>
            <a:ext cx="4370405" cy="4638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defRPr/>
            </a:pPr>
            <a:r>
              <a:rPr kumimoji="1" lang="en-US" altLang="zh-CN" sz="2400" b="1" dirty="0">
                <a:solidFill>
                  <a:srgbClr val="D60093"/>
                </a:solidFill>
                <a:effectLst>
                  <a:outerShdw blurRad="38100" dist="38100" dir="2700000" algn="tl">
                    <a:srgbClr val="C0C0C0"/>
                  </a:outerShdw>
                </a:effectLst>
                <a:latin typeface="楷体_GB2312" pitchFamily="49" charset="-122"/>
                <a:ea typeface="楷体_GB2312" pitchFamily="49" charset="-122"/>
              </a:rPr>
              <a:t>//x=1,y=2,z=0,</a:t>
            </a:r>
            <a:r>
              <a:rPr kumimoji="1" lang="zh-CN" altLang="en-US" sz="2400" b="1" dirty="0">
                <a:solidFill>
                  <a:srgbClr val="D60093"/>
                </a:solidFill>
                <a:effectLst>
                  <a:outerShdw blurRad="38100" dist="38100" dir="2700000" algn="tl">
                    <a:srgbClr val="C0C0C0"/>
                  </a:outerShdw>
                </a:effectLst>
                <a:latin typeface="楷体_GB2312" pitchFamily="49" charset="-122"/>
                <a:ea typeface="楷体_GB2312" pitchFamily="49" charset="-122"/>
              </a:rPr>
              <a:t>表达式的值为</a:t>
            </a:r>
            <a:r>
              <a:rPr kumimoji="1" lang="en-US" altLang="zh-CN" sz="2400" b="1" dirty="0">
                <a:solidFill>
                  <a:srgbClr val="D60093"/>
                </a:solidFill>
                <a:effectLst>
                  <a:outerShdw blurRad="38100" dist="38100" dir="2700000" algn="tl">
                    <a:srgbClr val="C0C0C0"/>
                  </a:outerShdw>
                </a:effectLst>
                <a:latin typeface="楷体_GB2312" pitchFamily="49" charset="-122"/>
                <a:ea typeface="楷体_GB2312" pitchFamily="49" charset="-122"/>
              </a:rPr>
              <a:t>1</a:t>
            </a:r>
            <a:endParaRPr kumimoji="1" lang="en-US" altLang="zh-CN" sz="2400" b="1" dirty="0">
              <a:solidFill>
                <a:srgbClr val="D60093"/>
              </a:solidFill>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131949912"/>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animEffect transition="in" filter="box(out)">
                                      <p:cBhvr>
                                        <p:cTn id="7" dur="500"/>
                                        <p:tgtEl>
                                          <p:spTgt spid="34406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4069">
                                            <p:txEl>
                                              <p:pRg st="0" end="0"/>
                                            </p:txEl>
                                          </p:spTgt>
                                        </p:tgtEl>
                                        <p:attrNameLst>
                                          <p:attrName>style.visibility</p:attrName>
                                        </p:attrNameLst>
                                      </p:cBhvr>
                                      <p:to>
                                        <p:strVal val="visible"/>
                                      </p:to>
                                    </p:set>
                                    <p:animEffect transition="in" filter="box(out)">
                                      <p:cBhvr>
                                        <p:cTn id="12" dur="500"/>
                                        <p:tgtEl>
                                          <p:spTgt spid="34406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ox(out)">
                                      <p:cBhvr>
                                        <p:cTn id="22" dur="500"/>
                                        <p:tgtEl>
                                          <p:spTgt spid="7">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nimBg="1"/>
      <p:bldP spid="344069" grpId="0" build="p" autoUpdateAnimBg="0"/>
      <p:bldP spid="6" grpId="0" animBg="1"/>
      <p:bldP spid="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457202"/>
            <a:ext cx="8229600" cy="955675"/>
          </a:xfrm>
        </p:spPr>
        <p:txBody>
          <a:bodyPr/>
          <a:lstStyle/>
          <a:p>
            <a:r>
              <a:rPr lang="zh-CN" altLang="en-US"/>
              <a:t>逻辑表达式</a:t>
            </a:r>
          </a:p>
        </p:txBody>
      </p:sp>
      <p:sp>
        <p:nvSpPr>
          <p:cNvPr id="72707" name="Rectangle 3"/>
          <p:cNvSpPr>
            <a:spLocks noGrp="1" noChangeArrowheads="1"/>
          </p:cNvSpPr>
          <p:nvPr>
            <p:ph type="body" idx="1"/>
          </p:nvPr>
        </p:nvSpPr>
        <p:spPr>
          <a:xfrm>
            <a:off x="304802" y="1600200"/>
            <a:ext cx="8659813" cy="4724400"/>
          </a:xfrm>
        </p:spPr>
        <p:txBody>
          <a:bodyPr/>
          <a:lstStyle/>
          <a:p>
            <a:pPr algn="just">
              <a:lnSpc>
                <a:spcPct val="94000"/>
              </a:lnSpc>
              <a:buFont typeface="Wingdings" pitchFamily="2" charset="2"/>
              <a:buNone/>
            </a:pPr>
            <a:r>
              <a:rPr lang="zh-CN" altLang="en-US" sz="2800">
                <a:latin typeface="宋体" pitchFamily="2" charset="-122"/>
              </a:rPr>
              <a:t>逻辑表达式：用</a:t>
            </a:r>
            <a:r>
              <a:rPr lang="zh-CN" altLang="en-US" sz="2800">
                <a:solidFill>
                  <a:srgbClr val="CC0066"/>
                </a:solidFill>
                <a:latin typeface="宋体" pitchFamily="2" charset="-122"/>
              </a:rPr>
              <a:t>逻辑运算符</a:t>
            </a:r>
            <a:r>
              <a:rPr lang="zh-CN" altLang="en-US" sz="2800">
                <a:latin typeface="宋体" pitchFamily="2" charset="-122"/>
              </a:rPr>
              <a:t>将</a:t>
            </a:r>
            <a:r>
              <a:rPr lang="zh-CN" altLang="en-US" sz="2800">
                <a:solidFill>
                  <a:srgbClr val="CC0066"/>
                </a:solidFill>
                <a:latin typeface="宋体" pitchFamily="2" charset="-122"/>
              </a:rPr>
              <a:t>逻辑运算对象</a:t>
            </a:r>
            <a:r>
              <a:rPr lang="zh-CN" altLang="en-US" sz="2800">
                <a:latin typeface="宋体" pitchFamily="2" charset="-122"/>
              </a:rPr>
              <a:t>连接起来的式子。 </a:t>
            </a:r>
          </a:p>
          <a:p>
            <a:pPr algn="just">
              <a:lnSpc>
                <a:spcPct val="94000"/>
              </a:lnSpc>
              <a:buFont typeface="Wingdings" pitchFamily="2" charset="2"/>
              <a:buNone/>
            </a:pPr>
            <a:r>
              <a:rPr lang="en-US" altLang="zh-CN" sz="2800"/>
              <a:t>(ch &gt;= 'a') &amp;&amp; (ch &lt;= 'z')  </a:t>
            </a:r>
          </a:p>
          <a:p>
            <a:pPr algn="just">
              <a:lnSpc>
                <a:spcPct val="94000"/>
              </a:lnSpc>
              <a:buFont typeface="Wingdings" pitchFamily="2" charset="2"/>
              <a:buNone/>
            </a:pPr>
            <a:r>
              <a:rPr lang="en-US" altLang="zh-CN" sz="2800"/>
              <a:t>   </a:t>
            </a:r>
            <a:r>
              <a:rPr lang="zh-CN" altLang="en-US" sz="2800"/>
              <a:t>判断</a:t>
            </a:r>
            <a:r>
              <a:rPr lang="en-US" altLang="zh-CN" sz="2800"/>
              <a:t>ch </a:t>
            </a:r>
            <a:r>
              <a:rPr lang="zh-CN" altLang="en-US" sz="2800"/>
              <a:t>是否为小写英文字母</a:t>
            </a:r>
          </a:p>
          <a:p>
            <a:pPr algn="just">
              <a:lnSpc>
                <a:spcPct val="94000"/>
              </a:lnSpc>
              <a:buFont typeface="Wingdings" pitchFamily="2" charset="2"/>
              <a:buNone/>
            </a:pPr>
            <a:r>
              <a:rPr lang="zh-CN" altLang="en-US" sz="2800"/>
              <a:t>或：</a:t>
            </a:r>
          </a:p>
          <a:p>
            <a:pPr algn="just">
              <a:lnSpc>
                <a:spcPct val="94000"/>
              </a:lnSpc>
              <a:buFont typeface="Wingdings" pitchFamily="2" charset="2"/>
              <a:buNone/>
            </a:pPr>
            <a:r>
              <a:rPr lang="en-US" altLang="zh-CN" sz="2800"/>
              <a:t>ch &gt;= 'a' &amp;&amp; ch &lt;= 'z'</a:t>
            </a:r>
          </a:p>
          <a:p>
            <a:pPr lvl="1" algn="just">
              <a:lnSpc>
                <a:spcPct val="94000"/>
              </a:lnSpc>
              <a:buFont typeface="Wingdings" pitchFamily="2" charset="2"/>
              <a:buNone/>
            </a:pPr>
            <a:endParaRPr lang="en-US" altLang="zh-CN" sz="2400"/>
          </a:p>
          <a:p>
            <a:pPr algn="just">
              <a:lnSpc>
                <a:spcPct val="94000"/>
              </a:lnSpc>
              <a:buFont typeface="Wingdings" pitchFamily="2" charset="2"/>
              <a:buNone/>
            </a:pPr>
            <a:r>
              <a:rPr lang="en-US" altLang="zh-CN" sz="2800"/>
              <a:t>(ch &gt;= 'a' &amp;&amp; ch &lt;= 'z') || ( ch &gt;= 'A' &amp;&amp; ch &lt;= 'Z') </a:t>
            </a:r>
          </a:p>
          <a:p>
            <a:pPr algn="just">
              <a:lnSpc>
                <a:spcPct val="94000"/>
              </a:lnSpc>
              <a:buFont typeface="Wingdings" pitchFamily="2" charset="2"/>
              <a:buNone/>
            </a:pPr>
            <a:r>
              <a:rPr lang="zh-CN" altLang="en-US" sz="2800"/>
              <a:t> 	判断</a:t>
            </a:r>
            <a:r>
              <a:rPr lang="en-US" altLang="zh-CN" sz="2800"/>
              <a:t>ch </a:t>
            </a:r>
            <a:r>
              <a:rPr lang="zh-CN" altLang="en-US" sz="2800"/>
              <a:t>是否为英文字母</a:t>
            </a:r>
            <a:endParaRPr lang="zh-CN" altLang="zh-CN" sz="2800"/>
          </a:p>
        </p:txBody>
      </p:sp>
    </p:spTree>
    <p:extLst>
      <p:ext uri="{BB962C8B-B14F-4D97-AF65-F5344CB8AC3E}">
        <p14:creationId xmlns:p14="http://schemas.microsoft.com/office/powerpoint/2010/main" val="1603179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 calcmode="lin" valueType="num">
                                      <p:cBhvr additive="base">
                                        <p:cTn id="25"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707">
                                            <p:txEl>
                                              <p:pRg st="4" end="4"/>
                                            </p:txEl>
                                          </p:spTgt>
                                        </p:tgtEl>
                                        <p:attrNameLst>
                                          <p:attrName>style.visibility</p:attrName>
                                        </p:attrNameLst>
                                      </p:cBhvr>
                                      <p:to>
                                        <p:strVal val="visible"/>
                                      </p:to>
                                    </p:set>
                                    <p:anim calcmode="lin" valueType="num">
                                      <p:cBhvr additive="base">
                                        <p:cTn id="31" dur="500" fill="hold"/>
                                        <p:tgtEl>
                                          <p:spTgt spid="727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707">
                                            <p:txEl>
                                              <p:pRg st="6" end="6"/>
                                            </p:txEl>
                                          </p:spTgt>
                                        </p:tgtEl>
                                        <p:attrNameLst>
                                          <p:attrName>style.visibility</p:attrName>
                                        </p:attrNameLst>
                                      </p:cBhvr>
                                      <p:to>
                                        <p:strVal val="visible"/>
                                      </p:to>
                                    </p:set>
                                    <p:anim calcmode="lin" valueType="num">
                                      <p:cBhvr additive="base">
                                        <p:cTn id="37" dur="500" fill="hold"/>
                                        <p:tgtEl>
                                          <p:spTgt spid="7270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7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2707">
                                            <p:txEl>
                                              <p:pRg st="7" end="7"/>
                                            </p:txEl>
                                          </p:spTgt>
                                        </p:tgtEl>
                                        <p:attrNameLst>
                                          <p:attrName>style.visibility</p:attrName>
                                        </p:attrNameLst>
                                      </p:cBhvr>
                                      <p:to>
                                        <p:strVal val="visible"/>
                                      </p:to>
                                    </p:set>
                                    <p:anim calcmode="lin" valueType="num">
                                      <p:cBhvr additive="base">
                                        <p:cTn id="43" dur="500" fill="hold"/>
                                        <p:tgtEl>
                                          <p:spTgt spid="7270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27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457202"/>
            <a:ext cx="8229600" cy="955675"/>
          </a:xfrm>
        </p:spPr>
        <p:txBody>
          <a:bodyPr/>
          <a:lstStyle/>
          <a:p>
            <a:r>
              <a:rPr lang="zh-CN" altLang="en-US"/>
              <a:t>条件的表示</a:t>
            </a:r>
          </a:p>
        </p:txBody>
      </p:sp>
      <p:sp>
        <p:nvSpPr>
          <p:cNvPr id="182275" name="Rectangle 3"/>
          <p:cNvSpPr>
            <a:spLocks noGrp="1" noChangeArrowheads="1"/>
          </p:cNvSpPr>
          <p:nvPr>
            <p:ph type="body" idx="1"/>
          </p:nvPr>
        </p:nvSpPr>
        <p:spPr>
          <a:xfrm>
            <a:off x="323852" y="1484315"/>
            <a:ext cx="8569325" cy="4968875"/>
          </a:xfrm>
        </p:spPr>
        <p:txBody>
          <a:bodyPr/>
          <a:lstStyle/>
          <a:p>
            <a:pPr>
              <a:lnSpc>
                <a:spcPct val="90000"/>
              </a:lnSpc>
              <a:buFont typeface="Wingdings" pitchFamily="2" charset="2"/>
              <a:buNone/>
            </a:pPr>
            <a:r>
              <a:rPr lang="zh-CN" altLang="en-US" dirty="0" smtClean="0"/>
              <a:t>例</a:t>
            </a:r>
            <a:r>
              <a:rPr lang="en-US" altLang="zh-CN" dirty="0" smtClean="0"/>
              <a:t>4-2  </a:t>
            </a:r>
            <a:r>
              <a:rPr lang="zh-CN" altLang="en-US" dirty="0"/>
              <a:t>写出满足下列条件的</a:t>
            </a:r>
            <a:r>
              <a:rPr lang="en-US" altLang="zh-CN" dirty="0"/>
              <a:t>C</a:t>
            </a:r>
            <a:r>
              <a:rPr lang="zh-CN" altLang="en-US" dirty="0"/>
              <a:t>表达式。</a:t>
            </a:r>
          </a:p>
          <a:p>
            <a:pPr>
              <a:lnSpc>
                <a:spcPct val="90000"/>
              </a:lnSpc>
            </a:pPr>
            <a:r>
              <a:rPr lang="en-US" altLang="zh-CN" dirty="0" err="1"/>
              <a:t>ch</a:t>
            </a:r>
            <a:r>
              <a:rPr lang="en-US" altLang="zh-CN" dirty="0"/>
              <a:t> </a:t>
            </a:r>
            <a:r>
              <a:rPr lang="zh-CN" altLang="en-US" dirty="0"/>
              <a:t>是空格或者回车。</a:t>
            </a:r>
          </a:p>
          <a:p>
            <a:pPr>
              <a:lnSpc>
                <a:spcPct val="90000"/>
              </a:lnSpc>
              <a:buFont typeface="Wingdings" pitchFamily="2" charset="2"/>
              <a:buNone/>
            </a:pPr>
            <a:r>
              <a:rPr lang="en-US" altLang="zh-CN" dirty="0" err="1"/>
              <a:t>ch</a:t>
            </a:r>
            <a:r>
              <a:rPr lang="en-US" altLang="zh-CN" dirty="0"/>
              <a:t> == ' ' || </a:t>
            </a:r>
            <a:r>
              <a:rPr lang="en-US" altLang="zh-CN" dirty="0" err="1"/>
              <a:t>ch</a:t>
            </a:r>
            <a:r>
              <a:rPr lang="en-US" altLang="zh-CN" dirty="0"/>
              <a:t> == '\n'</a:t>
            </a:r>
          </a:p>
          <a:p>
            <a:pPr>
              <a:lnSpc>
                <a:spcPct val="90000"/>
              </a:lnSpc>
            </a:pPr>
            <a:r>
              <a:rPr lang="en-US" altLang="zh-CN" dirty="0"/>
              <a:t>number</a:t>
            </a:r>
            <a:r>
              <a:rPr lang="zh-CN" altLang="en-US" dirty="0"/>
              <a:t>是偶数。</a:t>
            </a:r>
          </a:p>
          <a:p>
            <a:pPr>
              <a:lnSpc>
                <a:spcPct val="90000"/>
              </a:lnSpc>
              <a:buFont typeface="Wingdings" pitchFamily="2" charset="2"/>
              <a:buNone/>
            </a:pPr>
            <a:r>
              <a:rPr lang="en-US" altLang="zh-CN" dirty="0"/>
              <a:t>number % 2 == 0</a:t>
            </a:r>
          </a:p>
          <a:p>
            <a:pPr>
              <a:lnSpc>
                <a:spcPct val="90000"/>
              </a:lnSpc>
            </a:pPr>
            <a:r>
              <a:rPr lang="en-US" altLang="zh-CN" dirty="0"/>
              <a:t>year </a:t>
            </a:r>
            <a:r>
              <a:rPr lang="zh-CN" altLang="en-US" dirty="0"/>
              <a:t>是闰年，即 </a:t>
            </a:r>
            <a:r>
              <a:rPr lang="en-US" altLang="zh-CN" dirty="0"/>
              <a:t>year </a:t>
            </a:r>
            <a:r>
              <a:rPr lang="zh-CN" altLang="en-US" dirty="0"/>
              <a:t>能被 </a:t>
            </a:r>
            <a:r>
              <a:rPr lang="en-US" altLang="zh-CN" dirty="0"/>
              <a:t>4 </a:t>
            </a:r>
            <a:r>
              <a:rPr lang="zh-CN" altLang="en-US" dirty="0"/>
              <a:t>整除但不能被 </a:t>
            </a:r>
            <a:r>
              <a:rPr lang="en-US" altLang="zh-CN" dirty="0"/>
              <a:t>100 </a:t>
            </a:r>
            <a:r>
              <a:rPr lang="zh-CN" altLang="en-US" dirty="0"/>
              <a:t>整除，或 </a:t>
            </a:r>
            <a:r>
              <a:rPr lang="en-US" altLang="zh-CN" dirty="0"/>
              <a:t>year </a:t>
            </a:r>
            <a:r>
              <a:rPr lang="zh-CN" altLang="en-US" dirty="0"/>
              <a:t>能被 </a:t>
            </a:r>
            <a:r>
              <a:rPr lang="en-US" altLang="zh-CN" dirty="0"/>
              <a:t>400 </a:t>
            </a:r>
            <a:r>
              <a:rPr lang="zh-CN" altLang="en-US" dirty="0"/>
              <a:t>整除。 </a:t>
            </a:r>
          </a:p>
          <a:p>
            <a:pPr>
              <a:lnSpc>
                <a:spcPct val="90000"/>
              </a:lnSpc>
              <a:buFont typeface="Wingdings" pitchFamily="2" charset="2"/>
              <a:buNone/>
            </a:pPr>
            <a:r>
              <a:rPr lang="zh-CN" altLang="en-US" dirty="0"/>
              <a:t> </a:t>
            </a:r>
            <a:r>
              <a:rPr lang="en-US" altLang="zh-CN" dirty="0"/>
              <a:t>(year % 4 == 0 &amp;&amp; year % 100 != 0) || (year % 400 == 0) </a:t>
            </a:r>
            <a:endParaRPr lang="zh-CN" altLang="en-US" dirty="0"/>
          </a:p>
        </p:txBody>
      </p:sp>
    </p:spTree>
    <p:extLst>
      <p:ext uri="{BB962C8B-B14F-4D97-AF65-F5344CB8AC3E}">
        <p14:creationId xmlns:p14="http://schemas.microsoft.com/office/powerpoint/2010/main" val="3387080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 calcmode="lin" valueType="num">
                                      <p:cBhvr additive="base">
                                        <p:cTn id="13" dur="500" fill="hold"/>
                                        <p:tgtEl>
                                          <p:spTgt spid="182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75">
                                            <p:txEl>
                                              <p:pRg st="2" end="2"/>
                                            </p:txEl>
                                          </p:spTgt>
                                        </p:tgtEl>
                                        <p:attrNameLst>
                                          <p:attrName>style.visibility</p:attrName>
                                        </p:attrNameLst>
                                      </p:cBhvr>
                                      <p:to>
                                        <p:strVal val="visible"/>
                                      </p:to>
                                    </p:set>
                                    <p:anim calcmode="lin" valueType="num">
                                      <p:cBhvr additive="base">
                                        <p:cTn id="19" dur="500" fill="hold"/>
                                        <p:tgtEl>
                                          <p:spTgt spid="182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275">
                                            <p:txEl>
                                              <p:pRg st="3" end="3"/>
                                            </p:txEl>
                                          </p:spTgt>
                                        </p:tgtEl>
                                        <p:attrNameLst>
                                          <p:attrName>style.visibility</p:attrName>
                                        </p:attrNameLst>
                                      </p:cBhvr>
                                      <p:to>
                                        <p:strVal val="visible"/>
                                      </p:to>
                                    </p:set>
                                    <p:anim calcmode="lin" valueType="num">
                                      <p:cBhvr additive="base">
                                        <p:cTn id="25" dur="500" fill="hold"/>
                                        <p:tgtEl>
                                          <p:spTgt spid="182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2275">
                                            <p:txEl>
                                              <p:pRg st="4" end="4"/>
                                            </p:txEl>
                                          </p:spTgt>
                                        </p:tgtEl>
                                        <p:attrNameLst>
                                          <p:attrName>style.visibility</p:attrName>
                                        </p:attrNameLst>
                                      </p:cBhvr>
                                      <p:to>
                                        <p:strVal val="visible"/>
                                      </p:to>
                                    </p:set>
                                    <p:anim calcmode="lin" valueType="num">
                                      <p:cBhvr additive="base">
                                        <p:cTn id="31" dur="500" fill="hold"/>
                                        <p:tgtEl>
                                          <p:spTgt spid="1822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2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2275">
                                            <p:txEl>
                                              <p:pRg st="5" end="5"/>
                                            </p:txEl>
                                          </p:spTgt>
                                        </p:tgtEl>
                                        <p:attrNameLst>
                                          <p:attrName>style.visibility</p:attrName>
                                        </p:attrNameLst>
                                      </p:cBhvr>
                                      <p:to>
                                        <p:strVal val="visible"/>
                                      </p:to>
                                    </p:set>
                                    <p:anim calcmode="lin" valueType="num">
                                      <p:cBhvr additive="base">
                                        <p:cTn id="37" dur="500" fill="hold"/>
                                        <p:tgtEl>
                                          <p:spTgt spid="1822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22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2275">
                                            <p:txEl>
                                              <p:pRg st="6" end="6"/>
                                            </p:txEl>
                                          </p:spTgt>
                                        </p:tgtEl>
                                        <p:attrNameLst>
                                          <p:attrName>style.visibility</p:attrName>
                                        </p:attrNameLst>
                                      </p:cBhvr>
                                      <p:to>
                                        <p:strVal val="visible"/>
                                      </p:to>
                                    </p:set>
                                    <p:anim calcmode="lin" valueType="num">
                                      <p:cBhvr additive="base">
                                        <p:cTn id="43" dur="500" fill="hold"/>
                                        <p:tgtEl>
                                          <p:spTgt spid="1822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2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661988" y="188913"/>
            <a:ext cx="4500562" cy="400050"/>
          </a:xfrm>
        </p:spPr>
        <p:txBody>
          <a:bodyPr/>
          <a:lstStyle/>
          <a:p>
            <a:pPr eaLnBrk="1" hangingPunct="1">
              <a:buClr>
                <a:schemeClr val="tx1"/>
              </a:buClr>
              <a:buFont typeface="Wingdings" pitchFamily="2" charset="2"/>
              <a:buNone/>
            </a:pPr>
            <a:r>
              <a:rPr lang="zh-CN" altLang="en-US" sz="4000">
                <a:solidFill>
                  <a:srgbClr val="F7FA6A"/>
                </a:solidFill>
                <a:ea typeface="隶书" pitchFamily="49" charset="-122"/>
              </a:rPr>
              <a:t>运算符总结：</a:t>
            </a:r>
            <a:endParaRPr lang="zh-CN" altLang="en-US" sz="4000">
              <a:solidFill>
                <a:srgbClr val="F7FA6A"/>
              </a:solidFill>
              <a:ea typeface="隶书" pitchFamily="49" charset="-122"/>
              <a:sym typeface="Symbol" pitchFamily="18" charset="2"/>
            </a:endParaRPr>
          </a:p>
        </p:txBody>
      </p:sp>
      <p:sp>
        <p:nvSpPr>
          <p:cNvPr id="433155" name="Rectangle 3"/>
          <p:cNvSpPr>
            <a:spLocks noChangeArrowheads="1"/>
          </p:cNvSpPr>
          <p:nvPr/>
        </p:nvSpPr>
        <p:spPr bwMode="auto">
          <a:xfrm>
            <a:off x="468315" y="2565400"/>
            <a:ext cx="7972425" cy="3416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CC0000"/>
              </a:buClr>
              <a:buFont typeface="Wingdings" pitchFamily="2" charset="2"/>
              <a:buChar char="Ø"/>
              <a:defRPr/>
            </a:pPr>
            <a:r>
              <a:rPr kumimoji="1" lang="zh-CN" altLang="en-US" sz="2000" b="1" dirty="0">
                <a:effectLst>
                  <a:outerShdw blurRad="38100" dist="38100" dir="2700000" algn="tl">
                    <a:srgbClr val="C0C0C0"/>
                  </a:outerShdw>
                </a:effectLst>
                <a:latin typeface="楷体_GB2312" pitchFamily="49" charset="-122"/>
                <a:ea typeface="楷体_GB2312" pitchFamily="49" charset="-122"/>
              </a:rPr>
              <a:t> </a:t>
            </a:r>
            <a:r>
              <a:rPr kumimoji="1" lang="zh-CN" altLang="en-US" sz="2400" b="1" dirty="0">
                <a:effectLst>
                  <a:outerShdw blurRad="38100" dist="38100" dir="2700000" algn="tl">
                    <a:srgbClr val="C0C0C0"/>
                  </a:outerShdw>
                </a:effectLst>
                <a:latin typeface="楷体_GB2312" pitchFamily="49" charset="-122"/>
                <a:ea typeface="楷体_GB2312" pitchFamily="49" charset="-122"/>
              </a:rPr>
              <a:t>总体上讲，单目运算符都是同等优先级的，具有右结合性，并且优先级比双目运算符和三目运算符都高。</a:t>
            </a:r>
          </a:p>
          <a:p>
            <a:pPr>
              <a:buClr>
                <a:srgbClr val="CC0000"/>
              </a:buClr>
              <a:buFont typeface="Wingdings" pitchFamily="2" charset="2"/>
              <a:buChar char="Ø"/>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三目运算符的优先级比双目运算符要低，但高于赋值运算符和逗号运算符。</a:t>
            </a:r>
          </a:p>
          <a:p>
            <a:pPr>
              <a:buClr>
                <a:srgbClr val="CC0000"/>
              </a:buClr>
              <a:buFont typeface="Wingdings" pitchFamily="2" charset="2"/>
              <a:buChar char="Ø"/>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逗号运算符的优先级最低，其次是赋值运算符。</a:t>
            </a:r>
          </a:p>
          <a:p>
            <a:pPr>
              <a:buClr>
                <a:srgbClr val="CC0000"/>
              </a:buClr>
              <a:buFont typeface="Wingdings" pitchFamily="2" charset="2"/>
              <a:buChar char="Ø"/>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只有单目运算符、赋值运算符和条件运算符具有右结合性，其它运算符都是左结合性。</a:t>
            </a:r>
          </a:p>
          <a:p>
            <a:pPr>
              <a:buClr>
                <a:srgbClr val="CC0000"/>
              </a:buClr>
              <a:buFont typeface="Wingdings" pitchFamily="2" charset="2"/>
              <a:buChar char="Ø"/>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双目运算符中，算术运算符的优先级最高，逻辑运算符的优先级最低。</a:t>
            </a:r>
            <a:r>
              <a:rPr kumimoji="1" lang="zh-CN" altLang="en-US" sz="2400" dirty="0">
                <a:latin typeface="楷体_GB2312" pitchFamily="49" charset="-122"/>
                <a:ea typeface="楷体_GB2312" pitchFamily="49" charset="-122"/>
              </a:rPr>
              <a:t> </a:t>
            </a:r>
          </a:p>
        </p:txBody>
      </p:sp>
      <p:grpSp>
        <p:nvGrpSpPr>
          <p:cNvPr id="433156" name="Group 4"/>
          <p:cNvGrpSpPr>
            <a:grpSpLocks/>
          </p:cNvGrpSpPr>
          <p:nvPr/>
        </p:nvGrpSpPr>
        <p:grpSpPr bwMode="auto">
          <a:xfrm>
            <a:off x="2916238" y="3789365"/>
            <a:ext cx="3600450" cy="2879725"/>
            <a:chOff x="1837" y="2387"/>
            <a:chExt cx="2268" cy="1814"/>
          </a:xfrm>
        </p:grpSpPr>
        <p:sp>
          <p:nvSpPr>
            <p:cNvPr id="433157" name="Text Box 5" descr="信纸"/>
            <p:cNvSpPr txBox="1">
              <a:spLocks noChangeArrowheads="1"/>
            </p:cNvSpPr>
            <p:nvPr/>
          </p:nvSpPr>
          <p:spPr bwMode="auto">
            <a:xfrm>
              <a:off x="1837" y="2387"/>
              <a:ext cx="2268" cy="1814"/>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rgbClr val="808080">
                  <a:alpha val="50000"/>
                </a:srgbClr>
              </a:outerShdw>
            </a:effectLst>
          </p:spPr>
          <p:txBody>
            <a:bodyPr/>
            <a:lstStyle/>
            <a:p>
              <a:pPr algn="just">
                <a:defRPr/>
              </a:pPr>
              <a:r>
                <a:rPr kumimoji="1" lang="zh-CN" altLang="en-US" sz="2000" b="1" dirty="0">
                  <a:effectLst>
                    <a:outerShdw blurRad="38100" dist="38100" dir="2700000" algn="tl">
                      <a:srgbClr val="FFFFFF"/>
                    </a:outerShdw>
                  </a:effectLst>
                  <a:latin typeface="楷体_GB2312" pitchFamily="49" charset="-122"/>
                  <a:ea typeface="楷体_GB2312" pitchFamily="49" charset="-122"/>
                </a:rPr>
                <a:t>单目运算符      </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高</a:t>
              </a:r>
            </a:p>
            <a:p>
              <a:pPr algn="just">
                <a:defRPr/>
              </a:pPr>
              <a:r>
                <a:rPr kumimoji="1" lang="zh-CN" altLang="en-US" sz="2000" b="1" dirty="0">
                  <a:effectLst>
                    <a:outerShdw blurRad="38100" dist="38100" dir="2700000" algn="tl">
                      <a:srgbClr val="FFFFFF"/>
                    </a:outerShdw>
                  </a:effectLst>
                  <a:latin typeface="楷体_GB2312" pitchFamily="49" charset="-122"/>
                  <a:ea typeface="楷体_GB2312" pitchFamily="49" charset="-122"/>
                </a:rPr>
                <a:t>算术运算符</a:t>
              </a:r>
            </a:p>
            <a:p>
              <a:pPr algn="just">
                <a:defRPr/>
              </a:pPr>
              <a:r>
                <a:rPr kumimoji="1" lang="zh-CN" altLang="en-US" sz="2000" b="1" dirty="0">
                  <a:effectLst>
                    <a:outerShdw blurRad="38100" dist="38100" dir="2700000" algn="tl">
                      <a:srgbClr val="FFFFFF"/>
                    </a:outerShdw>
                  </a:effectLst>
                  <a:latin typeface="楷体_GB2312" pitchFamily="49" charset="-122"/>
                  <a:ea typeface="楷体_GB2312" pitchFamily="49" charset="-122"/>
                </a:rPr>
                <a:t>关系运算符</a:t>
              </a:r>
            </a:p>
            <a:p>
              <a:pPr algn="just">
                <a:defRPr/>
              </a:pPr>
              <a:r>
                <a:rPr kumimoji="1" lang="zh-CN" altLang="en-US" sz="2000" b="1" dirty="0">
                  <a:effectLst>
                    <a:outerShdw blurRad="38100" dist="38100" dir="2700000" algn="tl">
                      <a:srgbClr val="FFFFFF"/>
                    </a:outerShdw>
                  </a:effectLst>
                  <a:latin typeface="楷体_GB2312" pitchFamily="49" charset="-122"/>
                  <a:ea typeface="楷体_GB2312" pitchFamily="49" charset="-122"/>
                </a:rPr>
                <a:t>逻辑运算符</a:t>
              </a:r>
            </a:p>
            <a:p>
              <a:pPr algn="just">
                <a:defRPr/>
              </a:pPr>
              <a:r>
                <a:rPr kumimoji="1" lang="zh-CN" altLang="en-US" sz="2000" b="1" dirty="0">
                  <a:effectLst>
                    <a:outerShdw blurRad="38100" dist="38100" dir="2700000" algn="tl">
                      <a:srgbClr val="FFFFFF"/>
                    </a:outerShdw>
                  </a:effectLst>
                  <a:latin typeface="楷体_GB2312" pitchFamily="49" charset="-122"/>
                  <a:ea typeface="楷体_GB2312" pitchFamily="49" charset="-122"/>
                </a:rPr>
                <a:t>条件运算符</a:t>
              </a:r>
            </a:p>
            <a:p>
              <a:pPr algn="just">
                <a:defRPr/>
              </a:pPr>
              <a:r>
                <a:rPr kumimoji="1" lang="zh-CN" altLang="en-US" sz="2000" b="1" dirty="0">
                  <a:effectLst>
                    <a:outerShdw blurRad="38100" dist="38100" dir="2700000" algn="tl">
                      <a:srgbClr val="FFFFFF"/>
                    </a:outerShdw>
                  </a:effectLst>
                  <a:latin typeface="楷体_GB2312" pitchFamily="49" charset="-122"/>
                  <a:ea typeface="楷体_GB2312" pitchFamily="49" charset="-122"/>
                </a:rPr>
                <a:t>赋值运算符</a:t>
              </a:r>
            </a:p>
            <a:p>
              <a:pPr algn="just">
                <a:defRPr/>
              </a:pPr>
              <a:r>
                <a:rPr kumimoji="1" lang="zh-CN" altLang="en-US" sz="2000" b="1" dirty="0">
                  <a:effectLst>
                    <a:outerShdw blurRad="38100" dist="38100" dir="2700000" algn="tl">
                      <a:srgbClr val="FFFFFF"/>
                    </a:outerShdw>
                  </a:effectLst>
                  <a:latin typeface="楷体_GB2312" pitchFamily="49" charset="-122"/>
                  <a:ea typeface="楷体_GB2312" pitchFamily="49" charset="-122"/>
                </a:rPr>
                <a:t>逗号运算符      </a:t>
              </a:r>
              <a:r>
                <a:rPr kumimoji="1"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低</a:t>
              </a:r>
            </a:p>
          </p:txBody>
        </p:sp>
        <p:sp>
          <p:nvSpPr>
            <p:cNvPr id="24583" name="Line 6"/>
            <p:cNvSpPr>
              <a:spLocks noChangeShapeType="1"/>
            </p:cNvSpPr>
            <p:nvPr/>
          </p:nvSpPr>
          <p:spPr bwMode="auto">
            <a:xfrm flipV="1">
              <a:off x="3483" y="2464"/>
              <a:ext cx="0" cy="1655"/>
            </a:xfrm>
            <a:prstGeom prst="line">
              <a:avLst/>
            </a:prstGeom>
            <a:noFill/>
            <a:ln w="28575">
              <a:solidFill>
                <a:srgbClr val="FF0000"/>
              </a:solidFill>
              <a:round/>
              <a:headEnd/>
              <a:tailEnd type="stealth" w="lg" len="lg"/>
            </a:ln>
            <a:effectLst>
              <a:outerShdw dist="35921" dir="27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433159" name="Rectangle 7"/>
          <p:cNvSpPr>
            <a:spLocks noChangeArrowheads="1"/>
          </p:cNvSpPr>
          <p:nvPr/>
        </p:nvSpPr>
        <p:spPr bwMode="auto">
          <a:xfrm>
            <a:off x="468313" y="1412877"/>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到现在为止，我们已经学习了</a:t>
            </a:r>
            <a:r>
              <a:rPr kumimoji="1" lang="en-US" altLang="zh-CN" sz="2400" b="1">
                <a:effectLst>
                  <a:outerShdw blurRad="38100" dist="38100" dir="2700000" algn="tl">
                    <a:srgbClr val="C0C0C0"/>
                  </a:outerShdw>
                </a:effectLst>
                <a:latin typeface="楷体_GB2312" pitchFamily="49" charset="-122"/>
                <a:ea typeface="楷体_GB2312" pitchFamily="49" charset="-122"/>
              </a:rPr>
              <a:t>30</a:t>
            </a:r>
            <a:r>
              <a:rPr kumimoji="1" lang="zh-CN" altLang="en-US" sz="2400" b="1">
                <a:effectLst>
                  <a:outerShdw blurRad="38100" dist="38100" dir="2700000" algn="tl">
                    <a:srgbClr val="C0C0C0"/>
                  </a:outerShdw>
                </a:effectLst>
                <a:latin typeface="楷体_GB2312" pitchFamily="49" charset="-122"/>
                <a:ea typeface="楷体_GB2312" pitchFamily="49" charset="-122"/>
              </a:rPr>
              <a:t>多个运算符。掌握它们的优先级关系特别重要。优先级的记忆规则：</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box(out)">
                                      <p:cBhvr>
                                        <p:cTn id="7" dur="500"/>
                                        <p:tgtEl>
                                          <p:spTgt spid="43315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2">
                    <a:lumMod val="60000"/>
                    <a:lumOff val="40000"/>
                  </a:schemeClr>
                </a:solidFill>
              </a:rPr>
              <a:t>4</a:t>
            </a:r>
            <a:endParaRPr lang="zh-CN" altLang="en-US" dirty="0">
              <a:solidFill>
                <a:schemeClr val="bg2">
                  <a:lumMod val="60000"/>
                  <a:lumOff val="40000"/>
                </a:schemeClr>
              </a:solidFill>
            </a:endParaRPr>
          </a:p>
        </p:txBody>
      </p:sp>
      <p:sp>
        <p:nvSpPr>
          <p:cNvPr id="3" name="内容占位符 2"/>
          <p:cNvSpPr>
            <a:spLocks noGrp="1"/>
          </p:cNvSpPr>
          <p:nvPr>
            <p:ph sz="quarter" idx="10"/>
          </p:nvPr>
        </p:nvSpPr>
        <p:spPr/>
        <p:txBody>
          <a:bodyPr/>
          <a:lstStyle/>
          <a:p>
            <a:r>
              <a:rPr lang="en-US" altLang="zh-CN" dirty="0" smtClean="0">
                <a:solidFill>
                  <a:schemeClr val="bg2">
                    <a:lumMod val="60000"/>
                    <a:lumOff val="40000"/>
                  </a:schemeClr>
                </a:solidFill>
              </a:rPr>
              <a:t>4.2.3 </a:t>
            </a:r>
            <a:r>
              <a:rPr lang="zh-CN" altLang="en-US" dirty="0" smtClean="0">
                <a:solidFill>
                  <a:schemeClr val="bg2">
                    <a:lumMod val="60000"/>
                    <a:lumOff val="40000"/>
                  </a:schemeClr>
                </a:solidFill>
              </a:rPr>
              <a:t>多分支</a:t>
            </a:r>
            <a:r>
              <a:rPr lang="en-US" altLang="zh-CN" dirty="0" smtClean="0">
                <a:solidFill>
                  <a:schemeClr val="bg2">
                    <a:lumMod val="60000"/>
                    <a:lumOff val="40000"/>
                  </a:schemeClr>
                </a:solidFill>
              </a:rPr>
              <a:t>if</a:t>
            </a:r>
            <a:r>
              <a:rPr lang="zh-CN" altLang="en-US" dirty="0" smtClean="0">
                <a:solidFill>
                  <a:schemeClr val="bg2">
                    <a:lumMod val="60000"/>
                    <a:lumOff val="40000"/>
                  </a:schemeClr>
                </a:solidFill>
              </a:rPr>
              <a:t>语句</a:t>
            </a:r>
            <a:endParaRPr lang="zh-CN" altLang="en-US" dirty="0">
              <a:solidFill>
                <a:schemeClr val="bg2">
                  <a:lumMod val="60000"/>
                  <a:lumOff val="40000"/>
                </a:schemeClr>
              </a:solidFill>
            </a:endParaRPr>
          </a:p>
        </p:txBody>
      </p:sp>
      <p:sp>
        <p:nvSpPr>
          <p:cNvPr id="4" name="文本占位符 3"/>
          <p:cNvSpPr>
            <a:spLocks noGrp="1"/>
          </p:cNvSpPr>
          <p:nvPr>
            <p:ph type="body" sz="quarter" idx="11"/>
          </p:nvPr>
        </p:nvSpPr>
        <p:spPr/>
        <p:txBody>
          <a:bodyPr>
            <a:normAutofit/>
          </a:bodyPr>
          <a:lstStyle/>
          <a:p>
            <a:endParaRPr lang="zh-CN" altLang="en-US">
              <a:solidFill>
                <a:schemeClr val="bg2">
                  <a:lumMod val="60000"/>
                  <a:lumOff val="40000"/>
                </a:schemeClr>
              </a:solidFill>
            </a:endParaRPr>
          </a:p>
        </p:txBody>
      </p:sp>
    </p:spTree>
    <p:extLst>
      <p:ext uri="{BB962C8B-B14F-4D97-AF65-F5344CB8AC3E}">
        <p14:creationId xmlns:p14="http://schemas.microsoft.com/office/powerpoint/2010/main" val="889980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86" name="Rectangle 2"/>
          <p:cNvSpPr>
            <a:spLocks noChangeArrowheads="1"/>
          </p:cNvSpPr>
          <p:nvPr/>
        </p:nvSpPr>
        <p:spPr bwMode="auto">
          <a:xfrm>
            <a:off x="684215" y="65158"/>
            <a:ext cx="16433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kumimoji="1" lang="en-US" altLang="zh-CN" sz="4000" b="1" dirty="0">
                <a:solidFill>
                  <a:srgbClr val="F7FA6A"/>
                </a:solidFill>
                <a:effectLst>
                  <a:outerShdw blurRad="38100" dist="38100" dir="2700000" algn="tl">
                    <a:srgbClr val="C0C0C0"/>
                  </a:outerShdw>
                </a:effectLst>
                <a:latin typeface="Times New Roman" pitchFamily="18" charset="0"/>
                <a:ea typeface="楷体_GB2312" pitchFamily="49" charset="-122"/>
              </a:rPr>
              <a:t>if</a:t>
            </a:r>
            <a:r>
              <a:rPr kumimoji="1" lang="zh-CN" altLang="en-US" sz="4000" b="1" dirty="0">
                <a:solidFill>
                  <a:srgbClr val="F7FA6A"/>
                </a:solidFill>
                <a:effectLst>
                  <a:outerShdw blurRad="38100" dist="38100" dir="2700000" algn="tl">
                    <a:srgbClr val="C0C0C0"/>
                  </a:outerShdw>
                </a:effectLst>
                <a:latin typeface="Times New Roman" pitchFamily="18" charset="0"/>
                <a:ea typeface="楷体_GB2312" pitchFamily="49" charset="-122"/>
              </a:rPr>
              <a:t>语句</a:t>
            </a:r>
            <a:r>
              <a:rPr kumimoji="1" lang="zh-CN" altLang="en-US" sz="3600" dirty="0">
                <a:solidFill>
                  <a:srgbClr val="F7FA6A"/>
                </a:solidFill>
                <a:latin typeface="Times New Roman" pitchFamily="18" charset="0"/>
              </a:rPr>
              <a:t> </a:t>
            </a:r>
          </a:p>
        </p:txBody>
      </p:sp>
      <p:sp>
        <p:nvSpPr>
          <p:cNvPr id="349187" name="Rectangle 3"/>
          <p:cNvSpPr>
            <a:spLocks noChangeArrowheads="1"/>
          </p:cNvSpPr>
          <p:nvPr/>
        </p:nvSpPr>
        <p:spPr bwMode="auto">
          <a:xfrm>
            <a:off x="684215" y="1387475"/>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2400" b="1">
                <a:solidFill>
                  <a:srgbClr val="008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b="1">
                <a:solidFill>
                  <a:srgbClr val="008000"/>
                </a:solidFill>
                <a:effectLst>
                  <a:outerShdw blurRad="38100" dist="38100" dir="2700000" algn="tl">
                    <a:srgbClr val="C0C0C0"/>
                  </a:outerShdw>
                </a:effectLst>
                <a:latin typeface="楷体_GB2312" pitchFamily="49" charset="-122"/>
                <a:ea typeface="楷体_GB2312" pitchFamily="49" charset="-122"/>
              </a:rPr>
              <a:t>if_else_if</a:t>
            </a:r>
            <a:r>
              <a:rPr kumimoji="1" lang="zh-CN" altLang="en-US" sz="2400" b="1">
                <a:solidFill>
                  <a:srgbClr val="008000"/>
                </a:solidFill>
                <a:effectLst>
                  <a:outerShdw blurRad="38100" dist="38100" dir="2700000" algn="tl">
                    <a:srgbClr val="C0C0C0"/>
                  </a:outerShdw>
                </a:effectLst>
                <a:latin typeface="楷体_GB2312" pitchFamily="49" charset="-122"/>
                <a:ea typeface="楷体_GB2312" pitchFamily="49" charset="-122"/>
              </a:rPr>
              <a:t>形式</a:t>
            </a:r>
            <a:r>
              <a:rPr kumimoji="1" lang="zh-CN" altLang="en-US" sz="2400">
                <a:latin typeface="Times New Roman" pitchFamily="18" charset="0"/>
              </a:rPr>
              <a:t> </a:t>
            </a:r>
          </a:p>
        </p:txBody>
      </p:sp>
      <p:sp>
        <p:nvSpPr>
          <p:cNvPr id="349188" name="Text Box 4"/>
          <p:cNvSpPr txBox="1">
            <a:spLocks noChangeArrowheads="1"/>
          </p:cNvSpPr>
          <p:nvPr/>
        </p:nvSpPr>
        <p:spPr bwMode="auto">
          <a:xfrm>
            <a:off x="4284665" y="404815"/>
            <a:ext cx="4537075" cy="2376487"/>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headEnd/>
            <a:tailEnd/>
          </a:ln>
          <a:effectLst>
            <a:outerShdw dist="107763" dir="2700000" algn="ctr" rotWithShape="0">
              <a:srgbClr val="808080">
                <a:alpha val="50000"/>
              </a:srgbClr>
            </a:outerShdw>
          </a:effectLst>
        </p:spPr>
        <p:txBody>
          <a:bodyPr/>
          <a:lstStyle/>
          <a:p>
            <a:pPr>
              <a:defRPr/>
            </a:pP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if(</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1)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1;</a:t>
            </a:r>
          </a:p>
          <a:p>
            <a:pPr>
              <a:defRPr/>
            </a:pP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else if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2)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2;</a:t>
            </a:r>
          </a:p>
          <a:p>
            <a:pPr>
              <a:defRPr/>
            </a:pP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else if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3)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3;</a:t>
            </a:r>
          </a:p>
          <a:p>
            <a:pPr>
              <a:defRPr/>
            </a:pPr>
            <a:r>
              <a:rPr kumimoji="1" lang="en-US" altLang="zh-CN" sz="2400" b="1">
                <a:solidFill>
                  <a:srgbClr val="FF3300"/>
                </a:solidFill>
                <a:effectLst>
                  <a:outerShdw blurRad="38100" dist="38100" dir="2700000" algn="tl">
                    <a:srgbClr val="000000"/>
                  </a:outerShdw>
                </a:effectLst>
                <a:latin typeface="Times New Roman"/>
                <a:ea typeface="楷体_GB2312" pitchFamily="49" charset="-122"/>
              </a:rPr>
              <a:t>……</a:t>
            </a:r>
            <a:endPar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endParaRPr>
          </a:p>
          <a:p>
            <a:pPr>
              <a:defRPr/>
            </a:pP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else if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n)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n;</a:t>
            </a:r>
          </a:p>
          <a:p>
            <a:pPr>
              <a:defRPr/>
            </a:pP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else </a:t>
            </a:r>
            <a:r>
              <a:rPr kumimoji="1" lang="zh-CN" altLang="en-US" sz="2400" b="1">
                <a:solidFill>
                  <a:srgbClr val="FF3300"/>
                </a:solidFill>
                <a:effectLst>
                  <a:outerShdw blurRad="38100" dist="38100" dir="2700000" algn="tl">
                    <a:srgbClr val="000000"/>
                  </a:outerShdw>
                </a:effectLst>
                <a:latin typeface="楷体_GB2312" pitchFamily="49" charset="-122"/>
                <a:ea typeface="楷体_GB2312" pitchFamily="49" charset="-122"/>
              </a:rPr>
              <a:t>语句</a:t>
            </a:r>
            <a:r>
              <a:rPr kumimoji="1" lang="en-US" altLang="zh-CN" sz="2400" b="1">
                <a:solidFill>
                  <a:srgbClr val="FF3300"/>
                </a:solidFill>
                <a:effectLst>
                  <a:outerShdw blurRad="38100" dist="38100" dir="2700000" algn="tl">
                    <a:srgbClr val="000000"/>
                  </a:outerShdw>
                </a:effectLst>
                <a:latin typeface="楷体_GB2312" pitchFamily="49" charset="-122"/>
                <a:ea typeface="楷体_GB2312" pitchFamily="49" charset="-122"/>
              </a:rPr>
              <a:t>n+1;</a:t>
            </a:r>
          </a:p>
        </p:txBody>
      </p:sp>
      <p:sp>
        <p:nvSpPr>
          <p:cNvPr id="349189" name="Rectangle 5"/>
          <p:cNvSpPr>
            <a:spLocks noChangeArrowheads="1"/>
          </p:cNvSpPr>
          <p:nvPr/>
        </p:nvSpPr>
        <p:spPr bwMode="auto">
          <a:xfrm>
            <a:off x="900113" y="1747838"/>
            <a:ext cx="133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格式</a:t>
            </a:r>
            <a:r>
              <a:rPr kumimoji="1" lang="en-US" altLang="zh-CN" sz="2400" b="1">
                <a:effectLst>
                  <a:outerShdw blurRad="38100" dist="38100" dir="2700000" algn="tl">
                    <a:srgbClr val="C0C0C0"/>
                  </a:outerShdw>
                </a:effectLst>
                <a:latin typeface="楷体_GB2312" pitchFamily="49" charset="-122"/>
                <a:ea typeface="楷体_GB2312" pitchFamily="49" charset="-122"/>
              </a:rPr>
              <a:t>:</a:t>
            </a:r>
            <a:endParaRPr kumimoji="1" lang="en-US" altLang="zh-CN" sz="2400">
              <a:latin typeface="Times New Roman" pitchFamily="18" charset="0"/>
            </a:endParaRPr>
          </a:p>
        </p:txBody>
      </p:sp>
      <p:sp>
        <p:nvSpPr>
          <p:cNvPr id="349190" name="Rectangle 6"/>
          <p:cNvSpPr>
            <a:spLocks noChangeArrowheads="1"/>
          </p:cNvSpPr>
          <p:nvPr/>
        </p:nvSpPr>
        <p:spPr bwMode="auto">
          <a:xfrm>
            <a:off x="1246190" y="2852738"/>
            <a:ext cx="209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执行流程：</a:t>
            </a:r>
            <a:endParaRPr kumimoji="1" lang="zh-CN" altLang="en-US" sz="2400">
              <a:latin typeface="Times New Roman" pitchFamily="18" charset="0"/>
            </a:endParaRPr>
          </a:p>
        </p:txBody>
      </p:sp>
      <p:grpSp>
        <p:nvGrpSpPr>
          <p:cNvPr id="349191" name="Group 7"/>
          <p:cNvGrpSpPr>
            <a:grpSpLocks/>
          </p:cNvGrpSpPr>
          <p:nvPr/>
        </p:nvGrpSpPr>
        <p:grpSpPr bwMode="auto">
          <a:xfrm>
            <a:off x="1631952" y="3598863"/>
            <a:ext cx="1908175" cy="495300"/>
            <a:chOff x="6744" y="1437"/>
            <a:chExt cx="1356" cy="486"/>
          </a:xfrm>
        </p:grpSpPr>
        <p:sp>
          <p:nvSpPr>
            <p:cNvPr id="26702" name="AutoShape 8"/>
            <p:cNvSpPr>
              <a:spLocks noChangeArrowheads="1"/>
            </p:cNvSpPr>
            <p:nvPr/>
          </p:nvSpPr>
          <p:spPr bwMode="auto">
            <a:xfrm>
              <a:off x="6744" y="1437"/>
              <a:ext cx="1356" cy="471"/>
            </a:xfrm>
            <a:prstGeom prst="flowChartDecision">
              <a:avLst/>
            </a:prstGeom>
            <a:solidFill>
              <a:srgbClr val="FFFFD1"/>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49193" name="Text Box 9"/>
            <p:cNvSpPr txBox="1">
              <a:spLocks noChangeArrowheads="1"/>
            </p:cNvSpPr>
            <p:nvPr/>
          </p:nvSpPr>
          <p:spPr bwMode="auto">
            <a:xfrm>
              <a:off x="6975" y="1456"/>
              <a:ext cx="108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表达式</a:t>
              </a:r>
              <a:r>
                <a:rPr kumimoji="1" lang="en-US" altLang="zh-CN" sz="2000" b="1">
                  <a:effectLst>
                    <a:outerShdw blurRad="38100" dist="38100" dir="2700000" algn="tl">
                      <a:srgbClr val="C0C0C0"/>
                    </a:outerShdw>
                  </a:effectLst>
                  <a:latin typeface="楷体_GB2312" pitchFamily="49" charset="-122"/>
                  <a:ea typeface="楷体_GB2312" pitchFamily="49" charset="-122"/>
                </a:rPr>
                <a:t>1</a:t>
              </a:r>
            </a:p>
          </p:txBody>
        </p:sp>
      </p:grpSp>
      <p:sp>
        <p:nvSpPr>
          <p:cNvPr id="349194" name="Line 10"/>
          <p:cNvSpPr>
            <a:spLocks noChangeShapeType="1"/>
          </p:cNvSpPr>
          <p:nvPr/>
        </p:nvSpPr>
        <p:spPr bwMode="auto">
          <a:xfrm>
            <a:off x="2573338" y="3284538"/>
            <a:ext cx="0" cy="317500"/>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349195" name="Group 11"/>
          <p:cNvGrpSpPr>
            <a:grpSpLocks/>
          </p:cNvGrpSpPr>
          <p:nvPr/>
        </p:nvGrpSpPr>
        <p:grpSpPr bwMode="auto">
          <a:xfrm>
            <a:off x="3556002" y="3502027"/>
            <a:ext cx="447675" cy="563563"/>
            <a:chOff x="3049" y="2535"/>
            <a:chExt cx="282" cy="355"/>
          </a:xfrm>
        </p:grpSpPr>
        <p:sp>
          <p:nvSpPr>
            <p:cNvPr id="26698" name="Text Box 12"/>
            <p:cNvSpPr txBox="1">
              <a:spLocks noChangeArrowheads="1"/>
            </p:cNvSpPr>
            <p:nvPr/>
          </p:nvSpPr>
          <p:spPr bwMode="auto">
            <a:xfrm>
              <a:off x="3092" y="2535"/>
              <a:ext cx="18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solidFill>
                    <a:srgbClr val="FF00FF"/>
                  </a:solidFill>
                  <a:latin typeface="Times New Roman" pitchFamily="18" charset="0"/>
                </a:rPr>
                <a:t>F</a:t>
              </a:r>
            </a:p>
          </p:txBody>
        </p:sp>
        <p:grpSp>
          <p:nvGrpSpPr>
            <p:cNvPr id="26699" name="Group 13"/>
            <p:cNvGrpSpPr>
              <a:grpSpLocks/>
            </p:cNvGrpSpPr>
            <p:nvPr/>
          </p:nvGrpSpPr>
          <p:grpSpPr bwMode="auto">
            <a:xfrm>
              <a:off x="3049" y="2744"/>
              <a:ext cx="282" cy="146"/>
              <a:chOff x="3049" y="2744"/>
              <a:chExt cx="282" cy="146"/>
            </a:xfrm>
          </p:grpSpPr>
          <p:sp>
            <p:nvSpPr>
              <p:cNvPr id="26700" name="Line 14"/>
              <p:cNvSpPr>
                <a:spLocks noChangeShapeType="1"/>
              </p:cNvSpPr>
              <p:nvPr/>
            </p:nvSpPr>
            <p:spPr bwMode="auto">
              <a:xfrm flipH="1">
                <a:off x="3049" y="2746"/>
                <a:ext cx="272" cy="0"/>
              </a:xfrm>
              <a:prstGeom prst="line">
                <a:avLst/>
              </a:prstGeom>
              <a:noFill/>
              <a:ln w="28575">
                <a:solidFill>
                  <a:srgbClr val="FF330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701" name="Line 15"/>
              <p:cNvSpPr>
                <a:spLocks noChangeShapeType="1"/>
              </p:cNvSpPr>
              <p:nvPr/>
            </p:nvSpPr>
            <p:spPr bwMode="auto">
              <a:xfrm>
                <a:off x="3331" y="2744"/>
                <a:ext cx="0" cy="146"/>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349200" name="Group 16"/>
          <p:cNvGrpSpPr>
            <a:grpSpLocks/>
          </p:cNvGrpSpPr>
          <p:nvPr/>
        </p:nvGrpSpPr>
        <p:grpSpPr bwMode="auto">
          <a:xfrm>
            <a:off x="3074990" y="4060825"/>
            <a:ext cx="1908175" cy="495300"/>
            <a:chOff x="6744" y="1437"/>
            <a:chExt cx="1356" cy="486"/>
          </a:xfrm>
        </p:grpSpPr>
        <p:sp>
          <p:nvSpPr>
            <p:cNvPr id="26696" name="AutoShape 17"/>
            <p:cNvSpPr>
              <a:spLocks noChangeArrowheads="1"/>
            </p:cNvSpPr>
            <p:nvPr/>
          </p:nvSpPr>
          <p:spPr bwMode="auto">
            <a:xfrm>
              <a:off x="6744" y="1437"/>
              <a:ext cx="1356" cy="471"/>
            </a:xfrm>
            <a:prstGeom prst="flowChartDecision">
              <a:avLst/>
            </a:prstGeom>
            <a:solidFill>
              <a:srgbClr val="FFFFCD"/>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49202" name="Text Box 18"/>
            <p:cNvSpPr txBox="1">
              <a:spLocks noChangeArrowheads="1"/>
            </p:cNvSpPr>
            <p:nvPr/>
          </p:nvSpPr>
          <p:spPr bwMode="auto">
            <a:xfrm>
              <a:off x="6975" y="1456"/>
              <a:ext cx="108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表达式</a:t>
              </a:r>
              <a:r>
                <a:rPr kumimoji="1" lang="en-US" altLang="zh-CN" sz="2000" b="1">
                  <a:effectLst>
                    <a:outerShdw blurRad="38100" dist="38100" dir="2700000" algn="tl">
                      <a:srgbClr val="C0C0C0"/>
                    </a:outerShdw>
                  </a:effectLst>
                  <a:latin typeface="楷体_GB2312" pitchFamily="49" charset="-122"/>
                  <a:ea typeface="楷体_GB2312" pitchFamily="49" charset="-122"/>
                </a:rPr>
                <a:t>2</a:t>
              </a:r>
            </a:p>
          </p:txBody>
        </p:sp>
      </p:grpSp>
      <p:grpSp>
        <p:nvGrpSpPr>
          <p:cNvPr id="349203" name="Group 19"/>
          <p:cNvGrpSpPr>
            <a:grpSpLocks/>
          </p:cNvGrpSpPr>
          <p:nvPr/>
        </p:nvGrpSpPr>
        <p:grpSpPr bwMode="auto">
          <a:xfrm>
            <a:off x="4502152" y="4556125"/>
            <a:ext cx="1908175" cy="495300"/>
            <a:chOff x="6744" y="1437"/>
            <a:chExt cx="1356" cy="486"/>
          </a:xfrm>
        </p:grpSpPr>
        <p:sp>
          <p:nvSpPr>
            <p:cNvPr id="26694" name="AutoShape 20"/>
            <p:cNvSpPr>
              <a:spLocks noChangeArrowheads="1"/>
            </p:cNvSpPr>
            <p:nvPr/>
          </p:nvSpPr>
          <p:spPr bwMode="auto">
            <a:xfrm>
              <a:off x="6744" y="1437"/>
              <a:ext cx="1356" cy="471"/>
            </a:xfrm>
            <a:prstGeom prst="flowChartDecision">
              <a:avLst/>
            </a:prstGeom>
            <a:solidFill>
              <a:srgbClr val="FFFFCD"/>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49205" name="Text Box 21"/>
            <p:cNvSpPr txBox="1">
              <a:spLocks noChangeArrowheads="1"/>
            </p:cNvSpPr>
            <p:nvPr/>
          </p:nvSpPr>
          <p:spPr bwMode="auto">
            <a:xfrm>
              <a:off x="6975" y="1456"/>
              <a:ext cx="108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表达式</a:t>
              </a:r>
              <a:r>
                <a:rPr kumimoji="1" lang="en-US" altLang="zh-CN" sz="2000" b="1">
                  <a:effectLst>
                    <a:outerShdw blurRad="38100" dist="38100" dir="2700000" algn="tl">
                      <a:srgbClr val="C0C0C0"/>
                    </a:outerShdw>
                  </a:effectLst>
                  <a:latin typeface="楷体_GB2312" pitchFamily="49" charset="-122"/>
                  <a:ea typeface="楷体_GB2312" pitchFamily="49" charset="-122"/>
                </a:rPr>
                <a:t>3</a:t>
              </a:r>
            </a:p>
          </p:txBody>
        </p:sp>
      </p:grpSp>
      <p:grpSp>
        <p:nvGrpSpPr>
          <p:cNvPr id="349206" name="Group 22"/>
          <p:cNvGrpSpPr>
            <a:grpSpLocks/>
          </p:cNvGrpSpPr>
          <p:nvPr/>
        </p:nvGrpSpPr>
        <p:grpSpPr bwMode="auto">
          <a:xfrm>
            <a:off x="5000627" y="3967163"/>
            <a:ext cx="434975" cy="565150"/>
            <a:chOff x="3948" y="2828"/>
            <a:chExt cx="274" cy="356"/>
          </a:xfrm>
        </p:grpSpPr>
        <p:sp>
          <p:nvSpPr>
            <p:cNvPr id="26690" name="Text Box 23"/>
            <p:cNvSpPr txBox="1">
              <a:spLocks noChangeArrowheads="1"/>
            </p:cNvSpPr>
            <p:nvPr/>
          </p:nvSpPr>
          <p:spPr bwMode="auto">
            <a:xfrm>
              <a:off x="3991" y="2828"/>
              <a:ext cx="20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solidFill>
                    <a:srgbClr val="FF00FF"/>
                  </a:solidFill>
                  <a:latin typeface="Times New Roman" pitchFamily="18" charset="0"/>
                </a:rPr>
                <a:t>F</a:t>
              </a:r>
            </a:p>
          </p:txBody>
        </p:sp>
        <p:grpSp>
          <p:nvGrpSpPr>
            <p:cNvPr id="26691" name="Group 24"/>
            <p:cNvGrpSpPr>
              <a:grpSpLocks/>
            </p:cNvGrpSpPr>
            <p:nvPr/>
          </p:nvGrpSpPr>
          <p:grpSpPr bwMode="auto">
            <a:xfrm>
              <a:off x="3948" y="3038"/>
              <a:ext cx="274" cy="146"/>
              <a:chOff x="3948" y="3038"/>
              <a:chExt cx="274" cy="146"/>
            </a:xfrm>
          </p:grpSpPr>
          <p:sp>
            <p:nvSpPr>
              <p:cNvPr id="26692" name="Line 25"/>
              <p:cNvSpPr>
                <a:spLocks noChangeShapeType="1"/>
              </p:cNvSpPr>
              <p:nvPr/>
            </p:nvSpPr>
            <p:spPr bwMode="auto">
              <a:xfrm flipH="1">
                <a:off x="3948" y="3040"/>
                <a:ext cx="271" cy="0"/>
              </a:xfrm>
              <a:prstGeom prst="line">
                <a:avLst/>
              </a:prstGeom>
              <a:noFill/>
              <a:ln w="28575">
                <a:solidFill>
                  <a:srgbClr val="FF330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93" name="Line 26"/>
              <p:cNvSpPr>
                <a:spLocks noChangeShapeType="1"/>
              </p:cNvSpPr>
              <p:nvPr/>
            </p:nvSpPr>
            <p:spPr bwMode="auto">
              <a:xfrm>
                <a:off x="4222" y="3038"/>
                <a:ext cx="0" cy="146"/>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349211" name="Group 27"/>
          <p:cNvGrpSpPr>
            <a:grpSpLocks/>
          </p:cNvGrpSpPr>
          <p:nvPr/>
        </p:nvGrpSpPr>
        <p:grpSpPr bwMode="auto">
          <a:xfrm>
            <a:off x="2266952" y="4094165"/>
            <a:ext cx="288925" cy="1711325"/>
            <a:chOff x="2237" y="2908"/>
            <a:chExt cx="227" cy="764"/>
          </a:xfrm>
        </p:grpSpPr>
        <p:sp>
          <p:nvSpPr>
            <p:cNvPr id="26688" name="Text Box 28"/>
            <p:cNvSpPr txBox="1">
              <a:spLocks noChangeArrowheads="1"/>
            </p:cNvSpPr>
            <p:nvPr/>
          </p:nvSpPr>
          <p:spPr bwMode="auto">
            <a:xfrm>
              <a:off x="2237" y="307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latin typeface="Times New Roman" pitchFamily="18" charset="0"/>
                </a:rPr>
                <a:t>T</a:t>
              </a:r>
            </a:p>
          </p:txBody>
        </p:sp>
        <p:sp>
          <p:nvSpPr>
            <p:cNvPr id="26689" name="Line 29"/>
            <p:cNvSpPr>
              <a:spLocks noChangeShapeType="1"/>
            </p:cNvSpPr>
            <p:nvPr/>
          </p:nvSpPr>
          <p:spPr bwMode="auto">
            <a:xfrm>
              <a:off x="2441" y="2908"/>
              <a:ext cx="0" cy="764"/>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9214" name="Group 30"/>
          <p:cNvGrpSpPr>
            <a:grpSpLocks/>
          </p:cNvGrpSpPr>
          <p:nvPr/>
        </p:nvGrpSpPr>
        <p:grpSpPr bwMode="auto">
          <a:xfrm>
            <a:off x="8101013" y="4956175"/>
            <a:ext cx="431800" cy="839788"/>
            <a:chOff x="4847" y="3140"/>
            <a:chExt cx="276" cy="529"/>
          </a:xfrm>
        </p:grpSpPr>
        <p:grpSp>
          <p:nvGrpSpPr>
            <p:cNvPr id="26684" name="Group 31"/>
            <p:cNvGrpSpPr>
              <a:grpSpLocks/>
            </p:cNvGrpSpPr>
            <p:nvPr/>
          </p:nvGrpSpPr>
          <p:grpSpPr bwMode="auto">
            <a:xfrm>
              <a:off x="4847" y="3348"/>
              <a:ext cx="276" cy="321"/>
              <a:chOff x="4847" y="3348"/>
              <a:chExt cx="276" cy="321"/>
            </a:xfrm>
          </p:grpSpPr>
          <p:sp>
            <p:nvSpPr>
              <p:cNvPr id="26686" name="Line 32"/>
              <p:cNvSpPr>
                <a:spLocks noChangeShapeType="1"/>
              </p:cNvSpPr>
              <p:nvPr/>
            </p:nvSpPr>
            <p:spPr bwMode="auto">
              <a:xfrm>
                <a:off x="4847" y="3348"/>
                <a:ext cx="276" cy="0"/>
              </a:xfrm>
              <a:prstGeom prst="line">
                <a:avLst/>
              </a:prstGeom>
              <a:noFill/>
              <a:ln w="28575">
                <a:solidFill>
                  <a:srgbClr val="FF330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87" name="Line 33"/>
              <p:cNvSpPr>
                <a:spLocks noChangeShapeType="1"/>
              </p:cNvSpPr>
              <p:nvPr/>
            </p:nvSpPr>
            <p:spPr bwMode="auto">
              <a:xfrm>
                <a:off x="5118" y="3359"/>
                <a:ext cx="0" cy="310"/>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6685" name="Text Box 34"/>
            <p:cNvSpPr txBox="1">
              <a:spLocks noChangeArrowheads="1"/>
            </p:cNvSpPr>
            <p:nvPr/>
          </p:nvSpPr>
          <p:spPr bwMode="auto">
            <a:xfrm>
              <a:off x="4892" y="3140"/>
              <a:ext cx="14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solidFill>
                    <a:srgbClr val="FF00FF"/>
                  </a:solidFill>
                  <a:latin typeface="Times New Roman" pitchFamily="18" charset="0"/>
                </a:rPr>
                <a:t>F</a:t>
              </a:r>
            </a:p>
          </p:txBody>
        </p:sp>
      </p:grpSp>
      <p:grpSp>
        <p:nvGrpSpPr>
          <p:cNvPr id="349219" name="Group 35"/>
          <p:cNvGrpSpPr>
            <a:grpSpLocks/>
          </p:cNvGrpSpPr>
          <p:nvPr/>
        </p:nvGrpSpPr>
        <p:grpSpPr bwMode="auto">
          <a:xfrm>
            <a:off x="3724275" y="4556127"/>
            <a:ext cx="342900" cy="1249363"/>
            <a:chOff x="3155" y="3199"/>
            <a:chExt cx="190" cy="474"/>
          </a:xfrm>
        </p:grpSpPr>
        <p:sp>
          <p:nvSpPr>
            <p:cNvPr id="26682" name="Line 36"/>
            <p:cNvSpPr>
              <a:spLocks noChangeShapeType="1"/>
            </p:cNvSpPr>
            <p:nvPr/>
          </p:nvSpPr>
          <p:spPr bwMode="auto">
            <a:xfrm>
              <a:off x="3345" y="3199"/>
              <a:ext cx="0" cy="474"/>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83" name="Text Box 37"/>
            <p:cNvSpPr txBox="1">
              <a:spLocks noChangeArrowheads="1"/>
            </p:cNvSpPr>
            <p:nvPr/>
          </p:nvSpPr>
          <p:spPr bwMode="auto">
            <a:xfrm>
              <a:off x="3155" y="3273"/>
              <a:ext cx="16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latin typeface="Times New Roman" pitchFamily="18" charset="0"/>
                </a:rPr>
                <a:t>T</a:t>
              </a:r>
            </a:p>
          </p:txBody>
        </p:sp>
      </p:grpSp>
      <p:grpSp>
        <p:nvGrpSpPr>
          <p:cNvPr id="349222" name="Group 38"/>
          <p:cNvGrpSpPr>
            <a:grpSpLocks/>
          </p:cNvGrpSpPr>
          <p:nvPr/>
        </p:nvGrpSpPr>
        <p:grpSpPr bwMode="auto">
          <a:xfrm>
            <a:off x="5132388" y="5013327"/>
            <a:ext cx="317500" cy="792163"/>
            <a:chOff x="3224" y="3158"/>
            <a:chExt cx="200" cy="499"/>
          </a:xfrm>
        </p:grpSpPr>
        <p:sp>
          <p:nvSpPr>
            <p:cNvPr id="26680" name="Line 39"/>
            <p:cNvSpPr>
              <a:spLocks noChangeShapeType="1"/>
            </p:cNvSpPr>
            <p:nvPr/>
          </p:nvSpPr>
          <p:spPr bwMode="auto">
            <a:xfrm>
              <a:off x="3424" y="3158"/>
              <a:ext cx="0" cy="499"/>
            </a:xfrm>
            <a:prstGeom prst="line">
              <a:avLst/>
            </a:prstGeom>
            <a:noFill/>
            <a:ln w="28575">
              <a:solidFill>
                <a:srgbClr val="0080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81" name="Text Box 40"/>
            <p:cNvSpPr txBox="1">
              <a:spLocks noChangeArrowheads="1"/>
            </p:cNvSpPr>
            <p:nvPr/>
          </p:nvSpPr>
          <p:spPr bwMode="auto">
            <a:xfrm>
              <a:off x="3224" y="3239"/>
              <a:ext cx="15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latin typeface="Times New Roman" pitchFamily="18" charset="0"/>
                </a:rPr>
                <a:t>T</a:t>
              </a:r>
            </a:p>
          </p:txBody>
        </p:sp>
      </p:grpSp>
      <p:grpSp>
        <p:nvGrpSpPr>
          <p:cNvPr id="349228" name="Group 44"/>
          <p:cNvGrpSpPr>
            <a:grpSpLocks/>
          </p:cNvGrpSpPr>
          <p:nvPr/>
        </p:nvGrpSpPr>
        <p:grpSpPr bwMode="auto">
          <a:xfrm>
            <a:off x="6372227" y="4462463"/>
            <a:ext cx="809625" cy="565150"/>
            <a:chOff x="4014" y="2811"/>
            <a:chExt cx="510" cy="356"/>
          </a:xfrm>
        </p:grpSpPr>
        <p:grpSp>
          <p:nvGrpSpPr>
            <p:cNvPr id="26674" name="Group 45"/>
            <p:cNvGrpSpPr>
              <a:grpSpLocks/>
            </p:cNvGrpSpPr>
            <p:nvPr/>
          </p:nvGrpSpPr>
          <p:grpSpPr bwMode="auto">
            <a:xfrm>
              <a:off x="4250" y="2811"/>
              <a:ext cx="274" cy="356"/>
              <a:chOff x="3948" y="2828"/>
              <a:chExt cx="274" cy="356"/>
            </a:xfrm>
          </p:grpSpPr>
          <p:sp>
            <p:nvSpPr>
              <p:cNvPr id="26676" name="Text Box 46"/>
              <p:cNvSpPr txBox="1">
                <a:spLocks noChangeArrowheads="1"/>
              </p:cNvSpPr>
              <p:nvPr/>
            </p:nvSpPr>
            <p:spPr bwMode="auto">
              <a:xfrm>
                <a:off x="3991" y="2828"/>
                <a:ext cx="20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solidFill>
                      <a:srgbClr val="FF00FF"/>
                    </a:solidFill>
                    <a:latin typeface="Times New Roman" pitchFamily="18" charset="0"/>
                  </a:rPr>
                  <a:t>F</a:t>
                </a:r>
              </a:p>
            </p:txBody>
          </p:sp>
          <p:grpSp>
            <p:nvGrpSpPr>
              <p:cNvPr id="26677" name="Group 47"/>
              <p:cNvGrpSpPr>
                <a:grpSpLocks/>
              </p:cNvGrpSpPr>
              <p:nvPr/>
            </p:nvGrpSpPr>
            <p:grpSpPr bwMode="auto">
              <a:xfrm>
                <a:off x="3948" y="3038"/>
                <a:ext cx="274" cy="146"/>
                <a:chOff x="3948" y="3038"/>
                <a:chExt cx="274" cy="146"/>
              </a:xfrm>
            </p:grpSpPr>
            <p:sp>
              <p:nvSpPr>
                <p:cNvPr id="26678" name="Line 48"/>
                <p:cNvSpPr>
                  <a:spLocks noChangeShapeType="1"/>
                </p:cNvSpPr>
                <p:nvPr/>
              </p:nvSpPr>
              <p:spPr bwMode="auto">
                <a:xfrm flipH="1">
                  <a:off x="3948" y="3040"/>
                  <a:ext cx="271" cy="0"/>
                </a:xfrm>
                <a:prstGeom prst="line">
                  <a:avLst/>
                </a:prstGeom>
                <a:noFill/>
                <a:ln w="28575">
                  <a:solidFill>
                    <a:srgbClr val="FF330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79" name="Line 49"/>
                <p:cNvSpPr>
                  <a:spLocks noChangeShapeType="1"/>
                </p:cNvSpPr>
                <p:nvPr/>
              </p:nvSpPr>
              <p:spPr bwMode="auto">
                <a:xfrm>
                  <a:off x="4222" y="3038"/>
                  <a:ext cx="0" cy="146"/>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sp>
          <p:nvSpPr>
            <p:cNvPr id="26675" name="Line 50"/>
            <p:cNvSpPr>
              <a:spLocks noChangeShapeType="1"/>
            </p:cNvSpPr>
            <p:nvPr/>
          </p:nvSpPr>
          <p:spPr bwMode="auto">
            <a:xfrm>
              <a:off x="4014" y="3022"/>
              <a:ext cx="227" cy="0"/>
            </a:xfrm>
            <a:prstGeom prst="line">
              <a:avLst/>
            </a:prstGeom>
            <a:noFill/>
            <a:ln w="38100">
              <a:solidFill>
                <a:srgbClr val="FF0000"/>
              </a:solidFill>
              <a:prstDash val="sysDot"/>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9235" name="Group 51"/>
          <p:cNvGrpSpPr>
            <a:grpSpLocks/>
          </p:cNvGrpSpPr>
          <p:nvPr/>
        </p:nvGrpSpPr>
        <p:grpSpPr bwMode="auto">
          <a:xfrm>
            <a:off x="6221415" y="5056188"/>
            <a:ext cx="1908175" cy="495300"/>
            <a:chOff x="6744" y="1437"/>
            <a:chExt cx="1356" cy="486"/>
          </a:xfrm>
        </p:grpSpPr>
        <p:sp>
          <p:nvSpPr>
            <p:cNvPr id="26672" name="AutoShape 52"/>
            <p:cNvSpPr>
              <a:spLocks noChangeArrowheads="1"/>
            </p:cNvSpPr>
            <p:nvPr/>
          </p:nvSpPr>
          <p:spPr bwMode="auto">
            <a:xfrm>
              <a:off x="6744" y="1437"/>
              <a:ext cx="1356" cy="471"/>
            </a:xfrm>
            <a:prstGeom prst="flowChartDecision">
              <a:avLst/>
            </a:prstGeom>
            <a:solidFill>
              <a:srgbClr val="FFFFCD"/>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49237" name="Text Box 53"/>
            <p:cNvSpPr txBox="1">
              <a:spLocks noChangeArrowheads="1"/>
            </p:cNvSpPr>
            <p:nvPr/>
          </p:nvSpPr>
          <p:spPr bwMode="auto">
            <a:xfrm>
              <a:off x="6975" y="1456"/>
              <a:ext cx="108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表达式</a:t>
              </a:r>
              <a:r>
                <a:rPr kumimoji="1" lang="en-US" altLang="zh-CN" sz="2000" b="1">
                  <a:effectLst>
                    <a:outerShdw blurRad="38100" dist="38100" dir="2700000" algn="tl">
                      <a:srgbClr val="C0C0C0"/>
                    </a:outerShdw>
                  </a:effectLst>
                  <a:latin typeface="楷体_GB2312" pitchFamily="49" charset="-122"/>
                  <a:ea typeface="楷体_GB2312" pitchFamily="49" charset="-122"/>
                </a:rPr>
                <a:t>n</a:t>
              </a:r>
            </a:p>
          </p:txBody>
        </p:sp>
      </p:grpSp>
      <p:sp>
        <p:nvSpPr>
          <p:cNvPr id="349238" name="Text Box 54"/>
          <p:cNvSpPr txBox="1">
            <a:spLocks noChangeArrowheads="1"/>
          </p:cNvSpPr>
          <p:nvPr/>
        </p:nvSpPr>
        <p:spPr bwMode="auto">
          <a:xfrm>
            <a:off x="6659563" y="5805488"/>
            <a:ext cx="1008062" cy="406400"/>
          </a:xfrm>
          <a:prstGeom prst="rect">
            <a:avLst/>
          </a:prstGeom>
          <a:solidFill>
            <a:srgbClr val="CCFFFF"/>
          </a:solidFill>
          <a:ln w="9525">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kumimoji="1" lang="zh-CN" altLang="en-US" sz="2000" b="1">
                <a:effectLst>
                  <a:outerShdw blurRad="38100" dist="38100" dir="2700000" algn="tl">
                    <a:srgbClr val="FFFFFF"/>
                  </a:outerShdw>
                </a:effectLst>
                <a:latin typeface="楷体_GB2312" pitchFamily="49" charset="-122"/>
                <a:ea typeface="楷体_GB2312" pitchFamily="49" charset="-122"/>
              </a:rPr>
              <a:t>语句</a:t>
            </a:r>
            <a:r>
              <a:rPr kumimoji="1" lang="en-US" altLang="zh-CN" sz="2000" b="1">
                <a:effectLst>
                  <a:outerShdw blurRad="38100" dist="38100" dir="2700000" algn="tl">
                    <a:srgbClr val="FFFFFF"/>
                  </a:outerShdw>
                </a:effectLst>
                <a:latin typeface="楷体_GB2312" pitchFamily="49" charset="-122"/>
                <a:ea typeface="楷体_GB2312" pitchFamily="49" charset="-122"/>
              </a:rPr>
              <a:t>n</a:t>
            </a:r>
          </a:p>
        </p:txBody>
      </p:sp>
      <p:sp>
        <p:nvSpPr>
          <p:cNvPr id="349239" name="Text Box 55"/>
          <p:cNvSpPr txBox="1">
            <a:spLocks noChangeArrowheads="1"/>
          </p:cNvSpPr>
          <p:nvPr/>
        </p:nvSpPr>
        <p:spPr bwMode="auto">
          <a:xfrm>
            <a:off x="7885115" y="5805488"/>
            <a:ext cx="1150937" cy="406400"/>
          </a:xfrm>
          <a:prstGeom prst="rect">
            <a:avLst/>
          </a:prstGeom>
          <a:solidFill>
            <a:srgbClr val="CCFFFF"/>
          </a:solidFill>
          <a:ln w="9525">
            <a:solidFill>
              <a:srgbClr val="0000FF"/>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kumimoji="1" lang="zh-CN" altLang="en-US" sz="2000" b="1">
                <a:effectLst>
                  <a:outerShdw blurRad="38100" dist="38100" dir="2700000" algn="tl">
                    <a:srgbClr val="FFFFFF"/>
                  </a:outerShdw>
                </a:effectLst>
                <a:latin typeface="楷体_GB2312" pitchFamily="49" charset="-122"/>
                <a:ea typeface="楷体_GB2312" pitchFamily="49" charset="-122"/>
              </a:rPr>
              <a:t>语句</a:t>
            </a:r>
            <a:r>
              <a:rPr kumimoji="1" lang="en-US" altLang="zh-CN" sz="2000" b="1">
                <a:effectLst>
                  <a:outerShdw blurRad="38100" dist="38100" dir="2700000" algn="tl">
                    <a:srgbClr val="FFFFFF"/>
                  </a:outerShdw>
                </a:effectLst>
                <a:latin typeface="楷体_GB2312" pitchFamily="49" charset="-122"/>
                <a:ea typeface="楷体_GB2312" pitchFamily="49" charset="-122"/>
              </a:rPr>
              <a:t>n+1</a:t>
            </a:r>
          </a:p>
        </p:txBody>
      </p:sp>
      <p:grpSp>
        <p:nvGrpSpPr>
          <p:cNvPr id="349240" name="Group 56"/>
          <p:cNvGrpSpPr>
            <a:grpSpLocks/>
          </p:cNvGrpSpPr>
          <p:nvPr/>
        </p:nvGrpSpPr>
        <p:grpSpPr bwMode="auto">
          <a:xfrm>
            <a:off x="6846888" y="5445127"/>
            <a:ext cx="334962" cy="360363"/>
            <a:chOff x="4313" y="3430"/>
            <a:chExt cx="211" cy="227"/>
          </a:xfrm>
        </p:grpSpPr>
        <p:sp>
          <p:nvSpPr>
            <p:cNvPr id="26670" name="Text Box 57"/>
            <p:cNvSpPr txBox="1">
              <a:spLocks noChangeArrowheads="1"/>
            </p:cNvSpPr>
            <p:nvPr/>
          </p:nvSpPr>
          <p:spPr bwMode="auto">
            <a:xfrm rot="10800000" flipV="1">
              <a:off x="4313" y="3430"/>
              <a:ext cx="21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en-US" altLang="zh-CN" sz="1800" b="1">
                  <a:latin typeface="Times New Roman" pitchFamily="18" charset="0"/>
                </a:rPr>
                <a:t>T</a:t>
              </a:r>
            </a:p>
          </p:txBody>
        </p:sp>
        <p:sp>
          <p:nvSpPr>
            <p:cNvPr id="26671" name="Line 58"/>
            <p:cNvSpPr>
              <a:spLocks noChangeShapeType="1"/>
            </p:cNvSpPr>
            <p:nvPr/>
          </p:nvSpPr>
          <p:spPr bwMode="auto">
            <a:xfrm flipH="1">
              <a:off x="4513" y="3475"/>
              <a:ext cx="0" cy="182"/>
            </a:xfrm>
            <a:prstGeom prst="line">
              <a:avLst/>
            </a:prstGeom>
            <a:noFill/>
            <a:ln w="28575">
              <a:solidFill>
                <a:srgbClr val="FF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49243" name="Text Box 59"/>
          <p:cNvSpPr txBox="1">
            <a:spLocks noChangeArrowheads="1"/>
          </p:cNvSpPr>
          <p:nvPr/>
        </p:nvSpPr>
        <p:spPr bwMode="auto">
          <a:xfrm>
            <a:off x="5003802" y="5802313"/>
            <a:ext cx="1008063" cy="406400"/>
          </a:xfrm>
          <a:prstGeom prst="rect">
            <a:avLst/>
          </a:prstGeom>
          <a:solidFill>
            <a:srgbClr val="CCFFFF"/>
          </a:solidFill>
          <a:ln w="9525">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kumimoji="1" lang="zh-CN" altLang="en-US" sz="2000" b="1">
                <a:effectLst>
                  <a:outerShdw blurRad="38100" dist="38100" dir="2700000" algn="tl">
                    <a:srgbClr val="FFFFFF"/>
                  </a:outerShdw>
                </a:effectLst>
                <a:latin typeface="楷体_GB2312" pitchFamily="49" charset="-122"/>
                <a:ea typeface="楷体_GB2312" pitchFamily="49" charset="-122"/>
              </a:rPr>
              <a:t>语句</a:t>
            </a:r>
            <a:r>
              <a:rPr kumimoji="1" lang="en-US" altLang="zh-CN" sz="2000" b="1">
                <a:effectLst>
                  <a:outerShdw blurRad="38100" dist="38100" dir="2700000" algn="tl">
                    <a:srgbClr val="FFFFFF"/>
                  </a:outerShdw>
                </a:effectLst>
                <a:latin typeface="楷体_GB2312" pitchFamily="49" charset="-122"/>
                <a:ea typeface="楷体_GB2312" pitchFamily="49" charset="-122"/>
              </a:rPr>
              <a:t>3</a:t>
            </a:r>
          </a:p>
        </p:txBody>
      </p:sp>
      <p:sp>
        <p:nvSpPr>
          <p:cNvPr id="349244" name="Text Box 60"/>
          <p:cNvSpPr txBox="1">
            <a:spLocks noChangeArrowheads="1"/>
          </p:cNvSpPr>
          <p:nvPr/>
        </p:nvSpPr>
        <p:spPr bwMode="auto">
          <a:xfrm>
            <a:off x="3563938" y="5805488"/>
            <a:ext cx="1008062" cy="406400"/>
          </a:xfrm>
          <a:prstGeom prst="rect">
            <a:avLst/>
          </a:prstGeom>
          <a:solidFill>
            <a:srgbClr val="CCFFFF"/>
          </a:solidFill>
          <a:ln w="9525">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kumimoji="1" lang="zh-CN" altLang="en-US" sz="2000" b="1">
                <a:effectLst>
                  <a:outerShdw blurRad="38100" dist="38100" dir="2700000" algn="tl">
                    <a:srgbClr val="FFFFFF"/>
                  </a:outerShdw>
                </a:effectLst>
                <a:latin typeface="楷体_GB2312" pitchFamily="49" charset="-122"/>
                <a:ea typeface="楷体_GB2312" pitchFamily="49" charset="-122"/>
              </a:rPr>
              <a:t>语句</a:t>
            </a:r>
            <a:r>
              <a:rPr kumimoji="1" lang="en-US" altLang="zh-CN" sz="2000" b="1">
                <a:effectLst>
                  <a:outerShdw blurRad="38100" dist="38100" dir="2700000" algn="tl">
                    <a:srgbClr val="FFFFFF"/>
                  </a:outerShdw>
                </a:effectLst>
                <a:latin typeface="楷体_GB2312" pitchFamily="49" charset="-122"/>
                <a:ea typeface="楷体_GB2312" pitchFamily="49" charset="-122"/>
              </a:rPr>
              <a:t>2</a:t>
            </a:r>
          </a:p>
        </p:txBody>
      </p:sp>
      <p:sp>
        <p:nvSpPr>
          <p:cNvPr id="349245" name="Text Box 61"/>
          <p:cNvSpPr txBox="1">
            <a:spLocks noChangeArrowheads="1"/>
          </p:cNvSpPr>
          <p:nvPr/>
        </p:nvSpPr>
        <p:spPr bwMode="auto">
          <a:xfrm>
            <a:off x="2051052" y="5805488"/>
            <a:ext cx="1008063" cy="406400"/>
          </a:xfrm>
          <a:prstGeom prst="rect">
            <a:avLst/>
          </a:prstGeom>
          <a:solidFill>
            <a:srgbClr val="CCFFFF"/>
          </a:solidFill>
          <a:ln w="9525">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kumimoji="1" lang="zh-CN" altLang="en-US" sz="2000" b="1">
                <a:effectLst>
                  <a:outerShdw blurRad="38100" dist="38100" dir="2700000" algn="tl">
                    <a:srgbClr val="FFFFFF"/>
                  </a:outerShdw>
                </a:effectLst>
                <a:latin typeface="楷体_GB2312" pitchFamily="49" charset="-122"/>
                <a:ea typeface="楷体_GB2312" pitchFamily="49" charset="-122"/>
              </a:rPr>
              <a:t>语句</a:t>
            </a:r>
            <a:r>
              <a:rPr kumimoji="1" lang="en-US" altLang="zh-CN" sz="2000" b="1">
                <a:effectLst>
                  <a:outerShdw blurRad="38100" dist="38100" dir="2700000" algn="tl">
                    <a:srgbClr val="FFFFFF"/>
                  </a:outerShdw>
                </a:effectLst>
                <a:latin typeface="楷体_GB2312" pitchFamily="49" charset="-122"/>
                <a:ea typeface="楷体_GB2312" pitchFamily="49" charset="-122"/>
              </a:rPr>
              <a:t>1</a:t>
            </a:r>
          </a:p>
        </p:txBody>
      </p:sp>
      <p:grpSp>
        <p:nvGrpSpPr>
          <p:cNvPr id="349246" name="Group 62"/>
          <p:cNvGrpSpPr>
            <a:grpSpLocks/>
          </p:cNvGrpSpPr>
          <p:nvPr/>
        </p:nvGrpSpPr>
        <p:grpSpPr bwMode="auto">
          <a:xfrm>
            <a:off x="2513015" y="6232525"/>
            <a:ext cx="2314575" cy="552450"/>
            <a:chOff x="1583" y="3926"/>
            <a:chExt cx="1458" cy="348"/>
          </a:xfrm>
        </p:grpSpPr>
        <p:sp>
          <p:nvSpPr>
            <p:cNvPr id="26667" name="Line 63"/>
            <p:cNvSpPr>
              <a:spLocks noChangeShapeType="1"/>
            </p:cNvSpPr>
            <p:nvPr/>
          </p:nvSpPr>
          <p:spPr bwMode="auto">
            <a:xfrm>
              <a:off x="1592" y="3926"/>
              <a:ext cx="0" cy="182"/>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68" name="Line 64"/>
            <p:cNvSpPr>
              <a:spLocks noChangeShapeType="1"/>
            </p:cNvSpPr>
            <p:nvPr/>
          </p:nvSpPr>
          <p:spPr bwMode="auto">
            <a:xfrm>
              <a:off x="3041" y="4092"/>
              <a:ext cx="0" cy="182"/>
            </a:xfrm>
            <a:prstGeom prst="line">
              <a:avLst/>
            </a:prstGeom>
            <a:noFill/>
            <a:ln w="28575">
              <a:solidFill>
                <a:srgbClr val="FF33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69" name="Line 65"/>
            <p:cNvSpPr>
              <a:spLocks noChangeShapeType="1"/>
            </p:cNvSpPr>
            <p:nvPr/>
          </p:nvSpPr>
          <p:spPr bwMode="auto">
            <a:xfrm>
              <a:off x="1583" y="4101"/>
              <a:ext cx="1451"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9250" name="Group 66"/>
          <p:cNvGrpSpPr>
            <a:grpSpLocks/>
          </p:cNvGrpSpPr>
          <p:nvPr/>
        </p:nvGrpSpPr>
        <p:grpSpPr bwMode="auto">
          <a:xfrm>
            <a:off x="4038602" y="6213475"/>
            <a:ext cx="792163" cy="571500"/>
            <a:chOff x="2544" y="3914"/>
            <a:chExt cx="499" cy="360"/>
          </a:xfrm>
        </p:grpSpPr>
        <p:sp>
          <p:nvSpPr>
            <p:cNvPr id="26664" name="Line 67"/>
            <p:cNvSpPr>
              <a:spLocks noChangeShapeType="1"/>
            </p:cNvSpPr>
            <p:nvPr/>
          </p:nvSpPr>
          <p:spPr bwMode="auto">
            <a:xfrm>
              <a:off x="2562" y="3914"/>
              <a:ext cx="0" cy="182"/>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65" name="Line 68"/>
            <p:cNvSpPr>
              <a:spLocks noChangeShapeType="1"/>
            </p:cNvSpPr>
            <p:nvPr/>
          </p:nvSpPr>
          <p:spPr bwMode="auto">
            <a:xfrm>
              <a:off x="3043" y="4092"/>
              <a:ext cx="0" cy="182"/>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66" name="Line 69"/>
            <p:cNvSpPr>
              <a:spLocks noChangeShapeType="1"/>
            </p:cNvSpPr>
            <p:nvPr/>
          </p:nvSpPr>
          <p:spPr bwMode="auto">
            <a:xfrm>
              <a:off x="2544" y="4101"/>
              <a:ext cx="499"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9254" name="Group 70"/>
          <p:cNvGrpSpPr>
            <a:grpSpLocks/>
          </p:cNvGrpSpPr>
          <p:nvPr/>
        </p:nvGrpSpPr>
        <p:grpSpPr bwMode="auto">
          <a:xfrm>
            <a:off x="4830765" y="6208713"/>
            <a:ext cx="649287" cy="576262"/>
            <a:chOff x="3043" y="3911"/>
            <a:chExt cx="409" cy="363"/>
          </a:xfrm>
        </p:grpSpPr>
        <p:sp>
          <p:nvSpPr>
            <p:cNvPr id="26661" name="Line 71"/>
            <p:cNvSpPr>
              <a:spLocks noChangeShapeType="1"/>
            </p:cNvSpPr>
            <p:nvPr/>
          </p:nvSpPr>
          <p:spPr bwMode="auto">
            <a:xfrm>
              <a:off x="3435" y="3911"/>
              <a:ext cx="0" cy="182"/>
            </a:xfrm>
            <a:prstGeom prst="line">
              <a:avLst/>
            </a:prstGeom>
            <a:noFill/>
            <a:ln w="28575">
              <a:solidFill>
                <a:srgbClr val="0080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62" name="Line 72"/>
            <p:cNvSpPr>
              <a:spLocks noChangeShapeType="1"/>
            </p:cNvSpPr>
            <p:nvPr/>
          </p:nvSpPr>
          <p:spPr bwMode="auto">
            <a:xfrm>
              <a:off x="3043" y="4101"/>
              <a:ext cx="409" cy="0"/>
            </a:xfrm>
            <a:prstGeom prst="line">
              <a:avLst/>
            </a:prstGeom>
            <a:noFill/>
            <a:ln w="28575">
              <a:solidFill>
                <a:srgbClr val="008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63" name="Line 73"/>
            <p:cNvSpPr>
              <a:spLocks noChangeShapeType="1"/>
            </p:cNvSpPr>
            <p:nvPr/>
          </p:nvSpPr>
          <p:spPr bwMode="auto">
            <a:xfrm>
              <a:off x="3043" y="4092"/>
              <a:ext cx="0" cy="182"/>
            </a:xfrm>
            <a:prstGeom prst="line">
              <a:avLst/>
            </a:prstGeom>
            <a:noFill/>
            <a:ln w="28575">
              <a:solidFill>
                <a:srgbClr val="0080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9258" name="Group 74"/>
          <p:cNvGrpSpPr>
            <a:grpSpLocks/>
          </p:cNvGrpSpPr>
          <p:nvPr/>
        </p:nvGrpSpPr>
        <p:grpSpPr bwMode="auto">
          <a:xfrm>
            <a:off x="4816475" y="6235700"/>
            <a:ext cx="2374900" cy="534988"/>
            <a:chOff x="3034" y="3928"/>
            <a:chExt cx="1496" cy="337"/>
          </a:xfrm>
        </p:grpSpPr>
        <p:sp>
          <p:nvSpPr>
            <p:cNvPr id="26658" name="Line 75"/>
            <p:cNvSpPr>
              <a:spLocks noChangeShapeType="1"/>
            </p:cNvSpPr>
            <p:nvPr/>
          </p:nvSpPr>
          <p:spPr bwMode="auto">
            <a:xfrm>
              <a:off x="4513" y="3928"/>
              <a:ext cx="0" cy="182"/>
            </a:xfrm>
            <a:prstGeom prst="line">
              <a:avLst/>
            </a:prstGeom>
            <a:noFill/>
            <a:ln w="28575">
              <a:solidFill>
                <a:srgbClr val="FF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59" name="Line 76"/>
            <p:cNvSpPr>
              <a:spLocks noChangeShapeType="1"/>
            </p:cNvSpPr>
            <p:nvPr/>
          </p:nvSpPr>
          <p:spPr bwMode="auto">
            <a:xfrm>
              <a:off x="3034" y="4101"/>
              <a:ext cx="1496" cy="0"/>
            </a:xfrm>
            <a:prstGeom prst="line">
              <a:avLst/>
            </a:prstGeom>
            <a:noFill/>
            <a:ln w="28575">
              <a:solidFill>
                <a:srgbClr val="FF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60" name="Line 77"/>
            <p:cNvSpPr>
              <a:spLocks noChangeShapeType="1"/>
            </p:cNvSpPr>
            <p:nvPr/>
          </p:nvSpPr>
          <p:spPr bwMode="auto">
            <a:xfrm>
              <a:off x="3034" y="4083"/>
              <a:ext cx="0" cy="182"/>
            </a:xfrm>
            <a:prstGeom prst="line">
              <a:avLst/>
            </a:prstGeom>
            <a:noFill/>
            <a:ln w="28575">
              <a:solidFill>
                <a:srgbClr val="FF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9262" name="Group 78"/>
          <p:cNvGrpSpPr>
            <a:grpSpLocks/>
          </p:cNvGrpSpPr>
          <p:nvPr/>
        </p:nvGrpSpPr>
        <p:grpSpPr bwMode="auto">
          <a:xfrm>
            <a:off x="4802188" y="6237290"/>
            <a:ext cx="3744912" cy="549275"/>
            <a:chOff x="3025" y="3929"/>
            <a:chExt cx="2359" cy="346"/>
          </a:xfrm>
        </p:grpSpPr>
        <p:sp>
          <p:nvSpPr>
            <p:cNvPr id="26655" name="Line 79"/>
            <p:cNvSpPr>
              <a:spLocks noChangeShapeType="1"/>
            </p:cNvSpPr>
            <p:nvPr/>
          </p:nvSpPr>
          <p:spPr bwMode="auto">
            <a:xfrm>
              <a:off x="5375" y="3929"/>
              <a:ext cx="0" cy="182"/>
            </a:xfrm>
            <a:prstGeom prst="line">
              <a:avLst/>
            </a:prstGeom>
            <a:noFill/>
            <a:ln w="28575">
              <a:solidFill>
                <a:srgbClr val="8000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56" name="Line 80"/>
            <p:cNvSpPr>
              <a:spLocks noChangeShapeType="1"/>
            </p:cNvSpPr>
            <p:nvPr/>
          </p:nvSpPr>
          <p:spPr bwMode="auto">
            <a:xfrm>
              <a:off x="3025" y="4101"/>
              <a:ext cx="2359" cy="0"/>
            </a:xfrm>
            <a:prstGeom prst="line">
              <a:avLst/>
            </a:prstGeom>
            <a:noFill/>
            <a:ln w="28575">
              <a:solidFill>
                <a:srgbClr val="80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657" name="Line 81"/>
            <p:cNvSpPr>
              <a:spLocks noChangeShapeType="1"/>
            </p:cNvSpPr>
            <p:nvPr/>
          </p:nvSpPr>
          <p:spPr bwMode="auto">
            <a:xfrm>
              <a:off x="3034" y="4093"/>
              <a:ext cx="0" cy="182"/>
            </a:xfrm>
            <a:prstGeom prst="line">
              <a:avLst/>
            </a:prstGeom>
            <a:noFill/>
            <a:ln w="28575">
              <a:solidFill>
                <a:srgbClr val="800000"/>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49266" name="Text Box 82" descr="信纸"/>
          <p:cNvSpPr txBox="1">
            <a:spLocks noChangeArrowheads="1"/>
          </p:cNvSpPr>
          <p:nvPr/>
        </p:nvSpPr>
        <p:spPr bwMode="auto">
          <a:xfrm>
            <a:off x="468315" y="1412877"/>
            <a:ext cx="8353425" cy="5241925"/>
          </a:xfrm>
          <a:prstGeom prst="rect">
            <a:avLst/>
          </a:prstGeom>
          <a:blipFill dpi="0" rotWithShape="0">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dirty="0">
                <a:solidFill>
                  <a:srgbClr val="FF33CC"/>
                </a:solidFill>
                <a:effectLst>
                  <a:outerShdw blurRad="38100" dist="38100" dir="2700000" algn="tl">
                    <a:srgbClr val="000000"/>
                  </a:outerShdw>
                </a:effectLst>
                <a:latin typeface="Times New Roman" pitchFamily="18" charset="0"/>
                <a:ea typeface="隶书" pitchFamily="49" charset="-122"/>
              </a:rPr>
              <a:t>例如：下面的程序段是判断输入字符的种类。</a:t>
            </a:r>
          </a:p>
          <a:p>
            <a:pPr>
              <a:defRPr/>
            </a:pPr>
            <a:r>
              <a:rPr kumimoji="1" lang="zh-CN" altLang="en-US" sz="2400" b="1" dirty="0">
                <a:effectLst>
                  <a:outerShdw blurRad="38100" dist="38100" dir="2700000" algn="tl">
                    <a:srgbClr val="FFFFFF"/>
                  </a:outerShdw>
                </a:effectLst>
                <a:latin typeface="Times New Roman" pitchFamily="18" charset="0"/>
              </a:rPr>
              <a:t>    </a:t>
            </a:r>
            <a:r>
              <a:rPr kumimoji="1" lang="en-US" altLang="zh-CN" sz="2400" b="1" dirty="0">
                <a:effectLst>
                  <a:outerShdw blurRad="38100" dist="38100" dir="2700000" algn="tl">
                    <a:srgbClr val="FFFFFF"/>
                  </a:outerShdw>
                </a:effectLst>
                <a:latin typeface="Times New Roman" pitchFamily="18" charset="0"/>
              </a:rPr>
              <a:t>char c;</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("Enter a character: </a:t>
            </a:r>
            <a:r>
              <a:rPr kumimoji="1" lang="en-US" altLang="zh-CN" sz="2400" b="1" dirty="0">
                <a:effectLst>
                  <a:outerShdw blurRad="38100" dist="38100" dir="2700000" algn="tl">
                    <a:srgbClr val="FFFFFF"/>
                  </a:outerShdw>
                </a:effectLst>
                <a:latin typeface="Times New Roman" pitchFamily="18" charset="0"/>
              </a:rPr>
              <a:t>")；</a:t>
            </a:r>
            <a:endParaRPr kumimoji="1" lang="en-US" altLang="zh-CN" sz="2400" b="1" dirty="0">
              <a:effectLst>
                <a:outerShdw blurRad="38100" dist="38100" dir="2700000" algn="tl">
                  <a:srgbClr val="FFFFFF"/>
                </a:outerShdw>
              </a:effectLst>
              <a:latin typeface="Times New Roman" pitchFamily="18" charset="0"/>
            </a:endParaRPr>
          </a:p>
          <a:p>
            <a:pPr>
              <a:defRPr/>
            </a:pPr>
            <a:r>
              <a:rPr kumimoji="1" lang="en-US" altLang="zh-CN" sz="2400" b="1" dirty="0">
                <a:effectLst>
                  <a:outerShdw blurRad="38100" dist="38100" dir="2700000" algn="tl">
                    <a:srgbClr val="FFFFFF"/>
                  </a:outerShdw>
                </a:effectLst>
                <a:latin typeface="Times New Roman" pitchFamily="18" charset="0"/>
              </a:rPr>
              <a:t>    c = </a:t>
            </a:r>
            <a:r>
              <a:rPr kumimoji="1" lang="en-US" altLang="zh-CN" sz="2400" b="1" dirty="0" err="1">
                <a:effectLst>
                  <a:outerShdw blurRad="38100" dist="38100" dir="2700000" algn="tl">
                    <a:srgbClr val="FFFFFF"/>
                  </a:outerShdw>
                </a:effectLst>
                <a:latin typeface="Times New Roman" pitchFamily="18" charset="0"/>
              </a:rPr>
              <a:t>getchar</a:t>
            </a:r>
            <a:r>
              <a:rPr kumimoji="1" lang="en-US" altLang="zh-CN" sz="2400" b="1" dirty="0">
                <a:effectLst>
                  <a:outerShdw blurRad="38100" dist="38100" dir="2700000" algn="tl">
                    <a:srgbClr val="FFFFFF"/>
                  </a:outerShdw>
                </a:effectLst>
                <a:latin typeface="Times New Roman" pitchFamily="18" charset="0"/>
              </a:rPr>
              <a:t> (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a:solidFill>
                  <a:srgbClr val="CC3300"/>
                </a:solidFill>
                <a:effectLst>
                  <a:outerShdw blurRad="38100" dist="38100" dir="2700000" algn="tl">
                    <a:srgbClr val="000000"/>
                  </a:outerShdw>
                </a:effectLst>
                <a:latin typeface="Times New Roman" pitchFamily="18" charset="0"/>
              </a:rPr>
              <a:t>if</a:t>
            </a:r>
            <a:r>
              <a:rPr kumimoji="1" lang="en-US" altLang="zh-CN" sz="2400" b="1" dirty="0">
                <a:effectLst>
                  <a:outerShdw blurRad="38100" dist="38100" dir="2700000" algn="tl">
                    <a:srgbClr val="FFFFFF"/>
                  </a:outerShdw>
                </a:effectLst>
                <a:latin typeface="Times New Roman" pitchFamily="18" charset="0"/>
              </a:rPr>
              <a:t> (c &lt; 0x20)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a:effectLst>
                  <a:outerShdw blurRad="38100" dist="38100" dir="2700000" algn="tl">
                    <a:srgbClr val="FFFFFF"/>
                  </a:outerShdw>
                </a:effectLst>
                <a:latin typeface="Times New Roman" pitchFamily="18" charset="0"/>
              </a:rPr>
              <a:t>(“The </a:t>
            </a:r>
            <a:r>
              <a:rPr kumimoji="1" lang="en-US" altLang="zh-CN" sz="2400" b="1" dirty="0">
                <a:effectLst>
                  <a:outerShdw blurRad="38100" dist="38100" dir="2700000" algn="tl">
                    <a:srgbClr val="FFFFFF"/>
                  </a:outerShdw>
                </a:effectLst>
                <a:latin typeface="Times New Roman" pitchFamily="18" charset="0"/>
              </a:rPr>
              <a:t>character is a control </a:t>
            </a:r>
            <a:r>
              <a:rPr kumimoji="1" lang="en-US" altLang="zh-CN" sz="2400" b="1" dirty="0">
                <a:effectLst>
                  <a:outerShdw blurRad="38100" dist="38100" dir="2700000" algn="tl">
                    <a:srgbClr val="FFFFFF"/>
                  </a:outerShdw>
                </a:effectLst>
                <a:latin typeface="Times New Roman" pitchFamily="18" charset="0"/>
              </a:rPr>
              <a:t>character\n”)；</a:t>
            </a:r>
            <a:endParaRPr kumimoji="1" lang="en-US" altLang="zh-CN" sz="2400" b="1" dirty="0">
              <a:effectLst>
                <a:outerShdw blurRad="38100" dist="38100" dir="2700000" algn="tl">
                  <a:srgbClr val="FFFFFF"/>
                </a:outerShdw>
              </a:effectLst>
              <a:latin typeface="Times New Roman" pitchFamily="18" charset="0"/>
            </a:endParaRP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a:solidFill>
                  <a:srgbClr val="CC3300"/>
                </a:solidFill>
                <a:effectLst>
                  <a:outerShdw blurRad="38100" dist="38100" dir="2700000" algn="tl">
                    <a:srgbClr val="000000"/>
                  </a:outerShdw>
                </a:effectLst>
                <a:latin typeface="Times New Roman" pitchFamily="18" charset="0"/>
              </a:rPr>
              <a:t>else if</a:t>
            </a:r>
            <a:r>
              <a:rPr kumimoji="1" lang="en-US" altLang="zh-CN" sz="2400" b="1" dirty="0">
                <a:effectLst>
                  <a:outerShdw blurRad="38100" dist="38100" dir="2700000" algn="tl">
                    <a:srgbClr val="FFFFFF"/>
                  </a:outerShdw>
                </a:effectLst>
                <a:latin typeface="Times New Roman" pitchFamily="18" charset="0"/>
              </a:rPr>
              <a:t> (c &gt;= '0' &amp;&amp; c &lt;= '9')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("The character is a digit\n");</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a:solidFill>
                  <a:srgbClr val="CC3300"/>
                </a:solidFill>
                <a:effectLst>
                  <a:outerShdw blurRad="38100" dist="38100" dir="2700000" algn="tl">
                    <a:srgbClr val="000000"/>
                  </a:outerShdw>
                </a:effectLst>
                <a:latin typeface="Times New Roman" pitchFamily="18" charset="0"/>
              </a:rPr>
              <a:t>else if</a:t>
            </a:r>
            <a:r>
              <a:rPr kumimoji="1" lang="en-US" altLang="zh-CN" sz="2400" b="1" dirty="0">
                <a:effectLst>
                  <a:outerShdw blurRad="38100" dist="38100" dir="2700000" algn="tl">
                    <a:srgbClr val="FFFFFF"/>
                  </a:outerShdw>
                </a:effectLst>
                <a:latin typeface="Times New Roman" pitchFamily="18" charset="0"/>
              </a:rPr>
              <a:t> (c &gt;= 'A' &amp;&amp; c &lt;= 'Z')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("The character is a capital letter\n");</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a:solidFill>
                  <a:srgbClr val="CC3300"/>
                </a:solidFill>
                <a:effectLst>
                  <a:outerShdw blurRad="38100" dist="38100" dir="2700000" algn="tl">
                    <a:srgbClr val="000000"/>
                  </a:outerShdw>
                </a:effectLst>
                <a:latin typeface="Times New Roman" pitchFamily="18" charset="0"/>
              </a:rPr>
              <a:t>else if</a:t>
            </a:r>
            <a:r>
              <a:rPr kumimoji="1" lang="en-US" altLang="zh-CN" sz="2400" b="1" dirty="0">
                <a:effectLst>
                  <a:outerShdw blurRad="38100" dist="38100" dir="2700000" algn="tl">
                    <a:srgbClr val="FFFFFF"/>
                  </a:outerShdw>
                </a:effectLst>
                <a:latin typeface="Times New Roman" pitchFamily="18" charset="0"/>
              </a:rPr>
              <a:t> (c &gt;= 'a' &amp;&amp; c &lt;= 'z')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("The character is a lower letter\n");</a:t>
            </a:r>
          </a:p>
          <a:p>
            <a:pPr>
              <a:defRPr/>
            </a:pPr>
            <a:r>
              <a:rPr kumimoji="1" lang="en-US" altLang="zh-CN" sz="2400" b="1" dirty="0">
                <a:solidFill>
                  <a:srgbClr val="CC3300"/>
                </a:solidFill>
                <a:effectLst>
                  <a:outerShdw blurRad="38100" dist="38100" dir="2700000" algn="tl">
                    <a:srgbClr val="000000"/>
                  </a:outerShdw>
                </a:effectLst>
                <a:latin typeface="Times New Roman" pitchFamily="18" charset="0"/>
              </a:rPr>
              <a:t>    else</a:t>
            </a:r>
            <a:r>
              <a:rPr kumimoji="1" lang="en-US" altLang="zh-CN" sz="2400" b="1" dirty="0">
                <a:effectLst>
                  <a:outerShdw blurRad="38100" dist="38100" dir="2700000" algn="tl">
                    <a:srgbClr val="FFFFFF"/>
                  </a:outerShdw>
                </a:effectLst>
                <a:latin typeface="Times New Roman" pitchFamily="18" charset="0"/>
              </a:rPr>
              <a:t> </a:t>
            </a:r>
          </a:p>
          <a:p>
            <a:pPr>
              <a:defRPr/>
            </a:pPr>
            <a:r>
              <a:rPr kumimoji="1" lang="en-US" altLang="zh-CN" sz="2400" b="1" dirty="0">
                <a:effectLst>
                  <a:outerShdw blurRad="38100" dist="38100" dir="2700000" algn="tl">
                    <a:srgbClr val="FFFFFF"/>
                  </a:outerShdw>
                </a:effectLst>
                <a:latin typeface="Times New Roman" pitchFamily="18" charset="0"/>
              </a:rPr>
              <a:t>         </a:t>
            </a:r>
            <a:r>
              <a:rPr kumimoji="1" lang="en-US" altLang="zh-CN" sz="2400" b="1" dirty="0" err="1">
                <a:effectLst>
                  <a:outerShdw blurRad="38100" dist="38100" dir="2700000" algn="tl">
                    <a:srgbClr val="FFFFFF"/>
                  </a:outerShdw>
                </a:effectLst>
                <a:latin typeface="Times New Roman" pitchFamily="18" charset="0"/>
              </a:rPr>
              <a:t>printf</a:t>
            </a:r>
            <a:r>
              <a:rPr kumimoji="1" lang="en-US" altLang="zh-CN" sz="2400" b="1" dirty="0">
                <a:effectLst>
                  <a:outerShdw blurRad="38100" dist="38100" dir="2700000" algn="tl">
                    <a:srgbClr val="FFFFFF"/>
                  </a:outerShdw>
                </a:effectLst>
                <a:latin typeface="Times New Roman" pitchFamily="18" charset="0"/>
              </a:rPr>
              <a:t> ("The character is other character\n");</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9187"/>
                                        </p:tgtEl>
                                        <p:attrNameLst>
                                          <p:attrName>style.visibility</p:attrName>
                                        </p:attrNameLst>
                                      </p:cBhvr>
                                      <p:to>
                                        <p:strVal val="visible"/>
                                      </p:to>
                                    </p:set>
                                    <p:animEffect transition="in" filter="box(in)">
                                      <p:cBhvr>
                                        <p:cTn id="7" dur="500"/>
                                        <p:tgtEl>
                                          <p:spTgt spid="34918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9189"/>
                                        </p:tgtEl>
                                        <p:attrNameLst>
                                          <p:attrName>style.visibility</p:attrName>
                                        </p:attrNameLst>
                                      </p:cBhvr>
                                      <p:to>
                                        <p:strVal val="visible"/>
                                      </p:to>
                                    </p:set>
                                    <p:animEffect transition="in" filter="box(in)">
                                      <p:cBhvr>
                                        <p:cTn id="12" dur="500"/>
                                        <p:tgtEl>
                                          <p:spTgt spid="34918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16" fill="hold" grpId="0" nodeType="withEffect">
                                  <p:stCondLst>
                                    <p:cond delay="0"/>
                                  </p:stCondLst>
                                  <p:childTnLst>
                                    <p:set>
                                      <p:cBhvr>
                                        <p:cTn id="14" dur="1" fill="hold">
                                          <p:stCondLst>
                                            <p:cond delay="0"/>
                                          </p:stCondLst>
                                        </p:cTn>
                                        <p:tgtEl>
                                          <p:spTgt spid="349188"/>
                                        </p:tgtEl>
                                        <p:attrNameLst>
                                          <p:attrName>style.visibility</p:attrName>
                                        </p:attrNameLst>
                                      </p:cBhvr>
                                      <p:to>
                                        <p:strVal val="visible"/>
                                      </p:to>
                                    </p:set>
                                    <p:animEffect transition="in" filter="box(in)">
                                      <p:cBhvr>
                                        <p:cTn id="15" dur="500"/>
                                        <p:tgtEl>
                                          <p:spTgt spid="349188"/>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49190"/>
                                        </p:tgtEl>
                                        <p:attrNameLst>
                                          <p:attrName>style.visibility</p:attrName>
                                        </p:attrNameLst>
                                      </p:cBhvr>
                                      <p:to>
                                        <p:strVal val="visible"/>
                                      </p:to>
                                    </p:set>
                                    <p:animEffect transition="in" filter="box(in)">
                                      <p:cBhvr>
                                        <p:cTn id="20" dur="500"/>
                                        <p:tgtEl>
                                          <p:spTgt spid="349190"/>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par>
                          <p:cTn id="21" fill="hold" nodeType="afterGroup">
                            <p:stCondLst>
                              <p:cond delay="500"/>
                            </p:stCondLst>
                            <p:childTnLst>
                              <p:par>
                                <p:cTn id="22" presetID="18" presetClass="entr" presetSubtype="12" fill="hold" grpId="0" nodeType="afterEffect">
                                  <p:stCondLst>
                                    <p:cond delay="0"/>
                                  </p:stCondLst>
                                  <p:childTnLst>
                                    <p:set>
                                      <p:cBhvr>
                                        <p:cTn id="23" dur="1" fill="hold">
                                          <p:stCondLst>
                                            <p:cond delay="0"/>
                                          </p:stCondLst>
                                        </p:cTn>
                                        <p:tgtEl>
                                          <p:spTgt spid="349194"/>
                                        </p:tgtEl>
                                        <p:attrNameLst>
                                          <p:attrName>style.visibility</p:attrName>
                                        </p:attrNameLst>
                                      </p:cBhvr>
                                      <p:to>
                                        <p:strVal val="visible"/>
                                      </p:to>
                                    </p:set>
                                    <p:animEffect transition="in" filter="strips(downLeft)">
                                      <p:cBhvr>
                                        <p:cTn id="24" dur="2000"/>
                                        <p:tgtEl>
                                          <p:spTgt spid="349194"/>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par>
                          <p:cTn id="25" fill="hold" nodeType="afterGroup">
                            <p:stCondLst>
                              <p:cond delay="2500"/>
                            </p:stCondLst>
                            <p:childTnLst>
                              <p:par>
                                <p:cTn id="26" presetID="8" presetClass="entr" presetSubtype="32" fill="hold" nodeType="afterEffect">
                                  <p:stCondLst>
                                    <p:cond delay="0"/>
                                  </p:stCondLst>
                                  <p:childTnLst>
                                    <p:set>
                                      <p:cBhvr>
                                        <p:cTn id="27" dur="1" fill="hold">
                                          <p:stCondLst>
                                            <p:cond delay="0"/>
                                          </p:stCondLst>
                                        </p:cTn>
                                        <p:tgtEl>
                                          <p:spTgt spid="349191"/>
                                        </p:tgtEl>
                                        <p:attrNameLst>
                                          <p:attrName>style.visibility</p:attrName>
                                        </p:attrNameLst>
                                      </p:cBhvr>
                                      <p:to>
                                        <p:strVal val="visible"/>
                                      </p:to>
                                    </p:set>
                                    <p:animEffect transition="in" filter="diamond(out)">
                                      <p:cBhvr>
                                        <p:cTn id="28" dur="2000"/>
                                        <p:tgtEl>
                                          <p:spTgt spid="349191"/>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29" fill="hold" nodeType="afterGroup">
                            <p:stCondLst>
                              <p:cond delay="4500"/>
                            </p:stCondLst>
                            <p:childTnLst>
                              <p:par>
                                <p:cTn id="30" presetID="18" presetClass="entr" presetSubtype="12" fill="hold" nodeType="afterEffect">
                                  <p:stCondLst>
                                    <p:cond delay="0"/>
                                  </p:stCondLst>
                                  <p:childTnLst>
                                    <p:set>
                                      <p:cBhvr>
                                        <p:cTn id="31" dur="1" fill="hold">
                                          <p:stCondLst>
                                            <p:cond delay="0"/>
                                          </p:stCondLst>
                                        </p:cTn>
                                        <p:tgtEl>
                                          <p:spTgt spid="349211"/>
                                        </p:tgtEl>
                                        <p:attrNameLst>
                                          <p:attrName>style.visibility</p:attrName>
                                        </p:attrNameLst>
                                      </p:cBhvr>
                                      <p:to>
                                        <p:strVal val="visible"/>
                                      </p:to>
                                    </p:set>
                                    <p:animEffect transition="in" filter="strips(downLeft)">
                                      <p:cBhvr>
                                        <p:cTn id="32" dur="2000"/>
                                        <p:tgtEl>
                                          <p:spTgt spid="349211"/>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nodeType="afterGroup">
                            <p:stCondLst>
                              <p:cond delay="6500"/>
                            </p:stCondLst>
                            <p:childTnLst>
                              <p:par>
                                <p:cTn id="34" presetID="4" presetClass="entr" presetSubtype="32" fill="hold" grpId="0" nodeType="afterEffect">
                                  <p:stCondLst>
                                    <p:cond delay="0"/>
                                  </p:stCondLst>
                                  <p:childTnLst>
                                    <p:set>
                                      <p:cBhvr>
                                        <p:cTn id="35" dur="1" fill="hold">
                                          <p:stCondLst>
                                            <p:cond delay="0"/>
                                          </p:stCondLst>
                                        </p:cTn>
                                        <p:tgtEl>
                                          <p:spTgt spid="349245"/>
                                        </p:tgtEl>
                                        <p:attrNameLst>
                                          <p:attrName>style.visibility</p:attrName>
                                        </p:attrNameLst>
                                      </p:cBhvr>
                                      <p:to>
                                        <p:strVal val="visible"/>
                                      </p:to>
                                    </p:set>
                                    <p:animEffect transition="in" filter="box(out)">
                                      <p:cBhvr>
                                        <p:cTn id="36" dur="2000"/>
                                        <p:tgtEl>
                                          <p:spTgt spid="349245"/>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nodeType="afterGroup">
                            <p:stCondLst>
                              <p:cond delay="8500"/>
                            </p:stCondLst>
                            <p:childTnLst>
                              <p:par>
                                <p:cTn id="38" presetID="18" presetClass="entr" presetSubtype="6" fill="hold" nodeType="afterEffect">
                                  <p:stCondLst>
                                    <p:cond delay="0"/>
                                  </p:stCondLst>
                                  <p:childTnLst>
                                    <p:set>
                                      <p:cBhvr>
                                        <p:cTn id="39" dur="1" fill="hold">
                                          <p:stCondLst>
                                            <p:cond delay="0"/>
                                          </p:stCondLst>
                                        </p:cTn>
                                        <p:tgtEl>
                                          <p:spTgt spid="349246"/>
                                        </p:tgtEl>
                                        <p:attrNameLst>
                                          <p:attrName>style.visibility</p:attrName>
                                        </p:attrNameLst>
                                      </p:cBhvr>
                                      <p:to>
                                        <p:strVal val="visible"/>
                                      </p:to>
                                    </p:set>
                                    <p:animEffect transition="in" filter="strips(downRight)">
                                      <p:cBhvr>
                                        <p:cTn id="40" dur="2000"/>
                                        <p:tgtEl>
                                          <p:spTgt spid="349246"/>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1" fill="hold" nodeType="afterGroup">
                            <p:stCondLst>
                              <p:cond delay="10500"/>
                            </p:stCondLst>
                            <p:childTnLst>
                              <p:par>
                                <p:cTn id="42" presetID="18" presetClass="entr" presetSubtype="6" fill="hold" nodeType="afterEffect">
                                  <p:stCondLst>
                                    <p:cond delay="0"/>
                                  </p:stCondLst>
                                  <p:childTnLst>
                                    <p:set>
                                      <p:cBhvr>
                                        <p:cTn id="43" dur="1" fill="hold">
                                          <p:stCondLst>
                                            <p:cond delay="0"/>
                                          </p:stCondLst>
                                        </p:cTn>
                                        <p:tgtEl>
                                          <p:spTgt spid="349195"/>
                                        </p:tgtEl>
                                        <p:attrNameLst>
                                          <p:attrName>style.visibility</p:attrName>
                                        </p:attrNameLst>
                                      </p:cBhvr>
                                      <p:to>
                                        <p:strVal val="visible"/>
                                      </p:to>
                                    </p:set>
                                    <p:animEffect transition="in" filter="strips(downRight)">
                                      <p:cBhvr>
                                        <p:cTn id="44" dur="2000"/>
                                        <p:tgtEl>
                                          <p:spTgt spid="349195"/>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par>
                          <p:cTn id="45" fill="hold" nodeType="afterGroup">
                            <p:stCondLst>
                              <p:cond delay="12500"/>
                            </p:stCondLst>
                            <p:childTnLst>
                              <p:par>
                                <p:cTn id="46" presetID="8" presetClass="entr" presetSubtype="32" fill="hold" nodeType="afterEffect">
                                  <p:stCondLst>
                                    <p:cond delay="0"/>
                                  </p:stCondLst>
                                  <p:childTnLst>
                                    <p:set>
                                      <p:cBhvr>
                                        <p:cTn id="47" dur="1" fill="hold">
                                          <p:stCondLst>
                                            <p:cond delay="0"/>
                                          </p:stCondLst>
                                        </p:cTn>
                                        <p:tgtEl>
                                          <p:spTgt spid="349200"/>
                                        </p:tgtEl>
                                        <p:attrNameLst>
                                          <p:attrName>style.visibility</p:attrName>
                                        </p:attrNameLst>
                                      </p:cBhvr>
                                      <p:to>
                                        <p:strVal val="visible"/>
                                      </p:to>
                                    </p:set>
                                    <p:animEffect transition="in" filter="diamond(out)">
                                      <p:cBhvr>
                                        <p:cTn id="48" dur="2000"/>
                                        <p:tgtEl>
                                          <p:spTgt spid="349200"/>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49" fill="hold" nodeType="afterGroup">
                            <p:stCondLst>
                              <p:cond delay="14500"/>
                            </p:stCondLst>
                            <p:childTnLst>
                              <p:par>
                                <p:cTn id="50" presetID="18" presetClass="entr" presetSubtype="12" fill="hold" nodeType="afterEffect">
                                  <p:stCondLst>
                                    <p:cond delay="0"/>
                                  </p:stCondLst>
                                  <p:childTnLst>
                                    <p:set>
                                      <p:cBhvr>
                                        <p:cTn id="51" dur="1" fill="hold">
                                          <p:stCondLst>
                                            <p:cond delay="0"/>
                                          </p:stCondLst>
                                        </p:cTn>
                                        <p:tgtEl>
                                          <p:spTgt spid="349219"/>
                                        </p:tgtEl>
                                        <p:attrNameLst>
                                          <p:attrName>style.visibility</p:attrName>
                                        </p:attrNameLst>
                                      </p:cBhvr>
                                      <p:to>
                                        <p:strVal val="visible"/>
                                      </p:to>
                                    </p:set>
                                    <p:animEffect transition="in" filter="strips(downLeft)">
                                      <p:cBhvr>
                                        <p:cTn id="52" dur="2000"/>
                                        <p:tgtEl>
                                          <p:spTgt spid="34921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nodeType="afterGroup">
                            <p:stCondLst>
                              <p:cond delay="16500"/>
                            </p:stCondLst>
                            <p:childTnLst>
                              <p:par>
                                <p:cTn id="54" presetID="4" presetClass="entr" presetSubtype="32" fill="hold" grpId="0" nodeType="afterEffect">
                                  <p:stCondLst>
                                    <p:cond delay="0"/>
                                  </p:stCondLst>
                                  <p:childTnLst>
                                    <p:set>
                                      <p:cBhvr>
                                        <p:cTn id="55" dur="1" fill="hold">
                                          <p:stCondLst>
                                            <p:cond delay="0"/>
                                          </p:stCondLst>
                                        </p:cTn>
                                        <p:tgtEl>
                                          <p:spTgt spid="349244"/>
                                        </p:tgtEl>
                                        <p:attrNameLst>
                                          <p:attrName>style.visibility</p:attrName>
                                        </p:attrNameLst>
                                      </p:cBhvr>
                                      <p:to>
                                        <p:strVal val="visible"/>
                                      </p:to>
                                    </p:set>
                                    <p:animEffect transition="in" filter="box(out)">
                                      <p:cBhvr>
                                        <p:cTn id="56" dur="2000"/>
                                        <p:tgtEl>
                                          <p:spTgt spid="349244"/>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par>
                          <p:cTn id="57" fill="hold" nodeType="afterGroup">
                            <p:stCondLst>
                              <p:cond delay="18500"/>
                            </p:stCondLst>
                            <p:childTnLst>
                              <p:par>
                                <p:cTn id="58" presetID="18" presetClass="entr" presetSubtype="6" fill="hold" nodeType="afterEffect">
                                  <p:stCondLst>
                                    <p:cond delay="0"/>
                                  </p:stCondLst>
                                  <p:childTnLst>
                                    <p:set>
                                      <p:cBhvr>
                                        <p:cTn id="59" dur="1" fill="hold">
                                          <p:stCondLst>
                                            <p:cond delay="0"/>
                                          </p:stCondLst>
                                        </p:cTn>
                                        <p:tgtEl>
                                          <p:spTgt spid="349250"/>
                                        </p:tgtEl>
                                        <p:attrNameLst>
                                          <p:attrName>style.visibility</p:attrName>
                                        </p:attrNameLst>
                                      </p:cBhvr>
                                      <p:to>
                                        <p:strVal val="visible"/>
                                      </p:to>
                                    </p:set>
                                    <p:animEffect transition="in" filter="strips(downRight)">
                                      <p:cBhvr>
                                        <p:cTn id="60" dur="2000"/>
                                        <p:tgtEl>
                                          <p:spTgt spid="349250"/>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par>
                          <p:cTn id="61" fill="hold" nodeType="afterGroup">
                            <p:stCondLst>
                              <p:cond delay="20500"/>
                            </p:stCondLst>
                            <p:childTnLst>
                              <p:par>
                                <p:cTn id="62" presetID="18" presetClass="entr" presetSubtype="6" fill="hold" nodeType="afterEffect">
                                  <p:stCondLst>
                                    <p:cond delay="0"/>
                                  </p:stCondLst>
                                  <p:childTnLst>
                                    <p:set>
                                      <p:cBhvr>
                                        <p:cTn id="63" dur="1" fill="hold">
                                          <p:stCondLst>
                                            <p:cond delay="0"/>
                                          </p:stCondLst>
                                        </p:cTn>
                                        <p:tgtEl>
                                          <p:spTgt spid="349206"/>
                                        </p:tgtEl>
                                        <p:attrNameLst>
                                          <p:attrName>style.visibility</p:attrName>
                                        </p:attrNameLst>
                                      </p:cBhvr>
                                      <p:to>
                                        <p:strVal val="visible"/>
                                      </p:to>
                                    </p:set>
                                    <p:animEffect transition="in" filter="strips(downRight)">
                                      <p:cBhvr>
                                        <p:cTn id="64" dur="2000"/>
                                        <p:tgtEl>
                                          <p:spTgt spid="349206"/>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par>
                          <p:cTn id="65" fill="hold" nodeType="afterGroup">
                            <p:stCondLst>
                              <p:cond delay="22500"/>
                            </p:stCondLst>
                            <p:childTnLst>
                              <p:par>
                                <p:cTn id="66" presetID="8" presetClass="entr" presetSubtype="32" fill="hold" nodeType="afterEffect">
                                  <p:stCondLst>
                                    <p:cond delay="0"/>
                                  </p:stCondLst>
                                  <p:childTnLst>
                                    <p:set>
                                      <p:cBhvr>
                                        <p:cTn id="67" dur="1" fill="hold">
                                          <p:stCondLst>
                                            <p:cond delay="0"/>
                                          </p:stCondLst>
                                        </p:cTn>
                                        <p:tgtEl>
                                          <p:spTgt spid="349203"/>
                                        </p:tgtEl>
                                        <p:attrNameLst>
                                          <p:attrName>style.visibility</p:attrName>
                                        </p:attrNameLst>
                                      </p:cBhvr>
                                      <p:to>
                                        <p:strVal val="visible"/>
                                      </p:to>
                                    </p:set>
                                    <p:animEffect transition="in" filter="diamond(out)">
                                      <p:cBhvr>
                                        <p:cTn id="68" dur="2000"/>
                                        <p:tgtEl>
                                          <p:spTgt spid="349203"/>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par>
                          <p:cTn id="69" fill="hold" nodeType="afterGroup">
                            <p:stCondLst>
                              <p:cond delay="24500"/>
                            </p:stCondLst>
                            <p:childTnLst>
                              <p:par>
                                <p:cTn id="70" presetID="18" presetClass="entr" presetSubtype="6" fill="hold" nodeType="afterEffect">
                                  <p:stCondLst>
                                    <p:cond delay="0"/>
                                  </p:stCondLst>
                                  <p:childTnLst>
                                    <p:set>
                                      <p:cBhvr>
                                        <p:cTn id="71" dur="1" fill="hold">
                                          <p:stCondLst>
                                            <p:cond delay="0"/>
                                          </p:stCondLst>
                                        </p:cTn>
                                        <p:tgtEl>
                                          <p:spTgt spid="349222"/>
                                        </p:tgtEl>
                                        <p:attrNameLst>
                                          <p:attrName>style.visibility</p:attrName>
                                        </p:attrNameLst>
                                      </p:cBhvr>
                                      <p:to>
                                        <p:strVal val="visible"/>
                                      </p:to>
                                    </p:set>
                                    <p:animEffect transition="in" filter="strips(downRight)">
                                      <p:cBhvr>
                                        <p:cTn id="72" dur="2000"/>
                                        <p:tgtEl>
                                          <p:spTgt spid="349222"/>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3" fill="hold" nodeType="afterGroup">
                            <p:stCondLst>
                              <p:cond delay="26500"/>
                            </p:stCondLst>
                            <p:childTnLst>
                              <p:par>
                                <p:cTn id="74" presetID="4" presetClass="entr" presetSubtype="32" fill="hold" grpId="0" nodeType="afterEffect">
                                  <p:stCondLst>
                                    <p:cond delay="0"/>
                                  </p:stCondLst>
                                  <p:childTnLst>
                                    <p:set>
                                      <p:cBhvr>
                                        <p:cTn id="75" dur="1" fill="hold">
                                          <p:stCondLst>
                                            <p:cond delay="0"/>
                                          </p:stCondLst>
                                        </p:cTn>
                                        <p:tgtEl>
                                          <p:spTgt spid="349243"/>
                                        </p:tgtEl>
                                        <p:attrNameLst>
                                          <p:attrName>style.visibility</p:attrName>
                                        </p:attrNameLst>
                                      </p:cBhvr>
                                      <p:to>
                                        <p:strVal val="visible"/>
                                      </p:to>
                                    </p:set>
                                    <p:animEffect transition="in" filter="box(out)">
                                      <p:cBhvr>
                                        <p:cTn id="76" dur="2000"/>
                                        <p:tgtEl>
                                          <p:spTgt spid="349243"/>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par>
                          <p:cTn id="77" fill="hold" nodeType="afterGroup">
                            <p:stCondLst>
                              <p:cond delay="28500"/>
                            </p:stCondLst>
                            <p:childTnLst>
                              <p:par>
                                <p:cTn id="78" presetID="18" presetClass="entr" presetSubtype="12" fill="hold" nodeType="afterEffect">
                                  <p:stCondLst>
                                    <p:cond delay="0"/>
                                  </p:stCondLst>
                                  <p:childTnLst>
                                    <p:set>
                                      <p:cBhvr>
                                        <p:cTn id="79" dur="1" fill="hold">
                                          <p:stCondLst>
                                            <p:cond delay="0"/>
                                          </p:stCondLst>
                                        </p:cTn>
                                        <p:tgtEl>
                                          <p:spTgt spid="349254"/>
                                        </p:tgtEl>
                                        <p:attrNameLst>
                                          <p:attrName>style.visibility</p:attrName>
                                        </p:attrNameLst>
                                      </p:cBhvr>
                                      <p:to>
                                        <p:strVal val="visible"/>
                                      </p:to>
                                    </p:set>
                                    <p:animEffect transition="in" filter="strips(downLeft)">
                                      <p:cBhvr>
                                        <p:cTn id="80" dur="2000"/>
                                        <p:tgtEl>
                                          <p:spTgt spid="349254"/>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par>
                          <p:cTn id="81" fill="hold" nodeType="afterGroup">
                            <p:stCondLst>
                              <p:cond delay="30500"/>
                            </p:stCondLst>
                            <p:childTnLst>
                              <p:par>
                                <p:cTn id="82" presetID="18" presetClass="entr" presetSubtype="6" fill="hold" nodeType="afterEffect">
                                  <p:stCondLst>
                                    <p:cond delay="0"/>
                                  </p:stCondLst>
                                  <p:childTnLst>
                                    <p:set>
                                      <p:cBhvr>
                                        <p:cTn id="83" dur="1" fill="hold">
                                          <p:stCondLst>
                                            <p:cond delay="0"/>
                                          </p:stCondLst>
                                        </p:cTn>
                                        <p:tgtEl>
                                          <p:spTgt spid="349228"/>
                                        </p:tgtEl>
                                        <p:attrNameLst>
                                          <p:attrName>style.visibility</p:attrName>
                                        </p:attrNameLst>
                                      </p:cBhvr>
                                      <p:to>
                                        <p:strVal val="visible"/>
                                      </p:to>
                                    </p:set>
                                    <p:animEffect transition="in" filter="strips(downRight)">
                                      <p:cBhvr>
                                        <p:cTn id="84" dur="2000"/>
                                        <p:tgtEl>
                                          <p:spTgt spid="349228"/>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5" fill="hold" nodeType="afterGroup">
                            <p:stCondLst>
                              <p:cond delay="32500"/>
                            </p:stCondLst>
                            <p:childTnLst>
                              <p:par>
                                <p:cTn id="86" presetID="8" presetClass="entr" presetSubtype="32" fill="hold" nodeType="afterEffect">
                                  <p:stCondLst>
                                    <p:cond delay="0"/>
                                  </p:stCondLst>
                                  <p:childTnLst>
                                    <p:set>
                                      <p:cBhvr>
                                        <p:cTn id="87" dur="1" fill="hold">
                                          <p:stCondLst>
                                            <p:cond delay="0"/>
                                          </p:stCondLst>
                                        </p:cTn>
                                        <p:tgtEl>
                                          <p:spTgt spid="349235"/>
                                        </p:tgtEl>
                                        <p:attrNameLst>
                                          <p:attrName>style.visibility</p:attrName>
                                        </p:attrNameLst>
                                      </p:cBhvr>
                                      <p:to>
                                        <p:strVal val="visible"/>
                                      </p:to>
                                    </p:set>
                                    <p:animEffect transition="in" filter="diamond(out)">
                                      <p:cBhvr>
                                        <p:cTn id="88" dur="2000"/>
                                        <p:tgtEl>
                                          <p:spTgt spid="349235"/>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par>
                          <p:cTn id="89" fill="hold" nodeType="afterGroup">
                            <p:stCondLst>
                              <p:cond delay="34500"/>
                            </p:stCondLst>
                            <p:childTnLst>
                              <p:par>
                                <p:cTn id="90" presetID="18" presetClass="entr" presetSubtype="12" fill="hold" nodeType="afterEffect">
                                  <p:stCondLst>
                                    <p:cond delay="0"/>
                                  </p:stCondLst>
                                  <p:childTnLst>
                                    <p:set>
                                      <p:cBhvr>
                                        <p:cTn id="91" dur="1" fill="hold">
                                          <p:stCondLst>
                                            <p:cond delay="0"/>
                                          </p:stCondLst>
                                        </p:cTn>
                                        <p:tgtEl>
                                          <p:spTgt spid="349240"/>
                                        </p:tgtEl>
                                        <p:attrNameLst>
                                          <p:attrName>style.visibility</p:attrName>
                                        </p:attrNameLst>
                                      </p:cBhvr>
                                      <p:to>
                                        <p:strVal val="visible"/>
                                      </p:to>
                                    </p:set>
                                    <p:animEffect transition="in" filter="strips(downLeft)">
                                      <p:cBhvr>
                                        <p:cTn id="92" dur="2000"/>
                                        <p:tgtEl>
                                          <p:spTgt spid="349240"/>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par>
                          <p:cTn id="93" fill="hold" nodeType="afterGroup">
                            <p:stCondLst>
                              <p:cond delay="36500"/>
                            </p:stCondLst>
                            <p:childTnLst>
                              <p:par>
                                <p:cTn id="94" presetID="4" presetClass="entr" presetSubtype="32" fill="hold" grpId="0" nodeType="afterEffect">
                                  <p:stCondLst>
                                    <p:cond delay="0"/>
                                  </p:stCondLst>
                                  <p:childTnLst>
                                    <p:set>
                                      <p:cBhvr>
                                        <p:cTn id="95" dur="1" fill="hold">
                                          <p:stCondLst>
                                            <p:cond delay="0"/>
                                          </p:stCondLst>
                                        </p:cTn>
                                        <p:tgtEl>
                                          <p:spTgt spid="349238"/>
                                        </p:tgtEl>
                                        <p:attrNameLst>
                                          <p:attrName>style.visibility</p:attrName>
                                        </p:attrNameLst>
                                      </p:cBhvr>
                                      <p:to>
                                        <p:strVal val="visible"/>
                                      </p:to>
                                    </p:set>
                                    <p:animEffect transition="in" filter="box(out)">
                                      <p:cBhvr>
                                        <p:cTn id="96" dur="2000"/>
                                        <p:tgtEl>
                                          <p:spTgt spid="349238"/>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par>
                          <p:cTn id="97" fill="hold" nodeType="afterGroup">
                            <p:stCondLst>
                              <p:cond delay="38500"/>
                            </p:stCondLst>
                            <p:childTnLst>
                              <p:par>
                                <p:cTn id="98" presetID="18" presetClass="entr" presetSubtype="12" fill="hold" nodeType="afterEffect">
                                  <p:stCondLst>
                                    <p:cond delay="0"/>
                                  </p:stCondLst>
                                  <p:childTnLst>
                                    <p:set>
                                      <p:cBhvr>
                                        <p:cTn id="99" dur="1" fill="hold">
                                          <p:stCondLst>
                                            <p:cond delay="0"/>
                                          </p:stCondLst>
                                        </p:cTn>
                                        <p:tgtEl>
                                          <p:spTgt spid="349258"/>
                                        </p:tgtEl>
                                        <p:attrNameLst>
                                          <p:attrName>style.visibility</p:attrName>
                                        </p:attrNameLst>
                                      </p:cBhvr>
                                      <p:to>
                                        <p:strVal val="visible"/>
                                      </p:to>
                                    </p:set>
                                    <p:animEffect transition="in" filter="strips(downLeft)">
                                      <p:cBhvr>
                                        <p:cTn id="100" dur="2000"/>
                                        <p:tgtEl>
                                          <p:spTgt spid="349258"/>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par>
                          <p:cTn id="101" fill="hold" nodeType="afterGroup">
                            <p:stCondLst>
                              <p:cond delay="40500"/>
                            </p:stCondLst>
                            <p:childTnLst>
                              <p:par>
                                <p:cTn id="102" presetID="18" presetClass="entr" presetSubtype="6" fill="hold" nodeType="afterEffect">
                                  <p:stCondLst>
                                    <p:cond delay="0"/>
                                  </p:stCondLst>
                                  <p:childTnLst>
                                    <p:set>
                                      <p:cBhvr>
                                        <p:cTn id="103" dur="1" fill="hold">
                                          <p:stCondLst>
                                            <p:cond delay="0"/>
                                          </p:stCondLst>
                                        </p:cTn>
                                        <p:tgtEl>
                                          <p:spTgt spid="349214"/>
                                        </p:tgtEl>
                                        <p:attrNameLst>
                                          <p:attrName>style.visibility</p:attrName>
                                        </p:attrNameLst>
                                      </p:cBhvr>
                                      <p:to>
                                        <p:strVal val="visible"/>
                                      </p:to>
                                    </p:set>
                                    <p:animEffect transition="in" filter="strips(downRight)">
                                      <p:cBhvr>
                                        <p:cTn id="104" dur="2000"/>
                                        <p:tgtEl>
                                          <p:spTgt spid="349214"/>
                                        </p:tgtEl>
                                      </p:cBhvr>
                                    </p:animEffect>
                                  </p:childTnLst>
                                  <p:subTnLst>
                                    <p:audio>
                                      <p:cMediaNode>
                                        <p:cTn display="0" masterRel="sameClick">
                                          <p:stCondLst>
                                            <p:cond evt="begin" delay="0">
                                              <p:tn val="102"/>
                                            </p:cond>
                                          </p:stCondLst>
                                          <p:endCondLst>
                                            <p:cond evt="onStopAudio" delay="0">
                                              <p:tgtEl>
                                                <p:sldTgt/>
                                              </p:tgtEl>
                                            </p:cond>
                                          </p:endCondLst>
                                        </p:cTn>
                                        <p:tgtEl>
                                          <p:sndTgt r:embed="rId3" name="camera.wav"/>
                                        </p:tgtEl>
                                      </p:cMediaNode>
                                    </p:audio>
                                  </p:subTnLst>
                                </p:cTn>
                              </p:par>
                            </p:childTnLst>
                          </p:cTn>
                        </p:par>
                        <p:par>
                          <p:cTn id="105" fill="hold" nodeType="afterGroup">
                            <p:stCondLst>
                              <p:cond delay="42500"/>
                            </p:stCondLst>
                            <p:childTnLst>
                              <p:par>
                                <p:cTn id="106" presetID="4" presetClass="entr" presetSubtype="32" fill="hold" grpId="0" nodeType="afterEffect">
                                  <p:stCondLst>
                                    <p:cond delay="0"/>
                                  </p:stCondLst>
                                  <p:childTnLst>
                                    <p:set>
                                      <p:cBhvr>
                                        <p:cTn id="107" dur="1" fill="hold">
                                          <p:stCondLst>
                                            <p:cond delay="0"/>
                                          </p:stCondLst>
                                        </p:cTn>
                                        <p:tgtEl>
                                          <p:spTgt spid="349239"/>
                                        </p:tgtEl>
                                        <p:attrNameLst>
                                          <p:attrName>style.visibility</p:attrName>
                                        </p:attrNameLst>
                                      </p:cBhvr>
                                      <p:to>
                                        <p:strVal val="visible"/>
                                      </p:to>
                                    </p:set>
                                    <p:animEffect transition="in" filter="box(out)">
                                      <p:cBhvr>
                                        <p:cTn id="108" dur="2000"/>
                                        <p:tgtEl>
                                          <p:spTgt spid="349239"/>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par>
                          <p:cTn id="109" fill="hold" nodeType="afterGroup">
                            <p:stCondLst>
                              <p:cond delay="44500"/>
                            </p:stCondLst>
                            <p:childTnLst>
                              <p:par>
                                <p:cTn id="110" presetID="18" presetClass="entr" presetSubtype="12" fill="hold" nodeType="afterEffect">
                                  <p:stCondLst>
                                    <p:cond delay="0"/>
                                  </p:stCondLst>
                                  <p:childTnLst>
                                    <p:set>
                                      <p:cBhvr>
                                        <p:cTn id="111" dur="1" fill="hold">
                                          <p:stCondLst>
                                            <p:cond delay="0"/>
                                          </p:stCondLst>
                                        </p:cTn>
                                        <p:tgtEl>
                                          <p:spTgt spid="349262"/>
                                        </p:tgtEl>
                                        <p:attrNameLst>
                                          <p:attrName>style.visibility</p:attrName>
                                        </p:attrNameLst>
                                      </p:cBhvr>
                                      <p:to>
                                        <p:strVal val="visible"/>
                                      </p:to>
                                    </p:set>
                                    <p:animEffect transition="in" filter="strips(downLeft)">
                                      <p:cBhvr>
                                        <p:cTn id="112" dur="2000"/>
                                        <p:tgtEl>
                                          <p:spTgt spid="349262"/>
                                        </p:tgtEl>
                                      </p:cBhvr>
                                    </p:animEffect>
                                  </p:childTnLst>
                                  <p:subTnLst>
                                    <p:audio>
                                      <p:cMediaNode>
                                        <p:cTn display="0" masterRel="sameClick">
                                          <p:stCondLst>
                                            <p:cond evt="begin" delay="0">
                                              <p:tn val="110"/>
                                            </p:cond>
                                          </p:stCondLst>
                                          <p:endCondLst>
                                            <p:cond evt="onStopAudio" delay="0">
                                              <p:tgtEl>
                                                <p:sldTgt/>
                                              </p:tgtEl>
                                            </p:cond>
                                          </p:endCondLst>
                                        </p:cTn>
                                        <p:tgtEl>
                                          <p:sndTgt r:embed="rId3" name="camera.wav"/>
                                        </p:tgtEl>
                                      </p:cMediaNode>
                                    </p:audio>
                                  </p:sub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349266"/>
                                        </p:tgtEl>
                                        <p:attrNameLst>
                                          <p:attrName>style.visibility</p:attrName>
                                        </p:attrNameLst>
                                      </p:cBhvr>
                                      <p:to>
                                        <p:strVal val="visible"/>
                                      </p:to>
                                    </p:set>
                                    <p:animEffect transition="in" filter="box(out)">
                                      <p:cBhvr>
                                        <p:cTn id="117" dur="500"/>
                                        <p:tgtEl>
                                          <p:spTgt spid="349266"/>
                                        </p:tgtEl>
                                      </p:cBhvr>
                                    </p:animEffect>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p:bldP spid="349188" grpId="0" animBg="1"/>
      <p:bldP spid="349189" grpId="0"/>
      <p:bldP spid="349190" grpId="0"/>
      <p:bldP spid="349194" grpId="0" animBg="1"/>
      <p:bldP spid="349238" grpId="0" animBg="1"/>
      <p:bldP spid="349239" grpId="0" animBg="1"/>
      <p:bldP spid="349243" grpId="0" animBg="1"/>
      <p:bldP spid="349244" grpId="0" animBg="1"/>
      <p:bldP spid="349245" grpId="0" animBg="1"/>
      <p:bldP spid="34926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6" name="Rectangle 40"/>
          <p:cNvSpPr>
            <a:spLocks noGrp="1" noChangeArrowheads="1"/>
          </p:cNvSpPr>
          <p:nvPr>
            <p:ph type="title"/>
          </p:nvPr>
        </p:nvSpPr>
        <p:spPr>
          <a:xfrm>
            <a:off x="4643438" y="381000"/>
            <a:ext cx="4195762" cy="533400"/>
          </a:xfrm>
        </p:spPr>
        <p:txBody>
          <a:bodyPr/>
          <a:lstStyle/>
          <a:p>
            <a:pPr eaLnBrk="1" hangingPunct="1"/>
            <a:r>
              <a:rPr lang="en-US" altLang="zh-CN" smtClean="0"/>
              <a:t>else – if </a:t>
            </a:r>
            <a:r>
              <a:rPr lang="zh-CN" altLang="en-US" smtClean="0"/>
              <a:t>语句</a:t>
            </a:r>
          </a:p>
        </p:txBody>
      </p:sp>
      <p:sp>
        <p:nvSpPr>
          <p:cNvPr id="27650" name="Rectangle 2"/>
          <p:cNvSpPr>
            <a:spLocks noGrp="1" noChangeArrowheads="1"/>
          </p:cNvSpPr>
          <p:nvPr>
            <p:ph idx="1"/>
          </p:nvPr>
        </p:nvSpPr>
        <p:spPr>
          <a:xfrm>
            <a:off x="228602" y="44450"/>
            <a:ext cx="4056063" cy="2052638"/>
          </a:xfrm>
        </p:spPr>
        <p:txBody>
          <a:bodyPr/>
          <a:lstStyle/>
          <a:p>
            <a:pPr algn="just" eaLnBrk="1" hangingPunct="1">
              <a:lnSpc>
                <a:spcPct val="90000"/>
              </a:lnSpc>
              <a:buFont typeface="Wingdings" pitchFamily="2" charset="2"/>
              <a:buNone/>
            </a:pPr>
            <a:r>
              <a:rPr lang="en-US" altLang="zh-CN" sz="2400" b="1">
                <a:solidFill>
                  <a:schemeClr val="bg1"/>
                </a:solidFill>
              </a:rPr>
              <a:t>if (</a:t>
            </a:r>
            <a:r>
              <a:rPr lang="zh-CN" altLang="en-US" sz="2400" b="1">
                <a:solidFill>
                  <a:schemeClr val="bg1"/>
                </a:solidFill>
              </a:rPr>
              <a:t>表达式</a:t>
            </a:r>
            <a:r>
              <a:rPr lang="en-US" altLang="zh-CN" sz="2400" b="1">
                <a:solidFill>
                  <a:schemeClr val="bg1"/>
                </a:solidFill>
              </a:rPr>
              <a:t>1)    </a:t>
            </a:r>
            <a:r>
              <a:rPr lang="zh-CN" altLang="en-US" sz="2400" b="1">
                <a:solidFill>
                  <a:schemeClr val="bg1"/>
                </a:solidFill>
              </a:rPr>
              <a:t>语句1</a:t>
            </a:r>
            <a:endParaRPr lang="en-US" altLang="zh-CN" sz="2400" b="1">
              <a:solidFill>
                <a:schemeClr val="bg1"/>
              </a:solidFill>
            </a:endParaRPr>
          </a:p>
          <a:p>
            <a:pPr algn="just" eaLnBrk="1" hangingPunct="1">
              <a:lnSpc>
                <a:spcPct val="90000"/>
              </a:lnSpc>
              <a:buFont typeface="Wingdings" pitchFamily="2" charset="2"/>
              <a:buNone/>
            </a:pPr>
            <a:r>
              <a:rPr lang="en-US" altLang="zh-CN" sz="2400" b="1">
                <a:solidFill>
                  <a:schemeClr val="bg1"/>
                </a:solidFill>
              </a:rPr>
              <a:t>else if(</a:t>
            </a:r>
            <a:r>
              <a:rPr lang="zh-CN" altLang="en-US" sz="2400" b="1">
                <a:solidFill>
                  <a:schemeClr val="bg1"/>
                </a:solidFill>
              </a:rPr>
              <a:t>表达式</a:t>
            </a:r>
            <a:r>
              <a:rPr lang="en-US" altLang="zh-CN" sz="2400" b="1">
                <a:solidFill>
                  <a:schemeClr val="bg1"/>
                </a:solidFill>
              </a:rPr>
              <a:t>2)  </a:t>
            </a:r>
            <a:r>
              <a:rPr lang="zh-CN" altLang="en-US" sz="2400" b="1">
                <a:solidFill>
                  <a:schemeClr val="bg1"/>
                </a:solidFill>
              </a:rPr>
              <a:t>语句</a:t>
            </a:r>
            <a:r>
              <a:rPr lang="en-US" altLang="zh-CN" sz="2400" b="1">
                <a:solidFill>
                  <a:schemeClr val="bg1"/>
                </a:solidFill>
              </a:rPr>
              <a:t>2</a:t>
            </a:r>
          </a:p>
          <a:p>
            <a:pPr algn="just" eaLnBrk="1" hangingPunct="1">
              <a:lnSpc>
                <a:spcPct val="90000"/>
              </a:lnSpc>
              <a:buFont typeface="Wingdings" pitchFamily="2" charset="2"/>
              <a:buNone/>
            </a:pPr>
            <a:r>
              <a:rPr lang="zh-CN" altLang="en-US" sz="2400" b="1">
                <a:solidFill>
                  <a:schemeClr val="bg1"/>
                </a:solidFill>
              </a:rPr>
              <a:t>……</a:t>
            </a:r>
          </a:p>
          <a:p>
            <a:pPr algn="just" eaLnBrk="1" hangingPunct="1">
              <a:lnSpc>
                <a:spcPct val="90000"/>
              </a:lnSpc>
              <a:buFont typeface="Wingdings" pitchFamily="2" charset="2"/>
              <a:buNone/>
            </a:pPr>
            <a:r>
              <a:rPr lang="en-US" altLang="zh-CN" sz="2400" b="1">
                <a:solidFill>
                  <a:schemeClr val="bg1"/>
                </a:solidFill>
              </a:rPr>
              <a:t>else if(</a:t>
            </a:r>
            <a:r>
              <a:rPr lang="zh-CN" altLang="en-US" sz="2400" b="1">
                <a:solidFill>
                  <a:schemeClr val="bg1"/>
                </a:solidFill>
              </a:rPr>
              <a:t>表达式</a:t>
            </a:r>
            <a:r>
              <a:rPr lang="en-US" altLang="zh-CN" sz="2400" b="1">
                <a:solidFill>
                  <a:schemeClr val="bg1"/>
                </a:solidFill>
              </a:rPr>
              <a:t>n-1</a:t>
            </a:r>
            <a:r>
              <a:rPr lang="zh-CN" altLang="en-US" sz="2400" b="1">
                <a:solidFill>
                  <a:schemeClr val="bg1"/>
                </a:solidFill>
              </a:rPr>
              <a:t>)  语句</a:t>
            </a:r>
            <a:r>
              <a:rPr lang="en-US" altLang="zh-CN" sz="2400" b="1">
                <a:solidFill>
                  <a:schemeClr val="bg1"/>
                </a:solidFill>
              </a:rPr>
              <a:t>n-1</a:t>
            </a:r>
          </a:p>
          <a:p>
            <a:pPr algn="just" eaLnBrk="1" hangingPunct="1">
              <a:lnSpc>
                <a:spcPct val="90000"/>
              </a:lnSpc>
              <a:buFont typeface="Wingdings" pitchFamily="2" charset="2"/>
              <a:buNone/>
            </a:pPr>
            <a:r>
              <a:rPr lang="en-US" altLang="zh-CN" sz="2400" b="1">
                <a:solidFill>
                  <a:schemeClr val="bg1"/>
                </a:solidFill>
              </a:rPr>
              <a:t>else </a:t>
            </a:r>
            <a:r>
              <a:rPr lang="zh-CN" altLang="en-US" sz="2400" b="1">
                <a:solidFill>
                  <a:schemeClr val="bg1"/>
                </a:solidFill>
              </a:rPr>
              <a:t>语句</a:t>
            </a:r>
            <a:r>
              <a:rPr lang="en-US" altLang="zh-CN" sz="2400" b="1">
                <a:solidFill>
                  <a:schemeClr val="bg1"/>
                </a:solidFill>
              </a:rPr>
              <a:t>n</a:t>
            </a:r>
          </a:p>
        </p:txBody>
      </p:sp>
      <p:grpSp>
        <p:nvGrpSpPr>
          <p:cNvPr id="27651" name="Group 3"/>
          <p:cNvGrpSpPr>
            <a:grpSpLocks/>
          </p:cNvGrpSpPr>
          <p:nvPr/>
        </p:nvGrpSpPr>
        <p:grpSpPr bwMode="auto">
          <a:xfrm>
            <a:off x="671513" y="2060575"/>
            <a:ext cx="8077200" cy="4800600"/>
            <a:chOff x="3414" y="7376"/>
            <a:chExt cx="7205" cy="5503"/>
          </a:xfrm>
        </p:grpSpPr>
        <p:grpSp>
          <p:nvGrpSpPr>
            <p:cNvPr id="27658" name="Group 4"/>
            <p:cNvGrpSpPr>
              <a:grpSpLocks/>
            </p:cNvGrpSpPr>
            <p:nvPr/>
          </p:nvGrpSpPr>
          <p:grpSpPr bwMode="auto">
            <a:xfrm>
              <a:off x="3414" y="7376"/>
              <a:ext cx="7205" cy="5003"/>
              <a:chOff x="2714" y="2536"/>
              <a:chExt cx="7205" cy="5003"/>
            </a:xfrm>
          </p:grpSpPr>
          <p:grpSp>
            <p:nvGrpSpPr>
              <p:cNvPr id="27660" name="Group 5"/>
              <p:cNvGrpSpPr>
                <a:grpSpLocks/>
              </p:cNvGrpSpPr>
              <p:nvPr/>
            </p:nvGrpSpPr>
            <p:grpSpPr bwMode="auto">
              <a:xfrm>
                <a:off x="2714" y="2536"/>
                <a:ext cx="7205" cy="5003"/>
                <a:chOff x="2254" y="11080"/>
                <a:chExt cx="7205" cy="5003"/>
              </a:xfrm>
            </p:grpSpPr>
            <p:sp>
              <p:nvSpPr>
                <p:cNvPr id="27662" name="Line 6"/>
                <p:cNvSpPr>
                  <a:spLocks noChangeShapeType="1"/>
                </p:cNvSpPr>
                <p:nvPr/>
              </p:nvSpPr>
              <p:spPr bwMode="auto">
                <a:xfrm>
                  <a:off x="5734" y="14856"/>
                  <a:ext cx="285" cy="0"/>
                </a:xfrm>
                <a:prstGeom prst="line">
                  <a:avLst/>
                </a:prstGeom>
                <a:noFill/>
                <a:ln w="38100">
                  <a:solidFill>
                    <a:srgbClr val="FFCC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3" name="Group 7"/>
                <p:cNvGrpSpPr>
                  <a:grpSpLocks/>
                </p:cNvGrpSpPr>
                <p:nvPr/>
              </p:nvGrpSpPr>
              <p:grpSpPr bwMode="auto">
                <a:xfrm>
                  <a:off x="2254" y="11080"/>
                  <a:ext cx="7205" cy="5003"/>
                  <a:chOff x="2254" y="2456"/>
                  <a:chExt cx="7205" cy="5003"/>
                </a:xfrm>
              </p:grpSpPr>
              <p:sp>
                <p:nvSpPr>
                  <p:cNvPr id="27666" name="Text Box 8"/>
                  <p:cNvSpPr txBox="1">
                    <a:spLocks noChangeArrowheads="1"/>
                  </p:cNvSpPr>
                  <p:nvPr/>
                </p:nvSpPr>
                <p:spPr bwMode="auto">
                  <a:xfrm>
                    <a:off x="4089" y="2872"/>
                    <a:ext cx="48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400" b="1">
                        <a:solidFill>
                          <a:schemeClr val="bg1"/>
                        </a:solidFill>
                        <a:latin typeface="Times New Roman" pitchFamily="18" charset="0"/>
                      </a:rPr>
                      <a:t>假</a:t>
                    </a:r>
                  </a:p>
                </p:txBody>
              </p:sp>
              <p:sp>
                <p:nvSpPr>
                  <p:cNvPr id="27667" name="AutoShape 9"/>
                  <p:cNvSpPr>
                    <a:spLocks noChangeArrowheads="1"/>
                  </p:cNvSpPr>
                  <p:nvPr/>
                </p:nvSpPr>
                <p:spPr bwMode="auto">
                  <a:xfrm>
                    <a:off x="2254" y="2911"/>
                    <a:ext cx="1740" cy="780"/>
                  </a:xfrm>
                  <a:prstGeom prst="flowChartDecision">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SzTx/>
                      <a:buFontTx/>
                      <a:buNone/>
                    </a:pPr>
                    <a:r>
                      <a:rPr lang="zh-CN" altLang="en-US" sz="1600" b="1" dirty="0">
                        <a:latin typeface="Times New Roman" pitchFamily="18" charset="0"/>
                      </a:rPr>
                      <a:t>表达式1</a:t>
                    </a:r>
                  </a:p>
                </p:txBody>
              </p:sp>
              <p:sp>
                <p:nvSpPr>
                  <p:cNvPr id="27668" name="AutoShape 10"/>
                  <p:cNvSpPr>
                    <a:spLocks noChangeArrowheads="1"/>
                  </p:cNvSpPr>
                  <p:nvPr/>
                </p:nvSpPr>
                <p:spPr bwMode="auto">
                  <a:xfrm>
                    <a:off x="3834" y="3531"/>
                    <a:ext cx="1725" cy="750"/>
                  </a:xfrm>
                  <a:prstGeom prst="flowChartDecision">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1600" b="1" dirty="0">
                        <a:latin typeface="Times New Roman" pitchFamily="18" charset="0"/>
                      </a:rPr>
                      <a:t>表达式2</a:t>
                    </a:r>
                    <a:endParaRPr lang="zh-CN" altLang="en-US" sz="800" b="1" dirty="0">
                      <a:latin typeface="Times New Roman" pitchFamily="18" charset="0"/>
                    </a:endParaRPr>
                  </a:p>
                </p:txBody>
              </p:sp>
              <p:sp>
                <p:nvSpPr>
                  <p:cNvPr id="27669" name="AutoShape 11"/>
                  <p:cNvSpPr>
                    <a:spLocks noChangeArrowheads="1"/>
                  </p:cNvSpPr>
                  <p:nvPr/>
                </p:nvSpPr>
                <p:spPr bwMode="auto">
                  <a:xfrm>
                    <a:off x="2409" y="5969"/>
                    <a:ext cx="1335"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spcBef>
                        <a:spcPct val="0"/>
                      </a:spcBef>
                      <a:buClrTx/>
                      <a:buSzTx/>
                      <a:buFontTx/>
                      <a:buNone/>
                    </a:pPr>
                    <a:r>
                      <a:rPr lang="zh-CN" altLang="en-US" sz="1800" b="1">
                        <a:latin typeface="Times New Roman" pitchFamily="18" charset="0"/>
                      </a:rPr>
                      <a:t>语句1</a:t>
                    </a:r>
                  </a:p>
                </p:txBody>
              </p:sp>
              <p:sp>
                <p:nvSpPr>
                  <p:cNvPr id="27670" name="AutoShape 12"/>
                  <p:cNvSpPr>
                    <a:spLocks noChangeArrowheads="1"/>
                  </p:cNvSpPr>
                  <p:nvPr/>
                </p:nvSpPr>
                <p:spPr bwMode="auto">
                  <a:xfrm>
                    <a:off x="4059" y="5955"/>
                    <a:ext cx="1335"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spcBef>
                        <a:spcPct val="0"/>
                      </a:spcBef>
                      <a:buClrTx/>
                      <a:buSzTx/>
                      <a:buFontTx/>
                      <a:buNone/>
                    </a:pPr>
                    <a:r>
                      <a:rPr lang="zh-CN" altLang="en-US" sz="1800" b="1">
                        <a:latin typeface="Times New Roman" pitchFamily="18" charset="0"/>
                      </a:rPr>
                      <a:t>语句2</a:t>
                    </a:r>
                  </a:p>
                </p:txBody>
              </p:sp>
              <p:sp>
                <p:nvSpPr>
                  <p:cNvPr id="27671" name="AutoShape 13"/>
                  <p:cNvSpPr>
                    <a:spLocks noChangeArrowheads="1"/>
                  </p:cNvSpPr>
                  <p:nvPr/>
                </p:nvSpPr>
                <p:spPr bwMode="auto">
                  <a:xfrm>
                    <a:off x="6384" y="6004"/>
                    <a:ext cx="1335"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spcBef>
                        <a:spcPct val="0"/>
                      </a:spcBef>
                      <a:buClrTx/>
                      <a:buSzTx/>
                      <a:buFontTx/>
                      <a:buNone/>
                    </a:pPr>
                    <a:r>
                      <a:rPr lang="zh-CN" altLang="en-US" sz="1800" b="1">
                        <a:latin typeface="Times New Roman" pitchFamily="18" charset="0"/>
                      </a:rPr>
                      <a:t>语句</a:t>
                    </a:r>
                    <a:r>
                      <a:rPr lang="en-US" altLang="zh-CN" sz="1800" b="1">
                        <a:latin typeface="Times New Roman" pitchFamily="18" charset="0"/>
                      </a:rPr>
                      <a:t>n-1</a:t>
                    </a:r>
                  </a:p>
                </p:txBody>
              </p:sp>
              <p:sp>
                <p:nvSpPr>
                  <p:cNvPr id="27672" name="AutoShape 14"/>
                  <p:cNvSpPr>
                    <a:spLocks noChangeArrowheads="1"/>
                  </p:cNvSpPr>
                  <p:nvPr/>
                </p:nvSpPr>
                <p:spPr bwMode="auto">
                  <a:xfrm>
                    <a:off x="8124" y="6018"/>
                    <a:ext cx="1335"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spcBef>
                        <a:spcPct val="0"/>
                      </a:spcBef>
                      <a:buClrTx/>
                      <a:buSzTx/>
                      <a:buFontTx/>
                      <a:buNone/>
                    </a:pPr>
                    <a:r>
                      <a:rPr lang="zh-CN" altLang="en-US" sz="1800" b="1">
                        <a:latin typeface="Times New Roman" pitchFamily="18" charset="0"/>
                      </a:rPr>
                      <a:t>语句</a:t>
                    </a:r>
                    <a:r>
                      <a:rPr lang="en-US" altLang="zh-CN" sz="1800" b="1">
                        <a:latin typeface="Times New Roman" pitchFamily="18" charset="0"/>
                      </a:rPr>
                      <a:t>n</a:t>
                    </a:r>
                  </a:p>
                </p:txBody>
              </p:sp>
              <p:sp>
                <p:nvSpPr>
                  <p:cNvPr id="27673" name="Line 15"/>
                  <p:cNvSpPr>
                    <a:spLocks noChangeShapeType="1"/>
                  </p:cNvSpPr>
                  <p:nvPr/>
                </p:nvSpPr>
                <p:spPr bwMode="auto">
                  <a:xfrm>
                    <a:off x="3129" y="3777"/>
                    <a:ext cx="5" cy="2174"/>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Line 16"/>
                  <p:cNvSpPr>
                    <a:spLocks noChangeShapeType="1"/>
                  </p:cNvSpPr>
                  <p:nvPr/>
                </p:nvSpPr>
                <p:spPr bwMode="auto">
                  <a:xfrm>
                    <a:off x="4694" y="4316"/>
                    <a:ext cx="0" cy="1675"/>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Freeform 17"/>
                  <p:cNvSpPr>
                    <a:spLocks/>
                  </p:cNvSpPr>
                  <p:nvPr/>
                </p:nvSpPr>
                <p:spPr bwMode="auto">
                  <a:xfrm>
                    <a:off x="4034" y="3291"/>
                    <a:ext cx="680" cy="280"/>
                  </a:xfrm>
                  <a:custGeom>
                    <a:avLst/>
                    <a:gdLst>
                      <a:gd name="T0" fmla="*/ 0 w 675"/>
                      <a:gd name="T1" fmla="*/ 0 h 462"/>
                      <a:gd name="T2" fmla="*/ 685 w 675"/>
                      <a:gd name="T3" fmla="*/ 0 h 462"/>
                      <a:gd name="T4" fmla="*/ 685 w 675"/>
                      <a:gd name="T5" fmla="*/ 170 h 462"/>
                      <a:gd name="T6" fmla="*/ 0 60000 65536"/>
                      <a:gd name="T7" fmla="*/ 0 60000 65536"/>
                      <a:gd name="T8" fmla="*/ 0 60000 65536"/>
                    </a:gdLst>
                    <a:ahLst/>
                    <a:cxnLst>
                      <a:cxn ang="T6">
                        <a:pos x="T0" y="T1"/>
                      </a:cxn>
                      <a:cxn ang="T7">
                        <a:pos x="T2" y="T3"/>
                      </a:cxn>
                      <a:cxn ang="T8">
                        <a:pos x="T4" y="T5"/>
                      </a:cxn>
                    </a:cxnLst>
                    <a:rect l="0" t="0" r="r" b="b"/>
                    <a:pathLst>
                      <a:path w="675" h="462">
                        <a:moveTo>
                          <a:pt x="0" y="0"/>
                        </a:moveTo>
                        <a:lnTo>
                          <a:pt x="675" y="0"/>
                        </a:lnTo>
                        <a:lnTo>
                          <a:pt x="675" y="462"/>
                        </a:lnTo>
                      </a:path>
                    </a:pathLst>
                  </a:custGeom>
                  <a:noFill/>
                  <a:ln w="38100">
                    <a:solidFill>
                      <a:srgbClr val="FFCC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6" name="Line 18"/>
                  <p:cNvSpPr>
                    <a:spLocks noChangeShapeType="1"/>
                  </p:cNvSpPr>
                  <p:nvPr/>
                </p:nvSpPr>
                <p:spPr bwMode="auto">
                  <a:xfrm flipH="1">
                    <a:off x="3129" y="2456"/>
                    <a:ext cx="5" cy="401"/>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7" name="Text Box 19"/>
                  <p:cNvSpPr txBox="1">
                    <a:spLocks noChangeArrowheads="1"/>
                  </p:cNvSpPr>
                  <p:nvPr/>
                </p:nvSpPr>
                <p:spPr bwMode="auto">
                  <a:xfrm>
                    <a:off x="2414" y="3751"/>
                    <a:ext cx="72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400" b="1">
                        <a:solidFill>
                          <a:schemeClr val="bg1"/>
                        </a:solidFill>
                        <a:latin typeface="Times New Roman" pitchFamily="18" charset="0"/>
                      </a:rPr>
                      <a:t>真</a:t>
                    </a:r>
                    <a:r>
                      <a:rPr lang="zh-CN" altLang="en-US" sz="2100" b="1">
                        <a:solidFill>
                          <a:schemeClr val="bg1"/>
                        </a:solidFill>
                        <a:latin typeface="Times New Roman" pitchFamily="18" charset="0"/>
                      </a:rPr>
                      <a:t>  </a:t>
                    </a:r>
                    <a:endParaRPr lang="zh-CN" altLang="en-US" sz="1400" b="1">
                      <a:solidFill>
                        <a:schemeClr val="bg1"/>
                      </a:solidFill>
                      <a:latin typeface="Times New Roman" pitchFamily="18" charset="0"/>
                    </a:endParaRPr>
                  </a:p>
                </p:txBody>
              </p:sp>
              <p:sp>
                <p:nvSpPr>
                  <p:cNvPr id="27678" name="Freeform 20"/>
                  <p:cNvSpPr>
                    <a:spLocks/>
                  </p:cNvSpPr>
                  <p:nvPr/>
                </p:nvSpPr>
                <p:spPr bwMode="auto">
                  <a:xfrm>
                    <a:off x="3114" y="6471"/>
                    <a:ext cx="5790" cy="455"/>
                  </a:xfrm>
                  <a:custGeom>
                    <a:avLst/>
                    <a:gdLst>
                      <a:gd name="T0" fmla="*/ 0 w 5790"/>
                      <a:gd name="T1" fmla="*/ 0 h 455"/>
                      <a:gd name="T2" fmla="*/ 0 w 5790"/>
                      <a:gd name="T3" fmla="*/ 455 h 455"/>
                      <a:gd name="T4" fmla="*/ 5790 w 5790"/>
                      <a:gd name="T5" fmla="*/ 455 h 455"/>
                      <a:gd name="T6" fmla="*/ 5790 w 5790"/>
                      <a:gd name="T7" fmla="*/ 63 h 4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0" h="455">
                        <a:moveTo>
                          <a:pt x="0" y="0"/>
                        </a:moveTo>
                        <a:lnTo>
                          <a:pt x="0" y="455"/>
                        </a:lnTo>
                        <a:lnTo>
                          <a:pt x="5790" y="455"/>
                        </a:lnTo>
                        <a:lnTo>
                          <a:pt x="5790" y="63"/>
                        </a:lnTo>
                      </a:path>
                    </a:pathLst>
                  </a:cu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9" name="Line 21"/>
                  <p:cNvSpPr>
                    <a:spLocks noChangeShapeType="1"/>
                  </p:cNvSpPr>
                  <p:nvPr/>
                </p:nvSpPr>
                <p:spPr bwMode="auto">
                  <a:xfrm>
                    <a:off x="4749" y="6471"/>
                    <a:ext cx="0" cy="48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Line 22"/>
                  <p:cNvSpPr>
                    <a:spLocks noChangeShapeType="1"/>
                  </p:cNvSpPr>
                  <p:nvPr/>
                </p:nvSpPr>
                <p:spPr bwMode="auto">
                  <a:xfrm>
                    <a:off x="7059" y="6571"/>
                    <a:ext cx="0" cy="39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23"/>
                  <p:cNvSpPr>
                    <a:spLocks noChangeShapeType="1"/>
                  </p:cNvSpPr>
                  <p:nvPr/>
                </p:nvSpPr>
                <p:spPr bwMode="auto">
                  <a:xfrm>
                    <a:off x="5934" y="7011"/>
                    <a:ext cx="0" cy="448"/>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2" name="Freeform 24"/>
                  <p:cNvSpPr>
                    <a:spLocks/>
                  </p:cNvSpPr>
                  <p:nvPr/>
                </p:nvSpPr>
                <p:spPr bwMode="auto">
                  <a:xfrm>
                    <a:off x="5594" y="3891"/>
                    <a:ext cx="680" cy="280"/>
                  </a:xfrm>
                  <a:custGeom>
                    <a:avLst/>
                    <a:gdLst>
                      <a:gd name="T0" fmla="*/ 0 w 675"/>
                      <a:gd name="T1" fmla="*/ 0 h 462"/>
                      <a:gd name="T2" fmla="*/ 685 w 675"/>
                      <a:gd name="T3" fmla="*/ 0 h 462"/>
                      <a:gd name="T4" fmla="*/ 685 w 675"/>
                      <a:gd name="T5" fmla="*/ 170 h 462"/>
                      <a:gd name="T6" fmla="*/ 0 60000 65536"/>
                      <a:gd name="T7" fmla="*/ 0 60000 65536"/>
                      <a:gd name="T8" fmla="*/ 0 60000 65536"/>
                    </a:gdLst>
                    <a:ahLst/>
                    <a:cxnLst>
                      <a:cxn ang="T6">
                        <a:pos x="T0" y="T1"/>
                      </a:cxn>
                      <a:cxn ang="T7">
                        <a:pos x="T2" y="T3"/>
                      </a:cxn>
                      <a:cxn ang="T8">
                        <a:pos x="T4" y="T5"/>
                      </a:cxn>
                    </a:cxnLst>
                    <a:rect l="0" t="0" r="r" b="b"/>
                    <a:pathLst>
                      <a:path w="675" h="462">
                        <a:moveTo>
                          <a:pt x="0" y="0"/>
                        </a:moveTo>
                        <a:lnTo>
                          <a:pt x="675" y="0"/>
                        </a:lnTo>
                        <a:lnTo>
                          <a:pt x="675" y="462"/>
                        </a:lnTo>
                      </a:path>
                    </a:pathLst>
                  </a:custGeom>
                  <a:noFill/>
                  <a:ln w="38100">
                    <a:solidFill>
                      <a:srgbClr val="FFCC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3" name="AutoShape 25"/>
                  <p:cNvSpPr>
                    <a:spLocks noChangeArrowheads="1"/>
                  </p:cNvSpPr>
                  <p:nvPr/>
                </p:nvSpPr>
                <p:spPr bwMode="auto">
                  <a:xfrm>
                    <a:off x="6074" y="4751"/>
                    <a:ext cx="2160" cy="780"/>
                  </a:xfrm>
                  <a:prstGeom prst="flowChartDecision">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1600" b="1">
                        <a:latin typeface="Times New Roman" pitchFamily="18" charset="0"/>
                      </a:rPr>
                      <a:t>表达式</a:t>
                    </a:r>
                    <a:r>
                      <a:rPr lang="en-US" altLang="zh-CN" sz="1600" b="1">
                        <a:latin typeface="Times New Roman" pitchFamily="18" charset="0"/>
                      </a:rPr>
                      <a:t>n-1</a:t>
                    </a:r>
                    <a:endParaRPr lang="en-US" altLang="zh-CN" sz="900" b="1">
                      <a:latin typeface="Times New Roman" pitchFamily="18" charset="0"/>
                    </a:endParaRPr>
                  </a:p>
                </p:txBody>
              </p:sp>
              <p:sp>
                <p:nvSpPr>
                  <p:cNvPr id="27684" name="Line 26"/>
                  <p:cNvSpPr>
                    <a:spLocks noChangeShapeType="1"/>
                  </p:cNvSpPr>
                  <p:nvPr/>
                </p:nvSpPr>
                <p:spPr bwMode="auto">
                  <a:xfrm flipH="1">
                    <a:off x="7159" y="5551"/>
                    <a:ext cx="15" cy="477"/>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5" name="Freeform 27"/>
                  <p:cNvSpPr>
                    <a:spLocks/>
                  </p:cNvSpPr>
                  <p:nvPr/>
                </p:nvSpPr>
                <p:spPr bwMode="auto">
                  <a:xfrm>
                    <a:off x="8254" y="5131"/>
                    <a:ext cx="680" cy="860"/>
                  </a:xfrm>
                  <a:custGeom>
                    <a:avLst/>
                    <a:gdLst>
                      <a:gd name="T0" fmla="*/ 0 w 675"/>
                      <a:gd name="T1" fmla="*/ 0 h 462"/>
                      <a:gd name="T2" fmla="*/ 685 w 675"/>
                      <a:gd name="T3" fmla="*/ 0 h 462"/>
                      <a:gd name="T4" fmla="*/ 685 w 675"/>
                      <a:gd name="T5" fmla="*/ 1601 h 462"/>
                      <a:gd name="T6" fmla="*/ 0 60000 65536"/>
                      <a:gd name="T7" fmla="*/ 0 60000 65536"/>
                      <a:gd name="T8" fmla="*/ 0 60000 65536"/>
                    </a:gdLst>
                    <a:ahLst/>
                    <a:cxnLst>
                      <a:cxn ang="T6">
                        <a:pos x="T0" y="T1"/>
                      </a:cxn>
                      <a:cxn ang="T7">
                        <a:pos x="T2" y="T3"/>
                      </a:cxn>
                      <a:cxn ang="T8">
                        <a:pos x="T4" y="T5"/>
                      </a:cxn>
                    </a:cxnLst>
                    <a:rect l="0" t="0" r="r" b="b"/>
                    <a:pathLst>
                      <a:path w="675" h="462">
                        <a:moveTo>
                          <a:pt x="0" y="0"/>
                        </a:moveTo>
                        <a:lnTo>
                          <a:pt x="675" y="0"/>
                        </a:lnTo>
                        <a:lnTo>
                          <a:pt x="675" y="462"/>
                        </a:lnTo>
                      </a:path>
                    </a:pathLst>
                  </a:custGeom>
                  <a:noFill/>
                  <a:ln w="38100">
                    <a:solidFill>
                      <a:srgbClr val="FFCC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6" name="Freeform 28"/>
                  <p:cNvSpPr>
                    <a:spLocks/>
                  </p:cNvSpPr>
                  <p:nvPr/>
                </p:nvSpPr>
                <p:spPr bwMode="auto">
                  <a:xfrm>
                    <a:off x="6474" y="4451"/>
                    <a:ext cx="680" cy="280"/>
                  </a:xfrm>
                  <a:custGeom>
                    <a:avLst/>
                    <a:gdLst>
                      <a:gd name="T0" fmla="*/ 0 w 675"/>
                      <a:gd name="T1" fmla="*/ 0 h 462"/>
                      <a:gd name="T2" fmla="*/ 685 w 675"/>
                      <a:gd name="T3" fmla="*/ 0 h 462"/>
                      <a:gd name="T4" fmla="*/ 685 w 675"/>
                      <a:gd name="T5" fmla="*/ 170 h 462"/>
                      <a:gd name="T6" fmla="*/ 0 60000 65536"/>
                      <a:gd name="T7" fmla="*/ 0 60000 65536"/>
                      <a:gd name="T8" fmla="*/ 0 60000 65536"/>
                    </a:gdLst>
                    <a:ahLst/>
                    <a:cxnLst>
                      <a:cxn ang="T6">
                        <a:pos x="T0" y="T1"/>
                      </a:cxn>
                      <a:cxn ang="T7">
                        <a:pos x="T2" y="T3"/>
                      </a:cxn>
                      <a:cxn ang="T8">
                        <a:pos x="T4" y="T5"/>
                      </a:cxn>
                    </a:cxnLst>
                    <a:rect l="0" t="0" r="r" b="b"/>
                    <a:pathLst>
                      <a:path w="675" h="462">
                        <a:moveTo>
                          <a:pt x="0" y="0"/>
                        </a:moveTo>
                        <a:lnTo>
                          <a:pt x="675" y="0"/>
                        </a:lnTo>
                        <a:lnTo>
                          <a:pt x="675" y="462"/>
                        </a:lnTo>
                      </a:path>
                    </a:pathLst>
                  </a:custGeom>
                  <a:noFill/>
                  <a:ln w="38100">
                    <a:solidFill>
                      <a:srgbClr val="FFCC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7" name="Text Box 29"/>
                  <p:cNvSpPr txBox="1">
                    <a:spLocks noChangeArrowheads="1"/>
                  </p:cNvSpPr>
                  <p:nvPr/>
                </p:nvSpPr>
                <p:spPr bwMode="auto">
                  <a:xfrm>
                    <a:off x="8334" y="4631"/>
                    <a:ext cx="480"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400" b="1">
                        <a:solidFill>
                          <a:schemeClr val="bg1"/>
                        </a:solidFill>
                        <a:latin typeface="Times New Roman" pitchFamily="18" charset="0"/>
                      </a:rPr>
                      <a:t>假</a:t>
                    </a:r>
                  </a:p>
                </p:txBody>
              </p:sp>
              <p:sp>
                <p:nvSpPr>
                  <p:cNvPr id="27688" name="Line 30"/>
                  <p:cNvSpPr>
                    <a:spLocks noChangeShapeType="1"/>
                  </p:cNvSpPr>
                  <p:nvPr/>
                </p:nvSpPr>
                <p:spPr bwMode="auto">
                  <a:xfrm>
                    <a:off x="6094" y="4431"/>
                    <a:ext cx="285" cy="0"/>
                  </a:xfrm>
                  <a:prstGeom prst="line">
                    <a:avLst/>
                  </a:prstGeom>
                  <a:noFill/>
                  <a:ln w="38100">
                    <a:solidFill>
                      <a:srgbClr val="FFCC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Text Box 31"/>
                  <p:cNvSpPr txBox="1">
                    <a:spLocks noChangeArrowheads="1"/>
                  </p:cNvSpPr>
                  <p:nvPr/>
                </p:nvSpPr>
                <p:spPr bwMode="auto">
                  <a:xfrm>
                    <a:off x="6394" y="5491"/>
                    <a:ext cx="72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400" b="1">
                        <a:solidFill>
                          <a:schemeClr val="bg1"/>
                        </a:solidFill>
                        <a:latin typeface="Times New Roman" pitchFamily="18" charset="0"/>
                      </a:rPr>
                      <a:t>真</a:t>
                    </a:r>
                    <a:r>
                      <a:rPr lang="zh-CN" altLang="en-US" sz="2800" b="1">
                        <a:solidFill>
                          <a:schemeClr val="bg1"/>
                        </a:solidFill>
                        <a:latin typeface="Times New Roman" pitchFamily="18" charset="0"/>
                      </a:rPr>
                      <a:t>  </a:t>
                    </a:r>
                    <a:endParaRPr lang="zh-CN" altLang="en-US" sz="1400" b="1">
                      <a:solidFill>
                        <a:schemeClr val="bg1"/>
                      </a:solidFill>
                      <a:latin typeface="Times New Roman" pitchFamily="18" charset="0"/>
                    </a:endParaRPr>
                  </a:p>
                </p:txBody>
              </p:sp>
            </p:grpSp>
            <p:sp>
              <p:nvSpPr>
                <p:cNvPr id="27664" name="Text Box 32"/>
                <p:cNvSpPr txBox="1">
                  <a:spLocks noChangeArrowheads="1"/>
                </p:cNvSpPr>
                <p:nvPr/>
              </p:nvSpPr>
              <p:spPr bwMode="auto">
                <a:xfrm>
                  <a:off x="5594" y="12016"/>
                  <a:ext cx="42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400" b="1">
                      <a:solidFill>
                        <a:schemeClr val="bg1"/>
                      </a:solidFill>
                      <a:latin typeface="Times New Roman" pitchFamily="18" charset="0"/>
                    </a:rPr>
                    <a:t>假</a:t>
                  </a:r>
                </a:p>
              </p:txBody>
            </p:sp>
            <p:sp>
              <p:nvSpPr>
                <p:cNvPr id="27665" name="Text Box 33"/>
                <p:cNvSpPr txBox="1">
                  <a:spLocks noChangeArrowheads="1"/>
                </p:cNvSpPr>
                <p:nvPr/>
              </p:nvSpPr>
              <p:spPr bwMode="auto">
                <a:xfrm>
                  <a:off x="6654" y="12656"/>
                  <a:ext cx="42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400" b="1">
                      <a:solidFill>
                        <a:schemeClr val="bg1"/>
                      </a:solidFill>
                      <a:latin typeface="Times New Roman" pitchFamily="18" charset="0"/>
                    </a:rPr>
                    <a:t>假</a:t>
                  </a:r>
                </a:p>
              </p:txBody>
            </p:sp>
          </p:grpSp>
          <p:sp>
            <p:nvSpPr>
              <p:cNvPr id="27661" name="Text Box 34"/>
              <p:cNvSpPr txBox="1">
                <a:spLocks noChangeArrowheads="1"/>
              </p:cNvSpPr>
              <p:nvPr/>
            </p:nvSpPr>
            <p:spPr bwMode="auto">
              <a:xfrm>
                <a:off x="4354" y="4436"/>
                <a:ext cx="72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400" b="1">
                    <a:solidFill>
                      <a:schemeClr val="bg1"/>
                    </a:solidFill>
                    <a:latin typeface="Times New Roman" pitchFamily="18" charset="0"/>
                  </a:rPr>
                  <a:t>真</a:t>
                </a:r>
                <a:r>
                  <a:rPr lang="zh-CN" altLang="en-US" sz="2000" b="1">
                    <a:solidFill>
                      <a:schemeClr val="bg1"/>
                    </a:solidFill>
                    <a:latin typeface="Times New Roman" pitchFamily="18" charset="0"/>
                  </a:rPr>
                  <a:t>  </a:t>
                </a:r>
                <a:endParaRPr lang="zh-CN" altLang="en-US" sz="1400" b="1">
                  <a:solidFill>
                    <a:schemeClr val="bg1"/>
                  </a:solidFill>
                  <a:latin typeface="Times New Roman" pitchFamily="18" charset="0"/>
                </a:endParaRPr>
              </a:p>
            </p:txBody>
          </p:sp>
        </p:grpSp>
        <p:sp>
          <p:nvSpPr>
            <p:cNvPr id="27659" name="Text Box 35"/>
            <p:cNvSpPr txBox="1">
              <a:spLocks noChangeArrowheads="1"/>
            </p:cNvSpPr>
            <p:nvPr/>
          </p:nvSpPr>
          <p:spPr bwMode="auto">
            <a:xfrm>
              <a:off x="5557" y="12376"/>
              <a:ext cx="2800" cy="503"/>
            </a:xfrm>
            <a:prstGeom prst="rect">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spcBef>
                  <a:spcPct val="0"/>
                </a:spcBef>
                <a:buClrTx/>
                <a:buSzTx/>
                <a:buFontTx/>
                <a:buNone/>
              </a:pPr>
              <a:r>
                <a:rPr lang="zh-CN" altLang="en-US" sz="1800" b="1">
                  <a:latin typeface="Times New Roman" pitchFamily="18" charset="0"/>
                </a:rPr>
                <a:t>后面的语句</a:t>
              </a:r>
            </a:p>
          </p:txBody>
        </p:sp>
      </p:grpSp>
      <p:sp>
        <p:nvSpPr>
          <p:cNvPr id="413732" name="Line 36"/>
          <p:cNvSpPr>
            <a:spLocks noChangeShapeType="1"/>
          </p:cNvSpPr>
          <p:nvPr/>
        </p:nvSpPr>
        <p:spPr bwMode="auto">
          <a:xfrm>
            <a:off x="2057400" y="4038600"/>
            <a:ext cx="0" cy="1905000"/>
          </a:xfrm>
          <a:prstGeom prst="line">
            <a:avLst/>
          </a:prstGeom>
          <a:noFill/>
          <a:ln w="57150">
            <a:solidFill>
              <a:srgbClr val="71F3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3" name="Line 37"/>
          <p:cNvSpPr>
            <a:spLocks noChangeShapeType="1"/>
          </p:cNvSpPr>
          <p:nvPr/>
        </p:nvSpPr>
        <p:spPr bwMode="auto">
          <a:xfrm>
            <a:off x="3886200" y="4038600"/>
            <a:ext cx="0" cy="1905000"/>
          </a:xfrm>
          <a:prstGeom prst="line">
            <a:avLst/>
          </a:prstGeom>
          <a:noFill/>
          <a:ln w="57150">
            <a:solidFill>
              <a:srgbClr val="71F3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4" name="Line 38"/>
          <p:cNvSpPr>
            <a:spLocks noChangeShapeType="1"/>
          </p:cNvSpPr>
          <p:nvPr/>
        </p:nvSpPr>
        <p:spPr bwMode="auto">
          <a:xfrm>
            <a:off x="6477000" y="5029200"/>
            <a:ext cx="0" cy="990600"/>
          </a:xfrm>
          <a:prstGeom prst="line">
            <a:avLst/>
          </a:prstGeom>
          <a:noFill/>
          <a:ln w="57150">
            <a:solidFill>
              <a:srgbClr val="71F3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5" name="Line 39"/>
          <p:cNvSpPr>
            <a:spLocks noChangeShapeType="1"/>
          </p:cNvSpPr>
          <p:nvPr/>
        </p:nvSpPr>
        <p:spPr bwMode="auto">
          <a:xfrm>
            <a:off x="8458200" y="5029200"/>
            <a:ext cx="0" cy="990600"/>
          </a:xfrm>
          <a:prstGeom prst="line">
            <a:avLst/>
          </a:prstGeom>
          <a:noFill/>
          <a:ln w="57150">
            <a:solidFill>
              <a:srgbClr val="71F3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7" name="Text Box 41"/>
          <p:cNvSpPr txBox="1">
            <a:spLocks noChangeArrowheads="1"/>
          </p:cNvSpPr>
          <p:nvPr/>
        </p:nvSpPr>
        <p:spPr bwMode="auto">
          <a:xfrm>
            <a:off x="5700713" y="2349502"/>
            <a:ext cx="3238500" cy="466725"/>
          </a:xfrm>
          <a:prstGeom prst="rect">
            <a:avLst/>
          </a:prstGeom>
          <a:noFill/>
          <a:ln w="9525">
            <a:solidFill>
              <a:srgbClr val="A6CC2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b="1">
                <a:solidFill>
                  <a:srgbClr val="FFFF00"/>
                </a:solidFill>
                <a:effectLst>
                  <a:outerShdw blurRad="38100" dist="38100" dir="2700000" algn="tl">
                    <a:srgbClr val="000000">
                      <a:alpha val="43137"/>
                    </a:srgbClr>
                  </a:outerShdw>
                </a:effectLst>
                <a:latin typeface="Times New Roman" pitchFamily="18" charset="0"/>
              </a:rPr>
              <a:t>n</a:t>
            </a:r>
            <a:r>
              <a:rPr kumimoji="1" lang="zh-CN" altLang="en-US" sz="2400" b="1">
                <a:solidFill>
                  <a:srgbClr val="FFFF00"/>
                </a:solidFill>
                <a:effectLst>
                  <a:outerShdw blurRad="38100" dist="38100" dir="2700000" algn="tl">
                    <a:srgbClr val="000000">
                      <a:alpha val="43137"/>
                    </a:srgbClr>
                  </a:outerShdw>
                </a:effectLst>
                <a:latin typeface="Times New Roman" pitchFamily="18" charset="0"/>
              </a:rPr>
              <a:t>个分支需要</a:t>
            </a:r>
            <a:r>
              <a:rPr kumimoji="1" lang="en-US" altLang="zh-CN" sz="2400" b="1">
                <a:solidFill>
                  <a:srgbClr val="FFFF00"/>
                </a:solidFill>
                <a:effectLst>
                  <a:outerShdw blurRad="38100" dist="38100" dir="2700000" algn="tl">
                    <a:srgbClr val="000000">
                      <a:alpha val="43137"/>
                    </a:srgbClr>
                  </a:outerShdw>
                </a:effectLst>
                <a:latin typeface="Times New Roman" pitchFamily="18" charset="0"/>
              </a:rPr>
              <a:t>n-1</a:t>
            </a:r>
            <a:r>
              <a:rPr kumimoji="1" lang="zh-CN" altLang="en-US" sz="2400" b="1">
                <a:solidFill>
                  <a:srgbClr val="FFFF00"/>
                </a:solidFill>
                <a:effectLst>
                  <a:outerShdw blurRad="38100" dist="38100" dir="2700000" algn="tl">
                    <a:srgbClr val="000000">
                      <a:alpha val="43137"/>
                    </a:srgbClr>
                  </a:outerShdw>
                </a:effectLst>
                <a:latin typeface="Times New Roman" pitchFamily="18" charset="0"/>
              </a:rPr>
              <a:t>次比较</a:t>
            </a:r>
            <a:endParaRPr kumimoji="1" lang="zh-CN" altLang="zh-CN" sz="2400" b="1">
              <a:solidFill>
                <a:srgbClr val="FFFF00"/>
              </a:solidFill>
              <a:effectLst>
                <a:outerShdw blurRad="38100" dist="38100" dir="2700000" algn="tl">
                  <a:srgbClr val="000000">
                    <a:alpha val="43137"/>
                  </a:srgbClr>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3732"/>
                                        </p:tgtEl>
                                        <p:attrNameLst>
                                          <p:attrName>style.visibility</p:attrName>
                                        </p:attrNameLst>
                                      </p:cBhvr>
                                      <p:to>
                                        <p:strVal val="visible"/>
                                      </p:to>
                                    </p:set>
                                    <p:anim calcmode="lin" valueType="num">
                                      <p:cBhvr additive="base">
                                        <p:cTn id="7" dur="500" fill="hold"/>
                                        <p:tgtEl>
                                          <p:spTgt spid="413732"/>
                                        </p:tgtEl>
                                        <p:attrNameLst>
                                          <p:attrName>ppt_x</p:attrName>
                                        </p:attrNameLst>
                                      </p:cBhvr>
                                      <p:tavLst>
                                        <p:tav tm="0">
                                          <p:val>
                                            <p:strVal val="0-#ppt_w/2"/>
                                          </p:val>
                                        </p:tav>
                                        <p:tav tm="100000">
                                          <p:val>
                                            <p:strVal val="#ppt_x"/>
                                          </p:val>
                                        </p:tav>
                                      </p:tavLst>
                                    </p:anim>
                                    <p:anim calcmode="lin" valueType="num">
                                      <p:cBhvr additive="base">
                                        <p:cTn id="8" dur="500" fill="hold"/>
                                        <p:tgtEl>
                                          <p:spTgt spid="41373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373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3733"/>
                                        </p:tgtEl>
                                        <p:attrNameLst>
                                          <p:attrName>style.visibility</p:attrName>
                                        </p:attrNameLst>
                                      </p:cBhvr>
                                      <p:to>
                                        <p:strVal val="visible"/>
                                      </p:to>
                                    </p:set>
                                    <p:anim calcmode="lin" valueType="num">
                                      <p:cBhvr additive="base">
                                        <p:cTn id="13" dur="500" fill="hold"/>
                                        <p:tgtEl>
                                          <p:spTgt spid="413733"/>
                                        </p:tgtEl>
                                        <p:attrNameLst>
                                          <p:attrName>ppt_x</p:attrName>
                                        </p:attrNameLst>
                                      </p:cBhvr>
                                      <p:tavLst>
                                        <p:tav tm="0">
                                          <p:val>
                                            <p:strVal val="0-#ppt_w/2"/>
                                          </p:val>
                                        </p:tav>
                                        <p:tav tm="100000">
                                          <p:val>
                                            <p:strVal val="#ppt_x"/>
                                          </p:val>
                                        </p:tav>
                                      </p:tavLst>
                                    </p:anim>
                                    <p:anim calcmode="lin" valueType="num">
                                      <p:cBhvr additive="base">
                                        <p:cTn id="14" dur="500" fill="hold"/>
                                        <p:tgtEl>
                                          <p:spTgt spid="4137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373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3734"/>
                                        </p:tgtEl>
                                        <p:attrNameLst>
                                          <p:attrName>style.visibility</p:attrName>
                                        </p:attrNameLst>
                                      </p:cBhvr>
                                      <p:to>
                                        <p:strVal val="visible"/>
                                      </p:to>
                                    </p:set>
                                    <p:anim calcmode="lin" valueType="num">
                                      <p:cBhvr additive="base">
                                        <p:cTn id="19" dur="500" fill="hold"/>
                                        <p:tgtEl>
                                          <p:spTgt spid="413734"/>
                                        </p:tgtEl>
                                        <p:attrNameLst>
                                          <p:attrName>ppt_x</p:attrName>
                                        </p:attrNameLst>
                                      </p:cBhvr>
                                      <p:tavLst>
                                        <p:tav tm="0">
                                          <p:val>
                                            <p:strVal val="0-#ppt_w/2"/>
                                          </p:val>
                                        </p:tav>
                                        <p:tav tm="100000">
                                          <p:val>
                                            <p:strVal val="#ppt_x"/>
                                          </p:val>
                                        </p:tav>
                                      </p:tavLst>
                                    </p:anim>
                                    <p:anim calcmode="lin" valueType="num">
                                      <p:cBhvr additive="base">
                                        <p:cTn id="20" dur="500" fill="hold"/>
                                        <p:tgtEl>
                                          <p:spTgt spid="41373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3734"/>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3735"/>
                                        </p:tgtEl>
                                        <p:attrNameLst>
                                          <p:attrName>style.visibility</p:attrName>
                                        </p:attrNameLst>
                                      </p:cBhvr>
                                      <p:to>
                                        <p:strVal val="visible"/>
                                      </p:to>
                                    </p:set>
                                    <p:anim calcmode="lin" valueType="num">
                                      <p:cBhvr additive="base">
                                        <p:cTn id="25" dur="500" fill="hold"/>
                                        <p:tgtEl>
                                          <p:spTgt spid="413735"/>
                                        </p:tgtEl>
                                        <p:attrNameLst>
                                          <p:attrName>ppt_x</p:attrName>
                                        </p:attrNameLst>
                                      </p:cBhvr>
                                      <p:tavLst>
                                        <p:tav tm="0">
                                          <p:val>
                                            <p:strVal val="0-#ppt_w/2"/>
                                          </p:val>
                                        </p:tav>
                                        <p:tav tm="100000">
                                          <p:val>
                                            <p:strVal val="#ppt_x"/>
                                          </p:val>
                                        </p:tav>
                                      </p:tavLst>
                                    </p:anim>
                                    <p:anim calcmode="lin" valueType="num">
                                      <p:cBhvr additive="base">
                                        <p:cTn id="26" dur="500" fill="hold"/>
                                        <p:tgtEl>
                                          <p:spTgt spid="41373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373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3737"/>
                                        </p:tgtEl>
                                        <p:attrNameLst>
                                          <p:attrName>style.visibility</p:attrName>
                                        </p:attrNameLst>
                                      </p:cBhvr>
                                      <p:to>
                                        <p:strVal val="visible"/>
                                      </p:to>
                                    </p:set>
                                    <p:anim calcmode="lin" valueType="num">
                                      <p:cBhvr additive="base">
                                        <p:cTn id="31" dur="500" fill="hold"/>
                                        <p:tgtEl>
                                          <p:spTgt spid="413737"/>
                                        </p:tgtEl>
                                        <p:attrNameLst>
                                          <p:attrName>ppt_x</p:attrName>
                                        </p:attrNameLst>
                                      </p:cBhvr>
                                      <p:tavLst>
                                        <p:tav tm="0">
                                          <p:val>
                                            <p:strVal val="0-#ppt_w/2"/>
                                          </p:val>
                                        </p:tav>
                                        <p:tav tm="100000">
                                          <p:val>
                                            <p:strVal val="#ppt_x"/>
                                          </p:val>
                                        </p:tav>
                                      </p:tavLst>
                                    </p:anim>
                                    <p:anim calcmode="lin" valueType="num">
                                      <p:cBhvr additive="base">
                                        <p:cTn id="32" dur="500" fill="hold"/>
                                        <p:tgtEl>
                                          <p:spTgt spid="4137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32" grpId="0" animBg="1"/>
      <p:bldP spid="413733" grpId="0" animBg="1"/>
      <p:bldP spid="413734" grpId="0" animBg="1"/>
      <p:bldP spid="413735" grpId="0" animBg="1"/>
      <p:bldP spid="4137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顺序结构程序设计</a:t>
            </a:r>
            <a:endParaRPr lang="zh-CN" altLang="en-US" dirty="0"/>
          </a:p>
        </p:txBody>
      </p:sp>
      <p:sp>
        <p:nvSpPr>
          <p:cNvPr id="4" name="Text Box 3"/>
          <p:cNvSpPr txBox="1">
            <a:spLocks noChangeArrowheads="1"/>
          </p:cNvSpPr>
          <p:nvPr/>
        </p:nvSpPr>
        <p:spPr bwMode="auto">
          <a:xfrm>
            <a:off x="454025" y="3189314"/>
            <a:ext cx="8294688" cy="1031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eaLnBrk="1" hangingPunct="1">
              <a:lnSpc>
                <a:spcPct val="110000"/>
              </a:lnSpc>
              <a:spcBef>
                <a:spcPct val="50000"/>
              </a:spcBef>
            </a:pPr>
            <a:r>
              <a:rPr kumimoji="1" lang="en-US" altLang="zh-CN" sz="2800">
                <a:solidFill>
                  <a:srgbClr val="0000CC"/>
                </a:solidFill>
                <a:latin typeface="Times New Roman" pitchFamily="18" charset="0"/>
              </a:rPr>
              <a:t>    </a:t>
            </a:r>
            <a:r>
              <a:rPr kumimoji="1" lang="zh-CN" altLang="en-US" sz="2800">
                <a:solidFill>
                  <a:srgbClr val="0000CC"/>
                </a:solidFill>
                <a:latin typeface="Times New Roman" pitchFamily="18" charset="0"/>
              </a:rPr>
              <a:t>在顺序结构程序中，各语句是按照位置的先后次序顺序执行的，且每条语句都会被执行到。</a:t>
            </a:r>
          </a:p>
        </p:txBody>
      </p:sp>
      <p:grpSp>
        <p:nvGrpSpPr>
          <p:cNvPr id="5" name="Group 41"/>
          <p:cNvGrpSpPr>
            <a:grpSpLocks/>
          </p:cNvGrpSpPr>
          <p:nvPr/>
        </p:nvGrpSpPr>
        <p:grpSpPr bwMode="auto">
          <a:xfrm>
            <a:off x="457200" y="2322537"/>
            <a:ext cx="8153400" cy="601662"/>
            <a:chOff x="288" y="1327"/>
            <a:chExt cx="5136" cy="379"/>
          </a:xfrm>
        </p:grpSpPr>
        <p:sp>
          <p:nvSpPr>
            <p:cNvPr id="6" name="AutoShape 16"/>
            <p:cNvSpPr>
              <a:spLocks noChangeArrowheads="1"/>
            </p:cNvSpPr>
            <p:nvPr/>
          </p:nvSpPr>
          <p:spPr bwMode="auto">
            <a:xfrm>
              <a:off x="624" y="1327"/>
              <a:ext cx="1200" cy="379"/>
            </a:xfrm>
            <a:prstGeom prst="flowChartProcess">
              <a:avLst/>
            </a:prstGeom>
            <a:gradFill rotWithShape="1">
              <a:gsLst>
                <a:gs pos="0">
                  <a:srgbClr val="006600"/>
                </a:gs>
                <a:gs pos="50000">
                  <a:srgbClr val="008000"/>
                </a:gs>
                <a:gs pos="100000">
                  <a:srgbClr val="006600"/>
                </a:gs>
              </a:gsLst>
              <a:lin ang="5400000" scaled="1"/>
            </a:gra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algn="ctr" eaLnBrk="1" hangingPunct="1"/>
              <a:r>
                <a:rPr kumimoji="1" lang="zh-CN" altLang="en-US" sz="2400">
                  <a:solidFill>
                    <a:srgbClr val="FFFF00"/>
                  </a:solidFill>
                  <a:latin typeface="Times New Roman" pitchFamily="18" charset="0"/>
                </a:rPr>
                <a:t>数据输入</a:t>
              </a:r>
              <a:r>
                <a:rPr kumimoji="1" lang="en-US" altLang="zh-CN" sz="2400">
                  <a:solidFill>
                    <a:srgbClr val="FFFF00"/>
                  </a:solidFill>
                  <a:latin typeface="Times New Roman" pitchFamily="18" charset="0"/>
                </a:rPr>
                <a:t>( I )</a:t>
              </a:r>
            </a:p>
          </p:txBody>
        </p:sp>
        <p:sp>
          <p:nvSpPr>
            <p:cNvPr id="7" name="AutoShape 17"/>
            <p:cNvSpPr>
              <a:spLocks noChangeArrowheads="1"/>
            </p:cNvSpPr>
            <p:nvPr/>
          </p:nvSpPr>
          <p:spPr bwMode="auto">
            <a:xfrm>
              <a:off x="2256" y="1327"/>
              <a:ext cx="1200" cy="379"/>
            </a:xfrm>
            <a:prstGeom prst="flowChartProcess">
              <a:avLst/>
            </a:prstGeom>
            <a:gradFill rotWithShape="1">
              <a:gsLst>
                <a:gs pos="0">
                  <a:srgbClr val="006600"/>
                </a:gs>
                <a:gs pos="50000">
                  <a:srgbClr val="008000"/>
                </a:gs>
                <a:gs pos="100000">
                  <a:srgbClr val="006600"/>
                </a:gs>
              </a:gsLst>
              <a:lin ang="5400000" scaled="1"/>
            </a:gra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algn="ctr" eaLnBrk="1" hangingPunct="1"/>
              <a:r>
                <a:rPr kumimoji="1" lang="zh-CN" altLang="en-US" sz="2400">
                  <a:solidFill>
                    <a:srgbClr val="FFFF00"/>
                  </a:solidFill>
                  <a:latin typeface="Times New Roman" pitchFamily="18" charset="0"/>
                </a:rPr>
                <a:t>数据操作</a:t>
              </a:r>
              <a:r>
                <a:rPr kumimoji="1" lang="en-US" altLang="zh-CN" sz="2400">
                  <a:solidFill>
                    <a:srgbClr val="FFFF00"/>
                  </a:solidFill>
                  <a:latin typeface="Times New Roman" pitchFamily="18" charset="0"/>
                </a:rPr>
                <a:t>(P)</a:t>
              </a:r>
            </a:p>
          </p:txBody>
        </p:sp>
        <p:sp>
          <p:nvSpPr>
            <p:cNvPr id="8" name="AutoShape 18"/>
            <p:cNvSpPr>
              <a:spLocks noChangeArrowheads="1"/>
            </p:cNvSpPr>
            <p:nvPr/>
          </p:nvSpPr>
          <p:spPr bwMode="auto">
            <a:xfrm>
              <a:off x="3888" y="1327"/>
              <a:ext cx="1200" cy="379"/>
            </a:xfrm>
            <a:prstGeom prst="flowChartProcess">
              <a:avLst/>
            </a:prstGeom>
            <a:gradFill rotWithShape="1">
              <a:gsLst>
                <a:gs pos="0">
                  <a:srgbClr val="006600"/>
                </a:gs>
                <a:gs pos="50000">
                  <a:srgbClr val="008000"/>
                </a:gs>
                <a:gs pos="100000">
                  <a:srgbClr val="006600"/>
                </a:gs>
              </a:gsLst>
              <a:lin ang="5400000" scaled="1"/>
            </a:gra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algn="ctr" eaLnBrk="1" hangingPunct="1"/>
              <a:r>
                <a:rPr kumimoji="1" lang="zh-CN" altLang="en-US" sz="2400">
                  <a:solidFill>
                    <a:srgbClr val="FFFF00"/>
                  </a:solidFill>
                  <a:latin typeface="Times New Roman" pitchFamily="18" charset="0"/>
                </a:rPr>
                <a:t>数据输出</a:t>
              </a:r>
              <a:r>
                <a:rPr kumimoji="1" lang="en-US" altLang="zh-CN" sz="2400">
                  <a:solidFill>
                    <a:srgbClr val="FFFF00"/>
                  </a:solidFill>
                  <a:latin typeface="Times New Roman" pitchFamily="18" charset="0"/>
                </a:rPr>
                <a:t>(O)</a:t>
              </a:r>
            </a:p>
          </p:txBody>
        </p:sp>
        <p:sp>
          <p:nvSpPr>
            <p:cNvPr id="9" name="Line 19"/>
            <p:cNvSpPr>
              <a:spLocks noChangeShapeType="1"/>
            </p:cNvSpPr>
            <p:nvPr/>
          </p:nvSpPr>
          <p:spPr bwMode="auto">
            <a:xfrm>
              <a:off x="288" y="1526"/>
              <a:ext cx="336" cy="1"/>
            </a:xfrm>
            <a:prstGeom prst="line">
              <a:avLst/>
            </a:prstGeom>
            <a:noFill/>
            <a:ln w="38100">
              <a:solidFill>
                <a:srgbClr val="0000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20"/>
            <p:cNvSpPr>
              <a:spLocks noChangeShapeType="1"/>
            </p:cNvSpPr>
            <p:nvPr/>
          </p:nvSpPr>
          <p:spPr bwMode="auto">
            <a:xfrm>
              <a:off x="1824" y="1526"/>
              <a:ext cx="432" cy="1"/>
            </a:xfrm>
            <a:prstGeom prst="line">
              <a:avLst/>
            </a:prstGeom>
            <a:noFill/>
            <a:ln w="38100">
              <a:solidFill>
                <a:srgbClr val="0000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21"/>
            <p:cNvSpPr>
              <a:spLocks noChangeShapeType="1"/>
            </p:cNvSpPr>
            <p:nvPr/>
          </p:nvSpPr>
          <p:spPr bwMode="auto">
            <a:xfrm>
              <a:off x="3456" y="1526"/>
              <a:ext cx="432" cy="1"/>
            </a:xfrm>
            <a:prstGeom prst="line">
              <a:avLst/>
            </a:prstGeom>
            <a:noFill/>
            <a:ln w="38100">
              <a:solidFill>
                <a:srgbClr val="0000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22"/>
            <p:cNvSpPr>
              <a:spLocks noChangeShapeType="1"/>
            </p:cNvSpPr>
            <p:nvPr/>
          </p:nvSpPr>
          <p:spPr bwMode="auto">
            <a:xfrm>
              <a:off x="5088" y="1526"/>
              <a:ext cx="336" cy="1"/>
            </a:xfrm>
            <a:prstGeom prst="line">
              <a:avLst/>
            </a:prstGeom>
            <a:noFill/>
            <a:ln w="38100">
              <a:solidFill>
                <a:srgbClr val="0000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 name="Text Box 23"/>
          <p:cNvSpPr txBox="1">
            <a:spLocks noChangeArrowheads="1"/>
          </p:cNvSpPr>
          <p:nvPr/>
        </p:nvSpPr>
        <p:spPr bwMode="auto">
          <a:xfrm>
            <a:off x="381000" y="4435501"/>
            <a:ext cx="8078788" cy="116955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eaLnBrk="1" hangingPunct="1">
              <a:spcBef>
                <a:spcPct val="50000"/>
              </a:spcBef>
            </a:pPr>
            <a:r>
              <a:rPr kumimoji="1" lang="zh-CN" altLang="en-US" sz="2800" dirty="0">
                <a:solidFill>
                  <a:schemeClr val="tx1"/>
                </a:solidFill>
                <a:latin typeface="Times New Roman" pitchFamily="18" charset="0"/>
              </a:rPr>
              <a:t>程序举例：</a:t>
            </a:r>
          </a:p>
          <a:p>
            <a:pPr eaLnBrk="1" hangingPunct="1">
              <a:spcBef>
                <a:spcPct val="50000"/>
              </a:spcBef>
            </a:pPr>
            <a:r>
              <a:rPr kumimoji="1" lang="zh-CN" altLang="en-US" sz="2800" dirty="0">
                <a:solidFill>
                  <a:schemeClr val="tx1"/>
                </a:solidFill>
                <a:latin typeface="Times New Roman" pitchFamily="18" charset="0"/>
              </a:rPr>
              <a:t>    例</a:t>
            </a:r>
            <a:r>
              <a:rPr kumimoji="1" lang="en-US" altLang="zh-CN" sz="2800" dirty="0">
                <a:solidFill>
                  <a:schemeClr val="tx1"/>
                </a:solidFill>
                <a:latin typeface="Times New Roman" pitchFamily="18" charset="0"/>
              </a:rPr>
              <a:t>1</a:t>
            </a:r>
            <a:r>
              <a:rPr kumimoji="1" lang="zh-CN" altLang="en-US" sz="2800" dirty="0">
                <a:solidFill>
                  <a:schemeClr val="tx1"/>
                </a:solidFill>
                <a:latin typeface="Times New Roman" pitchFamily="18" charset="0"/>
              </a:rPr>
              <a:t>：输入</a:t>
            </a:r>
            <a:r>
              <a:rPr kumimoji="1" lang="en-US" altLang="zh-CN" sz="2800" dirty="0">
                <a:solidFill>
                  <a:schemeClr val="tx1"/>
                </a:solidFill>
                <a:latin typeface="Times New Roman" pitchFamily="18" charset="0"/>
              </a:rPr>
              <a:t>3</a:t>
            </a:r>
            <a:r>
              <a:rPr kumimoji="1" lang="zh-CN" altLang="en-US" sz="2800" dirty="0">
                <a:solidFill>
                  <a:schemeClr val="tx1"/>
                </a:solidFill>
                <a:latin typeface="Times New Roman" pitchFamily="18" charset="0"/>
              </a:rPr>
              <a:t>个整数，求其和及</a:t>
            </a:r>
            <a:r>
              <a:rPr kumimoji="1" lang="zh-CN" altLang="en-US" sz="2800" dirty="0" smtClean="0">
                <a:solidFill>
                  <a:schemeClr val="tx1"/>
                </a:solidFill>
                <a:latin typeface="Times New Roman" pitchFamily="18" charset="0"/>
              </a:rPr>
              <a:t>平均数</a:t>
            </a:r>
            <a:endParaRPr kumimoji="1" lang="zh-CN" altLang="en-US" sz="2800" dirty="0">
              <a:solidFill>
                <a:schemeClr val="tx1"/>
              </a:solidFill>
              <a:latin typeface="Times New Roman" pitchFamily="18" charset="0"/>
            </a:endParaRPr>
          </a:p>
        </p:txBody>
      </p:sp>
      <p:sp>
        <p:nvSpPr>
          <p:cNvPr id="14" name="Rectangle 39"/>
          <p:cNvSpPr>
            <a:spLocks noChangeArrowheads="1"/>
          </p:cNvSpPr>
          <p:nvPr/>
        </p:nvSpPr>
        <p:spPr bwMode="auto">
          <a:xfrm>
            <a:off x="381002" y="1470051"/>
            <a:ext cx="804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eaLnBrk="1" hangingPunct="1"/>
            <a:r>
              <a:rPr kumimoji="1" lang="zh-CN" altLang="en-US" sz="2800">
                <a:solidFill>
                  <a:srgbClr val="0000CC"/>
                </a:solidFill>
              </a:rPr>
              <a:t>一个程序是对一定的数据进行处理，一般过程为：</a:t>
            </a:r>
          </a:p>
        </p:txBody>
      </p:sp>
    </p:spTree>
    <p:extLst>
      <p:ext uri="{BB962C8B-B14F-4D97-AF65-F5344CB8AC3E}">
        <p14:creationId xmlns:p14="http://schemas.microsoft.com/office/powerpoint/2010/main" val="370890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To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Bottom)">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slide(fromBottom)">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slide(fromBottom)">
                                      <p:cBhvr>
                                        <p:cTn id="30"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755652" y="98425"/>
            <a:ext cx="4105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Ø"/>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if</a:t>
            </a: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r>
              <a:rPr kumimoji="1" lang="zh-CN" altLang="en-US" sz="3600">
                <a:solidFill>
                  <a:schemeClr val="bg1"/>
                </a:solidFill>
                <a:latin typeface="Times New Roman" pitchFamily="18" charset="0"/>
              </a:rPr>
              <a:t> </a:t>
            </a:r>
          </a:p>
        </p:txBody>
      </p:sp>
      <p:sp>
        <p:nvSpPr>
          <p:cNvPr id="351235" name="Rectangle 3"/>
          <p:cNvSpPr>
            <a:spLocks noChangeArrowheads="1"/>
          </p:cNvSpPr>
          <p:nvPr/>
        </p:nvSpPr>
        <p:spPr bwMode="auto">
          <a:xfrm>
            <a:off x="395288" y="1412875"/>
            <a:ext cx="820896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(1) if</a:t>
            </a:r>
            <a:r>
              <a:rPr kumimoji="1" lang="zh-CN" altLang="en-US" sz="2400" b="1">
                <a:effectLst>
                  <a:outerShdw blurRad="38100" dist="38100" dir="2700000" algn="tl">
                    <a:srgbClr val="C0C0C0"/>
                  </a:outerShdw>
                </a:effectLst>
                <a:latin typeface="楷体_GB2312" pitchFamily="49" charset="-122"/>
                <a:ea typeface="楷体_GB2312" pitchFamily="49" charset="-122"/>
              </a:rPr>
              <a:t>语句后面的表达式必须用括号括起来</a:t>
            </a:r>
            <a:r>
              <a:rPr kumimoji="1" lang="zh-CN" altLang="en-US" sz="2400" b="1">
                <a:latin typeface="楷体_GB2312" pitchFamily="49" charset="-122"/>
                <a:ea typeface="楷体_GB2312" pitchFamily="49" charset="-122"/>
              </a:rPr>
              <a:t> 。</a:t>
            </a:r>
          </a:p>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(2) </a:t>
            </a:r>
            <a:r>
              <a:rPr kumimoji="1" lang="zh-CN" altLang="en-US" sz="2400" b="1">
                <a:effectLst>
                  <a:outerShdw blurRad="38100" dist="38100" dir="2700000" algn="tl">
                    <a:srgbClr val="C0C0C0"/>
                  </a:outerShdw>
                </a:effectLst>
                <a:latin typeface="楷体_GB2312" pitchFamily="49" charset="-122"/>
                <a:ea typeface="楷体_GB2312" pitchFamily="49" charset="-122"/>
              </a:rPr>
              <a:t>表达式通常是逻辑表达式或关系表达式，但也可以是其它任何表达式，如赋值表达式等，甚至也可以是一个变量。只要表达式非零时，表达式的值就为真，否则就是假。</a:t>
            </a:r>
          </a:p>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(3) </a:t>
            </a:r>
            <a:r>
              <a:rPr kumimoji="1" lang="zh-CN" altLang="zh-CN" sz="2400" b="1">
                <a:effectLst>
                  <a:outerShdw blurRad="38100" dist="38100" dir="2700000" algn="tl">
                    <a:srgbClr val="C0C0C0"/>
                  </a:outerShdw>
                </a:effectLst>
                <a:latin typeface="楷体_GB2312" pitchFamily="49" charset="-122"/>
                <a:ea typeface="楷体_GB2312" pitchFamily="49" charset="-122"/>
              </a:rPr>
              <a:t>在</a:t>
            </a:r>
            <a:r>
              <a:rPr kumimoji="1" lang="en-US" altLang="zh-CN" sz="2400" b="1">
                <a:effectLst>
                  <a:outerShdw blurRad="38100" dist="38100" dir="2700000" algn="tl">
                    <a:srgbClr val="C0C0C0"/>
                  </a:outerShdw>
                </a:effectLst>
                <a:latin typeface="楷体_GB2312" pitchFamily="49" charset="-122"/>
                <a:ea typeface="楷体_GB2312" pitchFamily="49" charset="-122"/>
              </a:rPr>
              <a:t>if</a:t>
            </a:r>
            <a:r>
              <a:rPr kumimoji="1" lang="zh-CN" altLang="en-US" sz="2400" b="1">
                <a:effectLst>
                  <a:outerShdw blurRad="38100" dist="38100" dir="2700000" algn="tl">
                    <a:srgbClr val="C0C0C0"/>
                  </a:outerShdw>
                </a:effectLst>
                <a:latin typeface="楷体_GB2312" pitchFamily="49" charset="-122"/>
                <a:ea typeface="楷体_GB2312" pitchFamily="49" charset="-122"/>
              </a:rPr>
              <a:t>语句的三种形式中，所有的语句应为单个语句，如果要想在满足条件时执行一组</a:t>
            </a:r>
            <a:r>
              <a:rPr kumimoji="1" lang="en-US" altLang="zh-CN" sz="2400" b="1">
                <a:effectLst>
                  <a:outerShdw blurRad="38100" dist="38100" dir="2700000" algn="tl">
                    <a:srgbClr val="C0C0C0"/>
                  </a:outerShdw>
                </a:effectLst>
                <a:latin typeface="楷体_GB2312" pitchFamily="49" charset="-122"/>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多个</a:t>
            </a:r>
            <a:r>
              <a:rPr kumimoji="1" lang="en-US" altLang="zh-CN" sz="2400" b="1">
                <a:effectLst>
                  <a:outerShdw blurRad="38100" dist="38100" dir="2700000" algn="tl">
                    <a:srgbClr val="C0C0C0"/>
                  </a:outerShdw>
                </a:effectLst>
                <a:latin typeface="楷体_GB2312" pitchFamily="49" charset="-122"/>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语句，则必须把这一组语句用</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括起来组成一个复合语句。但要注意的是在</a:t>
            </a:r>
            <a:r>
              <a:rPr kumimoji="1" lang="en-US" altLang="zh-CN" sz="2400" b="1">
                <a:effectLst>
                  <a:outerShdw blurRad="38100" dist="38100" dir="2700000" algn="tl">
                    <a:srgbClr val="C0C0C0"/>
                  </a:outerShdw>
                </a:effectLst>
                <a:latin typeface="楷体_GB2312" pitchFamily="49" charset="-122"/>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之后不能再加分号。</a:t>
            </a:r>
          </a:p>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(4) </a:t>
            </a:r>
            <a:r>
              <a:rPr kumimoji="1" lang="zh-CN" altLang="zh-CN" sz="2400" b="1">
                <a:effectLst>
                  <a:outerShdw blurRad="38100" dist="38100" dir="2700000" algn="tl">
                    <a:srgbClr val="C0C0C0"/>
                  </a:outerShdw>
                </a:effectLst>
                <a:latin typeface="楷体_GB2312" pitchFamily="49" charset="-122"/>
                <a:ea typeface="楷体_GB2312" pitchFamily="49" charset="-122"/>
              </a:rPr>
              <a:t>在</a:t>
            </a:r>
            <a:r>
              <a:rPr kumimoji="1" lang="en-US" altLang="zh-CN" sz="2400" b="1">
                <a:effectLst>
                  <a:outerShdw blurRad="38100" dist="38100" dir="2700000" algn="tl">
                    <a:srgbClr val="C0C0C0"/>
                  </a:outerShdw>
                </a:effectLst>
                <a:latin typeface="楷体_GB2312" pitchFamily="49" charset="-122"/>
                <a:ea typeface="楷体_GB2312" pitchFamily="49" charset="-122"/>
              </a:rPr>
              <a:t>if</a:t>
            </a:r>
            <a:r>
              <a:rPr kumimoji="1" lang="zh-CN" altLang="en-US" sz="2400" b="1">
                <a:effectLst>
                  <a:outerShdw blurRad="38100" dist="38100" dir="2700000" algn="tl">
                    <a:srgbClr val="C0C0C0"/>
                  </a:outerShdw>
                </a:effectLst>
                <a:latin typeface="楷体_GB2312" pitchFamily="49" charset="-122"/>
                <a:ea typeface="楷体_GB2312" pitchFamily="49" charset="-122"/>
              </a:rPr>
              <a:t>语句中，如果表达式是一个判断两个数是否相等的关系表达式，要当心不要将</a:t>
            </a:r>
            <a:r>
              <a:rPr kumimoji="1" lang="en-US" altLang="zh-CN" sz="2400" b="1">
                <a:effectLst>
                  <a:outerShdw blurRad="38100" dist="38100" dir="2700000" algn="tl">
                    <a:srgbClr val="C0C0C0"/>
                  </a:outerShdw>
                </a:effectLst>
                <a:latin typeface="楷体_GB2312" pitchFamily="49" charset="-122"/>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写成了赋值运算符</a:t>
            </a:r>
            <a:r>
              <a:rPr kumimoji="1" lang="en-US" altLang="zh-CN" sz="2400" b="1">
                <a:effectLst>
                  <a:outerShdw blurRad="38100" dist="38100" dir="2700000" algn="tl">
                    <a:srgbClr val="C0C0C0"/>
                  </a:outerShdw>
                </a:effectLst>
                <a:latin typeface="Times New Roman" pitchFamily="18" charset="0"/>
              </a:rPr>
              <a:t>=</a:t>
            </a:r>
            <a:r>
              <a:rPr kumimoji="1" lang="zh-CN" altLang="en-US" sz="2400" b="1">
                <a:effectLst>
                  <a:outerShdw blurRad="38100" dist="38100" dir="2700000" algn="tl">
                    <a:srgbClr val="C0C0C0"/>
                  </a:outerShdw>
                </a:effectLst>
                <a:latin typeface="Times New Roman" pitchFamily="18" charset="0"/>
              </a:rPr>
              <a:t>。</a:t>
            </a:r>
          </a:p>
        </p:txBody>
      </p:sp>
      <p:grpSp>
        <p:nvGrpSpPr>
          <p:cNvPr id="351236" name="Group 4"/>
          <p:cNvGrpSpPr>
            <a:grpSpLocks/>
          </p:cNvGrpSpPr>
          <p:nvPr/>
        </p:nvGrpSpPr>
        <p:grpSpPr bwMode="auto">
          <a:xfrm>
            <a:off x="1547815" y="1268415"/>
            <a:ext cx="6410325" cy="860425"/>
            <a:chOff x="1020" y="3203"/>
            <a:chExt cx="4038" cy="542"/>
          </a:xfrm>
        </p:grpSpPr>
        <p:sp>
          <p:nvSpPr>
            <p:cNvPr id="351237" name="Rectangle 5"/>
            <p:cNvSpPr>
              <a:spLocks noChangeArrowheads="1"/>
            </p:cNvSpPr>
            <p:nvPr/>
          </p:nvSpPr>
          <p:spPr bwMode="auto">
            <a:xfrm>
              <a:off x="1020" y="3203"/>
              <a:ext cx="1951" cy="542"/>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if x &gt; 0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printf (“x &gt; 0”);</a:t>
              </a:r>
              <a:endParaRPr kumimoji="1" lang="en-US" altLang="zh-CN" sz="2000" b="1">
                <a:effectLst>
                  <a:outerShdw blurRad="38100" dist="38100" dir="2700000" algn="tl">
                    <a:srgbClr val="C0C0C0"/>
                  </a:outerShdw>
                </a:effectLst>
                <a:latin typeface="Times New Roman" pitchFamily="18" charset="0"/>
                <a:ea typeface="楷体_GB2312" pitchFamily="49" charset="-122"/>
              </a:endParaRPr>
            </a:p>
          </p:txBody>
        </p:sp>
        <p:sp>
          <p:nvSpPr>
            <p:cNvPr id="351238" name="Rectangle 6"/>
            <p:cNvSpPr>
              <a:spLocks noChangeArrowheads="1"/>
            </p:cNvSpPr>
            <p:nvPr/>
          </p:nvSpPr>
          <p:spPr bwMode="auto">
            <a:xfrm>
              <a:off x="3107" y="3203"/>
              <a:ext cx="1951" cy="542"/>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if (x &gt; 0)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printf (“x &gt; 0”);</a:t>
              </a:r>
              <a:endParaRPr kumimoji="1" lang="en-US" altLang="zh-CN" sz="2000" b="1">
                <a:effectLst>
                  <a:outerShdw blurRad="38100" dist="38100" dir="2700000" algn="tl">
                    <a:srgbClr val="C0C0C0"/>
                  </a:outerShdw>
                </a:effectLst>
                <a:latin typeface="Times New Roman" pitchFamily="18" charset="0"/>
                <a:ea typeface="楷体_GB2312" pitchFamily="49" charset="-122"/>
              </a:endParaRPr>
            </a:p>
          </p:txBody>
        </p:sp>
        <p:grpSp>
          <p:nvGrpSpPr>
            <p:cNvPr id="28692" name="Group 7"/>
            <p:cNvGrpSpPr>
              <a:grpSpLocks/>
            </p:cNvGrpSpPr>
            <p:nvPr/>
          </p:nvGrpSpPr>
          <p:grpSpPr bwMode="auto">
            <a:xfrm>
              <a:off x="2290" y="3249"/>
              <a:ext cx="240" cy="240"/>
              <a:chOff x="4344" y="3540"/>
              <a:chExt cx="240" cy="240"/>
            </a:xfrm>
          </p:grpSpPr>
          <p:sp>
            <p:nvSpPr>
              <p:cNvPr id="28694" name="Line 8"/>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8695" name="Line 9"/>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8693" name="Freeform 10"/>
            <p:cNvSpPr>
              <a:spLocks/>
            </p:cNvSpPr>
            <p:nvPr/>
          </p:nvSpPr>
          <p:spPr bwMode="auto">
            <a:xfrm>
              <a:off x="4422" y="3203"/>
              <a:ext cx="384" cy="250"/>
            </a:xfrm>
            <a:custGeom>
              <a:avLst/>
              <a:gdLst>
                <a:gd name="T0" fmla="*/ 0 w 384"/>
                <a:gd name="T1" fmla="*/ 144 h 250"/>
                <a:gd name="T2" fmla="*/ 144 w 384"/>
                <a:gd name="T3" fmla="*/ 240 h 250"/>
                <a:gd name="T4" fmla="*/ 192 w 384"/>
                <a:gd name="T5" fmla="*/ 192 h 250"/>
                <a:gd name="T6" fmla="*/ 300 w 384"/>
                <a:gd name="T7" fmla="*/ 96 h 250"/>
                <a:gd name="T8" fmla="*/ 360 w 384"/>
                <a:gd name="T9" fmla="*/ 36 h 250"/>
                <a:gd name="T10" fmla="*/ 384 w 384"/>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51243" name="Rectangle 11"/>
          <p:cNvSpPr>
            <a:spLocks noChangeArrowheads="1"/>
          </p:cNvSpPr>
          <p:nvPr/>
        </p:nvSpPr>
        <p:spPr bwMode="auto">
          <a:xfrm>
            <a:off x="1403350" y="2708277"/>
            <a:ext cx="6192838" cy="1135063"/>
          </a:xfrm>
          <a:prstGeom prst="rect">
            <a:avLst/>
          </a:prstGeom>
          <a:solidFill>
            <a:srgbClr val="FFFFFF"/>
          </a:solid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indent="266700">
              <a:defRPr/>
            </a:pPr>
            <a:r>
              <a:rPr kumimoji="1" lang="zh-CN" altLang="en-US" sz="2400" b="1">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if (a = 5) </a:t>
            </a:r>
            <a:r>
              <a:rPr kumimoji="1" lang="zh-CN" altLang="en-US" sz="2000" b="1">
                <a:effectLst>
                  <a:outerShdw blurRad="38100" dist="38100" dir="2700000" algn="tl">
                    <a:srgbClr val="C0C0C0"/>
                  </a:outerShdw>
                </a:effectLst>
                <a:latin typeface="Times New Roman" pitchFamily="18" charset="0"/>
                <a:ea typeface="楷体_GB2312" pitchFamily="49" charset="-122"/>
              </a:rPr>
              <a:t>语句；</a:t>
            </a:r>
            <a:r>
              <a:rPr kumimoji="1" lang="zh-CN" altLang="en-US" sz="2400" b="1">
                <a:effectLst>
                  <a:outerShdw blurRad="38100" dist="38100" dir="2700000" algn="tl">
                    <a:srgbClr val="C0C0C0"/>
                  </a:outerShdw>
                </a:effectLst>
                <a:latin typeface="Times New Roman" pitchFamily="18" charset="0"/>
                <a:ea typeface="楷体_GB2312" pitchFamily="49" charset="-122"/>
              </a:rPr>
              <a:t>  </a:t>
            </a:r>
            <a:r>
              <a:rPr kumimoji="1" lang="en-US" altLang="zh-CN"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zh-CN" altLang="en-US" b="1">
                <a:solidFill>
                  <a:schemeClr val="accent2"/>
                </a:solidFill>
                <a:effectLst>
                  <a:outerShdw blurRad="38100" dist="38100" dir="2700000" algn="tl">
                    <a:srgbClr val="C0C0C0"/>
                  </a:outerShdw>
                </a:effectLst>
                <a:latin typeface="Times New Roman" pitchFamily="18" charset="0"/>
                <a:ea typeface="楷体_GB2312" pitchFamily="49" charset="-122"/>
              </a:rPr>
              <a:t>表达式的值永远为非</a:t>
            </a:r>
            <a:r>
              <a:rPr kumimoji="1" lang="en-US" altLang="zh-CN" b="1">
                <a:solidFill>
                  <a:schemeClr val="accent2"/>
                </a:solidFill>
                <a:effectLst>
                  <a:outerShdw blurRad="38100" dist="38100" dir="2700000" algn="tl">
                    <a:srgbClr val="C0C0C0"/>
                  </a:outerShdw>
                </a:effectLst>
                <a:latin typeface="Times New Roman" pitchFamily="18" charset="0"/>
                <a:ea typeface="楷体_GB2312" pitchFamily="49" charset="-122"/>
              </a:rPr>
              <a:t>0</a:t>
            </a:r>
            <a:r>
              <a:rPr kumimoji="1" lang="zh-CN" altLang="en-US" b="1">
                <a:solidFill>
                  <a:schemeClr val="accent2"/>
                </a:solidFill>
                <a:effectLst>
                  <a:outerShdw blurRad="38100" dist="38100" dir="2700000" algn="tl">
                    <a:srgbClr val="C0C0C0"/>
                  </a:outerShdw>
                </a:effectLst>
                <a:latin typeface="Times New Roman" pitchFamily="18" charset="0"/>
                <a:ea typeface="楷体_GB2312" pitchFamily="49" charset="-122"/>
              </a:rPr>
              <a:t>，</a:t>
            </a:r>
          </a:p>
          <a:p>
            <a:pPr indent="266700" algn="ctr">
              <a:defRPr/>
            </a:pPr>
            <a:r>
              <a:rPr kumimoji="1" lang="zh-CN" altLang="en-US" b="1">
                <a:solidFill>
                  <a:schemeClr val="accent2"/>
                </a:solidFill>
                <a:effectLst>
                  <a:outerShdw blurRad="38100" dist="38100" dir="2700000" algn="tl">
                    <a:srgbClr val="C0C0C0"/>
                  </a:outerShdw>
                </a:effectLst>
                <a:latin typeface="Times New Roman" pitchFamily="18" charset="0"/>
                <a:ea typeface="楷体_GB2312" pitchFamily="49" charset="-122"/>
              </a:rPr>
              <a:t>                               所以其后的语句总是要执行的</a:t>
            </a:r>
          </a:p>
          <a:p>
            <a:pPr indent="266700">
              <a:defRPr/>
            </a:pPr>
            <a:r>
              <a:rPr kumimoji="1" lang="zh-CN" altLang="en-US" sz="2400" b="1">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if (b)  </a:t>
            </a:r>
            <a:r>
              <a:rPr kumimoji="1" lang="zh-CN" altLang="en-US" sz="2000" b="1">
                <a:effectLst>
                  <a:outerShdw blurRad="38100" dist="38100" dir="2700000" algn="tl">
                    <a:srgbClr val="C0C0C0"/>
                  </a:outerShdw>
                </a:effectLst>
                <a:latin typeface="Times New Roman" pitchFamily="18" charset="0"/>
                <a:ea typeface="楷体_GB2312" pitchFamily="49" charset="-122"/>
              </a:rPr>
              <a:t>语句；</a:t>
            </a:r>
            <a:r>
              <a:rPr kumimoji="1" lang="zh-CN" altLang="en-US" sz="2400" b="1">
                <a:effectLst>
                  <a:outerShdw blurRad="38100" dist="38100" dir="2700000" algn="tl">
                    <a:srgbClr val="C0C0C0"/>
                  </a:outerShdw>
                </a:effectLst>
                <a:latin typeface="Times New Roman" pitchFamily="18" charset="0"/>
                <a:ea typeface="楷体_GB2312" pitchFamily="49" charset="-122"/>
              </a:rPr>
              <a:t>       </a:t>
            </a:r>
            <a:r>
              <a:rPr kumimoji="1" lang="en-US" altLang="zh-CN"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zh-CN" altLang="en-US" b="1">
                <a:solidFill>
                  <a:schemeClr val="accent2"/>
                </a:solidFill>
                <a:effectLst>
                  <a:outerShdw blurRad="38100" dist="38100" dir="2700000" algn="tl">
                    <a:srgbClr val="C0C0C0"/>
                  </a:outerShdw>
                </a:effectLst>
                <a:latin typeface="Times New Roman" pitchFamily="18" charset="0"/>
                <a:ea typeface="楷体_GB2312" pitchFamily="49" charset="-122"/>
              </a:rPr>
              <a:t>等价于</a:t>
            </a:r>
            <a:r>
              <a:rPr kumimoji="1" lang="en-US" altLang="zh-CN" b="1">
                <a:solidFill>
                  <a:schemeClr val="accent2"/>
                </a:solidFill>
                <a:effectLst>
                  <a:outerShdw blurRad="38100" dist="38100" dir="2700000" algn="tl">
                    <a:srgbClr val="C0C0C0"/>
                  </a:outerShdw>
                </a:effectLst>
                <a:latin typeface="Times New Roman" pitchFamily="18" charset="0"/>
                <a:ea typeface="楷体_GB2312" pitchFamily="49" charset="-122"/>
              </a:rPr>
              <a:t>if (b != 0) </a:t>
            </a:r>
            <a:r>
              <a:rPr kumimoji="1" lang="zh-CN" altLang="en-US" b="1">
                <a:solidFill>
                  <a:schemeClr val="accent2"/>
                </a:solidFill>
                <a:effectLst>
                  <a:outerShdw blurRad="38100" dist="38100" dir="2700000" algn="tl">
                    <a:srgbClr val="C0C0C0"/>
                  </a:outerShdw>
                </a:effectLst>
                <a:latin typeface="Times New Roman" pitchFamily="18" charset="0"/>
                <a:ea typeface="楷体_GB2312" pitchFamily="49" charset="-122"/>
              </a:rPr>
              <a:t>语句；</a:t>
            </a:r>
          </a:p>
        </p:txBody>
      </p:sp>
      <p:grpSp>
        <p:nvGrpSpPr>
          <p:cNvPr id="351244" name="Group 12"/>
          <p:cNvGrpSpPr>
            <a:grpSpLocks/>
          </p:cNvGrpSpPr>
          <p:nvPr/>
        </p:nvGrpSpPr>
        <p:grpSpPr bwMode="auto">
          <a:xfrm>
            <a:off x="1331915" y="2852740"/>
            <a:ext cx="6408737" cy="3781425"/>
            <a:chOff x="1202" y="1253"/>
            <a:chExt cx="4037" cy="2382"/>
          </a:xfrm>
        </p:grpSpPr>
        <p:sp>
          <p:nvSpPr>
            <p:cNvPr id="351245" name="Rectangle 13"/>
            <p:cNvSpPr>
              <a:spLocks noChangeArrowheads="1"/>
            </p:cNvSpPr>
            <p:nvPr/>
          </p:nvSpPr>
          <p:spPr bwMode="auto">
            <a:xfrm>
              <a:off x="1202" y="1253"/>
              <a:ext cx="1951" cy="1922"/>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if (a &gt; b)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b++;</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else</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 = 0;</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b = 1;</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t>
              </a:r>
              <a:endParaRPr kumimoji="1" lang="en-US" altLang="zh-CN" sz="2000" b="1">
                <a:effectLst>
                  <a:outerShdw blurRad="38100" dist="38100" dir="2700000" algn="tl">
                    <a:srgbClr val="C0C0C0"/>
                  </a:outerShdw>
                </a:effectLst>
                <a:latin typeface="Times New Roman" pitchFamily="18" charset="0"/>
                <a:ea typeface="楷体_GB2312" pitchFamily="49" charset="-122"/>
              </a:endParaRPr>
            </a:p>
          </p:txBody>
        </p:sp>
        <p:grpSp>
          <p:nvGrpSpPr>
            <p:cNvPr id="28685" name="Group 14"/>
            <p:cNvGrpSpPr>
              <a:grpSpLocks/>
            </p:cNvGrpSpPr>
            <p:nvPr/>
          </p:nvGrpSpPr>
          <p:grpSpPr bwMode="auto">
            <a:xfrm>
              <a:off x="2381" y="1661"/>
              <a:ext cx="240" cy="240"/>
              <a:chOff x="4344" y="3540"/>
              <a:chExt cx="240" cy="240"/>
            </a:xfrm>
          </p:grpSpPr>
          <p:sp>
            <p:nvSpPr>
              <p:cNvPr id="28688" name="Line 15"/>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8689" name="Line 16"/>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51249" name="Rectangle 17"/>
            <p:cNvSpPr>
              <a:spLocks noChangeArrowheads="1"/>
            </p:cNvSpPr>
            <p:nvPr/>
          </p:nvSpPr>
          <p:spPr bwMode="auto">
            <a:xfrm>
              <a:off x="3288" y="1253"/>
              <a:ext cx="1951" cy="2382"/>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if (a &gt; b)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b++;</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else</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 = 0;</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b = 1;</a:t>
              </a:r>
            </a:p>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       }</a:t>
              </a:r>
              <a:endParaRPr kumimoji="1" lang="en-US" altLang="zh-CN" sz="2000" b="1">
                <a:effectLst>
                  <a:outerShdw blurRad="38100" dist="38100" dir="2700000" algn="tl">
                    <a:srgbClr val="C0C0C0"/>
                  </a:outerShdw>
                </a:effectLst>
                <a:latin typeface="Times New Roman" pitchFamily="18" charset="0"/>
                <a:ea typeface="楷体_GB2312" pitchFamily="49" charset="-122"/>
              </a:endParaRPr>
            </a:p>
          </p:txBody>
        </p:sp>
        <p:sp>
          <p:nvSpPr>
            <p:cNvPr id="28687" name="Freeform 18"/>
            <p:cNvSpPr>
              <a:spLocks/>
            </p:cNvSpPr>
            <p:nvPr/>
          </p:nvSpPr>
          <p:spPr bwMode="auto">
            <a:xfrm>
              <a:off x="4604" y="1570"/>
              <a:ext cx="384" cy="250"/>
            </a:xfrm>
            <a:custGeom>
              <a:avLst/>
              <a:gdLst>
                <a:gd name="T0" fmla="*/ 0 w 384"/>
                <a:gd name="T1" fmla="*/ 144 h 250"/>
                <a:gd name="T2" fmla="*/ 144 w 384"/>
                <a:gd name="T3" fmla="*/ 240 h 250"/>
                <a:gd name="T4" fmla="*/ 192 w 384"/>
                <a:gd name="T5" fmla="*/ 192 h 250"/>
                <a:gd name="T6" fmla="*/ 300 w 384"/>
                <a:gd name="T7" fmla="*/ 96 h 250"/>
                <a:gd name="T8" fmla="*/ 360 w 384"/>
                <a:gd name="T9" fmla="*/ 36 h 250"/>
                <a:gd name="T10" fmla="*/ 384 w 384"/>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1251" name="Group 19"/>
          <p:cNvGrpSpPr>
            <a:grpSpLocks/>
          </p:cNvGrpSpPr>
          <p:nvPr/>
        </p:nvGrpSpPr>
        <p:grpSpPr bwMode="auto">
          <a:xfrm>
            <a:off x="1547815" y="2133602"/>
            <a:ext cx="7058025" cy="4519613"/>
            <a:chOff x="884" y="1298"/>
            <a:chExt cx="4446" cy="2847"/>
          </a:xfrm>
        </p:grpSpPr>
        <p:sp>
          <p:nvSpPr>
            <p:cNvPr id="351252" name="Rectangle 20" descr="信纸"/>
            <p:cNvSpPr>
              <a:spLocks noChangeArrowheads="1"/>
            </p:cNvSpPr>
            <p:nvPr/>
          </p:nvSpPr>
          <p:spPr bwMode="auto">
            <a:xfrm>
              <a:off x="884" y="1298"/>
              <a:ext cx="2178" cy="2842"/>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p>
            <a:p>
              <a:pPr>
                <a:defRPr/>
              </a:pP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#include &lt;stdio.h&gt;</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void main (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int x = 0;</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if (</a:t>
              </a:r>
              <a:r>
                <a:rPr kumimoji="1" lang="en-US" altLang="zh-CN" sz="2400" b="1">
                  <a:solidFill>
                    <a:srgbClr val="FF33CC"/>
                  </a:solidFill>
                  <a:effectLst>
                    <a:outerShdw blurRad="38100" dist="38100" dir="2700000" algn="tl">
                      <a:srgbClr val="000000"/>
                    </a:outerShdw>
                  </a:effectLst>
                  <a:latin typeface="Times New Roman" pitchFamily="18" charset="0"/>
                  <a:ea typeface="楷体_GB2312" pitchFamily="49" charset="-122"/>
                </a:rPr>
                <a:t>x == 0</a:t>
              </a:r>
              <a:r>
                <a:rPr kumimoji="1" lang="en-US" altLang="zh-CN" sz="2400" b="1">
                  <a:effectLst>
                    <a:outerShdw blurRad="38100" dist="38100" dir="2700000" algn="tl">
                      <a:srgbClr val="FFFFFF"/>
                    </a:outerShdw>
                  </a:effectLst>
                  <a:latin typeface="Times New Roman" pitchFamily="18" charset="0"/>
                  <a:ea typeface="楷体_GB2312" pitchFamily="49" charset="-122"/>
                </a:rPr>
                <a:t>)</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printf (“x = 0\n”);</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else</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printf (“x != 0\n”);</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a:defRPr/>
              </a:pPr>
              <a:endParaRPr kumimoji="1" lang="en-US" altLang="zh-CN" sz="2400" b="1">
                <a:effectLst>
                  <a:outerShdw blurRad="38100" dist="38100" dir="2700000" algn="tl">
                    <a:srgbClr val="FFFFFF"/>
                  </a:outerShdw>
                </a:effectLst>
                <a:latin typeface="Times New Roman" pitchFamily="18" charset="0"/>
                <a:ea typeface="楷体_GB2312" pitchFamily="49" charset="-122"/>
              </a:endParaRPr>
            </a:p>
            <a:p>
              <a:pPr lvl="3">
                <a:defRPr/>
              </a:pPr>
              <a:endParaRPr kumimoji="1" lang="zh-CN" altLang="en-US" sz="2400" b="1">
                <a:effectLst>
                  <a:outerShdw blurRad="38100" dist="38100" dir="2700000" algn="tl">
                    <a:srgbClr val="FFFFFF"/>
                  </a:outerShdw>
                </a:effectLst>
                <a:latin typeface="Times New Roman" pitchFamily="18" charset="0"/>
                <a:ea typeface="楷体_GB2312" pitchFamily="49" charset="-122"/>
              </a:endParaRPr>
            </a:p>
          </p:txBody>
        </p:sp>
        <p:sp>
          <p:nvSpPr>
            <p:cNvPr id="351253" name="Rectangle 21" descr="信纸"/>
            <p:cNvSpPr>
              <a:spLocks noChangeArrowheads="1"/>
            </p:cNvSpPr>
            <p:nvPr/>
          </p:nvSpPr>
          <p:spPr bwMode="auto">
            <a:xfrm>
              <a:off x="3152" y="1303"/>
              <a:ext cx="2178" cy="2842"/>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p>
            <a:p>
              <a:pPr>
                <a:defRPr/>
              </a:pP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#include &lt;stdio.h&gt;</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void main (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int x = 0;</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if (</a:t>
              </a:r>
              <a:r>
                <a:rPr kumimoji="1" lang="en-US" altLang="zh-CN" sz="2400" b="1">
                  <a:solidFill>
                    <a:srgbClr val="FF33CC"/>
                  </a:solidFill>
                  <a:effectLst>
                    <a:outerShdw blurRad="38100" dist="38100" dir="2700000" algn="tl">
                      <a:srgbClr val="000000"/>
                    </a:outerShdw>
                  </a:effectLst>
                  <a:latin typeface="Times New Roman" pitchFamily="18" charset="0"/>
                  <a:ea typeface="楷体_GB2312" pitchFamily="49" charset="-122"/>
                </a:rPr>
                <a:t>x = 0</a:t>
              </a:r>
              <a:r>
                <a:rPr kumimoji="1" lang="en-US" altLang="zh-CN" sz="2400" b="1">
                  <a:effectLst>
                    <a:outerShdw blurRad="38100" dist="38100" dir="2700000" algn="tl">
                      <a:srgbClr val="FFFFFF"/>
                    </a:outerShdw>
                  </a:effectLst>
                  <a:latin typeface="Times New Roman" pitchFamily="18" charset="0"/>
                  <a:ea typeface="楷体_GB2312" pitchFamily="49" charset="-122"/>
                </a:rPr>
                <a:t>)</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printf (“x = 0\n”);</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else</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printf (“x != 0\n”);</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a:defRPr/>
              </a:pPr>
              <a:endParaRPr kumimoji="1" lang="en-US" altLang="zh-CN" sz="2400" b="1">
                <a:effectLst>
                  <a:outerShdw blurRad="38100" dist="38100" dir="2700000" algn="tl">
                    <a:srgbClr val="FFFFFF"/>
                  </a:outerShdw>
                </a:effectLst>
                <a:latin typeface="Times New Roman" pitchFamily="18" charset="0"/>
                <a:ea typeface="楷体_GB2312" pitchFamily="49" charset="-122"/>
              </a:endParaRPr>
            </a:p>
            <a:p>
              <a:pPr lvl="3">
                <a:defRPr/>
              </a:pPr>
              <a:endParaRPr kumimoji="1" lang="zh-CN" altLang="en-US" sz="2400" b="1">
                <a:effectLst>
                  <a:outerShdw blurRad="38100" dist="38100" dir="2700000" algn="tl">
                    <a:srgbClr val="FFFFFF"/>
                  </a:outerShdw>
                </a:effectLst>
                <a:latin typeface="Times New Roman" pitchFamily="18" charset="0"/>
                <a:ea typeface="楷体_GB2312" pitchFamily="49" charset="-122"/>
              </a:endParaRPr>
            </a:p>
          </p:txBody>
        </p:sp>
      </p:grpSp>
      <p:sp>
        <p:nvSpPr>
          <p:cNvPr id="351254" name="Rectangle 22"/>
          <p:cNvSpPr>
            <a:spLocks noChangeArrowheads="1"/>
          </p:cNvSpPr>
          <p:nvPr/>
        </p:nvSpPr>
        <p:spPr bwMode="auto">
          <a:xfrm>
            <a:off x="2411413" y="5928669"/>
            <a:ext cx="2305050" cy="461665"/>
          </a:xfrm>
          <a:prstGeom prst="rect">
            <a:avLst/>
          </a:prstGeom>
          <a:solidFill>
            <a:srgbClr val="FFFFFF"/>
          </a:solidFill>
          <a:ln w="38100">
            <a:solidFill>
              <a:srgbClr val="FF33CC"/>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sz="2000" b="1">
                <a:effectLst>
                  <a:outerShdw blurRad="38100" dist="38100" dir="2700000" algn="tl">
                    <a:srgbClr val="C0C0C0"/>
                  </a:outerShdw>
                </a:effectLst>
                <a:latin typeface="楷体_GB2312" pitchFamily="49" charset="-122"/>
                <a:ea typeface="楷体_GB2312" pitchFamily="49" charset="-122"/>
              </a:rPr>
              <a:t>运行结</a:t>
            </a:r>
            <a:r>
              <a:rPr kumimoji="1" lang="zh-CN" altLang="en-US" sz="2000" b="1">
                <a:effectLst>
                  <a:outerShdw blurRad="38100" dist="38100" dir="2700000" algn="tl">
                    <a:srgbClr val="C0C0C0"/>
                  </a:outerShdw>
                </a:effectLst>
                <a:latin typeface="楷体_GB2312" pitchFamily="49" charset="-122"/>
                <a:ea typeface="楷体_GB2312" pitchFamily="49" charset="-122"/>
              </a:rPr>
              <a:t>果：</a:t>
            </a:r>
            <a:r>
              <a:rPr kumimoji="1" lang="en-US" altLang="zh-CN" sz="2400" b="1">
                <a:effectLst>
                  <a:outerShdw blurRad="38100" dist="38100" dir="2700000" algn="tl">
                    <a:srgbClr val="C0C0C0"/>
                  </a:outerShdw>
                </a:effectLst>
                <a:latin typeface="Times New Roman" pitchFamily="18" charset="0"/>
              </a:rPr>
              <a:t>x = 0</a:t>
            </a:r>
          </a:p>
        </p:txBody>
      </p:sp>
      <p:sp>
        <p:nvSpPr>
          <p:cNvPr id="351255" name="Rectangle 23"/>
          <p:cNvSpPr>
            <a:spLocks noChangeArrowheads="1"/>
          </p:cNvSpPr>
          <p:nvPr/>
        </p:nvSpPr>
        <p:spPr bwMode="auto">
          <a:xfrm>
            <a:off x="5991225" y="5923907"/>
            <a:ext cx="2305050" cy="461665"/>
          </a:xfrm>
          <a:prstGeom prst="rect">
            <a:avLst/>
          </a:prstGeom>
          <a:solidFill>
            <a:srgbClr val="FFFFFF"/>
          </a:solidFill>
          <a:ln w="38100">
            <a:solidFill>
              <a:srgbClr val="FF33CC"/>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sz="2000" b="1">
                <a:effectLst>
                  <a:outerShdw blurRad="38100" dist="38100" dir="2700000" algn="tl">
                    <a:srgbClr val="C0C0C0"/>
                  </a:outerShdw>
                </a:effectLst>
                <a:latin typeface="楷体_GB2312" pitchFamily="49" charset="-122"/>
                <a:ea typeface="楷体_GB2312" pitchFamily="49" charset="-122"/>
              </a:rPr>
              <a:t>运行结</a:t>
            </a:r>
            <a:r>
              <a:rPr kumimoji="1" lang="zh-CN" altLang="en-US" sz="2000" b="1">
                <a:effectLst>
                  <a:outerShdw blurRad="38100" dist="38100" dir="2700000" algn="tl">
                    <a:srgbClr val="C0C0C0"/>
                  </a:outerShdw>
                </a:effectLst>
                <a:latin typeface="楷体_GB2312" pitchFamily="49" charset="-122"/>
                <a:ea typeface="楷体_GB2312" pitchFamily="49" charset="-122"/>
              </a:rPr>
              <a:t>果：</a:t>
            </a:r>
            <a:r>
              <a:rPr kumimoji="1" lang="en-US" altLang="zh-CN" sz="2400" b="1">
                <a:effectLst>
                  <a:outerShdw blurRad="38100" dist="38100" dir="2700000" algn="tl">
                    <a:srgbClr val="C0C0C0"/>
                  </a:outerShdw>
                </a:effectLst>
                <a:latin typeface="Times New Roman" pitchFamily="18" charset="0"/>
              </a:rPr>
              <a:t>x != 0</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351236"/>
                                        </p:tgtEl>
                                        <p:attrNameLst>
                                          <p:attrName>style.visibility</p:attrName>
                                        </p:attrNameLst>
                                      </p:cBhvr>
                                      <p:to>
                                        <p:strVal val="visible"/>
                                      </p:to>
                                    </p:set>
                                    <p:animEffect transition="in" filter="box(out)">
                                      <p:cBhvr>
                                        <p:cTn id="13" dur="500"/>
                                        <p:tgtEl>
                                          <p:spTgt spid="351236"/>
                                        </p:tgtEl>
                                      </p:cBhvr>
                                    </p:animEffect>
                                  </p:childTnLst>
                                  <p:subTnLst>
                                    <p:set>
                                      <p:cBhvr override="childStyle">
                                        <p:cTn dur="1" fill="hold" display="0" masterRel="nextClick" afterEffect="1"/>
                                        <p:tgtEl>
                                          <p:spTgt spid="351236"/>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51235">
                                            <p:txEl>
                                              <p:pRg st="1" end="1"/>
                                            </p:txEl>
                                          </p:spTgt>
                                        </p:tgtEl>
                                        <p:attrNameLst>
                                          <p:attrName>style.visibility</p:attrName>
                                        </p:attrNameLst>
                                      </p:cBhvr>
                                      <p:to>
                                        <p:strVal val="visible"/>
                                      </p:to>
                                    </p:set>
                                    <p:anim calcmode="lin" valueType="num">
                                      <p:cBhvr additive="base">
                                        <p:cTn id="18"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512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351243"/>
                                        </p:tgtEl>
                                        <p:attrNameLst>
                                          <p:attrName>style.visibility</p:attrName>
                                        </p:attrNameLst>
                                      </p:cBhvr>
                                      <p:to>
                                        <p:strVal val="visible"/>
                                      </p:to>
                                    </p:set>
                                    <p:animEffect transition="in" filter="box(out)">
                                      <p:cBhvr>
                                        <p:cTn id="24" dur="500"/>
                                        <p:tgtEl>
                                          <p:spTgt spid="351243"/>
                                        </p:tgtEl>
                                      </p:cBhvr>
                                    </p:animEffect>
                                  </p:childTnLst>
                                  <p:subTnLst>
                                    <p:set>
                                      <p:cBhvr override="childStyle">
                                        <p:cTn dur="1" fill="hold" display="0" masterRel="nextClick" afterEffect="1"/>
                                        <p:tgtEl>
                                          <p:spTgt spid="351243"/>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51235">
                                            <p:txEl>
                                              <p:pRg st="2" end="2"/>
                                            </p:txEl>
                                          </p:spTgt>
                                        </p:tgtEl>
                                        <p:attrNameLst>
                                          <p:attrName>style.visibility</p:attrName>
                                        </p:attrNameLst>
                                      </p:cBhvr>
                                      <p:to>
                                        <p:strVal val="visible"/>
                                      </p:to>
                                    </p:set>
                                    <p:anim calcmode="lin" valueType="num">
                                      <p:cBhvr additive="base">
                                        <p:cTn id="2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512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351244"/>
                                        </p:tgtEl>
                                        <p:attrNameLst>
                                          <p:attrName>style.visibility</p:attrName>
                                        </p:attrNameLst>
                                      </p:cBhvr>
                                      <p:to>
                                        <p:strVal val="visible"/>
                                      </p:to>
                                    </p:set>
                                    <p:animEffect transition="in" filter="box(out)">
                                      <p:cBhvr>
                                        <p:cTn id="35" dur="500"/>
                                        <p:tgtEl>
                                          <p:spTgt spid="351244"/>
                                        </p:tgtEl>
                                      </p:cBhvr>
                                    </p:animEffect>
                                  </p:childTnLst>
                                  <p:subTnLst>
                                    <p:set>
                                      <p:cBhvr override="childStyle">
                                        <p:cTn dur="1" fill="hold" display="0" masterRel="nextClick" afterEffect="1"/>
                                        <p:tgtEl>
                                          <p:spTgt spid="351244"/>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351235">
                                            <p:txEl>
                                              <p:pRg st="3" end="3"/>
                                            </p:txEl>
                                          </p:spTgt>
                                        </p:tgtEl>
                                        <p:attrNameLst>
                                          <p:attrName>style.visibility</p:attrName>
                                        </p:attrNameLst>
                                      </p:cBhvr>
                                      <p:to>
                                        <p:strVal val="visible"/>
                                      </p:to>
                                    </p:set>
                                    <p:anim calcmode="lin" valueType="num">
                                      <p:cBhvr additive="base">
                                        <p:cTn id="40"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512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351251"/>
                                        </p:tgtEl>
                                        <p:attrNameLst>
                                          <p:attrName>style.visibility</p:attrName>
                                        </p:attrNameLst>
                                      </p:cBhvr>
                                      <p:to>
                                        <p:strVal val="visible"/>
                                      </p:to>
                                    </p:set>
                                    <p:animEffect transition="in" filter="box(out)">
                                      <p:cBhvr>
                                        <p:cTn id="46" dur="500"/>
                                        <p:tgtEl>
                                          <p:spTgt spid="351251"/>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51254"/>
                                        </p:tgtEl>
                                        <p:attrNameLst>
                                          <p:attrName>style.visibility</p:attrName>
                                        </p:attrNameLst>
                                      </p:cBhvr>
                                      <p:to>
                                        <p:strVal val="visible"/>
                                      </p:to>
                                    </p:set>
                                    <p:animEffect transition="in" filter="box(in)">
                                      <p:cBhvr>
                                        <p:cTn id="51" dur="500"/>
                                        <p:tgtEl>
                                          <p:spTgt spid="351254"/>
                                        </p:tgtEl>
                                      </p:cBhvr>
                                    </p:animEffect>
                                  </p:childTnLst>
                                  <p:subTnLst>
                                    <p:audio>
                                      <p:cMediaNode>
                                        <p:cTn display="0" masterRel="sameClick">
                                          <p:stCondLst>
                                            <p:cond evt="begin" delay="0">
                                              <p:tn val="49"/>
                                            </p:cond>
                                          </p:stCondLst>
                                          <p:endCondLst>
                                            <p:cond evt="onStopAudio" delay="0">
                                              <p:tgtEl>
                                                <p:sldTgt/>
                                              </p:tgtEl>
                                            </p:cond>
                                          </p:endCondLst>
                                        </p:cTn>
                                        <p:tgtEl>
                                          <p:sndTgt r:embed="rId4" name="chimes.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351255"/>
                                        </p:tgtEl>
                                        <p:attrNameLst>
                                          <p:attrName>style.visibility</p:attrName>
                                        </p:attrNameLst>
                                      </p:cBhvr>
                                      <p:to>
                                        <p:strVal val="visible"/>
                                      </p:to>
                                    </p:set>
                                    <p:animEffect transition="in" filter="box(out)">
                                      <p:cBhvr>
                                        <p:cTn id="56" dur="500"/>
                                        <p:tgtEl>
                                          <p:spTgt spid="351255"/>
                                        </p:tgtEl>
                                      </p:cBhvr>
                                    </p:animEffect>
                                  </p:childTnLst>
                                  <p:subTnLst>
                                    <p:audio>
                                      <p:cMediaNode>
                                        <p:cTn display="0" masterRel="sameClick">
                                          <p:stCondLst>
                                            <p:cond evt="begin" delay="0">
                                              <p:tn val="5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43" grpId="0" animBg="1"/>
      <p:bldP spid="351254" grpId="0" animBg="1"/>
      <p:bldP spid="3512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olidFill>
                  <a:schemeClr val="bg2">
                    <a:lumMod val="60000"/>
                    <a:lumOff val="40000"/>
                  </a:schemeClr>
                </a:solidFill>
              </a:rPr>
              <a:t>04</a:t>
            </a:r>
            <a:endParaRPr lang="zh-CN" altLang="en-US" dirty="0">
              <a:solidFill>
                <a:schemeClr val="bg2">
                  <a:lumMod val="60000"/>
                  <a:lumOff val="40000"/>
                </a:schemeClr>
              </a:solidFill>
            </a:endParaRPr>
          </a:p>
        </p:txBody>
      </p:sp>
      <p:sp>
        <p:nvSpPr>
          <p:cNvPr id="4" name="内容占位符 3"/>
          <p:cNvSpPr>
            <a:spLocks noGrp="1"/>
          </p:cNvSpPr>
          <p:nvPr>
            <p:ph sz="quarter" idx="10"/>
          </p:nvPr>
        </p:nvSpPr>
        <p:spPr/>
        <p:txBody>
          <a:bodyPr/>
          <a:lstStyle/>
          <a:p>
            <a:r>
              <a:rPr lang="en-US" altLang="zh-CN" dirty="0" smtClean="0">
                <a:solidFill>
                  <a:schemeClr val="bg2">
                    <a:lumMod val="60000"/>
                    <a:lumOff val="40000"/>
                  </a:schemeClr>
                </a:solidFill>
              </a:rPr>
              <a:t>4.3.3 if</a:t>
            </a:r>
            <a:r>
              <a:rPr lang="zh-CN" altLang="en-US" dirty="0" smtClean="0">
                <a:solidFill>
                  <a:schemeClr val="bg2">
                    <a:lumMod val="60000"/>
                    <a:lumOff val="40000"/>
                  </a:schemeClr>
                </a:solidFill>
              </a:rPr>
              <a:t>语句的嵌套</a:t>
            </a:r>
            <a:endParaRPr lang="zh-CN" altLang="en-US" dirty="0">
              <a:solidFill>
                <a:schemeClr val="bg2">
                  <a:lumMod val="60000"/>
                  <a:lumOff val="40000"/>
                </a:schemeClr>
              </a:solidFill>
            </a:endParaRPr>
          </a:p>
        </p:txBody>
      </p:sp>
      <p:sp>
        <p:nvSpPr>
          <p:cNvPr id="5" name="文本占位符 4"/>
          <p:cNvSpPr>
            <a:spLocks noGrp="1"/>
          </p:cNvSpPr>
          <p:nvPr>
            <p:ph type="body" sz="quarter" idx="11"/>
          </p:nvPr>
        </p:nvSpPr>
        <p:spPr/>
        <p:txBody>
          <a:bodyPr>
            <a:normAutofit/>
          </a:bodyPr>
          <a:lstStyle/>
          <a:p>
            <a:endParaRPr lang="zh-CN" altLang="en-US" dirty="0">
              <a:solidFill>
                <a:schemeClr val="bg2">
                  <a:lumMod val="60000"/>
                  <a:lumOff val="40000"/>
                </a:schemeClr>
              </a:solidFill>
            </a:endParaRPr>
          </a:p>
        </p:txBody>
      </p:sp>
    </p:spTree>
    <p:extLst>
      <p:ext uri="{BB962C8B-B14F-4D97-AF65-F5344CB8AC3E}">
        <p14:creationId xmlns:p14="http://schemas.microsoft.com/office/powerpoint/2010/main" val="18475391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分段计算水费 </a:t>
            </a:r>
          </a:p>
          <a:p>
            <a:endParaRPr lang="zh-CN" altLang="en-US" dirty="0"/>
          </a:p>
        </p:txBody>
      </p:sp>
      <p:sp>
        <p:nvSpPr>
          <p:cNvPr id="3" name="标题 2"/>
          <p:cNvSpPr>
            <a:spLocks noGrp="1"/>
          </p:cNvSpPr>
          <p:nvPr>
            <p:ph type="title"/>
          </p:nvPr>
        </p:nvSpPr>
        <p:spPr/>
        <p:txBody>
          <a:bodyPr/>
          <a:lstStyle/>
          <a:p>
            <a:r>
              <a:rPr lang="zh-CN" altLang="en-US" dirty="0" smtClean="0"/>
              <a:t>实验</a:t>
            </a:r>
            <a:r>
              <a:rPr lang="en-US" altLang="zh-CN" dirty="0" smtClean="0"/>
              <a:t>  If</a:t>
            </a:r>
            <a:r>
              <a:rPr lang="zh-CN" altLang="en-US" dirty="0" smtClean="0"/>
              <a:t>的嵌套</a:t>
            </a:r>
            <a:endParaRPr lang="zh-CN" altLang="en-US" dirty="0"/>
          </a:p>
        </p:txBody>
      </p:sp>
      <p:graphicFrame>
        <p:nvGraphicFramePr>
          <p:cNvPr id="4" name="对象 3"/>
          <p:cNvGraphicFramePr>
            <a:graphicFrameLocks noChangeAspect="1"/>
          </p:cNvGraphicFramePr>
          <p:nvPr/>
        </p:nvGraphicFramePr>
        <p:xfrm>
          <a:off x="755652" y="2708277"/>
          <a:ext cx="6119813" cy="2466975"/>
        </p:xfrm>
        <a:graphic>
          <a:graphicData uri="http://schemas.openxmlformats.org/presentationml/2006/ole">
            <mc:AlternateContent xmlns:mc="http://schemas.openxmlformats.org/markup-compatibility/2006">
              <mc:Choice xmlns:v="urn:schemas-microsoft-com:vml" Requires="v">
                <p:oleObj spid="_x0000_s35885" name="Equation" r:id="rId3" imgW="1854200" imgH="749300" progId="Equation.DSMT4">
                  <p:embed/>
                </p:oleObj>
              </mc:Choice>
              <mc:Fallback>
                <p:oleObj name="Equation" r:id="rId3" imgW="1854200" imgH="749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2" y="2708277"/>
                        <a:ext cx="6119813"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123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90" y="404815"/>
            <a:ext cx="5483225" cy="668337"/>
          </a:xfrm>
        </p:spPr>
        <p:txBody>
          <a:bodyPr/>
          <a:lstStyle/>
          <a:p>
            <a:pPr eaLnBrk="1" hangingPunct="1"/>
            <a:r>
              <a:rPr lang="zh-CN" altLang="en-US" sz="4000"/>
              <a:t>源程序</a:t>
            </a:r>
            <a:r>
              <a:rPr lang="en-US" altLang="zh-CN" sz="4000"/>
              <a:t>-</a:t>
            </a:r>
            <a:r>
              <a:rPr lang="zh-CN" altLang="en-US" sz="4000"/>
              <a:t>分段计算水费</a:t>
            </a:r>
          </a:p>
        </p:txBody>
      </p:sp>
      <p:sp>
        <p:nvSpPr>
          <p:cNvPr id="32771" name="Rectangle 3"/>
          <p:cNvSpPr>
            <a:spLocks noGrp="1" noChangeArrowheads="1"/>
          </p:cNvSpPr>
          <p:nvPr>
            <p:ph type="body" sz="half" idx="1"/>
          </p:nvPr>
        </p:nvSpPr>
        <p:spPr>
          <a:xfrm>
            <a:off x="466725" y="1341440"/>
            <a:ext cx="5257800" cy="5489575"/>
          </a:xfrm>
        </p:spPr>
        <p:txBody>
          <a:bodyPr/>
          <a:lstStyle/>
          <a:p>
            <a:pPr eaLnBrk="1" hangingPunct="1">
              <a:lnSpc>
                <a:spcPct val="80000"/>
              </a:lnSpc>
              <a:buFont typeface="Wingdings" pitchFamily="2" charset="2"/>
              <a:buNone/>
            </a:pPr>
            <a:r>
              <a:rPr lang="en-US" altLang="zh-CN" sz="2000" b="1"/>
              <a:t># include &lt;stdio.h&gt; </a:t>
            </a:r>
          </a:p>
          <a:p>
            <a:pPr eaLnBrk="1" hangingPunct="1">
              <a:lnSpc>
                <a:spcPct val="80000"/>
              </a:lnSpc>
              <a:buFont typeface="Wingdings" pitchFamily="2" charset="2"/>
              <a:buNone/>
            </a:pPr>
            <a:r>
              <a:rPr lang="en-US" altLang="zh-CN" sz="2000" b="1"/>
              <a:t>int main(void)</a:t>
            </a:r>
          </a:p>
          <a:p>
            <a:pPr eaLnBrk="1" hangingPunct="1">
              <a:lnSpc>
                <a:spcPct val="80000"/>
              </a:lnSpc>
              <a:buFont typeface="Wingdings" pitchFamily="2" charset="2"/>
              <a:buNone/>
            </a:pPr>
            <a:r>
              <a:rPr lang="en-US" altLang="zh-CN" sz="2000" b="1"/>
              <a:t>{</a:t>
            </a:r>
          </a:p>
          <a:p>
            <a:pPr eaLnBrk="1" hangingPunct="1">
              <a:lnSpc>
                <a:spcPct val="80000"/>
              </a:lnSpc>
              <a:buFont typeface="Wingdings" pitchFamily="2" charset="2"/>
              <a:buNone/>
            </a:pPr>
            <a:r>
              <a:rPr lang="en-US" altLang="zh-CN" sz="2000" b="1"/>
              <a:t>   double x, y; </a:t>
            </a:r>
          </a:p>
          <a:p>
            <a:pPr eaLnBrk="1" hangingPunct="1">
              <a:lnSpc>
                <a:spcPct val="80000"/>
              </a:lnSpc>
              <a:buFont typeface="Wingdings" pitchFamily="2" charset="2"/>
              <a:buNone/>
            </a:pPr>
            <a:r>
              <a:rPr lang="en-US" altLang="zh-CN" sz="2000" b="1"/>
              <a:t>   printf("Enter x:");</a:t>
            </a:r>
          </a:p>
          <a:p>
            <a:pPr eaLnBrk="1" hangingPunct="1">
              <a:lnSpc>
                <a:spcPct val="80000"/>
              </a:lnSpc>
              <a:buFont typeface="Wingdings" pitchFamily="2" charset="2"/>
              <a:buNone/>
            </a:pPr>
            <a:r>
              <a:rPr lang="en-US" altLang="zh-CN" sz="2000" b="1"/>
              <a:t>   scanf("%lf", &amp;x); </a:t>
            </a:r>
          </a:p>
          <a:p>
            <a:pPr eaLnBrk="1" hangingPunct="1">
              <a:lnSpc>
                <a:spcPct val="80000"/>
              </a:lnSpc>
              <a:buFont typeface="Wingdings" pitchFamily="2" charset="2"/>
              <a:buNone/>
            </a:pPr>
            <a:r>
              <a:rPr lang="en-US" altLang="zh-CN" sz="2000" b="1"/>
              <a:t>   if (x &lt; 0){</a:t>
            </a:r>
          </a:p>
          <a:p>
            <a:pPr eaLnBrk="1" hangingPunct="1">
              <a:lnSpc>
                <a:spcPct val="80000"/>
              </a:lnSpc>
              <a:buFont typeface="Wingdings" pitchFamily="2" charset="2"/>
              <a:buNone/>
            </a:pPr>
            <a:r>
              <a:rPr lang="en-US" altLang="zh-CN" sz="2000" b="1"/>
              <a:t>       y = 0;</a:t>
            </a:r>
          </a:p>
          <a:p>
            <a:pPr eaLnBrk="1" hangingPunct="1">
              <a:lnSpc>
                <a:spcPct val="80000"/>
              </a:lnSpc>
              <a:buFont typeface="Wingdings" pitchFamily="2" charset="2"/>
              <a:buNone/>
            </a:pPr>
            <a:r>
              <a:rPr lang="en-US" altLang="zh-CN" sz="2000" b="1"/>
              <a:t>   }</a:t>
            </a:r>
          </a:p>
          <a:p>
            <a:pPr eaLnBrk="1" hangingPunct="1">
              <a:lnSpc>
                <a:spcPct val="80000"/>
              </a:lnSpc>
              <a:buFont typeface="Wingdings" pitchFamily="2" charset="2"/>
              <a:buNone/>
            </a:pPr>
            <a:r>
              <a:rPr lang="en-US" altLang="zh-CN" sz="2000" b="1"/>
              <a:t>   else if (x &lt;= 15){</a:t>
            </a:r>
          </a:p>
          <a:p>
            <a:pPr eaLnBrk="1" hangingPunct="1">
              <a:lnSpc>
                <a:spcPct val="80000"/>
              </a:lnSpc>
              <a:buFont typeface="Wingdings" pitchFamily="2" charset="2"/>
              <a:buNone/>
            </a:pPr>
            <a:r>
              <a:rPr lang="en-US" altLang="zh-CN" sz="2000" b="1"/>
              <a:t>       y = 4 * x / 3;</a:t>
            </a:r>
          </a:p>
          <a:p>
            <a:pPr eaLnBrk="1" hangingPunct="1">
              <a:lnSpc>
                <a:spcPct val="80000"/>
              </a:lnSpc>
              <a:buFont typeface="Wingdings" pitchFamily="2" charset="2"/>
              <a:buNone/>
            </a:pPr>
            <a:r>
              <a:rPr lang="en-US" altLang="zh-CN" sz="2000" b="1"/>
              <a:t>   }</a:t>
            </a:r>
          </a:p>
          <a:p>
            <a:pPr eaLnBrk="1" hangingPunct="1">
              <a:lnSpc>
                <a:spcPct val="80000"/>
              </a:lnSpc>
              <a:buFont typeface="Wingdings" pitchFamily="2" charset="2"/>
              <a:buNone/>
            </a:pPr>
            <a:r>
              <a:rPr lang="en-US" altLang="zh-CN" sz="2000" b="1"/>
              <a:t>   else{</a:t>
            </a:r>
          </a:p>
          <a:p>
            <a:pPr eaLnBrk="1" hangingPunct="1">
              <a:lnSpc>
                <a:spcPct val="80000"/>
              </a:lnSpc>
              <a:buFont typeface="Wingdings" pitchFamily="2" charset="2"/>
              <a:buNone/>
            </a:pPr>
            <a:r>
              <a:rPr lang="en-US" altLang="zh-CN" sz="2000" b="1"/>
              <a:t>      y = 2.5 * x - 10.5;</a:t>
            </a:r>
          </a:p>
          <a:p>
            <a:pPr eaLnBrk="1" hangingPunct="1">
              <a:lnSpc>
                <a:spcPct val="80000"/>
              </a:lnSpc>
              <a:buFont typeface="Wingdings" pitchFamily="2" charset="2"/>
              <a:buNone/>
            </a:pPr>
            <a:r>
              <a:rPr lang="en-US" altLang="zh-CN" sz="2000" b="1"/>
              <a:t>   }</a:t>
            </a:r>
          </a:p>
          <a:p>
            <a:pPr eaLnBrk="1" hangingPunct="1">
              <a:lnSpc>
                <a:spcPct val="80000"/>
              </a:lnSpc>
              <a:buFont typeface="Wingdings" pitchFamily="2" charset="2"/>
              <a:buNone/>
            </a:pPr>
            <a:r>
              <a:rPr lang="en-US" altLang="zh-CN" sz="2000" b="1"/>
              <a:t>   printf("f(%.2f) = %.2f\n", x, y); </a:t>
            </a:r>
          </a:p>
          <a:p>
            <a:pPr eaLnBrk="1" hangingPunct="1">
              <a:lnSpc>
                <a:spcPct val="80000"/>
              </a:lnSpc>
              <a:buFont typeface="Wingdings" pitchFamily="2" charset="2"/>
              <a:buNone/>
            </a:pPr>
            <a:r>
              <a:rPr lang="en-US" altLang="zh-CN" sz="2000" b="1"/>
              <a:t>   return 0;</a:t>
            </a:r>
          </a:p>
          <a:p>
            <a:pPr eaLnBrk="1" hangingPunct="1">
              <a:lnSpc>
                <a:spcPct val="80000"/>
              </a:lnSpc>
              <a:buFont typeface="Wingdings" pitchFamily="2" charset="2"/>
              <a:buNone/>
            </a:pPr>
            <a:r>
              <a:rPr lang="en-US" altLang="zh-CN" sz="2000" b="1"/>
              <a:t>}</a:t>
            </a:r>
          </a:p>
        </p:txBody>
      </p:sp>
      <p:graphicFrame>
        <p:nvGraphicFramePr>
          <p:cNvPr id="32775" name="Object 7"/>
          <p:cNvGraphicFramePr>
            <a:graphicFrameLocks noGrp="1" noChangeAspect="1"/>
          </p:cNvGraphicFramePr>
          <p:nvPr>
            <p:ph sz="half" idx="2"/>
          </p:nvPr>
        </p:nvGraphicFramePr>
        <p:xfrm>
          <a:off x="4067177" y="1363665"/>
          <a:ext cx="4752975" cy="1920875"/>
        </p:xfrm>
        <a:graphic>
          <a:graphicData uri="http://schemas.openxmlformats.org/presentationml/2006/ole">
            <mc:AlternateContent xmlns:mc="http://schemas.openxmlformats.org/markup-compatibility/2006">
              <mc:Choice xmlns:v="urn:schemas-microsoft-com:vml" Requires="v">
                <p:oleObj spid="_x0000_s36908" name="Equation" r:id="rId4" imgW="1854200" imgH="749300" progId="Equation.DSMT4">
                  <p:embed/>
                </p:oleObj>
              </mc:Choice>
              <mc:Fallback>
                <p:oleObj name="Equation" r:id="rId4" imgW="1854200" imgH="749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7" y="1363665"/>
                        <a:ext cx="4752975"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6772" name="Rectangle 4"/>
          <p:cNvSpPr>
            <a:spLocks noChangeArrowheads="1"/>
          </p:cNvSpPr>
          <p:nvPr/>
        </p:nvSpPr>
        <p:spPr bwMode="auto">
          <a:xfrm>
            <a:off x="2916240" y="2565402"/>
            <a:ext cx="2592387" cy="944563"/>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30000"/>
              </a:spcBef>
              <a:buClrTx/>
              <a:buSzTx/>
              <a:buFontTx/>
              <a:buNone/>
            </a:pPr>
            <a:r>
              <a:rPr kumimoji="1" lang="en-US" altLang="zh-CN" sz="2400" b="1"/>
              <a:t>Enter x: </a:t>
            </a:r>
            <a:r>
              <a:rPr kumimoji="1" lang="en-US" altLang="zh-CN" sz="2400" b="1">
                <a:solidFill>
                  <a:srgbClr val="CC0066"/>
                </a:solidFill>
              </a:rPr>
              <a:t>-0.5</a:t>
            </a:r>
          </a:p>
          <a:p>
            <a:pPr eaLnBrk="1" hangingPunct="1">
              <a:spcBef>
                <a:spcPct val="30000"/>
              </a:spcBef>
              <a:buClrTx/>
              <a:buSzTx/>
              <a:buFontTx/>
              <a:buNone/>
            </a:pPr>
            <a:r>
              <a:rPr kumimoji="1" lang="en-US" altLang="zh-CN" sz="2400" b="1"/>
              <a:t>f(-0.50) = 0.00 </a:t>
            </a:r>
          </a:p>
        </p:txBody>
      </p:sp>
      <p:sp>
        <p:nvSpPr>
          <p:cNvPr id="416773" name="Rectangle 5"/>
          <p:cNvSpPr>
            <a:spLocks noChangeArrowheads="1"/>
          </p:cNvSpPr>
          <p:nvPr/>
        </p:nvSpPr>
        <p:spPr bwMode="auto">
          <a:xfrm>
            <a:off x="3203575" y="3716338"/>
            <a:ext cx="2592388" cy="944562"/>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30000"/>
              </a:spcBef>
              <a:buClrTx/>
              <a:buSzTx/>
              <a:buFontTx/>
              <a:buNone/>
            </a:pPr>
            <a:r>
              <a:rPr kumimoji="1" lang="en-US" altLang="zh-CN" sz="2400" b="1"/>
              <a:t>Enter x: </a:t>
            </a:r>
            <a:r>
              <a:rPr kumimoji="1" lang="en-US" altLang="zh-CN" sz="2400" b="1">
                <a:solidFill>
                  <a:srgbClr val="CC0066"/>
                </a:solidFill>
              </a:rPr>
              <a:t>9.5</a:t>
            </a:r>
          </a:p>
          <a:p>
            <a:pPr eaLnBrk="1" hangingPunct="1">
              <a:spcBef>
                <a:spcPct val="30000"/>
              </a:spcBef>
              <a:buClrTx/>
              <a:buSzTx/>
              <a:buFontTx/>
              <a:buNone/>
            </a:pPr>
            <a:r>
              <a:rPr kumimoji="1" lang="en-US" altLang="zh-CN" sz="2400" b="1"/>
              <a:t>f(9.50) = 12.67</a:t>
            </a:r>
          </a:p>
        </p:txBody>
      </p:sp>
      <p:sp>
        <p:nvSpPr>
          <p:cNvPr id="416774" name="Rectangle 6"/>
          <p:cNvSpPr>
            <a:spLocks noChangeArrowheads="1"/>
          </p:cNvSpPr>
          <p:nvPr/>
        </p:nvSpPr>
        <p:spPr bwMode="auto">
          <a:xfrm>
            <a:off x="4284665" y="4797427"/>
            <a:ext cx="2663825" cy="944563"/>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30000"/>
              </a:spcBef>
              <a:buClrTx/>
              <a:buSzTx/>
              <a:buFontTx/>
              <a:buNone/>
            </a:pPr>
            <a:r>
              <a:rPr kumimoji="1" lang="en-US" altLang="zh-CN" sz="2400" b="1"/>
              <a:t>Enter x: </a:t>
            </a:r>
            <a:r>
              <a:rPr kumimoji="1" lang="en-US" altLang="zh-CN" sz="2400" b="1">
                <a:solidFill>
                  <a:srgbClr val="CC0066"/>
                </a:solidFill>
              </a:rPr>
              <a:t>21.3</a:t>
            </a:r>
          </a:p>
          <a:p>
            <a:pPr eaLnBrk="1" hangingPunct="1">
              <a:spcBef>
                <a:spcPct val="30000"/>
              </a:spcBef>
              <a:buClrTx/>
              <a:buSzTx/>
              <a:buFontTx/>
              <a:buNone/>
            </a:pPr>
            <a:r>
              <a:rPr kumimoji="1" lang="en-US" altLang="zh-CN" sz="2400" b="1"/>
              <a:t>f(21.30) = 42.75</a:t>
            </a:r>
          </a:p>
        </p:txBody>
      </p:sp>
      <p:sp>
        <p:nvSpPr>
          <p:cNvPr id="416776" name="Rectangle 8"/>
          <p:cNvSpPr>
            <a:spLocks noChangeArrowheads="1"/>
          </p:cNvSpPr>
          <p:nvPr/>
        </p:nvSpPr>
        <p:spPr bwMode="auto">
          <a:xfrm>
            <a:off x="6300790" y="3429002"/>
            <a:ext cx="2592387" cy="944563"/>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30000"/>
              </a:spcBef>
              <a:buClrTx/>
              <a:buSzTx/>
              <a:buFontTx/>
              <a:buNone/>
            </a:pPr>
            <a:r>
              <a:rPr kumimoji="1" lang="en-US" altLang="zh-CN" sz="2400" b="1"/>
              <a:t>Enter x: </a:t>
            </a:r>
            <a:r>
              <a:rPr kumimoji="1" lang="en-US" altLang="zh-CN" sz="2400" b="1">
                <a:solidFill>
                  <a:srgbClr val="CC0066"/>
                </a:solidFill>
              </a:rPr>
              <a:t>?</a:t>
            </a:r>
          </a:p>
          <a:p>
            <a:pPr eaLnBrk="1" hangingPunct="1">
              <a:spcBef>
                <a:spcPct val="30000"/>
              </a:spcBef>
              <a:buClrTx/>
              <a:buSzTx/>
              <a:buFontTx/>
              <a:buNone/>
            </a:pPr>
            <a:endParaRPr kumimoji="1" lang="en-US" altLang="zh-CN" sz="2400" b="1">
              <a:solidFill>
                <a:srgbClr val="CC0066"/>
              </a:solidFill>
            </a:endParaRPr>
          </a:p>
        </p:txBody>
      </p:sp>
    </p:spTree>
    <p:extLst>
      <p:ext uri="{BB962C8B-B14F-4D97-AF65-F5344CB8AC3E}">
        <p14:creationId xmlns:p14="http://schemas.microsoft.com/office/powerpoint/2010/main" val="32704623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72"/>
                                        </p:tgtEl>
                                        <p:attrNameLst>
                                          <p:attrName>style.visibility</p:attrName>
                                        </p:attrNameLst>
                                      </p:cBhvr>
                                      <p:to>
                                        <p:strVal val="visible"/>
                                      </p:to>
                                    </p:set>
                                    <p:anim calcmode="lin" valueType="num">
                                      <p:cBhvr additive="base">
                                        <p:cTn id="7" dur="500" fill="hold"/>
                                        <p:tgtEl>
                                          <p:spTgt spid="416772"/>
                                        </p:tgtEl>
                                        <p:attrNameLst>
                                          <p:attrName>ppt_x</p:attrName>
                                        </p:attrNameLst>
                                      </p:cBhvr>
                                      <p:tavLst>
                                        <p:tav tm="0">
                                          <p:val>
                                            <p:strVal val="0-#ppt_w/2"/>
                                          </p:val>
                                        </p:tav>
                                        <p:tav tm="100000">
                                          <p:val>
                                            <p:strVal val="#ppt_x"/>
                                          </p:val>
                                        </p:tav>
                                      </p:tavLst>
                                    </p:anim>
                                    <p:anim calcmode="lin" valueType="num">
                                      <p:cBhvr additive="base">
                                        <p:cTn id="8" dur="500" fill="hold"/>
                                        <p:tgtEl>
                                          <p:spTgt spid="4167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6773"/>
                                        </p:tgtEl>
                                        <p:attrNameLst>
                                          <p:attrName>style.visibility</p:attrName>
                                        </p:attrNameLst>
                                      </p:cBhvr>
                                      <p:to>
                                        <p:strVal val="visible"/>
                                      </p:to>
                                    </p:set>
                                    <p:anim calcmode="lin" valueType="num">
                                      <p:cBhvr additive="base">
                                        <p:cTn id="13" dur="500" fill="hold"/>
                                        <p:tgtEl>
                                          <p:spTgt spid="416773"/>
                                        </p:tgtEl>
                                        <p:attrNameLst>
                                          <p:attrName>ppt_x</p:attrName>
                                        </p:attrNameLst>
                                      </p:cBhvr>
                                      <p:tavLst>
                                        <p:tav tm="0">
                                          <p:val>
                                            <p:strVal val="0-#ppt_w/2"/>
                                          </p:val>
                                        </p:tav>
                                        <p:tav tm="100000">
                                          <p:val>
                                            <p:strVal val="#ppt_x"/>
                                          </p:val>
                                        </p:tav>
                                      </p:tavLst>
                                    </p:anim>
                                    <p:anim calcmode="lin" valueType="num">
                                      <p:cBhvr additive="base">
                                        <p:cTn id="14" dur="500" fill="hold"/>
                                        <p:tgtEl>
                                          <p:spTgt spid="4167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4"/>
                                        </p:tgtEl>
                                        <p:attrNameLst>
                                          <p:attrName>style.visibility</p:attrName>
                                        </p:attrNameLst>
                                      </p:cBhvr>
                                      <p:to>
                                        <p:strVal val="visible"/>
                                      </p:to>
                                    </p:set>
                                    <p:anim calcmode="lin" valueType="num">
                                      <p:cBhvr additive="base">
                                        <p:cTn id="19" dur="500" fill="hold"/>
                                        <p:tgtEl>
                                          <p:spTgt spid="416774"/>
                                        </p:tgtEl>
                                        <p:attrNameLst>
                                          <p:attrName>ppt_x</p:attrName>
                                        </p:attrNameLst>
                                      </p:cBhvr>
                                      <p:tavLst>
                                        <p:tav tm="0">
                                          <p:val>
                                            <p:strVal val="0-#ppt_w/2"/>
                                          </p:val>
                                        </p:tav>
                                        <p:tav tm="100000">
                                          <p:val>
                                            <p:strVal val="#ppt_x"/>
                                          </p:val>
                                        </p:tav>
                                      </p:tavLst>
                                    </p:anim>
                                    <p:anim calcmode="lin" valueType="num">
                                      <p:cBhvr additive="base">
                                        <p:cTn id="20" dur="500" fill="hold"/>
                                        <p:tgtEl>
                                          <p:spTgt spid="41677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6776"/>
                                        </p:tgtEl>
                                        <p:attrNameLst>
                                          <p:attrName>style.visibility</p:attrName>
                                        </p:attrNameLst>
                                      </p:cBhvr>
                                      <p:to>
                                        <p:strVal val="visible"/>
                                      </p:to>
                                    </p:set>
                                    <p:anim calcmode="lin" valueType="num">
                                      <p:cBhvr additive="base">
                                        <p:cTn id="25" dur="500" fill="hold"/>
                                        <p:tgtEl>
                                          <p:spTgt spid="416776"/>
                                        </p:tgtEl>
                                        <p:attrNameLst>
                                          <p:attrName>ppt_x</p:attrName>
                                        </p:attrNameLst>
                                      </p:cBhvr>
                                      <p:tavLst>
                                        <p:tav tm="0">
                                          <p:val>
                                            <p:strVal val="0-#ppt_w/2"/>
                                          </p:val>
                                        </p:tav>
                                        <p:tav tm="100000">
                                          <p:val>
                                            <p:strVal val="#ppt_x"/>
                                          </p:val>
                                        </p:tav>
                                      </p:tavLst>
                                    </p:anim>
                                    <p:anim calcmode="lin" valueType="num">
                                      <p:cBhvr additive="base">
                                        <p:cTn id="26"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2" grpId="0" animBg="1" autoUpdateAnimBg="0"/>
      <p:bldP spid="416773" grpId="0" animBg="1" autoUpdateAnimBg="0"/>
      <p:bldP spid="416774" grpId="0" animBg="1" autoUpdateAnimBg="0"/>
      <p:bldP spid="41677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633415" y="185738"/>
            <a:ext cx="60991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0" hangingPunct="0">
              <a:spcBef>
                <a:spcPct val="20000"/>
              </a:spcBef>
              <a:buClr>
                <a:srgbClr val="008000"/>
              </a:buClr>
              <a:defRPr/>
            </a:pPr>
            <a:r>
              <a:rPr kumimoji="1" lang="en-US" altLang="zh-CN" sz="4000" b="1" dirty="0">
                <a:solidFill>
                  <a:schemeClr val="bg1"/>
                </a:solidFill>
                <a:effectLst>
                  <a:outerShdw blurRad="38100" dist="38100" dir="2700000" algn="tl">
                    <a:srgbClr val="C0C0C0"/>
                  </a:outerShdw>
                </a:effectLst>
                <a:latin typeface="楷体_GB2312" pitchFamily="49" charset="-122"/>
                <a:ea typeface="楷体_GB2312" pitchFamily="49" charset="-122"/>
              </a:rPr>
              <a:t>4.3.3if</a:t>
            </a:r>
            <a:r>
              <a:rPr kumimoji="1" lang="zh-CN" altLang="zh-CN" sz="4000" b="1" dirty="0">
                <a:solidFill>
                  <a:schemeClr val="bg1"/>
                </a:solidFill>
                <a:effectLst>
                  <a:outerShdw blurRad="38100" dist="38100" dir="2700000" algn="tl">
                    <a:srgbClr val="C0C0C0"/>
                  </a:outerShdw>
                </a:effectLst>
                <a:latin typeface="楷体_GB2312" pitchFamily="49" charset="-122"/>
                <a:ea typeface="楷体_GB2312" pitchFamily="49" charset="-122"/>
              </a:rPr>
              <a:t>语句嵌套</a:t>
            </a:r>
            <a:r>
              <a:rPr kumimoji="1" lang="zh-CN" altLang="en-US" sz="4000" b="1" dirty="0">
                <a:solidFill>
                  <a:schemeClr val="bg1"/>
                </a:solidFill>
                <a:effectLst>
                  <a:outerShdw blurRad="38100" dist="38100" dir="2700000" algn="tl">
                    <a:srgbClr val="C0C0C0"/>
                  </a:outerShdw>
                </a:effectLst>
                <a:latin typeface="楷体_GB2312" pitchFamily="49" charset="-122"/>
                <a:ea typeface="楷体_GB2312" pitchFamily="49" charset="-122"/>
              </a:rPr>
              <a:t>：</a:t>
            </a:r>
          </a:p>
          <a:p>
            <a:pPr marL="742950" lvl="1" indent="-285750" eaLnBrk="0" hangingPunct="0">
              <a:spcBef>
                <a:spcPct val="20000"/>
              </a:spcBef>
              <a:buClr>
                <a:srgbClr val="CC3300"/>
              </a:buClr>
              <a:buFont typeface="Wingdings" pitchFamily="2" charset="2"/>
              <a:buChar char="l"/>
              <a:defRPr/>
            </a:pPr>
            <a:r>
              <a:rPr kumimoji="1" lang="zh-CN" altLang="en-US" sz="3200" b="1" dirty="0">
                <a:solidFill>
                  <a:schemeClr val="bg1"/>
                </a:solidFill>
                <a:effectLst>
                  <a:outerShdw blurRad="38100" dist="38100" dir="2700000" algn="tl">
                    <a:srgbClr val="C0C0C0"/>
                  </a:outerShdw>
                </a:effectLst>
                <a:latin typeface="楷体_GB2312" pitchFamily="49" charset="-122"/>
                <a:ea typeface="楷体_GB2312" pitchFamily="49" charset="-122"/>
              </a:rPr>
              <a:t> 一般形式：</a:t>
            </a:r>
          </a:p>
        </p:txBody>
      </p:sp>
      <p:grpSp>
        <p:nvGrpSpPr>
          <p:cNvPr id="353283" name="Group 3"/>
          <p:cNvGrpSpPr>
            <a:grpSpLocks/>
          </p:cNvGrpSpPr>
          <p:nvPr/>
        </p:nvGrpSpPr>
        <p:grpSpPr bwMode="auto">
          <a:xfrm>
            <a:off x="4578351" y="4052890"/>
            <a:ext cx="4357688" cy="2308225"/>
            <a:chOff x="2928" y="2392"/>
            <a:chExt cx="2745" cy="1454"/>
          </a:xfrm>
        </p:grpSpPr>
        <p:sp>
          <p:nvSpPr>
            <p:cNvPr id="353284" name="Text Box 4"/>
            <p:cNvSpPr txBox="1">
              <a:spLocks noChangeArrowheads="1"/>
            </p:cNvSpPr>
            <p:nvPr/>
          </p:nvSpPr>
          <p:spPr bwMode="auto">
            <a:xfrm>
              <a:off x="2928" y="2392"/>
              <a:ext cx="2097"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if (expr1)</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a:t>
              </a: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if (expr2)  statement1</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else            statement2</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else</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a:t>
              </a: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if (expr3)  statement3</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else            statement4</a:t>
              </a:r>
            </a:p>
          </p:txBody>
        </p:sp>
        <p:sp>
          <p:nvSpPr>
            <p:cNvPr id="353285" name="Text Box 5"/>
            <p:cNvSpPr txBox="1">
              <a:spLocks noChangeArrowheads="1"/>
            </p:cNvSpPr>
            <p:nvPr/>
          </p:nvSpPr>
          <p:spPr bwMode="auto">
            <a:xfrm>
              <a:off x="5049" y="2751"/>
              <a:ext cx="6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en-US" sz="2400" b="1">
                  <a:solidFill>
                    <a:srgbClr val="FF33CC"/>
                  </a:solidFill>
                  <a:effectLst>
                    <a:outerShdw blurRad="38100" dist="38100" dir="2700000" algn="tl">
                      <a:srgbClr val="C0C0C0"/>
                    </a:outerShdw>
                  </a:effectLst>
                  <a:latin typeface="Times New Roman" pitchFamily="18" charset="0"/>
                  <a:ea typeface="隶书" pitchFamily="49" charset="-122"/>
                </a:rPr>
                <a:t>内嵌</a:t>
              </a:r>
              <a:r>
                <a:rPr kumimoji="1" lang="en-US" altLang="zh-CN" sz="2400" b="1">
                  <a:solidFill>
                    <a:srgbClr val="FF33CC"/>
                  </a:solidFill>
                  <a:effectLst>
                    <a:outerShdw blurRad="38100" dist="38100" dir="2700000" algn="tl">
                      <a:srgbClr val="C0C0C0"/>
                    </a:outerShdw>
                  </a:effectLst>
                  <a:latin typeface="Times New Roman" pitchFamily="18" charset="0"/>
                  <a:ea typeface="隶书" pitchFamily="49" charset="-122"/>
                </a:rPr>
                <a:t>if</a:t>
              </a:r>
            </a:p>
          </p:txBody>
        </p:sp>
        <p:sp>
          <p:nvSpPr>
            <p:cNvPr id="353286" name="Text Box 6"/>
            <p:cNvSpPr txBox="1">
              <a:spLocks noChangeArrowheads="1"/>
            </p:cNvSpPr>
            <p:nvPr/>
          </p:nvSpPr>
          <p:spPr bwMode="auto">
            <a:xfrm>
              <a:off x="5049" y="3411"/>
              <a:ext cx="6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en-US" sz="2400" b="1">
                  <a:solidFill>
                    <a:srgbClr val="FF33CC"/>
                  </a:solidFill>
                  <a:effectLst>
                    <a:outerShdw blurRad="38100" dist="38100" dir="2700000" algn="tl">
                      <a:srgbClr val="C0C0C0"/>
                    </a:outerShdw>
                  </a:effectLst>
                  <a:latin typeface="Times New Roman" pitchFamily="18" charset="0"/>
                  <a:ea typeface="隶书" pitchFamily="49" charset="-122"/>
                </a:rPr>
                <a:t>内嵌</a:t>
              </a:r>
              <a:r>
                <a:rPr kumimoji="1" lang="en-US" altLang="zh-CN" sz="2400" b="1">
                  <a:solidFill>
                    <a:srgbClr val="FF33CC"/>
                  </a:solidFill>
                  <a:effectLst>
                    <a:outerShdw blurRad="38100" dist="38100" dir="2700000" algn="tl">
                      <a:srgbClr val="C0C0C0"/>
                    </a:outerShdw>
                  </a:effectLst>
                  <a:latin typeface="Times New Roman" pitchFamily="18" charset="0"/>
                  <a:ea typeface="隶书" pitchFamily="49" charset="-122"/>
                </a:rPr>
                <a:t>if</a:t>
              </a:r>
            </a:p>
          </p:txBody>
        </p:sp>
        <p:sp>
          <p:nvSpPr>
            <p:cNvPr id="29715" name="AutoShape 7"/>
            <p:cNvSpPr>
              <a:spLocks/>
            </p:cNvSpPr>
            <p:nvPr/>
          </p:nvSpPr>
          <p:spPr bwMode="auto">
            <a:xfrm>
              <a:off x="4988" y="2771"/>
              <a:ext cx="48" cy="288"/>
            </a:xfrm>
            <a:prstGeom prst="rightBracket">
              <a:avLst>
                <a:gd name="adj" fmla="val 50000"/>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29716" name="AutoShape 8"/>
            <p:cNvSpPr>
              <a:spLocks/>
            </p:cNvSpPr>
            <p:nvPr/>
          </p:nvSpPr>
          <p:spPr bwMode="auto">
            <a:xfrm>
              <a:off x="4995" y="3445"/>
              <a:ext cx="48" cy="288"/>
            </a:xfrm>
            <a:prstGeom prst="rightBracket">
              <a:avLst>
                <a:gd name="adj" fmla="val 50000"/>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grpSp>
        <p:nvGrpSpPr>
          <p:cNvPr id="353289" name="Group 9"/>
          <p:cNvGrpSpPr>
            <a:grpSpLocks/>
          </p:cNvGrpSpPr>
          <p:nvPr/>
        </p:nvGrpSpPr>
        <p:grpSpPr bwMode="auto">
          <a:xfrm>
            <a:off x="755650" y="1546226"/>
            <a:ext cx="3362326" cy="1938338"/>
            <a:chOff x="484" y="759"/>
            <a:chExt cx="2118" cy="1221"/>
          </a:xfrm>
        </p:grpSpPr>
        <p:sp>
          <p:nvSpPr>
            <p:cNvPr id="353290" name="Text Box 10"/>
            <p:cNvSpPr txBox="1">
              <a:spLocks noChangeArrowheads="1"/>
            </p:cNvSpPr>
            <p:nvPr/>
          </p:nvSpPr>
          <p:spPr bwMode="auto">
            <a:xfrm>
              <a:off x="484" y="759"/>
              <a:ext cx="1360"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if (expr1)</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a:t>
              </a: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if (expr2)   </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statement1</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else   </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statement2</a:t>
              </a:r>
            </a:p>
          </p:txBody>
        </p:sp>
        <p:sp>
          <p:nvSpPr>
            <p:cNvPr id="353291" name="Text Box 11"/>
            <p:cNvSpPr txBox="1">
              <a:spLocks noChangeArrowheads="1"/>
            </p:cNvSpPr>
            <p:nvPr/>
          </p:nvSpPr>
          <p:spPr bwMode="auto">
            <a:xfrm>
              <a:off x="1978" y="1314"/>
              <a:ext cx="6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en-US" sz="2400" b="1">
                  <a:solidFill>
                    <a:srgbClr val="FF33CC"/>
                  </a:solidFill>
                  <a:effectLst>
                    <a:outerShdw blurRad="38100" dist="38100" dir="2700000" algn="tl">
                      <a:srgbClr val="C0C0C0"/>
                    </a:outerShdw>
                  </a:effectLst>
                  <a:latin typeface="Times New Roman" pitchFamily="18" charset="0"/>
                  <a:ea typeface="隶书" pitchFamily="49" charset="-122"/>
                </a:rPr>
                <a:t>内嵌</a:t>
              </a:r>
              <a:r>
                <a:rPr kumimoji="1" lang="en-US" altLang="zh-CN" sz="2400" b="1">
                  <a:solidFill>
                    <a:srgbClr val="FF33CC"/>
                  </a:solidFill>
                  <a:effectLst>
                    <a:outerShdw blurRad="38100" dist="38100" dir="2700000" algn="tl">
                      <a:srgbClr val="C0C0C0"/>
                    </a:outerShdw>
                  </a:effectLst>
                  <a:latin typeface="Times New Roman" pitchFamily="18" charset="0"/>
                  <a:ea typeface="隶书" pitchFamily="49" charset="-122"/>
                </a:rPr>
                <a:t>if</a:t>
              </a:r>
            </a:p>
          </p:txBody>
        </p:sp>
        <p:sp>
          <p:nvSpPr>
            <p:cNvPr id="29711" name="AutoShape 12"/>
            <p:cNvSpPr>
              <a:spLocks/>
            </p:cNvSpPr>
            <p:nvPr/>
          </p:nvSpPr>
          <p:spPr bwMode="auto">
            <a:xfrm>
              <a:off x="1895" y="1117"/>
              <a:ext cx="44" cy="757"/>
            </a:xfrm>
            <a:prstGeom prst="rightBracket">
              <a:avLst>
                <a:gd name="adj" fmla="val 118202"/>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en-US" sz="2400">
                <a:solidFill>
                  <a:srgbClr val="FF33CC"/>
                </a:solidFill>
                <a:latin typeface="Times New Roman" pitchFamily="18" charset="0"/>
              </a:endParaRPr>
            </a:p>
          </p:txBody>
        </p:sp>
      </p:grpSp>
      <p:grpSp>
        <p:nvGrpSpPr>
          <p:cNvPr id="353293" name="Group 13"/>
          <p:cNvGrpSpPr>
            <a:grpSpLocks/>
          </p:cNvGrpSpPr>
          <p:nvPr/>
        </p:nvGrpSpPr>
        <p:grpSpPr bwMode="auto">
          <a:xfrm>
            <a:off x="4610101" y="1522415"/>
            <a:ext cx="3286126" cy="2308225"/>
            <a:chOff x="3344" y="744"/>
            <a:chExt cx="2070" cy="1454"/>
          </a:xfrm>
        </p:grpSpPr>
        <p:sp>
          <p:nvSpPr>
            <p:cNvPr id="353294" name="Text Box 14"/>
            <p:cNvSpPr txBox="1">
              <a:spLocks noChangeArrowheads="1"/>
            </p:cNvSpPr>
            <p:nvPr/>
          </p:nvSpPr>
          <p:spPr bwMode="auto">
            <a:xfrm>
              <a:off x="3344" y="744"/>
              <a:ext cx="1409"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if (expr1)</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a:t>
              </a: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if (expr2)   </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statement1</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else</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a:t>
              </a: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statement3</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a:t>
              </a:r>
              <a:endParaRPr kumimoji="1" lang="en-US" altLang="zh-CN" sz="2400" b="1">
                <a:effectLst>
                  <a:outerShdw blurRad="38100" dist="38100" dir="2700000" algn="tl">
                    <a:srgbClr val="C0C0C0"/>
                  </a:outerShdw>
                </a:effectLst>
                <a:latin typeface="Times New Roman" pitchFamily="18" charset="0"/>
                <a:ea typeface="隶书" pitchFamily="49" charset="-122"/>
              </a:endParaRPr>
            </a:p>
          </p:txBody>
        </p:sp>
        <p:sp>
          <p:nvSpPr>
            <p:cNvPr id="353295" name="Text Box 15"/>
            <p:cNvSpPr txBox="1">
              <a:spLocks noChangeArrowheads="1"/>
            </p:cNvSpPr>
            <p:nvPr/>
          </p:nvSpPr>
          <p:spPr bwMode="auto">
            <a:xfrm>
              <a:off x="4790" y="1089"/>
              <a:ext cx="6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en-US" sz="2400" b="1">
                  <a:solidFill>
                    <a:srgbClr val="FF33CC"/>
                  </a:solidFill>
                  <a:effectLst>
                    <a:outerShdw blurRad="38100" dist="38100" dir="2700000" algn="tl">
                      <a:srgbClr val="C0C0C0"/>
                    </a:outerShdw>
                  </a:effectLst>
                  <a:latin typeface="Times New Roman" pitchFamily="18" charset="0"/>
                  <a:ea typeface="隶书" pitchFamily="49" charset="-122"/>
                </a:rPr>
                <a:t>内嵌</a:t>
              </a:r>
              <a:r>
                <a:rPr kumimoji="1" lang="en-US" altLang="zh-CN" sz="2400" b="1">
                  <a:solidFill>
                    <a:srgbClr val="FF33CC"/>
                  </a:solidFill>
                  <a:effectLst>
                    <a:outerShdw blurRad="38100" dist="38100" dir="2700000" algn="tl">
                      <a:srgbClr val="C0C0C0"/>
                    </a:outerShdw>
                  </a:effectLst>
                  <a:latin typeface="Times New Roman" pitchFamily="18" charset="0"/>
                  <a:ea typeface="隶书" pitchFamily="49" charset="-122"/>
                </a:rPr>
                <a:t>if</a:t>
              </a:r>
            </a:p>
          </p:txBody>
        </p:sp>
        <p:sp>
          <p:nvSpPr>
            <p:cNvPr id="29708" name="AutoShape 16"/>
            <p:cNvSpPr>
              <a:spLocks/>
            </p:cNvSpPr>
            <p:nvPr/>
          </p:nvSpPr>
          <p:spPr bwMode="auto">
            <a:xfrm>
              <a:off x="4722" y="1098"/>
              <a:ext cx="48" cy="288"/>
            </a:xfrm>
            <a:prstGeom prst="rightBracket">
              <a:avLst>
                <a:gd name="adj" fmla="val 50000"/>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grpSp>
        <p:nvGrpSpPr>
          <p:cNvPr id="353297" name="Group 17"/>
          <p:cNvGrpSpPr>
            <a:grpSpLocks/>
          </p:cNvGrpSpPr>
          <p:nvPr/>
        </p:nvGrpSpPr>
        <p:grpSpPr bwMode="auto">
          <a:xfrm>
            <a:off x="795338" y="3790953"/>
            <a:ext cx="3343274" cy="2678113"/>
            <a:chOff x="311" y="2290"/>
            <a:chExt cx="2106" cy="1687"/>
          </a:xfrm>
        </p:grpSpPr>
        <p:sp>
          <p:nvSpPr>
            <p:cNvPr id="353298" name="Text Box 18"/>
            <p:cNvSpPr txBox="1">
              <a:spLocks noChangeArrowheads="1"/>
            </p:cNvSpPr>
            <p:nvPr/>
          </p:nvSpPr>
          <p:spPr bwMode="auto">
            <a:xfrm>
              <a:off x="311" y="2290"/>
              <a:ext cx="1409"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if (expr1)</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statement1</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else</a:t>
              </a:r>
            </a:p>
            <a:p>
              <a:pPr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隶书" pitchFamily="49" charset="-122"/>
                </a:rPr>
                <a:t>    </a:t>
              </a: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if (expr3)    </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statement3</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else   </a:t>
              </a:r>
            </a:p>
            <a:p>
              <a:pPr eaLnBrk="0" hangingPunct="0">
                <a:defRPr/>
              </a:pPr>
              <a:r>
                <a:rPr kumimoji="1" lang="en-US" altLang="zh-CN" sz="2400" b="1">
                  <a:solidFill>
                    <a:srgbClr val="DE4D1A"/>
                  </a:solidFill>
                  <a:effectLst>
                    <a:outerShdw blurRad="38100" dist="38100" dir="2700000" algn="tl">
                      <a:srgbClr val="C0C0C0"/>
                    </a:outerShdw>
                  </a:effectLst>
                  <a:latin typeface="Times New Roman" pitchFamily="18" charset="0"/>
                  <a:ea typeface="隶书" pitchFamily="49" charset="-122"/>
                </a:rPr>
                <a:t>        statement4</a:t>
              </a:r>
            </a:p>
          </p:txBody>
        </p:sp>
        <p:sp>
          <p:nvSpPr>
            <p:cNvPr id="353299" name="Text Box 19"/>
            <p:cNvSpPr txBox="1">
              <a:spLocks noChangeArrowheads="1"/>
            </p:cNvSpPr>
            <p:nvPr/>
          </p:nvSpPr>
          <p:spPr bwMode="auto">
            <a:xfrm>
              <a:off x="1793" y="3309"/>
              <a:ext cx="6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en-US" sz="2400" b="1">
                  <a:solidFill>
                    <a:srgbClr val="FF33CC"/>
                  </a:solidFill>
                  <a:effectLst>
                    <a:outerShdw blurRad="38100" dist="38100" dir="2700000" algn="tl">
                      <a:srgbClr val="C0C0C0"/>
                    </a:outerShdw>
                  </a:effectLst>
                  <a:latin typeface="Times New Roman" pitchFamily="18" charset="0"/>
                  <a:ea typeface="隶书" pitchFamily="49" charset="-122"/>
                </a:rPr>
                <a:t>内嵌</a:t>
              </a:r>
              <a:r>
                <a:rPr kumimoji="1" lang="en-US" altLang="zh-CN" sz="2400" b="1">
                  <a:solidFill>
                    <a:srgbClr val="FF33CC"/>
                  </a:solidFill>
                  <a:effectLst>
                    <a:outerShdw blurRad="38100" dist="38100" dir="2700000" algn="tl">
                      <a:srgbClr val="C0C0C0"/>
                    </a:outerShdw>
                  </a:effectLst>
                  <a:latin typeface="Times New Roman" pitchFamily="18" charset="0"/>
                  <a:ea typeface="隶书" pitchFamily="49" charset="-122"/>
                </a:rPr>
                <a:t>if</a:t>
              </a:r>
            </a:p>
          </p:txBody>
        </p:sp>
        <p:sp>
          <p:nvSpPr>
            <p:cNvPr id="29705" name="AutoShape 20"/>
            <p:cNvSpPr>
              <a:spLocks/>
            </p:cNvSpPr>
            <p:nvPr/>
          </p:nvSpPr>
          <p:spPr bwMode="auto">
            <a:xfrm>
              <a:off x="1739" y="3118"/>
              <a:ext cx="47" cy="734"/>
            </a:xfrm>
            <a:prstGeom prst="rightBracket">
              <a:avLst>
                <a:gd name="adj" fmla="val 130142"/>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2155845699"/>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2">
                                            <p:txEl>
                                              <p:pRg st="0" end="0"/>
                                            </p:txEl>
                                          </p:spTgt>
                                        </p:tgtEl>
                                        <p:attrNameLst>
                                          <p:attrName>style.visibility</p:attrName>
                                        </p:attrNameLst>
                                      </p:cBhvr>
                                      <p:to>
                                        <p:strVal val="visible"/>
                                      </p:to>
                                    </p:set>
                                    <p:anim calcmode="lin" valueType="num">
                                      <p:cBhvr additive="base">
                                        <p:cTn id="7" dur="500" fill="hold"/>
                                        <p:tgtEl>
                                          <p:spTgt spid="353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82">
                                            <p:txEl>
                                              <p:pRg st="1" end="1"/>
                                            </p:txEl>
                                          </p:spTgt>
                                        </p:tgtEl>
                                        <p:attrNameLst>
                                          <p:attrName>style.visibility</p:attrName>
                                        </p:attrNameLst>
                                      </p:cBhvr>
                                      <p:to>
                                        <p:strVal val="visible"/>
                                      </p:to>
                                    </p:set>
                                    <p:anim calcmode="lin" valueType="num">
                                      <p:cBhvr additive="base">
                                        <p:cTn id="13" dur="500" fill="hold"/>
                                        <p:tgtEl>
                                          <p:spTgt spid="3532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8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53289"/>
                                        </p:tgtEl>
                                        <p:attrNameLst>
                                          <p:attrName>style.visibility</p:attrName>
                                        </p:attrNameLst>
                                      </p:cBhvr>
                                      <p:to>
                                        <p:strVal val="visible"/>
                                      </p:to>
                                    </p:set>
                                    <p:animEffect transition="in" filter="box(in)">
                                      <p:cBhvr>
                                        <p:cTn id="19" dur="500"/>
                                        <p:tgtEl>
                                          <p:spTgt spid="353289"/>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53293"/>
                                        </p:tgtEl>
                                        <p:attrNameLst>
                                          <p:attrName>style.visibility</p:attrName>
                                        </p:attrNameLst>
                                      </p:cBhvr>
                                      <p:to>
                                        <p:strVal val="visible"/>
                                      </p:to>
                                    </p:set>
                                    <p:animEffect transition="in" filter="box(in)">
                                      <p:cBhvr>
                                        <p:cTn id="24" dur="500"/>
                                        <p:tgtEl>
                                          <p:spTgt spid="353293"/>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353297"/>
                                        </p:tgtEl>
                                        <p:attrNameLst>
                                          <p:attrName>style.visibility</p:attrName>
                                        </p:attrNameLst>
                                      </p:cBhvr>
                                      <p:to>
                                        <p:strVal val="visible"/>
                                      </p:to>
                                    </p:set>
                                    <p:animEffect transition="in" filter="box(in)">
                                      <p:cBhvr>
                                        <p:cTn id="29" dur="500"/>
                                        <p:tgtEl>
                                          <p:spTgt spid="353297"/>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53283"/>
                                        </p:tgtEl>
                                        <p:attrNameLst>
                                          <p:attrName>style.visibility</p:attrName>
                                        </p:attrNameLst>
                                      </p:cBhvr>
                                      <p:to>
                                        <p:strVal val="visible"/>
                                      </p:to>
                                    </p:set>
                                    <p:animEffect transition="in" filter="box(in)">
                                      <p:cBhvr>
                                        <p:cTn id="34" dur="500"/>
                                        <p:tgtEl>
                                          <p:spTgt spid="353283"/>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build="p" bldLvl="4"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674591" y="137361"/>
            <a:ext cx="5422900" cy="685800"/>
          </a:xfrm>
        </p:spPr>
        <p:txBody>
          <a:bodyPr/>
          <a:lstStyle/>
          <a:p>
            <a:pPr eaLnBrk="1" hangingPunct="1"/>
            <a:r>
              <a:rPr lang="zh-CN" altLang="en-US" dirty="0" smtClean="0"/>
              <a:t>嵌套的 </a:t>
            </a:r>
            <a:r>
              <a:rPr lang="en-US" altLang="zh-CN" dirty="0" smtClean="0"/>
              <a:t>if – else </a:t>
            </a:r>
            <a:r>
              <a:rPr lang="zh-CN" altLang="en-US" dirty="0" smtClean="0">
                <a:latin typeface="宋体" pitchFamily="2" charset="-122"/>
              </a:rPr>
              <a:t>语句</a:t>
            </a:r>
          </a:p>
        </p:txBody>
      </p:sp>
      <p:sp>
        <p:nvSpPr>
          <p:cNvPr id="30723" name="Rectangle 3"/>
          <p:cNvSpPr>
            <a:spLocks noGrp="1" noChangeArrowheads="1"/>
          </p:cNvSpPr>
          <p:nvPr>
            <p:ph idx="1"/>
          </p:nvPr>
        </p:nvSpPr>
        <p:spPr>
          <a:xfrm>
            <a:off x="88326" y="336124"/>
            <a:ext cx="3810000" cy="2971800"/>
          </a:xfrm>
        </p:spPr>
        <p:style>
          <a:lnRef idx="2">
            <a:schemeClr val="accent1"/>
          </a:lnRef>
          <a:fillRef idx="1">
            <a:schemeClr val="lt1"/>
          </a:fillRef>
          <a:effectRef idx="0">
            <a:schemeClr val="accent1"/>
          </a:effectRef>
          <a:fontRef idx="minor">
            <a:schemeClr val="dk1"/>
          </a:fontRef>
        </p:style>
        <p:txBody>
          <a:bodyPr/>
          <a:lstStyle/>
          <a:p>
            <a:pPr algn="just" eaLnBrk="1" hangingPunct="1">
              <a:lnSpc>
                <a:spcPct val="90000"/>
              </a:lnSpc>
              <a:buFont typeface="Wingdings" pitchFamily="2" charset="2"/>
              <a:buNone/>
            </a:pPr>
            <a:r>
              <a:rPr lang="en-US" altLang="zh-CN" b="1" dirty="0" smtClean="0">
                <a:solidFill>
                  <a:srgbClr val="FF0000"/>
                </a:solidFill>
              </a:rPr>
              <a:t>if(</a:t>
            </a:r>
            <a:r>
              <a:rPr lang="zh-CN" altLang="en-US" b="1" dirty="0" smtClean="0">
                <a:solidFill>
                  <a:srgbClr val="FF0000"/>
                </a:solidFill>
              </a:rPr>
              <a:t>表达式1)</a:t>
            </a:r>
          </a:p>
          <a:p>
            <a:pPr marL="819150" lvl="1" algn="just" eaLnBrk="1" hangingPunct="1">
              <a:lnSpc>
                <a:spcPct val="90000"/>
              </a:lnSpc>
              <a:buNone/>
            </a:pPr>
            <a:r>
              <a:rPr lang="en-US" altLang="zh-CN" b="1" dirty="0" smtClean="0">
                <a:solidFill>
                  <a:srgbClr val="FF0000"/>
                </a:solidFill>
              </a:rPr>
              <a:t>if(</a:t>
            </a:r>
            <a:r>
              <a:rPr lang="zh-CN" altLang="en-US" b="1" dirty="0" smtClean="0">
                <a:solidFill>
                  <a:srgbClr val="FF0000"/>
                </a:solidFill>
              </a:rPr>
              <a:t>表达式2) 语句1</a:t>
            </a:r>
          </a:p>
          <a:p>
            <a:pPr marL="819150" lvl="1" algn="just" eaLnBrk="1" hangingPunct="1">
              <a:lnSpc>
                <a:spcPct val="90000"/>
              </a:lnSpc>
              <a:buNone/>
            </a:pPr>
            <a:r>
              <a:rPr lang="en-US" altLang="zh-CN" b="1" dirty="0" smtClean="0">
                <a:solidFill>
                  <a:srgbClr val="FF0000"/>
                </a:solidFill>
              </a:rPr>
              <a:t>else  </a:t>
            </a:r>
            <a:r>
              <a:rPr lang="zh-CN" altLang="en-US" b="1" dirty="0" smtClean="0">
                <a:solidFill>
                  <a:srgbClr val="FF0000"/>
                </a:solidFill>
              </a:rPr>
              <a:t>语句2 </a:t>
            </a:r>
          </a:p>
          <a:p>
            <a:pPr algn="just" eaLnBrk="1" hangingPunct="1">
              <a:lnSpc>
                <a:spcPct val="90000"/>
              </a:lnSpc>
              <a:buFont typeface="Wingdings" pitchFamily="2" charset="2"/>
              <a:buNone/>
            </a:pPr>
            <a:r>
              <a:rPr lang="en-US" altLang="zh-CN" b="1" dirty="0" smtClean="0">
                <a:solidFill>
                  <a:srgbClr val="FF0000"/>
                </a:solidFill>
              </a:rPr>
              <a:t>else</a:t>
            </a:r>
          </a:p>
          <a:p>
            <a:pPr marL="819150" lvl="1" algn="just" eaLnBrk="1" hangingPunct="1">
              <a:lnSpc>
                <a:spcPct val="90000"/>
              </a:lnSpc>
              <a:buNone/>
            </a:pPr>
            <a:r>
              <a:rPr lang="en-US" altLang="zh-CN" b="1" dirty="0" smtClean="0">
                <a:solidFill>
                  <a:srgbClr val="FF0000"/>
                </a:solidFill>
              </a:rPr>
              <a:t>if(</a:t>
            </a:r>
            <a:r>
              <a:rPr lang="zh-CN" altLang="en-US" b="1" dirty="0" smtClean="0">
                <a:solidFill>
                  <a:srgbClr val="FF0000"/>
                </a:solidFill>
              </a:rPr>
              <a:t>表达式3) 语句3 </a:t>
            </a:r>
          </a:p>
          <a:p>
            <a:pPr marL="819150" lvl="1" algn="just" eaLnBrk="1" hangingPunct="1">
              <a:lnSpc>
                <a:spcPct val="90000"/>
              </a:lnSpc>
              <a:buNone/>
            </a:pPr>
            <a:r>
              <a:rPr lang="en-US" altLang="zh-CN" b="1" dirty="0" smtClean="0">
                <a:solidFill>
                  <a:srgbClr val="FF0000"/>
                </a:solidFill>
              </a:rPr>
              <a:t>else  </a:t>
            </a:r>
            <a:r>
              <a:rPr lang="zh-CN" altLang="en-US" b="1" dirty="0" smtClean="0">
                <a:solidFill>
                  <a:srgbClr val="FF0000"/>
                </a:solidFill>
              </a:rPr>
              <a:t>语句4  </a:t>
            </a:r>
          </a:p>
        </p:txBody>
      </p:sp>
      <p:grpSp>
        <p:nvGrpSpPr>
          <p:cNvPr id="266244" name="Group 4"/>
          <p:cNvGrpSpPr>
            <a:grpSpLocks/>
          </p:cNvGrpSpPr>
          <p:nvPr/>
        </p:nvGrpSpPr>
        <p:grpSpPr bwMode="auto">
          <a:xfrm>
            <a:off x="431800" y="2590800"/>
            <a:ext cx="8483600" cy="3810000"/>
            <a:chOff x="1973" y="10588"/>
            <a:chExt cx="7960" cy="3661"/>
          </a:xfrm>
        </p:grpSpPr>
        <p:sp>
          <p:nvSpPr>
            <p:cNvPr id="30725" name="Freeform 5"/>
            <p:cNvSpPr>
              <a:spLocks/>
            </p:cNvSpPr>
            <p:nvPr/>
          </p:nvSpPr>
          <p:spPr bwMode="auto">
            <a:xfrm>
              <a:off x="6738" y="11391"/>
              <a:ext cx="1410" cy="312"/>
            </a:xfrm>
            <a:custGeom>
              <a:avLst/>
              <a:gdLst>
                <a:gd name="T0" fmla="*/ 0 w 675"/>
                <a:gd name="T1" fmla="*/ 0 h 462"/>
                <a:gd name="T2" fmla="*/ 2945 w 675"/>
                <a:gd name="T3" fmla="*/ 0 h 462"/>
                <a:gd name="T4" fmla="*/ 2945 w 675"/>
                <a:gd name="T5" fmla="*/ 211 h 462"/>
                <a:gd name="T6" fmla="*/ 0 60000 65536"/>
                <a:gd name="T7" fmla="*/ 0 60000 65536"/>
                <a:gd name="T8" fmla="*/ 0 60000 65536"/>
              </a:gdLst>
              <a:ahLst/>
              <a:cxnLst>
                <a:cxn ang="T6">
                  <a:pos x="T0" y="T1"/>
                </a:cxn>
                <a:cxn ang="T7">
                  <a:pos x="T2" y="T3"/>
                </a:cxn>
                <a:cxn ang="T8">
                  <a:pos x="T4" y="T5"/>
                </a:cxn>
              </a:cxnLst>
              <a:rect l="0" t="0" r="r" b="b"/>
              <a:pathLst>
                <a:path w="675" h="462">
                  <a:moveTo>
                    <a:pt x="0" y="0"/>
                  </a:moveTo>
                  <a:lnTo>
                    <a:pt x="675" y="0"/>
                  </a:lnTo>
                  <a:lnTo>
                    <a:pt x="675" y="462"/>
                  </a:lnTo>
                </a:path>
              </a:pathLst>
            </a:custGeom>
            <a:noFill/>
            <a:ln w="38100">
              <a:solidFill>
                <a:srgbClr val="FFCC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6" name="Line 6"/>
            <p:cNvSpPr>
              <a:spLocks noChangeShapeType="1"/>
            </p:cNvSpPr>
            <p:nvPr/>
          </p:nvSpPr>
          <p:spPr bwMode="auto">
            <a:xfrm>
              <a:off x="3633" y="11381"/>
              <a:ext cx="0" cy="312"/>
            </a:xfrm>
            <a:prstGeom prst="line">
              <a:avLst/>
            </a:prstGeom>
            <a:noFill/>
            <a:ln w="38100">
              <a:solidFill>
                <a:srgbClr val="FFCC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27" name="AutoShape 7"/>
            <p:cNvSpPr>
              <a:spLocks noChangeArrowheads="1"/>
            </p:cNvSpPr>
            <p:nvPr/>
          </p:nvSpPr>
          <p:spPr bwMode="auto">
            <a:xfrm>
              <a:off x="4998" y="10993"/>
              <a:ext cx="1740" cy="780"/>
            </a:xfrm>
            <a:prstGeom prst="flowChartDecision">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t>表达式1</a:t>
              </a:r>
            </a:p>
          </p:txBody>
        </p:sp>
        <p:sp>
          <p:nvSpPr>
            <p:cNvPr id="30728" name="AutoShape 8"/>
            <p:cNvSpPr>
              <a:spLocks noChangeArrowheads="1"/>
            </p:cNvSpPr>
            <p:nvPr/>
          </p:nvSpPr>
          <p:spPr bwMode="auto">
            <a:xfrm>
              <a:off x="7288" y="11717"/>
              <a:ext cx="1725" cy="750"/>
            </a:xfrm>
            <a:prstGeom prst="flowChartDecision">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t>表达式3</a:t>
              </a:r>
            </a:p>
          </p:txBody>
        </p:sp>
        <p:sp>
          <p:nvSpPr>
            <p:cNvPr id="30729" name="AutoShape 9"/>
            <p:cNvSpPr>
              <a:spLocks noChangeArrowheads="1"/>
            </p:cNvSpPr>
            <p:nvPr/>
          </p:nvSpPr>
          <p:spPr bwMode="auto">
            <a:xfrm>
              <a:off x="9093" y="12845"/>
              <a:ext cx="840"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t>语句4</a:t>
              </a:r>
            </a:p>
          </p:txBody>
        </p:sp>
        <p:sp>
          <p:nvSpPr>
            <p:cNvPr id="30730" name="Line 10"/>
            <p:cNvSpPr>
              <a:spLocks noChangeShapeType="1"/>
            </p:cNvSpPr>
            <p:nvPr/>
          </p:nvSpPr>
          <p:spPr bwMode="auto">
            <a:xfrm flipH="1">
              <a:off x="5868" y="10588"/>
              <a:ext cx="0" cy="401"/>
            </a:xfrm>
            <a:prstGeom prst="line">
              <a:avLst/>
            </a:prstGeom>
            <a:noFill/>
            <a:ln w="38100">
              <a:solidFill>
                <a:srgbClr val="FFCC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31" name="Text Box 11"/>
            <p:cNvSpPr txBox="1">
              <a:spLocks noChangeArrowheads="1"/>
            </p:cNvSpPr>
            <p:nvPr/>
          </p:nvSpPr>
          <p:spPr bwMode="auto">
            <a:xfrm>
              <a:off x="4473" y="11010"/>
              <a:ext cx="5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solidFill>
                    <a:schemeClr val="bg1"/>
                  </a:solidFill>
                </a:rPr>
                <a:t>真 </a:t>
              </a:r>
            </a:p>
          </p:txBody>
        </p:sp>
        <p:sp>
          <p:nvSpPr>
            <p:cNvPr id="30732" name="Line 12"/>
            <p:cNvSpPr>
              <a:spLocks noChangeShapeType="1"/>
            </p:cNvSpPr>
            <p:nvPr/>
          </p:nvSpPr>
          <p:spPr bwMode="auto">
            <a:xfrm>
              <a:off x="9558" y="13283"/>
              <a:ext cx="0" cy="48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3"/>
            <p:cNvSpPr>
              <a:spLocks noChangeShapeType="1"/>
            </p:cNvSpPr>
            <p:nvPr/>
          </p:nvSpPr>
          <p:spPr bwMode="auto">
            <a:xfrm>
              <a:off x="5943" y="13801"/>
              <a:ext cx="0" cy="448"/>
            </a:xfrm>
            <a:prstGeom prst="line">
              <a:avLst/>
            </a:prstGeom>
            <a:noFill/>
            <a:ln w="38100">
              <a:solidFill>
                <a:srgbClr val="FFCC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34" name="Text Box 14"/>
            <p:cNvSpPr txBox="1">
              <a:spLocks noChangeArrowheads="1"/>
            </p:cNvSpPr>
            <p:nvPr/>
          </p:nvSpPr>
          <p:spPr bwMode="auto">
            <a:xfrm>
              <a:off x="6798" y="11010"/>
              <a:ext cx="48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solidFill>
                    <a:schemeClr val="bg1"/>
                  </a:solidFill>
                </a:rPr>
                <a:t>假</a:t>
              </a:r>
            </a:p>
          </p:txBody>
        </p:sp>
        <p:sp>
          <p:nvSpPr>
            <p:cNvPr id="30735" name="Line 15"/>
            <p:cNvSpPr>
              <a:spLocks noChangeShapeType="1"/>
            </p:cNvSpPr>
            <p:nvPr/>
          </p:nvSpPr>
          <p:spPr bwMode="auto">
            <a:xfrm flipH="1">
              <a:off x="3633" y="11375"/>
              <a:ext cx="137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AutoShape 16"/>
            <p:cNvSpPr>
              <a:spLocks noChangeArrowheads="1"/>
            </p:cNvSpPr>
            <p:nvPr/>
          </p:nvSpPr>
          <p:spPr bwMode="auto">
            <a:xfrm>
              <a:off x="2783" y="11697"/>
              <a:ext cx="1725" cy="750"/>
            </a:xfrm>
            <a:prstGeom prst="flowChartDecision">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t>表达式2</a:t>
              </a:r>
            </a:p>
          </p:txBody>
        </p:sp>
        <p:grpSp>
          <p:nvGrpSpPr>
            <p:cNvPr id="30737" name="Group 17"/>
            <p:cNvGrpSpPr>
              <a:grpSpLocks/>
            </p:cNvGrpSpPr>
            <p:nvPr/>
          </p:nvGrpSpPr>
          <p:grpSpPr bwMode="auto">
            <a:xfrm>
              <a:off x="2373" y="12055"/>
              <a:ext cx="420" cy="810"/>
              <a:chOff x="1539" y="9512"/>
              <a:chExt cx="840" cy="936"/>
            </a:xfrm>
          </p:grpSpPr>
          <p:sp>
            <p:nvSpPr>
              <p:cNvPr id="30758" name="Line 18"/>
              <p:cNvSpPr>
                <a:spLocks noChangeShapeType="1"/>
              </p:cNvSpPr>
              <p:nvPr/>
            </p:nvSpPr>
            <p:spPr bwMode="auto">
              <a:xfrm>
                <a:off x="1539" y="9512"/>
                <a:ext cx="0" cy="936"/>
              </a:xfrm>
              <a:prstGeom prst="line">
                <a:avLst/>
              </a:prstGeom>
              <a:noFill/>
              <a:ln w="38100">
                <a:solidFill>
                  <a:srgbClr val="FFCC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59" name="Line 19"/>
              <p:cNvSpPr>
                <a:spLocks noChangeShapeType="1"/>
              </p:cNvSpPr>
              <p:nvPr/>
            </p:nvSpPr>
            <p:spPr bwMode="auto">
              <a:xfrm>
                <a:off x="1539" y="9512"/>
                <a:ext cx="840" cy="0"/>
              </a:xfrm>
              <a:prstGeom prst="line">
                <a:avLst/>
              </a:prstGeom>
              <a:noFill/>
              <a:ln w="38100">
                <a:solidFill>
                  <a:srgbClr val="FFCC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738" name="Group 20"/>
            <p:cNvGrpSpPr>
              <a:grpSpLocks/>
            </p:cNvGrpSpPr>
            <p:nvPr/>
          </p:nvGrpSpPr>
          <p:grpSpPr bwMode="auto">
            <a:xfrm>
              <a:off x="4518" y="12065"/>
              <a:ext cx="315" cy="800"/>
              <a:chOff x="4269" y="9512"/>
              <a:chExt cx="840" cy="936"/>
            </a:xfrm>
          </p:grpSpPr>
          <p:sp>
            <p:nvSpPr>
              <p:cNvPr id="30756" name="Line 21"/>
              <p:cNvSpPr>
                <a:spLocks noChangeShapeType="1"/>
              </p:cNvSpPr>
              <p:nvPr/>
            </p:nvSpPr>
            <p:spPr bwMode="auto">
              <a:xfrm>
                <a:off x="4269" y="9512"/>
                <a:ext cx="840" cy="0"/>
              </a:xfrm>
              <a:prstGeom prst="line">
                <a:avLst/>
              </a:prstGeom>
              <a:noFill/>
              <a:ln w="38100">
                <a:solidFill>
                  <a:srgbClr val="FFCC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0757" name="Line 22"/>
              <p:cNvSpPr>
                <a:spLocks noChangeShapeType="1"/>
              </p:cNvSpPr>
              <p:nvPr/>
            </p:nvSpPr>
            <p:spPr bwMode="auto">
              <a:xfrm>
                <a:off x="5109" y="9512"/>
                <a:ext cx="0" cy="936"/>
              </a:xfrm>
              <a:prstGeom prst="line">
                <a:avLst/>
              </a:prstGeom>
              <a:noFill/>
              <a:ln w="38100">
                <a:solidFill>
                  <a:srgbClr val="FFCC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739" name="Group 23"/>
            <p:cNvGrpSpPr>
              <a:grpSpLocks/>
            </p:cNvGrpSpPr>
            <p:nvPr/>
          </p:nvGrpSpPr>
          <p:grpSpPr bwMode="auto">
            <a:xfrm>
              <a:off x="6873" y="12085"/>
              <a:ext cx="435" cy="936"/>
              <a:chOff x="1539" y="9512"/>
              <a:chExt cx="840" cy="936"/>
            </a:xfrm>
          </p:grpSpPr>
          <p:sp>
            <p:nvSpPr>
              <p:cNvPr id="30754" name="Line 24"/>
              <p:cNvSpPr>
                <a:spLocks noChangeShapeType="1"/>
              </p:cNvSpPr>
              <p:nvPr/>
            </p:nvSpPr>
            <p:spPr bwMode="auto">
              <a:xfrm>
                <a:off x="1539" y="9512"/>
                <a:ext cx="0" cy="936"/>
              </a:xfrm>
              <a:prstGeom prst="line">
                <a:avLst/>
              </a:prstGeom>
              <a:noFill/>
              <a:ln w="38100">
                <a:solidFill>
                  <a:srgbClr val="FFCC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55" name="Line 25"/>
              <p:cNvSpPr>
                <a:spLocks noChangeShapeType="1"/>
              </p:cNvSpPr>
              <p:nvPr/>
            </p:nvSpPr>
            <p:spPr bwMode="auto">
              <a:xfrm>
                <a:off x="1539" y="9512"/>
                <a:ext cx="840" cy="0"/>
              </a:xfrm>
              <a:prstGeom prst="line">
                <a:avLst/>
              </a:prstGeom>
              <a:noFill/>
              <a:ln w="38100">
                <a:solidFill>
                  <a:srgbClr val="FFCC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740" name="Group 26"/>
            <p:cNvGrpSpPr>
              <a:grpSpLocks/>
            </p:cNvGrpSpPr>
            <p:nvPr/>
          </p:nvGrpSpPr>
          <p:grpSpPr bwMode="auto">
            <a:xfrm>
              <a:off x="8988" y="12088"/>
              <a:ext cx="525" cy="737"/>
              <a:chOff x="4269" y="9512"/>
              <a:chExt cx="840" cy="936"/>
            </a:xfrm>
          </p:grpSpPr>
          <p:sp>
            <p:nvSpPr>
              <p:cNvPr id="30752" name="Line 27"/>
              <p:cNvSpPr>
                <a:spLocks noChangeShapeType="1"/>
              </p:cNvSpPr>
              <p:nvPr/>
            </p:nvSpPr>
            <p:spPr bwMode="auto">
              <a:xfrm>
                <a:off x="4269" y="9512"/>
                <a:ext cx="840" cy="0"/>
              </a:xfrm>
              <a:prstGeom prst="line">
                <a:avLst/>
              </a:prstGeom>
              <a:noFill/>
              <a:ln w="38100">
                <a:solidFill>
                  <a:srgbClr val="FFCC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0753" name="Line 28"/>
              <p:cNvSpPr>
                <a:spLocks noChangeShapeType="1"/>
              </p:cNvSpPr>
              <p:nvPr/>
            </p:nvSpPr>
            <p:spPr bwMode="auto">
              <a:xfrm>
                <a:off x="5109" y="9512"/>
                <a:ext cx="0" cy="936"/>
              </a:xfrm>
              <a:prstGeom prst="line">
                <a:avLst/>
              </a:prstGeom>
              <a:noFill/>
              <a:ln w="38100">
                <a:solidFill>
                  <a:srgbClr val="FFCC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0741" name="AutoShape 29"/>
            <p:cNvSpPr>
              <a:spLocks noChangeArrowheads="1"/>
            </p:cNvSpPr>
            <p:nvPr/>
          </p:nvSpPr>
          <p:spPr bwMode="auto">
            <a:xfrm>
              <a:off x="6573" y="12865"/>
              <a:ext cx="840"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t>语句3</a:t>
              </a:r>
            </a:p>
          </p:txBody>
        </p:sp>
        <p:sp>
          <p:nvSpPr>
            <p:cNvPr id="30742" name="Line 30"/>
            <p:cNvSpPr>
              <a:spLocks noChangeShapeType="1"/>
            </p:cNvSpPr>
            <p:nvPr/>
          </p:nvSpPr>
          <p:spPr bwMode="auto">
            <a:xfrm>
              <a:off x="6993" y="13303"/>
              <a:ext cx="0" cy="48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AutoShape 31"/>
            <p:cNvSpPr>
              <a:spLocks noChangeArrowheads="1"/>
            </p:cNvSpPr>
            <p:nvPr/>
          </p:nvSpPr>
          <p:spPr bwMode="auto">
            <a:xfrm>
              <a:off x="1973" y="12885"/>
              <a:ext cx="840"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t>语句1</a:t>
              </a:r>
            </a:p>
          </p:txBody>
        </p:sp>
        <p:sp>
          <p:nvSpPr>
            <p:cNvPr id="30744" name="Line 32"/>
            <p:cNvSpPr>
              <a:spLocks noChangeShapeType="1"/>
            </p:cNvSpPr>
            <p:nvPr/>
          </p:nvSpPr>
          <p:spPr bwMode="auto">
            <a:xfrm>
              <a:off x="2373" y="13313"/>
              <a:ext cx="0" cy="48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AutoShape 33"/>
            <p:cNvSpPr>
              <a:spLocks noChangeArrowheads="1"/>
            </p:cNvSpPr>
            <p:nvPr/>
          </p:nvSpPr>
          <p:spPr bwMode="auto">
            <a:xfrm>
              <a:off x="4473" y="12865"/>
              <a:ext cx="840" cy="434"/>
            </a:xfrm>
            <a:prstGeom prst="flowChartProcess">
              <a:avLst/>
            </a:prstGeom>
            <a:solidFill>
              <a:srgbClr val="FFFFFF"/>
            </a:solidFill>
            <a:ln w="38100">
              <a:solidFill>
                <a:srgbClr val="FFCC00"/>
              </a:solidFill>
              <a:miter lim="800000"/>
              <a:headEnd/>
              <a:tailEnd/>
            </a:ln>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t>语句2</a:t>
              </a:r>
            </a:p>
          </p:txBody>
        </p:sp>
        <p:sp>
          <p:nvSpPr>
            <p:cNvPr id="30746" name="Line 34"/>
            <p:cNvSpPr>
              <a:spLocks noChangeShapeType="1"/>
            </p:cNvSpPr>
            <p:nvPr/>
          </p:nvSpPr>
          <p:spPr bwMode="auto">
            <a:xfrm>
              <a:off x="4893" y="13303"/>
              <a:ext cx="0" cy="48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Line 35"/>
            <p:cNvSpPr>
              <a:spLocks noChangeShapeType="1"/>
            </p:cNvSpPr>
            <p:nvPr/>
          </p:nvSpPr>
          <p:spPr bwMode="auto">
            <a:xfrm>
              <a:off x="2340" y="13801"/>
              <a:ext cx="7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Text Box 36"/>
            <p:cNvSpPr txBox="1">
              <a:spLocks noChangeArrowheads="1"/>
            </p:cNvSpPr>
            <p:nvPr/>
          </p:nvSpPr>
          <p:spPr bwMode="auto">
            <a:xfrm>
              <a:off x="2373" y="11716"/>
              <a:ext cx="5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solidFill>
                    <a:schemeClr val="bg1"/>
                  </a:solidFill>
                </a:rPr>
                <a:t>真 </a:t>
              </a:r>
            </a:p>
          </p:txBody>
        </p:sp>
        <p:sp>
          <p:nvSpPr>
            <p:cNvPr id="30749" name="Text Box 37"/>
            <p:cNvSpPr txBox="1">
              <a:spLocks noChangeArrowheads="1"/>
            </p:cNvSpPr>
            <p:nvPr/>
          </p:nvSpPr>
          <p:spPr bwMode="auto">
            <a:xfrm>
              <a:off x="6888" y="11776"/>
              <a:ext cx="5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solidFill>
                    <a:schemeClr val="bg1"/>
                  </a:solidFill>
                </a:rPr>
                <a:t>真 </a:t>
              </a:r>
            </a:p>
          </p:txBody>
        </p:sp>
        <p:sp>
          <p:nvSpPr>
            <p:cNvPr id="30750" name="Text Box 38"/>
            <p:cNvSpPr txBox="1">
              <a:spLocks noChangeArrowheads="1"/>
            </p:cNvSpPr>
            <p:nvPr/>
          </p:nvSpPr>
          <p:spPr bwMode="auto">
            <a:xfrm>
              <a:off x="8883" y="11776"/>
              <a:ext cx="48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solidFill>
                    <a:schemeClr val="bg1"/>
                  </a:solidFill>
                </a:rPr>
                <a:t>假</a:t>
              </a:r>
            </a:p>
          </p:txBody>
        </p:sp>
        <p:sp>
          <p:nvSpPr>
            <p:cNvPr id="30751" name="Text Box 39"/>
            <p:cNvSpPr txBox="1">
              <a:spLocks noChangeArrowheads="1"/>
            </p:cNvSpPr>
            <p:nvPr/>
          </p:nvSpPr>
          <p:spPr bwMode="auto">
            <a:xfrm>
              <a:off x="4343" y="11706"/>
              <a:ext cx="48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4000"/>
                </a:lnSpc>
                <a:spcBef>
                  <a:spcPct val="0"/>
                </a:spcBef>
                <a:buClrTx/>
                <a:buSzTx/>
                <a:buFontTx/>
                <a:buNone/>
              </a:pPr>
              <a:r>
                <a:rPr lang="zh-CN" altLang="en-US" sz="1800" b="1">
                  <a:solidFill>
                    <a:schemeClr val="bg1"/>
                  </a:solidFill>
                </a:rPr>
                <a:t>假</a:t>
              </a:r>
            </a:p>
          </p:txBody>
        </p:sp>
      </p:grpSp>
    </p:spTree>
    <p:extLst>
      <p:ext uri="{BB962C8B-B14F-4D97-AF65-F5344CB8AC3E}">
        <p14:creationId xmlns:p14="http://schemas.microsoft.com/office/powerpoint/2010/main" val="2599279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additive="base">
                                        <p:cTn id="7" dur="500" fill="hold"/>
                                        <p:tgtEl>
                                          <p:spTgt spid="266244"/>
                                        </p:tgtEl>
                                        <p:attrNameLst>
                                          <p:attrName>ppt_x</p:attrName>
                                        </p:attrNameLst>
                                      </p:cBhvr>
                                      <p:tavLst>
                                        <p:tav tm="0">
                                          <p:val>
                                            <p:strVal val="0-#ppt_w/2"/>
                                          </p:val>
                                        </p:tav>
                                        <p:tav tm="100000">
                                          <p:val>
                                            <p:strVal val="#ppt_x"/>
                                          </p:val>
                                        </p:tav>
                                      </p:tavLst>
                                    </p:anim>
                                    <p:anim calcmode="lin" valueType="num">
                                      <p:cBhvr additive="base">
                                        <p:cTn id="8" dur="500" fill="hold"/>
                                        <p:tgtEl>
                                          <p:spTgt spid="266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827090" y="2933702"/>
            <a:ext cx="3024187" cy="2016125"/>
          </a:xfrm>
          <a:prstGeom prst="rect">
            <a:avLst/>
          </a:prstGeom>
          <a:solidFill>
            <a:srgbClr val="E7FFFF"/>
          </a:solidFill>
          <a:ln w="38100">
            <a:solidFill>
              <a:srgbClr val="FF33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kumimoji="1" lang="zh-CN" altLang="en-US" sz="2000">
                <a:latin typeface="Times New Roman" pitchFamily="18" charset="0"/>
              </a:rPr>
              <a:t>       </a:t>
            </a:r>
            <a:r>
              <a:rPr kumimoji="1" lang="en-US" altLang="zh-CN" sz="2000" b="1">
                <a:latin typeface="Times New Roman" pitchFamily="18" charset="0"/>
              </a:rPr>
              <a:t>if  (……)</a:t>
            </a:r>
          </a:p>
          <a:p>
            <a:pPr algn="just" eaLnBrk="1" hangingPunct="1">
              <a:spcBef>
                <a:spcPct val="0"/>
              </a:spcBef>
              <a:buClrTx/>
              <a:buSzTx/>
              <a:buFontTx/>
              <a:buNone/>
            </a:pPr>
            <a:r>
              <a:rPr kumimoji="1" lang="en-US" altLang="zh-CN" sz="2000" b="1">
                <a:latin typeface="Times New Roman" pitchFamily="18" charset="0"/>
              </a:rPr>
              <a:t>              if  (……)</a:t>
            </a:r>
          </a:p>
          <a:p>
            <a:pPr algn="just" eaLnBrk="1" hangingPunct="1">
              <a:spcBef>
                <a:spcPct val="0"/>
              </a:spcBef>
              <a:buClrTx/>
              <a:buSzTx/>
              <a:buFontTx/>
              <a:buNone/>
            </a:pPr>
            <a:r>
              <a:rPr kumimoji="1" lang="en-US" altLang="zh-CN" sz="2000" b="1">
                <a:latin typeface="Times New Roman" pitchFamily="18" charset="0"/>
              </a:rPr>
              <a:t>                    if  (……)</a:t>
            </a:r>
          </a:p>
          <a:p>
            <a:pPr algn="just" eaLnBrk="1" hangingPunct="1">
              <a:spcBef>
                <a:spcPct val="0"/>
              </a:spcBef>
              <a:buClrTx/>
              <a:buSzTx/>
              <a:buFontTx/>
              <a:buNone/>
            </a:pPr>
            <a:r>
              <a:rPr kumimoji="1" lang="en-US" altLang="zh-CN" sz="2000" b="1">
                <a:latin typeface="Times New Roman" pitchFamily="18" charset="0"/>
              </a:rPr>
              <a:t>                   else……</a:t>
            </a:r>
          </a:p>
          <a:p>
            <a:pPr algn="just" eaLnBrk="1" hangingPunct="1">
              <a:spcBef>
                <a:spcPct val="0"/>
              </a:spcBef>
              <a:buClrTx/>
              <a:buSzTx/>
              <a:buFontTx/>
              <a:buNone/>
            </a:pPr>
            <a:r>
              <a:rPr kumimoji="1" lang="en-US" altLang="zh-CN" sz="2000" b="1">
                <a:latin typeface="Times New Roman" pitchFamily="18" charset="0"/>
              </a:rPr>
              <a:t>             else……</a:t>
            </a:r>
          </a:p>
          <a:p>
            <a:pPr algn="just" eaLnBrk="1" hangingPunct="1">
              <a:spcBef>
                <a:spcPct val="0"/>
              </a:spcBef>
              <a:buClrTx/>
              <a:buSzTx/>
              <a:buFontTx/>
              <a:buNone/>
            </a:pPr>
            <a:r>
              <a:rPr kumimoji="1" lang="en-US" altLang="zh-CN" sz="2000" b="1">
                <a:latin typeface="Times New Roman" pitchFamily="18" charset="0"/>
              </a:rPr>
              <a:t>       else……</a:t>
            </a:r>
          </a:p>
        </p:txBody>
      </p:sp>
      <p:sp>
        <p:nvSpPr>
          <p:cNvPr id="355331" name="AutoShape 3"/>
          <p:cNvSpPr>
            <a:spLocks/>
          </p:cNvSpPr>
          <p:nvPr/>
        </p:nvSpPr>
        <p:spPr bwMode="auto">
          <a:xfrm>
            <a:off x="1912938" y="3735390"/>
            <a:ext cx="196850" cy="376237"/>
          </a:xfrm>
          <a:prstGeom prst="leftBracket">
            <a:avLst>
              <a:gd name="adj" fmla="val 78416"/>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5332" name="AutoShape 4"/>
          <p:cNvSpPr>
            <a:spLocks/>
          </p:cNvSpPr>
          <p:nvPr/>
        </p:nvSpPr>
        <p:spPr bwMode="auto">
          <a:xfrm>
            <a:off x="1484313" y="3460752"/>
            <a:ext cx="214312" cy="900113"/>
          </a:xfrm>
          <a:prstGeom prst="leftBracket">
            <a:avLst>
              <a:gd name="adj" fmla="val 795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5333" name="AutoShape 5"/>
          <p:cNvSpPr>
            <a:spLocks/>
          </p:cNvSpPr>
          <p:nvPr/>
        </p:nvSpPr>
        <p:spPr bwMode="auto">
          <a:xfrm>
            <a:off x="1122365" y="3184525"/>
            <a:ext cx="198437" cy="1550988"/>
          </a:xfrm>
          <a:prstGeom prst="leftBracket">
            <a:avLst>
              <a:gd name="adj" fmla="val 65134"/>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5334" name="Rectangle 6"/>
          <p:cNvSpPr>
            <a:spLocks noChangeArrowheads="1"/>
          </p:cNvSpPr>
          <p:nvPr/>
        </p:nvSpPr>
        <p:spPr bwMode="auto">
          <a:xfrm>
            <a:off x="827088" y="1638300"/>
            <a:ext cx="7777162" cy="984250"/>
          </a:xfrm>
          <a:prstGeom prst="rect">
            <a:avLst/>
          </a:prstGeom>
          <a:gradFill rotWithShape="1">
            <a:gsLst>
              <a:gs pos="0">
                <a:srgbClr val="00FFFF"/>
              </a:gs>
              <a:gs pos="100000">
                <a:srgbClr val="00FFFF">
                  <a:gamma/>
                  <a:shade val="57647"/>
                  <a:invGamma/>
                </a:srgbClr>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800" b="1">
                <a:solidFill>
                  <a:srgbClr val="FF3300"/>
                </a:solidFill>
                <a:effectLst>
                  <a:outerShdw blurRad="38100" dist="38100" dir="2700000" algn="tl">
                    <a:srgbClr val="000000"/>
                  </a:outerShdw>
                </a:effectLst>
                <a:latin typeface="隶书" pitchFamily="49" charset="-122"/>
                <a:ea typeface="隶书" pitchFamily="49" charset="-122"/>
              </a:rPr>
              <a:t>   Ｃ语言规定，在缺省</a:t>
            </a:r>
            <a:r>
              <a:rPr kumimoji="1" lang="en-US" altLang="zh-CN" sz="2800" b="1">
                <a:solidFill>
                  <a:srgbClr val="FF3300"/>
                </a:solidFill>
                <a:effectLst>
                  <a:outerShdw blurRad="38100" dist="38100" dir="2700000" algn="tl">
                    <a:srgbClr val="000000"/>
                  </a:outerShdw>
                </a:effectLst>
                <a:latin typeface="隶书" pitchFamily="49" charset="-122"/>
                <a:ea typeface="隶书" pitchFamily="49" charset="-122"/>
              </a:rPr>
              <a:t>{ }</a:t>
            </a:r>
            <a:r>
              <a:rPr kumimoji="1" lang="zh-CN" altLang="en-US" sz="2800" b="1">
                <a:solidFill>
                  <a:srgbClr val="FF3300"/>
                </a:solidFill>
                <a:effectLst>
                  <a:outerShdw blurRad="38100" dist="38100" dir="2700000" algn="tl">
                    <a:srgbClr val="000000"/>
                  </a:outerShdw>
                </a:effectLst>
                <a:latin typeface="隶书" pitchFamily="49" charset="-122"/>
                <a:ea typeface="隶书" pitchFamily="49" charset="-122"/>
              </a:rPr>
              <a:t>时，</a:t>
            </a:r>
            <a:r>
              <a:rPr kumimoji="1" lang="en-US" altLang="zh-CN" sz="2800" b="1">
                <a:solidFill>
                  <a:srgbClr val="FF3300"/>
                </a:solidFill>
                <a:effectLst>
                  <a:outerShdw blurRad="38100" dist="38100" dir="2700000" algn="tl">
                    <a:srgbClr val="000000"/>
                  </a:outerShdw>
                </a:effectLst>
                <a:latin typeface="隶书" pitchFamily="49" charset="-122"/>
                <a:ea typeface="隶书" pitchFamily="49" charset="-122"/>
              </a:rPr>
              <a:t>else</a:t>
            </a:r>
            <a:r>
              <a:rPr kumimoji="1" lang="zh-CN" altLang="en-US" sz="2800" b="1">
                <a:solidFill>
                  <a:srgbClr val="FF3300"/>
                </a:solidFill>
                <a:effectLst>
                  <a:outerShdw blurRad="38100" dist="38100" dir="2700000" algn="tl">
                    <a:srgbClr val="000000"/>
                  </a:outerShdw>
                </a:effectLst>
                <a:latin typeface="隶书" pitchFamily="49" charset="-122"/>
                <a:ea typeface="隶书" pitchFamily="49" charset="-122"/>
              </a:rPr>
              <a:t>总是和它上面离它最近的未配对的</a:t>
            </a:r>
            <a:r>
              <a:rPr kumimoji="1" lang="en-US" altLang="zh-CN" sz="2800" b="1">
                <a:solidFill>
                  <a:srgbClr val="FF3300"/>
                </a:solidFill>
                <a:effectLst>
                  <a:outerShdw blurRad="38100" dist="38100" dir="2700000" algn="tl">
                    <a:srgbClr val="000000"/>
                  </a:outerShdw>
                </a:effectLst>
                <a:latin typeface="隶书" pitchFamily="49" charset="-122"/>
                <a:ea typeface="隶书" pitchFamily="49" charset="-122"/>
              </a:rPr>
              <a:t>if</a:t>
            </a:r>
            <a:r>
              <a:rPr kumimoji="1" lang="zh-CN" altLang="en-US" sz="2800" b="1">
                <a:solidFill>
                  <a:srgbClr val="FF3300"/>
                </a:solidFill>
                <a:effectLst>
                  <a:outerShdw blurRad="38100" dist="38100" dir="2700000" algn="tl">
                    <a:srgbClr val="000000"/>
                  </a:outerShdw>
                </a:effectLst>
                <a:latin typeface="隶书" pitchFamily="49" charset="-122"/>
                <a:ea typeface="隶书" pitchFamily="49" charset="-122"/>
              </a:rPr>
              <a:t>配对 </a:t>
            </a:r>
          </a:p>
        </p:txBody>
      </p:sp>
      <p:grpSp>
        <p:nvGrpSpPr>
          <p:cNvPr id="355335" name="Group 7"/>
          <p:cNvGrpSpPr>
            <a:grpSpLocks/>
          </p:cNvGrpSpPr>
          <p:nvPr/>
        </p:nvGrpSpPr>
        <p:grpSpPr bwMode="auto">
          <a:xfrm>
            <a:off x="1403350" y="1123952"/>
            <a:ext cx="7131050" cy="5610225"/>
            <a:chOff x="884" y="845"/>
            <a:chExt cx="4492" cy="3534"/>
          </a:xfrm>
        </p:grpSpPr>
        <p:sp>
          <p:nvSpPr>
            <p:cNvPr id="355336" name="Rectangle 8" descr="信纸"/>
            <p:cNvSpPr>
              <a:spLocks noChangeArrowheads="1"/>
            </p:cNvSpPr>
            <p:nvPr/>
          </p:nvSpPr>
          <p:spPr bwMode="auto">
            <a:xfrm>
              <a:off x="884" y="845"/>
              <a:ext cx="2178" cy="3072"/>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p>
            <a:p>
              <a:pPr>
                <a:defRPr/>
              </a:pP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#include &lt;stdio.h&gt;</a:t>
              </a:r>
            </a:p>
            <a:p>
              <a:pPr>
                <a:defRPr/>
              </a:pPr>
              <a:r>
                <a:rPr kumimoji="1" lang="en-US" altLang="zh-CN" sz="2400" b="1">
                  <a:solidFill>
                    <a:srgbClr val="CC3300"/>
                  </a:solidFill>
                  <a:effectLst>
                    <a:outerShdw blurRad="38100" dist="38100" dir="2700000" algn="tl">
                      <a:srgbClr val="000000"/>
                    </a:outerShdw>
                  </a:effectLst>
                  <a:latin typeface="Times New Roman" pitchFamily="18" charset="0"/>
                  <a:ea typeface="楷体_GB2312" pitchFamily="49" charset="-122"/>
                </a:rPr>
                <a:t>   void main (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rPr>
                <a:t>int a = 1, b = -1;</a:t>
              </a:r>
              <a:r>
                <a:rPr kumimoji="1" lang="en-US" altLang="zh-CN" sz="2400">
                  <a:latin typeface="Times New Roman" pitchFamily="18" charset="0"/>
                </a:rPr>
                <a:t> </a:t>
              </a:r>
              <a:endParaRPr kumimoji="1" lang="en-US" altLang="zh-CN" sz="2400" b="1">
                <a:effectLst>
                  <a:outerShdw blurRad="38100" dist="38100" dir="2700000" algn="tl">
                    <a:srgbClr val="FFFFFF"/>
                  </a:outerShdw>
                </a:effectLst>
                <a:latin typeface="Times New Roman" pitchFamily="18" charset="0"/>
                <a:ea typeface="楷体_GB2312" pitchFamily="49" charset="-122"/>
              </a:endParaRP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rPr>
                <a:t>if  (a &gt; 0)</a:t>
              </a:r>
              <a:r>
                <a:rPr kumimoji="1" lang="en-US" altLang="zh-CN" sz="2400">
                  <a:latin typeface="Times New Roman" pitchFamily="18" charset="0"/>
                </a:rPr>
                <a:t> </a:t>
              </a:r>
            </a:p>
            <a:p>
              <a:pPr>
                <a:defRPr/>
              </a:pPr>
              <a:r>
                <a:rPr kumimoji="1" lang="en-US" altLang="zh-CN" sz="2400" b="1">
                  <a:effectLst>
                    <a:outerShdw blurRad="38100" dist="38100" dir="2700000" algn="tl">
                      <a:srgbClr val="FFFFFF"/>
                    </a:outerShdw>
                  </a:effectLst>
                  <a:latin typeface="Times New Roman" pitchFamily="18" charset="0"/>
                </a:rPr>
                <a:t>          </a:t>
              </a:r>
              <a:r>
                <a:rPr kumimoji="1" lang="en-US" altLang="zh-CN" sz="2400" b="1">
                  <a:solidFill>
                    <a:schemeClr val="accent2"/>
                  </a:solidFill>
                  <a:effectLst>
                    <a:outerShdw blurRad="38100" dist="38100" dir="2700000" algn="tl">
                      <a:srgbClr val="000000"/>
                    </a:outerShdw>
                  </a:effectLst>
                  <a:latin typeface="Times New Roman" pitchFamily="18" charset="0"/>
                </a:rPr>
                <a:t>if  (b &gt; 0)</a:t>
              </a:r>
              <a:r>
                <a:rPr kumimoji="1" lang="en-US" altLang="zh-CN" sz="2400">
                  <a:solidFill>
                    <a:schemeClr val="accent2"/>
                  </a:solidFill>
                  <a:latin typeface="Times New Roman" pitchFamily="18" charset="0"/>
                </a:rPr>
                <a:t> </a:t>
              </a:r>
              <a:endParaRPr kumimoji="1" lang="en-US" altLang="zh-CN" sz="2400" b="1">
                <a:solidFill>
                  <a:schemeClr val="accent2"/>
                </a:solidFill>
                <a:effectLst>
                  <a:outerShdw blurRad="38100" dist="38100" dir="2700000" algn="tl">
                    <a:srgbClr val="000000"/>
                  </a:outerShdw>
                </a:effectLst>
                <a:latin typeface="Times New Roman" pitchFamily="18" charset="0"/>
                <a:ea typeface="楷体_GB2312" pitchFamily="49" charset="-122"/>
              </a:endParaRPr>
            </a:p>
            <a:p>
              <a:pPr>
                <a:defRPr/>
              </a:pPr>
              <a:r>
                <a:rPr kumimoji="1" lang="en-US" altLang="zh-CN" sz="2400" b="1">
                  <a:solidFill>
                    <a:schemeClr val="accent2"/>
                  </a:solidFill>
                  <a:effectLst>
                    <a:outerShdw blurRad="38100" dist="38100" dir="2700000" algn="tl">
                      <a:srgbClr val="000000"/>
                    </a:outerShdw>
                  </a:effectLst>
                  <a:latin typeface="Times New Roman" pitchFamily="18" charset="0"/>
                </a:rPr>
                <a:t>              a++;</a:t>
              </a:r>
              <a:r>
                <a:rPr kumimoji="1" lang="en-US" altLang="zh-CN" sz="2400">
                  <a:solidFill>
                    <a:schemeClr val="accent2"/>
                  </a:solidFill>
                  <a:latin typeface="Times New Roman" pitchFamily="18" charset="0"/>
                </a:rPr>
                <a:t>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rPr>
                <a:t>else</a:t>
              </a:r>
              <a:r>
                <a:rPr kumimoji="1" lang="en-US" altLang="zh-CN" sz="2400">
                  <a:latin typeface="Times New Roman" pitchFamily="18" charset="0"/>
                </a:rPr>
                <a:t> </a:t>
              </a:r>
            </a:p>
            <a:p>
              <a:pPr>
                <a:defRPr/>
              </a:pPr>
              <a:r>
                <a:rPr kumimoji="1" lang="en-US" altLang="zh-CN" sz="2400">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a--; </a:t>
              </a:r>
            </a:p>
            <a:p>
              <a:pPr>
                <a:defRPr/>
              </a:pPr>
              <a:r>
                <a:rPr kumimoji="1" lang="en-US" altLang="zh-CN" sz="2400" b="1">
                  <a:effectLst>
                    <a:outerShdw blurRad="38100" dist="38100" dir="2700000" algn="tl">
                      <a:srgbClr val="FFFFFF"/>
                    </a:outerShdw>
                  </a:effectLst>
                  <a:latin typeface="Times New Roman" pitchFamily="18" charset="0"/>
                </a:rPr>
                <a:t>      printf ("a = %d\n"); </a:t>
              </a:r>
              <a:endParaRPr kumimoji="1" lang="en-US" altLang="zh-CN" sz="2400" b="1">
                <a:effectLst>
                  <a:outerShdw blurRad="38100" dist="38100" dir="2700000" algn="tl">
                    <a:srgbClr val="FFFFFF"/>
                  </a:outerShdw>
                </a:effectLst>
                <a:latin typeface="Times New Roman" pitchFamily="18" charset="0"/>
                <a:ea typeface="楷体_GB2312" pitchFamily="49" charset="-122"/>
              </a:endParaRP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lvl="3">
                <a:defRPr/>
              </a:pPr>
              <a:endParaRPr kumimoji="1" lang="zh-CN" altLang="en-US" sz="2400" b="1">
                <a:effectLst>
                  <a:outerShdw blurRad="38100" dist="38100" dir="2700000" algn="tl">
                    <a:srgbClr val="FFFFFF"/>
                  </a:outerShdw>
                </a:effectLst>
                <a:latin typeface="Times New Roman" pitchFamily="18" charset="0"/>
                <a:ea typeface="楷体_GB2312" pitchFamily="49" charset="-122"/>
              </a:endParaRPr>
            </a:p>
          </p:txBody>
        </p:sp>
        <p:sp>
          <p:nvSpPr>
            <p:cNvPr id="355337" name="Rectangle 9" descr="信纸"/>
            <p:cNvSpPr>
              <a:spLocks noChangeArrowheads="1"/>
            </p:cNvSpPr>
            <p:nvPr/>
          </p:nvSpPr>
          <p:spPr bwMode="auto">
            <a:xfrm>
              <a:off x="3198" y="847"/>
              <a:ext cx="2178" cy="3532"/>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例</a:t>
              </a: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p>
            <a:p>
              <a:pPr>
                <a:defRPr/>
              </a:pPr>
              <a:r>
                <a:rPr kumimoji="1" lang="en-US" altLang="zh-CN" sz="2400" b="1">
                  <a:solidFill>
                    <a:srgbClr val="FF3300"/>
                  </a:solidFill>
                  <a:effectLst>
                    <a:outerShdw blurRad="38100" dist="38100" dir="2700000" algn="tl">
                      <a:srgbClr val="000000"/>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#include &lt;stdio.h&gt;</a:t>
              </a:r>
            </a:p>
            <a:p>
              <a:pPr>
                <a:defRPr/>
              </a:pPr>
              <a:r>
                <a:rPr kumimoji="1" lang="en-US" altLang="zh-CN" sz="2400" b="1">
                  <a:solidFill>
                    <a:srgbClr val="CC3300"/>
                  </a:solidFill>
                  <a:effectLst>
                    <a:outerShdw blurRad="38100" dist="38100" dir="2700000" algn="tl">
                      <a:srgbClr val="000000"/>
                    </a:outerShdw>
                  </a:effectLst>
                  <a:latin typeface="Times New Roman" pitchFamily="18" charset="0"/>
                  <a:ea typeface="楷体_GB2312" pitchFamily="49" charset="-122"/>
                </a:rPr>
                <a:t>   void main (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rPr>
                <a:t>int a = 1, b = -1;</a:t>
              </a:r>
              <a:r>
                <a:rPr kumimoji="1" lang="en-US" altLang="zh-CN" sz="2400">
                  <a:latin typeface="Times New Roman" pitchFamily="18" charset="0"/>
                </a:rPr>
                <a:t> </a:t>
              </a:r>
              <a:endParaRPr kumimoji="1" lang="en-US" altLang="zh-CN" sz="2400" b="1">
                <a:effectLst>
                  <a:outerShdw blurRad="38100" dist="38100" dir="2700000" algn="tl">
                    <a:srgbClr val="FFFFFF"/>
                  </a:outerShdw>
                </a:effectLst>
                <a:latin typeface="Times New Roman" pitchFamily="18" charset="0"/>
                <a:ea typeface="楷体_GB2312" pitchFamily="49" charset="-122"/>
              </a:endParaRP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rPr>
                <a:t>if  (a &gt; 0)</a:t>
              </a:r>
              <a:r>
                <a:rPr kumimoji="1" lang="en-US" altLang="zh-CN" sz="2400">
                  <a:latin typeface="Times New Roman" pitchFamily="18" charset="0"/>
                </a:rPr>
                <a:t> </a:t>
              </a:r>
            </a:p>
            <a:p>
              <a:pPr>
                <a:defRPr/>
              </a:pPr>
              <a:r>
                <a:rPr kumimoji="1" lang="en-US" altLang="zh-CN" sz="2400">
                  <a:latin typeface="Times New Roman" pitchFamily="18" charset="0"/>
                </a:rPr>
                <a:t>      </a:t>
              </a:r>
              <a:r>
                <a:rPr kumimoji="1" lang="en-US" altLang="zh-CN" sz="2400" b="1">
                  <a:solidFill>
                    <a:schemeClr val="accent2"/>
                  </a:solidFill>
                  <a:effectLst>
                    <a:outerShdw blurRad="38100" dist="38100" dir="2700000" algn="tl">
                      <a:srgbClr val="000000"/>
                    </a:outerShdw>
                  </a:effectLst>
                  <a:latin typeface="Times New Roman" pitchFamily="18" charset="0"/>
                </a:rPr>
                <a:t>{</a:t>
              </a:r>
            </a:p>
            <a:p>
              <a:pPr>
                <a:defRPr/>
              </a:pPr>
              <a:r>
                <a:rPr kumimoji="1" lang="en-US" altLang="zh-CN" sz="2400" b="1">
                  <a:solidFill>
                    <a:schemeClr val="accent2"/>
                  </a:solidFill>
                  <a:effectLst>
                    <a:outerShdw blurRad="38100" dist="38100" dir="2700000" algn="tl">
                      <a:srgbClr val="000000"/>
                    </a:outerShdw>
                  </a:effectLst>
                  <a:latin typeface="Times New Roman" pitchFamily="18" charset="0"/>
                </a:rPr>
                <a:t>          if  (b &gt; 0) </a:t>
              </a:r>
              <a:endParaRPr kumimoji="1" lang="en-US" altLang="zh-CN" sz="2400" b="1">
                <a:solidFill>
                  <a:schemeClr val="accent2"/>
                </a:solidFill>
                <a:effectLst>
                  <a:outerShdw blurRad="38100" dist="38100" dir="2700000" algn="tl">
                    <a:srgbClr val="000000"/>
                  </a:outerShdw>
                </a:effectLst>
                <a:latin typeface="Times New Roman" pitchFamily="18" charset="0"/>
                <a:ea typeface="楷体_GB2312" pitchFamily="49" charset="-122"/>
              </a:endParaRPr>
            </a:p>
            <a:p>
              <a:pPr>
                <a:defRPr/>
              </a:pPr>
              <a:r>
                <a:rPr kumimoji="1" lang="en-US" altLang="zh-CN" sz="2400" b="1">
                  <a:solidFill>
                    <a:schemeClr val="accent2"/>
                  </a:solidFill>
                  <a:effectLst>
                    <a:outerShdw blurRad="38100" dist="38100" dir="2700000" algn="tl">
                      <a:srgbClr val="000000"/>
                    </a:outerShdw>
                  </a:effectLst>
                  <a:latin typeface="Times New Roman" pitchFamily="18" charset="0"/>
                </a:rPr>
                <a:t>              a++; </a:t>
              </a:r>
            </a:p>
            <a:p>
              <a:pPr>
                <a:defRPr/>
              </a:pPr>
              <a:r>
                <a:rPr kumimoji="1" lang="en-US" altLang="zh-CN" sz="2400" b="1">
                  <a:solidFill>
                    <a:schemeClr val="accent2"/>
                  </a:solidFill>
                  <a:effectLst>
                    <a:outerShdw blurRad="38100" dist="38100" dir="2700000" algn="tl">
                      <a:srgbClr val="000000"/>
                    </a:outerShdw>
                  </a:effectLst>
                  <a:latin typeface="Times New Roman" pitchFamily="18" charset="0"/>
                </a:rPr>
                <a:t>      }</a:t>
              </a: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effectLst>
                    <a:outerShdw blurRad="38100" dist="38100" dir="2700000" algn="tl">
                      <a:srgbClr val="FFFFFF"/>
                    </a:outerShdw>
                  </a:effectLst>
                  <a:latin typeface="Times New Roman" pitchFamily="18" charset="0"/>
                </a:rPr>
                <a:t>else</a:t>
              </a:r>
              <a:r>
                <a:rPr kumimoji="1" lang="en-US" altLang="zh-CN" sz="2400">
                  <a:latin typeface="Times New Roman" pitchFamily="18" charset="0"/>
                </a:rPr>
                <a:t> </a:t>
              </a:r>
            </a:p>
            <a:p>
              <a:pPr>
                <a:defRPr/>
              </a:pPr>
              <a:r>
                <a:rPr kumimoji="1" lang="en-US" altLang="zh-CN" sz="2400">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a--; </a:t>
              </a:r>
            </a:p>
            <a:p>
              <a:pPr>
                <a:defRPr/>
              </a:pPr>
              <a:r>
                <a:rPr kumimoji="1" lang="en-US" altLang="zh-CN" sz="2400" b="1">
                  <a:effectLst>
                    <a:outerShdw blurRad="38100" dist="38100" dir="2700000" algn="tl">
                      <a:srgbClr val="FFFFFF"/>
                    </a:outerShdw>
                  </a:effectLst>
                  <a:latin typeface="Times New Roman" pitchFamily="18" charset="0"/>
                </a:rPr>
                <a:t>      printf ("a = %d\n");</a:t>
              </a:r>
              <a:r>
                <a:rPr kumimoji="1" lang="en-US" altLang="zh-CN" sz="2400">
                  <a:latin typeface="Times New Roman" pitchFamily="18" charset="0"/>
                </a:rPr>
                <a:t> </a:t>
              </a:r>
              <a:endParaRPr kumimoji="1" lang="en-US" altLang="zh-CN" sz="2400" b="1">
                <a:effectLst>
                  <a:outerShdw blurRad="38100" dist="38100" dir="2700000" algn="tl">
                    <a:srgbClr val="FFFFFF"/>
                  </a:outerShdw>
                </a:effectLst>
                <a:latin typeface="Times New Roman" pitchFamily="18" charset="0"/>
                <a:ea typeface="楷体_GB2312" pitchFamily="49" charset="-122"/>
              </a:endParaRPr>
            </a:p>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p>
            <a:p>
              <a:pPr lvl="3">
                <a:defRPr/>
              </a:pPr>
              <a:endParaRPr kumimoji="1" lang="zh-CN" altLang="en-US" sz="2400" b="1">
                <a:effectLst>
                  <a:outerShdw blurRad="38100" dist="38100" dir="2700000" algn="tl">
                    <a:srgbClr val="FFFFFF"/>
                  </a:outerShdw>
                </a:effectLst>
                <a:latin typeface="Times New Roman" pitchFamily="18" charset="0"/>
                <a:ea typeface="楷体_GB2312" pitchFamily="49" charset="-122"/>
              </a:endParaRPr>
            </a:p>
          </p:txBody>
        </p:sp>
      </p:grpSp>
      <p:sp>
        <p:nvSpPr>
          <p:cNvPr id="355338" name="Rectangle 10"/>
          <p:cNvSpPr>
            <a:spLocks noChangeArrowheads="1"/>
          </p:cNvSpPr>
          <p:nvPr/>
        </p:nvSpPr>
        <p:spPr bwMode="auto">
          <a:xfrm>
            <a:off x="2166938" y="6190607"/>
            <a:ext cx="2305050" cy="461665"/>
          </a:xfrm>
          <a:prstGeom prst="rect">
            <a:avLst/>
          </a:prstGeom>
          <a:solidFill>
            <a:srgbClr val="FFFFFF"/>
          </a:solidFill>
          <a:ln w="38100">
            <a:solidFill>
              <a:srgbClr val="FF33CC"/>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sz="2000" b="1">
                <a:effectLst>
                  <a:outerShdw blurRad="38100" dist="38100" dir="2700000" algn="tl">
                    <a:srgbClr val="C0C0C0"/>
                  </a:outerShdw>
                </a:effectLst>
                <a:latin typeface="楷体_GB2312" pitchFamily="49" charset="-122"/>
                <a:ea typeface="楷体_GB2312" pitchFamily="49" charset="-122"/>
              </a:rPr>
              <a:t>运行结</a:t>
            </a:r>
            <a:r>
              <a:rPr kumimoji="1" lang="zh-CN" altLang="en-US" sz="2000" b="1">
                <a:effectLst>
                  <a:outerShdw blurRad="38100" dist="38100" dir="2700000" algn="tl">
                    <a:srgbClr val="C0C0C0"/>
                  </a:outerShdw>
                </a:effectLst>
                <a:latin typeface="楷体_GB2312" pitchFamily="49" charset="-122"/>
                <a:ea typeface="楷体_GB2312" pitchFamily="49" charset="-122"/>
              </a:rPr>
              <a:t>果：</a:t>
            </a:r>
            <a:r>
              <a:rPr kumimoji="1" lang="en-US" altLang="zh-CN" sz="2400" b="1">
                <a:effectLst>
                  <a:outerShdw blurRad="38100" dist="38100" dir="2700000" algn="tl">
                    <a:srgbClr val="C0C0C0"/>
                  </a:outerShdw>
                </a:effectLst>
                <a:latin typeface="Times New Roman" pitchFamily="18" charset="0"/>
              </a:rPr>
              <a:t>a = 0</a:t>
            </a:r>
          </a:p>
        </p:txBody>
      </p:sp>
      <p:sp>
        <p:nvSpPr>
          <p:cNvPr id="355339" name="Rectangle 11"/>
          <p:cNvSpPr>
            <a:spLocks noChangeArrowheads="1"/>
          </p:cNvSpPr>
          <p:nvPr/>
        </p:nvSpPr>
        <p:spPr bwMode="auto">
          <a:xfrm>
            <a:off x="6056313" y="6109644"/>
            <a:ext cx="2305050" cy="461665"/>
          </a:xfrm>
          <a:prstGeom prst="rect">
            <a:avLst/>
          </a:prstGeom>
          <a:solidFill>
            <a:srgbClr val="FFFFFF"/>
          </a:solidFill>
          <a:ln w="38100">
            <a:solidFill>
              <a:srgbClr val="FF33CC"/>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sz="2000" b="1">
                <a:effectLst>
                  <a:outerShdw blurRad="38100" dist="38100" dir="2700000" algn="tl">
                    <a:srgbClr val="C0C0C0"/>
                  </a:outerShdw>
                </a:effectLst>
                <a:latin typeface="楷体_GB2312" pitchFamily="49" charset="-122"/>
                <a:ea typeface="楷体_GB2312" pitchFamily="49" charset="-122"/>
              </a:rPr>
              <a:t>运行结</a:t>
            </a:r>
            <a:r>
              <a:rPr kumimoji="1" lang="zh-CN" altLang="en-US" sz="2000" b="1">
                <a:effectLst>
                  <a:outerShdw blurRad="38100" dist="38100" dir="2700000" algn="tl">
                    <a:srgbClr val="C0C0C0"/>
                  </a:outerShdw>
                </a:effectLst>
                <a:latin typeface="楷体_GB2312" pitchFamily="49" charset="-122"/>
                <a:ea typeface="楷体_GB2312" pitchFamily="49" charset="-122"/>
              </a:rPr>
              <a:t>果：</a:t>
            </a:r>
            <a:r>
              <a:rPr kumimoji="1" lang="en-US" altLang="zh-CN" sz="2400" b="1">
                <a:effectLst>
                  <a:outerShdw blurRad="38100" dist="38100" dir="2700000" algn="tl">
                    <a:srgbClr val="C0C0C0"/>
                  </a:outerShdw>
                </a:effectLst>
                <a:latin typeface="Times New Roman" pitchFamily="18" charset="0"/>
              </a:rPr>
              <a:t>a = 1</a:t>
            </a:r>
          </a:p>
        </p:txBody>
      </p:sp>
      <p:sp>
        <p:nvSpPr>
          <p:cNvPr id="355340" name="Rectangle 12"/>
          <p:cNvSpPr>
            <a:spLocks noChangeArrowheads="1"/>
          </p:cNvSpPr>
          <p:nvPr/>
        </p:nvSpPr>
        <p:spPr bwMode="auto">
          <a:xfrm>
            <a:off x="755652" y="188913"/>
            <a:ext cx="46085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if_else </a:t>
            </a: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配对原则</a:t>
            </a:r>
          </a:p>
        </p:txBody>
      </p:sp>
    </p:spTree>
    <p:extLst>
      <p:ext uri="{BB962C8B-B14F-4D97-AF65-F5344CB8AC3E}">
        <p14:creationId xmlns:p14="http://schemas.microsoft.com/office/powerpoint/2010/main" val="56636875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5334"/>
                                        </p:tgtEl>
                                        <p:attrNameLst>
                                          <p:attrName>style.visibility</p:attrName>
                                        </p:attrNameLst>
                                      </p:cBhvr>
                                      <p:to>
                                        <p:strVal val="visible"/>
                                      </p:to>
                                    </p:set>
                                    <p:animEffect transition="in" filter="box(out)">
                                      <p:cBhvr>
                                        <p:cTn id="7" dur="500"/>
                                        <p:tgtEl>
                                          <p:spTgt spid="35533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5330"/>
                                        </p:tgtEl>
                                        <p:attrNameLst>
                                          <p:attrName>style.visibility</p:attrName>
                                        </p:attrNameLst>
                                      </p:cBhvr>
                                      <p:to>
                                        <p:strVal val="visible"/>
                                      </p:to>
                                    </p:set>
                                    <p:animEffect transition="in" filter="box(in)">
                                      <p:cBhvr>
                                        <p:cTn id="12" dur="500"/>
                                        <p:tgtEl>
                                          <p:spTgt spid="35533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55331"/>
                                        </p:tgtEl>
                                        <p:attrNameLst>
                                          <p:attrName>style.visibility</p:attrName>
                                        </p:attrNameLst>
                                      </p:cBhvr>
                                      <p:to>
                                        <p:strVal val="visible"/>
                                      </p:to>
                                    </p:set>
                                    <p:animEffect transition="in" filter="strips(downLeft)">
                                      <p:cBhvr>
                                        <p:cTn id="17" dur="500"/>
                                        <p:tgtEl>
                                          <p:spTgt spid="35533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55332"/>
                                        </p:tgtEl>
                                        <p:attrNameLst>
                                          <p:attrName>style.visibility</p:attrName>
                                        </p:attrNameLst>
                                      </p:cBhvr>
                                      <p:to>
                                        <p:strVal val="visible"/>
                                      </p:to>
                                    </p:set>
                                    <p:animEffect transition="in" filter="strips(downLeft)">
                                      <p:cBhvr>
                                        <p:cTn id="22" dur="500"/>
                                        <p:tgtEl>
                                          <p:spTgt spid="35533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55333"/>
                                        </p:tgtEl>
                                        <p:attrNameLst>
                                          <p:attrName>style.visibility</p:attrName>
                                        </p:attrNameLst>
                                      </p:cBhvr>
                                      <p:to>
                                        <p:strVal val="visible"/>
                                      </p:to>
                                    </p:set>
                                    <p:animEffect transition="in" filter="strips(downLeft)">
                                      <p:cBhvr>
                                        <p:cTn id="27" dur="500"/>
                                        <p:tgtEl>
                                          <p:spTgt spid="35533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55335"/>
                                        </p:tgtEl>
                                        <p:attrNameLst>
                                          <p:attrName>style.visibility</p:attrName>
                                        </p:attrNameLst>
                                      </p:cBhvr>
                                      <p:to>
                                        <p:strVal val="visible"/>
                                      </p:to>
                                    </p:set>
                                    <p:animEffect transition="in" filter="box(out)">
                                      <p:cBhvr>
                                        <p:cTn id="32" dur="500"/>
                                        <p:tgtEl>
                                          <p:spTgt spid="355335"/>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55338"/>
                                        </p:tgtEl>
                                        <p:attrNameLst>
                                          <p:attrName>style.visibility</p:attrName>
                                        </p:attrNameLst>
                                      </p:cBhvr>
                                      <p:to>
                                        <p:strVal val="visible"/>
                                      </p:to>
                                    </p:set>
                                    <p:animEffect transition="in" filter="box(in)">
                                      <p:cBhvr>
                                        <p:cTn id="37" dur="500"/>
                                        <p:tgtEl>
                                          <p:spTgt spid="355338"/>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55339"/>
                                        </p:tgtEl>
                                        <p:attrNameLst>
                                          <p:attrName>style.visibility</p:attrName>
                                        </p:attrNameLst>
                                      </p:cBhvr>
                                      <p:to>
                                        <p:strVal val="visible"/>
                                      </p:to>
                                    </p:set>
                                    <p:animEffect transition="in" filter="box(in)">
                                      <p:cBhvr>
                                        <p:cTn id="42" dur="500"/>
                                        <p:tgtEl>
                                          <p:spTgt spid="355339"/>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animBg="1"/>
      <p:bldP spid="355331" grpId="0" animBg="1"/>
      <p:bldP spid="355332" grpId="0" animBg="1"/>
      <p:bldP spid="355333" grpId="0" animBg="1"/>
      <p:bldP spid="355334" grpId="0" animBg="1"/>
      <p:bldP spid="355338" grpId="0" animBg="1"/>
      <p:bldP spid="35533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1303338" y="676277"/>
            <a:ext cx="5211762" cy="2265363"/>
          </a:xfrm>
          <a:prstGeom prst="rect">
            <a:avLst/>
          </a:prstGeom>
          <a:solidFill>
            <a:srgbClr val="FFFFFF"/>
          </a:solidFill>
          <a:ln w="38100">
            <a:solidFill>
              <a:srgbClr val="008000"/>
            </a:solidFill>
            <a:miter lim="800000"/>
            <a:headEnd/>
            <a:tailEnd/>
          </a:ln>
          <a:effectLst>
            <a:outerShdw dist="107763" dir="2700000" algn="ctr" rotWithShape="0">
              <a:schemeClr val="bg2">
                <a:alpha val="50000"/>
              </a:schemeClr>
            </a:outerShdw>
          </a:effectLst>
        </p:spPr>
        <p:txBody>
          <a:bodyPr wrap="none" lIns="0" tIns="46800" rIns="90000" bIns="46800">
            <a:spAutoFit/>
          </a:bodyPr>
          <a:lstStyle/>
          <a:p>
            <a:pPr eaLnBrk="0" hangingPunct="0">
              <a:defRPr/>
            </a:pPr>
            <a:r>
              <a:rPr kumimoji="1" lang="zh-CN" altLang="en-US" sz="2800" b="1">
                <a:solidFill>
                  <a:srgbClr val="CC3300"/>
                </a:solidFill>
                <a:effectLst>
                  <a:outerShdw blurRad="38100" dist="38100" dir="2700000" algn="tl">
                    <a:srgbClr val="C0C0C0"/>
                  </a:outerShdw>
                </a:effectLst>
                <a:latin typeface="Times New Roman" pitchFamily="18" charset="0"/>
                <a:ea typeface="隶书" pitchFamily="49" charset="-122"/>
              </a:rPr>
              <a:t>例：</a:t>
            </a:r>
            <a:r>
              <a:rPr kumimoji="1" lang="zh-CN" altLang="en-US" sz="2800" b="1">
                <a:effectLst>
                  <a:outerShdw blurRad="38100" dist="38100" dir="2700000" algn="tl">
                    <a:srgbClr val="C0C0C0"/>
                  </a:outerShdw>
                </a:effectLst>
                <a:latin typeface="Times New Roman" pitchFamily="18" charset="0"/>
                <a:ea typeface="隶书" pitchFamily="49" charset="-122"/>
              </a:rPr>
              <a:t> </a:t>
            </a:r>
            <a:r>
              <a:rPr kumimoji="1" lang="en-US" altLang="zh-CN" sz="2800" b="1">
                <a:effectLst>
                  <a:outerShdw blurRad="38100" dist="38100" dir="2700000" algn="tl">
                    <a:srgbClr val="C0C0C0"/>
                  </a:outerShdw>
                </a:effectLst>
                <a:latin typeface="Times New Roman" pitchFamily="18" charset="0"/>
                <a:ea typeface="隶书" pitchFamily="49" charset="-122"/>
              </a:rPr>
              <a:t>if (a==b)</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if(b==c)</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printf(“a==b==c”);</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else</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printf(“a!=b”);</a:t>
            </a:r>
          </a:p>
        </p:txBody>
      </p:sp>
      <p:sp>
        <p:nvSpPr>
          <p:cNvPr id="357379" name="Text Box 3"/>
          <p:cNvSpPr txBox="1">
            <a:spLocks noChangeArrowheads="1"/>
          </p:cNvSpPr>
          <p:nvPr/>
        </p:nvSpPr>
        <p:spPr bwMode="auto">
          <a:xfrm>
            <a:off x="1209677" y="3148013"/>
            <a:ext cx="5211763" cy="2692400"/>
          </a:xfrm>
          <a:prstGeom prst="rect">
            <a:avLst/>
          </a:prstGeom>
          <a:solidFill>
            <a:srgbClr val="FFFFFF"/>
          </a:solidFill>
          <a:ln w="38100">
            <a:solidFill>
              <a:srgbClr val="008000"/>
            </a:solidFill>
            <a:miter lim="800000"/>
            <a:headEnd/>
            <a:tailEnd/>
          </a:ln>
          <a:effectLst>
            <a:outerShdw dist="107763" dir="2700000" algn="ctr" rotWithShape="0">
              <a:schemeClr val="bg2">
                <a:alpha val="50000"/>
              </a:schemeClr>
            </a:outerShdw>
          </a:effectLst>
        </p:spPr>
        <p:txBody>
          <a:bodyPr wrap="none" lIns="0" tIns="46800" rIns="90000" bIns="46800">
            <a:spAutoFit/>
          </a:bodyPr>
          <a:lstStyle/>
          <a:p>
            <a:pPr eaLnBrk="0" hangingPunct="0">
              <a:defRPr/>
            </a:pPr>
            <a:r>
              <a:rPr kumimoji="1" lang="zh-CN" altLang="en-US" sz="2800" b="1">
                <a:solidFill>
                  <a:srgbClr val="CC3300"/>
                </a:solidFill>
                <a:effectLst>
                  <a:outerShdw blurRad="38100" dist="38100" dir="2700000" algn="tl">
                    <a:srgbClr val="C0C0C0"/>
                  </a:outerShdw>
                </a:effectLst>
                <a:latin typeface="Times New Roman" pitchFamily="18" charset="0"/>
                <a:ea typeface="隶书" pitchFamily="49" charset="-122"/>
              </a:rPr>
              <a:t>修改：</a:t>
            </a:r>
            <a:r>
              <a:rPr kumimoji="1" lang="zh-CN" altLang="en-US" sz="2800" b="1">
                <a:effectLst>
                  <a:outerShdw blurRad="38100" dist="38100" dir="2700000" algn="tl">
                    <a:srgbClr val="C0C0C0"/>
                  </a:outerShdw>
                </a:effectLst>
                <a:latin typeface="Times New Roman" pitchFamily="18" charset="0"/>
                <a:ea typeface="隶书" pitchFamily="49" charset="-122"/>
              </a:rPr>
              <a:t> </a:t>
            </a:r>
            <a:r>
              <a:rPr kumimoji="1" lang="en-US" altLang="zh-CN" sz="2800" b="1">
                <a:effectLst>
                  <a:outerShdw blurRad="38100" dist="38100" dir="2700000" algn="tl">
                    <a:srgbClr val="C0C0C0"/>
                  </a:outerShdw>
                </a:effectLst>
                <a:latin typeface="Times New Roman" pitchFamily="18" charset="0"/>
                <a:ea typeface="隶书" pitchFamily="49" charset="-122"/>
              </a:rPr>
              <a:t>if (a==b)</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a:t>
            </a:r>
            <a:r>
              <a:rPr kumimoji="1" lang="en-US" altLang="zh-CN" sz="2800" b="1">
                <a:solidFill>
                  <a:srgbClr val="FF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a:effectLst>
                  <a:outerShdw blurRad="38100" dist="38100" dir="2700000" algn="tl">
                    <a:srgbClr val="C0C0C0"/>
                  </a:outerShdw>
                </a:effectLst>
                <a:latin typeface="Times New Roman" pitchFamily="18" charset="0"/>
                <a:ea typeface="隶书" pitchFamily="49" charset="-122"/>
              </a:rPr>
              <a:t>      if(b==c)</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printf(“a==b==c”);</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a:t>
            </a:r>
            <a:r>
              <a:rPr kumimoji="1" lang="en-US" altLang="zh-CN" sz="2800" b="1">
                <a:solidFill>
                  <a:srgbClr val="FF3300"/>
                </a:solidFill>
                <a:effectLst>
                  <a:outerShdw blurRad="38100" dist="38100" dir="2700000" algn="tl">
                    <a:srgbClr val="C0C0C0"/>
                  </a:outerShdw>
                </a:effectLst>
                <a:latin typeface="Times New Roman" pitchFamily="18" charset="0"/>
                <a:ea typeface="隶书" pitchFamily="49" charset="-122"/>
              </a:rPr>
              <a:t>}</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else</a:t>
            </a:r>
          </a:p>
          <a:p>
            <a:pPr eaLnBrk="0" hangingPunct="0">
              <a:defRPr/>
            </a:pPr>
            <a:r>
              <a:rPr kumimoji="1" lang="en-US" altLang="zh-CN" sz="2800" b="1">
                <a:effectLst>
                  <a:outerShdw blurRad="38100" dist="38100" dir="2700000" algn="tl">
                    <a:srgbClr val="C0C0C0"/>
                  </a:outerShdw>
                </a:effectLst>
                <a:latin typeface="Times New Roman" pitchFamily="18" charset="0"/>
                <a:ea typeface="隶书" pitchFamily="49" charset="-122"/>
              </a:rPr>
              <a:t>                  printf(“a!=b”);</a:t>
            </a:r>
          </a:p>
        </p:txBody>
      </p:sp>
      <p:sp>
        <p:nvSpPr>
          <p:cNvPr id="357380" name="Text Box 4"/>
          <p:cNvSpPr txBox="1">
            <a:spLocks noChangeArrowheads="1"/>
          </p:cNvSpPr>
          <p:nvPr/>
        </p:nvSpPr>
        <p:spPr bwMode="auto">
          <a:xfrm>
            <a:off x="1042988" y="6201896"/>
            <a:ext cx="6553200" cy="523220"/>
          </a:xfrm>
          <a:prstGeom prst="rect">
            <a:avLst/>
          </a:prstGeom>
          <a:gradFill rotWithShape="1">
            <a:gsLst>
              <a:gs pos="0">
                <a:srgbClr val="00FFFF"/>
              </a:gs>
              <a:gs pos="100000">
                <a:srgbClr val="00FFFF">
                  <a:gamma/>
                  <a:shade val="66667"/>
                  <a:invGamma/>
                </a:srgbClr>
              </a:gs>
            </a:gsLst>
            <a:lin ang="5400000" scaled="1"/>
          </a:gradFill>
          <a:ln w="381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zh-CN" altLang="en-US" sz="2800" b="1">
                <a:solidFill>
                  <a:srgbClr val="FF3300"/>
                </a:solidFill>
                <a:effectLst>
                  <a:outerShdw blurRad="38100" dist="38100" dir="2700000" algn="tl">
                    <a:srgbClr val="000000"/>
                  </a:outerShdw>
                </a:effectLst>
                <a:latin typeface="Times New Roman" pitchFamily="18" charset="0"/>
                <a:ea typeface="隶书" pitchFamily="49" charset="-122"/>
              </a:rPr>
              <a:t>实现</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if ~ else </a:t>
            </a:r>
            <a:r>
              <a:rPr kumimoji="1" lang="zh-CN" altLang="zh-CN" sz="2800" b="1">
                <a:solidFill>
                  <a:srgbClr val="FF3300"/>
                </a:solidFill>
                <a:effectLst>
                  <a:outerShdw blurRad="38100" dist="38100" dir="2700000" algn="tl">
                    <a:srgbClr val="000000"/>
                  </a:outerShdw>
                </a:effectLst>
                <a:latin typeface="Times New Roman" pitchFamily="18" charset="0"/>
                <a:ea typeface="隶书" pitchFamily="49" charset="-122"/>
              </a:rPr>
              <a:t>正确配对方法：加{ }</a:t>
            </a:r>
            <a:endPar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endParaRPr>
          </a:p>
        </p:txBody>
      </p:sp>
      <p:sp>
        <p:nvSpPr>
          <p:cNvPr id="357381" name="Freeform 5"/>
          <p:cNvSpPr>
            <a:spLocks/>
          </p:cNvSpPr>
          <p:nvPr/>
        </p:nvSpPr>
        <p:spPr bwMode="auto">
          <a:xfrm>
            <a:off x="2100265" y="1387477"/>
            <a:ext cx="719137" cy="811213"/>
          </a:xfrm>
          <a:custGeom>
            <a:avLst/>
            <a:gdLst>
              <a:gd name="T0" fmla="*/ 50403090 w 453"/>
              <a:gd name="T1" fmla="*/ 1287801431 h 511"/>
              <a:gd name="T2" fmla="*/ 385582844 w 453"/>
              <a:gd name="T3" fmla="*/ 309980204 h 511"/>
              <a:gd name="T4" fmla="*/ 1141629194 w 453"/>
              <a:gd name="T5" fmla="*/ 0 h 511"/>
              <a:gd name="T6" fmla="*/ 0 60000 65536"/>
              <a:gd name="T7" fmla="*/ 0 60000 65536"/>
              <a:gd name="T8" fmla="*/ 0 60000 65536"/>
            </a:gdLst>
            <a:ahLst/>
            <a:cxnLst>
              <a:cxn ang="T6">
                <a:pos x="T0" y="T1"/>
              </a:cxn>
              <a:cxn ang="T7">
                <a:pos x="T2" y="T3"/>
              </a:cxn>
              <a:cxn ang="T8">
                <a:pos x="T4" y="T5"/>
              </a:cxn>
            </a:cxnLst>
            <a:rect l="0" t="0" r="r" b="b"/>
            <a:pathLst>
              <a:path w="453" h="511">
                <a:moveTo>
                  <a:pt x="20" y="511"/>
                </a:moveTo>
                <a:cubicBezTo>
                  <a:pt x="0" y="341"/>
                  <a:pt x="7" y="220"/>
                  <a:pt x="153" y="123"/>
                </a:cubicBezTo>
                <a:cubicBezTo>
                  <a:pt x="226" y="10"/>
                  <a:pt x="332" y="0"/>
                  <a:pt x="453" y="0"/>
                </a:cubicBezTo>
              </a:path>
            </a:pathLst>
          </a:custGeom>
          <a:noFill/>
          <a:ln w="38100" cap="flat" cmpd="sng">
            <a:solidFill>
              <a:srgbClr val="008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71023036"/>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box(out)">
                                      <p:cBhvr>
                                        <p:cTn id="7" dur="500"/>
                                        <p:tgtEl>
                                          <p:spTgt spid="3573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7381"/>
                                        </p:tgtEl>
                                        <p:attrNameLst>
                                          <p:attrName>style.visibility</p:attrName>
                                        </p:attrNameLst>
                                      </p:cBhvr>
                                      <p:to>
                                        <p:strVal val="visible"/>
                                      </p:to>
                                    </p:set>
                                    <p:animEffect transition="in" filter="box(out)">
                                      <p:cBhvr>
                                        <p:cTn id="12" dur="500"/>
                                        <p:tgtEl>
                                          <p:spTgt spid="35738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7379"/>
                                        </p:tgtEl>
                                        <p:attrNameLst>
                                          <p:attrName>style.visibility</p:attrName>
                                        </p:attrNameLst>
                                      </p:cBhvr>
                                      <p:to>
                                        <p:strVal val="visible"/>
                                      </p:to>
                                    </p:set>
                                    <p:animEffect transition="in" filter="box(out)">
                                      <p:cBhvr>
                                        <p:cTn id="17" dur="500"/>
                                        <p:tgtEl>
                                          <p:spTgt spid="35737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7380"/>
                                        </p:tgtEl>
                                        <p:attrNameLst>
                                          <p:attrName>style.visibility</p:attrName>
                                        </p:attrNameLst>
                                      </p:cBhvr>
                                      <p:to>
                                        <p:strVal val="visible"/>
                                      </p:to>
                                    </p:set>
                                    <p:animEffect transition="in" filter="box(out)">
                                      <p:cBhvr>
                                        <p:cTn id="22" dur="500"/>
                                        <p:tgtEl>
                                          <p:spTgt spid="35738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nimBg="1" autoUpdateAnimBg="0"/>
      <p:bldP spid="357379" grpId="0" animBg="1" autoUpdateAnimBg="0"/>
      <p:bldP spid="357380" grpId="0" animBg="1" autoUpdateAnimBg="0"/>
      <p:bldP spid="35738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descr="信纸"/>
          <p:cNvSpPr txBox="1">
            <a:spLocks noChangeArrowheads="1"/>
          </p:cNvSpPr>
          <p:nvPr/>
        </p:nvSpPr>
        <p:spPr bwMode="auto">
          <a:xfrm>
            <a:off x="684215" y="333375"/>
            <a:ext cx="6624637" cy="6096000"/>
          </a:xfrm>
          <a:prstGeom prst="rect">
            <a:avLst/>
          </a:prstGeom>
          <a:blipFill dpi="0" rotWithShape="1">
            <a:blip r:embed="rId4"/>
            <a:srcRect/>
            <a:tile tx="0" ty="0" sx="100000" sy="100000" flip="none" algn="tl"/>
          </a:blip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46800">
            <a:spAutoFit/>
          </a:bodyPr>
          <a:lstStyle/>
          <a:p>
            <a:pPr eaLnBrk="0" hangingPunct="0">
              <a:defRPr/>
            </a:pPr>
            <a:r>
              <a:rPr kumimoji="1" lang="zh-CN" altLang="en-US" sz="2800" b="1">
                <a:solidFill>
                  <a:srgbClr val="FF3300"/>
                </a:solidFill>
                <a:effectLst>
                  <a:outerShdw blurRad="38100" dist="38100" dir="2700000" algn="tl">
                    <a:srgbClr val="000000"/>
                  </a:outerShdw>
                </a:effectLst>
                <a:latin typeface="Times New Roman" pitchFamily="18" charset="0"/>
                <a:ea typeface="隶书" pitchFamily="49" charset="-122"/>
              </a:rPr>
              <a:t>例：考虑下面程序输出结果</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a:t>
            </a:r>
          </a:p>
          <a:p>
            <a:pPr eaLnBrk="0" hangingPunct="0">
              <a:defRPr/>
            </a:pPr>
            <a:r>
              <a:rPr kumimoji="1" lang="en-US" altLang="zh-CN" sz="2800" b="1">
                <a:effectLst>
                  <a:outerShdw blurRad="38100" dist="38100" dir="2700000" algn="tl">
                    <a:srgbClr val="FFFFFF"/>
                  </a:outerShdw>
                </a:effectLst>
                <a:latin typeface="Times New Roman" pitchFamily="18" charset="0"/>
                <a:ea typeface="隶书" pitchFamily="49" charset="-122"/>
              </a:rPr>
              <a:t>     </a:t>
            </a:r>
            <a:r>
              <a:rPr kumimoji="1" lang="en-US" altLang="zh-CN" sz="2400" b="1">
                <a:solidFill>
                  <a:srgbClr val="CC0099"/>
                </a:solidFill>
                <a:effectLst>
                  <a:outerShdw blurRad="38100" dist="38100" dir="2700000" algn="tl">
                    <a:srgbClr val="000000"/>
                  </a:outerShdw>
                </a:effectLst>
                <a:latin typeface="Times New Roman" pitchFamily="18" charset="0"/>
                <a:ea typeface="隶书" pitchFamily="49" charset="-122"/>
              </a:rPr>
              <a:t>void main( )</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   </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int x = 100, a = 10, b = 20;</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int v1 = 5, v2 = 0;</a:t>
            </a:r>
          </a:p>
          <a:p>
            <a:pPr eaLnBrk="0" hangingPunct="0">
              <a:defRPr/>
            </a:pPr>
            <a:endParaRPr kumimoji="1" lang="en-US" altLang="zh-CN" sz="2400" b="1">
              <a:effectLst>
                <a:outerShdw blurRad="38100" dist="38100" dir="2700000" algn="tl">
                  <a:srgbClr val="FFFFFF"/>
                </a:outerShdw>
              </a:effectLst>
              <a:latin typeface="Times New Roman" pitchFamily="18" charset="0"/>
              <a:ea typeface="隶书" pitchFamily="49" charset="-122"/>
            </a:endParaRPr>
          </a:p>
          <a:p>
            <a:pPr eaLnBrk="0" hangingPunct="0">
              <a:defRPr/>
            </a:pPr>
            <a:r>
              <a:rPr kumimoji="1" lang="en-US" altLang="zh-CN" sz="2400" b="1">
                <a:solidFill>
                  <a:srgbClr val="FF33CC"/>
                </a:solidFill>
                <a:effectLst>
                  <a:outerShdw blurRad="38100" dist="38100" dir="2700000" algn="tl">
                    <a:srgbClr val="000000"/>
                  </a:outerShdw>
                </a:effectLst>
                <a:latin typeface="Times New Roman" pitchFamily="18" charset="0"/>
                <a:ea typeface="隶书" pitchFamily="49" charset="-122"/>
              </a:rPr>
              <a:t>          if (a &lt; b)</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a:t>
            </a:r>
            <a:r>
              <a:rPr kumimoji="1" lang="en-US" altLang="zh-CN" sz="2400" b="1">
                <a:solidFill>
                  <a:srgbClr val="0033CC"/>
                </a:solidFill>
                <a:effectLst>
                  <a:outerShdw blurRad="38100" dist="38100" dir="2700000" algn="tl">
                    <a:srgbClr val="000000"/>
                  </a:outerShdw>
                </a:effectLst>
                <a:latin typeface="Times New Roman" pitchFamily="18" charset="0"/>
                <a:ea typeface="隶书" pitchFamily="49" charset="-122"/>
              </a:rPr>
              <a:t>if (b != 15)</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a:t>
            </a:r>
            <a:r>
              <a:rPr kumimoji="1" lang="en-US" altLang="zh-CN" sz="2400" b="1">
                <a:solidFill>
                  <a:srgbClr val="008080"/>
                </a:solidFill>
                <a:effectLst>
                  <a:outerShdw blurRad="38100" dist="38100" dir="2700000" algn="tl">
                    <a:srgbClr val="000000"/>
                  </a:outerShdw>
                </a:effectLst>
                <a:latin typeface="Times New Roman" pitchFamily="18" charset="0"/>
                <a:ea typeface="隶书" pitchFamily="49" charset="-122"/>
              </a:rPr>
              <a:t>if (!v1)</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x=1;</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a:t>
            </a:r>
            <a:r>
              <a:rPr kumimoji="1" lang="en-US" altLang="zh-CN" sz="2400" b="1">
                <a:solidFill>
                  <a:srgbClr val="008080"/>
                </a:solidFill>
                <a:effectLst>
                  <a:outerShdw blurRad="38100" dist="38100" dir="2700000" algn="tl">
                    <a:srgbClr val="000000"/>
                  </a:outerShdw>
                </a:effectLst>
                <a:latin typeface="Times New Roman" pitchFamily="18" charset="0"/>
                <a:ea typeface="隶书" pitchFamily="49" charset="-122"/>
              </a:rPr>
              <a:t>else</a:t>
            </a:r>
          </a:p>
          <a:p>
            <a:pPr eaLnBrk="0" hangingPunct="0">
              <a:defRPr/>
            </a:pPr>
            <a:r>
              <a:rPr kumimoji="1" lang="en-US" altLang="zh-CN" sz="2400" b="1">
                <a:solidFill>
                  <a:srgbClr val="CC00FF"/>
                </a:solidFill>
                <a:effectLst>
                  <a:outerShdw blurRad="38100" dist="38100" dir="2700000" algn="tl">
                    <a:srgbClr val="000000"/>
                  </a:outerShdw>
                </a:effectLst>
                <a:latin typeface="Times New Roman" pitchFamily="18" charset="0"/>
                <a:ea typeface="隶书" pitchFamily="49" charset="-122"/>
              </a:rPr>
              <a:t>                        </a:t>
            </a:r>
            <a:r>
              <a:rPr kumimoji="1" lang="en-US" altLang="zh-CN" sz="2400" b="1">
                <a:solidFill>
                  <a:srgbClr val="339933"/>
                </a:solidFill>
                <a:effectLst>
                  <a:outerShdw blurRad="38100" dist="38100" dir="2700000" algn="tl">
                    <a:srgbClr val="000000"/>
                  </a:outerShdw>
                </a:effectLst>
                <a:latin typeface="Times New Roman" pitchFamily="18" charset="0"/>
                <a:ea typeface="隶书" pitchFamily="49" charset="-122"/>
              </a:rPr>
              <a:t>if (v2)</a:t>
            </a:r>
            <a:r>
              <a:rPr kumimoji="1" lang="en-US" altLang="zh-CN" sz="2400" b="1">
                <a:effectLst>
                  <a:outerShdw blurRad="38100" dist="38100" dir="2700000" algn="tl">
                    <a:srgbClr val="FFFFFF"/>
                  </a:outerShdw>
                </a:effectLst>
                <a:latin typeface="Times New Roman" pitchFamily="18" charset="0"/>
                <a:ea typeface="隶书" pitchFamily="49" charset="-122"/>
              </a:rPr>
              <a:t>  x = 10;</a:t>
            </a:r>
          </a:p>
          <a:p>
            <a:pPr eaLnBrk="0" hangingPunct="0">
              <a:defRPr/>
            </a:pPr>
            <a:endParaRPr kumimoji="1" lang="en-US" altLang="zh-CN" sz="2400" b="1">
              <a:effectLst>
                <a:outerShdw blurRad="38100" dist="38100" dir="2700000" algn="tl">
                  <a:srgbClr val="FFFFFF"/>
                </a:outerShdw>
              </a:effectLst>
              <a:latin typeface="Times New Roman" pitchFamily="18" charset="0"/>
              <a:ea typeface="隶书" pitchFamily="49" charset="-122"/>
            </a:endParaRP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x = -1;</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printf (“%d”, x);</a:t>
            </a:r>
          </a:p>
          <a:p>
            <a:pPr eaLnBrk="0" hangingPunct="0">
              <a:defRPr/>
            </a:pPr>
            <a:r>
              <a:rPr kumimoji="1" lang="en-US" altLang="zh-CN" sz="2400" b="1">
                <a:effectLst>
                  <a:outerShdw blurRad="38100" dist="38100" dir="2700000" algn="tl">
                    <a:srgbClr val="FFFFFF"/>
                  </a:outerShdw>
                </a:effectLst>
                <a:latin typeface="Times New Roman" pitchFamily="18" charset="0"/>
                <a:ea typeface="隶书" pitchFamily="49" charset="-122"/>
              </a:rPr>
              <a:t>      }</a:t>
            </a:r>
          </a:p>
        </p:txBody>
      </p:sp>
      <p:sp>
        <p:nvSpPr>
          <p:cNvPr id="358403" name="Text Box 3"/>
          <p:cNvSpPr txBox="1">
            <a:spLocks noChangeArrowheads="1"/>
          </p:cNvSpPr>
          <p:nvPr/>
        </p:nvSpPr>
        <p:spPr bwMode="auto">
          <a:xfrm>
            <a:off x="7019925" y="6145215"/>
            <a:ext cx="1423788" cy="46166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wrap="none">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结果：</a:t>
            </a:r>
            <a:r>
              <a:rPr kumimoji="1" lang="en-US" altLang="zh-CN" sz="2400" b="1">
                <a:effectLst>
                  <a:outerShdw blurRad="38100" dist="38100" dir="2700000" algn="tl">
                    <a:srgbClr val="C0C0C0"/>
                  </a:outerShdw>
                </a:effectLst>
                <a:latin typeface="楷体_GB2312" pitchFamily="49" charset="-122"/>
                <a:ea typeface="楷体_GB2312" pitchFamily="49" charset="-122"/>
              </a:rPr>
              <a:t>-1</a:t>
            </a:r>
          </a:p>
        </p:txBody>
      </p:sp>
      <p:sp>
        <p:nvSpPr>
          <p:cNvPr id="358404" name="Rectangle 4"/>
          <p:cNvSpPr>
            <a:spLocks noChangeArrowheads="1"/>
          </p:cNvSpPr>
          <p:nvPr/>
        </p:nvSpPr>
        <p:spPr bwMode="auto">
          <a:xfrm>
            <a:off x="1687515" y="3094040"/>
            <a:ext cx="3240087" cy="2135187"/>
          </a:xfrm>
          <a:prstGeom prst="rect">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8405" name="Rectangle 5"/>
          <p:cNvSpPr>
            <a:spLocks noChangeArrowheads="1"/>
          </p:cNvSpPr>
          <p:nvPr/>
        </p:nvSpPr>
        <p:spPr bwMode="auto">
          <a:xfrm>
            <a:off x="2195515" y="3500440"/>
            <a:ext cx="2592387" cy="158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en-US" sz="2400">
              <a:solidFill>
                <a:schemeClr val="accent2"/>
              </a:solidFill>
              <a:latin typeface="Times New Roman" pitchFamily="18" charset="0"/>
            </a:endParaRPr>
          </a:p>
        </p:txBody>
      </p:sp>
      <p:sp>
        <p:nvSpPr>
          <p:cNvPr id="358406" name="Rectangle 6"/>
          <p:cNvSpPr>
            <a:spLocks noChangeArrowheads="1"/>
          </p:cNvSpPr>
          <p:nvPr/>
        </p:nvSpPr>
        <p:spPr bwMode="auto">
          <a:xfrm>
            <a:off x="3348038" y="4581527"/>
            <a:ext cx="1008062" cy="360363"/>
          </a:xfrm>
          <a:prstGeom prst="rect">
            <a:avLst/>
          </a:prstGeom>
          <a:noFill/>
          <a:ln w="28575">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en-US" sz="2400">
              <a:solidFill>
                <a:srgbClr val="339933"/>
              </a:solidFill>
              <a:latin typeface="Times New Roman" pitchFamily="18" charset="0"/>
            </a:endParaRPr>
          </a:p>
        </p:txBody>
      </p:sp>
    </p:spTree>
    <p:extLst>
      <p:ext uri="{BB962C8B-B14F-4D97-AF65-F5344CB8AC3E}">
        <p14:creationId xmlns:p14="http://schemas.microsoft.com/office/powerpoint/2010/main" val="14427222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box(out)">
                                      <p:cBhvr>
                                        <p:cTn id="7" dur="500"/>
                                        <p:tgtEl>
                                          <p:spTgt spid="3584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58404"/>
                                        </p:tgtEl>
                                        <p:attrNameLst>
                                          <p:attrName>style.visibility</p:attrName>
                                        </p:attrNameLst>
                                      </p:cBhvr>
                                      <p:to>
                                        <p:strVal val="visible"/>
                                      </p:to>
                                    </p:set>
                                    <p:animEffect transition="in" filter="strips(downLeft)">
                                      <p:cBhvr>
                                        <p:cTn id="12" dur="500"/>
                                        <p:tgtEl>
                                          <p:spTgt spid="35840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58405"/>
                                        </p:tgtEl>
                                        <p:attrNameLst>
                                          <p:attrName>style.visibility</p:attrName>
                                        </p:attrNameLst>
                                      </p:cBhvr>
                                      <p:to>
                                        <p:strVal val="visible"/>
                                      </p:to>
                                    </p:set>
                                    <p:animEffect transition="in" filter="strips(downLeft)">
                                      <p:cBhvr>
                                        <p:cTn id="17" dur="500"/>
                                        <p:tgtEl>
                                          <p:spTgt spid="35840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58406"/>
                                        </p:tgtEl>
                                        <p:attrNameLst>
                                          <p:attrName>style.visibility</p:attrName>
                                        </p:attrNameLst>
                                      </p:cBhvr>
                                      <p:to>
                                        <p:strVal val="visible"/>
                                      </p:to>
                                    </p:set>
                                    <p:animEffect transition="in" filter="box(in)">
                                      <p:cBhvr>
                                        <p:cTn id="22" dur="500"/>
                                        <p:tgtEl>
                                          <p:spTgt spid="35840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8403"/>
                                        </p:tgtEl>
                                        <p:attrNameLst>
                                          <p:attrName>style.visibility</p:attrName>
                                        </p:attrNameLst>
                                      </p:cBhvr>
                                      <p:to>
                                        <p:strVal val="visible"/>
                                      </p:to>
                                    </p:set>
                                    <p:animEffect transition="in" filter="box(out)">
                                      <p:cBhvr>
                                        <p:cTn id="27" dur="500"/>
                                        <p:tgtEl>
                                          <p:spTgt spid="358403"/>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animBg="1" autoUpdateAnimBg="0"/>
      <p:bldP spid="358403" grpId="0" animBg="1" autoUpdateAnimBg="0"/>
      <p:bldP spid="358404" grpId="0" animBg="1"/>
      <p:bldP spid="358405" grpId="0" animBg="1"/>
      <p:bldP spid="35840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输入百分制成绩，转换成对应的</a:t>
            </a:r>
            <a:r>
              <a:rPr lang="zh-CN" altLang="en-US" dirty="0"/>
              <a:t>五级制成绩（</a:t>
            </a:r>
            <a:r>
              <a:rPr lang="en-US" altLang="zh-CN" dirty="0"/>
              <a:t>A~E</a:t>
            </a:r>
            <a:r>
              <a:rPr lang="zh-CN" altLang="en-US" dirty="0" smtClean="0"/>
              <a:t>）。</a:t>
            </a:r>
            <a:endParaRPr lang="en-US" altLang="zh-CN" dirty="0" smtClean="0"/>
          </a:p>
          <a:p>
            <a:r>
              <a:rPr lang="zh-CN" altLang="en-US" dirty="0" smtClean="0"/>
              <a:t>例如</a:t>
            </a:r>
            <a:r>
              <a:rPr lang="zh-CN" altLang="en-US" dirty="0"/>
              <a:t>，</a:t>
            </a:r>
            <a:r>
              <a:rPr lang="zh-CN" altLang="en-US" dirty="0" smtClean="0"/>
              <a:t>输入</a:t>
            </a:r>
            <a:r>
              <a:rPr lang="en-US" altLang="zh-CN" dirty="0" smtClean="0"/>
              <a:t>95</a:t>
            </a:r>
            <a:r>
              <a:rPr lang="zh-CN" altLang="en-US" dirty="0" smtClean="0"/>
              <a:t>，输出</a:t>
            </a:r>
            <a:r>
              <a:rPr lang="en-US" altLang="zh-CN" dirty="0" smtClean="0"/>
              <a:t>A；</a:t>
            </a:r>
            <a:r>
              <a:rPr lang="zh-CN" altLang="en-US" dirty="0" smtClean="0"/>
              <a:t>输入</a:t>
            </a:r>
            <a:r>
              <a:rPr lang="en-US" altLang="zh-CN" dirty="0" smtClean="0"/>
              <a:t>63</a:t>
            </a:r>
            <a:r>
              <a:rPr lang="zh-CN" altLang="en-US" dirty="0" smtClean="0"/>
              <a:t>，输出</a:t>
            </a:r>
            <a:r>
              <a:rPr lang="en-US" altLang="zh-CN" dirty="0" smtClean="0"/>
              <a:t>D</a:t>
            </a:r>
            <a:r>
              <a:rPr lang="zh-CN" altLang="en-US" dirty="0" smtClean="0"/>
              <a:t>。五</a:t>
            </a:r>
            <a:r>
              <a:rPr lang="zh-CN" altLang="en-US" dirty="0"/>
              <a:t>级制成绩对应的百分制成绩区间为：</a:t>
            </a:r>
            <a:r>
              <a:rPr lang="en-US" altLang="zh-CN" dirty="0"/>
              <a:t>A</a:t>
            </a:r>
            <a:r>
              <a:rPr lang="zh-CN" altLang="en-US" dirty="0"/>
              <a:t>（</a:t>
            </a:r>
            <a:r>
              <a:rPr lang="en-US" altLang="zh-CN" dirty="0"/>
              <a:t>90-100</a:t>
            </a:r>
            <a:r>
              <a:rPr lang="zh-CN" altLang="en-US" dirty="0"/>
              <a:t>）、</a:t>
            </a:r>
            <a:r>
              <a:rPr lang="en-US" altLang="zh-CN" dirty="0"/>
              <a:t>B</a:t>
            </a:r>
            <a:r>
              <a:rPr lang="zh-CN" altLang="en-US" dirty="0"/>
              <a:t>（</a:t>
            </a:r>
            <a:r>
              <a:rPr lang="en-US" altLang="zh-CN" dirty="0"/>
              <a:t>80-89</a:t>
            </a:r>
            <a:r>
              <a:rPr lang="zh-CN" altLang="en-US" dirty="0"/>
              <a:t>）、</a:t>
            </a:r>
            <a:r>
              <a:rPr lang="en-US" altLang="zh-CN" dirty="0"/>
              <a:t>C</a:t>
            </a:r>
            <a:r>
              <a:rPr lang="zh-CN" altLang="en-US" dirty="0"/>
              <a:t>（</a:t>
            </a:r>
            <a:r>
              <a:rPr lang="en-US" altLang="zh-CN" dirty="0"/>
              <a:t>70-79</a:t>
            </a:r>
            <a:r>
              <a:rPr lang="zh-CN" altLang="en-US" dirty="0"/>
              <a:t>）、</a:t>
            </a:r>
            <a:r>
              <a:rPr lang="en-US" altLang="zh-CN" dirty="0"/>
              <a:t>D</a:t>
            </a:r>
            <a:r>
              <a:rPr lang="zh-CN" altLang="en-US" dirty="0"/>
              <a:t>（</a:t>
            </a:r>
            <a:r>
              <a:rPr lang="en-US" altLang="zh-CN" dirty="0"/>
              <a:t>60-69</a:t>
            </a:r>
            <a:r>
              <a:rPr lang="zh-CN" altLang="en-US" dirty="0"/>
              <a:t>）和</a:t>
            </a:r>
            <a:r>
              <a:rPr lang="en-US" altLang="zh-CN" dirty="0"/>
              <a:t>E</a:t>
            </a:r>
            <a:r>
              <a:rPr lang="zh-CN" altLang="en-US" dirty="0"/>
              <a:t>（</a:t>
            </a:r>
            <a:r>
              <a:rPr lang="en-US" altLang="zh-CN" dirty="0"/>
              <a:t>0-59</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a:t>实验</a:t>
            </a:r>
            <a:r>
              <a:rPr lang="en-US" altLang="zh-CN" dirty="0" smtClean="0"/>
              <a:t>5-2 </a:t>
            </a:r>
            <a:r>
              <a:rPr lang="zh-CN" altLang="en-US" dirty="0" smtClean="0"/>
              <a:t>多分支</a:t>
            </a:r>
            <a:endParaRPr lang="zh-CN" altLang="en-US" dirty="0"/>
          </a:p>
        </p:txBody>
      </p:sp>
    </p:spTree>
    <p:extLst>
      <p:ext uri="{BB962C8B-B14F-4D97-AF65-F5344CB8AC3E}">
        <p14:creationId xmlns:p14="http://schemas.microsoft.com/office/powerpoint/2010/main" val="1870417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0825" y="163513"/>
            <a:ext cx="8637588" cy="762000"/>
          </a:xfrm>
          <a:noFill/>
        </p:spPr>
        <p:txBody>
          <a:bodyPr/>
          <a:lstStyle/>
          <a:p>
            <a:pPr eaLnBrk="1" hangingPunct="1"/>
            <a:r>
              <a:rPr lang="en-US" altLang="zh-CN" sz="4800" i="1">
                <a:solidFill>
                  <a:srgbClr val="FFFF00"/>
                </a:solidFill>
                <a:latin typeface="Times New Roman" pitchFamily="18" charset="0"/>
              </a:rPr>
              <a:t>4.1  </a:t>
            </a:r>
            <a:r>
              <a:rPr lang="zh-CN" altLang="en-US" sz="4800" i="1">
                <a:solidFill>
                  <a:srgbClr val="FFFF00"/>
                </a:solidFill>
                <a:latin typeface="Times New Roman" pitchFamily="18" charset="0"/>
              </a:rPr>
              <a:t>顺序结构程序设计</a:t>
            </a:r>
          </a:p>
        </p:txBody>
      </p:sp>
      <p:sp>
        <p:nvSpPr>
          <p:cNvPr id="17411" name="Text Box 12"/>
          <p:cNvSpPr txBox="1">
            <a:spLocks noChangeArrowheads="1"/>
          </p:cNvSpPr>
          <p:nvPr/>
        </p:nvSpPr>
        <p:spPr bwMode="auto">
          <a:xfrm>
            <a:off x="395290" y="1444651"/>
            <a:ext cx="8078787"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eaLnBrk="1" hangingPunct="1">
              <a:spcBef>
                <a:spcPct val="50000"/>
              </a:spcBef>
            </a:pPr>
            <a:r>
              <a:rPr kumimoji="1" lang="zh-CN" altLang="en-US" sz="2800" dirty="0">
                <a:solidFill>
                  <a:schemeClr val="tx1"/>
                </a:solidFill>
                <a:latin typeface="Times New Roman" pitchFamily="18" charset="0"/>
              </a:rPr>
              <a:t>例</a:t>
            </a:r>
            <a:r>
              <a:rPr kumimoji="1" lang="en-US" altLang="zh-CN" sz="2800" dirty="0">
                <a:solidFill>
                  <a:schemeClr val="tx1"/>
                </a:solidFill>
                <a:latin typeface="Times New Roman" pitchFamily="18" charset="0"/>
              </a:rPr>
              <a:t>4-1</a:t>
            </a:r>
            <a:r>
              <a:rPr kumimoji="1" lang="zh-CN" altLang="en-US" sz="2800" dirty="0">
                <a:solidFill>
                  <a:schemeClr val="tx1"/>
                </a:solidFill>
                <a:latin typeface="Times New Roman" pitchFamily="18" charset="0"/>
              </a:rPr>
              <a:t>：输入</a:t>
            </a:r>
            <a:r>
              <a:rPr kumimoji="1" lang="en-US" altLang="zh-CN" sz="2800" dirty="0">
                <a:solidFill>
                  <a:schemeClr val="tx1"/>
                </a:solidFill>
                <a:latin typeface="Times New Roman" pitchFamily="18" charset="0"/>
              </a:rPr>
              <a:t>3</a:t>
            </a:r>
            <a:r>
              <a:rPr kumimoji="1" lang="zh-CN" altLang="en-US" sz="2800" dirty="0">
                <a:solidFill>
                  <a:schemeClr val="tx1"/>
                </a:solidFill>
                <a:latin typeface="Times New Roman" pitchFamily="18" charset="0"/>
              </a:rPr>
              <a:t>个整数，求其和及平均数</a:t>
            </a:r>
          </a:p>
        </p:txBody>
      </p:sp>
      <p:grpSp>
        <p:nvGrpSpPr>
          <p:cNvPr id="195600" name="Group 16"/>
          <p:cNvGrpSpPr>
            <a:grpSpLocks/>
          </p:cNvGrpSpPr>
          <p:nvPr/>
        </p:nvGrpSpPr>
        <p:grpSpPr bwMode="auto">
          <a:xfrm>
            <a:off x="539750" y="2020912"/>
            <a:ext cx="8064500" cy="4216400"/>
            <a:chOff x="340" y="1153"/>
            <a:chExt cx="4990" cy="2656"/>
          </a:xfrm>
        </p:grpSpPr>
        <p:sp>
          <p:nvSpPr>
            <p:cNvPr id="17413" name="Text Box 14"/>
            <p:cNvSpPr txBox="1">
              <a:spLocks noChangeArrowheads="1"/>
            </p:cNvSpPr>
            <p:nvPr/>
          </p:nvSpPr>
          <p:spPr bwMode="auto">
            <a:xfrm>
              <a:off x="340" y="1153"/>
              <a:ext cx="4990" cy="265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eaLnBrk="1" hangingPunct="1">
                <a:lnSpc>
                  <a:spcPct val="125000"/>
                </a:lnSpc>
              </a:pPr>
              <a:r>
                <a:rPr kumimoji="1" lang="en-US" altLang="zh-CN" sz="2400" i="1" dirty="0">
                  <a:solidFill>
                    <a:schemeClr val="bg1"/>
                  </a:solidFill>
                  <a:latin typeface="Times New Roman" pitchFamily="18" charset="0"/>
                </a:rPr>
                <a:t>main( )</a:t>
              </a:r>
            </a:p>
            <a:p>
              <a:pPr eaLnBrk="1" hangingPunct="1">
                <a:lnSpc>
                  <a:spcPct val="125000"/>
                </a:lnSpc>
              </a:pPr>
              <a:r>
                <a:rPr kumimoji="1" lang="en-US" altLang="zh-CN" sz="2400" i="1" dirty="0">
                  <a:solidFill>
                    <a:schemeClr val="bg1"/>
                  </a:solidFill>
                  <a:latin typeface="Times New Roman" pitchFamily="18" charset="0"/>
                </a:rPr>
                <a:t>{</a:t>
              </a:r>
            </a:p>
            <a:p>
              <a:pPr eaLnBrk="1" hangingPunct="1">
                <a:lnSpc>
                  <a:spcPct val="125000"/>
                </a:lnSpc>
              </a:pPr>
              <a:r>
                <a:rPr kumimoji="1" lang="en-US" altLang="zh-CN" sz="2400" i="1" dirty="0">
                  <a:solidFill>
                    <a:schemeClr val="bg1"/>
                  </a:solidFill>
                  <a:latin typeface="Times New Roman" pitchFamily="18" charset="0"/>
                </a:rPr>
                <a:t>        </a:t>
              </a:r>
              <a:r>
                <a:rPr kumimoji="1" lang="en-US" altLang="zh-CN" sz="2400" i="1" dirty="0" err="1">
                  <a:solidFill>
                    <a:schemeClr val="bg1"/>
                  </a:solidFill>
                  <a:latin typeface="Times New Roman" pitchFamily="18" charset="0"/>
                </a:rPr>
                <a:t>int</a:t>
              </a:r>
              <a:r>
                <a:rPr kumimoji="1" lang="en-US" altLang="zh-CN" sz="2400" i="1" dirty="0">
                  <a:solidFill>
                    <a:schemeClr val="bg1"/>
                  </a:solidFill>
                  <a:latin typeface="Times New Roman" pitchFamily="18" charset="0"/>
                </a:rPr>
                <a:t>  a , b , c , sum , average ;</a:t>
              </a:r>
            </a:p>
            <a:p>
              <a:pPr eaLnBrk="1" hangingPunct="1">
                <a:lnSpc>
                  <a:spcPct val="125000"/>
                </a:lnSpc>
              </a:pPr>
              <a:r>
                <a:rPr kumimoji="1" lang="en-US" altLang="zh-CN" sz="2400" i="1" dirty="0">
                  <a:solidFill>
                    <a:schemeClr val="bg1"/>
                  </a:solidFill>
                  <a:latin typeface="Times New Roman" pitchFamily="18" charset="0"/>
                </a:rPr>
                <a:t>        </a:t>
              </a:r>
              <a:r>
                <a:rPr kumimoji="1" lang="en-US" altLang="zh-CN" sz="2400" i="1" dirty="0" err="1">
                  <a:solidFill>
                    <a:schemeClr val="bg1"/>
                  </a:solidFill>
                  <a:latin typeface="Times New Roman" pitchFamily="18" charset="0"/>
                </a:rPr>
                <a:t>printf</a:t>
              </a:r>
              <a:r>
                <a:rPr kumimoji="1" lang="en-US" altLang="zh-CN" sz="2400" i="1" dirty="0">
                  <a:solidFill>
                    <a:schemeClr val="bg1"/>
                  </a:solidFill>
                  <a:latin typeface="Times New Roman" pitchFamily="18" charset="0"/>
                </a:rPr>
                <a:t> ( "|</a:t>
              </a:r>
              <a:r>
                <a:rPr kumimoji="1" lang="en-US" altLang="zh-CN" sz="2400" i="1" dirty="0" err="1">
                  <a:solidFill>
                    <a:schemeClr val="bg1"/>
                  </a:solidFill>
                  <a:latin typeface="Times New Roman" pitchFamily="18" charset="0"/>
                </a:rPr>
                <a:t>nInput</a:t>
              </a:r>
              <a:r>
                <a:rPr kumimoji="1" lang="en-US" altLang="zh-CN" sz="2400" i="1" dirty="0">
                  <a:solidFill>
                    <a:schemeClr val="bg1"/>
                  </a:solidFill>
                  <a:latin typeface="Times New Roman" pitchFamily="18" charset="0"/>
                </a:rPr>
                <a:t> 3 Integer : " ) ;</a:t>
              </a:r>
            </a:p>
            <a:p>
              <a:pPr eaLnBrk="1" hangingPunct="1">
                <a:lnSpc>
                  <a:spcPct val="125000"/>
                </a:lnSpc>
              </a:pPr>
              <a:r>
                <a:rPr kumimoji="1" lang="en-US" altLang="zh-CN" sz="2400" i="1" dirty="0">
                  <a:solidFill>
                    <a:schemeClr val="bg1"/>
                  </a:solidFill>
                  <a:latin typeface="Times New Roman" pitchFamily="18" charset="0"/>
                </a:rPr>
                <a:t>        </a:t>
              </a:r>
              <a:r>
                <a:rPr kumimoji="1" lang="en-US" altLang="zh-CN" sz="2400" i="1" dirty="0" err="1">
                  <a:solidFill>
                    <a:schemeClr val="bg1"/>
                  </a:solidFill>
                  <a:latin typeface="Times New Roman" pitchFamily="18" charset="0"/>
                </a:rPr>
                <a:t>scanf</a:t>
              </a:r>
              <a:r>
                <a:rPr kumimoji="1" lang="en-US" altLang="zh-CN" sz="2400" i="1" dirty="0">
                  <a:solidFill>
                    <a:schemeClr val="bg1"/>
                  </a:solidFill>
                  <a:latin typeface="Times New Roman" pitchFamily="18" charset="0"/>
                </a:rPr>
                <a:t> ( "%</a:t>
              </a:r>
              <a:r>
                <a:rPr kumimoji="1" lang="en-US" altLang="zh-CN" sz="2400" i="1" dirty="0" err="1">
                  <a:solidFill>
                    <a:schemeClr val="bg1"/>
                  </a:solidFill>
                  <a:latin typeface="Times New Roman" pitchFamily="18" charset="0"/>
                </a:rPr>
                <a:t>d%d%d</a:t>
              </a:r>
              <a:r>
                <a:rPr kumimoji="1" lang="en-US" altLang="zh-CN" sz="2400" i="1" dirty="0">
                  <a:solidFill>
                    <a:schemeClr val="bg1"/>
                  </a:solidFill>
                  <a:latin typeface="Times New Roman" pitchFamily="18" charset="0"/>
                </a:rPr>
                <a:t>", &amp;a , &amp;b , &amp;c ) ;</a:t>
              </a:r>
            </a:p>
            <a:p>
              <a:pPr eaLnBrk="1" hangingPunct="1">
                <a:lnSpc>
                  <a:spcPct val="125000"/>
                </a:lnSpc>
              </a:pPr>
              <a:r>
                <a:rPr kumimoji="1" lang="en-US" altLang="zh-CN" sz="2400" i="1" dirty="0">
                  <a:solidFill>
                    <a:schemeClr val="bg1"/>
                  </a:solidFill>
                  <a:latin typeface="Times New Roman" pitchFamily="18" charset="0"/>
                </a:rPr>
                <a:t>        sum = a + b + c ;</a:t>
              </a:r>
            </a:p>
            <a:p>
              <a:pPr eaLnBrk="1" hangingPunct="1">
                <a:lnSpc>
                  <a:spcPct val="125000"/>
                </a:lnSpc>
              </a:pPr>
              <a:r>
                <a:rPr kumimoji="1" lang="en-US" altLang="zh-CN" sz="2400" i="1" dirty="0">
                  <a:solidFill>
                    <a:schemeClr val="bg1"/>
                  </a:solidFill>
                  <a:latin typeface="Times New Roman" pitchFamily="18" charset="0"/>
                </a:rPr>
                <a:t>        average = sum / 3 ;</a:t>
              </a:r>
            </a:p>
            <a:p>
              <a:pPr eaLnBrk="1" hangingPunct="1">
                <a:lnSpc>
                  <a:spcPct val="125000"/>
                </a:lnSpc>
              </a:pPr>
              <a:r>
                <a:rPr kumimoji="1" lang="en-US" altLang="zh-CN" sz="2400" i="1" dirty="0">
                  <a:solidFill>
                    <a:schemeClr val="bg1"/>
                  </a:solidFill>
                  <a:latin typeface="Times New Roman" pitchFamily="18" charset="0"/>
                </a:rPr>
                <a:t>        </a:t>
              </a:r>
              <a:r>
                <a:rPr kumimoji="1" lang="en-US" altLang="zh-CN" sz="2400" i="1" dirty="0" err="1">
                  <a:solidFill>
                    <a:schemeClr val="bg1"/>
                  </a:solidFill>
                  <a:latin typeface="Times New Roman" pitchFamily="18" charset="0"/>
                </a:rPr>
                <a:t>printf</a:t>
              </a:r>
              <a:r>
                <a:rPr kumimoji="1" lang="en-US" altLang="zh-CN" sz="2400" i="1" dirty="0">
                  <a:solidFill>
                    <a:schemeClr val="bg1"/>
                  </a:solidFill>
                  <a:latin typeface="Times New Roman" pitchFamily="18" charset="0"/>
                </a:rPr>
                <a:t> ("\</a:t>
              </a:r>
              <a:r>
                <a:rPr kumimoji="1" lang="en-US" altLang="zh-CN" sz="2400" i="1" dirty="0" err="1">
                  <a:solidFill>
                    <a:schemeClr val="bg1"/>
                  </a:solidFill>
                  <a:latin typeface="Times New Roman" pitchFamily="18" charset="0"/>
                </a:rPr>
                <a:t>nSum</a:t>
              </a:r>
              <a:r>
                <a:rPr kumimoji="1" lang="en-US" altLang="zh-CN" sz="2400" i="1" dirty="0">
                  <a:solidFill>
                    <a:schemeClr val="bg1"/>
                  </a:solidFill>
                  <a:latin typeface="Times New Roman" pitchFamily="18" charset="0"/>
                </a:rPr>
                <a:t> = %d , Average = %d" , sum , average ) ;</a:t>
              </a:r>
            </a:p>
            <a:p>
              <a:pPr eaLnBrk="1" hangingPunct="1">
                <a:lnSpc>
                  <a:spcPct val="125000"/>
                </a:lnSpc>
              </a:pPr>
              <a:r>
                <a:rPr kumimoji="1" lang="en-US" altLang="zh-CN" sz="2400" i="1" dirty="0">
                  <a:solidFill>
                    <a:schemeClr val="bg1"/>
                  </a:solidFill>
                  <a:latin typeface="Times New Roman" pitchFamily="18" charset="0"/>
                </a:rPr>
                <a:t>}</a:t>
              </a:r>
            </a:p>
          </p:txBody>
        </p:sp>
        <p:sp>
          <p:nvSpPr>
            <p:cNvPr id="17414" name="Rectangle 15"/>
            <p:cNvSpPr>
              <a:spLocks noChangeArrowheads="1"/>
            </p:cNvSpPr>
            <p:nvPr/>
          </p:nvSpPr>
          <p:spPr bwMode="auto">
            <a:xfrm>
              <a:off x="4486" y="1218"/>
              <a:ext cx="5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rgbClr val="00CC00"/>
                  </a:solidFill>
                  <a:latin typeface="楷体_GB2312" pitchFamily="49" charset="-122"/>
                  <a:ea typeface="楷体_GB2312" pitchFamily="49" charset="-122"/>
                </a:defRPr>
              </a:lvl1pPr>
              <a:lvl2pPr marL="742950" indent="-285750" eaLnBrk="0" hangingPunct="0">
                <a:defRPr sz="1600" b="1">
                  <a:solidFill>
                    <a:srgbClr val="00CC00"/>
                  </a:solidFill>
                  <a:latin typeface="楷体_GB2312" pitchFamily="49" charset="-122"/>
                  <a:ea typeface="楷体_GB2312" pitchFamily="49" charset="-122"/>
                </a:defRPr>
              </a:lvl2pPr>
              <a:lvl3pPr marL="1143000" indent="-228600" eaLnBrk="0" hangingPunct="0">
                <a:defRPr sz="1600" b="1">
                  <a:solidFill>
                    <a:srgbClr val="00CC00"/>
                  </a:solidFill>
                  <a:latin typeface="楷体_GB2312" pitchFamily="49" charset="-122"/>
                  <a:ea typeface="楷体_GB2312" pitchFamily="49" charset="-122"/>
                </a:defRPr>
              </a:lvl3pPr>
              <a:lvl4pPr marL="1600200" indent="-228600" eaLnBrk="0" hangingPunct="0">
                <a:defRPr sz="1600" b="1">
                  <a:solidFill>
                    <a:srgbClr val="00CC00"/>
                  </a:solidFill>
                  <a:latin typeface="楷体_GB2312" pitchFamily="49" charset="-122"/>
                  <a:ea typeface="楷体_GB2312" pitchFamily="49" charset="-122"/>
                </a:defRPr>
              </a:lvl4pPr>
              <a:lvl5pPr marL="2057400" indent="-228600" eaLnBrk="0" hangingPunct="0">
                <a:defRPr sz="1600" b="1">
                  <a:solidFill>
                    <a:srgbClr val="00CC00"/>
                  </a:solidFill>
                  <a:latin typeface="楷体_GB2312" pitchFamily="49" charset="-122"/>
                  <a:ea typeface="楷体_GB2312" pitchFamily="49" charset="-122"/>
                </a:defRPr>
              </a:lvl5pPr>
              <a:lvl6pPr marL="25146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6pPr>
              <a:lvl7pPr marL="29718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7pPr>
              <a:lvl8pPr marL="34290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8pPr>
              <a:lvl9pPr marL="3886200" indent="-228600" eaLnBrk="0" fontAlgn="base" hangingPunct="0">
                <a:spcBef>
                  <a:spcPct val="0"/>
                </a:spcBef>
                <a:spcAft>
                  <a:spcPct val="0"/>
                </a:spcAft>
                <a:defRPr sz="1600" b="1">
                  <a:solidFill>
                    <a:srgbClr val="00CC00"/>
                  </a:solidFill>
                  <a:latin typeface="楷体_GB2312" pitchFamily="49" charset="-122"/>
                  <a:ea typeface="楷体_GB2312" pitchFamily="49" charset="-122"/>
                </a:defRPr>
              </a:lvl9pPr>
            </a:lstStyle>
            <a:p>
              <a:pPr eaLnBrk="1" hangingPunct="1"/>
              <a:r>
                <a:rPr kumimoji="1" lang="en-US" altLang="zh-CN" sz="2000">
                  <a:solidFill>
                    <a:schemeClr val="bg1"/>
                  </a:solidFill>
                  <a:latin typeface="Times New Roman" pitchFamily="18" charset="0"/>
                </a:rPr>
                <a:t>(3_11)</a:t>
              </a:r>
            </a:p>
          </p:txBody>
        </p:sp>
      </p:grpSp>
    </p:spTree>
    <p:extLst>
      <p:ext uri="{BB962C8B-B14F-4D97-AF65-F5344CB8AC3E}">
        <p14:creationId xmlns:p14="http://schemas.microsoft.com/office/powerpoint/2010/main" val="1164930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5600"/>
                                        </p:tgtEl>
                                        <p:attrNameLst>
                                          <p:attrName>style.visibility</p:attrName>
                                        </p:attrNameLst>
                                      </p:cBhvr>
                                      <p:to>
                                        <p:strVal val="visible"/>
                                      </p:to>
                                    </p:set>
                                    <p:anim calcmode="lin" valueType="num">
                                      <p:cBhvr>
                                        <p:cTn id="7" dur="500" fill="hold"/>
                                        <p:tgtEl>
                                          <p:spTgt spid="195600"/>
                                        </p:tgtEl>
                                        <p:attrNameLst>
                                          <p:attrName>ppt_w</p:attrName>
                                        </p:attrNameLst>
                                      </p:cBhvr>
                                      <p:tavLst>
                                        <p:tav tm="0">
                                          <p:val>
                                            <p:fltVal val="0"/>
                                          </p:val>
                                        </p:tav>
                                        <p:tav tm="100000">
                                          <p:val>
                                            <p:strVal val="#ppt_w"/>
                                          </p:val>
                                        </p:tav>
                                      </p:tavLst>
                                    </p:anim>
                                    <p:anim calcmode="lin" valueType="num">
                                      <p:cBhvr>
                                        <p:cTn id="8" dur="500" fill="hold"/>
                                        <p:tgtEl>
                                          <p:spTgt spid="1956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66149" y="3039400"/>
            <a:ext cx="1875835" cy="351956"/>
          </a:xfrm>
        </p:spPr>
        <p:txBody>
          <a:bodyPr/>
          <a:lstStyle/>
          <a:p>
            <a:pPr algn="l"/>
            <a:r>
              <a:rPr lang="en-US" altLang="zh-CN" dirty="0" smtClean="0"/>
              <a:t>4.3 </a:t>
            </a:r>
            <a:r>
              <a:rPr lang="zh-CN" altLang="en-US" dirty="0" smtClean="0"/>
              <a:t>转换成绩等级</a:t>
            </a:r>
            <a:endParaRPr lang="zh-CN" altLang="en-US" dirty="0"/>
          </a:p>
        </p:txBody>
      </p:sp>
      <p:sp>
        <p:nvSpPr>
          <p:cNvPr id="4" name="副标题 3"/>
          <p:cNvSpPr>
            <a:spLocks noGrp="1"/>
          </p:cNvSpPr>
          <p:nvPr>
            <p:ph type="subTitle" idx="1"/>
          </p:nvPr>
        </p:nvSpPr>
        <p:spPr/>
        <p:txBody>
          <a:bodyPr/>
          <a:lstStyle/>
          <a:p>
            <a:endParaRPr lang="zh-CN" altLang="en-US"/>
          </a:p>
        </p:txBody>
      </p:sp>
      <p:sp>
        <p:nvSpPr>
          <p:cNvPr id="5" name="文本占位符 4"/>
          <p:cNvSpPr>
            <a:spLocks noGrp="1"/>
          </p:cNvSpPr>
          <p:nvPr>
            <p:ph type="body" sz="quarter" idx="10"/>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4168804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zh-CN" altLang="en-US" dirty="0" smtClean="0">
                <a:ea typeface="黑体" pitchFamily="49" charset="-122"/>
                <a:cs typeface="ˎ̥"/>
              </a:rPr>
              <a:t>引</a:t>
            </a:r>
          </a:p>
        </p:txBody>
      </p:sp>
      <p:sp>
        <p:nvSpPr>
          <p:cNvPr id="4099" name="Rectangle 3"/>
          <p:cNvSpPr>
            <a:spLocks noGrp="1" noChangeArrowheads="1"/>
          </p:cNvSpPr>
          <p:nvPr>
            <p:ph idx="1"/>
          </p:nvPr>
        </p:nvSpPr>
        <p:spPr/>
        <p:txBody>
          <a:bodyPr/>
          <a:lstStyle/>
          <a:p>
            <a:pPr algn="just">
              <a:spcBef>
                <a:spcPct val="100000"/>
              </a:spcBef>
            </a:pPr>
            <a:r>
              <a:rPr kumimoji="1" lang="en-US" altLang="zh-CN" sz="2400" dirty="0">
                <a:latin typeface="Times New Roman" pitchFamily="18" charset="0"/>
              </a:rPr>
              <a:t>【</a:t>
            </a:r>
            <a:r>
              <a:rPr kumimoji="1" lang="zh-CN" altLang="en-US" sz="2400" dirty="0">
                <a:latin typeface="Times New Roman" pitchFamily="18" charset="0"/>
              </a:rPr>
              <a:t>例</a:t>
            </a:r>
            <a:r>
              <a:rPr kumimoji="1" lang="en-US" altLang="zh-CN" sz="2400" dirty="0">
                <a:latin typeface="Times New Roman" pitchFamily="18" charset="0"/>
              </a:rPr>
              <a:t>4-8】</a:t>
            </a:r>
            <a:r>
              <a:rPr kumimoji="1" lang="zh-CN" altLang="en-US" sz="2400" dirty="0">
                <a:latin typeface="Times New Roman" pitchFamily="18" charset="0"/>
              </a:rPr>
              <a:t>输入百分制成绩，转换成对应的五级制成绩（</a:t>
            </a:r>
            <a:r>
              <a:rPr kumimoji="1" lang="en-US" altLang="zh-CN" sz="2400" dirty="0">
                <a:latin typeface="Times New Roman" pitchFamily="18" charset="0"/>
              </a:rPr>
              <a:t>A~E</a:t>
            </a:r>
            <a:r>
              <a:rPr kumimoji="1" lang="zh-CN" altLang="en-US" sz="2400" dirty="0">
                <a:latin typeface="Times New Roman" pitchFamily="18" charset="0"/>
              </a:rPr>
              <a:t>）；五级制成绩对应的百分制成绩区间为：</a:t>
            </a:r>
            <a:r>
              <a:rPr kumimoji="1" lang="en-US" altLang="zh-CN" sz="2400" dirty="0">
                <a:latin typeface="Times New Roman" pitchFamily="18" charset="0"/>
              </a:rPr>
              <a:t>A</a:t>
            </a:r>
            <a:r>
              <a:rPr kumimoji="1" lang="zh-CN" altLang="en-US" sz="2400" dirty="0">
                <a:latin typeface="Times New Roman" pitchFamily="18" charset="0"/>
              </a:rPr>
              <a:t>（</a:t>
            </a:r>
            <a:r>
              <a:rPr kumimoji="1" lang="en-US" altLang="zh-CN" sz="2400" dirty="0">
                <a:latin typeface="Times New Roman" pitchFamily="18" charset="0"/>
              </a:rPr>
              <a:t>90-100</a:t>
            </a:r>
            <a:r>
              <a:rPr kumimoji="1" lang="zh-CN" altLang="en-US" sz="2400" dirty="0">
                <a:latin typeface="Times New Roman" pitchFamily="18" charset="0"/>
              </a:rPr>
              <a:t>）、</a:t>
            </a:r>
            <a:r>
              <a:rPr kumimoji="1" lang="en-US" altLang="zh-CN" sz="2400" dirty="0">
                <a:latin typeface="Times New Roman" pitchFamily="18" charset="0"/>
              </a:rPr>
              <a:t>B</a:t>
            </a:r>
            <a:r>
              <a:rPr kumimoji="1" lang="zh-CN" altLang="en-US" sz="2400" dirty="0">
                <a:latin typeface="Times New Roman" pitchFamily="18" charset="0"/>
              </a:rPr>
              <a:t>（</a:t>
            </a:r>
            <a:r>
              <a:rPr kumimoji="1" lang="en-US" altLang="zh-CN" sz="2400" dirty="0">
                <a:latin typeface="Times New Roman" pitchFamily="18" charset="0"/>
              </a:rPr>
              <a:t>80-89</a:t>
            </a:r>
            <a:r>
              <a:rPr kumimoji="1" lang="zh-CN" altLang="en-US" sz="2400" dirty="0">
                <a:latin typeface="Times New Roman" pitchFamily="18" charset="0"/>
              </a:rPr>
              <a:t>）、</a:t>
            </a:r>
            <a:r>
              <a:rPr kumimoji="1" lang="en-US" altLang="zh-CN" sz="2400" dirty="0">
                <a:latin typeface="Times New Roman" pitchFamily="18" charset="0"/>
              </a:rPr>
              <a:t>C</a:t>
            </a:r>
            <a:r>
              <a:rPr kumimoji="1" lang="zh-CN" altLang="en-US" sz="2400" dirty="0">
                <a:latin typeface="Times New Roman" pitchFamily="18" charset="0"/>
              </a:rPr>
              <a:t>（</a:t>
            </a:r>
            <a:r>
              <a:rPr kumimoji="1" lang="en-US" altLang="zh-CN" sz="2400" dirty="0">
                <a:latin typeface="Times New Roman" pitchFamily="18" charset="0"/>
              </a:rPr>
              <a:t>70-79</a:t>
            </a:r>
            <a:r>
              <a:rPr kumimoji="1" lang="zh-CN" altLang="en-US" sz="2400" dirty="0">
                <a:latin typeface="Times New Roman" pitchFamily="18" charset="0"/>
              </a:rPr>
              <a:t>）、</a:t>
            </a:r>
            <a:r>
              <a:rPr kumimoji="1" lang="en-US" altLang="zh-CN" sz="2400" dirty="0">
                <a:latin typeface="Times New Roman" pitchFamily="18" charset="0"/>
              </a:rPr>
              <a:t>D</a:t>
            </a:r>
            <a:r>
              <a:rPr kumimoji="1" lang="zh-CN" altLang="en-US" sz="2400" dirty="0">
                <a:latin typeface="Times New Roman" pitchFamily="18" charset="0"/>
              </a:rPr>
              <a:t>（</a:t>
            </a:r>
            <a:r>
              <a:rPr kumimoji="1" lang="en-US" altLang="zh-CN" sz="2400" dirty="0">
                <a:latin typeface="Times New Roman" pitchFamily="18" charset="0"/>
              </a:rPr>
              <a:t>60-69</a:t>
            </a:r>
            <a:r>
              <a:rPr kumimoji="1" lang="zh-CN" altLang="en-US" sz="2400" dirty="0">
                <a:latin typeface="Times New Roman" pitchFamily="18" charset="0"/>
              </a:rPr>
              <a:t>）和</a:t>
            </a:r>
            <a:r>
              <a:rPr kumimoji="1" lang="en-US" altLang="zh-CN" sz="2400" dirty="0">
                <a:latin typeface="Times New Roman" pitchFamily="18" charset="0"/>
              </a:rPr>
              <a:t>E</a:t>
            </a:r>
            <a:r>
              <a:rPr kumimoji="1" lang="zh-CN" altLang="en-US" sz="2400" dirty="0">
                <a:latin typeface="Times New Roman" pitchFamily="18" charset="0"/>
              </a:rPr>
              <a:t>（</a:t>
            </a:r>
            <a:r>
              <a:rPr kumimoji="1" lang="en-US" altLang="zh-CN" sz="2400" dirty="0">
                <a:latin typeface="Times New Roman" pitchFamily="18" charset="0"/>
              </a:rPr>
              <a:t>0-59</a:t>
            </a:r>
            <a:r>
              <a:rPr kumimoji="1" lang="zh-CN" altLang="en-US" sz="2400" dirty="0">
                <a:latin typeface="Times New Roman" pitchFamily="18" charset="0"/>
              </a:rPr>
              <a:t>）</a:t>
            </a:r>
            <a:r>
              <a:rPr kumimoji="1" lang="zh-CN" altLang="en-US" sz="2400" dirty="0">
                <a:latin typeface="Times New Roman" pitchFamily="18" charset="0"/>
              </a:rPr>
              <a:t>。例如</a:t>
            </a:r>
            <a:r>
              <a:rPr kumimoji="1" lang="zh-CN" altLang="en-US" sz="2400" dirty="0">
                <a:latin typeface="Times New Roman" pitchFamily="18" charset="0"/>
              </a:rPr>
              <a:t>，输入</a:t>
            </a:r>
            <a:r>
              <a:rPr kumimoji="1" lang="en-US" altLang="zh-CN" sz="2400" dirty="0">
                <a:latin typeface="Times New Roman" pitchFamily="18" charset="0"/>
              </a:rPr>
              <a:t>95</a:t>
            </a:r>
            <a:r>
              <a:rPr kumimoji="1" lang="zh-CN" altLang="en-US" sz="2400" dirty="0">
                <a:latin typeface="Times New Roman" pitchFamily="18" charset="0"/>
              </a:rPr>
              <a:t>，输出</a:t>
            </a:r>
            <a:r>
              <a:rPr kumimoji="1" lang="en-US" altLang="zh-CN" sz="2400" dirty="0">
                <a:latin typeface="Times New Roman" pitchFamily="18" charset="0"/>
              </a:rPr>
              <a:t>A</a:t>
            </a:r>
            <a:r>
              <a:rPr kumimoji="1" lang="zh-CN" altLang="en-US" sz="2400" dirty="0">
                <a:latin typeface="Times New Roman" pitchFamily="18" charset="0"/>
              </a:rPr>
              <a:t>；输入</a:t>
            </a:r>
            <a:r>
              <a:rPr kumimoji="1" lang="en-US" altLang="zh-CN" sz="2400" dirty="0">
                <a:latin typeface="Times New Roman" pitchFamily="18" charset="0"/>
              </a:rPr>
              <a:t>63</a:t>
            </a:r>
            <a:r>
              <a:rPr kumimoji="1" lang="zh-CN" altLang="en-US" sz="2400" dirty="0">
                <a:latin typeface="Times New Roman" pitchFamily="18" charset="0"/>
              </a:rPr>
              <a:t>，输出</a:t>
            </a:r>
            <a:r>
              <a:rPr kumimoji="1" lang="en-US" altLang="zh-CN" sz="2400" dirty="0">
                <a:latin typeface="Times New Roman" pitchFamily="18" charset="0"/>
              </a:rPr>
              <a:t>D</a:t>
            </a:r>
            <a:r>
              <a:rPr kumimoji="1" lang="zh-CN" altLang="en-US" sz="2400" dirty="0">
                <a:latin typeface="Times New Roman" pitchFamily="18" charset="0"/>
              </a:rPr>
              <a:t>。</a:t>
            </a:r>
            <a:endParaRPr kumimoji="1" lang="en-US" altLang="zh-CN" sz="2400" dirty="0">
              <a:latin typeface="Times New Roman" pitchFamily="18" charset="0"/>
            </a:endParaRPr>
          </a:p>
          <a:p>
            <a:pPr algn="just">
              <a:spcBef>
                <a:spcPct val="100000"/>
              </a:spcBef>
            </a:pPr>
            <a:r>
              <a:rPr kumimoji="1" lang="en-US" altLang="zh-CN" sz="2400" dirty="0">
                <a:latin typeface="Times New Roman" pitchFamily="18" charset="0"/>
              </a:rPr>
              <a:t>【</a:t>
            </a:r>
            <a:r>
              <a:rPr kumimoji="1" lang="zh-CN" altLang="en-US" sz="2400" dirty="0">
                <a:latin typeface="Times New Roman" pitchFamily="18" charset="0"/>
              </a:rPr>
              <a:t>分析</a:t>
            </a:r>
            <a:r>
              <a:rPr kumimoji="1" lang="en-US" altLang="zh-CN" sz="2400" dirty="0">
                <a:latin typeface="Times New Roman" pitchFamily="18" charset="0"/>
              </a:rPr>
              <a:t>】</a:t>
            </a:r>
          </a:p>
          <a:p>
            <a:pPr marL="567929" lvl="1" indent="-342900" algn="just">
              <a:spcBef>
                <a:spcPct val="100000"/>
              </a:spcBef>
              <a:buFont typeface="+mj-lt"/>
              <a:buAutoNum type="arabicPeriod"/>
            </a:pPr>
            <a:r>
              <a:rPr lang="zh-CN" altLang="en-US" sz="2000" dirty="0"/>
              <a:t>数据：一个整数</a:t>
            </a:r>
            <a:r>
              <a:rPr lang="en-US" altLang="zh-CN" sz="2000" dirty="0"/>
              <a:t>X</a:t>
            </a:r>
            <a:r>
              <a:rPr lang="zh-CN" altLang="en-US" sz="2000" dirty="0"/>
              <a:t>（输入的数）</a:t>
            </a:r>
            <a:endParaRPr lang="en-US" altLang="zh-CN" sz="2000" dirty="0"/>
          </a:p>
          <a:p>
            <a:pPr marL="567929" lvl="1" indent="-342900" algn="just">
              <a:spcBef>
                <a:spcPct val="100000"/>
              </a:spcBef>
              <a:buFont typeface="+mj-lt"/>
              <a:buAutoNum type="arabicPeriod"/>
            </a:pPr>
            <a:r>
              <a:rPr lang="zh-CN" altLang="en-US" sz="2000" dirty="0"/>
              <a:t>实现过程：</a:t>
            </a:r>
            <a:endParaRPr lang="en-US" altLang="zh-CN" sz="2000" dirty="0"/>
          </a:p>
          <a:p>
            <a:pPr marL="792956" lvl="2" indent="-342900" algn="just">
              <a:spcBef>
                <a:spcPct val="100000"/>
              </a:spcBef>
              <a:buFont typeface="+mj-ea"/>
              <a:buAutoNum type="circleNumDbPlain"/>
            </a:pPr>
            <a:r>
              <a:rPr lang="zh-CN" altLang="en-US" sz="1800" dirty="0"/>
              <a:t>先判断输入的数据是否在合理的分数范围（</a:t>
            </a:r>
            <a:r>
              <a:rPr lang="en-US" altLang="zh-CN" sz="1800" dirty="0"/>
              <a:t>0-100</a:t>
            </a:r>
            <a:r>
              <a:rPr lang="zh-CN" altLang="en-US" sz="1800" dirty="0"/>
              <a:t>）内，再考察输入的分类在哪个范围内，如里大于或等于</a:t>
            </a:r>
            <a:r>
              <a:rPr lang="en-US" altLang="zh-CN" sz="1800" dirty="0"/>
              <a:t>90</a:t>
            </a:r>
            <a:r>
              <a:rPr lang="zh-CN" altLang="en-US" sz="1800" dirty="0"/>
              <a:t>就显示</a:t>
            </a:r>
            <a:r>
              <a:rPr lang="en-US" altLang="zh-CN" sz="1800" dirty="0"/>
              <a:t>A</a:t>
            </a:r>
            <a:r>
              <a:rPr lang="zh-CN" altLang="en-US" sz="1800" dirty="0"/>
              <a:t>，否则再判断是否大于或等于</a:t>
            </a:r>
            <a:r>
              <a:rPr lang="en-US" altLang="zh-CN" sz="1800" dirty="0"/>
              <a:t>80</a:t>
            </a:r>
            <a:r>
              <a:rPr lang="zh-CN" altLang="en-US" sz="1800" dirty="0"/>
              <a:t>，如果是，则显示</a:t>
            </a:r>
            <a:r>
              <a:rPr lang="en-US" altLang="zh-CN" sz="1800" dirty="0"/>
              <a:t>B</a:t>
            </a:r>
            <a:r>
              <a:rPr lang="zh-CN" altLang="en-US" sz="1800" dirty="0"/>
              <a:t>，否则继续判断，依此类推。</a:t>
            </a:r>
            <a:endParaRPr lang="zh-CN" altLang="en-US" sz="1800" dirty="0"/>
          </a:p>
        </p:txBody>
      </p:sp>
    </p:spTree>
    <p:extLst>
      <p:ext uri="{BB962C8B-B14F-4D97-AF65-F5344CB8AC3E}">
        <p14:creationId xmlns:p14="http://schemas.microsoft.com/office/powerpoint/2010/main" val="396223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bldLvl="5"/>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4.3.1 switch</a:t>
            </a:r>
            <a:endParaRPr lang="zh-CN" altLang="en-US" dirty="0"/>
          </a:p>
        </p:txBody>
      </p:sp>
      <p:sp>
        <p:nvSpPr>
          <p:cNvPr id="2" name="内容占位符 1"/>
          <p:cNvSpPr>
            <a:spLocks noGrp="1"/>
          </p:cNvSpPr>
          <p:nvPr>
            <p:ph idx="1"/>
          </p:nvPr>
        </p:nvSpPr>
        <p:spPr/>
        <p:txBody>
          <a:bodyPr/>
          <a:lstStyle/>
          <a:p>
            <a:r>
              <a:rPr lang="zh-CN" altLang="en-US" dirty="0" smtClean="0"/>
              <a:t>输入百分制成绩，转换成对应的</a:t>
            </a:r>
            <a:r>
              <a:rPr lang="zh-CN" altLang="en-US" dirty="0"/>
              <a:t>五级制成绩（</a:t>
            </a:r>
            <a:r>
              <a:rPr lang="en-US" altLang="zh-CN" dirty="0"/>
              <a:t>A~E</a:t>
            </a:r>
            <a:r>
              <a:rPr lang="zh-CN" altLang="en-US" dirty="0" smtClean="0"/>
              <a:t>）</a:t>
            </a:r>
            <a:r>
              <a:rPr lang="zh-CN" altLang="en-US" dirty="0"/>
              <a:t>；</a:t>
            </a:r>
            <a:r>
              <a:rPr lang="zh-CN" altLang="en-US" dirty="0" smtClean="0"/>
              <a:t>五</a:t>
            </a:r>
            <a:r>
              <a:rPr lang="zh-CN" altLang="en-US" dirty="0"/>
              <a:t>级制成绩对应的百分制成绩区间为：</a:t>
            </a:r>
            <a:r>
              <a:rPr lang="en-US" altLang="zh-CN" dirty="0"/>
              <a:t>A</a:t>
            </a:r>
            <a:r>
              <a:rPr lang="zh-CN" altLang="en-US" dirty="0"/>
              <a:t>（</a:t>
            </a:r>
            <a:r>
              <a:rPr lang="en-US" altLang="zh-CN" dirty="0"/>
              <a:t>90-100</a:t>
            </a:r>
            <a:r>
              <a:rPr lang="zh-CN" altLang="en-US" dirty="0"/>
              <a:t>）、</a:t>
            </a:r>
            <a:r>
              <a:rPr lang="en-US" altLang="zh-CN" dirty="0"/>
              <a:t>B</a:t>
            </a:r>
            <a:r>
              <a:rPr lang="zh-CN" altLang="en-US" dirty="0"/>
              <a:t>（</a:t>
            </a:r>
            <a:r>
              <a:rPr lang="en-US" altLang="zh-CN" dirty="0"/>
              <a:t>80-89</a:t>
            </a:r>
            <a:r>
              <a:rPr lang="zh-CN" altLang="en-US" dirty="0"/>
              <a:t>）、</a:t>
            </a:r>
            <a:r>
              <a:rPr lang="en-US" altLang="zh-CN" dirty="0"/>
              <a:t>C</a:t>
            </a:r>
            <a:r>
              <a:rPr lang="zh-CN" altLang="en-US" dirty="0"/>
              <a:t>（</a:t>
            </a:r>
            <a:r>
              <a:rPr lang="en-US" altLang="zh-CN" dirty="0"/>
              <a:t>70-79</a:t>
            </a:r>
            <a:r>
              <a:rPr lang="zh-CN" altLang="en-US" dirty="0"/>
              <a:t>）、</a:t>
            </a:r>
            <a:r>
              <a:rPr lang="en-US" altLang="zh-CN" dirty="0"/>
              <a:t>D</a:t>
            </a:r>
            <a:r>
              <a:rPr lang="zh-CN" altLang="en-US" dirty="0"/>
              <a:t>（</a:t>
            </a:r>
            <a:r>
              <a:rPr lang="en-US" altLang="zh-CN" dirty="0"/>
              <a:t>60-69</a:t>
            </a:r>
            <a:r>
              <a:rPr lang="zh-CN" altLang="en-US" dirty="0"/>
              <a:t>）和</a:t>
            </a:r>
            <a:r>
              <a:rPr lang="en-US" altLang="zh-CN" dirty="0"/>
              <a:t>E</a:t>
            </a:r>
            <a:r>
              <a:rPr lang="zh-CN" altLang="en-US" dirty="0"/>
              <a:t>（</a:t>
            </a:r>
            <a:r>
              <a:rPr lang="en-US" altLang="zh-CN" dirty="0"/>
              <a:t>0-59</a:t>
            </a:r>
            <a:r>
              <a:rPr lang="zh-CN" altLang="en-US" dirty="0"/>
              <a:t>）。</a:t>
            </a:r>
          </a:p>
          <a:p>
            <a:endParaRPr lang="en-US" altLang="zh-CN" dirty="0" smtClean="0"/>
          </a:p>
          <a:p>
            <a:r>
              <a:rPr lang="zh-CN" altLang="en-US" dirty="0" smtClean="0"/>
              <a:t>例如</a:t>
            </a:r>
            <a:r>
              <a:rPr lang="zh-CN" altLang="en-US" dirty="0"/>
              <a:t>，</a:t>
            </a:r>
            <a:r>
              <a:rPr lang="zh-CN" altLang="en-US" dirty="0" smtClean="0"/>
              <a:t>输入</a:t>
            </a:r>
            <a:r>
              <a:rPr lang="en-US" altLang="zh-CN" dirty="0" smtClean="0"/>
              <a:t>95</a:t>
            </a:r>
            <a:r>
              <a:rPr lang="zh-CN" altLang="en-US" dirty="0" smtClean="0"/>
              <a:t>，输出</a:t>
            </a:r>
            <a:r>
              <a:rPr lang="en-US" altLang="zh-CN" dirty="0" smtClean="0"/>
              <a:t>A；</a:t>
            </a:r>
            <a:r>
              <a:rPr lang="zh-CN" altLang="en-US" dirty="0" smtClean="0"/>
              <a:t>输入</a:t>
            </a:r>
            <a:r>
              <a:rPr lang="en-US" altLang="zh-CN" dirty="0" smtClean="0"/>
              <a:t>63</a:t>
            </a:r>
            <a:r>
              <a:rPr lang="zh-CN" altLang="en-US" dirty="0" smtClean="0"/>
              <a:t>，输出</a:t>
            </a:r>
            <a:r>
              <a:rPr lang="en-US" altLang="zh-CN" dirty="0" smtClean="0"/>
              <a:t>D</a:t>
            </a:r>
            <a:r>
              <a:rPr lang="zh-CN" altLang="en-US" dirty="0" smtClean="0"/>
              <a:t>。</a:t>
            </a:r>
            <a:endParaRPr lang="zh-CN" altLang="en-US" dirty="0"/>
          </a:p>
        </p:txBody>
      </p:sp>
    </p:spTree>
    <p:extLst>
      <p:ext uri="{BB962C8B-B14F-4D97-AF65-F5344CB8AC3E}">
        <p14:creationId xmlns:p14="http://schemas.microsoft.com/office/powerpoint/2010/main" val="4187952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rrowheads="1"/>
          </p:cNvSpPr>
          <p:nvPr/>
        </p:nvSpPr>
        <p:spPr bwMode="auto">
          <a:xfrm>
            <a:off x="250825" y="260352"/>
            <a:ext cx="8066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chemeClr val="tx1"/>
              </a:buClr>
              <a:buFont typeface="Wingdings" pitchFamily="2" charset="2"/>
              <a:buNone/>
              <a:defRPr/>
            </a:pP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2. 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语句（开关分支语句）</a:t>
            </a:r>
          </a:p>
        </p:txBody>
      </p:sp>
      <p:sp>
        <p:nvSpPr>
          <p:cNvPr id="359427" name="Text Box 3"/>
          <p:cNvSpPr txBox="1">
            <a:spLocks noChangeArrowheads="1"/>
          </p:cNvSpPr>
          <p:nvPr/>
        </p:nvSpPr>
        <p:spPr bwMode="auto">
          <a:xfrm>
            <a:off x="5148265" y="169865"/>
            <a:ext cx="3671887" cy="6535737"/>
          </a:xfrm>
          <a:prstGeom prst="rect">
            <a:avLst/>
          </a:prstGeom>
          <a:gradFill rotWithShape="1">
            <a:gsLst>
              <a:gs pos="0">
                <a:srgbClr val="FFFF99"/>
              </a:gs>
              <a:gs pos="100000">
                <a:srgbClr val="FFFF99">
                  <a:gamma/>
                  <a:shade val="60784"/>
                  <a:invGamma/>
                </a:srgbClr>
              </a:gs>
            </a:gsLst>
            <a:lin ang="5400000" scaled="1"/>
          </a:gra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switch ( </a:t>
            </a:r>
            <a:r>
              <a:rPr kumimoji="1" lang="zh-CN" altLang="en-US" sz="2800" b="1">
                <a:solidFill>
                  <a:srgbClr val="FF3300"/>
                </a:solidFill>
                <a:effectLst>
                  <a:outerShdw blurRad="38100" dist="38100" dir="2700000" algn="tl">
                    <a:srgbClr val="000000"/>
                  </a:outerShdw>
                </a:effectLst>
                <a:latin typeface="Times New Roman" pitchFamily="18" charset="0"/>
                <a:ea typeface="隶书" pitchFamily="49" charset="-122"/>
              </a:rPr>
              <a:t>表达式</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case     E</a:t>
            </a:r>
            <a:r>
              <a:rPr kumimoji="1" lang="en-US" altLang="zh-CN" sz="2800" b="1" baseline="-25000">
                <a:solidFill>
                  <a:srgbClr val="FF3300"/>
                </a:solidFill>
                <a:effectLst>
                  <a:outerShdw blurRad="38100" dist="38100" dir="2700000" algn="tl">
                    <a:srgbClr val="000000"/>
                  </a:outerShdw>
                </a:effectLst>
                <a:latin typeface="Times New Roman" pitchFamily="18" charset="0"/>
                <a:ea typeface="隶书" pitchFamily="49" charset="-122"/>
              </a:rPr>
              <a:t>1</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a:t>
            </a:r>
            <a:r>
              <a:rPr kumimoji="1" lang="zh-CN" altLang="en-US" sz="2800" b="1">
                <a:solidFill>
                  <a:srgbClr val="FF3300"/>
                </a:solidFill>
                <a:effectLst>
                  <a:outerShdw blurRad="38100" dist="38100" dir="2700000" algn="tl">
                    <a:srgbClr val="000000"/>
                  </a:outerShdw>
                </a:effectLst>
                <a:latin typeface="Times New Roman" pitchFamily="18" charset="0"/>
                <a:ea typeface="隶书" pitchFamily="49" charset="-122"/>
              </a:rPr>
              <a:t>语句组 </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1;</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break;</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case     E</a:t>
            </a:r>
            <a:r>
              <a:rPr kumimoji="1" lang="en-US" altLang="zh-CN" sz="2800" b="1" baseline="-25000">
                <a:solidFill>
                  <a:srgbClr val="FF3300"/>
                </a:solidFill>
                <a:effectLst>
                  <a:outerShdw blurRad="38100" dist="38100" dir="2700000" algn="tl">
                    <a:srgbClr val="000000"/>
                  </a:outerShdw>
                </a:effectLst>
                <a:latin typeface="Times New Roman" pitchFamily="18" charset="0"/>
                <a:ea typeface="隶书" pitchFamily="49" charset="-122"/>
              </a:rPr>
              <a:t>2</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a:t>
            </a:r>
            <a:r>
              <a:rPr kumimoji="1" lang="zh-CN" altLang="en-US" sz="2800" b="1">
                <a:solidFill>
                  <a:srgbClr val="FF3300"/>
                </a:solidFill>
                <a:effectLst>
                  <a:outerShdw blurRad="38100" dist="38100" dir="2700000" algn="tl">
                    <a:srgbClr val="000000"/>
                  </a:outerShdw>
                </a:effectLst>
                <a:latin typeface="Times New Roman" pitchFamily="18" charset="0"/>
                <a:ea typeface="隶书" pitchFamily="49" charset="-122"/>
              </a:rPr>
              <a:t>语句组 </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2;</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break;</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case    E</a:t>
            </a:r>
            <a:r>
              <a:rPr kumimoji="1" lang="en-US" altLang="zh-CN" sz="2800" b="1" baseline="-25000">
                <a:solidFill>
                  <a:srgbClr val="FF3300"/>
                </a:solidFill>
                <a:effectLst>
                  <a:outerShdw blurRad="38100" dist="38100" dir="2700000" algn="tl">
                    <a:srgbClr val="000000"/>
                  </a:outerShdw>
                </a:effectLst>
                <a:latin typeface="Times New Roman" pitchFamily="18" charset="0"/>
                <a:ea typeface="隶书" pitchFamily="49" charset="-122"/>
              </a:rPr>
              <a:t>n</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a:t>
            </a:r>
            <a:r>
              <a:rPr kumimoji="1" lang="zh-CN" altLang="en-US" sz="2800" b="1">
                <a:solidFill>
                  <a:srgbClr val="FF3300"/>
                </a:solidFill>
                <a:effectLst>
                  <a:outerShdw blurRad="38100" dist="38100" dir="2700000" algn="tl">
                    <a:srgbClr val="000000"/>
                  </a:outerShdw>
                </a:effectLst>
                <a:latin typeface="Times New Roman" pitchFamily="18" charset="0"/>
                <a:ea typeface="隶书" pitchFamily="49" charset="-122"/>
              </a:rPr>
              <a:t>语句组 </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n;</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break;</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[default:</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a:t>
            </a:r>
            <a:r>
              <a:rPr kumimoji="1" lang="zh-CN" altLang="en-US" sz="2800" b="1">
                <a:solidFill>
                  <a:srgbClr val="FF3300"/>
                </a:solidFill>
                <a:effectLst>
                  <a:outerShdw blurRad="38100" dist="38100" dir="2700000" algn="tl">
                    <a:srgbClr val="000000"/>
                  </a:outerShdw>
                </a:effectLst>
                <a:latin typeface="Times New Roman" pitchFamily="18" charset="0"/>
                <a:ea typeface="隶书" pitchFamily="49" charset="-122"/>
              </a:rPr>
              <a:t>语句组 </a:t>
            </a: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break;]</a:t>
            </a:r>
          </a:p>
          <a:p>
            <a:pPr eaLnBrk="0" hangingPunct="0">
              <a:defRPr/>
            </a:pPr>
            <a:r>
              <a:rPr kumimoji="1" lang="en-US" altLang="zh-CN" sz="2800" b="1">
                <a:solidFill>
                  <a:srgbClr val="FF3300"/>
                </a:solidFill>
                <a:effectLst>
                  <a:outerShdw blurRad="38100" dist="38100" dir="2700000" algn="tl">
                    <a:srgbClr val="000000"/>
                  </a:outerShdw>
                </a:effectLst>
                <a:latin typeface="Times New Roman" pitchFamily="18" charset="0"/>
                <a:ea typeface="隶书" pitchFamily="49" charset="-122"/>
              </a:rPr>
              <a:t>}  </a:t>
            </a:r>
          </a:p>
        </p:txBody>
      </p:sp>
      <p:sp>
        <p:nvSpPr>
          <p:cNvPr id="359428" name="Rectangle 4"/>
          <p:cNvSpPr>
            <a:spLocks noChangeArrowheads="1"/>
          </p:cNvSpPr>
          <p:nvPr/>
        </p:nvSpPr>
        <p:spPr bwMode="auto">
          <a:xfrm>
            <a:off x="0" y="134143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0" hangingPunct="0">
              <a:buClr>
                <a:srgbClr val="FF3300"/>
              </a:buClr>
              <a:buFont typeface="Wingdings" pitchFamily="2" charset="2"/>
              <a:buChar char="l"/>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 一般形式：</a:t>
            </a:r>
          </a:p>
          <a:p>
            <a:pPr lvl="2" eaLnBrk="0" hangingPunct="0">
              <a:buClr>
                <a:srgbClr val="FF3300"/>
              </a:buClr>
              <a:buFont typeface="Wingdings" pitchFamily="2" charset="2"/>
              <a:buChar char="l"/>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 执行过程：</a:t>
            </a:r>
          </a:p>
        </p:txBody>
      </p:sp>
      <p:sp>
        <p:nvSpPr>
          <p:cNvPr id="37893" name="Rectangle 5"/>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9430" name="Rectangle 6"/>
          <p:cNvSpPr>
            <a:spLocks noChangeArrowheads="1"/>
          </p:cNvSpPr>
          <p:nvPr/>
        </p:nvSpPr>
        <p:spPr bwMode="auto">
          <a:xfrm>
            <a:off x="539750" y="1773238"/>
            <a:ext cx="6496050" cy="3865562"/>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lIns="0" tIns="46800" rIns="90000" bIns="46800"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en-US" sz="2000">
              <a:latin typeface="Times New Roman" pitchFamily="18" charset="0"/>
            </a:endParaRPr>
          </a:p>
        </p:txBody>
      </p:sp>
      <p:sp>
        <p:nvSpPr>
          <p:cNvPr id="359431" name="AutoShape 7"/>
          <p:cNvSpPr>
            <a:spLocks noChangeArrowheads="1"/>
          </p:cNvSpPr>
          <p:nvPr/>
        </p:nvSpPr>
        <p:spPr bwMode="auto">
          <a:xfrm>
            <a:off x="2916238" y="2133600"/>
            <a:ext cx="1143000" cy="381000"/>
          </a:xfrm>
          <a:prstGeom prst="flowChartAlternateProcess">
            <a:avLst/>
          </a:prstGeom>
          <a:gradFill rotWithShape="1">
            <a:gsLst>
              <a:gs pos="0">
                <a:srgbClr val="FFFF99"/>
              </a:gs>
              <a:gs pos="100000">
                <a:schemeClr val="bg1"/>
              </a:gs>
            </a:gsLst>
            <a:lin ang="5400000" scaled="1"/>
          </a:gra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kumimoji="1" lang="en-US" altLang="zh-CN" sz="2000" b="1">
                <a:effectLst>
                  <a:outerShdw blurRad="38100" dist="38100" dir="2700000" algn="tl">
                    <a:srgbClr val="FFFFFF"/>
                  </a:outerShdw>
                </a:effectLst>
                <a:latin typeface="Times New Roman" pitchFamily="18" charset="0"/>
                <a:ea typeface="隶书" pitchFamily="49" charset="-122"/>
              </a:rPr>
              <a:t>switch</a:t>
            </a:r>
          </a:p>
        </p:txBody>
      </p:sp>
      <p:sp>
        <p:nvSpPr>
          <p:cNvPr id="359432" name="Line 8"/>
          <p:cNvSpPr>
            <a:spLocks noChangeShapeType="1"/>
          </p:cNvSpPr>
          <p:nvPr/>
        </p:nvSpPr>
        <p:spPr bwMode="auto">
          <a:xfrm>
            <a:off x="3467100" y="2509838"/>
            <a:ext cx="0" cy="304800"/>
          </a:xfrm>
          <a:prstGeom prst="line">
            <a:avLst/>
          </a:prstGeom>
          <a:noFill/>
          <a:ln w="28575">
            <a:solidFill>
              <a:srgbClr val="FF33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9433" name="AutoShape 9"/>
          <p:cNvSpPr>
            <a:spLocks noChangeArrowheads="1"/>
          </p:cNvSpPr>
          <p:nvPr/>
        </p:nvSpPr>
        <p:spPr bwMode="auto">
          <a:xfrm>
            <a:off x="2628900" y="2814638"/>
            <a:ext cx="1676400" cy="533400"/>
          </a:xfrm>
          <a:prstGeom prst="flowChartDecision">
            <a:avLst/>
          </a:prstGeom>
          <a:gradFill rotWithShape="1">
            <a:gsLst>
              <a:gs pos="0">
                <a:srgbClr val="FFCC99"/>
              </a:gs>
              <a:gs pos="100000">
                <a:schemeClr val="bg1"/>
              </a:gs>
            </a:gsLst>
            <a:lin ang="5400000" scaled="1"/>
          </a:gra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kumimoji="1" lang="zh-CN" altLang="en-US" sz="2000" b="1">
                <a:effectLst>
                  <a:outerShdw blurRad="38100" dist="38100" dir="2700000" algn="tl">
                    <a:srgbClr val="FFFFFF"/>
                  </a:outerShdw>
                </a:effectLst>
                <a:latin typeface="Times New Roman" pitchFamily="18" charset="0"/>
                <a:ea typeface="隶书" pitchFamily="49" charset="-122"/>
              </a:rPr>
              <a:t>表达式</a:t>
            </a:r>
          </a:p>
        </p:txBody>
      </p:sp>
      <p:sp>
        <p:nvSpPr>
          <p:cNvPr id="359434" name="Text Box 10"/>
          <p:cNvSpPr txBox="1">
            <a:spLocks noChangeArrowheads="1"/>
          </p:cNvSpPr>
          <p:nvPr/>
        </p:nvSpPr>
        <p:spPr bwMode="auto">
          <a:xfrm>
            <a:off x="647702" y="4186238"/>
            <a:ext cx="1082675" cy="406400"/>
          </a:xfrm>
          <a:prstGeom prst="rect">
            <a:avLst/>
          </a:prstGeom>
          <a:gradFill rotWithShape="1">
            <a:gsLst>
              <a:gs pos="0">
                <a:srgbClr val="00FF00"/>
              </a:gs>
              <a:gs pos="100000">
                <a:schemeClr val="bg1"/>
              </a:gs>
            </a:gsLst>
            <a:lin ang="5400000" scaled="1"/>
          </a:gra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spcBef>
                <a:spcPct val="50000"/>
              </a:spcBef>
              <a:defRPr/>
            </a:pPr>
            <a:r>
              <a:rPr kumimoji="1" lang="zh-CN" altLang="en-US" sz="2000" b="1">
                <a:effectLst>
                  <a:outerShdw blurRad="38100" dist="38100" dir="2700000" algn="tl">
                    <a:srgbClr val="FFFFFF"/>
                  </a:outerShdw>
                </a:effectLst>
                <a:latin typeface="Times New Roman" pitchFamily="18" charset="0"/>
                <a:ea typeface="隶书" pitchFamily="49" charset="-122"/>
              </a:rPr>
              <a:t>语句组</a:t>
            </a:r>
            <a:r>
              <a:rPr kumimoji="1" lang="en-US" altLang="zh-CN" sz="2000" b="1">
                <a:effectLst>
                  <a:outerShdw blurRad="38100" dist="38100" dir="2700000" algn="tl">
                    <a:srgbClr val="FFFFFF"/>
                  </a:outerShdw>
                </a:effectLst>
                <a:latin typeface="Times New Roman" pitchFamily="18" charset="0"/>
                <a:ea typeface="隶书" pitchFamily="49" charset="-122"/>
              </a:rPr>
              <a:t>1</a:t>
            </a:r>
          </a:p>
        </p:txBody>
      </p:sp>
      <p:sp>
        <p:nvSpPr>
          <p:cNvPr id="359435" name="Text Box 11"/>
          <p:cNvSpPr txBox="1">
            <a:spLocks noChangeArrowheads="1"/>
          </p:cNvSpPr>
          <p:nvPr/>
        </p:nvSpPr>
        <p:spPr bwMode="auto">
          <a:xfrm>
            <a:off x="2095502" y="4186238"/>
            <a:ext cx="1082675" cy="406400"/>
          </a:xfrm>
          <a:prstGeom prst="rect">
            <a:avLst/>
          </a:prstGeom>
          <a:gradFill rotWithShape="1">
            <a:gsLst>
              <a:gs pos="0">
                <a:srgbClr val="00FF00"/>
              </a:gs>
              <a:gs pos="100000">
                <a:schemeClr val="bg1"/>
              </a:gs>
            </a:gsLst>
            <a:lin ang="5400000" scaled="1"/>
          </a:gra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spcBef>
                <a:spcPct val="50000"/>
              </a:spcBef>
              <a:defRPr/>
            </a:pPr>
            <a:r>
              <a:rPr kumimoji="1" lang="zh-CN" altLang="en-US" sz="2000" b="1">
                <a:effectLst>
                  <a:outerShdw blurRad="38100" dist="38100" dir="2700000" algn="tl">
                    <a:srgbClr val="FFFFFF"/>
                  </a:outerShdw>
                </a:effectLst>
                <a:latin typeface="Times New Roman" pitchFamily="18" charset="0"/>
                <a:ea typeface="隶书" pitchFamily="49" charset="-122"/>
              </a:rPr>
              <a:t>语句组</a:t>
            </a:r>
            <a:r>
              <a:rPr kumimoji="1" lang="en-US" altLang="zh-CN" sz="2000" b="1">
                <a:effectLst>
                  <a:outerShdw blurRad="38100" dist="38100" dir="2700000" algn="tl">
                    <a:srgbClr val="FFFFFF"/>
                  </a:outerShdw>
                </a:effectLst>
                <a:latin typeface="Times New Roman" pitchFamily="18" charset="0"/>
                <a:ea typeface="隶书" pitchFamily="49" charset="-122"/>
              </a:rPr>
              <a:t>2</a:t>
            </a:r>
          </a:p>
        </p:txBody>
      </p:sp>
      <p:sp>
        <p:nvSpPr>
          <p:cNvPr id="359436" name="Text Box 12"/>
          <p:cNvSpPr txBox="1">
            <a:spLocks noChangeArrowheads="1"/>
          </p:cNvSpPr>
          <p:nvPr/>
        </p:nvSpPr>
        <p:spPr bwMode="auto">
          <a:xfrm>
            <a:off x="4152902" y="4186238"/>
            <a:ext cx="1082675" cy="406400"/>
          </a:xfrm>
          <a:prstGeom prst="rect">
            <a:avLst/>
          </a:prstGeom>
          <a:gradFill rotWithShape="1">
            <a:gsLst>
              <a:gs pos="0">
                <a:srgbClr val="00FF00"/>
              </a:gs>
              <a:gs pos="100000">
                <a:schemeClr val="bg1"/>
              </a:gs>
            </a:gsLst>
            <a:lin ang="5400000" scaled="1"/>
          </a:gra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spcBef>
                <a:spcPct val="50000"/>
              </a:spcBef>
              <a:defRPr/>
            </a:pPr>
            <a:r>
              <a:rPr kumimoji="1" lang="zh-CN" altLang="en-US" sz="2000" b="1">
                <a:effectLst>
                  <a:outerShdw blurRad="38100" dist="38100" dir="2700000" algn="tl">
                    <a:srgbClr val="FFFFFF"/>
                  </a:outerShdw>
                </a:effectLst>
                <a:latin typeface="Times New Roman" pitchFamily="18" charset="0"/>
                <a:ea typeface="隶书" pitchFamily="49" charset="-122"/>
              </a:rPr>
              <a:t>语句组</a:t>
            </a:r>
            <a:r>
              <a:rPr kumimoji="1" lang="en-US" altLang="zh-CN" sz="2000" b="1">
                <a:effectLst>
                  <a:outerShdw blurRad="38100" dist="38100" dir="2700000" algn="tl">
                    <a:srgbClr val="FFFFFF"/>
                  </a:outerShdw>
                </a:effectLst>
                <a:latin typeface="Times New Roman" pitchFamily="18" charset="0"/>
                <a:ea typeface="隶书" pitchFamily="49" charset="-122"/>
              </a:rPr>
              <a:t>n</a:t>
            </a:r>
          </a:p>
        </p:txBody>
      </p:sp>
      <p:sp>
        <p:nvSpPr>
          <p:cNvPr id="359437" name="Text Box 13"/>
          <p:cNvSpPr txBox="1">
            <a:spLocks noChangeArrowheads="1"/>
          </p:cNvSpPr>
          <p:nvPr/>
        </p:nvSpPr>
        <p:spPr bwMode="auto">
          <a:xfrm>
            <a:off x="5588002" y="4186238"/>
            <a:ext cx="955675" cy="406400"/>
          </a:xfrm>
          <a:prstGeom prst="rect">
            <a:avLst/>
          </a:prstGeom>
          <a:gradFill rotWithShape="1">
            <a:gsLst>
              <a:gs pos="0">
                <a:srgbClr val="00FF00"/>
              </a:gs>
              <a:gs pos="100000">
                <a:schemeClr val="bg1"/>
              </a:gs>
            </a:gsLst>
            <a:lin ang="5400000" scaled="1"/>
          </a:gra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spcBef>
                <a:spcPct val="50000"/>
              </a:spcBef>
              <a:defRPr/>
            </a:pPr>
            <a:r>
              <a:rPr kumimoji="1" lang="zh-CN" altLang="en-US" sz="2000" b="1">
                <a:effectLst>
                  <a:outerShdw blurRad="38100" dist="38100" dir="2700000" algn="tl">
                    <a:srgbClr val="FFFFFF"/>
                  </a:outerShdw>
                </a:effectLst>
                <a:latin typeface="Times New Roman" pitchFamily="18" charset="0"/>
                <a:ea typeface="隶书" pitchFamily="49" charset="-122"/>
              </a:rPr>
              <a:t>语句组</a:t>
            </a:r>
          </a:p>
        </p:txBody>
      </p:sp>
      <p:sp>
        <p:nvSpPr>
          <p:cNvPr id="359438" name="Text Box 14"/>
          <p:cNvSpPr txBox="1">
            <a:spLocks noChangeArrowheads="1"/>
          </p:cNvSpPr>
          <p:nvPr/>
        </p:nvSpPr>
        <p:spPr bwMode="auto">
          <a:xfrm>
            <a:off x="3314700" y="4262440"/>
            <a:ext cx="62865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spcBef>
                <a:spcPct val="50000"/>
              </a:spcBef>
              <a:buClrTx/>
              <a:buSzTx/>
              <a:buFontTx/>
              <a:buNone/>
            </a:pPr>
            <a:r>
              <a:rPr kumimoji="1" lang="en-US" altLang="zh-CN" sz="2000" b="1">
                <a:latin typeface="Times New Roman" pitchFamily="18" charset="0"/>
                <a:ea typeface="隶书" pitchFamily="49" charset="-122"/>
              </a:rPr>
              <a:t>…...</a:t>
            </a:r>
          </a:p>
        </p:txBody>
      </p:sp>
      <p:grpSp>
        <p:nvGrpSpPr>
          <p:cNvPr id="359439" name="Group 15"/>
          <p:cNvGrpSpPr>
            <a:grpSpLocks/>
          </p:cNvGrpSpPr>
          <p:nvPr/>
        </p:nvGrpSpPr>
        <p:grpSpPr bwMode="auto">
          <a:xfrm>
            <a:off x="1181102" y="4567238"/>
            <a:ext cx="2454275" cy="762000"/>
            <a:chOff x="744" y="2877"/>
            <a:chExt cx="1546" cy="480"/>
          </a:xfrm>
        </p:grpSpPr>
        <p:sp>
          <p:nvSpPr>
            <p:cNvPr id="37944" name="Line 16"/>
            <p:cNvSpPr>
              <a:spLocks noChangeShapeType="1"/>
            </p:cNvSpPr>
            <p:nvPr/>
          </p:nvSpPr>
          <p:spPr bwMode="auto">
            <a:xfrm flipV="1">
              <a:off x="744" y="3113"/>
              <a:ext cx="1546" cy="4"/>
            </a:xfrm>
            <a:prstGeom prst="line">
              <a:avLst/>
            </a:prstGeom>
            <a:noFill/>
            <a:ln w="28575">
              <a:solidFill>
                <a:srgbClr val="FF33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45" name="Line 17"/>
            <p:cNvSpPr>
              <a:spLocks noChangeShapeType="1"/>
            </p:cNvSpPr>
            <p:nvPr/>
          </p:nvSpPr>
          <p:spPr bwMode="auto">
            <a:xfrm>
              <a:off x="744" y="2877"/>
              <a:ext cx="0" cy="240"/>
            </a:xfrm>
            <a:prstGeom prst="line">
              <a:avLst/>
            </a:prstGeom>
            <a:noFill/>
            <a:ln w="28575">
              <a:solidFill>
                <a:srgbClr val="FF33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46" name="Line 18"/>
            <p:cNvSpPr>
              <a:spLocks noChangeShapeType="1"/>
            </p:cNvSpPr>
            <p:nvPr/>
          </p:nvSpPr>
          <p:spPr bwMode="auto">
            <a:xfrm>
              <a:off x="2280" y="3117"/>
              <a:ext cx="0" cy="240"/>
            </a:xfrm>
            <a:prstGeom prst="line">
              <a:avLst/>
            </a:prstGeom>
            <a:noFill/>
            <a:ln w="28575">
              <a:solidFill>
                <a:srgbClr val="FF33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9446" name="Group 22"/>
          <p:cNvGrpSpPr>
            <a:grpSpLocks/>
          </p:cNvGrpSpPr>
          <p:nvPr/>
        </p:nvGrpSpPr>
        <p:grpSpPr bwMode="auto">
          <a:xfrm>
            <a:off x="1173163" y="3348038"/>
            <a:ext cx="3054350" cy="838200"/>
            <a:chOff x="739" y="2109"/>
            <a:chExt cx="1924" cy="528"/>
          </a:xfrm>
        </p:grpSpPr>
        <p:sp>
          <p:nvSpPr>
            <p:cNvPr id="359447" name="Text Box 23"/>
            <p:cNvSpPr txBox="1">
              <a:spLocks noChangeArrowheads="1"/>
            </p:cNvSpPr>
            <p:nvPr/>
          </p:nvSpPr>
          <p:spPr bwMode="auto">
            <a:xfrm>
              <a:off x="773" y="2349"/>
              <a:ext cx="334"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solidFill>
                    <a:srgbClr val="3333FF"/>
                  </a:solidFill>
                  <a:effectLst>
                    <a:outerShdw blurRad="38100" dist="38100" dir="2700000" algn="tl">
                      <a:srgbClr val="C0C0C0"/>
                    </a:outerShdw>
                  </a:effectLst>
                  <a:latin typeface="Times New Roman" pitchFamily="18" charset="0"/>
                  <a:ea typeface="隶书" pitchFamily="49" charset="-122"/>
                </a:rPr>
                <a:t>E </a:t>
              </a:r>
              <a:r>
                <a:rPr kumimoji="1" lang="en-US" altLang="zh-CN" sz="2000" b="1" baseline="-25000">
                  <a:solidFill>
                    <a:srgbClr val="3333FF"/>
                  </a:solidFill>
                  <a:effectLst>
                    <a:outerShdw blurRad="38100" dist="38100" dir="2700000" algn="tl">
                      <a:srgbClr val="C0C0C0"/>
                    </a:outerShdw>
                  </a:effectLst>
                  <a:latin typeface="Times New Roman" pitchFamily="18" charset="0"/>
                  <a:ea typeface="隶书" pitchFamily="49" charset="-122"/>
                </a:rPr>
                <a:t>1</a:t>
              </a:r>
            </a:p>
          </p:txBody>
        </p:sp>
        <p:sp>
          <p:nvSpPr>
            <p:cNvPr id="37939" name="Line 24"/>
            <p:cNvSpPr>
              <a:spLocks noChangeShapeType="1"/>
            </p:cNvSpPr>
            <p:nvPr/>
          </p:nvSpPr>
          <p:spPr bwMode="auto">
            <a:xfrm>
              <a:off x="744" y="2349"/>
              <a:ext cx="0" cy="288"/>
            </a:xfrm>
            <a:prstGeom prst="line">
              <a:avLst/>
            </a:prstGeom>
            <a:noFill/>
            <a:ln w="28575">
              <a:solidFill>
                <a:srgbClr val="FF33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7940" name="Group 25"/>
            <p:cNvGrpSpPr>
              <a:grpSpLocks/>
            </p:cNvGrpSpPr>
            <p:nvPr/>
          </p:nvGrpSpPr>
          <p:grpSpPr bwMode="auto">
            <a:xfrm>
              <a:off x="2184" y="2109"/>
              <a:ext cx="479" cy="250"/>
              <a:chOff x="2184" y="2109"/>
              <a:chExt cx="479" cy="250"/>
            </a:xfrm>
          </p:grpSpPr>
          <p:sp>
            <p:nvSpPr>
              <p:cNvPr id="37942" name="Line 26"/>
              <p:cNvSpPr>
                <a:spLocks noChangeShapeType="1"/>
              </p:cNvSpPr>
              <p:nvPr/>
            </p:nvSpPr>
            <p:spPr bwMode="auto">
              <a:xfrm>
                <a:off x="2184" y="2109"/>
                <a:ext cx="0" cy="240"/>
              </a:xfrm>
              <a:prstGeom prst="line">
                <a:avLst/>
              </a:prstGeom>
              <a:noFill/>
              <a:ln w="28575">
                <a:solidFill>
                  <a:srgbClr val="FF33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9451" name="Text Box 27"/>
              <p:cNvSpPr txBox="1">
                <a:spLocks noChangeArrowheads="1"/>
              </p:cNvSpPr>
              <p:nvPr/>
            </p:nvSpPr>
            <p:spPr bwMode="auto">
              <a:xfrm>
                <a:off x="2232" y="2109"/>
                <a:ext cx="431"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effectLst>
                      <a:outerShdw blurRad="38100" dist="38100" dir="2700000" algn="tl">
                        <a:srgbClr val="C0C0C0"/>
                      </a:outerShdw>
                    </a:effectLst>
                    <a:latin typeface="Times New Roman" pitchFamily="18" charset="0"/>
                    <a:ea typeface="隶书" pitchFamily="49" charset="-122"/>
                  </a:rPr>
                  <a:t>case</a:t>
                </a:r>
                <a:r>
                  <a:rPr kumimoji="1" lang="en-US" altLang="zh-CN" sz="2000" b="1">
                    <a:latin typeface="Times New Roman" pitchFamily="18" charset="0"/>
                    <a:ea typeface="隶书" pitchFamily="49" charset="-122"/>
                  </a:rPr>
                  <a:t> </a:t>
                </a:r>
              </a:p>
            </p:txBody>
          </p:sp>
        </p:grpSp>
        <p:sp>
          <p:nvSpPr>
            <p:cNvPr id="37941" name="Line 28"/>
            <p:cNvSpPr>
              <a:spLocks noChangeShapeType="1"/>
            </p:cNvSpPr>
            <p:nvPr/>
          </p:nvSpPr>
          <p:spPr bwMode="auto">
            <a:xfrm>
              <a:off x="739" y="2341"/>
              <a:ext cx="1452" cy="0"/>
            </a:xfrm>
            <a:prstGeom prst="line">
              <a:avLst/>
            </a:prstGeom>
            <a:noFill/>
            <a:ln w="28575">
              <a:solidFill>
                <a:srgbClr val="FF33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59453" name="Group 29"/>
          <p:cNvGrpSpPr>
            <a:grpSpLocks/>
          </p:cNvGrpSpPr>
          <p:nvPr/>
        </p:nvGrpSpPr>
        <p:grpSpPr bwMode="auto">
          <a:xfrm>
            <a:off x="2613025" y="3343275"/>
            <a:ext cx="1612900" cy="850900"/>
            <a:chOff x="1646" y="2106"/>
            <a:chExt cx="1016" cy="536"/>
          </a:xfrm>
        </p:grpSpPr>
        <p:sp>
          <p:nvSpPr>
            <p:cNvPr id="359454" name="Text Box 30"/>
            <p:cNvSpPr txBox="1">
              <a:spLocks noChangeArrowheads="1"/>
            </p:cNvSpPr>
            <p:nvPr/>
          </p:nvSpPr>
          <p:spPr bwMode="auto">
            <a:xfrm>
              <a:off x="1667" y="2349"/>
              <a:ext cx="334"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solidFill>
                    <a:srgbClr val="3333FF"/>
                  </a:solidFill>
                  <a:effectLst>
                    <a:outerShdw blurRad="38100" dist="38100" dir="2700000" algn="tl">
                      <a:srgbClr val="C0C0C0"/>
                    </a:outerShdw>
                  </a:effectLst>
                  <a:latin typeface="Times New Roman" pitchFamily="18" charset="0"/>
                  <a:ea typeface="隶书" pitchFamily="49" charset="-122"/>
                </a:rPr>
                <a:t>E </a:t>
              </a:r>
              <a:r>
                <a:rPr kumimoji="1" lang="en-US" altLang="zh-CN" sz="2000" b="1" baseline="-25000">
                  <a:solidFill>
                    <a:srgbClr val="3333FF"/>
                  </a:solidFill>
                  <a:effectLst>
                    <a:outerShdw blurRad="38100" dist="38100" dir="2700000" algn="tl">
                      <a:srgbClr val="C0C0C0"/>
                    </a:outerShdw>
                  </a:effectLst>
                  <a:latin typeface="Times New Roman" pitchFamily="18" charset="0"/>
                  <a:ea typeface="隶书" pitchFamily="49" charset="-122"/>
                </a:rPr>
                <a:t>2</a:t>
              </a:r>
            </a:p>
          </p:txBody>
        </p:sp>
        <p:grpSp>
          <p:nvGrpSpPr>
            <p:cNvPr id="37933" name="Group 31"/>
            <p:cNvGrpSpPr>
              <a:grpSpLocks/>
            </p:cNvGrpSpPr>
            <p:nvPr/>
          </p:nvGrpSpPr>
          <p:grpSpPr bwMode="auto">
            <a:xfrm>
              <a:off x="2183" y="2106"/>
              <a:ext cx="479" cy="250"/>
              <a:chOff x="2184" y="2109"/>
              <a:chExt cx="479" cy="250"/>
            </a:xfrm>
          </p:grpSpPr>
          <p:sp>
            <p:nvSpPr>
              <p:cNvPr id="37936" name="Line 32"/>
              <p:cNvSpPr>
                <a:spLocks noChangeShapeType="1"/>
              </p:cNvSpPr>
              <p:nvPr/>
            </p:nvSpPr>
            <p:spPr bwMode="auto">
              <a:xfrm>
                <a:off x="2184" y="2109"/>
                <a:ext cx="0" cy="240"/>
              </a:xfrm>
              <a:prstGeom prst="line">
                <a:avLst/>
              </a:prstGeom>
              <a:noFill/>
              <a:ln w="28575">
                <a:solidFill>
                  <a:srgbClr val="00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9457" name="Text Box 33"/>
              <p:cNvSpPr txBox="1">
                <a:spLocks noChangeArrowheads="1"/>
              </p:cNvSpPr>
              <p:nvPr/>
            </p:nvSpPr>
            <p:spPr bwMode="auto">
              <a:xfrm>
                <a:off x="2232" y="2109"/>
                <a:ext cx="431"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effectLst>
                      <a:outerShdw blurRad="38100" dist="38100" dir="2700000" algn="tl">
                        <a:srgbClr val="C0C0C0"/>
                      </a:outerShdw>
                    </a:effectLst>
                    <a:latin typeface="Times New Roman" pitchFamily="18" charset="0"/>
                    <a:ea typeface="隶书" pitchFamily="49" charset="-122"/>
                  </a:rPr>
                  <a:t>case</a:t>
                </a:r>
                <a:r>
                  <a:rPr kumimoji="1" lang="en-US" altLang="zh-CN" sz="2000" b="1">
                    <a:latin typeface="Times New Roman" pitchFamily="18" charset="0"/>
                    <a:ea typeface="隶书" pitchFamily="49" charset="-122"/>
                  </a:rPr>
                  <a:t> </a:t>
                </a:r>
              </a:p>
            </p:txBody>
          </p:sp>
        </p:grpSp>
        <p:sp>
          <p:nvSpPr>
            <p:cNvPr id="37934" name="Line 34"/>
            <p:cNvSpPr>
              <a:spLocks noChangeShapeType="1"/>
            </p:cNvSpPr>
            <p:nvPr/>
          </p:nvSpPr>
          <p:spPr bwMode="auto">
            <a:xfrm>
              <a:off x="1646" y="2341"/>
              <a:ext cx="545"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7935" name="Line 35"/>
            <p:cNvSpPr>
              <a:spLocks noChangeShapeType="1"/>
            </p:cNvSpPr>
            <p:nvPr/>
          </p:nvSpPr>
          <p:spPr bwMode="auto">
            <a:xfrm>
              <a:off x="1656" y="2331"/>
              <a:ext cx="0" cy="311"/>
            </a:xfrm>
            <a:prstGeom prst="line">
              <a:avLst/>
            </a:prstGeom>
            <a:noFill/>
            <a:ln w="28575">
              <a:solidFill>
                <a:srgbClr val="00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9460" name="Group 36"/>
          <p:cNvGrpSpPr>
            <a:grpSpLocks/>
          </p:cNvGrpSpPr>
          <p:nvPr/>
        </p:nvGrpSpPr>
        <p:grpSpPr bwMode="auto">
          <a:xfrm>
            <a:off x="3433763" y="3343277"/>
            <a:ext cx="1676400" cy="842963"/>
            <a:chOff x="2163" y="2106"/>
            <a:chExt cx="1056" cy="531"/>
          </a:xfrm>
        </p:grpSpPr>
        <p:sp>
          <p:nvSpPr>
            <p:cNvPr id="37926" name="Line 37"/>
            <p:cNvSpPr>
              <a:spLocks noChangeShapeType="1"/>
            </p:cNvSpPr>
            <p:nvPr/>
          </p:nvSpPr>
          <p:spPr bwMode="auto">
            <a:xfrm>
              <a:off x="2961" y="2349"/>
              <a:ext cx="0" cy="288"/>
            </a:xfrm>
            <a:prstGeom prst="line">
              <a:avLst/>
            </a:prstGeom>
            <a:noFill/>
            <a:ln w="28575">
              <a:solidFill>
                <a:srgbClr val="008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9462" name="Text Box 38"/>
            <p:cNvSpPr txBox="1">
              <a:spLocks noChangeArrowheads="1"/>
            </p:cNvSpPr>
            <p:nvPr/>
          </p:nvSpPr>
          <p:spPr bwMode="auto">
            <a:xfrm>
              <a:off x="2971" y="2341"/>
              <a:ext cx="248"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solidFill>
                    <a:srgbClr val="3333FF"/>
                  </a:solidFill>
                  <a:effectLst>
                    <a:outerShdw blurRad="38100" dist="38100" dir="2700000" algn="tl">
                      <a:srgbClr val="C0C0C0"/>
                    </a:outerShdw>
                  </a:effectLst>
                  <a:latin typeface="Times New Roman" pitchFamily="18" charset="0"/>
                  <a:ea typeface="隶书" pitchFamily="49" charset="-122"/>
                </a:rPr>
                <a:t>E</a:t>
              </a:r>
              <a:r>
                <a:rPr kumimoji="1" lang="en-US" altLang="zh-CN" sz="2000" b="1" baseline="-25000">
                  <a:solidFill>
                    <a:srgbClr val="3333FF"/>
                  </a:solidFill>
                  <a:effectLst>
                    <a:outerShdw blurRad="38100" dist="38100" dir="2700000" algn="tl">
                      <a:srgbClr val="C0C0C0"/>
                    </a:outerShdw>
                  </a:effectLst>
                  <a:latin typeface="Times New Roman" pitchFamily="18" charset="0"/>
                  <a:ea typeface="隶书" pitchFamily="49" charset="-122"/>
                </a:rPr>
                <a:t>n</a:t>
              </a:r>
            </a:p>
          </p:txBody>
        </p:sp>
        <p:grpSp>
          <p:nvGrpSpPr>
            <p:cNvPr id="37928" name="Group 39"/>
            <p:cNvGrpSpPr>
              <a:grpSpLocks/>
            </p:cNvGrpSpPr>
            <p:nvPr/>
          </p:nvGrpSpPr>
          <p:grpSpPr bwMode="auto">
            <a:xfrm>
              <a:off x="2183" y="2106"/>
              <a:ext cx="479" cy="250"/>
              <a:chOff x="2184" y="2109"/>
              <a:chExt cx="479" cy="250"/>
            </a:xfrm>
          </p:grpSpPr>
          <p:sp>
            <p:nvSpPr>
              <p:cNvPr id="37930" name="Line 40"/>
              <p:cNvSpPr>
                <a:spLocks noChangeShapeType="1"/>
              </p:cNvSpPr>
              <p:nvPr/>
            </p:nvSpPr>
            <p:spPr bwMode="auto">
              <a:xfrm>
                <a:off x="2184" y="2109"/>
                <a:ext cx="0" cy="240"/>
              </a:xfrm>
              <a:prstGeom prst="line">
                <a:avLst/>
              </a:prstGeom>
              <a:noFill/>
              <a:ln w="28575">
                <a:solidFill>
                  <a:srgbClr val="008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9465" name="Text Box 41"/>
              <p:cNvSpPr txBox="1">
                <a:spLocks noChangeArrowheads="1"/>
              </p:cNvSpPr>
              <p:nvPr/>
            </p:nvSpPr>
            <p:spPr bwMode="auto">
              <a:xfrm>
                <a:off x="2232" y="2109"/>
                <a:ext cx="431"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effectLst>
                      <a:outerShdw blurRad="38100" dist="38100" dir="2700000" algn="tl">
                        <a:srgbClr val="C0C0C0"/>
                      </a:outerShdw>
                    </a:effectLst>
                    <a:latin typeface="Times New Roman" pitchFamily="18" charset="0"/>
                    <a:ea typeface="隶书" pitchFamily="49" charset="-122"/>
                  </a:rPr>
                  <a:t>case</a:t>
                </a:r>
                <a:r>
                  <a:rPr kumimoji="1" lang="en-US" altLang="zh-CN" sz="2000" b="1">
                    <a:latin typeface="Times New Roman" pitchFamily="18" charset="0"/>
                    <a:ea typeface="隶书" pitchFamily="49" charset="-122"/>
                  </a:rPr>
                  <a:t> </a:t>
                </a:r>
              </a:p>
            </p:txBody>
          </p:sp>
        </p:grpSp>
        <p:sp>
          <p:nvSpPr>
            <p:cNvPr id="37929" name="Line 42"/>
            <p:cNvSpPr>
              <a:spLocks noChangeShapeType="1"/>
            </p:cNvSpPr>
            <p:nvPr/>
          </p:nvSpPr>
          <p:spPr bwMode="auto">
            <a:xfrm>
              <a:off x="2163" y="2341"/>
              <a:ext cx="793" cy="0"/>
            </a:xfrm>
            <a:prstGeom prst="line">
              <a:avLst/>
            </a:prstGeom>
            <a:noFill/>
            <a:ln w="28575">
              <a:solidFill>
                <a:srgbClr val="008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59467" name="Group 43"/>
          <p:cNvGrpSpPr>
            <a:grpSpLocks/>
          </p:cNvGrpSpPr>
          <p:nvPr/>
        </p:nvGrpSpPr>
        <p:grpSpPr bwMode="auto">
          <a:xfrm>
            <a:off x="3467100" y="3343277"/>
            <a:ext cx="3481388" cy="828675"/>
            <a:chOff x="2184" y="2106"/>
            <a:chExt cx="2193" cy="522"/>
          </a:xfrm>
        </p:grpSpPr>
        <p:sp>
          <p:nvSpPr>
            <p:cNvPr id="37920" name="Line 44"/>
            <p:cNvSpPr>
              <a:spLocks noChangeShapeType="1"/>
            </p:cNvSpPr>
            <p:nvPr/>
          </p:nvSpPr>
          <p:spPr bwMode="auto">
            <a:xfrm>
              <a:off x="3825" y="2340"/>
              <a:ext cx="0" cy="288"/>
            </a:xfrm>
            <a:prstGeom prst="line">
              <a:avLst/>
            </a:prstGeom>
            <a:noFill/>
            <a:ln w="28575">
              <a:solidFill>
                <a:srgbClr val="FF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9469" name="Text Box 45"/>
            <p:cNvSpPr txBox="1">
              <a:spLocks noChangeArrowheads="1"/>
            </p:cNvSpPr>
            <p:nvPr/>
          </p:nvSpPr>
          <p:spPr bwMode="auto">
            <a:xfrm>
              <a:off x="3878" y="2351"/>
              <a:ext cx="49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solidFill>
                    <a:srgbClr val="FF0000"/>
                  </a:solidFill>
                  <a:effectLst>
                    <a:outerShdw blurRad="38100" dist="38100" dir="2700000" algn="tl">
                      <a:srgbClr val="C0C0C0"/>
                    </a:outerShdw>
                  </a:effectLst>
                  <a:latin typeface="Times New Roman" pitchFamily="18" charset="0"/>
                  <a:ea typeface="隶书" pitchFamily="49" charset="-122"/>
                </a:rPr>
                <a:t>default</a:t>
              </a:r>
            </a:p>
          </p:txBody>
        </p:sp>
        <p:grpSp>
          <p:nvGrpSpPr>
            <p:cNvPr id="37922" name="Group 46"/>
            <p:cNvGrpSpPr>
              <a:grpSpLocks/>
            </p:cNvGrpSpPr>
            <p:nvPr/>
          </p:nvGrpSpPr>
          <p:grpSpPr bwMode="auto">
            <a:xfrm>
              <a:off x="2184" y="2106"/>
              <a:ext cx="479" cy="250"/>
              <a:chOff x="2184" y="2109"/>
              <a:chExt cx="479" cy="250"/>
            </a:xfrm>
          </p:grpSpPr>
          <p:sp>
            <p:nvSpPr>
              <p:cNvPr id="37924" name="Line 47"/>
              <p:cNvSpPr>
                <a:spLocks noChangeShapeType="1"/>
              </p:cNvSpPr>
              <p:nvPr/>
            </p:nvSpPr>
            <p:spPr bwMode="auto">
              <a:xfrm>
                <a:off x="2184" y="2109"/>
                <a:ext cx="0" cy="240"/>
              </a:xfrm>
              <a:prstGeom prst="line">
                <a:avLst/>
              </a:prstGeom>
              <a:noFill/>
              <a:ln w="28575">
                <a:solidFill>
                  <a:srgbClr val="FF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9472" name="Text Box 48"/>
              <p:cNvSpPr txBox="1">
                <a:spLocks noChangeArrowheads="1"/>
              </p:cNvSpPr>
              <p:nvPr/>
            </p:nvSpPr>
            <p:spPr bwMode="auto">
              <a:xfrm>
                <a:off x="2232" y="2109"/>
                <a:ext cx="431"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defRPr/>
                </a:pPr>
                <a:r>
                  <a:rPr kumimoji="1" lang="en-US" altLang="zh-CN" sz="2000" b="1">
                    <a:effectLst>
                      <a:outerShdw blurRad="38100" dist="38100" dir="2700000" algn="tl">
                        <a:srgbClr val="C0C0C0"/>
                      </a:outerShdw>
                    </a:effectLst>
                    <a:latin typeface="Times New Roman" pitchFamily="18" charset="0"/>
                    <a:ea typeface="隶书" pitchFamily="49" charset="-122"/>
                  </a:rPr>
                  <a:t>case</a:t>
                </a:r>
                <a:r>
                  <a:rPr kumimoji="1" lang="en-US" altLang="zh-CN" sz="2000" b="1">
                    <a:latin typeface="Times New Roman" pitchFamily="18" charset="0"/>
                    <a:ea typeface="隶书" pitchFamily="49" charset="-122"/>
                  </a:rPr>
                  <a:t> </a:t>
                </a:r>
              </a:p>
            </p:txBody>
          </p:sp>
        </p:grpSp>
        <p:sp>
          <p:nvSpPr>
            <p:cNvPr id="37923" name="Line 49"/>
            <p:cNvSpPr>
              <a:spLocks noChangeShapeType="1"/>
            </p:cNvSpPr>
            <p:nvPr/>
          </p:nvSpPr>
          <p:spPr bwMode="auto">
            <a:xfrm>
              <a:off x="2200" y="2341"/>
              <a:ext cx="1633" cy="0"/>
            </a:xfrm>
            <a:prstGeom prst="line">
              <a:avLst/>
            </a:prstGeom>
            <a:noFill/>
            <a:ln w="28575">
              <a:solidFill>
                <a:srgbClr val="FF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59474" name="Group 50"/>
          <p:cNvGrpSpPr>
            <a:grpSpLocks/>
          </p:cNvGrpSpPr>
          <p:nvPr/>
        </p:nvGrpSpPr>
        <p:grpSpPr bwMode="auto">
          <a:xfrm>
            <a:off x="2613027" y="4567238"/>
            <a:ext cx="1008063" cy="755650"/>
            <a:chOff x="1646" y="2877"/>
            <a:chExt cx="635" cy="476"/>
          </a:xfrm>
        </p:grpSpPr>
        <p:sp>
          <p:nvSpPr>
            <p:cNvPr id="37917" name="Line 51"/>
            <p:cNvSpPr>
              <a:spLocks noChangeShapeType="1"/>
            </p:cNvSpPr>
            <p:nvPr/>
          </p:nvSpPr>
          <p:spPr bwMode="auto">
            <a:xfrm>
              <a:off x="1656" y="2877"/>
              <a:ext cx="0" cy="240"/>
            </a:xfrm>
            <a:prstGeom prst="line">
              <a:avLst/>
            </a:prstGeom>
            <a:noFill/>
            <a:ln w="28575">
              <a:solidFill>
                <a:srgbClr val="00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18" name="Line 52"/>
            <p:cNvSpPr>
              <a:spLocks noChangeShapeType="1"/>
            </p:cNvSpPr>
            <p:nvPr/>
          </p:nvSpPr>
          <p:spPr bwMode="auto">
            <a:xfrm>
              <a:off x="2281" y="3113"/>
              <a:ext cx="0" cy="240"/>
            </a:xfrm>
            <a:prstGeom prst="line">
              <a:avLst/>
            </a:prstGeom>
            <a:noFill/>
            <a:ln w="28575">
              <a:solidFill>
                <a:srgbClr val="00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19" name="Line 53"/>
            <p:cNvSpPr>
              <a:spLocks noChangeShapeType="1"/>
            </p:cNvSpPr>
            <p:nvPr/>
          </p:nvSpPr>
          <p:spPr bwMode="auto">
            <a:xfrm>
              <a:off x="1646" y="3113"/>
              <a:ext cx="635"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59478" name="Group 54"/>
          <p:cNvGrpSpPr>
            <a:grpSpLocks/>
          </p:cNvGrpSpPr>
          <p:nvPr/>
        </p:nvGrpSpPr>
        <p:grpSpPr bwMode="auto">
          <a:xfrm>
            <a:off x="3621090" y="4567238"/>
            <a:ext cx="1095375" cy="742950"/>
            <a:chOff x="2281" y="2877"/>
            <a:chExt cx="690" cy="468"/>
          </a:xfrm>
        </p:grpSpPr>
        <p:sp>
          <p:nvSpPr>
            <p:cNvPr id="37914" name="Line 55"/>
            <p:cNvSpPr>
              <a:spLocks noChangeShapeType="1"/>
            </p:cNvSpPr>
            <p:nvPr/>
          </p:nvSpPr>
          <p:spPr bwMode="auto">
            <a:xfrm>
              <a:off x="2964" y="2877"/>
              <a:ext cx="0" cy="240"/>
            </a:xfrm>
            <a:prstGeom prst="line">
              <a:avLst/>
            </a:prstGeom>
            <a:noFill/>
            <a:ln w="28575">
              <a:solidFill>
                <a:srgbClr val="008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Line 56"/>
            <p:cNvSpPr>
              <a:spLocks noChangeShapeType="1"/>
            </p:cNvSpPr>
            <p:nvPr/>
          </p:nvSpPr>
          <p:spPr bwMode="auto">
            <a:xfrm>
              <a:off x="2281" y="3105"/>
              <a:ext cx="0" cy="240"/>
            </a:xfrm>
            <a:prstGeom prst="line">
              <a:avLst/>
            </a:prstGeom>
            <a:noFill/>
            <a:ln w="28575">
              <a:solidFill>
                <a:srgbClr val="008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16" name="Line 57"/>
            <p:cNvSpPr>
              <a:spLocks noChangeShapeType="1"/>
            </p:cNvSpPr>
            <p:nvPr/>
          </p:nvSpPr>
          <p:spPr bwMode="auto">
            <a:xfrm>
              <a:off x="2290" y="3113"/>
              <a:ext cx="681" cy="0"/>
            </a:xfrm>
            <a:prstGeom prst="line">
              <a:avLst/>
            </a:prstGeom>
            <a:noFill/>
            <a:ln w="28575">
              <a:solidFill>
                <a:srgbClr val="008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59482" name="Group 58"/>
          <p:cNvGrpSpPr>
            <a:grpSpLocks/>
          </p:cNvGrpSpPr>
          <p:nvPr/>
        </p:nvGrpSpPr>
        <p:grpSpPr bwMode="auto">
          <a:xfrm>
            <a:off x="3621088" y="4567238"/>
            <a:ext cx="2463800" cy="741362"/>
            <a:chOff x="2281" y="2877"/>
            <a:chExt cx="1552" cy="467"/>
          </a:xfrm>
        </p:grpSpPr>
        <p:sp>
          <p:nvSpPr>
            <p:cNvPr id="37911" name="Line 59"/>
            <p:cNvSpPr>
              <a:spLocks noChangeShapeType="1"/>
            </p:cNvSpPr>
            <p:nvPr/>
          </p:nvSpPr>
          <p:spPr bwMode="auto">
            <a:xfrm>
              <a:off x="3816" y="2877"/>
              <a:ext cx="0" cy="240"/>
            </a:xfrm>
            <a:prstGeom prst="line">
              <a:avLst/>
            </a:prstGeom>
            <a:noFill/>
            <a:ln w="28575">
              <a:solidFill>
                <a:srgbClr val="FF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Line 60"/>
            <p:cNvSpPr>
              <a:spLocks noChangeShapeType="1"/>
            </p:cNvSpPr>
            <p:nvPr/>
          </p:nvSpPr>
          <p:spPr bwMode="auto">
            <a:xfrm>
              <a:off x="2281" y="3104"/>
              <a:ext cx="0" cy="240"/>
            </a:xfrm>
            <a:prstGeom prst="line">
              <a:avLst/>
            </a:prstGeom>
            <a:noFill/>
            <a:ln w="28575">
              <a:solidFill>
                <a:srgbClr val="FF00FF"/>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7913" name="Line 61"/>
            <p:cNvSpPr>
              <a:spLocks noChangeShapeType="1"/>
            </p:cNvSpPr>
            <p:nvPr/>
          </p:nvSpPr>
          <p:spPr bwMode="auto">
            <a:xfrm>
              <a:off x="2290" y="3113"/>
              <a:ext cx="1543" cy="0"/>
            </a:xfrm>
            <a:prstGeom prst="line">
              <a:avLst/>
            </a:prstGeom>
            <a:noFill/>
            <a:ln w="28575">
              <a:solidFill>
                <a:srgbClr val="FF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 calcmode="lin" valueType="num">
                                      <p:cBhvr additive="base">
                                        <p:cTn id="7" dur="500" fill="hold"/>
                                        <p:tgtEl>
                                          <p:spTgt spid="359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94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59427"/>
                                        </p:tgtEl>
                                        <p:attrNameLst>
                                          <p:attrName>style.visibility</p:attrName>
                                        </p:attrNameLst>
                                      </p:cBhvr>
                                      <p:to>
                                        <p:strVal val="visible"/>
                                      </p:to>
                                    </p:set>
                                    <p:animEffect transition="in" filter="box(out)">
                                      <p:cBhvr>
                                        <p:cTn id="13" dur="500"/>
                                        <p:tgtEl>
                                          <p:spTgt spid="359427"/>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59428">
                                            <p:txEl>
                                              <p:pRg st="0" end="0"/>
                                            </p:txEl>
                                          </p:spTgt>
                                        </p:tgtEl>
                                        <p:attrNameLst>
                                          <p:attrName>style.visibility</p:attrName>
                                        </p:attrNameLst>
                                      </p:cBhvr>
                                      <p:to>
                                        <p:strVal val="visible"/>
                                      </p:to>
                                    </p:set>
                                    <p:anim calcmode="lin" valueType="num">
                                      <p:cBhvr additive="base">
                                        <p:cTn id="18" dur="500" fill="hold"/>
                                        <p:tgtEl>
                                          <p:spTgt spid="359428">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594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59428">
                                            <p:txEl>
                                              <p:pRg st="1" end="1"/>
                                            </p:txEl>
                                          </p:spTgt>
                                        </p:tgtEl>
                                        <p:attrNameLst>
                                          <p:attrName>style.visibility</p:attrName>
                                        </p:attrNameLst>
                                      </p:cBhvr>
                                      <p:to>
                                        <p:strVal val="visible"/>
                                      </p:to>
                                    </p:set>
                                    <p:anim calcmode="lin" valueType="num">
                                      <p:cBhvr additive="base">
                                        <p:cTn id="24" dur="500" fill="hold"/>
                                        <p:tgtEl>
                                          <p:spTgt spid="359428">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5942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59430"/>
                                        </p:tgtEl>
                                        <p:attrNameLst>
                                          <p:attrName>style.visibility</p:attrName>
                                        </p:attrNameLst>
                                      </p:cBhvr>
                                      <p:to>
                                        <p:strVal val="visible"/>
                                      </p:to>
                                    </p:set>
                                    <p:animEffect transition="in" filter="box(in)">
                                      <p:cBhvr>
                                        <p:cTn id="30" dur="500"/>
                                        <p:tgtEl>
                                          <p:spTgt spid="359430"/>
                                        </p:tgtEl>
                                      </p:cBhvr>
                                    </p:animEffect>
                                  </p:childTnLst>
                                </p:cTn>
                              </p:par>
                            </p:childTnLst>
                          </p:cTn>
                        </p:par>
                        <p:par>
                          <p:cTn id="31" fill="hold" nodeType="afterGroup">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359431"/>
                                        </p:tgtEl>
                                        <p:attrNameLst>
                                          <p:attrName>style.visibility</p:attrName>
                                        </p:attrNameLst>
                                      </p:cBhvr>
                                      <p:to>
                                        <p:strVal val="visible"/>
                                      </p:to>
                                    </p:set>
                                    <p:animEffect transition="in" filter="box(in)">
                                      <p:cBhvr>
                                        <p:cTn id="34" dur="2000"/>
                                        <p:tgtEl>
                                          <p:spTgt spid="359431"/>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par>
                          <p:cTn id="35" fill="hold" nodeType="afterGroup">
                            <p:stCondLst>
                              <p:cond delay="2500"/>
                            </p:stCondLst>
                            <p:childTnLst>
                              <p:par>
                                <p:cTn id="36" presetID="18" presetClass="entr" presetSubtype="12" fill="hold" grpId="0" nodeType="afterEffect">
                                  <p:stCondLst>
                                    <p:cond delay="0"/>
                                  </p:stCondLst>
                                  <p:childTnLst>
                                    <p:set>
                                      <p:cBhvr>
                                        <p:cTn id="37" dur="1" fill="hold">
                                          <p:stCondLst>
                                            <p:cond delay="0"/>
                                          </p:stCondLst>
                                        </p:cTn>
                                        <p:tgtEl>
                                          <p:spTgt spid="359432"/>
                                        </p:tgtEl>
                                        <p:attrNameLst>
                                          <p:attrName>style.visibility</p:attrName>
                                        </p:attrNameLst>
                                      </p:cBhvr>
                                      <p:to>
                                        <p:strVal val="visible"/>
                                      </p:to>
                                    </p:set>
                                    <p:animEffect transition="in" filter="strips(downLeft)">
                                      <p:cBhvr>
                                        <p:cTn id="38" dur="2000"/>
                                        <p:tgtEl>
                                          <p:spTgt spid="359432"/>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nodeType="afterGroup">
                            <p:stCondLst>
                              <p:cond delay="4500"/>
                            </p:stCondLst>
                            <p:childTnLst>
                              <p:par>
                                <p:cTn id="40" presetID="8" presetClass="entr" presetSubtype="32" fill="hold" grpId="0" nodeType="afterEffect">
                                  <p:stCondLst>
                                    <p:cond delay="0"/>
                                  </p:stCondLst>
                                  <p:childTnLst>
                                    <p:set>
                                      <p:cBhvr>
                                        <p:cTn id="41" dur="1" fill="hold">
                                          <p:stCondLst>
                                            <p:cond delay="0"/>
                                          </p:stCondLst>
                                        </p:cTn>
                                        <p:tgtEl>
                                          <p:spTgt spid="359433"/>
                                        </p:tgtEl>
                                        <p:attrNameLst>
                                          <p:attrName>style.visibility</p:attrName>
                                        </p:attrNameLst>
                                      </p:cBhvr>
                                      <p:to>
                                        <p:strVal val="visible"/>
                                      </p:to>
                                    </p:set>
                                    <p:animEffect transition="in" filter="diamond(out)">
                                      <p:cBhvr>
                                        <p:cTn id="42" dur="2000"/>
                                        <p:tgtEl>
                                          <p:spTgt spid="359433"/>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nodeType="afterGroup">
                            <p:stCondLst>
                              <p:cond delay="6500"/>
                            </p:stCondLst>
                            <p:childTnLst>
                              <p:par>
                                <p:cTn id="44" presetID="18" presetClass="entr" presetSubtype="12" fill="hold" nodeType="afterEffect">
                                  <p:stCondLst>
                                    <p:cond delay="0"/>
                                  </p:stCondLst>
                                  <p:childTnLst>
                                    <p:set>
                                      <p:cBhvr>
                                        <p:cTn id="45" dur="1" fill="hold">
                                          <p:stCondLst>
                                            <p:cond delay="0"/>
                                          </p:stCondLst>
                                        </p:cTn>
                                        <p:tgtEl>
                                          <p:spTgt spid="359446"/>
                                        </p:tgtEl>
                                        <p:attrNameLst>
                                          <p:attrName>style.visibility</p:attrName>
                                        </p:attrNameLst>
                                      </p:cBhvr>
                                      <p:to>
                                        <p:strVal val="visible"/>
                                      </p:to>
                                    </p:set>
                                    <p:animEffect transition="in" filter="strips(downLeft)">
                                      <p:cBhvr>
                                        <p:cTn id="46" dur="2000"/>
                                        <p:tgtEl>
                                          <p:spTgt spid="359446"/>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nodeType="afterGroup">
                            <p:stCondLst>
                              <p:cond delay="8500"/>
                            </p:stCondLst>
                            <p:childTnLst>
                              <p:par>
                                <p:cTn id="48" presetID="4" presetClass="entr" presetSubtype="32" fill="hold" grpId="0" nodeType="afterEffect">
                                  <p:stCondLst>
                                    <p:cond delay="0"/>
                                  </p:stCondLst>
                                  <p:childTnLst>
                                    <p:set>
                                      <p:cBhvr>
                                        <p:cTn id="49" dur="1" fill="hold">
                                          <p:stCondLst>
                                            <p:cond delay="0"/>
                                          </p:stCondLst>
                                        </p:cTn>
                                        <p:tgtEl>
                                          <p:spTgt spid="359434"/>
                                        </p:tgtEl>
                                        <p:attrNameLst>
                                          <p:attrName>style.visibility</p:attrName>
                                        </p:attrNameLst>
                                      </p:cBhvr>
                                      <p:to>
                                        <p:strVal val="visible"/>
                                      </p:to>
                                    </p:set>
                                    <p:animEffect transition="in" filter="box(out)">
                                      <p:cBhvr>
                                        <p:cTn id="50" dur="2000"/>
                                        <p:tgtEl>
                                          <p:spTgt spid="359434"/>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nodeType="afterGroup">
                            <p:stCondLst>
                              <p:cond delay="10500"/>
                            </p:stCondLst>
                            <p:childTnLst>
                              <p:par>
                                <p:cTn id="52" presetID="18" presetClass="entr" presetSubtype="6" fill="hold" nodeType="afterEffect">
                                  <p:stCondLst>
                                    <p:cond delay="0"/>
                                  </p:stCondLst>
                                  <p:childTnLst>
                                    <p:set>
                                      <p:cBhvr>
                                        <p:cTn id="53" dur="1" fill="hold">
                                          <p:stCondLst>
                                            <p:cond delay="0"/>
                                          </p:stCondLst>
                                        </p:cTn>
                                        <p:tgtEl>
                                          <p:spTgt spid="359439"/>
                                        </p:tgtEl>
                                        <p:attrNameLst>
                                          <p:attrName>style.visibility</p:attrName>
                                        </p:attrNameLst>
                                      </p:cBhvr>
                                      <p:to>
                                        <p:strVal val="visible"/>
                                      </p:to>
                                    </p:set>
                                    <p:animEffect transition="in" filter="strips(downRight)">
                                      <p:cBhvr>
                                        <p:cTn id="54" dur="2000"/>
                                        <p:tgtEl>
                                          <p:spTgt spid="359439"/>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par>
                          <p:cTn id="55" fill="hold" nodeType="afterGroup">
                            <p:stCondLst>
                              <p:cond delay="12500"/>
                            </p:stCondLst>
                            <p:childTnLst>
                              <p:par>
                                <p:cTn id="56" presetID="18" presetClass="entr" presetSubtype="12" fill="hold" nodeType="afterEffect">
                                  <p:stCondLst>
                                    <p:cond delay="0"/>
                                  </p:stCondLst>
                                  <p:childTnLst>
                                    <p:set>
                                      <p:cBhvr>
                                        <p:cTn id="57" dur="1" fill="hold">
                                          <p:stCondLst>
                                            <p:cond delay="0"/>
                                          </p:stCondLst>
                                        </p:cTn>
                                        <p:tgtEl>
                                          <p:spTgt spid="359453"/>
                                        </p:tgtEl>
                                        <p:attrNameLst>
                                          <p:attrName>style.visibility</p:attrName>
                                        </p:attrNameLst>
                                      </p:cBhvr>
                                      <p:to>
                                        <p:strVal val="visible"/>
                                      </p:to>
                                    </p:set>
                                    <p:animEffect transition="in" filter="strips(downLeft)">
                                      <p:cBhvr>
                                        <p:cTn id="58" dur="2000"/>
                                        <p:tgtEl>
                                          <p:spTgt spid="359453"/>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59" fill="hold" nodeType="afterGroup">
                            <p:stCondLst>
                              <p:cond delay="14500"/>
                            </p:stCondLst>
                            <p:childTnLst>
                              <p:par>
                                <p:cTn id="60" presetID="4" presetClass="entr" presetSubtype="32" fill="hold" grpId="0" nodeType="afterEffect">
                                  <p:stCondLst>
                                    <p:cond delay="0"/>
                                  </p:stCondLst>
                                  <p:childTnLst>
                                    <p:set>
                                      <p:cBhvr>
                                        <p:cTn id="61" dur="1" fill="hold">
                                          <p:stCondLst>
                                            <p:cond delay="0"/>
                                          </p:stCondLst>
                                        </p:cTn>
                                        <p:tgtEl>
                                          <p:spTgt spid="359435"/>
                                        </p:tgtEl>
                                        <p:attrNameLst>
                                          <p:attrName>style.visibility</p:attrName>
                                        </p:attrNameLst>
                                      </p:cBhvr>
                                      <p:to>
                                        <p:strVal val="visible"/>
                                      </p:to>
                                    </p:set>
                                    <p:animEffect transition="in" filter="box(out)">
                                      <p:cBhvr>
                                        <p:cTn id="62" dur="2000"/>
                                        <p:tgtEl>
                                          <p:spTgt spid="359435"/>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par>
                          <p:cTn id="63" fill="hold" nodeType="afterGroup">
                            <p:stCondLst>
                              <p:cond delay="16500"/>
                            </p:stCondLst>
                            <p:childTnLst>
                              <p:par>
                                <p:cTn id="64" presetID="18" presetClass="entr" presetSubtype="6" fill="hold" nodeType="afterEffect">
                                  <p:stCondLst>
                                    <p:cond delay="0"/>
                                  </p:stCondLst>
                                  <p:childTnLst>
                                    <p:set>
                                      <p:cBhvr>
                                        <p:cTn id="65" dur="1" fill="hold">
                                          <p:stCondLst>
                                            <p:cond delay="0"/>
                                          </p:stCondLst>
                                        </p:cTn>
                                        <p:tgtEl>
                                          <p:spTgt spid="359474"/>
                                        </p:tgtEl>
                                        <p:attrNameLst>
                                          <p:attrName>style.visibility</p:attrName>
                                        </p:attrNameLst>
                                      </p:cBhvr>
                                      <p:to>
                                        <p:strVal val="visible"/>
                                      </p:to>
                                    </p:set>
                                    <p:animEffect transition="in" filter="strips(downRight)">
                                      <p:cBhvr>
                                        <p:cTn id="66" dur="2000"/>
                                        <p:tgtEl>
                                          <p:spTgt spid="359474"/>
                                        </p:tgtEl>
                                      </p:cBhvr>
                                    </p:animEffect>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par>
                          <p:cTn id="67" fill="hold" nodeType="afterGroup">
                            <p:stCondLst>
                              <p:cond delay="18500"/>
                            </p:stCondLst>
                            <p:childTnLst>
                              <p:par>
                                <p:cTn id="68" presetID="4" presetClass="entr" presetSubtype="32" fill="hold" grpId="0" nodeType="afterEffect">
                                  <p:stCondLst>
                                    <p:cond delay="0"/>
                                  </p:stCondLst>
                                  <p:childTnLst>
                                    <p:set>
                                      <p:cBhvr>
                                        <p:cTn id="69" dur="1" fill="hold">
                                          <p:stCondLst>
                                            <p:cond delay="0"/>
                                          </p:stCondLst>
                                        </p:cTn>
                                        <p:tgtEl>
                                          <p:spTgt spid="359438"/>
                                        </p:tgtEl>
                                        <p:attrNameLst>
                                          <p:attrName>style.visibility</p:attrName>
                                        </p:attrNameLst>
                                      </p:cBhvr>
                                      <p:to>
                                        <p:strVal val="visible"/>
                                      </p:to>
                                    </p:set>
                                    <p:animEffect transition="in" filter="box(out)">
                                      <p:cBhvr>
                                        <p:cTn id="70" dur="500"/>
                                        <p:tgtEl>
                                          <p:spTgt spid="359438"/>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par>
                          <p:cTn id="71" fill="hold" nodeType="afterGroup">
                            <p:stCondLst>
                              <p:cond delay="19000"/>
                            </p:stCondLst>
                            <p:childTnLst>
                              <p:par>
                                <p:cTn id="72" presetID="18" presetClass="entr" presetSubtype="6" fill="hold" nodeType="afterEffect">
                                  <p:stCondLst>
                                    <p:cond delay="0"/>
                                  </p:stCondLst>
                                  <p:childTnLst>
                                    <p:set>
                                      <p:cBhvr>
                                        <p:cTn id="73" dur="1" fill="hold">
                                          <p:stCondLst>
                                            <p:cond delay="0"/>
                                          </p:stCondLst>
                                        </p:cTn>
                                        <p:tgtEl>
                                          <p:spTgt spid="359460"/>
                                        </p:tgtEl>
                                        <p:attrNameLst>
                                          <p:attrName>style.visibility</p:attrName>
                                        </p:attrNameLst>
                                      </p:cBhvr>
                                      <p:to>
                                        <p:strVal val="visible"/>
                                      </p:to>
                                    </p:set>
                                    <p:animEffect transition="in" filter="strips(downRight)">
                                      <p:cBhvr>
                                        <p:cTn id="74" dur="2000"/>
                                        <p:tgtEl>
                                          <p:spTgt spid="359460"/>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par>
                          <p:cTn id="75" fill="hold" nodeType="afterGroup">
                            <p:stCondLst>
                              <p:cond delay="21000"/>
                            </p:stCondLst>
                            <p:childTnLst>
                              <p:par>
                                <p:cTn id="76" presetID="4" presetClass="entr" presetSubtype="32" fill="hold" grpId="0" nodeType="afterEffect">
                                  <p:stCondLst>
                                    <p:cond delay="0"/>
                                  </p:stCondLst>
                                  <p:childTnLst>
                                    <p:set>
                                      <p:cBhvr>
                                        <p:cTn id="77" dur="1" fill="hold">
                                          <p:stCondLst>
                                            <p:cond delay="0"/>
                                          </p:stCondLst>
                                        </p:cTn>
                                        <p:tgtEl>
                                          <p:spTgt spid="359436"/>
                                        </p:tgtEl>
                                        <p:attrNameLst>
                                          <p:attrName>style.visibility</p:attrName>
                                        </p:attrNameLst>
                                      </p:cBhvr>
                                      <p:to>
                                        <p:strVal val="visible"/>
                                      </p:to>
                                    </p:set>
                                    <p:animEffect transition="in" filter="box(out)">
                                      <p:cBhvr>
                                        <p:cTn id="78" dur="2000"/>
                                        <p:tgtEl>
                                          <p:spTgt spid="359436"/>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par>
                          <p:cTn id="79" fill="hold" nodeType="afterGroup">
                            <p:stCondLst>
                              <p:cond delay="23000"/>
                            </p:stCondLst>
                            <p:childTnLst>
                              <p:par>
                                <p:cTn id="80" presetID="18" presetClass="entr" presetSubtype="12" fill="hold" nodeType="afterEffect">
                                  <p:stCondLst>
                                    <p:cond delay="0"/>
                                  </p:stCondLst>
                                  <p:childTnLst>
                                    <p:set>
                                      <p:cBhvr>
                                        <p:cTn id="81" dur="1" fill="hold">
                                          <p:stCondLst>
                                            <p:cond delay="0"/>
                                          </p:stCondLst>
                                        </p:cTn>
                                        <p:tgtEl>
                                          <p:spTgt spid="359478"/>
                                        </p:tgtEl>
                                        <p:attrNameLst>
                                          <p:attrName>style.visibility</p:attrName>
                                        </p:attrNameLst>
                                      </p:cBhvr>
                                      <p:to>
                                        <p:strVal val="visible"/>
                                      </p:to>
                                    </p:set>
                                    <p:animEffect transition="in" filter="strips(downLeft)">
                                      <p:cBhvr>
                                        <p:cTn id="82" dur="2000"/>
                                        <p:tgtEl>
                                          <p:spTgt spid="359478"/>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par>
                          <p:cTn id="83" fill="hold" nodeType="afterGroup">
                            <p:stCondLst>
                              <p:cond delay="25000"/>
                            </p:stCondLst>
                            <p:childTnLst>
                              <p:par>
                                <p:cTn id="84" presetID="18" presetClass="entr" presetSubtype="6" fill="hold" nodeType="afterEffect">
                                  <p:stCondLst>
                                    <p:cond delay="0"/>
                                  </p:stCondLst>
                                  <p:childTnLst>
                                    <p:set>
                                      <p:cBhvr>
                                        <p:cTn id="85" dur="1" fill="hold">
                                          <p:stCondLst>
                                            <p:cond delay="0"/>
                                          </p:stCondLst>
                                        </p:cTn>
                                        <p:tgtEl>
                                          <p:spTgt spid="359467"/>
                                        </p:tgtEl>
                                        <p:attrNameLst>
                                          <p:attrName>style.visibility</p:attrName>
                                        </p:attrNameLst>
                                      </p:cBhvr>
                                      <p:to>
                                        <p:strVal val="visible"/>
                                      </p:to>
                                    </p:set>
                                    <p:animEffect transition="in" filter="strips(downRight)">
                                      <p:cBhvr>
                                        <p:cTn id="86" dur="2000"/>
                                        <p:tgtEl>
                                          <p:spTgt spid="359467"/>
                                        </p:tgtEl>
                                      </p:cBhvr>
                                    </p:animEffect>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par>
                          <p:cTn id="87" fill="hold" nodeType="afterGroup">
                            <p:stCondLst>
                              <p:cond delay="27000"/>
                            </p:stCondLst>
                            <p:childTnLst>
                              <p:par>
                                <p:cTn id="88" presetID="4" presetClass="entr" presetSubtype="32" fill="hold" grpId="0" nodeType="afterEffect">
                                  <p:stCondLst>
                                    <p:cond delay="0"/>
                                  </p:stCondLst>
                                  <p:childTnLst>
                                    <p:set>
                                      <p:cBhvr>
                                        <p:cTn id="89" dur="1" fill="hold">
                                          <p:stCondLst>
                                            <p:cond delay="0"/>
                                          </p:stCondLst>
                                        </p:cTn>
                                        <p:tgtEl>
                                          <p:spTgt spid="359437"/>
                                        </p:tgtEl>
                                        <p:attrNameLst>
                                          <p:attrName>style.visibility</p:attrName>
                                        </p:attrNameLst>
                                      </p:cBhvr>
                                      <p:to>
                                        <p:strVal val="visible"/>
                                      </p:to>
                                    </p:set>
                                    <p:animEffect transition="in" filter="box(out)">
                                      <p:cBhvr>
                                        <p:cTn id="90" dur="2000"/>
                                        <p:tgtEl>
                                          <p:spTgt spid="359437"/>
                                        </p:tgtEl>
                                      </p:cBhvr>
                                    </p:animEffect>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par>
                          <p:cTn id="91" fill="hold" nodeType="afterGroup">
                            <p:stCondLst>
                              <p:cond delay="29000"/>
                            </p:stCondLst>
                            <p:childTnLst>
                              <p:par>
                                <p:cTn id="92" presetID="18" presetClass="entr" presetSubtype="12" fill="hold" nodeType="afterEffect">
                                  <p:stCondLst>
                                    <p:cond delay="0"/>
                                  </p:stCondLst>
                                  <p:childTnLst>
                                    <p:set>
                                      <p:cBhvr>
                                        <p:cTn id="93" dur="1" fill="hold">
                                          <p:stCondLst>
                                            <p:cond delay="0"/>
                                          </p:stCondLst>
                                        </p:cTn>
                                        <p:tgtEl>
                                          <p:spTgt spid="359482"/>
                                        </p:tgtEl>
                                        <p:attrNameLst>
                                          <p:attrName>style.visibility</p:attrName>
                                        </p:attrNameLst>
                                      </p:cBhvr>
                                      <p:to>
                                        <p:strVal val="visible"/>
                                      </p:to>
                                    </p:set>
                                    <p:animEffect transition="in" filter="strips(downLeft)">
                                      <p:cBhvr>
                                        <p:cTn id="94" dur="2000"/>
                                        <p:tgtEl>
                                          <p:spTgt spid="359482"/>
                                        </p:tgtEl>
                                      </p:cBhvr>
                                    </p:animEffect>
                                  </p:childTnLst>
                                  <p:subTnLst>
                                    <p:audio>
                                      <p:cMediaNode>
                                        <p:cTn display="0" masterRel="sameClick">
                                          <p:stCondLst>
                                            <p:cond evt="begin" delay="0">
                                              <p:tn val="9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build="p" bldLvl="3" autoUpdateAnimBg="0"/>
      <p:bldP spid="359427" grpId="0" animBg="1" autoUpdateAnimBg="0"/>
      <p:bldP spid="359428" grpId="0" build="p" autoUpdateAnimBg="0"/>
      <p:bldP spid="359430" grpId="0" animBg="1"/>
      <p:bldP spid="359431" grpId="0" animBg="1"/>
      <p:bldP spid="359432" grpId="0" animBg="1"/>
      <p:bldP spid="359433" grpId="0" animBg="1"/>
      <p:bldP spid="359434" grpId="0" animBg="1"/>
      <p:bldP spid="359435" grpId="0" animBg="1"/>
      <p:bldP spid="359436" grpId="0" animBg="1"/>
      <p:bldP spid="359437" grpId="0" animBg="1"/>
      <p:bldP spid="3594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1028700" y="638967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61476" name="Rectangle 4"/>
          <p:cNvSpPr>
            <a:spLocks noChangeArrowheads="1"/>
          </p:cNvSpPr>
          <p:nvPr/>
        </p:nvSpPr>
        <p:spPr bwMode="auto">
          <a:xfrm>
            <a:off x="250827" y="1553004"/>
            <a:ext cx="8340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(1) switch</a:t>
            </a:r>
            <a:r>
              <a:rPr kumimoji="1" lang="zh-CN" altLang="en-US" sz="2400" b="1">
                <a:effectLst>
                  <a:outerShdw blurRad="38100" dist="38100" dir="2700000" algn="tl">
                    <a:srgbClr val="C0C0C0"/>
                  </a:outerShdw>
                </a:effectLst>
                <a:latin typeface="楷体_GB2312" pitchFamily="49" charset="-122"/>
                <a:ea typeface="楷体_GB2312" pitchFamily="49" charset="-122"/>
              </a:rPr>
              <a:t>后面的</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表达式</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，可以是</a:t>
            </a:r>
            <a:r>
              <a:rPr kumimoji="1" lang="en-US" altLang="zh-CN" sz="2400" b="1">
                <a:effectLst>
                  <a:outerShdw blurRad="38100" dist="38100" dir="2700000" algn="tl">
                    <a:srgbClr val="C0C0C0"/>
                  </a:outerShdw>
                </a:effectLst>
                <a:latin typeface="楷体_GB2312" pitchFamily="49" charset="-122"/>
                <a:ea typeface="楷体_GB2312" pitchFamily="49" charset="-122"/>
              </a:rPr>
              <a:t>int</a:t>
            </a:r>
            <a:r>
              <a:rPr kumimoji="1" lang="zh-CN" altLang="en-US" sz="2400" b="1">
                <a:effectLst>
                  <a:outerShdw blurRad="38100" dist="38100" dir="2700000" algn="tl">
                    <a:srgbClr val="C0C0C0"/>
                  </a:outerShdw>
                </a:effectLst>
                <a:latin typeface="楷体_GB2312" pitchFamily="49" charset="-122"/>
                <a:ea typeface="楷体_GB2312" pitchFamily="49" charset="-122"/>
              </a:rPr>
              <a:t>、</a:t>
            </a:r>
            <a:r>
              <a:rPr kumimoji="1" lang="en-US" altLang="zh-CN" sz="2400" b="1">
                <a:effectLst>
                  <a:outerShdw blurRad="38100" dist="38100" dir="2700000" algn="tl">
                    <a:srgbClr val="C0C0C0"/>
                  </a:outerShdw>
                </a:effectLst>
                <a:latin typeface="楷体_GB2312" pitchFamily="49" charset="-122"/>
                <a:ea typeface="楷体_GB2312" pitchFamily="49" charset="-122"/>
              </a:rPr>
              <a:t>char</a:t>
            </a:r>
            <a:r>
              <a:rPr kumimoji="1" lang="zh-CN" altLang="en-US" sz="2400" b="1">
                <a:effectLst>
                  <a:outerShdw blurRad="38100" dist="38100" dir="2700000" algn="tl">
                    <a:srgbClr val="C0C0C0"/>
                  </a:outerShdw>
                </a:effectLst>
                <a:latin typeface="楷体_GB2312" pitchFamily="49" charset="-122"/>
                <a:ea typeface="楷体_GB2312" pitchFamily="49" charset="-122"/>
              </a:rPr>
              <a:t>和枚举型中的一种，但不可为浮点型。    </a:t>
            </a:r>
          </a:p>
        </p:txBody>
      </p:sp>
      <p:sp>
        <p:nvSpPr>
          <p:cNvPr id="361477" name="Text Box 5" descr="信纸"/>
          <p:cNvSpPr txBox="1">
            <a:spLocks noChangeArrowheads="1"/>
          </p:cNvSpPr>
          <p:nvPr/>
        </p:nvSpPr>
        <p:spPr bwMode="auto">
          <a:xfrm>
            <a:off x="755652" y="2660652"/>
            <a:ext cx="7921625" cy="378142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lvl="1">
              <a:defRPr/>
            </a:pPr>
            <a:r>
              <a:rPr kumimoji="1" lang="en-US" altLang="zh-CN" sz="2400" b="1">
                <a:effectLst>
                  <a:outerShdw blurRad="38100" dist="38100" dir="2700000" algn="tl">
                    <a:srgbClr val="FFFFFF"/>
                  </a:outerShdw>
                </a:effectLst>
                <a:latin typeface="Times New Roman" pitchFamily="18" charset="0"/>
              </a:rPr>
              <a:t>float  a, b = 4.0;</a:t>
            </a:r>
          </a:p>
          <a:p>
            <a:pPr lvl="1">
              <a:defRPr/>
            </a:pPr>
            <a:endParaRPr kumimoji="1" lang="en-US" altLang="zh-CN" sz="2400" b="1">
              <a:effectLst>
                <a:outerShdw blurRad="38100" dist="38100" dir="2700000" algn="tl">
                  <a:srgbClr val="FFFFFF"/>
                </a:outerShdw>
              </a:effectLst>
              <a:latin typeface="Times New Roman" pitchFamily="18" charset="0"/>
            </a:endParaRPr>
          </a:p>
          <a:p>
            <a:pPr lvl="1">
              <a:defRPr/>
            </a:pPr>
            <a:r>
              <a:rPr kumimoji="1" lang="en-US" altLang="zh-CN" sz="2400" b="1">
                <a:effectLst>
                  <a:outerShdw blurRad="38100" dist="38100" dir="2700000" algn="tl">
                    <a:srgbClr val="FFFFFF"/>
                  </a:outerShdw>
                </a:effectLst>
                <a:latin typeface="Times New Roman" pitchFamily="18" charset="0"/>
              </a:rPr>
              <a:t>scanf ("%f", &amp;a);</a:t>
            </a:r>
          </a:p>
          <a:p>
            <a:pPr lvl="1">
              <a:defRPr/>
            </a:pPr>
            <a:r>
              <a:rPr kumimoji="1" lang="en-US" altLang="zh-CN" sz="2400" b="1">
                <a:effectLst>
                  <a:outerShdw blurRad="38100" dist="38100" dir="2700000" algn="tl">
                    <a:srgbClr val="FFFFFF"/>
                  </a:outerShdw>
                </a:effectLst>
                <a:latin typeface="Times New Roman" pitchFamily="18" charset="0"/>
              </a:rPr>
              <a:t>switch ( a )    </a:t>
            </a:r>
          </a:p>
          <a:p>
            <a:pPr lvl="1">
              <a:defRPr/>
            </a:pPr>
            <a:r>
              <a:rPr kumimoji="1" lang="en-US" altLang="zh-CN" sz="2400" b="1">
                <a:effectLst>
                  <a:outerShdw blurRad="38100" dist="38100" dir="2700000" algn="tl">
                    <a:srgbClr val="FFFFFF"/>
                  </a:outerShdw>
                </a:effectLst>
                <a:latin typeface="Times New Roman" pitchFamily="18" charset="0"/>
              </a:rPr>
              <a:t>{</a:t>
            </a:r>
          </a:p>
          <a:p>
            <a:pPr lvl="1">
              <a:defRPr/>
            </a:pPr>
            <a:r>
              <a:rPr kumimoji="1" lang="en-US" altLang="zh-CN" sz="2400" b="1">
                <a:effectLst>
                  <a:outerShdw blurRad="38100" dist="38100" dir="2700000" algn="tl">
                    <a:srgbClr val="FFFFFF"/>
                  </a:outerShdw>
                </a:effectLst>
                <a:latin typeface="Times New Roman" pitchFamily="18" charset="0"/>
              </a:rPr>
              <a:t>  case 1:  b = b + 1;  break;</a:t>
            </a:r>
          </a:p>
          <a:p>
            <a:pPr lvl="1">
              <a:defRPr/>
            </a:pPr>
            <a:r>
              <a:rPr kumimoji="1" lang="en-US" altLang="zh-CN" sz="2400" b="1">
                <a:effectLst>
                  <a:outerShdw blurRad="38100" dist="38100" dir="2700000" algn="tl">
                    <a:srgbClr val="FFFFFF"/>
                  </a:outerShdw>
                </a:effectLst>
                <a:latin typeface="Times New Roman" pitchFamily="18" charset="0"/>
              </a:rPr>
              <a:t>  case 2:  b = b - 1;   break;</a:t>
            </a:r>
          </a:p>
          <a:p>
            <a:pPr lvl="1">
              <a:defRPr/>
            </a:pPr>
            <a:r>
              <a:rPr kumimoji="1" lang="en-US" altLang="zh-CN" sz="2400" b="1">
                <a:effectLst>
                  <a:outerShdw blurRad="38100" dist="38100" dir="2700000" algn="tl">
                    <a:srgbClr val="FFFFFF"/>
                  </a:outerShdw>
                </a:effectLst>
                <a:latin typeface="Times New Roman" pitchFamily="18" charset="0"/>
              </a:rPr>
              <a:t>}</a:t>
            </a:r>
          </a:p>
          <a:p>
            <a:pPr lvl="1">
              <a:defRPr/>
            </a:pPr>
            <a:r>
              <a:rPr kumimoji="1" lang="en-US" altLang="zh-CN" sz="2400" b="1">
                <a:effectLst>
                  <a:outerShdw blurRad="38100" dist="38100" dir="2700000" algn="tl">
                    <a:srgbClr val="FFFFFF"/>
                  </a:outerShdw>
                </a:effectLst>
                <a:latin typeface="Times New Roman" pitchFamily="18" charset="0"/>
              </a:rPr>
              <a:t>printf ("b = %f\n", b);</a:t>
            </a:r>
          </a:p>
          <a:p>
            <a:pPr lvl="1">
              <a:defRPr/>
            </a:pPr>
            <a:endParaRPr kumimoji="1" lang="zh-CN" altLang="en-US" sz="2400" b="1">
              <a:effectLst>
                <a:outerShdw blurRad="38100" dist="38100" dir="2700000" algn="tl">
                  <a:srgbClr val="FFFFFF"/>
                </a:outerShdw>
              </a:effectLst>
              <a:latin typeface="Times New Roman" pitchFamily="18" charset="0"/>
            </a:endParaRPr>
          </a:p>
        </p:txBody>
      </p:sp>
      <p:sp>
        <p:nvSpPr>
          <p:cNvPr id="361478" name="Oval 6"/>
          <p:cNvSpPr>
            <a:spLocks noChangeArrowheads="1"/>
          </p:cNvSpPr>
          <p:nvPr/>
        </p:nvSpPr>
        <p:spPr bwMode="auto">
          <a:xfrm>
            <a:off x="2243140" y="3905250"/>
            <a:ext cx="287337" cy="28733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nvGrpSpPr>
          <p:cNvPr id="361479" name="Group 7"/>
          <p:cNvGrpSpPr>
            <a:grpSpLocks/>
          </p:cNvGrpSpPr>
          <p:nvPr/>
        </p:nvGrpSpPr>
        <p:grpSpPr bwMode="auto">
          <a:xfrm>
            <a:off x="2484438" y="2660652"/>
            <a:ext cx="5327650" cy="1655763"/>
            <a:chOff x="1565" y="1344"/>
            <a:chExt cx="3356" cy="1043"/>
          </a:xfrm>
        </p:grpSpPr>
        <p:sp>
          <p:nvSpPr>
            <p:cNvPr id="361480" name="AutoShape 8"/>
            <p:cNvSpPr>
              <a:spLocks noChangeArrowheads="1"/>
            </p:cNvSpPr>
            <p:nvPr/>
          </p:nvSpPr>
          <p:spPr bwMode="auto">
            <a:xfrm>
              <a:off x="2336" y="1344"/>
              <a:ext cx="2585" cy="1043"/>
            </a:xfrm>
            <a:prstGeom prst="irregularSeal1">
              <a:avLst/>
            </a:prstGeom>
            <a:gradFill rotWithShape="1">
              <a:gsLst>
                <a:gs pos="0">
                  <a:srgbClr val="00FFFF"/>
                </a:gs>
                <a:gs pos="100000">
                  <a:srgbClr val="00FFFF">
                    <a:gamma/>
                    <a:shade val="75686"/>
                    <a:invGamma/>
                  </a:srgbClr>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400" b="1">
                  <a:solidFill>
                    <a:srgbClr val="FF3300"/>
                  </a:solidFill>
                  <a:effectLst>
                    <a:outerShdw blurRad="38100" dist="38100" dir="2700000" algn="tl">
                      <a:srgbClr val="000000"/>
                    </a:outerShdw>
                  </a:effectLst>
                  <a:latin typeface="Times New Roman" pitchFamily="18" charset="0"/>
                  <a:ea typeface="隶书" pitchFamily="49" charset="-122"/>
                </a:rPr>
                <a:t>不可为浮点型</a:t>
              </a:r>
            </a:p>
            <a:p>
              <a:pPr algn="ctr">
                <a:defRPr/>
              </a:pPr>
              <a:r>
                <a:rPr kumimoji="1" lang="zh-CN" altLang="en-US" sz="2400" b="1">
                  <a:solidFill>
                    <a:srgbClr val="FF3300"/>
                  </a:solidFill>
                  <a:effectLst>
                    <a:outerShdw blurRad="38100" dist="38100" dir="2700000" algn="tl">
                      <a:srgbClr val="000000"/>
                    </a:outerShdw>
                  </a:effectLst>
                  <a:latin typeface="Times New Roman" pitchFamily="18" charset="0"/>
                  <a:ea typeface="隶书" pitchFamily="49" charset="-122"/>
                </a:rPr>
                <a:t>表达式</a:t>
              </a:r>
            </a:p>
          </p:txBody>
        </p:sp>
        <p:sp>
          <p:nvSpPr>
            <p:cNvPr id="38923" name="Line 9"/>
            <p:cNvSpPr>
              <a:spLocks noChangeShapeType="1"/>
            </p:cNvSpPr>
            <p:nvPr/>
          </p:nvSpPr>
          <p:spPr bwMode="auto">
            <a:xfrm flipV="1">
              <a:off x="1565" y="1797"/>
              <a:ext cx="816" cy="3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1482" name="Group 10"/>
          <p:cNvGrpSpPr>
            <a:grpSpLocks/>
          </p:cNvGrpSpPr>
          <p:nvPr/>
        </p:nvGrpSpPr>
        <p:grpSpPr bwMode="auto">
          <a:xfrm>
            <a:off x="2987675" y="3956050"/>
            <a:ext cx="381000" cy="381000"/>
            <a:chOff x="4344" y="3540"/>
            <a:chExt cx="240" cy="240"/>
          </a:xfrm>
        </p:grpSpPr>
        <p:sp>
          <p:nvSpPr>
            <p:cNvPr id="38920" name="Line 11"/>
            <p:cNvSpPr>
              <a:spLocks noChangeShapeType="1"/>
            </p:cNvSpPr>
            <p:nvPr/>
          </p:nvSpPr>
          <p:spPr bwMode="auto">
            <a:xfrm flipH="1">
              <a:off x="4344" y="3540"/>
              <a:ext cx="240" cy="240"/>
            </a:xfrm>
            <a:prstGeom prst="line">
              <a:avLst/>
            </a:prstGeom>
            <a:noFill/>
            <a:ln w="38100">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921" name="Line 12"/>
            <p:cNvSpPr>
              <a:spLocks noChangeShapeType="1"/>
            </p:cNvSpPr>
            <p:nvPr/>
          </p:nvSpPr>
          <p:spPr bwMode="auto">
            <a:xfrm>
              <a:off x="4356" y="3540"/>
              <a:ext cx="228" cy="216"/>
            </a:xfrm>
            <a:prstGeom prst="line">
              <a:avLst/>
            </a:prstGeom>
            <a:noFill/>
            <a:ln w="38100">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1476"/>
                                        </p:tgtEl>
                                        <p:attrNameLst>
                                          <p:attrName>style.visibility</p:attrName>
                                        </p:attrNameLst>
                                      </p:cBhvr>
                                      <p:to>
                                        <p:strVal val="visible"/>
                                      </p:to>
                                    </p:set>
                                    <p:animEffect transition="in" filter="box(out)">
                                      <p:cBhvr>
                                        <p:cTn id="7" dur="500"/>
                                        <p:tgtEl>
                                          <p:spTgt spid="36147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1477"/>
                                        </p:tgtEl>
                                        <p:attrNameLst>
                                          <p:attrName>style.visibility</p:attrName>
                                        </p:attrNameLst>
                                      </p:cBhvr>
                                      <p:to>
                                        <p:strVal val="visible"/>
                                      </p:to>
                                    </p:set>
                                    <p:animEffect transition="in" filter="box(out)">
                                      <p:cBhvr>
                                        <p:cTn id="12" dur="500"/>
                                        <p:tgtEl>
                                          <p:spTgt spid="36147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61482"/>
                                        </p:tgtEl>
                                        <p:attrNameLst>
                                          <p:attrName>style.visibility</p:attrName>
                                        </p:attrNameLst>
                                      </p:cBhvr>
                                      <p:to>
                                        <p:strVal val="visible"/>
                                      </p:to>
                                    </p:set>
                                    <p:animEffect transition="in" filter="box(out)">
                                      <p:cBhvr>
                                        <p:cTn id="17" dur="500"/>
                                        <p:tgtEl>
                                          <p:spTgt spid="36148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478"/>
                                        </p:tgtEl>
                                        <p:attrNameLst>
                                          <p:attrName>style.visibility</p:attrName>
                                        </p:attrNameLst>
                                      </p:cBhvr>
                                      <p:to>
                                        <p:strVal val="visible"/>
                                      </p:to>
                                    </p:set>
                                    <p:animEffect transition="in" filter="strips(downRight)">
                                      <p:cBhvr>
                                        <p:cTn id="22" dur="500"/>
                                        <p:tgtEl>
                                          <p:spTgt spid="36147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nodeType="after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361479"/>
                                        </p:tgtEl>
                                        <p:attrNameLst>
                                          <p:attrName>style.visibility</p:attrName>
                                        </p:attrNameLst>
                                      </p:cBhvr>
                                      <p:to>
                                        <p:strVal val="visible"/>
                                      </p:to>
                                    </p:set>
                                    <p:animEffect transition="in" filter="strips(downRight)">
                                      <p:cBhvr>
                                        <p:cTn id="26" dur="500"/>
                                        <p:tgtEl>
                                          <p:spTgt spid="361479"/>
                                        </p:tgtEl>
                                      </p:cBhvr>
                                    </p:animEffect>
                                  </p:childTnLst>
                                  <p:subTnLst>
                                    <p:audio>
                                      <p:cMediaNode>
                                        <p:cTn display="0" masterRel="sameClick">
                                          <p:stCondLst>
                                            <p:cond evt="begin" delay="0">
                                              <p:tn val="24"/>
                                            </p:cond>
                                          </p:stCondLst>
                                          <p:endCondLst>
                                            <p:cond evt="onStopAudio" delay="0">
                                              <p:tgtEl>
                                                <p:sldTgt/>
                                              </p:tgtEl>
                                            </p:cond>
                                          </p:endCondLst>
                                        </p:cTn>
                                        <p:tgtEl>
                                          <p:sndTgt r:embed="rId4"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P spid="361477" grpId="0" animBg="1" autoUpdateAnimBg="0"/>
      <p:bldP spid="36147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Text Box 2" descr="信纸"/>
          <p:cNvSpPr txBox="1">
            <a:spLocks noChangeArrowheads="1"/>
          </p:cNvSpPr>
          <p:nvPr/>
        </p:nvSpPr>
        <p:spPr bwMode="auto">
          <a:xfrm>
            <a:off x="831852" y="3163888"/>
            <a:ext cx="7921625" cy="3416300"/>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a:effectLst>
                  <a:outerShdw blurRad="38100" dist="38100" dir="2700000" algn="tl">
                    <a:srgbClr val="FFFFFF"/>
                  </a:outerShdw>
                </a:effectLst>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int  a, b = 4;</a:t>
            </a:r>
          </a:p>
          <a:p>
            <a:pPr>
              <a:defRPr/>
            </a:pPr>
            <a:r>
              <a:rPr kumimoji="1" lang="en-US" altLang="zh-CN" sz="2400" b="1">
                <a:effectLst>
                  <a:outerShdw blurRad="38100" dist="38100" dir="2700000" algn="tl">
                    <a:srgbClr val="FFFFFF"/>
                  </a:outerShdw>
                </a:effectLst>
                <a:latin typeface="Times New Roman" pitchFamily="18" charset="0"/>
              </a:rPr>
              <a:t>  scanf ("%d", &amp;a);</a:t>
            </a:r>
          </a:p>
          <a:p>
            <a:pPr>
              <a:defRPr/>
            </a:pPr>
            <a:r>
              <a:rPr kumimoji="1" lang="en-US" altLang="zh-CN" sz="2400" b="1">
                <a:effectLst>
                  <a:outerShdw blurRad="38100" dist="38100" dir="2700000" algn="tl">
                    <a:srgbClr val="FFFFFF"/>
                  </a:outerShdw>
                </a:effectLst>
                <a:latin typeface="Times New Roman" pitchFamily="18" charset="0"/>
              </a:rPr>
              <a:t>  switch (a)</a:t>
            </a:r>
          </a:p>
          <a:p>
            <a:pPr>
              <a:defRPr/>
            </a:pPr>
            <a:r>
              <a:rPr kumimoji="1" lang="en-US" altLang="zh-CN" sz="2400" b="1">
                <a:effectLst>
                  <a:outerShdw blurRad="38100" dist="38100" dir="2700000" algn="tl">
                    <a:srgbClr val="FFFFFF"/>
                  </a:outerShdw>
                </a:effectLst>
                <a:latin typeface="Times New Roman" pitchFamily="18" charset="0"/>
              </a:rPr>
              <a:t>  {</a:t>
            </a:r>
          </a:p>
          <a:p>
            <a:pPr>
              <a:defRPr/>
            </a:pPr>
            <a:r>
              <a:rPr kumimoji="1" lang="en-US" altLang="zh-CN" sz="2400" b="1">
                <a:effectLst>
                  <a:outerShdw blurRad="38100" dist="38100" dir="2700000" algn="tl">
                    <a:srgbClr val="FFFFFF"/>
                  </a:outerShdw>
                </a:effectLst>
                <a:latin typeface="Times New Roman" pitchFamily="18" charset="0"/>
              </a:rPr>
              <a:t>     case 1:  b = b + 2;  break;</a:t>
            </a:r>
          </a:p>
          <a:p>
            <a:pPr>
              <a:defRPr/>
            </a:pPr>
            <a:r>
              <a:rPr kumimoji="1" lang="en-US" altLang="zh-CN" sz="2400" b="1">
                <a:effectLst>
                  <a:outerShdw blurRad="38100" dist="38100" dir="2700000" algn="tl">
                    <a:srgbClr val="FFFFFF"/>
                  </a:outerShdw>
                </a:effectLst>
                <a:latin typeface="Times New Roman" pitchFamily="18" charset="0"/>
              </a:rPr>
              <a:t>     case 2:  b = b * 2;  break;</a:t>
            </a:r>
          </a:p>
          <a:p>
            <a:pPr>
              <a:defRPr/>
            </a:pPr>
            <a:r>
              <a:rPr kumimoji="1" lang="en-US" altLang="zh-CN" sz="2400" b="1">
                <a:effectLst>
                  <a:outerShdw blurRad="38100" dist="38100" dir="2700000" algn="tl">
                    <a:srgbClr val="FFFFFF"/>
                  </a:outerShdw>
                </a:effectLst>
                <a:latin typeface="Times New Roman" pitchFamily="18" charset="0"/>
              </a:rPr>
              <a:t>     case 1:  b = b + 2;  break;      </a:t>
            </a:r>
          </a:p>
          <a:p>
            <a:pPr>
              <a:defRPr/>
            </a:pPr>
            <a:r>
              <a:rPr kumimoji="1" lang="en-US" altLang="zh-CN" sz="2400" b="1">
                <a:effectLst>
                  <a:outerShdw blurRad="38100" dist="38100" dir="2700000" algn="tl">
                    <a:srgbClr val="FFFFFF"/>
                  </a:outerShdw>
                </a:effectLst>
                <a:latin typeface="Times New Roman" pitchFamily="18" charset="0"/>
              </a:rPr>
              <a:t>  }</a:t>
            </a:r>
          </a:p>
          <a:p>
            <a:pPr>
              <a:defRPr/>
            </a:pPr>
            <a:r>
              <a:rPr kumimoji="1" lang="en-US" altLang="zh-CN" sz="2400" b="1">
                <a:effectLst>
                  <a:outerShdw blurRad="38100" dist="38100" dir="2700000" algn="tl">
                    <a:srgbClr val="FFFFFF"/>
                  </a:outerShdw>
                </a:effectLst>
                <a:latin typeface="Times New Roman" pitchFamily="18" charset="0"/>
              </a:rPr>
              <a:t>  printf ("b = %d\n", b);</a:t>
            </a:r>
          </a:p>
        </p:txBody>
      </p:sp>
      <p:sp>
        <p:nvSpPr>
          <p:cNvPr id="39939" name="Rectangle 4"/>
          <p:cNvSpPr>
            <a:spLocks noChangeArrowheads="1"/>
          </p:cNvSpPr>
          <p:nvPr/>
        </p:nvSpPr>
        <p:spPr bwMode="auto">
          <a:xfrm>
            <a:off x="1028700" y="6534133"/>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63525" name="Rectangle 5"/>
          <p:cNvSpPr>
            <a:spLocks noChangeArrowheads="1"/>
          </p:cNvSpPr>
          <p:nvPr/>
        </p:nvSpPr>
        <p:spPr bwMode="auto">
          <a:xfrm>
            <a:off x="539752" y="1475771"/>
            <a:ext cx="83407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(2) case</a:t>
            </a:r>
            <a:r>
              <a:rPr kumimoji="1" lang="zh-CN" altLang="en-US" sz="2400" b="1">
                <a:effectLst>
                  <a:outerShdw blurRad="38100" dist="38100" dir="2700000" algn="tl">
                    <a:srgbClr val="C0C0C0"/>
                  </a:outerShdw>
                </a:effectLst>
                <a:latin typeface="楷体_GB2312" pitchFamily="49" charset="-122"/>
                <a:ea typeface="楷体_GB2312" pitchFamily="49" charset="-122"/>
              </a:rPr>
              <a:t>后面语句（组）可加</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也可以不加</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，但一般不加</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 </a:t>
            </a:r>
          </a:p>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(3) </a:t>
            </a:r>
            <a:r>
              <a:rPr kumimoji="1" lang="zh-CN" altLang="en-US" sz="2400" b="1">
                <a:effectLst>
                  <a:outerShdw blurRad="38100" dist="38100" dir="2700000" algn="tl">
                    <a:srgbClr val="C0C0C0"/>
                  </a:outerShdw>
                </a:effectLst>
                <a:latin typeface="楷体_GB2312" pitchFamily="49" charset="-122"/>
                <a:ea typeface="楷体_GB2312" pitchFamily="49" charset="-122"/>
              </a:rPr>
              <a:t>每个</a:t>
            </a:r>
            <a:r>
              <a:rPr kumimoji="1" lang="en-US" altLang="zh-CN" sz="2400" b="1">
                <a:effectLst>
                  <a:outerShdw blurRad="38100" dist="38100" dir="2700000" algn="tl">
                    <a:srgbClr val="C0C0C0"/>
                  </a:outerShdw>
                </a:effectLst>
                <a:latin typeface="楷体_GB2312" pitchFamily="49" charset="-122"/>
                <a:ea typeface="楷体_GB2312" pitchFamily="49" charset="-122"/>
              </a:rPr>
              <a:t>case</a:t>
            </a:r>
            <a:r>
              <a:rPr kumimoji="1" lang="zh-CN" altLang="en-US" sz="2400" b="1">
                <a:effectLst>
                  <a:outerShdw blurRad="38100" dist="38100" dir="2700000" algn="tl">
                    <a:srgbClr val="C0C0C0"/>
                  </a:outerShdw>
                </a:effectLst>
                <a:latin typeface="楷体_GB2312" pitchFamily="49" charset="-122"/>
                <a:ea typeface="楷体_GB2312" pitchFamily="49" charset="-122"/>
              </a:rPr>
              <a:t>后面</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常量表达式</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的值，必须各不相同，否则会出现相互矛盾的现象。    </a:t>
            </a:r>
          </a:p>
        </p:txBody>
      </p:sp>
      <p:sp>
        <p:nvSpPr>
          <p:cNvPr id="363526" name="Text Box 6" descr="信纸"/>
          <p:cNvSpPr txBox="1">
            <a:spLocks noChangeArrowheads="1"/>
          </p:cNvSpPr>
          <p:nvPr/>
        </p:nvSpPr>
        <p:spPr bwMode="auto">
          <a:xfrm>
            <a:off x="827090" y="3308350"/>
            <a:ext cx="7921625" cy="1955800"/>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a:effectLst>
                  <a:outerShdw blurRad="38100" dist="38100" dir="2700000" algn="tl">
                    <a:srgbClr val="FFFFFF"/>
                  </a:outerShdw>
                </a:effectLst>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switch ( i )</a:t>
            </a:r>
          </a:p>
          <a:p>
            <a:pPr>
              <a:defRPr/>
            </a:pPr>
            <a:r>
              <a:rPr kumimoji="1" lang="en-US" altLang="zh-CN" sz="2400" b="1">
                <a:effectLst>
                  <a:outerShdw blurRad="38100" dist="38100" dir="2700000" algn="tl">
                    <a:srgbClr val="FFFFFF"/>
                  </a:outerShdw>
                </a:effectLst>
                <a:latin typeface="Times New Roman" pitchFamily="18" charset="0"/>
              </a:rPr>
              <a:t>  {</a:t>
            </a:r>
          </a:p>
          <a:p>
            <a:pPr>
              <a:defRPr/>
            </a:pPr>
            <a:r>
              <a:rPr kumimoji="1" lang="en-US" altLang="zh-CN" sz="2400" b="1">
                <a:effectLst>
                  <a:outerShdw blurRad="38100" dist="38100" dir="2700000" algn="tl">
                    <a:srgbClr val="FFFFFF"/>
                  </a:outerShdw>
                </a:effectLst>
                <a:latin typeface="Times New Roman" pitchFamily="18" charset="0"/>
              </a:rPr>
              <a:t>     case 1:  { b = b + 1;  break; }    </a:t>
            </a:r>
            <a:r>
              <a:rPr kumimoji="1" lang="en-US" altLang="zh-CN" sz="2400" b="1">
                <a:solidFill>
                  <a:srgbClr val="FF33CC"/>
                </a:solidFill>
                <a:effectLst>
                  <a:outerShdw blurRad="38100" dist="38100" dir="2700000" algn="tl">
                    <a:srgbClr val="000000"/>
                  </a:outerShdw>
                </a:effectLst>
                <a:latin typeface="Times New Roman" pitchFamily="18" charset="0"/>
                <a:ea typeface="楷体_GB2312" pitchFamily="49" charset="-122"/>
              </a:rPr>
              <a:t>// { }</a:t>
            </a:r>
            <a:r>
              <a:rPr kumimoji="1" lang="zh-CN" altLang="en-US" sz="2400" b="1">
                <a:solidFill>
                  <a:srgbClr val="FF33CC"/>
                </a:solidFill>
                <a:effectLst>
                  <a:outerShdw blurRad="38100" dist="38100" dir="2700000" algn="tl">
                    <a:srgbClr val="000000"/>
                  </a:outerShdw>
                </a:effectLst>
                <a:latin typeface="Times New Roman" pitchFamily="18" charset="0"/>
                <a:ea typeface="楷体_GB2312" pitchFamily="49" charset="-122"/>
              </a:rPr>
              <a:t>可加可不加</a:t>
            </a:r>
          </a:p>
          <a:p>
            <a:pPr>
              <a:defRPr/>
            </a:pPr>
            <a:r>
              <a:rPr kumimoji="1" lang="zh-CN" altLang="en-US" sz="2400" b="1">
                <a:effectLst>
                  <a:outerShdw blurRad="38100" dist="38100" dir="2700000" algn="tl">
                    <a:srgbClr val="FFFFFF"/>
                  </a:outerShdw>
                </a:effectLst>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case 2:     b = b - 1;   break;</a:t>
            </a:r>
          </a:p>
          <a:p>
            <a:pPr>
              <a:defRPr/>
            </a:pPr>
            <a:r>
              <a:rPr kumimoji="1" lang="en-US" altLang="zh-CN" sz="2400" b="1">
                <a:effectLst>
                  <a:outerShdw blurRad="38100" dist="38100" dir="2700000" algn="tl">
                    <a:srgbClr val="FFFFFF"/>
                  </a:outerShdw>
                </a:effectLst>
                <a:latin typeface="Times New Roman" pitchFamily="18" charset="0"/>
              </a:rPr>
              <a:t>  }</a:t>
            </a:r>
          </a:p>
        </p:txBody>
      </p:sp>
      <p:sp>
        <p:nvSpPr>
          <p:cNvPr id="363527" name="Oval 7"/>
          <p:cNvSpPr>
            <a:spLocks noChangeArrowheads="1"/>
          </p:cNvSpPr>
          <p:nvPr/>
        </p:nvSpPr>
        <p:spPr bwMode="auto">
          <a:xfrm>
            <a:off x="1090615" y="5421315"/>
            <a:ext cx="3671887" cy="4333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nvGrpSpPr>
          <p:cNvPr id="363528" name="Group 8"/>
          <p:cNvGrpSpPr>
            <a:grpSpLocks/>
          </p:cNvGrpSpPr>
          <p:nvPr/>
        </p:nvGrpSpPr>
        <p:grpSpPr bwMode="auto">
          <a:xfrm>
            <a:off x="3492502" y="3308352"/>
            <a:ext cx="5400675" cy="2087563"/>
            <a:chOff x="2200" y="1661"/>
            <a:chExt cx="3402" cy="1315"/>
          </a:xfrm>
        </p:grpSpPr>
        <p:sp>
          <p:nvSpPr>
            <p:cNvPr id="363529" name="AutoShape 9"/>
            <p:cNvSpPr>
              <a:spLocks noChangeArrowheads="1"/>
            </p:cNvSpPr>
            <p:nvPr/>
          </p:nvSpPr>
          <p:spPr bwMode="auto">
            <a:xfrm>
              <a:off x="2789" y="1661"/>
              <a:ext cx="2813" cy="1179"/>
            </a:xfrm>
            <a:prstGeom prst="irregularSeal1">
              <a:avLst/>
            </a:prstGeom>
            <a:gradFill rotWithShape="1">
              <a:gsLst>
                <a:gs pos="0">
                  <a:srgbClr val="00FFFF"/>
                </a:gs>
                <a:gs pos="100000">
                  <a:srgbClr val="00FFFF">
                    <a:gamma/>
                    <a:shade val="75686"/>
                    <a:invGamma/>
                  </a:srgbClr>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Times New Roman" pitchFamily="18" charset="0"/>
                  <a:ea typeface="隶书" pitchFamily="49" charset="-122"/>
                </a:rPr>
                <a:t>case 1</a:t>
              </a:r>
              <a:r>
                <a:rPr kumimoji="1" lang="zh-CN" altLang="en-US" sz="2400" b="1">
                  <a:solidFill>
                    <a:srgbClr val="FF3300"/>
                  </a:solidFill>
                  <a:effectLst>
                    <a:outerShdw blurRad="38100" dist="38100" dir="2700000" algn="tl">
                      <a:srgbClr val="000000"/>
                    </a:outerShdw>
                  </a:effectLst>
                  <a:latin typeface="隶书" pitchFamily="49" charset="-122"/>
                  <a:ea typeface="隶书" pitchFamily="49" charset="-122"/>
                </a:rPr>
                <a:t>在前面已使用</a:t>
              </a:r>
            </a:p>
          </p:txBody>
        </p:sp>
        <p:sp>
          <p:nvSpPr>
            <p:cNvPr id="39949" name="Line 10"/>
            <p:cNvSpPr>
              <a:spLocks noChangeShapeType="1"/>
            </p:cNvSpPr>
            <p:nvPr/>
          </p:nvSpPr>
          <p:spPr bwMode="auto">
            <a:xfrm flipV="1">
              <a:off x="2200" y="2432"/>
              <a:ext cx="998" cy="54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3531" name="Group 11"/>
          <p:cNvGrpSpPr>
            <a:grpSpLocks/>
          </p:cNvGrpSpPr>
          <p:nvPr/>
        </p:nvGrpSpPr>
        <p:grpSpPr bwMode="auto">
          <a:xfrm>
            <a:off x="5219700" y="5468938"/>
            <a:ext cx="381000" cy="381000"/>
            <a:chOff x="4344" y="3540"/>
            <a:chExt cx="240" cy="240"/>
          </a:xfrm>
        </p:grpSpPr>
        <p:sp>
          <p:nvSpPr>
            <p:cNvPr id="39946" name="Line 12"/>
            <p:cNvSpPr>
              <a:spLocks noChangeShapeType="1"/>
            </p:cNvSpPr>
            <p:nvPr/>
          </p:nvSpPr>
          <p:spPr bwMode="auto">
            <a:xfrm flipH="1">
              <a:off x="4344" y="3540"/>
              <a:ext cx="240" cy="240"/>
            </a:xfrm>
            <a:prstGeom prst="line">
              <a:avLst/>
            </a:prstGeom>
            <a:noFill/>
            <a:ln w="38100">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947" name="Line 13"/>
            <p:cNvSpPr>
              <a:spLocks noChangeShapeType="1"/>
            </p:cNvSpPr>
            <p:nvPr/>
          </p:nvSpPr>
          <p:spPr bwMode="auto">
            <a:xfrm>
              <a:off x="4356" y="3540"/>
              <a:ext cx="228" cy="216"/>
            </a:xfrm>
            <a:prstGeom prst="line">
              <a:avLst/>
            </a:prstGeom>
            <a:noFill/>
            <a:ln w="38100">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63537" name="Rectangle 17"/>
          <p:cNvSpPr>
            <a:spLocks noChangeArrowheads="1"/>
          </p:cNvSpPr>
          <p:nvPr/>
        </p:nvSpPr>
        <p:spPr bwMode="auto">
          <a:xfrm>
            <a:off x="250825" y="260352"/>
            <a:ext cx="67691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使用</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endParaRPr kumimoji="1" lang="zh-CN" altLang="en-US" sz="3600" b="1">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63525">
                                            <p:txEl>
                                              <p:pRg st="0" end="0"/>
                                            </p:txEl>
                                          </p:spTgt>
                                        </p:tgtEl>
                                        <p:attrNameLst>
                                          <p:attrName>style.visibility</p:attrName>
                                        </p:attrNameLst>
                                      </p:cBhvr>
                                      <p:to>
                                        <p:strVal val="visible"/>
                                      </p:to>
                                    </p:set>
                                    <p:animEffect transition="in" filter="box(out)">
                                      <p:cBhvr>
                                        <p:cTn id="7" dur="500"/>
                                        <p:tgtEl>
                                          <p:spTgt spid="3635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3526"/>
                                        </p:tgtEl>
                                        <p:attrNameLst>
                                          <p:attrName>style.visibility</p:attrName>
                                        </p:attrNameLst>
                                      </p:cBhvr>
                                      <p:to>
                                        <p:strVal val="visible"/>
                                      </p:to>
                                    </p:set>
                                    <p:animEffect transition="in" filter="box(out)">
                                      <p:cBhvr>
                                        <p:cTn id="12" dur="500"/>
                                        <p:tgtEl>
                                          <p:spTgt spid="363526"/>
                                        </p:tgtEl>
                                      </p:cBhvr>
                                    </p:animEffect>
                                  </p:childTnLst>
                                  <p:subTnLst>
                                    <p:set>
                                      <p:cBhvr override="childStyle">
                                        <p:cTn dur="1" fill="hold" display="0" masterRel="nextClick" afterEffect="1"/>
                                        <p:tgtEl>
                                          <p:spTgt spid="363526"/>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63525">
                                            <p:txEl>
                                              <p:pRg st="1" end="1"/>
                                            </p:txEl>
                                          </p:spTgt>
                                        </p:tgtEl>
                                        <p:attrNameLst>
                                          <p:attrName>style.visibility</p:attrName>
                                        </p:attrNameLst>
                                      </p:cBhvr>
                                      <p:to>
                                        <p:strVal val="visible"/>
                                      </p:to>
                                    </p:set>
                                    <p:animEffect transition="in" filter="box(out)">
                                      <p:cBhvr>
                                        <p:cTn id="17" dur="500"/>
                                        <p:tgtEl>
                                          <p:spTgt spid="36352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63522"/>
                                        </p:tgtEl>
                                        <p:attrNameLst>
                                          <p:attrName>style.visibility</p:attrName>
                                        </p:attrNameLst>
                                      </p:cBhvr>
                                      <p:to>
                                        <p:strVal val="visible"/>
                                      </p:to>
                                    </p:set>
                                    <p:animEffect transition="in" filter="box(out)">
                                      <p:cBhvr>
                                        <p:cTn id="22" dur="500"/>
                                        <p:tgtEl>
                                          <p:spTgt spid="36352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63531"/>
                                        </p:tgtEl>
                                        <p:attrNameLst>
                                          <p:attrName>style.visibility</p:attrName>
                                        </p:attrNameLst>
                                      </p:cBhvr>
                                      <p:to>
                                        <p:strVal val="visible"/>
                                      </p:to>
                                    </p:set>
                                    <p:animEffect transition="in" filter="box(out)">
                                      <p:cBhvr>
                                        <p:cTn id="27" dur="500"/>
                                        <p:tgtEl>
                                          <p:spTgt spid="363531"/>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3527"/>
                                        </p:tgtEl>
                                        <p:attrNameLst>
                                          <p:attrName>style.visibility</p:attrName>
                                        </p:attrNameLst>
                                      </p:cBhvr>
                                      <p:to>
                                        <p:strVal val="visible"/>
                                      </p:to>
                                    </p:set>
                                    <p:animEffect transition="in" filter="strips(downRight)">
                                      <p:cBhvr>
                                        <p:cTn id="32" dur="500"/>
                                        <p:tgtEl>
                                          <p:spTgt spid="363527"/>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nodeType="afterGroup">
                            <p:stCondLst>
                              <p:cond delay="500"/>
                            </p:stCondLst>
                            <p:childTnLst>
                              <p:par>
                                <p:cTn id="34" presetID="18" presetClass="entr" presetSubtype="6" fill="hold" nodeType="afterEffect">
                                  <p:stCondLst>
                                    <p:cond delay="0"/>
                                  </p:stCondLst>
                                  <p:childTnLst>
                                    <p:set>
                                      <p:cBhvr>
                                        <p:cTn id="35" dur="1" fill="hold">
                                          <p:stCondLst>
                                            <p:cond delay="0"/>
                                          </p:stCondLst>
                                        </p:cTn>
                                        <p:tgtEl>
                                          <p:spTgt spid="363528"/>
                                        </p:tgtEl>
                                        <p:attrNameLst>
                                          <p:attrName>style.visibility</p:attrName>
                                        </p:attrNameLst>
                                      </p:cBhvr>
                                      <p:to>
                                        <p:strVal val="visible"/>
                                      </p:to>
                                    </p:set>
                                    <p:animEffect transition="in" filter="strips(downRight)">
                                      <p:cBhvr>
                                        <p:cTn id="36" dur="500"/>
                                        <p:tgtEl>
                                          <p:spTgt spid="363528"/>
                                        </p:tgtEl>
                                      </p:cBhvr>
                                    </p:animEffect>
                                  </p:childTnLst>
                                  <p:subTnLst>
                                    <p:audio>
                                      <p:cMediaNode>
                                        <p:cTn display="0" masterRel="sameClick">
                                          <p:stCondLst>
                                            <p:cond evt="begin" delay="0">
                                              <p:tn val="34"/>
                                            </p:cond>
                                          </p:stCondLst>
                                          <p:endCondLst>
                                            <p:cond evt="onStopAudio" delay="0">
                                              <p:tgtEl>
                                                <p:sldTgt/>
                                              </p:tgtEl>
                                            </p:cond>
                                          </p:endCondLst>
                                        </p:cTn>
                                        <p:tgtEl>
                                          <p:sndTgt r:embed="rId4" name="explod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63537">
                                            <p:txEl>
                                              <p:pRg st="0" end="0"/>
                                            </p:txEl>
                                          </p:spTgt>
                                        </p:tgtEl>
                                        <p:attrNameLst>
                                          <p:attrName>style.visibility</p:attrName>
                                        </p:attrNameLst>
                                      </p:cBhvr>
                                      <p:to>
                                        <p:strVal val="visible"/>
                                      </p:to>
                                    </p:set>
                                    <p:anim calcmode="lin" valueType="num">
                                      <p:cBhvr additive="base">
                                        <p:cTn id="41" dur="500" fill="hold"/>
                                        <p:tgtEl>
                                          <p:spTgt spid="363537">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6353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animBg="1" autoUpdateAnimBg="0"/>
      <p:bldP spid="363526" grpId="0" animBg="1" autoUpdateAnimBg="0"/>
      <p:bldP spid="363527" grpId="0" animBg="1"/>
      <p:bldP spid="363537" grpId="0" build="p" bldLvl="3"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1028700" y="6461108"/>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65572" name="Rectangle 4"/>
          <p:cNvSpPr>
            <a:spLocks noChangeArrowheads="1"/>
          </p:cNvSpPr>
          <p:nvPr/>
        </p:nvSpPr>
        <p:spPr bwMode="auto">
          <a:xfrm>
            <a:off x="527052" y="1365679"/>
            <a:ext cx="8340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(4) </a:t>
            </a:r>
            <a:r>
              <a:rPr kumimoji="1" lang="zh-CN" altLang="en-US" sz="2400" b="1">
                <a:effectLst>
                  <a:outerShdw blurRad="38100" dist="38100" dir="2700000" algn="tl">
                    <a:srgbClr val="C0C0C0"/>
                  </a:outerShdw>
                </a:effectLst>
                <a:latin typeface="楷体_GB2312" pitchFamily="49" charset="-122"/>
                <a:ea typeface="楷体_GB2312" pitchFamily="49" charset="-122"/>
              </a:rPr>
              <a:t>每个</a:t>
            </a:r>
            <a:r>
              <a:rPr kumimoji="1" lang="en-US" altLang="zh-CN" sz="2400" b="1">
                <a:effectLst>
                  <a:outerShdw blurRad="38100" dist="38100" dir="2700000" algn="tl">
                    <a:srgbClr val="C0C0C0"/>
                  </a:outerShdw>
                </a:effectLst>
                <a:latin typeface="楷体_GB2312" pitchFamily="49" charset="-122"/>
                <a:ea typeface="楷体_GB2312" pitchFamily="49" charset="-122"/>
              </a:rPr>
              <a:t>case</a:t>
            </a:r>
            <a:r>
              <a:rPr kumimoji="1" lang="zh-CN" altLang="en-US" sz="2400" b="1">
                <a:effectLst>
                  <a:outerShdw blurRad="38100" dist="38100" dir="2700000" algn="tl">
                    <a:srgbClr val="C0C0C0"/>
                  </a:outerShdw>
                </a:effectLst>
                <a:latin typeface="楷体_GB2312" pitchFamily="49" charset="-122"/>
                <a:ea typeface="楷体_GB2312" pitchFamily="49" charset="-122"/>
              </a:rPr>
              <a:t>后面必须是</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常量表达式</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，表达式中不能包含变量。    </a:t>
            </a:r>
          </a:p>
        </p:txBody>
      </p:sp>
      <p:sp>
        <p:nvSpPr>
          <p:cNvPr id="365573" name="Text Box 5" descr="信纸"/>
          <p:cNvSpPr txBox="1">
            <a:spLocks noChangeArrowheads="1"/>
          </p:cNvSpPr>
          <p:nvPr/>
        </p:nvSpPr>
        <p:spPr bwMode="auto">
          <a:xfrm>
            <a:off x="755652" y="2298702"/>
            <a:ext cx="7921625" cy="4511675"/>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 例：按成绩分成</a:t>
            </a:r>
            <a:r>
              <a:rPr kumimoji="1" lang="en-US" altLang="zh-CN" sz="2400" b="1">
                <a:solidFill>
                  <a:srgbClr val="FF33CC"/>
                </a:solidFill>
                <a:effectLst>
                  <a:outerShdw blurRad="38100" dist="38100" dir="2700000" algn="tl">
                    <a:srgbClr val="000000"/>
                  </a:outerShdw>
                </a:effectLst>
                <a:latin typeface="隶书" pitchFamily="49" charset="-122"/>
                <a:ea typeface="隶书" pitchFamily="49" charset="-122"/>
              </a:rPr>
              <a:t>A</a:t>
            </a: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sz="2400" b="1">
                <a:solidFill>
                  <a:srgbClr val="FF33CC"/>
                </a:solidFill>
                <a:effectLst>
                  <a:outerShdw blurRad="38100" dist="38100" dir="2700000" algn="tl">
                    <a:srgbClr val="000000"/>
                  </a:outerShdw>
                </a:effectLst>
                <a:latin typeface="隶书" pitchFamily="49" charset="-122"/>
                <a:ea typeface="隶书" pitchFamily="49" charset="-122"/>
              </a:rPr>
              <a:t>B</a:t>
            </a: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sz="2400" b="1">
                <a:solidFill>
                  <a:srgbClr val="FF33CC"/>
                </a:solidFill>
                <a:effectLst>
                  <a:outerShdw blurRad="38100" dist="38100" dir="2700000" algn="tl">
                    <a:srgbClr val="000000"/>
                  </a:outerShdw>
                </a:effectLst>
                <a:latin typeface="隶书" pitchFamily="49" charset="-122"/>
                <a:ea typeface="隶书" pitchFamily="49" charset="-122"/>
              </a:rPr>
              <a:t>C</a:t>
            </a: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sz="2400" b="1">
                <a:solidFill>
                  <a:srgbClr val="FF33CC"/>
                </a:solidFill>
                <a:effectLst>
                  <a:outerShdw blurRad="38100" dist="38100" dir="2700000" algn="tl">
                    <a:srgbClr val="000000"/>
                  </a:outerShdw>
                </a:effectLst>
                <a:latin typeface="隶书" pitchFamily="49" charset="-122"/>
                <a:ea typeface="隶书" pitchFamily="49" charset="-122"/>
              </a:rPr>
              <a:t>D</a:t>
            </a: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sz="2400" b="1">
                <a:solidFill>
                  <a:srgbClr val="FF33CC"/>
                </a:solidFill>
                <a:effectLst>
                  <a:outerShdw blurRad="38100" dist="38100" dir="2700000" algn="tl">
                    <a:srgbClr val="000000"/>
                  </a:outerShdw>
                </a:effectLst>
                <a:latin typeface="隶书" pitchFamily="49" charset="-122"/>
                <a:ea typeface="隶书" pitchFamily="49" charset="-122"/>
              </a:rPr>
              <a:t>E</a:t>
            </a: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sz="2400" b="1">
                <a:solidFill>
                  <a:srgbClr val="FF33CC"/>
                </a:solidFill>
                <a:effectLst>
                  <a:outerShdw blurRad="38100" dist="38100" dir="2700000" algn="tl">
                    <a:srgbClr val="000000"/>
                  </a:outerShdw>
                </a:effectLst>
                <a:latin typeface="隶书" pitchFamily="49" charset="-122"/>
                <a:ea typeface="隶书" pitchFamily="49" charset="-122"/>
              </a:rPr>
              <a:t>F</a:t>
            </a: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几个等级。</a:t>
            </a:r>
          </a:p>
          <a:p>
            <a:pPr>
              <a:defRPr/>
            </a:pPr>
            <a:r>
              <a:rPr kumimoji="1" lang="zh-CN" altLang="en-US" sz="2400" b="1">
                <a:effectLst>
                  <a:outerShdw blurRad="38100" dist="38100" dir="2700000" algn="tl">
                    <a:srgbClr val="FFFFFF"/>
                  </a:outerShdw>
                </a:effectLst>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char score;</a:t>
            </a:r>
          </a:p>
          <a:p>
            <a:pPr>
              <a:defRPr/>
            </a:pPr>
            <a:r>
              <a:rPr kumimoji="1" lang="en-US" altLang="zh-CN" sz="2400" b="1">
                <a:effectLst>
                  <a:outerShdw blurRad="38100" dist="38100" dir="2700000" algn="tl">
                    <a:srgbClr val="FFFFFF"/>
                  </a:outerShdw>
                </a:effectLst>
                <a:latin typeface="Times New Roman" pitchFamily="18" charset="0"/>
              </a:rPr>
              <a:t>  printf ("Enter Score: ");</a:t>
            </a:r>
          </a:p>
          <a:p>
            <a:pPr>
              <a:defRPr/>
            </a:pPr>
            <a:r>
              <a:rPr kumimoji="1" lang="en-US" altLang="zh-CN" sz="2400" b="1">
                <a:effectLst>
                  <a:outerShdw blurRad="38100" dist="38100" dir="2700000" algn="tl">
                    <a:srgbClr val="FFFFFF"/>
                  </a:outerShdw>
                </a:effectLst>
                <a:latin typeface="Times New Roman" pitchFamily="18" charset="0"/>
              </a:rPr>
              <a:t>  scanf ("%d", &amp;score);</a:t>
            </a:r>
          </a:p>
          <a:p>
            <a:pPr>
              <a:defRPr/>
            </a:pPr>
            <a:r>
              <a:rPr kumimoji="1" lang="en-US" altLang="zh-CN" sz="2400" b="1">
                <a:effectLst>
                  <a:outerShdw blurRad="38100" dist="38100" dir="2700000" algn="tl">
                    <a:srgbClr val="FFFFFF"/>
                  </a:outerShdw>
                </a:effectLst>
                <a:latin typeface="Times New Roman" pitchFamily="18" charset="0"/>
              </a:rPr>
              <a:t>  switch (score)</a:t>
            </a:r>
          </a:p>
          <a:p>
            <a:pPr>
              <a:defRPr/>
            </a:pPr>
            <a:r>
              <a:rPr kumimoji="1" lang="en-US" altLang="zh-CN" sz="2400" b="1">
                <a:effectLst>
                  <a:outerShdw blurRad="38100" dist="38100" dir="2700000" algn="tl">
                    <a:srgbClr val="FFFFFF"/>
                  </a:outerShdw>
                </a:effectLst>
                <a:latin typeface="Times New Roman" pitchFamily="18" charset="0"/>
              </a:rPr>
              <a:t>  {</a:t>
            </a:r>
          </a:p>
          <a:p>
            <a:pPr>
              <a:defRPr/>
            </a:pPr>
            <a:r>
              <a:rPr kumimoji="1" lang="en-US" altLang="zh-CN" sz="2400" b="1">
                <a:effectLst>
                  <a:outerShdw blurRad="38100" dist="38100" dir="2700000" algn="tl">
                    <a:srgbClr val="FFFFFF"/>
                  </a:outerShdw>
                </a:effectLst>
                <a:latin typeface="Times New Roman" pitchFamily="18" charset="0"/>
              </a:rPr>
              <a:t>    case  score &gt;= 90 :                            printf ("A");  break;</a:t>
            </a:r>
          </a:p>
          <a:p>
            <a:pPr>
              <a:defRPr/>
            </a:pPr>
            <a:r>
              <a:rPr kumimoji="1" lang="en-US" altLang="zh-CN" sz="2400" b="1">
                <a:effectLst>
                  <a:outerShdw blurRad="38100" dist="38100" dir="2700000" algn="tl">
                    <a:srgbClr val="FFFFFF"/>
                  </a:outerShdw>
                </a:effectLst>
                <a:latin typeface="Times New Roman" pitchFamily="18" charset="0"/>
              </a:rPr>
              <a:t>    case  score &gt;= 80 &amp;&amp; score &lt; 90 :</a:t>
            </a:r>
            <a:r>
              <a:rPr kumimoji="1" lang="en-US" altLang="zh-CN" sz="2400">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printf (“B");  break;</a:t>
            </a:r>
          </a:p>
          <a:p>
            <a:pPr>
              <a:defRPr/>
            </a:pPr>
            <a:r>
              <a:rPr kumimoji="1" lang="en-US" altLang="zh-CN" sz="2400" b="1">
                <a:effectLst>
                  <a:outerShdw blurRad="38100" dist="38100" dir="2700000" algn="tl">
                    <a:srgbClr val="FFFFFF"/>
                  </a:outerShdw>
                </a:effectLst>
                <a:latin typeface="Times New Roman" pitchFamily="18" charset="0"/>
              </a:rPr>
              <a:t>    case  score &gt;= 70 &amp;&amp; score &lt; 80 :</a:t>
            </a:r>
            <a:r>
              <a:rPr kumimoji="1" lang="en-US" altLang="zh-CN" sz="2400">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printf (“C");  break;</a:t>
            </a:r>
          </a:p>
          <a:p>
            <a:pPr>
              <a:defRPr/>
            </a:pPr>
            <a:r>
              <a:rPr kumimoji="1" lang="en-US" altLang="zh-CN" sz="2400" b="1">
                <a:effectLst>
                  <a:outerShdw blurRad="38100" dist="38100" dir="2700000" algn="tl">
                    <a:srgbClr val="FFFFFF"/>
                  </a:outerShdw>
                </a:effectLst>
                <a:latin typeface="Times New Roman" pitchFamily="18" charset="0"/>
              </a:rPr>
              <a:t>    case  score &gt;= 60 &amp;&amp; score &lt; 70 :</a:t>
            </a:r>
            <a:r>
              <a:rPr kumimoji="1" lang="en-US" altLang="zh-CN" sz="2400">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printf (“E");  break;</a:t>
            </a:r>
          </a:p>
          <a:p>
            <a:pPr>
              <a:defRPr/>
            </a:pPr>
            <a:r>
              <a:rPr kumimoji="1" lang="en-US" altLang="zh-CN" sz="2400" b="1">
                <a:effectLst>
                  <a:outerShdw blurRad="38100" dist="38100" dir="2700000" algn="tl">
                    <a:srgbClr val="FFFFFF"/>
                  </a:outerShdw>
                </a:effectLst>
                <a:latin typeface="Times New Roman" pitchFamily="18" charset="0"/>
              </a:rPr>
              <a:t>    default :                                            printf (“F");  break;</a:t>
            </a:r>
          </a:p>
          <a:p>
            <a:pPr>
              <a:defRPr/>
            </a:pPr>
            <a:r>
              <a:rPr kumimoji="1" lang="en-US" altLang="zh-CN" sz="2400" b="1">
                <a:effectLst>
                  <a:outerShdw blurRad="38100" dist="38100" dir="2700000" algn="tl">
                    <a:srgbClr val="FFFFFF"/>
                  </a:outerShdw>
                </a:effectLst>
                <a:latin typeface="Times New Roman" pitchFamily="18" charset="0"/>
              </a:rPr>
              <a:t>  }</a:t>
            </a:r>
          </a:p>
        </p:txBody>
      </p:sp>
      <p:sp>
        <p:nvSpPr>
          <p:cNvPr id="365574" name="Rectangle 6"/>
          <p:cNvSpPr>
            <a:spLocks noChangeArrowheads="1"/>
          </p:cNvSpPr>
          <p:nvPr/>
        </p:nvSpPr>
        <p:spPr bwMode="auto">
          <a:xfrm>
            <a:off x="1692275" y="4603752"/>
            <a:ext cx="3600450" cy="14398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nvGrpSpPr>
          <p:cNvPr id="365575" name="Group 7"/>
          <p:cNvGrpSpPr>
            <a:grpSpLocks/>
          </p:cNvGrpSpPr>
          <p:nvPr/>
        </p:nvGrpSpPr>
        <p:grpSpPr bwMode="auto">
          <a:xfrm>
            <a:off x="3348040" y="2587627"/>
            <a:ext cx="5400675" cy="2087563"/>
            <a:chOff x="2200" y="1661"/>
            <a:chExt cx="3402" cy="1315"/>
          </a:xfrm>
        </p:grpSpPr>
        <p:sp>
          <p:nvSpPr>
            <p:cNvPr id="365576" name="AutoShape 8"/>
            <p:cNvSpPr>
              <a:spLocks noChangeArrowheads="1"/>
            </p:cNvSpPr>
            <p:nvPr/>
          </p:nvSpPr>
          <p:spPr bwMode="auto">
            <a:xfrm>
              <a:off x="2789" y="1661"/>
              <a:ext cx="2813" cy="1179"/>
            </a:xfrm>
            <a:prstGeom prst="irregularSeal1">
              <a:avLst/>
            </a:prstGeom>
            <a:gradFill rotWithShape="1">
              <a:gsLst>
                <a:gs pos="0">
                  <a:srgbClr val="00FFFF"/>
                </a:gs>
                <a:gs pos="100000">
                  <a:srgbClr val="00FFFF">
                    <a:gamma/>
                    <a:shade val="75686"/>
                    <a:invGamma/>
                  </a:srgbClr>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Times New Roman" pitchFamily="18" charset="0"/>
                  <a:ea typeface="隶书" pitchFamily="49" charset="-122"/>
                </a:rPr>
                <a:t>case </a:t>
              </a:r>
              <a:r>
                <a:rPr kumimoji="1" lang="zh-CN" altLang="en-US" sz="2400" b="1">
                  <a:solidFill>
                    <a:srgbClr val="FF3300"/>
                  </a:solidFill>
                  <a:effectLst>
                    <a:outerShdw blurRad="38100" dist="38100" dir="2700000" algn="tl">
                      <a:srgbClr val="000000"/>
                    </a:outerShdw>
                  </a:effectLst>
                  <a:latin typeface="Times New Roman" pitchFamily="18" charset="0"/>
                  <a:ea typeface="隶书" pitchFamily="49" charset="-122"/>
                </a:rPr>
                <a:t>后面包含变量</a:t>
              </a:r>
              <a:endParaRPr kumimoji="1" lang="zh-CN" altLang="en-US" sz="2400" b="1">
                <a:solidFill>
                  <a:srgbClr val="FF3300"/>
                </a:solidFill>
                <a:effectLst>
                  <a:outerShdw blurRad="38100" dist="38100" dir="2700000" algn="tl">
                    <a:srgbClr val="000000"/>
                  </a:outerShdw>
                </a:effectLst>
                <a:latin typeface="隶书" pitchFamily="49" charset="-122"/>
                <a:ea typeface="隶书" pitchFamily="49" charset="-122"/>
              </a:endParaRPr>
            </a:p>
          </p:txBody>
        </p:sp>
        <p:sp>
          <p:nvSpPr>
            <p:cNvPr id="40972" name="Line 9"/>
            <p:cNvSpPr>
              <a:spLocks noChangeShapeType="1"/>
            </p:cNvSpPr>
            <p:nvPr/>
          </p:nvSpPr>
          <p:spPr bwMode="auto">
            <a:xfrm flipV="1">
              <a:off x="2200" y="2432"/>
              <a:ext cx="998" cy="54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5578" name="Group 10"/>
          <p:cNvGrpSpPr>
            <a:grpSpLocks/>
          </p:cNvGrpSpPr>
          <p:nvPr/>
        </p:nvGrpSpPr>
        <p:grpSpPr bwMode="auto">
          <a:xfrm>
            <a:off x="3995738" y="4675188"/>
            <a:ext cx="381000" cy="381000"/>
            <a:chOff x="4344" y="3540"/>
            <a:chExt cx="240" cy="240"/>
          </a:xfrm>
        </p:grpSpPr>
        <p:sp>
          <p:nvSpPr>
            <p:cNvPr id="40969" name="Line 11"/>
            <p:cNvSpPr>
              <a:spLocks noChangeShapeType="1"/>
            </p:cNvSpPr>
            <p:nvPr/>
          </p:nvSpPr>
          <p:spPr bwMode="auto">
            <a:xfrm flipH="1">
              <a:off x="4344" y="3540"/>
              <a:ext cx="240" cy="240"/>
            </a:xfrm>
            <a:prstGeom prst="line">
              <a:avLst/>
            </a:prstGeom>
            <a:noFill/>
            <a:ln w="38100">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970" name="Line 12"/>
            <p:cNvSpPr>
              <a:spLocks noChangeShapeType="1"/>
            </p:cNvSpPr>
            <p:nvPr/>
          </p:nvSpPr>
          <p:spPr bwMode="auto">
            <a:xfrm>
              <a:off x="4356" y="3540"/>
              <a:ext cx="228" cy="216"/>
            </a:xfrm>
            <a:prstGeom prst="line">
              <a:avLst/>
            </a:prstGeom>
            <a:noFill/>
            <a:ln w="38100">
              <a:solidFill>
                <a:srgbClr val="FF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65584" name="Rectangle 16"/>
          <p:cNvSpPr>
            <a:spLocks noChangeArrowheads="1"/>
          </p:cNvSpPr>
          <p:nvPr/>
        </p:nvSpPr>
        <p:spPr bwMode="auto">
          <a:xfrm>
            <a:off x="250825" y="260352"/>
            <a:ext cx="67691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使用</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endParaRPr kumimoji="1" lang="zh-CN" altLang="en-US" sz="3600" b="1">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65572">
                                            <p:txEl>
                                              <p:pRg st="0" end="0"/>
                                            </p:txEl>
                                          </p:spTgt>
                                        </p:tgtEl>
                                        <p:attrNameLst>
                                          <p:attrName>style.visibility</p:attrName>
                                        </p:attrNameLst>
                                      </p:cBhvr>
                                      <p:to>
                                        <p:strVal val="visible"/>
                                      </p:to>
                                    </p:set>
                                    <p:animEffect transition="in" filter="box(out)">
                                      <p:cBhvr>
                                        <p:cTn id="7" dur="500"/>
                                        <p:tgtEl>
                                          <p:spTgt spid="36557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5573"/>
                                        </p:tgtEl>
                                        <p:attrNameLst>
                                          <p:attrName>style.visibility</p:attrName>
                                        </p:attrNameLst>
                                      </p:cBhvr>
                                      <p:to>
                                        <p:strVal val="visible"/>
                                      </p:to>
                                    </p:set>
                                    <p:animEffect transition="in" filter="box(out)">
                                      <p:cBhvr>
                                        <p:cTn id="12" dur="500"/>
                                        <p:tgtEl>
                                          <p:spTgt spid="36557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65578"/>
                                        </p:tgtEl>
                                        <p:attrNameLst>
                                          <p:attrName>style.visibility</p:attrName>
                                        </p:attrNameLst>
                                      </p:cBhvr>
                                      <p:to>
                                        <p:strVal val="visible"/>
                                      </p:to>
                                    </p:set>
                                    <p:animEffect transition="in" filter="box(out)">
                                      <p:cBhvr>
                                        <p:cTn id="17" dur="500"/>
                                        <p:tgtEl>
                                          <p:spTgt spid="36557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5574"/>
                                        </p:tgtEl>
                                        <p:attrNameLst>
                                          <p:attrName>style.visibility</p:attrName>
                                        </p:attrNameLst>
                                      </p:cBhvr>
                                      <p:to>
                                        <p:strVal val="visible"/>
                                      </p:to>
                                    </p:set>
                                    <p:animEffect transition="in" filter="strips(downRight)">
                                      <p:cBhvr>
                                        <p:cTn id="22" dur="500"/>
                                        <p:tgtEl>
                                          <p:spTgt spid="36557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nodeType="after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365575"/>
                                        </p:tgtEl>
                                        <p:attrNameLst>
                                          <p:attrName>style.visibility</p:attrName>
                                        </p:attrNameLst>
                                      </p:cBhvr>
                                      <p:to>
                                        <p:strVal val="visible"/>
                                      </p:to>
                                    </p:set>
                                    <p:animEffect transition="in" filter="strips(downRight)">
                                      <p:cBhvr>
                                        <p:cTn id="26" dur="500"/>
                                        <p:tgtEl>
                                          <p:spTgt spid="365575"/>
                                        </p:tgtEl>
                                      </p:cBhvr>
                                    </p:animEffect>
                                  </p:childTnLst>
                                  <p:subTnLst>
                                    <p:audio>
                                      <p:cMediaNode>
                                        <p:cTn display="0" masterRel="sameClick">
                                          <p:stCondLst>
                                            <p:cond evt="begin" delay="0">
                                              <p:tn val="24"/>
                                            </p:cond>
                                          </p:stCondLst>
                                          <p:endCondLst>
                                            <p:cond evt="onStopAudio" delay="0">
                                              <p:tgtEl>
                                                <p:sldTgt/>
                                              </p:tgtEl>
                                            </p:cond>
                                          </p:endCondLst>
                                        </p:cTn>
                                        <p:tgtEl>
                                          <p:sndTgt r:embed="rId4" name="bomb.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5584">
                                            <p:txEl>
                                              <p:pRg st="0" end="0"/>
                                            </p:txEl>
                                          </p:spTgt>
                                        </p:tgtEl>
                                        <p:attrNameLst>
                                          <p:attrName>style.visibility</p:attrName>
                                        </p:attrNameLst>
                                      </p:cBhvr>
                                      <p:to>
                                        <p:strVal val="visible"/>
                                      </p:to>
                                    </p:set>
                                    <p:anim calcmode="lin" valueType="num">
                                      <p:cBhvr additive="base">
                                        <p:cTn id="31" dur="500" fill="hold"/>
                                        <p:tgtEl>
                                          <p:spTgt spid="36558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55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animBg="1" autoUpdateAnimBg="0"/>
      <p:bldP spid="365574" grpId="0" animBg="1"/>
      <p:bldP spid="365584" grpId="0" build="p" bldLvl="3"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67620" name="Rectangle 4"/>
          <p:cNvSpPr>
            <a:spLocks noChangeArrowheads="1"/>
          </p:cNvSpPr>
          <p:nvPr/>
        </p:nvSpPr>
        <p:spPr bwMode="auto">
          <a:xfrm>
            <a:off x="425452" y="1363058"/>
            <a:ext cx="83407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(5) case</a:t>
            </a:r>
            <a:r>
              <a:rPr kumimoji="1" lang="zh-CN" altLang="en-US" sz="2400" b="1">
                <a:effectLst>
                  <a:outerShdw blurRad="38100" dist="38100" dir="2700000" algn="tl">
                    <a:srgbClr val="C0C0C0"/>
                  </a:outerShdw>
                </a:effectLst>
                <a:latin typeface="楷体_GB2312" pitchFamily="49" charset="-122"/>
                <a:ea typeface="楷体_GB2312" pitchFamily="49" charset="-122"/>
              </a:rPr>
              <a:t>后面的</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常量表达式</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仅起语句标号作用，并不进行条件判断。系统一旦找到入口标号，就从此标号开始执行，不再进行标号判断，所以必须加上</a:t>
            </a:r>
            <a:r>
              <a:rPr kumimoji="1" lang="en-US" altLang="zh-CN" sz="2400" b="1">
                <a:effectLst>
                  <a:outerShdw blurRad="38100" dist="38100" dir="2700000" algn="tl">
                    <a:srgbClr val="C0C0C0"/>
                  </a:outerShdw>
                </a:effectLst>
                <a:latin typeface="楷体_GB2312" pitchFamily="49" charset="-122"/>
                <a:ea typeface="楷体_GB2312" pitchFamily="49" charset="-122"/>
              </a:rPr>
              <a:t>break</a:t>
            </a:r>
            <a:r>
              <a:rPr kumimoji="1" lang="zh-CN" altLang="en-US" sz="2400" b="1">
                <a:effectLst>
                  <a:outerShdw blurRad="38100" dist="38100" dir="2700000" algn="tl">
                    <a:srgbClr val="C0C0C0"/>
                  </a:outerShdw>
                </a:effectLst>
                <a:latin typeface="楷体_GB2312" pitchFamily="49" charset="-122"/>
                <a:ea typeface="楷体_GB2312" pitchFamily="49" charset="-122"/>
              </a:rPr>
              <a:t>语句，以便结束</a:t>
            </a:r>
            <a:r>
              <a:rPr kumimoji="1" lang="en-US" altLang="zh-CN" sz="2400" b="1">
                <a:effectLst>
                  <a:outerShdw blurRad="38100" dist="38100" dir="2700000" algn="tl">
                    <a:srgbClr val="C0C0C0"/>
                  </a:outerShdw>
                </a:effectLst>
                <a:latin typeface="楷体_GB2312" pitchFamily="49" charset="-122"/>
                <a:ea typeface="楷体_GB2312" pitchFamily="49" charset="-122"/>
              </a:rPr>
              <a:t>switch</a:t>
            </a:r>
            <a:r>
              <a:rPr kumimoji="1" lang="zh-CN" altLang="en-US" sz="2400" b="1">
                <a:effectLst>
                  <a:outerShdw blurRad="38100" dist="38100" dir="2700000" algn="tl">
                    <a:srgbClr val="C0C0C0"/>
                  </a:outerShdw>
                </a:effectLst>
                <a:latin typeface="楷体_GB2312" pitchFamily="49" charset="-122"/>
                <a:ea typeface="楷体_GB2312" pitchFamily="49" charset="-122"/>
              </a:rPr>
              <a:t>语句。</a:t>
            </a:r>
            <a:r>
              <a:rPr kumimoji="1" lang="zh-CN" altLang="en-US" sz="2400">
                <a:latin typeface="Times New Roman" pitchFamily="18" charset="0"/>
              </a:rPr>
              <a:t> </a:t>
            </a:r>
          </a:p>
        </p:txBody>
      </p:sp>
      <p:sp>
        <p:nvSpPr>
          <p:cNvPr id="367621" name="Text Box 5" descr="信纸"/>
          <p:cNvSpPr txBox="1">
            <a:spLocks noChangeArrowheads="1"/>
          </p:cNvSpPr>
          <p:nvPr/>
        </p:nvSpPr>
        <p:spPr bwMode="auto">
          <a:xfrm>
            <a:off x="611190" y="2276475"/>
            <a:ext cx="4681537" cy="4152900"/>
          </a:xfrm>
          <a:prstGeom prst="rect">
            <a:avLst/>
          </a:prstGeom>
          <a:blipFill dpi="0" rotWithShape="0">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 </a:t>
            </a:r>
            <a:r>
              <a:rPr kumimoji="1" lang="en-US" altLang="zh-CN" sz="2000" b="1">
                <a:effectLst>
                  <a:outerShdw blurRad="38100" dist="38100" dir="2700000" algn="tl">
                    <a:srgbClr val="FFFFFF"/>
                  </a:outerShdw>
                </a:effectLst>
                <a:latin typeface="Times New Roman" pitchFamily="18" charset="0"/>
              </a:rPr>
              <a:t>#include &lt;stdio.h&gt;</a:t>
            </a:r>
          </a:p>
          <a:p>
            <a:pPr>
              <a:defRPr/>
            </a:pPr>
            <a:r>
              <a:rPr kumimoji="1" lang="en-US" altLang="zh-CN" sz="2000" b="1">
                <a:solidFill>
                  <a:srgbClr val="CC3300"/>
                </a:solidFill>
                <a:effectLst>
                  <a:outerShdw blurRad="38100" dist="38100" dir="2700000" algn="tl">
                    <a:srgbClr val="000000"/>
                  </a:outerShdw>
                </a:effectLst>
                <a:latin typeface="Times New Roman" pitchFamily="18" charset="0"/>
              </a:rPr>
              <a:t>  void main ( )</a:t>
            </a:r>
          </a:p>
          <a:p>
            <a:pPr>
              <a:defRPr/>
            </a:pPr>
            <a:r>
              <a:rPr kumimoji="1" lang="en-US" altLang="zh-CN" sz="2000" b="1">
                <a:effectLst>
                  <a:outerShdw blurRad="38100" dist="38100" dir="2700000" algn="tl">
                    <a:srgbClr val="FFFFFF"/>
                  </a:outerShdw>
                </a:effectLst>
                <a:latin typeface="Times New Roman" pitchFamily="18" charset="0"/>
              </a:rPr>
              <a:t>  {</a:t>
            </a:r>
          </a:p>
          <a:p>
            <a:pPr>
              <a:defRPr/>
            </a:pPr>
            <a:r>
              <a:rPr kumimoji="1" lang="en-US" altLang="zh-CN" sz="2000" b="1">
                <a:effectLst>
                  <a:outerShdw blurRad="38100" dist="38100" dir="2700000" algn="tl">
                    <a:srgbClr val="FFFFFF"/>
                  </a:outerShdw>
                </a:effectLst>
                <a:latin typeface="Times New Roman" pitchFamily="18" charset="0"/>
              </a:rPr>
              <a:t>     char  ch;</a:t>
            </a:r>
          </a:p>
          <a:p>
            <a:pPr>
              <a:defRPr/>
            </a:pPr>
            <a:r>
              <a:rPr kumimoji="1" lang="en-US" altLang="zh-CN" sz="2000" b="1">
                <a:effectLst>
                  <a:outerShdw blurRad="38100" dist="38100" dir="2700000" algn="tl">
                    <a:srgbClr val="FFFFFF"/>
                  </a:outerShdw>
                </a:effectLst>
                <a:latin typeface="Times New Roman" pitchFamily="18" charset="0"/>
              </a:rPr>
              <a:t>     ch = getch ( ); </a:t>
            </a:r>
          </a:p>
          <a:p>
            <a:pPr>
              <a:defRPr/>
            </a:pPr>
            <a:r>
              <a:rPr kumimoji="1" lang="en-US" altLang="zh-CN" sz="2000" b="1">
                <a:effectLst>
                  <a:outerShdw blurRad="38100" dist="38100" dir="2700000" algn="tl">
                    <a:srgbClr val="FFFFFF"/>
                  </a:outerShdw>
                </a:effectLst>
                <a:latin typeface="Times New Roman" pitchFamily="18" charset="0"/>
              </a:rPr>
              <a:t>     switch ( ch )</a:t>
            </a:r>
          </a:p>
          <a:p>
            <a:pPr>
              <a:defRPr/>
            </a:pPr>
            <a:r>
              <a:rPr kumimoji="1" lang="en-US" altLang="zh-CN" sz="2000" b="1">
                <a:effectLst>
                  <a:outerShdw blurRad="38100" dist="38100" dir="2700000" algn="tl">
                    <a:srgbClr val="FFFFFF"/>
                  </a:outerShdw>
                </a:effectLst>
                <a:latin typeface="Times New Roman" pitchFamily="18" charset="0"/>
              </a:rPr>
              <a:t>     {</a:t>
            </a:r>
          </a:p>
          <a:p>
            <a:pPr>
              <a:defRPr/>
            </a:pPr>
            <a:r>
              <a:rPr kumimoji="1" lang="en-US" altLang="zh-CN" sz="2000" b="1">
                <a:effectLst>
                  <a:outerShdw blurRad="38100" dist="38100" dir="2700000" algn="tl">
                    <a:srgbClr val="FFFFFF"/>
                  </a:outerShdw>
                </a:effectLst>
                <a:latin typeface="Times New Roman" pitchFamily="18" charset="0"/>
              </a:rPr>
              <a:t>        case 'Y' :  printf ("Yes\n");  break;</a:t>
            </a:r>
          </a:p>
          <a:p>
            <a:pPr>
              <a:defRPr/>
            </a:pPr>
            <a:r>
              <a:rPr kumimoji="1" lang="en-US" altLang="zh-CN" sz="2000" b="1">
                <a:effectLst>
                  <a:outerShdw blurRad="38100" dist="38100" dir="2700000" algn="tl">
                    <a:srgbClr val="FFFFFF"/>
                  </a:outerShdw>
                </a:effectLst>
                <a:latin typeface="Times New Roman" pitchFamily="18" charset="0"/>
              </a:rPr>
              <a:t>        case 'N' :  printf ("No\n");  break;</a:t>
            </a:r>
          </a:p>
          <a:p>
            <a:pPr>
              <a:defRPr/>
            </a:pPr>
            <a:r>
              <a:rPr kumimoji="1" lang="en-US" altLang="zh-CN" sz="2000" b="1">
                <a:effectLst>
                  <a:outerShdw blurRad="38100" dist="38100" dir="2700000" algn="tl">
                    <a:srgbClr val="FFFFFF"/>
                  </a:outerShdw>
                </a:effectLst>
                <a:latin typeface="Times New Roman" pitchFamily="18" charset="0"/>
              </a:rPr>
              <a:t>        case 'A' :  printf ("All\n");  break;</a:t>
            </a:r>
          </a:p>
          <a:p>
            <a:pPr>
              <a:defRPr/>
            </a:pPr>
            <a:r>
              <a:rPr kumimoji="1" lang="en-US" altLang="zh-CN" sz="2000" b="1">
                <a:effectLst>
                  <a:outerShdw blurRad="38100" dist="38100" dir="2700000" algn="tl">
                    <a:srgbClr val="FFFFFF"/>
                  </a:outerShdw>
                </a:effectLst>
                <a:latin typeface="Times New Roman" pitchFamily="18" charset="0"/>
              </a:rPr>
              <a:t>        default  :  printf ("Yes,No or All\n"); </a:t>
            </a:r>
          </a:p>
          <a:p>
            <a:pPr>
              <a:defRPr/>
            </a:pPr>
            <a:r>
              <a:rPr kumimoji="1" lang="en-US" altLang="zh-CN" sz="2000" b="1">
                <a:effectLst>
                  <a:outerShdw blurRad="38100" dist="38100" dir="2700000" algn="tl">
                    <a:srgbClr val="FFFFFF"/>
                  </a:outerShdw>
                </a:effectLst>
                <a:latin typeface="Times New Roman" pitchFamily="18" charset="0"/>
              </a:rPr>
              <a:t>     }</a:t>
            </a:r>
          </a:p>
          <a:p>
            <a:pPr>
              <a:defRPr/>
            </a:pPr>
            <a:r>
              <a:rPr kumimoji="1" lang="en-US" altLang="zh-CN" sz="2000" b="1">
                <a:effectLst>
                  <a:outerShdw blurRad="38100" dist="38100" dir="2700000" algn="tl">
                    <a:srgbClr val="FFFFFF"/>
                  </a:outerShdw>
                </a:effectLst>
                <a:latin typeface="Times New Roman" pitchFamily="18" charset="0"/>
              </a:rPr>
              <a:t>  }</a:t>
            </a:r>
          </a:p>
        </p:txBody>
      </p:sp>
      <p:sp>
        <p:nvSpPr>
          <p:cNvPr id="367622" name="Rectangle 6"/>
          <p:cNvSpPr>
            <a:spLocks noChangeArrowheads="1"/>
          </p:cNvSpPr>
          <p:nvPr/>
        </p:nvSpPr>
        <p:spPr bwMode="auto">
          <a:xfrm>
            <a:off x="3132140" y="2492377"/>
            <a:ext cx="1754187" cy="86042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wrap="none"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zh-CN" altLang="en-US" sz="2400">
                <a:solidFill>
                  <a:schemeClr val="accent2"/>
                </a:solidFill>
                <a:effectLst>
                  <a:outerShdw blurRad="38100" dist="38100" dir="2700000" algn="tl">
                    <a:srgbClr val="C0C0C0"/>
                  </a:outerShdw>
                </a:effectLst>
                <a:latin typeface="Times New Roman" pitchFamily="18" charset="0"/>
              </a:rPr>
              <a:t>    </a:t>
            </a:r>
            <a:r>
              <a:rPr kumimoji="1" lang="en-US" altLang="zh-CN" sz="2400" b="1">
                <a:solidFill>
                  <a:schemeClr val="accent2"/>
                </a:solidFill>
                <a:effectLst>
                  <a:outerShdw blurRad="38100" dist="38100" dir="2700000" algn="tl">
                    <a:srgbClr val="C0C0C0"/>
                  </a:outerShdw>
                </a:effectLst>
                <a:latin typeface="Times New Roman" pitchFamily="18" charset="0"/>
              </a:rPr>
              <a:t>No</a:t>
            </a:r>
          </a:p>
        </p:txBody>
      </p:sp>
      <p:sp>
        <p:nvSpPr>
          <p:cNvPr id="367623" name="Line 7"/>
          <p:cNvSpPr>
            <a:spLocks noChangeShapeType="1"/>
          </p:cNvSpPr>
          <p:nvPr/>
        </p:nvSpPr>
        <p:spPr bwMode="auto">
          <a:xfrm>
            <a:off x="684215" y="5013325"/>
            <a:ext cx="358775" cy="0"/>
          </a:xfrm>
          <a:prstGeom prst="line">
            <a:avLst/>
          </a:prstGeom>
          <a:noFill/>
          <a:ln w="2857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7624" name="Group 8"/>
          <p:cNvGrpSpPr>
            <a:grpSpLocks/>
          </p:cNvGrpSpPr>
          <p:nvPr/>
        </p:nvGrpSpPr>
        <p:grpSpPr bwMode="auto">
          <a:xfrm>
            <a:off x="958850" y="5013327"/>
            <a:ext cx="4192588" cy="1223963"/>
            <a:chOff x="604" y="3158"/>
            <a:chExt cx="2641" cy="771"/>
          </a:xfrm>
        </p:grpSpPr>
        <p:sp>
          <p:nvSpPr>
            <p:cNvPr id="42002" name="Line 9"/>
            <p:cNvSpPr>
              <a:spLocks noChangeShapeType="1"/>
            </p:cNvSpPr>
            <p:nvPr/>
          </p:nvSpPr>
          <p:spPr bwMode="auto">
            <a:xfrm>
              <a:off x="3107" y="3161"/>
              <a:ext cx="1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3" name="Line 10"/>
            <p:cNvSpPr>
              <a:spLocks noChangeShapeType="1"/>
            </p:cNvSpPr>
            <p:nvPr/>
          </p:nvSpPr>
          <p:spPr bwMode="auto">
            <a:xfrm>
              <a:off x="3243" y="3158"/>
              <a:ext cx="0" cy="77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4" name="Line 11"/>
            <p:cNvSpPr>
              <a:spLocks noChangeShapeType="1"/>
            </p:cNvSpPr>
            <p:nvPr/>
          </p:nvSpPr>
          <p:spPr bwMode="auto">
            <a:xfrm flipH="1">
              <a:off x="604" y="3929"/>
              <a:ext cx="2641"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7628" name="Text Box 12"/>
          <p:cNvSpPr txBox="1">
            <a:spLocks noChangeArrowheads="1"/>
          </p:cNvSpPr>
          <p:nvPr/>
        </p:nvSpPr>
        <p:spPr bwMode="auto">
          <a:xfrm>
            <a:off x="2555875" y="3573465"/>
            <a:ext cx="2592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b="1">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1">
                <a:solidFill>
                  <a:schemeClr val="accent2"/>
                </a:solidFill>
                <a:effectLst>
                  <a:outerShdw blurRad="38100" dist="38100" dir="2700000" algn="tl">
                    <a:srgbClr val="C0C0C0"/>
                  </a:outerShdw>
                </a:effectLst>
                <a:latin typeface="楷体_GB2312" pitchFamily="49" charset="-122"/>
                <a:ea typeface="楷体_GB2312" pitchFamily="49" charset="-122"/>
              </a:rPr>
              <a:t>假设输入为：</a:t>
            </a:r>
            <a:r>
              <a:rPr kumimoji="1" lang="en-US" altLang="zh-CN" sz="2000" b="1">
                <a:solidFill>
                  <a:srgbClr val="FF3300"/>
                </a:solidFill>
                <a:effectLst>
                  <a:outerShdw blurRad="38100" dist="38100" dir="2700000" algn="tl">
                    <a:srgbClr val="C0C0C0"/>
                  </a:outerShdw>
                </a:effectLst>
                <a:latin typeface="Times New Roman" pitchFamily="18" charset="0"/>
                <a:ea typeface="楷体_GB2312" pitchFamily="49" charset="-122"/>
              </a:rPr>
              <a:t>N</a:t>
            </a:r>
          </a:p>
        </p:txBody>
      </p:sp>
      <p:sp>
        <p:nvSpPr>
          <p:cNvPr id="367629" name="Text Box 13" descr="信纸"/>
          <p:cNvSpPr txBox="1">
            <a:spLocks noChangeArrowheads="1"/>
          </p:cNvSpPr>
          <p:nvPr/>
        </p:nvSpPr>
        <p:spPr bwMode="auto">
          <a:xfrm>
            <a:off x="4279900" y="2497138"/>
            <a:ext cx="4681538" cy="4152900"/>
          </a:xfrm>
          <a:prstGeom prst="rect">
            <a:avLst/>
          </a:prstGeom>
          <a:blipFill dpi="0" rotWithShape="0">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p>
            <a:pPr>
              <a:defRPr/>
            </a:pPr>
            <a:r>
              <a:rPr kumimoji="1" lang="zh-CN" altLang="en-US" sz="2400" b="1">
                <a:solidFill>
                  <a:srgbClr val="FF33CC"/>
                </a:solidFill>
                <a:effectLst>
                  <a:outerShdw blurRad="38100" dist="38100" dir="2700000" algn="tl">
                    <a:srgbClr val="000000"/>
                  </a:outerShdw>
                </a:effectLst>
                <a:latin typeface="隶书" pitchFamily="49" charset="-122"/>
                <a:ea typeface="隶书" pitchFamily="49" charset="-122"/>
              </a:rPr>
              <a:t> </a:t>
            </a:r>
            <a:r>
              <a:rPr kumimoji="1" lang="en-US" altLang="zh-CN" sz="2000" b="1">
                <a:effectLst>
                  <a:outerShdw blurRad="38100" dist="38100" dir="2700000" algn="tl">
                    <a:srgbClr val="FFFFFF"/>
                  </a:outerShdw>
                </a:effectLst>
                <a:latin typeface="Times New Roman" pitchFamily="18" charset="0"/>
              </a:rPr>
              <a:t>#include &lt;stdio.h&gt;</a:t>
            </a:r>
          </a:p>
          <a:p>
            <a:pPr>
              <a:defRPr/>
            </a:pPr>
            <a:r>
              <a:rPr kumimoji="1" lang="en-US" altLang="zh-CN" sz="2000" b="1">
                <a:solidFill>
                  <a:srgbClr val="CC3300"/>
                </a:solidFill>
                <a:effectLst>
                  <a:outerShdw blurRad="38100" dist="38100" dir="2700000" algn="tl">
                    <a:srgbClr val="000000"/>
                  </a:outerShdw>
                </a:effectLst>
                <a:latin typeface="Times New Roman" pitchFamily="18" charset="0"/>
              </a:rPr>
              <a:t>  void main ( )</a:t>
            </a:r>
          </a:p>
          <a:p>
            <a:pPr>
              <a:defRPr/>
            </a:pPr>
            <a:r>
              <a:rPr kumimoji="1" lang="en-US" altLang="zh-CN" sz="2000" b="1">
                <a:effectLst>
                  <a:outerShdw blurRad="38100" dist="38100" dir="2700000" algn="tl">
                    <a:srgbClr val="FFFFFF"/>
                  </a:outerShdw>
                </a:effectLst>
                <a:latin typeface="Times New Roman" pitchFamily="18" charset="0"/>
              </a:rPr>
              <a:t>  {</a:t>
            </a:r>
          </a:p>
          <a:p>
            <a:pPr>
              <a:defRPr/>
            </a:pPr>
            <a:r>
              <a:rPr kumimoji="1" lang="en-US" altLang="zh-CN" sz="2000" b="1">
                <a:effectLst>
                  <a:outerShdw blurRad="38100" dist="38100" dir="2700000" algn="tl">
                    <a:srgbClr val="FFFFFF"/>
                  </a:outerShdw>
                </a:effectLst>
                <a:latin typeface="Times New Roman" pitchFamily="18" charset="0"/>
              </a:rPr>
              <a:t>     char  ch;</a:t>
            </a:r>
          </a:p>
          <a:p>
            <a:pPr>
              <a:defRPr/>
            </a:pPr>
            <a:r>
              <a:rPr kumimoji="1" lang="en-US" altLang="zh-CN" sz="2000" b="1">
                <a:effectLst>
                  <a:outerShdw blurRad="38100" dist="38100" dir="2700000" algn="tl">
                    <a:srgbClr val="FFFFFF"/>
                  </a:outerShdw>
                </a:effectLst>
                <a:latin typeface="Times New Roman" pitchFamily="18" charset="0"/>
              </a:rPr>
              <a:t>     ch = getch ( ); </a:t>
            </a:r>
          </a:p>
          <a:p>
            <a:pPr>
              <a:defRPr/>
            </a:pPr>
            <a:r>
              <a:rPr kumimoji="1" lang="en-US" altLang="zh-CN" sz="2000" b="1">
                <a:effectLst>
                  <a:outerShdw blurRad="38100" dist="38100" dir="2700000" algn="tl">
                    <a:srgbClr val="FFFFFF"/>
                  </a:outerShdw>
                </a:effectLst>
                <a:latin typeface="Times New Roman" pitchFamily="18" charset="0"/>
              </a:rPr>
              <a:t>     switch ( ch )</a:t>
            </a:r>
          </a:p>
          <a:p>
            <a:pPr>
              <a:defRPr/>
            </a:pPr>
            <a:r>
              <a:rPr kumimoji="1" lang="en-US" altLang="zh-CN" sz="2000" b="1">
                <a:effectLst>
                  <a:outerShdw blurRad="38100" dist="38100" dir="2700000" algn="tl">
                    <a:srgbClr val="FFFFFF"/>
                  </a:outerShdw>
                </a:effectLst>
                <a:latin typeface="Times New Roman" pitchFamily="18" charset="0"/>
              </a:rPr>
              <a:t>     {</a:t>
            </a:r>
          </a:p>
          <a:p>
            <a:pPr>
              <a:defRPr/>
            </a:pPr>
            <a:r>
              <a:rPr kumimoji="1" lang="en-US" altLang="zh-CN" sz="2000" b="1">
                <a:effectLst>
                  <a:outerShdw blurRad="38100" dist="38100" dir="2700000" algn="tl">
                    <a:srgbClr val="FFFFFF"/>
                  </a:outerShdw>
                </a:effectLst>
                <a:latin typeface="Times New Roman" pitchFamily="18" charset="0"/>
              </a:rPr>
              <a:t>        case 'Y' :  printf ("Yes\n");  break;</a:t>
            </a:r>
          </a:p>
          <a:p>
            <a:pPr>
              <a:defRPr/>
            </a:pPr>
            <a:r>
              <a:rPr kumimoji="1" lang="en-US" altLang="zh-CN" sz="2000" b="1">
                <a:effectLst>
                  <a:outerShdw blurRad="38100" dist="38100" dir="2700000" algn="tl">
                    <a:srgbClr val="FFFFFF"/>
                  </a:outerShdw>
                </a:effectLst>
                <a:latin typeface="Times New Roman" pitchFamily="18" charset="0"/>
              </a:rPr>
              <a:t>        case 'N' :  printf ("No\n");  </a:t>
            </a:r>
          </a:p>
          <a:p>
            <a:pPr>
              <a:defRPr/>
            </a:pPr>
            <a:r>
              <a:rPr kumimoji="1" lang="en-US" altLang="zh-CN" sz="2000" b="1">
                <a:effectLst>
                  <a:outerShdw blurRad="38100" dist="38100" dir="2700000" algn="tl">
                    <a:srgbClr val="FFFFFF"/>
                  </a:outerShdw>
                </a:effectLst>
                <a:latin typeface="Times New Roman" pitchFamily="18" charset="0"/>
              </a:rPr>
              <a:t>        case 'A' :  printf ("All\n");  break;</a:t>
            </a:r>
          </a:p>
          <a:p>
            <a:pPr>
              <a:defRPr/>
            </a:pPr>
            <a:r>
              <a:rPr kumimoji="1" lang="en-US" altLang="zh-CN" sz="2000" b="1">
                <a:effectLst>
                  <a:outerShdw blurRad="38100" dist="38100" dir="2700000" algn="tl">
                    <a:srgbClr val="FFFFFF"/>
                  </a:outerShdw>
                </a:effectLst>
                <a:latin typeface="Times New Roman" pitchFamily="18" charset="0"/>
              </a:rPr>
              <a:t>        default  :  printf ("Yes,No or All\n"); </a:t>
            </a:r>
          </a:p>
          <a:p>
            <a:pPr>
              <a:defRPr/>
            </a:pPr>
            <a:r>
              <a:rPr kumimoji="1" lang="en-US" altLang="zh-CN" sz="2000" b="1">
                <a:effectLst>
                  <a:outerShdw blurRad="38100" dist="38100" dir="2700000" algn="tl">
                    <a:srgbClr val="FFFFFF"/>
                  </a:outerShdw>
                </a:effectLst>
                <a:latin typeface="Times New Roman" pitchFamily="18" charset="0"/>
              </a:rPr>
              <a:t>     }</a:t>
            </a:r>
          </a:p>
          <a:p>
            <a:pPr>
              <a:defRPr/>
            </a:pPr>
            <a:r>
              <a:rPr kumimoji="1" lang="en-US" altLang="zh-CN" sz="2000" b="1">
                <a:effectLst>
                  <a:outerShdw blurRad="38100" dist="38100" dir="2700000" algn="tl">
                    <a:srgbClr val="FFFFFF"/>
                  </a:outerShdw>
                </a:effectLst>
                <a:latin typeface="Times New Roman" pitchFamily="18" charset="0"/>
              </a:rPr>
              <a:t>  }</a:t>
            </a:r>
          </a:p>
        </p:txBody>
      </p:sp>
      <p:sp>
        <p:nvSpPr>
          <p:cNvPr id="367630" name="Text Box 14"/>
          <p:cNvSpPr txBox="1">
            <a:spLocks noChangeArrowheads="1"/>
          </p:cNvSpPr>
          <p:nvPr/>
        </p:nvSpPr>
        <p:spPr bwMode="auto">
          <a:xfrm>
            <a:off x="6037265" y="3497265"/>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b="1">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1">
                <a:solidFill>
                  <a:schemeClr val="accent2"/>
                </a:solidFill>
                <a:effectLst>
                  <a:outerShdw blurRad="38100" dist="38100" dir="2700000" algn="tl">
                    <a:srgbClr val="C0C0C0"/>
                  </a:outerShdw>
                </a:effectLst>
                <a:latin typeface="楷体_GB2312" pitchFamily="49" charset="-122"/>
                <a:ea typeface="楷体_GB2312" pitchFamily="49" charset="-122"/>
              </a:rPr>
              <a:t>假设输入为：</a:t>
            </a:r>
            <a:r>
              <a:rPr kumimoji="1" lang="en-US" altLang="zh-CN" sz="2000" b="1">
                <a:solidFill>
                  <a:srgbClr val="FF3300"/>
                </a:solidFill>
                <a:effectLst>
                  <a:outerShdw blurRad="38100" dist="38100" dir="2700000" algn="tl">
                    <a:srgbClr val="C0C0C0"/>
                  </a:outerShdw>
                </a:effectLst>
                <a:latin typeface="Times New Roman" pitchFamily="18" charset="0"/>
                <a:ea typeface="楷体_GB2312" pitchFamily="49" charset="-122"/>
              </a:rPr>
              <a:t>N</a:t>
            </a:r>
          </a:p>
        </p:txBody>
      </p:sp>
      <p:sp>
        <p:nvSpPr>
          <p:cNvPr id="367631" name="Line 15"/>
          <p:cNvSpPr>
            <a:spLocks noChangeShapeType="1"/>
          </p:cNvSpPr>
          <p:nvPr/>
        </p:nvSpPr>
        <p:spPr bwMode="auto">
          <a:xfrm>
            <a:off x="4389440" y="5221288"/>
            <a:ext cx="358775" cy="0"/>
          </a:xfrm>
          <a:prstGeom prst="line">
            <a:avLst/>
          </a:prstGeom>
          <a:noFill/>
          <a:ln w="2857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7632" name="Group 16"/>
          <p:cNvGrpSpPr>
            <a:grpSpLocks/>
          </p:cNvGrpSpPr>
          <p:nvPr/>
        </p:nvGrpSpPr>
        <p:grpSpPr bwMode="auto">
          <a:xfrm>
            <a:off x="4640265" y="5521327"/>
            <a:ext cx="4192587" cy="936625"/>
            <a:chOff x="604" y="3158"/>
            <a:chExt cx="2641" cy="771"/>
          </a:xfrm>
        </p:grpSpPr>
        <p:sp>
          <p:nvSpPr>
            <p:cNvPr id="41999" name="Line 17"/>
            <p:cNvSpPr>
              <a:spLocks noChangeShapeType="1"/>
            </p:cNvSpPr>
            <p:nvPr/>
          </p:nvSpPr>
          <p:spPr bwMode="auto">
            <a:xfrm>
              <a:off x="3107" y="3161"/>
              <a:ext cx="1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0" name="Line 18"/>
            <p:cNvSpPr>
              <a:spLocks noChangeShapeType="1"/>
            </p:cNvSpPr>
            <p:nvPr/>
          </p:nvSpPr>
          <p:spPr bwMode="auto">
            <a:xfrm>
              <a:off x="3243" y="3158"/>
              <a:ext cx="0" cy="77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1" name="Line 19"/>
            <p:cNvSpPr>
              <a:spLocks noChangeShapeType="1"/>
            </p:cNvSpPr>
            <p:nvPr/>
          </p:nvSpPr>
          <p:spPr bwMode="auto">
            <a:xfrm flipH="1">
              <a:off x="604" y="3929"/>
              <a:ext cx="2641"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7636" name="Rectangle 20"/>
          <p:cNvSpPr>
            <a:spLocks noChangeArrowheads="1"/>
          </p:cNvSpPr>
          <p:nvPr/>
        </p:nvSpPr>
        <p:spPr bwMode="auto">
          <a:xfrm>
            <a:off x="7040565" y="2805113"/>
            <a:ext cx="1754187" cy="12255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wrap="none"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zh-CN" altLang="en-US" sz="2400">
                <a:solidFill>
                  <a:schemeClr val="accent2"/>
                </a:solidFill>
                <a:effectLst>
                  <a:outerShdw blurRad="38100" dist="38100" dir="2700000" algn="tl">
                    <a:srgbClr val="C0C0C0"/>
                  </a:outerShdw>
                </a:effectLst>
                <a:latin typeface="Times New Roman" pitchFamily="18" charset="0"/>
              </a:rPr>
              <a:t>    </a:t>
            </a:r>
            <a:r>
              <a:rPr kumimoji="1" lang="en-US" altLang="zh-CN" sz="2400" b="1">
                <a:solidFill>
                  <a:schemeClr val="accent2"/>
                </a:solidFill>
                <a:effectLst>
                  <a:outerShdw blurRad="38100" dist="38100" dir="2700000" algn="tl">
                    <a:srgbClr val="C0C0C0"/>
                  </a:outerShdw>
                </a:effectLst>
                <a:latin typeface="Times New Roman" pitchFamily="18" charset="0"/>
              </a:rPr>
              <a:t>No</a:t>
            </a:r>
          </a:p>
          <a:p>
            <a:pPr>
              <a:defRPr/>
            </a:pPr>
            <a:r>
              <a:rPr kumimoji="1" lang="en-US" altLang="zh-CN" sz="2400" b="1">
                <a:solidFill>
                  <a:schemeClr val="accent2"/>
                </a:solidFill>
                <a:effectLst>
                  <a:outerShdw blurRad="38100" dist="38100" dir="2700000" algn="tl">
                    <a:srgbClr val="C0C0C0"/>
                  </a:outerShdw>
                </a:effectLst>
                <a:latin typeface="Times New Roman" pitchFamily="18" charset="0"/>
              </a:rPr>
              <a:t>    ALL</a:t>
            </a:r>
          </a:p>
        </p:txBody>
      </p:sp>
      <p:sp>
        <p:nvSpPr>
          <p:cNvPr id="367640" name="Rectangle 24"/>
          <p:cNvSpPr>
            <a:spLocks noChangeArrowheads="1"/>
          </p:cNvSpPr>
          <p:nvPr/>
        </p:nvSpPr>
        <p:spPr bwMode="auto">
          <a:xfrm>
            <a:off x="250825" y="260352"/>
            <a:ext cx="67691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使用</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endParaRPr kumimoji="1" lang="zh-CN" altLang="en-US" sz="3600" b="1">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67620">
                                            <p:txEl>
                                              <p:pRg st="0" end="0"/>
                                            </p:txEl>
                                          </p:spTgt>
                                        </p:tgtEl>
                                        <p:attrNameLst>
                                          <p:attrName>style.visibility</p:attrName>
                                        </p:attrNameLst>
                                      </p:cBhvr>
                                      <p:to>
                                        <p:strVal val="visible"/>
                                      </p:to>
                                    </p:set>
                                    <p:animEffect transition="in" filter="box(out)">
                                      <p:cBhvr>
                                        <p:cTn id="7" dur="500"/>
                                        <p:tgtEl>
                                          <p:spTgt spid="36762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7621">
                                            <p:bg/>
                                          </p:spTgt>
                                        </p:tgtEl>
                                        <p:attrNameLst>
                                          <p:attrName>style.visibility</p:attrName>
                                        </p:attrNameLst>
                                      </p:cBhvr>
                                      <p:to>
                                        <p:strVal val="visible"/>
                                      </p:to>
                                    </p:set>
                                    <p:animEffect transition="in" filter="box(out)">
                                      <p:cBhvr>
                                        <p:cTn id="12" dur="500"/>
                                        <p:tgtEl>
                                          <p:spTgt spid="367621">
                                            <p:bg/>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367621">
                                            <p:txEl>
                                              <p:pRg st="0" end="0"/>
                                            </p:txEl>
                                          </p:spTgt>
                                        </p:tgtEl>
                                        <p:attrNameLst>
                                          <p:attrName>style.visibility</p:attrName>
                                        </p:attrNameLst>
                                      </p:cBhvr>
                                      <p:to>
                                        <p:strVal val="visible"/>
                                      </p:to>
                                    </p:set>
                                    <p:animEffect transition="in" filter="box(out)">
                                      <p:cBhvr>
                                        <p:cTn id="15" dur="500"/>
                                        <p:tgtEl>
                                          <p:spTgt spid="367621">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367621">
                                            <p:txEl>
                                              <p:pRg st="1" end="1"/>
                                            </p:txEl>
                                          </p:spTgt>
                                        </p:tgtEl>
                                        <p:attrNameLst>
                                          <p:attrName>style.visibility</p:attrName>
                                        </p:attrNameLst>
                                      </p:cBhvr>
                                      <p:to>
                                        <p:strVal val="visible"/>
                                      </p:to>
                                    </p:set>
                                    <p:animEffect transition="in" filter="box(out)">
                                      <p:cBhvr>
                                        <p:cTn id="18" dur="500"/>
                                        <p:tgtEl>
                                          <p:spTgt spid="367621">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367621">
                                            <p:txEl>
                                              <p:pRg st="2" end="2"/>
                                            </p:txEl>
                                          </p:spTgt>
                                        </p:tgtEl>
                                        <p:attrNameLst>
                                          <p:attrName>style.visibility</p:attrName>
                                        </p:attrNameLst>
                                      </p:cBhvr>
                                      <p:to>
                                        <p:strVal val="visible"/>
                                      </p:to>
                                    </p:set>
                                    <p:animEffect transition="in" filter="box(out)">
                                      <p:cBhvr>
                                        <p:cTn id="21" dur="500"/>
                                        <p:tgtEl>
                                          <p:spTgt spid="367621">
                                            <p:txEl>
                                              <p:pRg st="2" end="2"/>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67621">
                                            <p:txEl>
                                              <p:pRg st="3" end="3"/>
                                            </p:txEl>
                                          </p:spTgt>
                                        </p:tgtEl>
                                        <p:attrNameLst>
                                          <p:attrName>style.visibility</p:attrName>
                                        </p:attrNameLst>
                                      </p:cBhvr>
                                      <p:to>
                                        <p:strVal val="visible"/>
                                      </p:to>
                                    </p:set>
                                    <p:animEffect transition="in" filter="box(out)">
                                      <p:cBhvr>
                                        <p:cTn id="24" dur="500"/>
                                        <p:tgtEl>
                                          <p:spTgt spid="367621">
                                            <p:txEl>
                                              <p:pRg st="3" end="3"/>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367621">
                                            <p:txEl>
                                              <p:pRg st="4" end="4"/>
                                            </p:txEl>
                                          </p:spTgt>
                                        </p:tgtEl>
                                        <p:attrNameLst>
                                          <p:attrName>style.visibility</p:attrName>
                                        </p:attrNameLst>
                                      </p:cBhvr>
                                      <p:to>
                                        <p:strVal val="visible"/>
                                      </p:to>
                                    </p:set>
                                    <p:animEffect transition="in" filter="box(out)">
                                      <p:cBhvr>
                                        <p:cTn id="27" dur="500"/>
                                        <p:tgtEl>
                                          <p:spTgt spid="36762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367621">
                                            <p:txEl>
                                              <p:pRg st="5" end="5"/>
                                            </p:txEl>
                                          </p:spTgt>
                                        </p:tgtEl>
                                        <p:attrNameLst>
                                          <p:attrName>style.visibility</p:attrName>
                                        </p:attrNameLst>
                                      </p:cBhvr>
                                      <p:to>
                                        <p:strVal val="visible"/>
                                      </p:to>
                                    </p:set>
                                    <p:animEffect transition="in" filter="box(out)">
                                      <p:cBhvr>
                                        <p:cTn id="30" dur="500"/>
                                        <p:tgtEl>
                                          <p:spTgt spid="36762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367621">
                                            <p:txEl>
                                              <p:pRg st="6" end="6"/>
                                            </p:txEl>
                                          </p:spTgt>
                                        </p:tgtEl>
                                        <p:attrNameLst>
                                          <p:attrName>style.visibility</p:attrName>
                                        </p:attrNameLst>
                                      </p:cBhvr>
                                      <p:to>
                                        <p:strVal val="visible"/>
                                      </p:to>
                                    </p:set>
                                    <p:animEffect transition="in" filter="box(out)">
                                      <p:cBhvr>
                                        <p:cTn id="33" dur="500"/>
                                        <p:tgtEl>
                                          <p:spTgt spid="367621">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4" presetClass="entr" presetSubtype="32" fill="hold" grpId="0" nodeType="withEffect">
                                  <p:stCondLst>
                                    <p:cond delay="0"/>
                                  </p:stCondLst>
                                  <p:childTnLst>
                                    <p:set>
                                      <p:cBhvr>
                                        <p:cTn id="35" dur="1" fill="hold">
                                          <p:stCondLst>
                                            <p:cond delay="0"/>
                                          </p:stCondLst>
                                        </p:cTn>
                                        <p:tgtEl>
                                          <p:spTgt spid="367621">
                                            <p:txEl>
                                              <p:pRg st="7" end="7"/>
                                            </p:txEl>
                                          </p:spTgt>
                                        </p:tgtEl>
                                        <p:attrNameLst>
                                          <p:attrName>style.visibility</p:attrName>
                                        </p:attrNameLst>
                                      </p:cBhvr>
                                      <p:to>
                                        <p:strVal val="visible"/>
                                      </p:to>
                                    </p:set>
                                    <p:animEffect transition="in" filter="box(out)">
                                      <p:cBhvr>
                                        <p:cTn id="36" dur="500"/>
                                        <p:tgtEl>
                                          <p:spTgt spid="367621">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par>
                                <p:cTn id="37" presetID="4" presetClass="entr" presetSubtype="32" fill="hold" grpId="0" nodeType="withEffect">
                                  <p:stCondLst>
                                    <p:cond delay="0"/>
                                  </p:stCondLst>
                                  <p:childTnLst>
                                    <p:set>
                                      <p:cBhvr>
                                        <p:cTn id="38" dur="1" fill="hold">
                                          <p:stCondLst>
                                            <p:cond delay="0"/>
                                          </p:stCondLst>
                                        </p:cTn>
                                        <p:tgtEl>
                                          <p:spTgt spid="367621">
                                            <p:txEl>
                                              <p:pRg st="8" end="8"/>
                                            </p:txEl>
                                          </p:spTgt>
                                        </p:tgtEl>
                                        <p:attrNameLst>
                                          <p:attrName>style.visibility</p:attrName>
                                        </p:attrNameLst>
                                      </p:cBhvr>
                                      <p:to>
                                        <p:strVal val="visible"/>
                                      </p:to>
                                    </p:set>
                                    <p:animEffect transition="in" filter="box(out)">
                                      <p:cBhvr>
                                        <p:cTn id="39" dur="500"/>
                                        <p:tgtEl>
                                          <p:spTgt spid="367621">
                                            <p:txEl>
                                              <p:pRg st="8" end="8"/>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par>
                                <p:cTn id="40" presetID="4" presetClass="entr" presetSubtype="32" fill="hold" grpId="0" nodeType="withEffect">
                                  <p:stCondLst>
                                    <p:cond delay="0"/>
                                  </p:stCondLst>
                                  <p:childTnLst>
                                    <p:set>
                                      <p:cBhvr>
                                        <p:cTn id="41" dur="1" fill="hold">
                                          <p:stCondLst>
                                            <p:cond delay="0"/>
                                          </p:stCondLst>
                                        </p:cTn>
                                        <p:tgtEl>
                                          <p:spTgt spid="367621">
                                            <p:txEl>
                                              <p:pRg st="9" end="9"/>
                                            </p:txEl>
                                          </p:spTgt>
                                        </p:tgtEl>
                                        <p:attrNameLst>
                                          <p:attrName>style.visibility</p:attrName>
                                        </p:attrNameLst>
                                      </p:cBhvr>
                                      <p:to>
                                        <p:strVal val="visible"/>
                                      </p:to>
                                    </p:set>
                                    <p:animEffect transition="in" filter="box(out)">
                                      <p:cBhvr>
                                        <p:cTn id="42" dur="500"/>
                                        <p:tgtEl>
                                          <p:spTgt spid="367621">
                                            <p:txEl>
                                              <p:pRg st="9" end="9"/>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par>
                                <p:cTn id="43" presetID="4" presetClass="entr" presetSubtype="32" fill="hold" grpId="0" nodeType="withEffect">
                                  <p:stCondLst>
                                    <p:cond delay="0"/>
                                  </p:stCondLst>
                                  <p:childTnLst>
                                    <p:set>
                                      <p:cBhvr>
                                        <p:cTn id="44" dur="1" fill="hold">
                                          <p:stCondLst>
                                            <p:cond delay="0"/>
                                          </p:stCondLst>
                                        </p:cTn>
                                        <p:tgtEl>
                                          <p:spTgt spid="367621">
                                            <p:txEl>
                                              <p:pRg st="10" end="10"/>
                                            </p:txEl>
                                          </p:spTgt>
                                        </p:tgtEl>
                                        <p:attrNameLst>
                                          <p:attrName>style.visibility</p:attrName>
                                        </p:attrNameLst>
                                      </p:cBhvr>
                                      <p:to>
                                        <p:strVal val="visible"/>
                                      </p:to>
                                    </p:set>
                                    <p:animEffect transition="in" filter="box(out)">
                                      <p:cBhvr>
                                        <p:cTn id="45" dur="500"/>
                                        <p:tgtEl>
                                          <p:spTgt spid="367621">
                                            <p:txEl>
                                              <p:pRg st="10" end="1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par>
                                <p:cTn id="46" presetID="4" presetClass="entr" presetSubtype="32" fill="hold" grpId="0" nodeType="withEffect">
                                  <p:stCondLst>
                                    <p:cond delay="0"/>
                                  </p:stCondLst>
                                  <p:childTnLst>
                                    <p:set>
                                      <p:cBhvr>
                                        <p:cTn id="47" dur="1" fill="hold">
                                          <p:stCondLst>
                                            <p:cond delay="0"/>
                                          </p:stCondLst>
                                        </p:cTn>
                                        <p:tgtEl>
                                          <p:spTgt spid="367621">
                                            <p:txEl>
                                              <p:pRg st="11" end="11"/>
                                            </p:txEl>
                                          </p:spTgt>
                                        </p:tgtEl>
                                        <p:attrNameLst>
                                          <p:attrName>style.visibility</p:attrName>
                                        </p:attrNameLst>
                                      </p:cBhvr>
                                      <p:to>
                                        <p:strVal val="visible"/>
                                      </p:to>
                                    </p:set>
                                    <p:animEffect transition="in" filter="box(out)">
                                      <p:cBhvr>
                                        <p:cTn id="48" dur="500"/>
                                        <p:tgtEl>
                                          <p:spTgt spid="367621">
                                            <p:txEl>
                                              <p:pRg st="11" end="11"/>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par>
                                <p:cTn id="49" presetID="4" presetClass="entr" presetSubtype="32" fill="hold" grpId="0" nodeType="withEffect">
                                  <p:stCondLst>
                                    <p:cond delay="0"/>
                                  </p:stCondLst>
                                  <p:childTnLst>
                                    <p:set>
                                      <p:cBhvr>
                                        <p:cTn id="50" dur="1" fill="hold">
                                          <p:stCondLst>
                                            <p:cond delay="0"/>
                                          </p:stCondLst>
                                        </p:cTn>
                                        <p:tgtEl>
                                          <p:spTgt spid="367621">
                                            <p:txEl>
                                              <p:pRg st="12" end="12"/>
                                            </p:txEl>
                                          </p:spTgt>
                                        </p:tgtEl>
                                        <p:attrNameLst>
                                          <p:attrName>style.visibility</p:attrName>
                                        </p:attrNameLst>
                                      </p:cBhvr>
                                      <p:to>
                                        <p:strVal val="visible"/>
                                      </p:to>
                                    </p:set>
                                    <p:animEffect transition="in" filter="box(out)">
                                      <p:cBhvr>
                                        <p:cTn id="51" dur="500"/>
                                        <p:tgtEl>
                                          <p:spTgt spid="367621">
                                            <p:txEl>
                                              <p:pRg st="12" end="12"/>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367628"/>
                                        </p:tgtEl>
                                        <p:attrNameLst>
                                          <p:attrName>style.visibility</p:attrName>
                                        </p:attrNameLst>
                                      </p:cBhvr>
                                      <p:to>
                                        <p:strVal val="visible"/>
                                      </p:to>
                                    </p:set>
                                    <p:animEffect transition="in" filter="box(out)">
                                      <p:cBhvr>
                                        <p:cTn id="56" dur="500"/>
                                        <p:tgtEl>
                                          <p:spTgt spid="367628"/>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par>
                          <p:cTn id="57" fill="hold" nodeType="afterGroup">
                            <p:stCondLst>
                              <p:cond delay="500"/>
                            </p:stCondLst>
                            <p:childTnLst>
                              <p:par>
                                <p:cTn id="58" presetID="18" presetClass="entr" presetSubtype="6" fill="hold" grpId="0" nodeType="afterEffect">
                                  <p:stCondLst>
                                    <p:cond delay="0"/>
                                  </p:stCondLst>
                                  <p:childTnLst>
                                    <p:set>
                                      <p:cBhvr>
                                        <p:cTn id="59" dur="1" fill="hold">
                                          <p:stCondLst>
                                            <p:cond delay="0"/>
                                          </p:stCondLst>
                                        </p:cTn>
                                        <p:tgtEl>
                                          <p:spTgt spid="367623"/>
                                        </p:tgtEl>
                                        <p:attrNameLst>
                                          <p:attrName>style.visibility</p:attrName>
                                        </p:attrNameLst>
                                      </p:cBhvr>
                                      <p:to>
                                        <p:strVal val="visible"/>
                                      </p:to>
                                    </p:set>
                                    <p:animEffect transition="in" filter="strips(downRight)">
                                      <p:cBhvr>
                                        <p:cTn id="60" dur="1000"/>
                                        <p:tgtEl>
                                          <p:spTgt spid="367623"/>
                                        </p:tgtEl>
                                      </p:cBhvr>
                                    </p:animEffect>
                                  </p:childTnLst>
                                  <p:subTnLst>
                                    <p:audio>
                                      <p:cMediaNode>
                                        <p:cTn display="0" masterRel="sameClick">
                                          <p:stCondLst>
                                            <p:cond evt="begin" delay="0">
                                              <p:tn val="58"/>
                                            </p:cond>
                                          </p:stCondLst>
                                          <p:endCondLst>
                                            <p:cond evt="onStopAudio" delay="0">
                                              <p:tgtEl>
                                                <p:sldTgt/>
                                              </p:tgtEl>
                                            </p:cond>
                                          </p:endCondLst>
                                        </p:cTn>
                                        <p:tgtEl>
                                          <p:sndTgt r:embed="rId4" name="laser.wav"/>
                                        </p:tgtEl>
                                      </p:cMediaNode>
                                    </p:audio>
                                  </p:subTnLst>
                                </p:cTn>
                              </p:par>
                            </p:childTnLst>
                          </p:cTn>
                        </p:par>
                        <p:par>
                          <p:cTn id="61" fill="hold" nodeType="afterGroup">
                            <p:stCondLst>
                              <p:cond delay="1500"/>
                            </p:stCondLst>
                            <p:childTnLst>
                              <p:par>
                                <p:cTn id="62" presetID="18" presetClass="entr" presetSubtype="6" fill="hold" nodeType="afterEffect">
                                  <p:stCondLst>
                                    <p:cond delay="0"/>
                                  </p:stCondLst>
                                  <p:childTnLst>
                                    <p:set>
                                      <p:cBhvr>
                                        <p:cTn id="63" dur="1" fill="hold">
                                          <p:stCondLst>
                                            <p:cond delay="0"/>
                                          </p:stCondLst>
                                        </p:cTn>
                                        <p:tgtEl>
                                          <p:spTgt spid="367621">
                                            <p:txEl>
                                              <p:pRg st="8" end="8"/>
                                            </p:txEl>
                                          </p:spTgt>
                                        </p:tgtEl>
                                        <p:attrNameLst>
                                          <p:attrName>style.visibility</p:attrName>
                                        </p:attrNameLst>
                                      </p:cBhvr>
                                      <p:to>
                                        <p:strVal val="visible"/>
                                      </p:to>
                                    </p:set>
                                    <p:animEffect transition="in" filter="strips(downRight)">
                                      <p:cBhvr>
                                        <p:cTn id="64" dur="500"/>
                                        <p:tgtEl>
                                          <p:spTgt spid="367621">
                                            <p:txEl>
                                              <p:pRg st="8" end="8"/>
                                            </p:txEl>
                                          </p:spTgt>
                                        </p:tgtEl>
                                      </p:cBhvr>
                                    </p:animEffect>
                                  </p:childTnLst>
                                  <p:subTnLst>
                                    <p:animClr clrSpc="rgb" dir="cw">
                                      <p:cBhvr override="childStyle">
                                        <p:cTn dur="1" fill="hold" display="0" masterRel="nextClick" afterEffect="1"/>
                                        <p:tgtEl>
                                          <p:spTgt spid="367621">
                                            <p:txEl>
                                              <p:pRg st="8" end="8"/>
                                            </p:txEl>
                                          </p:spTgt>
                                        </p:tgtEl>
                                        <p:attrNameLst>
                                          <p:attrName>ppt_c</p:attrName>
                                        </p:attrNameLst>
                                      </p:cBhvr>
                                      <p:to>
                                        <a:srgbClr val="FF3300"/>
                                      </p:to>
                                    </p:animClr>
                                    <p:audio>
                                      <p:cMediaNode>
                                        <p:cTn display="0" masterRel="sameClick">
                                          <p:stCondLst>
                                            <p:cond evt="begin" delay="0">
                                              <p:tn val="62"/>
                                            </p:cond>
                                          </p:stCondLst>
                                          <p:endCondLst>
                                            <p:cond evt="onStopAudio" delay="0">
                                              <p:tgtEl>
                                                <p:sldTgt/>
                                              </p:tgtEl>
                                            </p:cond>
                                          </p:endCondLst>
                                        </p:cTn>
                                        <p:tgtEl>
                                          <p:sndTgt r:embed="rId4" name="laser.wav"/>
                                        </p:tgtEl>
                                      </p:cMediaNode>
                                    </p:audio>
                                  </p:subTnLst>
                                </p:cTn>
                              </p:par>
                            </p:childTnLst>
                          </p:cTn>
                        </p:par>
                        <p:par>
                          <p:cTn id="65" fill="hold" nodeType="afterGroup">
                            <p:stCondLst>
                              <p:cond delay="2000"/>
                            </p:stCondLst>
                            <p:childTnLst>
                              <p:par>
                                <p:cTn id="66" presetID="18" presetClass="entr" presetSubtype="12" fill="hold" nodeType="afterEffect">
                                  <p:stCondLst>
                                    <p:cond delay="0"/>
                                  </p:stCondLst>
                                  <p:childTnLst>
                                    <p:set>
                                      <p:cBhvr>
                                        <p:cTn id="67" dur="1" fill="hold">
                                          <p:stCondLst>
                                            <p:cond delay="0"/>
                                          </p:stCondLst>
                                        </p:cTn>
                                        <p:tgtEl>
                                          <p:spTgt spid="367624"/>
                                        </p:tgtEl>
                                        <p:attrNameLst>
                                          <p:attrName>style.visibility</p:attrName>
                                        </p:attrNameLst>
                                      </p:cBhvr>
                                      <p:to>
                                        <p:strVal val="visible"/>
                                      </p:to>
                                    </p:set>
                                    <p:animEffect transition="in" filter="strips(downLeft)">
                                      <p:cBhvr>
                                        <p:cTn id="68" dur="1000"/>
                                        <p:tgtEl>
                                          <p:spTgt spid="367624"/>
                                        </p:tgtEl>
                                      </p:cBhvr>
                                    </p:animEffect>
                                  </p:childTnLst>
                                  <p:subTnLst>
                                    <p:audio>
                                      <p:cMediaNode>
                                        <p:cTn display="0" masterRel="sameClick">
                                          <p:stCondLst>
                                            <p:cond evt="begin" delay="0">
                                              <p:tn val="66"/>
                                            </p:cond>
                                          </p:stCondLst>
                                          <p:endCondLst>
                                            <p:cond evt="onStopAudio" delay="0">
                                              <p:tgtEl>
                                                <p:sldTgt/>
                                              </p:tgtEl>
                                            </p:cond>
                                          </p:endCondLst>
                                        </p:cTn>
                                        <p:tgtEl>
                                          <p:sndTgt r:embed="rId4" name="laser.wav"/>
                                        </p:tgtEl>
                                      </p:cMediaNode>
                                    </p:audio>
                                  </p:subTnLst>
                                </p:cTn>
                              </p:par>
                            </p:childTnLst>
                          </p:cTn>
                        </p:par>
                        <p:par>
                          <p:cTn id="69" fill="hold" nodeType="afterGroup">
                            <p:stCondLst>
                              <p:cond delay="3000"/>
                            </p:stCondLst>
                            <p:childTnLst>
                              <p:par>
                                <p:cTn id="70" presetID="4" presetClass="entr" presetSubtype="32" fill="hold" grpId="0" nodeType="afterEffect">
                                  <p:stCondLst>
                                    <p:cond delay="0"/>
                                  </p:stCondLst>
                                  <p:childTnLst>
                                    <p:set>
                                      <p:cBhvr>
                                        <p:cTn id="71" dur="1" fill="hold">
                                          <p:stCondLst>
                                            <p:cond delay="0"/>
                                          </p:stCondLst>
                                        </p:cTn>
                                        <p:tgtEl>
                                          <p:spTgt spid="367622"/>
                                        </p:tgtEl>
                                        <p:attrNameLst>
                                          <p:attrName>style.visibility</p:attrName>
                                        </p:attrNameLst>
                                      </p:cBhvr>
                                      <p:to>
                                        <p:strVal val="visible"/>
                                      </p:to>
                                    </p:set>
                                    <p:animEffect transition="in" filter="box(out)">
                                      <p:cBhvr>
                                        <p:cTn id="72" dur="500"/>
                                        <p:tgtEl>
                                          <p:spTgt spid="367622"/>
                                        </p:tgtEl>
                                      </p:cBhvr>
                                    </p:animEffect>
                                  </p:childTnLst>
                                  <p:subTnLst>
                                    <p:audio>
                                      <p:cMediaNode>
                                        <p:cTn display="0" masterRel="sameClick">
                                          <p:stCondLst>
                                            <p:cond evt="begin" delay="0">
                                              <p:tn val="70"/>
                                            </p:cond>
                                          </p:stCondLst>
                                          <p:endCondLst>
                                            <p:cond evt="onStopAudio" delay="0">
                                              <p:tgtEl>
                                                <p:sldTgt/>
                                              </p:tgtEl>
                                            </p:cond>
                                          </p:endCondLst>
                                        </p:cTn>
                                        <p:tgtEl>
                                          <p:sndTgt r:embed="rId5" name="chimes.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67629">
                                            <p:bg/>
                                          </p:spTgt>
                                        </p:tgtEl>
                                        <p:attrNameLst>
                                          <p:attrName>style.visibility</p:attrName>
                                        </p:attrNameLst>
                                      </p:cBhvr>
                                      <p:to>
                                        <p:strVal val="visible"/>
                                      </p:to>
                                    </p:set>
                                    <p:animEffect transition="in" filter="box(out)">
                                      <p:cBhvr>
                                        <p:cTn id="77" dur="500"/>
                                        <p:tgtEl>
                                          <p:spTgt spid="367629">
                                            <p:bg/>
                                          </p:spTgt>
                                        </p:tgtEl>
                                      </p:cBhvr>
                                    </p:animEffect>
                                  </p:childTnLst>
                                </p:cTn>
                              </p:par>
                              <p:par>
                                <p:cTn id="78" presetID="4" presetClass="entr" presetSubtype="32" fill="hold" grpId="0" nodeType="withEffect">
                                  <p:stCondLst>
                                    <p:cond delay="0"/>
                                  </p:stCondLst>
                                  <p:childTnLst>
                                    <p:set>
                                      <p:cBhvr>
                                        <p:cTn id="79" dur="1" fill="hold">
                                          <p:stCondLst>
                                            <p:cond delay="0"/>
                                          </p:stCondLst>
                                        </p:cTn>
                                        <p:tgtEl>
                                          <p:spTgt spid="367629">
                                            <p:txEl>
                                              <p:pRg st="0" end="0"/>
                                            </p:txEl>
                                          </p:spTgt>
                                        </p:tgtEl>
                                        <p:attrNameLst>
                                          <p:attrName>style.visibility</p:attrName>
                                        </p:attrNameLst>
                                      </p:cBhvr>
                                      <p:to>
                                        <p:strVal val="visible"/>
                                      </p:to>
                                    </p:set>
                                    <p:animEffect transition="in" filter="box(out)">
                                      <p:cBhvr>
                                        <p:cTn id="80" dur="500"/>
                                        <p:tgtEl>
                                          <p:spTgt spid="367629">
                                            <p:txEl>
                                              <p:pRg st="0" end="0"/>
                                            </p:txEl>
                                          </p:spTgt>
                                        </p:tgtEl>
                                      </p:cBhvr>
                                    </p:animEffect>
                                  </p:childTnLst>
                                </p:cTn>
                              </p:par>
                              <p:par>
                                <p:cTn id="81" presetID="4" presetClass="entr" presetSubtype="32" fill="hold" grpId="0" nodeType="withEffect">
                                  <p:stCondLst>
                                    <p:cond delay="0"/>
                                  </p:stCondLst>
                                  <p:childTnLst>
                                    <p:set>
                                      <p:cBhvr>
                                        <p:cTn id="82" dur="1" fill="hold">
                                          <p:stCondLst>
                                            <p:cond delay="0"/>
                                          </p:stCondLst>
                                        </p:cTn>
                                        <p:tgtEl>
                                          <p:spTgt spid="367629">
                                            <p:txEl>
                                              <p:pRg st="1" end="1"/>
                                            </p:txEl>
                                          </p:spTgt>
                                        </p:tgtEl>
                                        <p:attrNameLst>
                                          <p:attrName>style.visibility</p:attrName>
                                        </p:attrNameLst>
                                      </p:cBhvr>
                                      <p:to>
                                        <p:strVal val="visible"/>
                                      </p:to>
                                    </p:set>
                                    <p:animEffect transition="in" filter="box(out)">
                                      <p:cBhvr>
                                        <p:cTn id="83" dur="500"/>
                                        <p:tgtEl>
                                          <p:spTgt spid="367629">
                                            <p:txEl>
                                              <p:pRg st="1" end="1"/>
                                            </p:txEl>
                                          </p:spTgt>
                                        </p:tgtEl>
                                      </p:cBhvr>
                                    </p:animEffect>
                                  </p:childTnLst>
                                </p:cTn>
                              </p:par>
                              <p:par>
                                <p:cTn id="84" presetID="4" presetClass="entr" presetSubtype="32" fill="hold" grpId="0" nodeType="withEffect">
                                  <p:stCondLst>
                                    <p:cond delay="0"/>
                                  </p:stCondLst>
                                  <p:childTnLst>
                                    <p:set>
                                      <p:cBhvr>
                                        <p:cTn id="85" dur="1" fill="hold">
                                          <p:stCondLst>
                                            <p:cond delay="0"/>
                                          </p:stCondLst>
                                        </p:cTn>
                                        <p:tgtEl>
                                          <p:spTgt spid="367629">
                                            <p:txEl>
                                              <p:pRg st="2" end="2"/>
                                            </p:txEl>
                                          </p:spTgt>
                                        </p:tgtEl>
                                        <p:attrNameLst>
                                          <p:attrName>style.visibility</p:attrName>
                                        </p:attrNameLst>
                                      </p:cBhvr>
                                      <p:to>
                                        <p:strVal val="visible"/>
                                      </p:to>
                                    </p:set>
                                    <p:animEffect transition="in" filter="box(out)">
                                      <p:cBhvr>
                                        <p:cTn id="86" dur="500"/>
                                        <p:tgtEl>
                                          <p:spTgt spid="367629">
                                            <p:txEl>
                                              <p:pRg st="2" end="2"/>
                                            </p:txEl>
                                          </p:spTgt>
                                        </p:tgtEl>
                                      </p:cBhvr>
                                    </p:animEffect>
                                  </p:childTnLst>
                                </p:cTn>
                              </p:par>
                              <p:par>
                                <p:cTn id="87" presetID="4" presetClass="entr" presetSubtype="32" fill="hold" grpId="0" nodeType="withEffect">
                                  <p:stCondLst>
                                    <p:cond delay="0"/>
                                  </p:stCondLst>
                                  <p:childTnLst>
                                    <p:set>
                                      <p:cBhvr>
                                        <p:cTn id="88" dur="1" fill="hold">
                                          <p:stCondLst>
                                            <p:cond delay="0"/>
                                          </p:stCondLst>
                                        </p:cTn>
                                        <p:tgtEl>
                                          <p:spTgt spid="367629">
                                            <p:txEl>
                                              <p:pRg st="3" end="3"/>
                                            </p:txEl>
                                          </p:spTgt>
                                        </p:tgtEl>
                                        <p:attrNameLst>
                                          <p:attrName>style.visibility</p:attrName>
                                        </p:attrNameLst>
                                      </p:cBhvr>
                                      <p:to>
                                        <p:strVal val="visible"/>
                                      </p:to>
                                    </p:set>
                                    <p:animEffect transition="in" filter="box(out)">
                                      <p:cBhvr>
                                        <p:cTn id="89" dur="500"/>
                                        <p:tgtEl>
                                          <p:spTgt spid="367629">
                                            <p:txEl>
                                              <p:pRg st="3" end="3"/>
                                            </p:txEl>
                                          </p:spTgt>
                                        </p:tgtEl>
                                      </p:cBhvr>
                                    </p:animEffect>
                                  </p:childTnLst>
                                </p:cTn>
                              </p:par>
                              <p:par>
                                <p:cTn id="90" presetID="4" presetClass="entr" presetSubtype="32" fill="hold" grpId="0" nodeType="withEffect">
                                  <p:stCondLst>
                                    <p:cond delay="0"/>
                                  </p:stCondLst>
                                  <p:childTnLst>
                                    <p:set>
                                      <p:cBhvr>
                                        <p:cTn id="91" dur="1" fill="hold">
                                          <p:stCondLst>
                                            <p:cond delay="0"/>
                                          </p:stCondLst>
                                        </p:cTn>
                                        <p:tgtEl>
                                          <p:spTgt spid="367629">
                                            <p:txEl>
                                              <p:pRg st="4" end="4"/>
                                            </p:txEl>
                                          </p:spTgt>
                                        </p:tgtEl>
                                        <p:attrNameLst>
                                          <p:attrName>style.visibility</p:attrName>
                                        </p:attrNameLst>
                                      </p:cBhvr>
                                      <p:to>
                                        <p:strVal val="visible"/>
                                      </p:to>
                                    </p:set>
                                    <p:animEffect transition="in" filter="box(out)">
                                      <p:cBhvr>
                                        <p:cTn id="92" dur="500"/>
                                        <p:tgtEl>
                                          <p:spTgt spid="367629">
                                            <p:txEl>
                                              <p:pRg st="4" end="4"/>
                                            </p:txEl>
                                          </p:spTgt>
                                        </p:tgtEl>
                                      </p:cBhvr>
                                    </p:animEffect>
                                  </p:childTnLst>
                                </p:cTn>
                              </p:par>
                              <p:par>
                                <p:cTn id="93" presetID="4" presetClass="entr" presetSubtype="32" fill="hold" grpId="0" nodeType="withEffect">
                                  <p:stCondLst>
                                    <p:cond delay="0"/>
                                  </p:stCondLst>
                                  <p:childTnLst>
                                    <p:set>
                                      <p:cBhvr>
                                        <p:cTn id="94" dur="1" fill="hold">
                                          <p:stCondLst>
                                            <p:cond delay="0"/>
                                          </p:stCondLst>
                                        </p:cTn>
                                        <p:tgtEl>
                                          <p:spTgt spid="367629">
                                            <p:txEl>
                                              <p:pRg st="5" end="5"/>
                                            </p:txEl>
                                          </p:spTgt>
                                        </p:tgtEl>
                                        <p:attrNameLst>
                                          <p:attrName>style.visibility</p:attrName>
                                        </p:attrNameLst>
                                      </p:cBhvr>
                                      <p:to>
                                        <p:strVal val="visible"/>
                                      </p:to>
                                    </p:set>
                                    <p:animEffect transition="in" filter="box(out)">
                                      <p:cBhvr>
                                        <p:cTn id="95" dur="500"/>
                                        <p:tgtEl>
                                          <p:spTgt spid="367629">
                                            <p:txEl>
                                              <p:pRg st="5" end="5"/>
                                            </p:txEl>
                                          </p:spTgt>
                                        </p:tgtEl>
                                      </p:cBhvr>
                                    </p:animEffect>
                                  </p:childTnLst>
                                </p:cTn>
                              </p:par>
                              <p:par>
                                <p:cTn id="96" presetID="4" presetClass="entr" presetSubtype="32" fill="hold" grpId="0" nodeType="withEffect">
                                  <p:stCondLst>
                                    <p:cond delay="0"/>
                                  </p:stCondLst>
                                  <p:childTnLst>
                                    <p:set>
                                      <p:cBhvr>
                                        <p:cTn id="97" dur="1" fill="hold">
                                          <p:stCondLst>
                                            <p:cond delay="0"/>
                                          </p:stCondLst>
                                        </p:cTn>
                                        <p:tgtEl>
                                          <p:spTgt spid="367629">
                                            <p:txEl>
                                              <p:pRg st="6" end="6"/>
                                            </p:txEl>
                                          </p:spTgt>
                                        </p:tgtEl>
                                        <p:attrNameLst>
                                          <p:attrName>style.visibility</p:attrName>
                                        </p:attrNameLst>
                                      </p:cBhvr>
                                      <p:to>
                                        <p:strVal val="visible"/>
                                      </p:to>
                                    </p:set>
                                    <p:animEffect transition="in" filter="box(out)">
                                      <p:cBhvr>
                                        <p:cTn id="98" dur="500"/>
                                        <p:tgtEl>
                                          <p:spTgt spid="367629">
                                            <p:txEl>
                                              <p:pRg st="6" end="6"/>
                                            </p:txEl>
                                          </p:spTgt>
                                        </p:tgtEl>
                                      </p:cBhvr>
                                    </p:animEffect>
                                  </p:childTnLst>
                                </p:cTn>
                              </p:par>
                              <p:par>
                                <p:cTn id="99" presetID="4" presetClass="entr" presetSubtype="32" fill="hold" grpId="0" nodeType="withEffect">
                                  <p:stCondLst>
                                    <p:cond delay="0"/>
                                  </p:stCondLst>
                                  <p:childTnLst>
                                    <p:set>
                                      <p:cBhvr>
                                        <p:cTn id="100" dur="1" fill="hold">
                                          <p:stCondLst>
                                            <p:cond delay="0"/>
                                          </p:stCondLst>
                                        </p:cTn>
                                        <p:tgtEl>
                                          <p:spTgt spid="367629">
                                            <p:txEl>
                                              <p:pRg st="7" end="7"/>
                                            </p:txEl>
                                          </p:spTgt>
                                        </p:tgtEl>
                                        <p:attrNameLst>
                                          <p:attrName>style.visibility</p:attrName>
                                        </p:attrNameLst>
                                      </p:cBhvr>
                                      <p:to>
                                        <p:strVal val="visible"/>
                                      </p:to>
                                    </p:set>
                                    <p:animEffect transition="in" filter="box(out)">
                                      <p:cBhvr>
                                        <p:cTn id="101" dur="500"/>
                                        <p:tgtEl>
                                          <p:spTgt spid="367629">
                                            <p:txEl>
                                              <p:pRg st="7" end="7"/>
                                            </p:txEl>
                                          </p:spTgt>
                                        </p:tgtEl>
                                      </p:cBhvr>
                                    </p:animEffect>
                                  </p:childTnLst>
                                </p:cTn>
                              </p:par>
                              <p:par>
                                <p:cTn id="102" presetID="4" presetClass="entr" presetSubtype="32" fill="hold" grpId="0" nodeType="withEffect">
                                  <p:stCondLst>
                                    <p:cond delay="0"/>
                                  </p:stCondLst>
                                  <p:childTnLst>
                                    <p:set>
                                      <p:cBhvr>
                                        <p:cTn id="103" dur="1" fill="hold">
                                          <p:stCondLst>
                                            <p:cond delay="0"/>
                                          </p:stCondLst>
                                        </p:cTn>
                                        <p:tgtEl>
                                          <p:spTgt spid="367629">
                                            <p:txEl>
                                              <p:pRg st="8" end="8"/>
                                            </p:txEl>
                                          </p:spTgt>
                                        </p:tgtEl>
                                        <p:attrNameLst>
                                          <p:attrName>style.visibility</p:attrName>
                                        </p:attrNameLst>
                                      </p:cBhvr>
                                      <p:to>
                                        <p:strVal val="visible"/>
                                      </p:to>
                                    </p:set>
                                    <p:animEffect transition="in" filter="box(out)">
                                      <p:cBhvr>
                                        <p:cTn id="104" dur="500"/>
                                        <p:tgtEl>
                                          <p:spTgt spid="367629">
                                            <p:txEl>
                                              <p:pRg st="8" end="8"/>
                                            </p:txEl>
                                          </p:spTgt>
                                        </p:tgtEl>
                                      </p:cBhvr>
                                    </p:animEffect>
                                  </p:childTnLst>
                                </p:cTn>
                              </p:par>
                              <p:par>
                                <p:cTn id="105" presetID="4" presetClass="entr" presetSubtype="32" fill="hold" grpId="0" nodeType="withEffect">
                                  <p:stCondLst>
                                    <p:cond delay="0"/>
                                  </p:stCondLst>
                                  <p:childTnLst>
                                    <p:set>
                                      <p:cBhvr>
                                        <p:cTn id="106" dur="1" fill="hold">
                                          <p:stCondLst>
                                            <p:cond delay="0"/>
                                          </p:stCondLst>
                                        </p:cTn>
                                        <p:tgtEl>
                                          <p:spTgt spid="367629">
                                            <p:txEl>
                                              <p:pRg st="9" end="9"/>
                                            </p:txEl>
                                          </p:spTgt>
                                        </p:tgtEl>
                                        <p:attrNameLst>
                                          <p:attrName>style.visibility</p:attrName>
                                        </p:attrNameLst>
                                      </p:cBhvr>
                                      <p:to>
                                        <p:strVal val="visible"/>
                                      </p:to>
                                    </p:set>
                                    <p:animEffect transition="in" filter="box(out)">
                                      <p:cBhvr>
                                        <p:cTn id="107" dur="500"/>
                                        <p:tgtEl>
                                          <p:spTgt spid="367629">
                                            <p:txEl>
                                              <p:pRg st="9" end="9"/>
                                            </p:txEl>
                                          </p:spTgt>
                                        </p:tgtEl>
                                      </p:cBhvr>
                                    </p:animEffect>
                                  </p:childTnLst>
                                </p:cTn>
                              </p:par>
                              <p:par>
                                <p:cTn id="108" presetID="4" presetClass="entr" presetSubtype="32" fill="hold" grpId="0" nodeType="withEffect">
                                  <p:stCondLst>
                                    <p:cond delay="0"/>
                                  </p:stCondLst>
                                  <p:childTnLst>
                                    <p:set>
                                      <p:cBhvr>
                                        <p:cTn id="109" dur="1" fill="hold">
                                          <p:stCondLst>
                                            <p:cond delay="0"/>
                                          </p:stCondLst>
                                        </p:cTn>
                                        <p:tgtEl>
                                          <p:spTgt spid="367629">
                                            <p:txEl>
                                              <p:pRg st="10" end="10"/>
                                            </p:txEl>
                                          </p:spTgt>
                                        </p:tgtEl>
                                        <p:attrNameLst>
                                          <p:attrName>style.visibility</p:attrName>
                                        </p:attrNameLst>
                                      </p:cBhvr>
                                      <p:to>
                                        <p:strVal val="visible"/>
                                      </p:to>
                                    </p:set>
                                    <p:animEffect transition="in" filter="box(out)">
                                      <p:cBhvr>
                                        <p:cTn id="110" dur="500"/>
                                        <p:tgtEl>
                                          <p:spTgt spid="367629">
                                            <p:txEl>
                                              <p:pRg st="10" end="10"/>
                                            </p:txEl>
                                          </p:spTgt>
                                        </p:tgtEl>
                                      </p:cBhvr>
                                    </p:animEffect>
                                  </p:childTnLst>
                                </p:cTn>
                              </p:par>
                              <p:par>
                                <p:cTn id="111" presetID="4" presetClass="entr" presetSubtype="32" fill="hold" grpId="0" nodeType="withEffect">
                                  <p:stCondLst>
                                    <p:cond delay="0"/>
                                  </p:stCondLst>
                                  <p:childTnLst>
                                    <p:set>
                                      <p:cBhvr>
                                        <p:cTn id="112" dur="1" fill="hold">
                                          <p:stCondLst>
                                            <p:cond delay="0"/>
                                          </p:stCondLst>
                                        </p:cTn>
                                        <p:tgtEl>
                                          <p:spTgt spid="367629">
                                            <p:txEl>
                                              <p:pRg st="11" end="11"/>
                                            </p:txEl>
                                          </p:spTgt>
                                        </p:tgtEl>
                                        <p:attrNameLst>
                                          <p:attrName>style.visibility</p:attrName>
                                        </p:attrNameLst>
                                      </p:cBhvr>
                                      <p:to>
                                        <p:strVal val="visible"/>
                                      </p:to>
                                    </p:set>
                                    <p:animEffect transition="in" filter="box(out)">
                                      <p:cBhvr>
                                        <p:cTn id="113" dur="500"/>
                                        <p:tgtEl>
                                          <p:spTgt spid="367629">
                                            <p:txEl>
                                              <p:pRg st="11" end="11"/>
                                            </p:txEl>
                                          </p:spTgt>
                                        </p:tgtEl>
                                      </p:cBhvr>
                                    </p:animEffect>
                                  </p:childTnLst>
                                </p:cTn>
                              </p:par>
                              <p:par>
                                <p:cTn id="114" presetID="4" presetClass="entr" presetSubtype="32" fill="hold" grpId="0" nodeType="withEffect">
                                  <p:stCondLst>
                                    <p:cond delay="0"/>
                                  </p:stCondLst>
                                  <p:childTnLst>
                                    <p:set>
                                      <p:cBhvr>
                                        <p:cTn id="115" dur="1" fill="hold">
                                          <p:stCondLst>
                                            <p:cond delay="0"/>
                                          </p:stCondLst>
                                        </p:cTn>
                                        <p:tgtEl>
                                          <p:spTgt spid="367629">
                                            <p:txEl>
                                              <p:pRg st="12" end="12"/>
                                            </p:txEl>
                                          </p:spTgt>
                                        </p:tgtEl>
                                        <p:attrNameLst>
                                          <p:attrName>style.visibility</p:attrName>
                                        </p:attrNameLst>
                                      </p:cBhvr>
                                      <p:to>
                                        <p:strVal val="visible"/>
                                      </p:to>
                                    </p:set>
                                    <p:animEffect transition="in" filter="box(out)">
                                      <p:cBhvr>
                                        <p:cTn id="116" dur="500"/>
                                        <p:tgtEl>
                                          <p:spTgt spid="367629">
                                            <p:txEl>
                                              <p:pRg st="12" end="12"/>
                                            </p:txEl>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4" presetClass="entr" presetSubtype="32" fill="hold" grpId="0" nodeType="clickEffect">
                                  <p:stCondLst>
                                    <p:cond delay="0"/>
                                  </p:stCondLst>
                                  <p:childTnLst>
                                    <p:set>
                                      <p:cBhvr>
                                        <p:cTn id="120" dur="1" fill="hold">
                                          <p:stCondLst>
                                            <p:cond delay="0"/>
                                          </p:stCondLst>
                                        </p:cTn>
                                        <p:tgtEl>
                                          <p:spTgt spid="367630"/>
                                        </p:tgtEl>
                                        <p:attrNameLst>
                                          <p:attrName>style.visibility</p:attrName>
                                        </p:attrNameLst>
                                      </p:cBhvr>
                                      <p:to>
                                        <p:strVal val="visible"/>
                                      </p:to>
                                    </p:set>
                                    <p:animEffect transition="in" filter="box(out)">
                                      <p:cBhvr>
                                        <p:cTn id="121" dur="500"/>
                                        <p:tgtEl>
                                          <p:spTgt spid="367630"/>
                                        </p:tgtEl>
                                      </p:cBhvr>
                                    </p:animEffect>
                                  </p:childTnLst>
                                  <p:subTnLst>
                                    <p:audio>
                                      <p:cMediaNode>
                                        <p:cTn display="0" masterRel="sameClick">
                                          <p:stCondLst>
                                            <p:cond evt="begin" delay="0">
                                              <p:tn val="119"/>
                                            </p:cond>
                                          </p:stCondLst>
                                          <p:endCondLst>
                                            <p:cond evt="onStopAudio" delay="0">
                                              <p:tgtEl>
                                                <p:sldTgt/>
                                              </p:tgtEl>
                                            </p:cond>
                                          </p:endCondLst>
                                        </p:cTn>
                                        <p:tgtEl>
                                          <p:sndTgt r:embed="rId3" name="camera.wav"/>
                                        </p:tgtEl>
                                      </p:cMediaNode>
                                    </p:audio>
                                  </p:subTnLst>
                                </p:cTn>
                              </p:par>
                            </p:childTnLst>
                          </p:cTn>
                        </p:par>
                        <p:par>
                          <p:cTn id="122" fill="hold" nodeType="afterGroup">
                            <p:stCondLst>
                              <p:cond delay="500"/>
                            </p:stCondLst>
                            <p:childTnLst>
                              <p:par>
                                <p:cTn id="123" presetID="18" presetClass="entr" presetSubtype="6" fill="hold" grpId="0" nodeType="afterEffect">
                                  <p:stCondLst>
                                    <p:cond delay="0"/>
                                  </p:stCondLst>
                                  <p:childTnLst>
                                    <p:set>
                                      <p:cBhvr>
                                        <p:cTn id="124" dur="1" fill="hold">
                                          <p:stCondLst>
                                            <p:cond delay="0"/>
                                          </p:stCondLst>
                                        </p:cTn>
                                        <p:tgtEl>
                                          <p:spTgt spid="367631"/>
                                        </p:tgtEl>
                                        <p:attrNameLst>
                                          <p:attrName>style.visibility</p:attrName>
                                        </p:attrNameLst>
                                      </p:cBhvr>
                                      <p:to>
                                        <p:strVal val="visible"/>
                                      </p:to>
                                    </p:set>
                                    <p:animEffect transition="in" filter="strips(downRight)">
                                      <p:cBhvr>
                                        <p:cTn id="125" dur="1000"/>
                                        <p:tgtEl>
                                          <p:spTgt spid="367631"/>
                                        </p:tgtEl>
                                      </p:cBhvr>
                                    </p:animEffect>
                                  </p:childTnLst>
                                  <p:subTnLst>
                                    <p:audio>
                                      <p:cMediaNode>
                                        <p:cTn display="0" masterRel="sameClick">
                                          <p:stCondLst>
                                            <p:cond evt="begin" delay="0">
                                              <p:tn val="123"/>
                                            </p:cond>
                                          </p:stCondLst>
                                          <p:endCondLst>
                                            <p:cond evt="onStopAudio" delay="0">
                                              <p:tgtEl>
                                                <p:sldTgt/>
                                              </p:tgtEl>
                                            </p:cond>
                                          </p:endCondLst>
                                        </p:cTn>
                                        <p:tgtEl>
                                          <p:sndTgt r:embed="rId4" name="laser.wav"/>
                                        </p:tgtEl>
                                      </p:cMediaNode>
                                    </p:audio>
                                  </p:subTnLst>
                                </p:cTn>
                              </p:par>
                            </p:childTnLst>
                          </p:cTn>
                        </p:par>
                        <p:par>
                          <p:cTn id="126" fill="hold" nodeType="afterGroup">
                            <p:stCondLst>
                              <p:cond delay="1500"/>
                            </p:stCondLst>
                            <p:childTnLst>
                              <p:par>
                                <p:cTn id="127" presetID="18" presetClass="entr" presetSubtype="6" fill="hold" nodeType="afterEffect">
                                  <p:stCondLst>
                                    <p:cond delay="0"/>
                                  </p:stCondLst>
                                  <p:childTnLst>
                                    <p:set>
                                      <p:cBhvr>
                                        <p:cTn id="128" dur="1" fill="hold">
                                          <p:stCondLst>
                                            <p:cond delay="0"/>
                                          </p:stCondLst>
                                        </p:cTn>
                                        <p:tgtEl>
                                          <p:spTgt spid="367629">
                                            <p:txEl>
                                              <p:pRg st="8" end="8"/>
                                            </p:txEl>
                                          </p:spTgt>
                                        </p:tgtEl>
                                        <p:attrNameLst>
                                          <p:attrName>style.visibility</p:attrName>
                                        </p:attrNameLst>
                                      </p:cBhvr>
                                      <p:to>
                                        <p:strVal val="visible"/>
                                      </p:to>
                                    </p:set>
                                    <p:animEffect transition="in" filter="strips(downRight)">
                                      <p:cBhvr>
                                        <p:cTn id="129" dur="500"/>
                                        <p:tgtEl>
                                          <p:spTgt spid="367629">
                                            <p:txEl>
                                              <p:pRg st="8" end="8"/>
                                            </p:txEl>
                                          </p:spTgt>
                                        </p:tgtEl>
                                      </p:cBhvr>
                                    </p:animEffect>
                                  </p:childTnLst>
                                  <p:subTnLst>
                                    <p:animClr clrSpc="rgb" dir="cw">
                                      <p:cBhvr override="childStyle">
                                        <p:cTn dur="1" fill="hold" display="0" masterRel="nextClick" afterEffect="1"/>
                                        <p:tgtEl>
                                          <p:spTgt spid="367629">
                                            <p:txEl>
                                              <p:pRg st="8" end="8"/>
                                            </p:txEl>
                                          </p:spTgt>
                                        </p:tgtEl>
                                        <p:attrNameLst>
                                          <p:attrName>ppt_c</p:attrName>
                                        </p:attrNameLst>
                                      </p:cBhvr>
                                      <p:to>
                                        <a:srgbClr val="FF3300"/>
                                      </p:to>
                                    </p:animClr>
                                    <p:audio>
                                      <p:cMediaNode>
                                        <p:cTn display="0" masterRel="sameClick">
                                          <p:stCondLst>
                                            <p:cond evt="begin" delay="0">
                                              <p:tn val="127"/>
                                            </p:cond>
                                          </p:stCondLst>
                                          <p:endCondLst>
                                            <p:cond evt="onStopAudio" delay="0">
                                              <p:tgtEl>
                                                <p:sldTgt/>
                                              </p:tgtEl>
                                            </p:cond>
                                          </p:endCondLst>
                                        </p:cTn>
                                        <p:tgtEl>
                                          <p:sndTgt r:embed="rId4" name="laser.wav"/>
                                        </p:tgtEl>
                                      </p:cMediaNode>
                                    </p:audio>
                                  </p:subTnLst>
                                </p:cTn>
                              </p:par>
                            </p:childTnLst>
                          </p:cTn>
                        </p:par>
                        <p:par>
                          <p:cTn id="130" fill="hold" nodeType="afterGroup">
                            <p:stCondLst>
                              <p:cond delay="2000"/>
                            </p:stCondLst>
                            <p:childTnLst>
                              <p:par>
                                <p:cTn id="131" presetID="18" presetClass="entr" presetSubtype="6" fill="hold" nodeType="afterEffect">
                                  <p:stCondLst>
                                    <p:cond delay="0"/>
                                  </p:stCondLst>
                                  <p:childTnLst>
                                    <p:set>
                                      <p:cBhvr>
                                        <p:cTn id="132" dur="1" fill="hold">
                                          <p:stCondLst>
                                            <p:cond delay="0"/>
                                          </p:stCondLst>
                                        </p:cTn>
                                        <p:tgtEl>
                                          <p:spTgt spid="367629">
                                            <p:txEl>
                                              <p:pRg st="9" end="9"/>
                                            </p:txEl>
                                          </p:spTgt>
                                        </p:tgtEl>
                                        <p:attrNameLst>
                                          <p:attrName>style.visibility</p:attrName>
                                        </p:attrNameLst>
                                      </p:cBhvr>
                                      <p:to>
                                        <p:strVal val="visible"/>
                                      </p:to>
                                    </p:set>
                                    <p:animEffect transition="in" filter="strips(downRight)">
                                      <p:cBhvr>
                                        <p:cTn id="133" dur="500"/>
                                        <p:tgtEl>
                                          <p:spTgt spid="367629">
                                            <p:txEl>
                                              <p:pRg st="9" end="9"/>
                                            </p:txEl>
                                          </p:spTgt>
                                        </p:tgtEl>
                                      </p:cBhvr>
                                    </p:animEffect>
                                  </p:childTnLst>
                                  <p:subTnLst>
                                    <p:animClr clrSpc="rgb" dir="cw">
                                      <p:cBhvr override="childStyle">
                                        <p:cTn dur="1" fill="hold" display="0" masterRel="nextClick" afterEffect="1"/>
                                        <p:tgtEl>
                                          <p:spTgt spid="367629">
                                            <p:txEl>
                                              <p:pRg st="9" end="9"/>
                                            </p:txEl>
                                          </p:spTgt>
                                        </p:tgtEl>
                                        <p:attrNameLst>
                                          <p:attrName>ppt_c</p:attrName>
                                        </p:attrNameLst>
                                      </p:cBhvr>
                                      <p:to>
                                        <a:srgbClr val="FF3300"/>
                                      </p:to>
                                    </p:animClr>
                                    <p:audio>
                                      <p:cMediaNode>
                                        <p:cTn display="0" masterRel="sameClick">
                                          <p:stCondLst>
                                            <p:cond evt="begin" delay="0">
                                              <p:tn val="131"/>
                                            </p:cond>
                                          </p:stCondLst>
                                          <p:endCondLst>
                                            <p:cond evt="onStopAudio" delay="0">
                                              <p:tgtEl>
                                                <p:sldTgt/>
                                              </p:tgtEl>
                                            </p:cond>
                                          </p:endCondLst>
                                        </p:cTn>
                                        <p:tgtEl>
                                          <p:sndTgt r:embed="rId4" name="laser.wav"/>
                                        </p:tgtEl>
                                      </p:cMediaNode>
                                    </p:audio>
                                  </p:subTnLst>
                                </p:cTn>
                              </p:par>
                            </p:childTnLst>
                          </p:cTn>
                        </p:par>
                        <p:par>
                          <p:cTn id="134" fill="hold" nodeType="afterGroup">
                            <p:stCondLst>
                              <p:cond delay="2500"/>
                            </p:stCondLst>
                            <p:childTnLst>
                              <p:par>
                                <p:cTn id="135" presetID="18" presetClass="entr" presetSubtype="12" fill="hold" nodeType="afterEffect">
                                  <p:stCondLst>
                                    <p:cond delay="0"/>
                                  </p:stCondLst>
                                  <p:childTnLst>
                                    <p:set>
                                      <p:cBhvr>
                                        <p:cTn id="136" dur="1" fill="hold">
                                          <p:stCondLst>
                                            <p:cond delay="0"/>
                                          </p:stCondLst>
                                        </p:cTn>
                                        <p:tgtEl>
                                          <p:spTgt spid="367632"/>
                                        </p:tgtEl>
                                        <p:attrNameLst>
                                          <p:attrName>style.visibility</p:attrName>
                                        </p:attrNameLst>
                                      </p:cBhvr>
                                      <p:to>
                                        <p:strVal val="visible"/>
                                      </p:to>
                                    </p:set>
                                    <p:animEffect transition="in" filter="strips(downLeft)">
                                      <p:cBhvr>
                                        <p:cTn id="137" dur="1000"/>
                                        <p:tgtEl>
                                          <p:spTgt spid="367632"/>
                                        </p:tgtEl>
                                      </p:cBhvr>
                                    </p:animEffect>
                                  </p:childTnLst>
                                  <p:subTnLst>
                                    <p:audio>
                                      <p:cMediaNode>
                                        <p:cTn display="0" masterRel="sameClick">
                                          <p:stCondLst>
                                            <p:cond evt="begin" delay="0">
                                              <p:tn val="135"/>
                                            </p:cond>
                                          </p:stCondLst>
                                          <p:endCondLst>
                                            <p:cond evt="onStopAudio" delay="0">
                                              <p:tgtEl>
                                                <p:sldTgt/>
                                              </p:tgtEl>
                                            </p:cond>
                                          </p:endCondLst>
                                        </p:cTn>
                                        <p:tgtEl>
                                          <p:sndTgt r:embed="rId4" name="laser.wav"/>
                                        </p:tgtEl>
                                      </p:cMediaNode>
                                    </p:audio>
                                  </p:subTnLst>
                                </p:cTn>
                              </p:par>
                            </p:childTnLst>
                          </p:cTn>
                        </p:par>
                        <p:par>
                          <p:cTn id="138" fill="hold" nodeType="afterGroup">
                            <p:stCondLst>
                              <p:cond delay="3500"/>
                            </p:stCondLst>
                            <p:childTnLst>
                              <p:par>
                                <p:cTn id="139" presetID="4" presetClass="entr" presetSubtype="32" fill="hold" grpId="0" nodeType="afterEffect">
                                  <p:stCondLst>
                                    <p:cond delay="0"/>
                                  </p:stCondLst>
                                  <p:childTnLst>
                                    <p:set>
                                      <p:cBhvr>
                                        <p:cTn id="140" dur="1" fill="hold">
                                          <p:stCondLst>
                                            <p:cond delay="0"/>
                                          </p:stCondLst>
                                        </p:cTn>
                                        <p:tgtEl>
                                          <p:spTgt spid="367636"/>
                                        </p:tgtEl>
                                        <p:attrNameLst>
                                          <p:attrName>style.visibility</p:attrName>
                                        </p:attrNameLst>
                                      </p:cBhvr>
                                      <p:to>
                                        <p:strVal val="visible"/>
                                      </p:to>
                                    </p:set>
                                    <p:animEffect transition="in" filter="box(out)">
                                      <p:cBhvr>
                                        <p:cTn id="141" dur="500"/>
                                        <p:tgtEl>
                                          <p:spTgt spid="367636"/>
                                        </p:tgtEl>
                                      </p:cBhvr>
                                    </p:animEffect>
                                  </p:childTnLst>
                                  <p:subTnLst>
                                    <p:audio>
                                      <p:cMediaNode>
                                        <p:cTn display="0" masterRel="sameClick">
                                          <p:stCondLst>
                                            <p:cond evt="begin" delay="0">
                                              <p:tn val="139"/>
                                            </p:cond>
                                          </p:stCondLst>
                                          <p:endCondLst>
                                            <p:cond evt="onStopAudio" delay="0">
                                              <p:tgtEl>
                                                <p:sldTgt/>
                                              </p:tgtEl>
                                            </p:cond>
                                          </p:endCondLst>
                                        </p:cTn>
                                        <p:tgtEl>
                                          <p:sndTgt r:embed="rId5" name="chimes.wav"/>
                                        </p:tgtEl>
                                      </p:cMediaNode>
                                    </p:audio>
                                  </p:sub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8" fill="hold" grpId="0" nodeType="clickEffect">
                                  <p:stCondLst>
                                    <p:cond delay="0"/>
                                  </p:stCondLst>
                                  <p:childTnLst>
                                    <p:set>
                                      <p:cBhvr>
                                        <p:cTn id="145" dur="1" fill="hold">
                                          <p:stCondLst>
                                            <p:cond delay="0"/>
                                          </p:stCondLst>
                                        </p:cTn>
                                        <p:tgtEl>
                                          <p:spTgt spid="367640">
                                            <p:txEl>
                                              <p:pRg st="0" end="0"/>
                                            </p:txEl>
                                          </p:spTgt>
                                        </p:tgtEl>
                                        <p:attrNameLst>
                                          <p:attrName>style.visibility</p:attrName>
                                        </p:attrNameLst>
                                      </p:cBhvr>
                                      <p:to>
                                        <p:strVal val="visible"/>
                                      </p:to>
                                    </p:set>
                                    <p:anim calcmode="lin" valueType="num">
                                      <p:cBhvr additive="base">
                                        <p:cTn id="146" dur="500" fill="hold"/>
                                        <p:tgtEl>
                                          <p:spTgt spid="367640">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3676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6"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build="allAtOnce" animBg="1" autoUpdateAnimBg="0"/>
      <p:bldP spid="367622" grpId="0" animBg="1"/>
      <p:bldP spid="367623" grpId="0" animBg="1"/>
      <p:bldP spid="367628" grpId="0"/>
      <p:bldP spid="367629" grpId="0" build="allAtOnce" animBg="1"/>
      <p:bldP spid="367630" grpId="0"/>
      <p:bldP spid="367631" grpId="0" animBg="1"/>
      <p:bldP spid="367636" grpId="0" animBg="1"/>
      <p:bldP spid="367640" grpId="0" build="p" bldLvl="3"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69668" name="Rectangle 4"/>
          <p:cNvSpPr>
            <a:spLocks noChangeArrowheads="1"/>
          </p:cNvSpPr>
          <p:nvPr/>
        </p:nvSpPr>
        <p:spPr bwMode="auto">
          <a:xfrm>
            <a:off x="425452" y="1484313"/>
            <a:ext cx="834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(6)</a:t>
            </a:r>
            <a:r>
              <a:rPr kumimoji="1" lang="zh-CN" altLang="en-US" sz="2400" b="1">
                <a:effectLst>
                  <a:outerShdw blurRad="38100" dist="38100" dir="2700000" algn="tl">
                    <a:srgbClr val="C0C0C0"/>
                  </a:outerShdw>
                </a:effectLst>
                <a:latin typeface="楷体_GB2312" pitchFamily="49" charset="-122"/>
                <a:ea typeface="楷体_GB2312" pitchFamily="49" charset="-122"/>
              </a:rPr>
              <a:t>多个</a:t>
            </a:r>
            <a:r>
              <a:rPr kumimoji="1" lang="en-US" altLang="zh-CN" sz="2400" b="1">
                <a:effectLst>
                  <a:outerShdw blurRad="38100" dist="38100" dir="2700000" algn="tl">
                    <a:srgbClr val="C0C0C0"/>
                  </a:outerShdw>
                </a:effectLst>
                <a:latin typeface="楷体_GB2312" pitchFamily="49" charset="-122"/>
                <a:ea typeface="楷体_GB2312" pitchFamily="49" charset="-122"/>
              </a:rPr>
              <a:t>case</a:t>
            </a:r>
            <a:r>
              <a:rPr kumimoji="1" lang="zh-CN" altLang="en-US" sz="2400" b="1">
                <a:effectLst>
                  <a:outerShdw blurRad="38100" dist="38100" dir="2700000" algn="tl">
                    <a:srgbClr val="C0C0C0"/>
                  </a:outerShdw>
                </a:effectLst>
                <a:latin typeface="楷体_GB2312" pitchFamily="49" charset="-122"/>
                <a:ea typeface="楷体_GB2312" pitchFamily="49" charset="-122"/>
              </a:rPr>
              <a:t>子句，可共用同一语句（组）。</a:t>
            </a:r>
            <a:r>
              <a:rPr kumimoji="1" lang="zh-CN" altLang="en-US" sz="2400">
                <a:latin typeface="Times New Roman" pitchFamily="18" charset="0"/>
              </a:rPr>
              <a:t> </a:t>
            </a:r>
          </a:p>
        </p:txBody>
      </p:sp>
      <p:sp>
        <p:nvSpPr>
          <p:cNvPr id="369669" name="Text Box 5" descr="信纸"/>
          <p:cNvSpPr txBox="1">
            <a:spLocks noChangeArrowheads="1"/>
          </p:cNvSpPr>
          <p:nvPr/>
        </p:nvSpPr>
        <p:spPr bwMode="auto">
          <a:xfrm>
            <a:off x="827090" y="1557338"/>
            <a:ext cx="7921625" cy="4883150"/>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zh-CN" altLang="en-US" b="1">
                <a:effectLst>
                  <a:outerShdw blurRad="38100" dist="38100" dir="2700000" algn="tl">
                    <a:srgbClr val="FFFFFF"/>
                  </a:outerShdw>
                </a:effectLst>
                <a:latin typeface="隶书" pitchFamily="49" charset="-122"/>
                <a:ea typeface="隶书" pitchFamily="49" charset="-122"/>
              </a:rPr>
              <a:t> </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例：当</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a</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的值是</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1</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2</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3</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时，将</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b</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的值加</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2</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，当</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a</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的值是</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4</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5</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6</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时，将</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b</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的值减</a:t>
            </a:r>
            <a:r>
              <a:rPr kumimoji="1" lang="en-US" altLang="zh-CN" b="1">
                <a:solidFill>
                  <a:srgbClr val="FF33CC"/>
                </a:solidFill>
                <a:effectLst>
                  <a:outerShdw blurRad="38100" dist="38100" dir="2700000" algn="tl">
                    <a:srgbClr val="000000"/>
                  </a:outerShdw>
                </a:effectLst>
                <a:latin typeface="隶书" pitchFamily="49" charset="-122"/>
                <a:ea typeface="隶书" pitchFamily="49" charset="-122"/>
              </a:rPr>
              <a:t>2</a:t>
            </a:r>
            <a:r>
              <a:rPr kumimoji="1" lang="zh-CN" altLang="en-US" b="1">
                <a:solidFill>
                  <a:srgbClr val="FF33CC"/>
                </a:solidFill>
                <a:effectLst>
                  <a:outerShdw blurRad="38100" dist="38100" dir="2700000" algn="tl">
                    <a:srgbClr val="000000"/>
                  </a:outerShdw>
                </a:effectLst>
                <a:latin typeface="隶书" pitchFamily="49" charset="-122"/>
                <a:ea typeface="隶书" pitchFamily="49" charset="-122"/>
              </a:rPr>
              <a:t>。</a:t>
            </a:r>
          </a:p>
          <a:p>
            <a:pPr eaLnBrk="1" hangingPunct="1">
              <a:defRPr/>
            </a:pPr>
            <a:r>
              <a:rPr kumimoji="1" lang="zh-CN" altLang="en-US" b="1">
                <a:effectLst>
                  <a:outerShdw blurRad="38100" dist="38100" dir="2700000" algn="tl">
                    <a:srgbClr val="FFFFFF"/>
                  </a:outerShdw>
                </a:effectLst>
              </a:rPr>
              <a:t>  </a:t>
            </a:r>
            <a:r>
              <a:rPr kumimoji="1" lang="en-US" altLang="zh-CN" sz="2000" b="1">
                <a:effectLst>
                  <a:outerShdw blurRad="38100" dist="38100" dir="2700000" algn="tl">
                    <a:srgbClr val="FFFFFF"/>
                  </a:outerShdw>
                </a:effectLst>
              </a:rPr>
              <a:t>int  a, b = 4;</a:t>
            </a:r>
          </a:p>
          <a:p>
            <a:pPr eaLnBrk="1" hangingPunct="1">
              <a:defRPr/>
            </a:pPr>
            <a:r>
              <a:rPr kumimoji="1" lang="en-US" altLang="zh-CN" sz="2000" b="1">
                <a:effectLst>
                  <a:outerShdw blurRad="38100" dist="38100" dir="2700000" algn="tl">
                    <a:srgbClr val="FFFFFF"/>
                  </a:outerShdw>
                </a:effectLst>
              </a:rPr>
              <a:t>  scanf ("%d", &amp;a);</a:t>
            </a:r>
          </a:p>
          <a:p>
            <a:pPr eaLnBrk="1" hangingPunct="1">
              <a:defRPr/>
            </a:pPr>
            <a:r>
              <a:rPr kumimoji="1" lang="en-US" altLang="zh-CN" sz="2000" b="1">
                <a:effectLst>
                  <a:outerShdw blurRad="38100" dist="38100" dir="2700000" algn="tl">
                    <a:srgbClr val="FFFFFF"/>
                  </a:outerShdw>
                </a:effectLst>
              </a:rPr>
              <a:t>  switch (a)</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case 1:</a:t>
            </a:r>
          </a:p>
          <a:p>
            <a:pPr eaLnBrk="1" hangingPunct="1">
              <a:defRPr/>
            </a:pPr>
            <a:r>
              <a:rPr kumimoji="1" lang="en-US" altLang="zh-CN" sz="2000" b="1">
                <a:effectLst>
                  <a:outerShdw blurRad="38100" dist="38100" dir="2700000" algn="tl">
                    <a:srgbClr val="FFFFFF"/>
                  </a:outerShdw>
                </a:effectLst>
              </a:rPr>
              <a:t>    case 2:</a:t>
            </a:r>
          </a:p>
          <a:p>
            <a:pPr eaLnBrk="1" hangingPunct="1">
              <a:defRPr/>
            </a:pPr>
            <a:r>
              <a:rPr kumimoji="1" lang="en-US" altLang="zh-CN" sz="2000" b="1">
                <a:effectLst>
                  <a:outerShdw blurRad="38100" dist="38100" dir="2700000" algn="tl">
                    <a:srgbClr val="FFFFFF"/>
                  </a:outerShdw>
                </a:effectLst>
              </a:rPr>
              <a:t>    case 3:  b += 2;   break;</a:t>
            </a:r>
          </a:p>
          <a:p>
            <a:pPr eaLnBrk="1" hangingPunct="1">
              <a:defRPr/>
            </a:pPr>
            <a:r>
              <a:rPr kumimoji="1" lang="en-US" altLang="zh-CN" sz="2000" b="1">
                <a:effectLst>
                  <a:outerShdw blurRad="38100" dist="38100" dir="2700000" algn="tl">
                    <a:srgbClr val="FFFFFF"/>
                  </a:outerShdw>
                </a:effectLst>
              </a:rPr>
              <a:t>    case 4:</a:t>
            </a:r>
          </a:p>
          <a:p>
            <a:pPr eaLnBrk="1" hangingPunct="1">
              <a:defRPr/>
            </a:pPr>
            <a:r>
              <a:rPr kumimoji="1" lang="en-US" altLang="zh-CN" sz="2000" b="1">
                <a:effectLst>
                  <a:outerShdw blurRad="38100" dist="38100" dir="2700000" algn="tl">
                    <a:srgbClr val="FFFFFF"/>
                  </a:outerShdw>
                </a:effectLst>
              </a:rPr>
              <a:t>    case 5:</a:t>
            </a:r>
          </a:p>
          <a:p>
            <a:pPr eaLnBrk="1" hangingPunct="1">
              <a:defRPr/>
            </a:pPr>
            <a:r>
              <a:rPr kumimoji="1" lang="en-US" altLang="zh-CN" sz="2000" b="1">
                <a:effectLst>
                  <a:outerShdw blurRad="38100" dist="38100" dir="2700000" algn="tl">
                    <a:srgbClr val="FFFFFF"/>
                  </a:outerShdw>
                </a:effectLst>
              </a:rPr>
              <a:t>    case 6:  b -= 2;    break;</a:t>
            </a:r>
          </a:p>
          <a:p>
            <a:pPr eaLnBrk="1" hangingPunct="1">
              <a:defRPr/>
            </a:pPr>
            <a:r>
              <a:rPr kumimoji="1" lang="en-US" altLang="zh-CN" sz="2000" b="1">
                <a:effectLst>
                  <a:outerShdw blurRad="38100" dist="38100" dir="2700000" algn="tl">
                    <a:srgbClr val="FFFFFF"/>
                  </a:outerShdw>
                </a:effectLst>
              </a:rPr>
              <a:t>    default:  b *= 2;   break;</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printf ("b = %d\n", b);</a:t>
            </a:r>
          </a:p>
        </p:txBody>
      </p:sp>
      <p:sp>
        <p:nvSpPr>
          <p:cNvPr id="369673" name="Rectangle 9"/>
          <p:cNvSpPr>
            <a:spLocks noChangeArrowheads="1"/>
          </p:cNvSpPr>
          <p:nvPr/>
        </p:nvSpPr>
        <p:spPr bwMode="auto">
          <a:xfrm>
            <a:off x="250825" y="260352"/>
            <a:ext cx="67691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使用</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endParaRPr kumimoji="1" lang="zh-CN" altLang="en-US" sz="3600" b="1">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69668">
                                            <p:txEl>
                                              <p:pRg st="0" end="0"/>
                                            </p:txEl>
                                          </p:spTgt>
                                        </p:tgtEl>
                                        <p:attrNameLst>
                                          <p:attrName>style.visibility</p:attrName>
                                        </p:attrNameLst>
                                      </p:cBhvr>
                                      <p:to>
                                        <p:strVal val="visible"/>
                                      </p:to>
                                    </p:set>
                                    <p:animEffect transition="in" filter="box(out)">
                                      <p:cBhvr>
                                        <p:cTn id="7" dur="500"/>
                                        <p:tgtEl>
                                          <p:spTgt spid="36966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9669"/>
                                        </p:tgtEl>
                                        <p:attrNameLst>
                                          <p:attrName>style.visibility</p:attrName>
                                        </p:attrNameLst>
                                      </p:cBhvr>
                                      <p:to>
                                        <p:strVal val="visible"/>
                                      </p:to>
                                    </p:set>
                                    <p:animEffect transition="in" filter="box(out)">
                                      <p:cBhvr>
                                        <p:cTn id="12" dur="500"/>
                                        <p:tgtEl>
                                          <p:spTgt spid="36966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9673">
                                            <p:txEl>
                                              <p:pRg st="0" end="0"/>
                                            </p:txEl>
                                          </p:spTgt>
                                        </p:tgtEl>
                                        <p:attrNameLst>
                                          <p:attrName>style.visibility</p:attrName>
                                        </p:attrNameLst>
                                      </p:cBhvr>
                                      <p:to>
                                        <p:strVal val="visible"/>
                                      </p:to>
                                    </p:set>
                                    <p:anim calcmode="lin" valueType="num">
                                      <p:cBhvr additive="base">
                                        <p:cTn id="17" dur="500" fill="hold"/>
                                        <p:tgtEl>
                                          <p:spTgt spid="36967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967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autoUpdateAnimBg="0"/>
      <p:bldP spid="369673" grpId="0" build="p" bldLvl="3"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71716" name="Rectangle 4"/>
          <p:cNvSpPr>
            <a:spLocks noChangeArrowheads="1"/>
          </p:cNvSpPr>
          <p:nvPr/>
        </p:nvSpPr>
        <p:spPr bwMode="auto">
          <a:xfrm>
            <a:off x="425452" y="1378379"/>
            <a:ext cx="8340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(7) </a:t>
            </a:r>
            <a:r>
              <a:rPr kumimoji="1" lang="en-US" altLang="zh-CN" sz="2400" b="1">
                <a:latin typeface="楷体_GB2312" pitchFamily="49" charset="-122"/>
                <a:ea typeface="楷体_GB2312" pitchFamily="49" charset="-122"/>
              </a:rPr>
              <a:t>case</a:t>
            </a:r>
            <a:r>
              <a:rPr kumimoji="1" lang="zh-CN" altLang="en-US" sz="2400" b="1">
                <a:latin typeface="楷体_GB2312" pitchFamily="49" charset="-122"/>
                <a:ea typeface="楷体_GB2312" pitchFamily="49" charset="-122"/>
              </a:rPr>
              <a:t>子句和</a:t>
            </a:r>
            <a:r>
              <a:rPr kumimoji="1" lang="en-US" altLang="zh-CN" sz="2400" b="1">
                <a:latin typeface="楷体_GB2312" pitchFamily="49" charset="-122"/>
                <a:ea typeface="楷体_GB2312" pitchFamily="49" charset="-122"/>
              </a:rPr>
              <a:t>default</a:t>
            </a:r>
            <a:r>
              <a:rPr kumimoji="1" lang="zh-CN" altLang="en-US" sz="2400" b="1">
                <a:latin typeface="楷体_GB2312" pitchFamily="49" charset="-122"/>
                <a:ea typeface="楷体_GB2312" pitchFamily="49" charset="-122"/>
              </a:rPr>
              <a:t>子句如果都带有</a:t>
            </a:r>
            <a:r>
              <a:rPr kumimoji="1" lang="en-US" altLang="zh-CN" sz="2400" b="1">
                <a:latin typeface="楷体_GB2312" pitchFamily="49" charset="-122"/>
                <a:ea typeface="楷体_GB2312" pitchFamily="49" charset="-122"/>
              </a:rPr>
              <a:t>break</a:t>
            </a:r>
            <a:r>
              <a:rPr kumimoji="1" lang="zh-CN" altLang="en-US" sz="2400" b="1">
                <a:latin typeface="楷体_GB2312" pitchFamily="49" charset="-122"/>
                <a:ea typeface="楷体_GB2312" pitchFamily="49" charset="-122"/>
              </a:rPr>
              <a:t>子句，那么它们之间顺序的变化不会影响</a:t>
            </a:r>
            <a:r>
              <a:rPr kumimoji="1" lang="en-US" altLang="zh-CN" sz="2400" b="1">
                <a:latin typeface="楷体_GB2312" pitchFamily="49" charset="-122"/>
                <a:ea typeface="楷体_GB2312" pitchFamily="49" charset="-122"/>
              </a:rPr>
              <a:t>switch</a:t>
            </a:r>
            <a:r>
              <a:rPr kumimoji="1" lang="zh-CN" altLang="en-US" sz="2400" b="1">
                <a:latin typeface="楷体_GB2312" pitchFamily="49" charset="-122"/>
                <a:ea typeface="楷体_GB2312" pitchFamily="49" charset="-122"/>
              </a:rPr>
              <a:t>语句的功能。 </a:t>
            </a:r>
          </a:p>
        </p:txBody>
      </p:sp>
      <p:sp>
        <p:nvSpPr>
          <p:cNvPr id="371717" name="Text Box 5" descr="信纸"/>
          <p:cNvSpPr txBox="1">
            <a:spLocks noChangeArrowheads="1"/>
          </p:cNvSpPr>
          <p:nvPr/>
        </p:nvSpPr>
        <p:spPr bwMode="auto">
          <a:xfrm>
            <a:off x="534988" y="1443040"/>
            <a:ext cx="4316412" cy="531177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rPr>
              <a:t>#include &lt;stdio.h&gt;</a:t>
            </a:r>
          </a:p>
          <a:p>
            <a:pPr eaLnBrk="1" hangingPunct="1">
              <a:defRPr/>
            </a:pPr>
            <a:r>
              <a:rPr kumimoji="1" lang="en-US" altLang="zh-CN" sz="2000" b="1">
                <a:solidFill>
                  <a:srgbClr val="CC3300"/>
                </a:solidFill>
                <a:effectLst>
                  <a:outerShdw blurRad="38100" dist="38100" dir="2700000" algn="tl">
                    <a:srgbClr val="000000"/>
                  </a:outerShdw>
                </a:effectLst>
              </a:rPr>
              <a:t>void main ( )</a:t>
            </a:r>
          </a:p>
          <a:p>
            <a:pPr eaLnBrk="1" hangingPunct="1">
              <a:defRPr/>
            </a:pPr>
            <a:r>
              <a:rPr kumimoji="1" lang="en-US" altLang="zh-CN" sz="2000" b="1">
                <a:effectLst>
                  <a:outerShdw blurRad="38100" dist="38100" dir="2700000" algn="tl">
                    <a:srgbClr val="FFFFFF"/>
                  </a:outerShdw>
                </a:effectLst>
              </a:rPr>
              <a:t>{</a:t>
            </a:r>
          </a:p>
          <a:p>
            <a:pPr eaLnBrk="1" hangingPunct="1">
              <a:defRPr/>
            </a:pPr>
            <a:r>
              <a:rPr kumimoji="1" lang="en-US" altLang="zh-CN" sz="2000" b="1">
                <a:effectLst>
                  <a:outerShdw blurRad="38100" dist="38100" dir="2700000" algn="tl">
                    <a:srgbClr val="FFFFFF"/>
                  </a:outerShdw>
                </a:effectLst>
              </a:rPr>
              <a:t>  char  ch;</a:t>
            </a:r>
          </a:p>
          <a:p>
            <a:pPr eaLnBrk="1" hangingPunct="1">
              <a:defRPr/>
            </a:pPr>
            <a:r>
              <a:rPr kumimoji="1" lang="en-US" altLang="zh-CN" sz="2000" b="1">
                <a:effectLst>
                  <a:outerShdw blurRad="38100" dist="38100" dir="2700000" algn="tl">
                    <a:srgbClr val="FFFFFF"/>
                  </a:outerShdw>
                </a:effectLst>
              </a:rPr>
              <a:t>  ch = getch ( );</a:t>
            </a:r>
          </a:p>
          <a:p>
            <a:pPr eaLnBrk="1" hangingPunct="1">
              <a:defRPr/>
            </a:pPr>
            <a:r>
              <a:rPr kumimoji="1" lang="en-US" altLang="zh-CN" sz="2000" b="1">
                <a:effectLst>
                  <a:outerShdw blurRad="38100" dist="38100" dir="2700000" algn="tl">
                    <a:srgbClr val="FFFFFF"/>
                  </a:outerShdw>
                </a:effectLst>
              </a:rPr>
              <a:t>  switch ( ch )</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case 'Y' :  printf ("Yes\n");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case 'N' :  printf ("No\n");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case 'A' :  printf ("All\n");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a:t>
            </a:r>
            <a:r>
              <a:rPr kumimoji="1" lang="en-US" altLang="zh-CN" sz="2000" b="1">
                <a:solidFill>
                  <a:srgbClr val="FF3300"/>
                </a:solidFill>
                <a:effectLst>
                  <a:outerShdw blurRad="38100" dist="38100" dir="2700000" algn="tl">
                    <a:srgbClr val="000000"/>
                  </a:outerShdw>
                </a:effectLst>
              </a:rPr>
              <a:t>default :   printf ("Yes,No or All\n"); </a:t>
            </a:r>
          </a:p>
          <a:p>
            <a:pPr eaLnBrk="1" hangingPunct="1">
              <a:defRPr/>
            </a:pPr>
            <a:r>
              <a:rPr kumimoji="1" lang="en-US" altLang="zh-CN" sz="2000" b="1">
                <a:solidFill>
                  <a:srgbClr val="FF3300"/>
                </a:solidFill>
                <a:effectLst>
                  <a:outerShdw blurRad="38100" dist="38100" dir="2700000" algn="tl">
                    <a:srgbClr val="000000"/>
                  </a:outerShdw>
                </a:effectLst>
              </a:rPr>
              <a:t>                     break;</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a:t>
            </a:r>
          </a:p>
        </p:txBody>
      </p:sp>
      <p:sp>
        <p:nvSpPr>
          <p:cNvPr id="371718" name="Text Box 6" descr="信纸"/>
          <p:cNvSpPr txBox="1">
            <a:spLocks noChangeArrowheads="1"/>
          </p:cNvSpPr>
          <p:nvPr/>
        </p:nvSpPr>
        <p:spPr bwMode="auto">
          <a:xfrm>
            <a:off x="4745038" y="1438277"/>
            <a:ext cx="4316412" cy="531177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rPr>
              <a:t>#include &lt;stdio.h&gt;</a:t>
            </a:r>
          </a:p>
          <a:p>
            <a:pPr eaLnBrk="1" hangingPunct="1">
              <a:defRPr/>
            </a:pPr>
            <a:r>
              <a:rPr kumimoji="1" lang="en-US" altLang="zh-CN" sz="2000" b="1">
                <a:solidFill>
                  <a:srgbClr val="CC3300"/>
                </a:solidFill>
                <a:effectLst>
                  <a:outerShdw blurRad="38100" dist="38100" dir="2700000" algn="tl">
                    <a:srgbClr val="000000"/>
                  </a:outerShdw>
                </a:effectLst>
              </a:rPr>
              <a:t>void main ( )</a:t>
            </a:r>
          </a:p>
          <a:p>
            <a:pPr eaLnBrk="1" hangingPunct="1">
              <a:defRPr/>
            </a:pPr>
            <a:r>
              <a:rPr kumimoji="1" lang="en-US" altLang="zh-CN" sz="2000" b="1">
                <a:effectLst>
                  <a:outerShdw blurRad="38100" dist="38100" dir="2700000" algn="tl">
                    <a:srgbClr val="FFFFFF"/>
                  </a:outerShdw>
                </a:effectLst>
              </a:rPr>
              <a:t>{</a:t>
            </a:r>
          </a:p>
          <a:p>
            <a:pPr eaLnBrk="1" hangingPunct="1">
              <a:defRPr/>
            </a:pPr>
            <a:r>
              <a:rPr kumimoji="1" lang="en-US" altLang="zh-CN" sz="2000" b="1">
                <a:effectLst>
                  <a:outerShdw blurRad="38100" dist="38100" dir="2700000" algn="tl">
                    <a:srgbClr val="FFFFFF"/>
                  </a:outerShdw>
                </a:effectLst>
              </a:rPr>
              <a:t>  char  ch;</a:t>
            </a:r>
          </a:p>
          <a:p>
            <a:pPr eaLnBrk="1" hangingPunct="1">
              <a:defRPr/>
            </a:pPr>
            <a:r>
              <a:rPr kumimoji="1" lang="en-US" altLang="zh-CN" sz="2000" b="1">
                <a:effectLst>
                  <a:outerShdw blurRad="38100" dist="38100" dir="2700000" algn="tl">
                    <a:srgbClr val="FFFFFF"/>
                  </a:outerShdw>
                </a:effectLst>
              </a:rPr>
              <a:t>  ch = getch ( );</a:t>
            </a:r>
          </a:p>
          <a:p>
            <a:pPr eaLnBrk="1" hangingPunct="1">
              <a:defRPr/>
            </a:pPr>
            <a:r>
              <a:rPr kumimoji="1" lang="en-US" altLang="zh-CN" sz="2000" b="1">
                <a:effectLst>
                  <a:outerShdw blurRad="38100" dist="38100" dir="2700000" algn="tl">
                    <a:srgbClr val="FFFFFF"/>
                  </a:outerShdw>
                </a:effectLst>
              </a:rPr>
              <a:t>  switch ( ch )</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case 'Y' :  printf ("Yes\n");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a:t>   </a:t>
            </a:r>
            <a:r>
              <a:rPr kumimoji="1" lang="en-US" altLang="zh-CN" sz="2000" b="1">
                <a:solidFill>
                  <a:srgbClr val="FF3300"/>
                </a:solidFill>
                <a:effectLst>
                  <a:outerShdw blurRad="38100" dist="38100" dir="2700000" algn="tl">
                    <a:srgbClr val="000000"/>
                  </a:outerShdw>
                </a:effectLst>
              </a:rPr>
              <a:t>default :   printf ("Yes,No or All\n"); </a:t>
            </a:r>
          </a:p>
          <a:p>
            <a:pPr eaLnBrk="1" hangingPunct="1">
              <a:defRPr/>
            </a:pPr>
            <a:r>
              <a:rPr kumimoji="1" lang="en-US" altLang="zh-CN" sz="2000" b="1">
                <a:solidFill>
                  <a:srgbClr val="FF3300"/>
                </a:solidFill>
                <a:effectLst>
                  <a:outerShdw blurRad="38100" dist="38100" dir="2700000" algn="tl">
                    <a:srgbClr val="000000"/>
                  </a:outerShdw>
                </a:effectLst>
              </a:rPr>
              <a:t>                     break;</a:t>
            </a:r>
          </a:p>
          <a:p>
            <a:pPr eaLnBrk="1" hangingPunct="1">
              <a:defRPr/>
            </a:pPr>
            <a:r>
              <a:rPr kumimoji="1" lang="en-US" altLang="zh-CN" sz="2000" b="1">
                <a:effectLst>
                  <a:outerShdw blurRad="38100" dist="38100" dir="2700000" algn="tl">
                    <a:srgbClr val="FFFFFF"/>
                  </a:outerShdw>
                </a:effectLst>
              </a:rPr>
              <a:t>    case 'N' :  printf ("No\n");  </a:t>
            </a:r>
          </a:p>
          <a:p>
            <a:pPr eaLnBrk="1" hangingPunct="1">
              <a:defRPr/>
            </a:pPr>
            <a:r>
              <a:rPr kumimoji="1" lang="zh-CN" altLang="en-US" sz="2000" b="1">
                <a:effectLst>
                  <a:outerShdw blurRad="38100" dist="38100" dir="2700000" algn="tl">
                    <a:srgbClr val="FFFFFF"/>
                  </a:outerShdw>
                </a:effectLst>
              </a:rPr>
              <a:t>                     </a:t>
            </a:r>
            <a:r>
              <a:rPr kumimoji="1" lang="en-US" altLang="zh-CN" sz="2000" b="1">
                <a:effectLst>
                  <a:outerShdw blurRad="38100" dist="38100" dir="2700000" algn="tl">
                    <a:srgbClr val="FFFFFF"/>
                  </a:outerShdw>
                </a:effectLst>
              </a:rPr>
              <a:t>break;</a:t>
            </a:r>
          </a:p>
          <a:p>
            <a:pPr eaLnBrk="1" hangingPunct="1">
              <a:defRPr/>
            </a:pPr>
            <a:r>
              <a:rPr kumimoji="1" lang="en-US" altLang="zh-CN" sz="2000" b="1">
                <a:effectLst>
                  <a:outerShdw blurRad="38100" dist="38100" dir="2700000" algn="tl">
                    <a:srgbClr val="FFFFFF"/>
                  </a:outerShdw>
                </a:effectLst>
              </a:rPr>
              <a:t>    case 'A' :  printf ("All\n");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a:t>
            </a:r>
          </a:p>
        </p:txBody>
      </p:sp>
      <p:sp>
        <p:nvSpPr>
          <p:cNvPr id="371719" name="AutoShape 7"/>
          <p:cNvSpPr>
            <a:spLocks noChangeArrowheads="1"/>
          </p:cNvSpPr>
          <p:nvPr/>
        </p:nvSpPr>
        <p:spPr bwMode="auto">
          <a:xfrm>
            <a:off x="3563938" y="3860800"/>
            <a:ext cx="1655762" cy="503238"/>
          </a:xfrm>
          <a:prstGeom prst="leftRightArrow">
            <a:avLst>
              <a:gd name="adj1" fmla="val 50000"/>
              <a:gd name="adj2" fmla="val 65804"/>
            </a:avLst>
          </a:prstGeom>
          <a:gradFill rotWithShape="1">
            <a:gsLst>
              <a:gs pos="0">
                <a:srgbClr val="00FFFF"/>
              </a:gs>
              <a:gs pos="100000">
                <a:srgbClr val="002E2E"/>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71723" name="Rectangle 11"/>
          <p:cNvSpPr>
            <a:spLocks noChangeArrowheads="1"/>
          </p:cNvSpPr>
          <p:nvPr/>
        </p:nvSpPr>
        <p:spPr bwMode="auto">
          <a:xfrm>
            <a:off x="250825" y="260352"/>
            <a:ext cx="67691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使用</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endParaRPr kumimoji="1" lang="zh-CN" altLang="en-US" sz="3600" b="1">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1716">
                                            <p:txEl>
                                              <p:pRg st="0" end="0"/>
                                            </p:txEl>
                                          </p:spTgt>
                                        </p:tgtEl>
                                        <p:attrNameLst>
                                          <p:attrName>style.visibility</p:attrName>
                                        </p:attrNameLst>
                                      </p:cBhvr>
                                      <p:to>
                                        <p:strVal val="visible"/>
                                      </p:to>
                                    </p:set>
                                    <p:animEffect transition="in" filter="box(out)">
                                      <p:cBhvr>
                                        <p:cTn id="7" dur="500"/>
                                        <p:tgtEl>
                                          <p:spTgt spid="37171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1717"/>
                                        </p:tgtEl>
                                        <p:attrNameLst>
                                          <p:attrName>style.visibility</p:attrName>
                                        </p:attrNameLst>
                                      </p:cBhvr>
                                      <p:to>
                                        <p:strVal val="visible"/>
                                      </p:to>
                                    </p:set>
                                    <p:animEffect transition="in" filter="box(out)">
                                      <p:cBhvr>
                                        <p:cTn id="12" dur="500"/>
                                        <p:tgtEl>
                                          <p:spTgt spid="37171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71719"/>
                                        </p:tgtEl>
                                        <p:attrNameLst>
                                          <p:attrName>style.visibility</p:attrName>
                                        </p:attrNameLst>
                                      </p:cBhvr>
                                      <p:to>
                                        <p:strVal val="visible"/>
                                      </p:to>
                                    </p:set>
                                    <p:animEffect transition="in" filter="strips(downRight)">
                                      <p:cBhvr>
                                        <p:cTn id="17" dur="500"/>
                                        <p:tgtEl>
                                          <p:spTgt spid="371719"/>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371718"/>
                                        </p:tgtEl>
                                        <p:attrNameLst>
                                          <p:attrName>style.visibility</p:attrName>
                                        </p:attrNameLst>
                                      </p:cBhvr>
                                      <p:to>
                                        <p:strVal val="visible"/>
                                      </p:to>
                                    </p:set>
                                    <p:animEffect transition="in" filter="box(out)">
                                      <p:cBhvr>
                                        <p:cTn id="21" dur="500"/>
                                        <p:tgtEl>
                                          <p:spTgt spid="371718"/>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71723">
                                            <p:txEl>
                                              <p:pRg st="0" end="0"/>
                                            </p:txEl>
                                          </p:spTgt>
                                        </p:tgtEl>
                                        <p:attrNameLst>
                                          <p:attrName>style.visibility</p:attrName>
                                        </p:attrNameLst>
                                      </p:cBhvr>
                                      <p:to>
                                        <p:strVal val="visible"/>
                                      </p:to>
                                    </p:set>
                                    <p:anim calcmode="lin" valueType="num">
                                      <p:cBhvr additive="base">
                                        <p:cTn id="26" dur="500" fill="hold"/>
                                        <p:tgtEl>
                                          <p:spTgt spid="371723">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717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animBg="1" autoUpdateAnimBg="0"/>
      <p:bldP spid="371718" grpId="0" animBg="1" autoUpdateAnimBg="0"/>
      <p:bldP spid="371719" grpId="0" animBg="1"/>
      <p:bldP spid="371723"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0" y="247650"/>
            <a:ext cx="7772400" cy="647700"/>
          </a:xfrm>
        </p:spPr>
        <p:txBody>
          <a:bodyPr/>
          <a:lstStyle/>
          <a:p>
            <a:pPr algn="just" eaLnBrk="1" hangingPunct="1">
              <a:buFont typeface="Wingdings" pitchFamily="2" charset="2"/>
              <a:buNone/>
            </a:pPr>
            <a:r>
              <a:rPr lang="en-US" altLang="zh-CN" b="1" dirty="0" smtClean="0">
                <a:solidFill>
                  <a:schemeClr val="bg1"/>
                </a:solidFill>
                <a:latin typeface="隶书" pitchFamily="49" charset="-122"/>
                <a:ea typeface="隶书" pitchFamily="49" charset="-122"/>
              </a:rPr>
              <a:t>4.2.1 C</a:t>
            </a:r>
            <a:r>
              <a:rPr lang="zh-CN" altLang="en-US" b="1" dirty="0" smtClean="0">
                <a:solidFill>
                  <a:schemeClr val="bg1"/>
                </a:solidFill>
                <a:latin typeface="隶书" pitchFamily="49" charset="-122"/>
                <a:ea typeface="隶书" pitchFamily="49" charset="-122"/>
              </a:rPr>
              <a:t>程序中语句的分类</a:t>
            </a:r>
            <a:r>
              <a:rPr lang="zh-CN" altLang="en-US" b="1" dirty="0" smtClean="0">
                <a:solidFill>
                  <a:schemeClr val="bg1"/>
                </a:solidFill>
              </a:rPr>
              <a:t> </a:t>
            </a:r>
          </a:p>
        </p:txBody>
      </p:sp>
      <p:sp>
        <p:nvSpPr>
          <p:cNvPr id="273411" name="Rectangle 3"/>
          <p:cNvSpPr>
            <a:spLocks noChangeArrowheads="1"/>
          </p:cNvSpPr>
          <p:nvPr/>
        </p:nvSpPr>
        <p:spPr bwMode="auto">
          <a:xfrm>
            <a:off x="468313" y="870379"/>
            <a:ext cx="8424862"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Ｃ语言程序的执行部分是由语句组成的。程序的功能也是由执行语句实现的。</a:t>
            </a:r>
            <a:r>
              <a:rPr kumimoji="1" lang="en-US" altLang="zh-CN" sz="2400" b="1">
                <a:effectLst>
                  <a:outerShdw blurRad="38100" dist="38100" dir="2700000" algn="tl">
                    <a:srgbClr val="C0C0C0"/>
                  </a:outerShdw>
                </a:effectLst>
                <a:latin typeface="楷体_GB2312" pitchFamily="49" charset="-122"/>
                <a:ea typeface="楷体_GB2312" pitchFamily="49" charset="-122"/>
              </a:rPr>
              <a:t>C</a:t>
            </a:r>
            <a:r>
              <a:rPr kumimoji="1" lang="zh-CN" altLang="en-US" sz="2400" b="1">
                <a:effectLst>
                  <a:outerShdw blurRad="38100" dist="38100" dir="2700000" algn="tl">
                    <a:srgbClr val="C0C0C0"/>
                  </a:outerShdw>
                </a:effectLst>
                <a:latin typeface="楷体_GB2312" pitchFamily="49" charset="-122"/>
                <a:ea typeface="楷体_GB2312" pitchFamily="49" charset="-122"/>
              </a:rPr>
              <a:t>语言中的语句可以分为以下</a:t>
            </a:r>
            <a:r>
              <a:rPr kumimoji="1" lang="en-US" altLang="zh-CN" sz="2400" b="1">
                <a:effectLst>
                  <a:outerShdw blurRad="38100" dist="38100" dir="2700000" algn="tl">
                    <a:srgbClr val="C0C0C0"/>
                  </a:outerShdw>
                </a:effectLst>
                <a:latin typeface="楷体_GB2312" pitchFamily="49" charset="-122"/>
                <a:ea typeface="楷体_GB2312" pitchFamily="49" charset="-122"/>
              </a:rPr>
              <a:t>5</a:t>
            </a:r>
            <a:r>
              <a:rPr kumimoji="1" lang="zh-CN" altLang="en-US" sz="2400" b="1">
                <a:effectLst>
                  <a:outerShdw blurRad="38100" dist="38100" dir="2700000" algn="tl">
                    <a:srgbClr val="C0C0C0"/>
                  </a:outerShdw>
                </a:effectLst>
                <a:latin typeface="楷体_GB2312" pitchFamily="49" charset="-122"/>
                <a:ea typeface="楷体_GB2312" pitchFamily="49" charset="-122"/>
              </a:rPr>
              <a:t>类： </a:t>
            </a:r>
          </a:p>
        </p:txBody>
      </p:sp>
      <p:sp>
        <p:nvSpPr>
          <p:cNvPr id="273412" name="Rectangle 4"/>
          <p:cNvSpPr>
            <a:spLocks noChangeArrowheads="1"/>
          </p:cNvSpPr>
          <p:nvPr/>
        </p:nvSpPr>
        <p:spPr bwMode="auto">
          <a:xfrm>
            <a:off x="877888" y="1708152"/>
            <a:ext cx="83808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Ø"/>
              <a:defRPr/>
            </a:pPr>
            <a:r>
              <a:rPr kumimoji="1" lang="zh-CN" altLang="en-US" sz="2400" b="1">
                <a:solidFill>
                  <a:srgbClr val="FF33CC"/>
                </a:solidFill>
                <a:effectLst>
                  <a:outerShdw blurRad="38100" dist="38100" dir="2700000" algn="tl">
                    <a:srgbClr val="C0C0C0"/>
                  </a:outerShdw>
                </a:effectLst>
                <a:latin typeface="Times New Roman" pitchFamily="18" charset="0"/>
                <a:ea typeface="楷体_GB2312" pitchFamily="49" charset="-122"/>
              </a:rPr>
              <a:t>  表达式语句</a:t>
            </a:r>
          </a:p>
          <a:p>
            <a:pPr>
              <a:defRPr/>
            </a:pPr>
            <a:r>
              <a:rPr kumimoji="1" lang="zh-CN" altLang="en-US" sz="2400" b="1">
                <a:effectLst>
                  <a:outerShdw blurRad="38100" dist="38100" dir="2700000" algn="tl">
                    <a:srgbClr val="C0C0C0"/>
                  </a:outerShdw>
                </a:effectLst>
                <a:latin typeface="Times New Roman" pitchFamily="18" charset="0"/>
                <a:ea typeface="楷体_GB2312" pitchFamily="49" charset="-122"/>
              </a:rPr>
              <a:t>     由表达式加上分号“；”组成。其一般形式为：</a:t>
            </a:r>
            <a:r>
              <a:rPr kumimoji="1" lang="zh-CN" altLang="en-US" sz="2400" b="1">
                <a:solidFill>
                  <a:srgbClr val="CC0000"/>
                </a:solidFill>
                <a:effectLst>
                  <a:outerShdw blurRad="38100" dist="38100" dir="2700000" algn="tl">
                    <a:srgbClr val="C0C0C0"/>
                  </a:outerShdw>
                </a:effectLst>
                <a:latin typeface="Times New Roman" pitchFamily="18" charset="0"/>
                <a:ea typeface="楷体_GB2312" pitchFamily="49" charset="-122"/>
              </a:rPr>
              <a:t>表达式；</a:t>
            </a:r>
            <a:r>
              <a:rPr kumimoji="1" lang="zh-CN" altLang="en-US" sz="2400">
                <a:latin typeface="Times New Roman" pitchFamily="18" charset="0"/>
              </a:rPr>
              <a:t> </a:t>
            </a:r>
          </a:p>
        </p:txBody>
      </p:sp>
      <p:sp>
        <p:nvSpPr>
          <p:cNvPr id="273413" name="Rectangle 5"/>
          <p:cNvSpPr>
            <a:spLocks noChangeArrowheads="1"/>
          </p:cNvSpPr>
          <p:nvPr/>
        </p:nvSpPr>
        <p:spPr bwMode="auto">
          <a:xfrm>
            <a:off x="827088" y="2565402"/>
            <a:ext cx="77771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defRPr/>
            </a:pPr>
            <a:r>
              <a:rPr kumimoji="1" lang="zh-CN" altLang="en-US" sz="2400" b="1">
                <a:solidFill>
                  <a:srgbClr val="FF33CC"/>
                </a:solidFill>
                <a:effectLst>
                  <a:outerShdw blurRad="38100" dist="38100" dir="2700000" algn="tl">
                    <a:srgbClr val="C0C0C0"/>
                  </a:outerShdw>
                </a:effectLst>
                <a:latin typeface="楷体_GB2312" pitchFamily="49" charset="-122"/>
                <a:ea typeface="楷体_GB2312" pitchFamily="49" charset="-122"/>
              </a:rPr>
              <a:t> 函数调用语句</a:t>
            </a:r>
          </a:p>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由函数名、实际参数加上分号</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组成。其一般形式为：</a:t>
            </a:r>
            <a:r>
              <a:rPr kumimoji="1" lang="zh-CN" altLang="en-US" sz="2400" b="1">
                <a:solidFill>
                  <a:srgbClr val="CC0000"/>
                </a:solidFill>
                <a:effectLst>
                  <a:outerShdw blurRad="38100" dist="38100" dir="2700000" algn="tl">
                    <a:srgbClr val="C0C0C0"/>
                  </a:outerShdw>
                </a:effectLst>
                <a:latin typeface="楷体_GB2312" pitchFamily="49" charset="-122"/>
                <a:ea typeface="楷体_GB2312" pitchFamily="49" charset="-122"/>
              </a:rPr>
              <a:t>函数名</a:t>
            </a:r>
            <a:r>
              <a:rPr kumimoji="1" lang="en-US" altLang="zh-CN" sz="2400" b="1">
                <a:solidFill>
                  <a:srgbClr val="CC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1">
                <a:solidFill>
                  <a:srgbClr val="CC0000"/>
                </a:solidFill>
                <a:effectLst>
                  <a:outerShdw blurRad="38100" dist="38100" dir="2700000" algn="tl">
                    <a:srgbClr val="C0C0C0"/>
                  </a:outerShdw>
                </a:effectLst>
                <a:latin typeface="楷体_GB2312" pitchFamily="49" charset="-122"/>
                <a:ea typeface="楷体_GB2312" pitchFamily="49" charset="-122"/>
              </a:rPr>
              <a:t>实际参数表</a:t>
            </a:r>
            <a:r>
              <a:rPr kumimoji="1" lang="en-US" altLang="zh-CN" sz="2400" b="1">
                <a:solidFill>
                  <a:srgbClr val="CC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1">
                <a:solidFill>
                  <a:srgbClr val="CC0000"/>
                </a:solidFill>
                <a:effectLst>
                  <a:outerShdw blurRad="38100" dist="38100" dir="2700000" algn="tl">
                    <a:srgbClr val="C0C0C0"/>
                  </a:outerShdw>
                </a:effectLst>
                <a:latin typeface="楷体_GB2312" pitchFamily="49" charset="-122"/>
                <a:ea typeface="楷体_GB2312" pitchFamily="49" charset="-122"/>
              </a:rPr>
              <a:t>；</a:t>
            </a:r>
          </a:p>
        </p:txBody>
      </p:sp>
      <p:sp>
        <p:nvSpPr>
          <p:cNvPr id="273414" name="Rectangle 6" descr="信纸"/>
          <p:cNvSpPr>
            <a:spLocks noChangeArrowheads="1"/>
          </p:cNvSpPr>
          <p:nvPr/>
        </p:nvSpPr>
        <p:spPr bwMode="auto">
          <a:xfrm>
            <a:off x="1844677" y="2593977"/>
            <a:ext cx="5400675" cy="15906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lvl="1">
              <a:defRPr/>
            </a:pPr>
            <a:r>
              <a:rPr kumimoji="1" lang="en-US" altLang="zh-CN" sz="2400" b="1">
                <a:effectLst>
                  <a:outerShdw blurRad="38100" dist="38100" dir="2700000" algn="tl">
                    <a:srgbClr val="FFFFFF"/>
                  </a:outerShdw>
                </a:effectLst>
                <a:latin typeface="楷体_GB2312" pitchFamily="49" charset="-122"/>
                <a:ea typeface="楷体_GB2312" pitchFamily="49" charset="-122"/>
              </a:rPr>
              <a:t>a = 10  </a:t>
            </a:r>
            <a:r>
              <a:rPr kumimoji="1" lang="zh-CN" altLang="en-US" sz="2400" b="1">
                <a:effectLst>
                  <a:outerShdw blurRad="38100" dist="38100" dir="2700000" algn="tl">
                    <a:srgbClr val="FFFFFF"/>
                  </a:outerShdw>
                </a:effectLst>
                <a:latin typeface="楷体_GB2312" pitchFamily="49" charset="-122"/>
                <a:ea typeface="楷体_GB2312" pitchFamily="49" charset="-122"/>
              </a:rPr>
              <a:t>赋值表达式</a:t>
            </a:r>
          </a:p>
          <a:p>
            <a:pPr lvl="1">
              <a:defRPr/>
            </a:pPr>
            <a:r>
              <a:rPr kumimoji="1" lang="en-US" altLang="zh-CN" sz="2400" b="1">
                <a:solidFill>
                  <a:srgbClr val="CC0000"/>
                </a:solidFill>
                <a:effectLst>
                  <a:outerShdw blurRad="38100" dist="38100" dir="2700000" algn="tl">
                    <a:srgbClr val="000000"/>
                  </a:outerShdw>
                </a:effectLst>
                <a:latin typeface="楷体_GB2312" pitchFamily="49" charset="-122"/>
                <a:ea typeface="楷体_GB2312" pitchFamily="49" charset="-122"/>
              </a:rPr>
              <a:t>a = 10; </a:t>
            </a:r>
            <a:r>
              <a:rPr kumimoji="1" lang="zh-CN" altLang="en-US" sz="2400" b="1">
                <a:solidFill>
                  <a:srgbClr val="CC0000"/>
                </a:solidFill>
                <a:effectLst>
                  <a:outerShdw blurRad="38100" dist="38100" dir="2700000" algn="tl">
                    <a:srgbClr val="000000"/>
                  </a:outerShdw>
                </a:effectLst>
                <a:latin typeface="楷体_GB2312" pitchFamily="49" charset="-122"/>
                <a:ea typeface="楷体_GB2312" pitchFamily="49" charset="-122"/>
              </a:rPr>
              <a:t>赋值语句</a:t>
            </a:r>
          </a:p>
          <a:p>
            <a:pPr lvl="1">
              <a:defRPr/>
            </a:pPr>
            <a:r>
              <a:rPr kumimoji="1" lang="en-US" altLang="zh-CN" sz="2400" b="1">
                <a:effectLst>
                  <a:outerShdw blurRad="38100" dist="38100" dir="2700000" algn="tl">
                    <a:srgbClr val="FFFFFF"/>
                  </a:outerShdw>
                </a:effectLst>
                <a:latin typeface="楷体_GB2312" pitchFamily="49" charset="-122"/>
                <a:ea typeface="楷体_GB2312" pitchFamily="49" charset="-122"/>
              </a:rPr>
              <a:t>k++     </a:t>
            </a:r>
            <a:r>
              <a:rPr kumimoji="1" lang="zh-CN" altLang="en-US" sz="2400" b="1">
                <a:effectLst>
                  <a:outerShdw blurRad="38100" dist="38100" dir="2700000" algn="tl">
                    <a:srgbClr val="FFFFFF"/>
                  </a:outerShdw>
                </a:effectLst>
                <a:latin typeface="楷体_GB2312" pitchFamily="49" charset="-122"/>
                <a:ea typeface="楷体_GB2312" pitchFamily="49" charset="-122"/>
              </a:rPr>
              <a:t>表达式</a:t>
            </a:r>
          </a:p>
          <a:p>
            <a:pPr lvl="1">
              <a:defRPr/>
            </a:pPr>
            <a:r>
              <a:rPr kumimoji="1" lang="en-US" altLang="zh-CN" sz="2400" b="1">
                <a:solidFill>
                  <a:srgbClr val="CC0000"/>
                </a:solidFill>
                <a:effectLst>
                  <a:outerShdw blurRad="38100" dist="38100" dir="2700000" algn="tl">
                    <a:srgbClr val="000000"/>
                  </a:outerShdw>
                </a:effectLst>
                <a:latin typeface="楷体_GB2312" pitchFamily="49" charset="-122"/>
                <a:ea typeface="楷体_GB2312" pitchFamily="49" charset="-122"/>
              </a:rPr>
              <a:t>k++;    </a:t>
            </a:r>
            <a:r>
              <a:rPr kumimoji="1" lang="zh-CN" altLang="en-US" sz="2400" b="1">
                <a:solidFill>
                  <a:srgbClr val="CC0000"/>
                </a:solidFill>
                <a:effectLst>
                  <a:outerShdw blurRad="38100" dist="38100" dir="2700000" algn="tl">
                    <a:srgbClr val="000000"/>
                  </a:outerShdw>
                </a:effectLst>
                <a:latin typeface="楷体_GB2312" pitchFamily="49" charset="-122"/>
                <a:ea typeface="楷体_GB2312" pitchFamily="49" charset="-122"/>
              </a:rPr>
              <a:t>表达式语句</a:t>
            </a:r>
          </a:p>
        </p:txBody>
      </p:sp>
      <p:sp>
        <p:nvSpPr>
          <p:cNvPr id="273415" name="Rectangle 7" descr="信纸"/>
          <p:cNvSpPr>
            <a:spLocks noChangeArrowheads="1"/>
          </p:cNvSpPr>
          <p:nvPr/>
        </p:nvSpPr>
        <p:spPr bwMode="auto">
          <a:xfrm>
            <a:off x="684215" y="5064127"/>
            <a:ext cx="8243887" cy="15906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lvl="1">
              <a:defRPr/>
            </a:pPr>
            <a:r>
              <a:rPr kumimoji="1" lang="zh-CN" altLang="en-US" sz="2400" b="1">
                <a:effectLst>
                  <a:outerShdw blurRad="38100" dist="38100" dir="2700000" algn="tl">
                    <a:srgbClr val="FFFFFF"/>
                  </a:outerShdw>
                </a:effectLst>
                <a:latin typeface="楷体_GB2312" pitchFamily="49" charset="-122"/>
                <a:ea typeface="楷体_GB2312" pitchFamily="49" charset="-122"/>
              </a:rPr>
              <a:t>   </a:t>
            </a:r>
            <a:r>
              <a:rPr kumimoji="1" lang="en-US" altLang="zh-CN" sz="2400" b="1">
                <a:effectLst>
                  <a:outerShdw blurRad="38100" dist="38100" dir="2700000" algn="tl">
                    <a:srgbClr val="FFFFFF"/>
                  </a:outerShdw>
                </a:effectLst>
                <a:latin typeface="Times New Roman" pitchFamily="18" charset="0"/>
                <a:ea typeface="楷体_GB2312" pitchFamily="49" charset="-122"/>
              </a:rPr>
              <a:t>while (getchar( ) != '\n' ) </a:t>
            </a:r>
          </a:p>
          <a:p>
            <a:pPr lvl="1">
              <a:defRPr/>
            </a:pPr>
            <a:r>
              <a:rPr kumimoji="1" lang="en-US" altLang="zh-CN" sz="2400" b="1">
                <a:effectLst>
                  <a:outerShdw blurRad="38100" dist="38100" dir="2700000" algn="tl">
                    <a:srgbClr val="FFFFFF"/>
                  </a:outerShdw>
                </a:effectLst>
                <a:latin typeface="Times New Roman" pitchFamily="18" charset="0"/>
                <a:ea typeface="楷体_GB2312" pitchFamily="49" charset="-122"/>
              </a:rPr>
              <a:t>           </a:t>
            </a:r>
            <a:r>
              <a:rPr kumimoji="1" lang="en-US" altLang="zh-CN" sz="2400" b="1">
                <a:solidFill>
                  <a:srgbClr val="CC0000"/>
                </a:solidFill>
                <a:effectLst>
                  <a:outerShdw blurRad="38100" dist="38100" dir="2700000" algn="tl">
                    <a:srgbClr val="000000"/>
                  </a:outerShdw>
                </a:effectLst>
                <a:latin typeface="Times New Roman" pitchFamily="18" charset="0"/>
                <a:ea typeface="楷体_GB2312" pitchFamily="49" charset="-122"/>
              </a:rPr>
              <a:t>;</a:t>
            </a:r>
          </a:p>
          <a:p>
            <a:pPr lvl="1">
              <a:defRPr/>
            </a:pPr>
            <a:r>
              <a:rPr kumimoji="1" lang="en-US" altLang="zh-CN" sz="2400" b="1">
                <a:effectLst>
                  <a:outerShdw blurRad="38100" dist="38100" dir="2700000" algn="tl">
                    <a:srgbClr val="FFFFFF"/>
                  </a:outerShdw>
                </a:effectLst>
                <a:latin typeface="楷体_GB2312" pitchFamily="49" charset="-122"/>
                <a:ea typeface="楷体_GB2312" pitchFamily="49" charset="-122"/>
              </a:rPr>
              <a:t>   </a:t>
            </a:r>
            <a:r>
              <a:rPr kumimoji="1" lang="zh-CN" altLang="en-US" sz="2400" b="1">
                <a:effectLst>
                  <a:outerShdw blurRad="38100" dist="38100" dir="2700000" algn="tl">
                    <a:srgbClr val="FFFFFF"/>
                  </a:outerShdw>
                </a:effectLst>
                <a:latin typeface="楷体_GB2312" pitchFamily="49" charset="-122"/>
                <a:ea typeface="楷体_GB2312" pitchFamily="49" charset="-122"/>
              </a:rPr>
              <a:t>本语句的功能是，只要从键盘输入的字符不是回车则重新输入。这里的循环体为</a:t>
            </a:r>
            <a:r>
              <a:rPr kumimoji="1" lang="zh-CN" altLang="en-US" sz="2400" b="1">
                <a:solidFill>
                  <a:srgbClr val="CC0000"/>
                </a:solidFill>
                <a:effectLst>
                  <a:outerShdw blurRad="38100" dist="38100" dir="2700000" algn="tl">
                    <a:srgbClr val="000000"/>
                  </a:outerShdw>
                </a:effectLst>
                <a:latin typeface="楷体_GB2312" pitchFamily="49" charset="-122"/>
                <a:ea typeface="楷体_GB2312" pitchFamily="49" charset="-122"/>
              </a:rPr>
              <a:t>空语句</a:t>
            </a:r>
            <a:r>
              <a:rPr kumimoji="1" lang="zh-CN" altLang="en-US" sz="2400" b="1">
                <a:effectLst>
                  <a:outerShdw blurRad="38100" dist="38100" dir="2700000" algn="tl">
                    <a:srgbClr val="FFFFFF"/>
                  </a:outerShdw>
                </a:effectLst>
                <a:latin typeface="楷体_GB2312" pitchFamily="49" charset="-122"/>
                <a:ea typeface="楷体_GB2312" pitchFamily="49" charset="-122"/>
              </a:rPr>
              <a:t>。</a:t>
            </a:r>
            <a:r>
              <a:rPr kumimoji="1" lang="zh-CN" altLang="en-US" sz="2400">
                <a:latin typeface="Times New Roman" pitchFamily="18" charset="0"/>
              </a:rPr>
              <a:t> </a:t>
            </a:r>
          </a:p>
        </p:txBody>
      </p:sp>
      <p:sp>
        <p:nvSpPr>
          <p:cNvPr id="273416" name="Rectangle 8"/>
          <p:cNvSpPr>
            <a:spLocks noChangeArrowheads="1"/>
          </p:cNvSpPr>
          <p:nvPr/>
        </p:nvSpPr>
        <p:spPr bwMode="auto">
          <a:xfrm>
            <a:off x="852490" y="3779751"/>
            <a:ext cx="80660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itchFamily="2" charset="2"/>
              <a:buChar char="Ø"/>
              <a:tabLst>
                <a:tab pos="266700" algn="l"/>
              </a:tabLst>
              <a:defRPr/>
            </a:pPr>
            <a:r>
              <a:rPr kumimoji="1" lang="zh-CN" altLang="en-US" sz="2400" b="1">
                <a:solidFill>
                  <a:srgbClr val="FF33CC"/>
                </a:solidFill>
                <a:effectLst>
                  <a:outerShdw blurRad="38100" dist="38100" dir="2700000" algn="tl">
                    <a:srgbClr val="C0C0C0"/>
                  </a:outerShdw>
                </a:effectLst>
                <a:latin typeface="楷体_GB2312" pitchFamily="49" charset="-122"/>
                <a:ea typeface="楷体_GB2312" pitchFamily="49" charset="-122"/>
              </a:rPr>
              <a:t> 空语句</a:t>
            </a:r>
          </a:p>
          <a:p>
            <a:pPr>
              <a:tabLst>
                <a:tab pos="266700" algn="l"/>
              </a:tabLst>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只有分号</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a:t>
            </a:r>
            <a:r>
              <a:rPr kumimoji="1" lang="zh-CN" altLang="en-US"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组成的语句称为空语句。空语句是什么也不执行的语句。在程序中空语句可用来作空循环体。</a:t>
            </a:r>
          </a:p>
        </p:txBody>
      </p:sp>
      <p:sp>
        <p:nvSpPr>
          <p:cNvPr id="273417" name="Rectangle 9" descr="信纸"/>
          <p:cNvSpPr>
            <a:spLocks noChangeArrowheads="1"/>
          </p:cNvSpPr>
          <p:nvPr/>
        </p:nvSpPr>
        <p:spPr bwMode="auto">
          <a:xfrm>
            <a:off x="684213" y="3870325"/>
            <a:ext cx="8280400" cy="1225550"/>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en-US" altLang="zh-CN" sz="2400" b="1">
                <a:effectLst>
                  <a:outerShdw blurRad="38100" dist="38100" dir="2700000" algn="tl">
                    <a:srgbClr val="FFFFFF"/>
                  </a:outerShdw>
                </a:effectLst>
                <a:latin typeface="Times New Roman" pitchFamily="18" charset="0"/>
                <a:ea typeface="楷体_GB2312" pitchFamily="49" charset="-122"/>
              </a:rPr>
              <a:t>printf ("C Program")   </a:t>
            </a:r>
            <a:r>
              <a:rPr kumimoji="1" lang="zh-CN" altLang="en-US" sz="2400" b="1">
                <a:effectLst>
                  <a:outerShdw blurRad="38100" dist="38100" dir="2700000" algn="tl">
                    <a:srgbClr val="FFFFFF"/>
                  </a:outerShdw>
                </a:effectLst>
                <a:latin typeface="Times New Roman" pitchFamily="18" charset="0"/>
                <a:ea typeface="楷体_GB2312" pitchFamily="49" charset="-122"/>
              </a:rPr>
              <a:t>函数调用；</a:t>
            </a:r>
          </a:p>
          <a:p>
            <a:pPr>
              <a:defRPr/>
            </a:pPr>
            <a:r>
              <a:rPr kumimoji="1" lang="en-US" altLang="zh-CN" sz="2400" b="1">
                <a:solidFill>
                  <a:srgbClr val="CC0000"/>
                </a:solidFill>
                <a:effectLst>
                  <a:outerShdw blurRad="38100" dist="38100" dir="2700000" algn="tl">
                    <a:srgbClr val="000000"/>
                  </a:outerShdw>
                </a:effectLst>
                <a:latin typeface="Times New Roman" pitchFamily="18" charset="0"/>
                <a:ea typeface="楷体_GB2312" pitchFamily="49" charset="-122"/>
              </a:rPr>
              <a:t>printf (“C Program”);  </a:t>
            </a:r>
            <a:r>
              <a:rPr kumimoji="1" lang="zh-CN" altLang="en-US" sz="2400" b="1">
                <a:solidFill>
                  <a:srgbClr val="CC0000"/>
                </a:solidFill>
                <a:effectLst>
                  <a:outerShdw blurRad="38100" dist="38100" dir="2700000" algn="tl">
                    <a:srgbClr val="000000"/>
                  </a:outerShdw>
                </a:effectLst>
                <a:latin typeface="Times New Roman" pitchFamily="18" charset="0"/>
                <a:ea typeface="楷体_GB2312" pitchFamily="49" charset="-122"/>
              </a:rPr>
              <a:t>函数调用语句</a:t>
            </a:r>
          </a:p>
          <a:p>
            <a:pPr lvl="1">
              <a:defRPr/>
            </a:pPr>
            <a:r>
              <a:rPr kumimoji="1" lang="zh-CN" altLang="en-US" sz="2400" b="1">
                <a:effectLst>
                  <a:outerShdw blurRad="38100" dist="38100" dir="2700000" algn="tl">
                    <a:srgbClr val="FFFFFF"/>
                  </a:outerShdw>
                </a:effectLst>
                <a:latin typeface="Times New Roman" pitchFamily="18" charset="0"/>
                <a:ea typeface="楷体_GB2312" pitchFamily="49" charset="-122"/>
              </a:rPr>
              <a:t>                                  其功能是输出字符串</a:t>
            </a:r>
            <a:r>
              <a:rPr kumimoji="1" lang="en-US" altLang="zh-CN" sz="2400" b="1">
                <a:effectLst>
                  <a:outerShdw blurRad="38100" dist="38100" dir="2700000" algn="tl">
                    <a:srgbClr val="FFFFFF"/>
                  </a:outerShdw>
                </a:effectLst>
                <a:latin typeface="Times New Roman" pitchFamily="18" charset="0"/>
                <a:ea typeface="楷体_GB2312" pitchFamily="49" charset="-122"/>
              </a:rPr>
              <a:t>"C Program"</a:t>
            </a:r>
            <a:r>
              <a:rPr kumimoji="1" lang="zh-CN" altLang="en-US" sz="2400" b="1">
                <a:effectLst>
                  <a:outerShdw blurRad="38100" dist="38100" dir="2700000" algn="tl">
                    <a:srgbClr val="FFFFFF"/>
                  </a:outerShdw>
                </a:effectLst>
                <a:latin typeface="Times New Roman" pitchFamily="18" charset="0"/>
                <a:ea typeface="楷体_GB2312" pitchFamily="49" charset="-122"/>
              </a:rPr>
              <a:t>。</a:t>
            </a:r>
          </a:p>
        </p:txBody>
      </p:sp>
    </p:spTree>
    <p:extLst>
      <p:ext uri="{BB962C8B-B14F-4D97-AF65-F5344CB8AC3E}">
        <p14:creationId xmlns:p14="http://schemas.microsoft.com/office/powerpoint/2010/main" val="2726002974"/>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ox(out)">
                                      <p:cBhvr>
                                        <p:cTn id="7" dur="500"/>
                                        <p:tgtEl>
                                          <p:spTgt spid="27341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ox(out)">
                                      <p:cBhvr>
                                        <p:cTn id="12" dur="500"/>
                                        <p:tgtEl>
                                          <p:spTgt spid="27341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3414"/>
                                        </p:tgtEl>
                                        <p:attrNameLst>
                                          <p:attrName>style.visibility</p:attrName>
                                        </p:attrNameLst>
                                      </p:cBhvr>
                                      <p:to>
                                        <p:strVal val="visible"/>
                                      </p:to>
                                    </p:set>
                                    <p:animEffect transition="in" filter="box(out)">
                                      <p:cBhvr>
                                        <p:cTn id="17" dur="500"/>
                                        <p:tgtEl>
                                          <p:spTgt spid="273414"/>
                                        </p:tgtEl>
                                      </p:cBhvr>
                                    </p:animEffect>
                                  </p:childTnLst>
                                  <p:subTnLst>
                                    <p:set>
                                      <p:cBhvr override="childStyle">
                                        <p:cTn dur="1" fill="hold" display="0" masterRel="nextClick" afterEffect="1"/>
                                        <p:tgtEl>
                                          <p:spTgt spid="273414"/>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3413"/>
                                        </p:tgtEl>
                                        <p:attrNameLst>
                                          <p:attrName>style.visibility</p:attrName>
                                        </p:attrNameLst>
                                      </p:cBhvr>
                                      <p:to>
                                        <p:strVal val="visible"/>
                                      </p:to>
                                    </p:set>
                                    <p:animEffect transition="in" filter="box(out)">
                                      <p:cBhvr>
                                        <p:cTn id="22" dur="500"/>
                                        <p:tgtEl>
                                          <p:spTgt spid="27341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73417"/>
                                        </p:tgtEl>
                                        <p:attrNameLst>
                                          <p:attrName>style.visibility</p:attrName>
                                        </p:attrNameLst>
                                      </p:cBhvr>
                                      <p:to>
                                        <p:strVal val="visible"/>
                                      </p:to>
                                    </p:set>
                                    <p:animEffect transition="in" filter="box(out)">
                                      <p:cBhvr>
                                        <p:cTn id="27" dur="500"/>
                                        <p:tgtEl>
                                          <p:spTgt spid="273417"/>
                                        </p:tgtEl>
                                      </p:cBhvr>
                                    </p:animEffect>
                                  </p:childTnLst>
                                  <p:subTnLst>
                                    <p:set>
                                      <p:cBhvr override="childStyle">
                                        <p:cTn dur="1" fill="hold" display="0" masterRel="nextClick" afterEffect="1"/>
                                        <p:tgtEl>
                                          <p:spTgt spid="273417"/>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73416"/>
                                        </p:tgtEl>
                                        <p:attrNameLst>
                                          <p:attrName>style.visibility</p:attrName>
                                        </p:attrNameLst>
                                      </p:cBhvr>
                                      <p:to>
                                        <p:strVal val="visible"/>
                                      </p:to>
                                    </p:set>
                                    <p:animEffect transition="in" filter="box(out)">
                                      <p:cBhvr>
                                        <p:cTn id="32" dur="500"/>
                                        <p:tgtEl>
                                          <p:spTgt spid="273416"/>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3415"/>
                                        </p:tgtEl>
                                        <p:attrNameLst>
                                          <p:attrName>style.visibility</p:attrName>
                                        </p:attrNameLst>
                                      </p:cBhvr>
                                      <p:to>
                                        <p:strVal val="visible"/>
                                      </p:to>
                                    </p:set>
                                    <p:animEffect transition="in" filter="box(in)">
                                      <p:cBhvr>
                                        <p:cTn id="37" dur="500"/>
                                        <p:tgtEl>
                                          <p:spTgt spid="273415"/>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nimBg="1"/>
      <p:bldP spid="273412" grpId="0"/>
      <p:bldP spid="273413" grpId="0"/>
      <p:bldP spid="273414" grpId="0" animBg="1"/>
      <p:bldP spid="273415" grpId="0" animBg="1"/>
      <p:bldP spid="273416" grpId="0"/>
      <p:bldP spid="2734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73764" name="Rectangle 4"/>
          <p:cNvSpPr>
            <a:spLocks noChangeArrowheads="1"/>
          </p:cNvSpPr>
          <p:nvPr/>
        </p:nvSpPr>
        <p:spPr bwMode="auto">
          <a:xfrm>
            <a:off x="425452" y="1298488"/>
            <a:ext cx="83407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(8) case</a:t>
            </a:r>
            <a:r>
              <a:rPr kumimoji="1" lang="zh-CN" altLang="en-US" sz="2400" b="1">
                <a:effectLst>
                  <a:outerShdw blurRad="38100" dist="38100" dir="2700000" algn="tl">
                    <a:srgbClr val="C0C0C0"/>
                  </a:outerShdw>
                </a:effectLst>
                <a:latin typeface="楷体_GB2312" pitchFamily="49" charset="-122"/>
                <a:ea typeface="楷体_GB2312" pitchFamily="49" charset="-122"/>
              </a:rPr>
              <a:t>子句和</a:t>
            </a:r>
            <a:r>
              <a:rPr kumimoji="1" lang="en-US" altLang="zh-CN" sz="2400" b="1">
                <a:effectLst>
                  <a:outerShdw blurRad="38100" dist="38100" dir="2700000" algn="tl">
                    <a:srgbClr val="C0C0C0"/>
                  </a:outerShdw>
                </a:effectLst>
                <a:latin typeface="楷体_GB2312" pitchFamily="49" charset="-122"/>
                <a:ea typeface="楷体_GB2312" pitchFamily="49" charset="-122"/>
              </a:rPr>
              <a:t>default</a:t>
            </a:r>
            <a:r>
              <a:rPr kumimoji="1" lang="zh-CN" altLang="en-US" sz="2400" b="1">
                <a:effectLst>
                  <a:outerShdw blurRad="38100" dist="38100" dir="2700000" algn="tl">
                    <a:srgbClr val="C0C0C0"/>
                  </a:outerShdw>
                </a:effectLst>
                <a:latin typeface="楷体_GB2312" pitchFamily="49" charset="-122"/>
                <a:ea typeface="楷体_GB2312" pitchFamily="49" charset="-122"/>
              </a:rPr>
              <a:t>子句如果有的带有</a:t>
            </a:r>
            <a:r>
              <a:rPr kumimoji="1" lang="en-US" altLang="zh-CN" sz="2400" b="1">
                <a:effectLst>
                  <a:outerShdw blurRad="38100" dist="38100" dir="2700000" algn="tl">
                    <a:srgbClr val="C0C0C0"/>
                  </a:outerShdw>
                </a:effectLst>
                <a:latin typeface="楷体_GB2312" pitchFamily="49" charset="-122"/>
                <a:ea typeface="楷体_GB2312" pitchFamily="49" charset="-122"/>
              </a:rPr>
              <a:t>break</a:t>
            </a:r>
            <a:r>
              <a:rPr kumimoji="1" lang="zh-CN" altLang="en-US" sz="2400" b="1">
                <a:effectLst>
                  <a:outerShdw blurRad="38100" dist="38100" dir="2700000" algn="tl">
                    <a:srgbClr val="C0C0C0"/>
                  </a:outerShdw>
                </a:effectLst>
                <a:latin typeface="楷体_GB2312" pitchFamily="49" charset="-122"/>
                <a:ea typeface="楷体_GB2312" pitchFamily="49" charset="-122"/>
              </a:rPr>
              <a:t>子句，而有的没有带</a:t>
            </a:r>
            <a:r>
              <a:rPr kumimoji="1" lang="en-US" altLang="zh-CN" sz="2400" b="1">
                <a:effectLst>
                  <a:outerShdw blurRad="38100" dist="38100" dir="2700000" algn="tl">
                    <a:srgbClr val="C0C0C0"/>
                  </a:outerShdw>
                </a:effectLst>
                <a:latin typeface="楷体_GB2312" pitchFamily="49" charset="-122"/>
                <a:ea typeface="楷体_GB2312" pitchFamily="49" charset="-122"/>
              </a:rPr>
              <a:t>break</a:t>
            </a:r>
            <a:r>
              <a:rPr kumimoji="1" lang="zh-CN" altLang="en-US" sz="2400" b="1">
                <a:effectLst>
                  <a:outerShdw blurRad="38100" dist="38100" dir="2700000" algn="tl">
                    <a:srgbClr val="C0C0C0"/>
                  </a:outerShdw>
                </a:effectLst>
                <a:latin typeface="楷体_GB2312" pitchFamily="49" charset="-122"/>
                <a:ea typeface="楷体_GB2312" pitchFamily="49" charset="-122"/>
              </a:rPr>
              <a:t>子句，那么它们之间顺序的变化可能会影响输出的结果。</a:t>
            </a:r>
            <a:r>
              <a:rPr kumimoji="1" lang="zh-CN" altLang="en-US" sz="2400">
                <a:effectLst>
                  <a:outerShdw blurRad="38100" dist="38100" dir="2700000" algn="tl">
                    <a:srgbClr val="C0C0C0"/>
                  </a:outerShdw>
                </a:effectLst>
                <a:latin typeface="楷体_GB2312" pitchFamily="49" charset="-122"/>
                <a:ea typeface="楷体_GB2312" pitchFamily="49" charset="-122"/>
              </a:rPr>
              <a:t> </a:t>
            </a:r>
          </a:p>
        </p:txBody>
      </p:sp>
      <p:sp>
        <p:nvSpPr>
          <p:cNvPr id="373765" name="Text Box 5" descr="信纸"/>
          <p:cNvSpPr txBox="1">
            <a:spLocks noChangeArrowheads="1"/>
          </p:cNvSpPr>
          <p:nvPr/>
        </p:nvSpPr>
        <p:spPr bwMode="auto">
          <a:xfrm>
            <a:off x="534988" y="1785940"/>
            <a:ext cx="4316412" cy="5006975"/>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rPr>
              <a:t>#include &lt;stdio.h&gt;</a:t>
            </a:r>
          </a:p>
          <a:p>
            <a:pPr eaLnBrk="1" hangingPunct="1">
              <a:defRPr/>
            </a:pPr>
            <a:r>
              <a:rPr kumimoji="1" lang="en-US" altLang="zh-CN" sz="2000" b="1">
                <a:solidFill>
                  <a:srgbClr val="CC3300"/>
                </a:solidFill>
                <a:effectLst>
                  <a:outerShdw blurRad="38100" dist="38100" dir="2700000" algn="tl">
                    <a:srgbClr val="000000"/>
                  </a:outerShdw>
                </a:effectLst>
              </a:rPr>
              <a:t>void main ( )</a:t>
            </a:r>
          </a:p>
          <a:p>
            <a:pPr eaLnBrk="1" hangingPunct="1">
              <a:defRPr/>
            </a:pPr>
            <a:r>
              <a:rPr kumimoji="1" lang="en-US" altLang="zh-CN" sz="2000" b="1">
                <a:effectLst>
                  <a:outerShdw blurRad="38100" dist="38100" dir="2700000" algn="tl">
                    <a:srgbClr val="FFFFFF"/>
                  </a:outerShdw>
                </a:effectLst>
              </a:rPr>
              <a:t>{</a:t>
            </a:r>
          </a:p>
          <a:p>
            <a:pPr eaLnBrk="1" hangingPunct="1">
              <a:defRPr/>
            </a:pPr>
            <a:r>
              <a:rPr kumimoji="1" lang="en-US" altLang="zh-CN" sz="2000" b="1">
                <a:effectLst>
                  <a:outerShdw blurRad="38100" dist="38100" dir="2700000" algn="tl">
                    <a:srgbClr val="FFFFFF"/>
                  </a:outerShdw>
                </a:effectLst>
              </a:rPr>
              <a:t>  char  ch;</a:t>
            </a:r>
          </a:p>
          <a:p>
            <a:pPr eaLnBrk="1" hangingPunct="1">
              <a:defRPr/>
            </a:pPr>
            <a:r>
              <a:rPr kumimoji="1" lang="en-US" altLang="zh-CN" sz="2000" b="1">
                <a:effectLst>
                  <a:outerShdw blurRad="38100" dist="38100" dir="2700000" algn="tl">
                    <a:srgbClr val="FFFFFF"/>
                  </a:outerShdw>
                </a:effectLst>
              </a:rPr>
              <a:t>  ch = getch ( );</a:t>
            </a:r>
          </a:p>
          <a:p>
            <a:pPr eaLnBrk="1" hangingPunct="1">
              <a:defRPr/>
            </a:pPr>
            <a:r>
              <a:rPr kumimoji="1" lang="en-US" altLang="zh-CN" sz="2000" b="1">
                <a:effectLst>
                  <a:outerShdw blurRad="38100" dist="38100" dir="2700000" algn="tl">
                    <a:srgbClr val="FFFFFF"/>
                  </a:outerShdw>
                </a:effectLst>
              </a:rPr>
              <a:t>  switch ( ch )</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case 'Y' :  printf ("Yes\n");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case 'N' :  printf ("No\n");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case 'A' :  printf ("All\n");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a:t>
            </a:r>
            <a:r>
              <a:rPr kumimoji="1" lang="en-US" altLang="zh-CN" sz="2000" b="1">
                <a:solidFill>
                  <a:srgbClr val="FF3300"/>
                </a:solidFill>
                <a:effectLst>
                  <a:outerShdw blurRad="38100" dist="38100" dir="2700000" algn="tl">
                    <a:srgbClr val="000000"/>
                  </a:outerShdw>
                </a:effectLst>
              </a:rPr>
              <a:t>default :   printf ("Yes,No or All\n"); </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a:t>
            </a:r>
          </a:p>
        </p:txBody>
      </p:sp>
      <p:sp>
        <p:nvSpPr>
          <p:cNvPr id="373766" name="Text Box 6" descr="信纸"/>
          <p:cNvSpPr txBox="1">
            <a:spLocks noChangeArrowheads="1"/>
          </p:cNvSpPr>
          <p:nvPr/>
        </p:nvSpPr>
        <p:spPr bwMode="auto">
          <a:xfrm>
            <a:off x="4745038" y="1781177"/>
            <a:ext cx="4316412" cy="5006975"/>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rPr>
              <a:t>#include &lt;stdio.h&gt;</a:t>
            </a:r>
          </a:p>
          <a:p>
            <a:pPr eaLnBrk="1" hangingPunct="1">
              <a:defRPr/>
            </a:pPr>
            <a:r>
              <a:rPr kumimoji="1" lang="en-US" altLang="zh-CN" sz="2000" b="1">
                <a:solidFill>
                  <a:srgbClr val="CC3300"/>
                </a:solidFill>
                <a:effectLst>
                  <a:outerShdw blurRad="38100" dist="38100" dir="2700000" algn="tl">
                    <a:srgbClr val="000000"/>
                  </a:outerShdw>
                </a:effectLst>
              </a:rPr>
              <a:t>void main ( )</a:t>
            </a:r>
          </a:p>
          <a:p>
            <a:pPr eaLnBrk="1" hangingPunct="1">
              <a:defRPr/>
            </a:pPr>
            <a:r>
              <a:rPr kumimoji="1" lang="en-US" altLang="zh-CN" sz="2000" b="1">
                <a:effectLst>
                  <a:outerShdw blurRad="38100" dist="38100" dir="2700000" algn="tl">
                    <a:srgbClr val="FFFFFF"/>
                  </a:outerShdw>
                </a:effectLst>
              </a:rPr>
              <a:t>{</a:t>
            </a:r>
          </a:p>
          <a:p>
            <a:pPr eaLnBrk="1" hangingPunct="1">
              <a:defRPr/>
            </a:pPr>
            <a:r>
              <a:rPr kumimoji="1" lang="en-US" altLang="zh-CN" sz="2000" b="1">
                <a:effectLst>
                  <a:outerShdw blurRad="38100" dist="38100" dir="2700000" algn="tl">
                    <a:srgbClr val="FFFFFF"/>
                  </a:outerShdw>
                </a:effectLst>
              </a:rPr>
              <a:t>  char  ch;</a:t>
            </a:r>
          </a:p>
          <a:p>
            <a:pPr eaLnBrk="1" hangingPunct="1">
              <a:defRPr/>
            </a:pPr>
            <a:r>
              <a:rPr kumimoji="1" lang="en-US" altLang="zh-CN" sz="2000" b="1">
                <a:effectLst>
                  <a:outerShdw blurRad="38100" dist="38100" dir="2700000" algn="tl">
                    <a:srgbClr val="FFFFFF"/>
                  </a:outerShdw>
                </a:effectLst>
              </a:rPr>
              <a:t>  ch = getch ( );</a:t>
            </a:r>
          </a:p>
          <a:p>
            <a:pPr eaLnBrk="1" hangingPunct="1">
              <a:defRPr/>
            </a:pPr>
            <a:r>
              <a:rPr kumimoji="1" lang="en-US" altLang="zh-CN" sz="2000" b="1">
                <a:effectLst>
                  <a:outerShdw blurRad="38100" dist="38100" dir="2700000" algn="tl">
                    <a:srgbClr val="FFFFFF"/>
                  </a:outerShdw>
                </a:effectLst>
              </a:rPr>
              <a:t>  switch ( ch )</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case 'Y' :  printf ("Yes\n");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a:t>   </a:t>
            </a:r>
            <a:r>
              <a:rPr kumimoji="1" lang="en-US" altLang="zh-CN" sz="2000" b="1">
                <a:solidFill>
                  <a:srgbClr val="FF3300"/>
                </a:solidFill>
                <a:effectLst>
                  <a:outerShdw blurRad="38100" dist="38100" dir="2700000" algn="tl">
                    <a:srgbClr val="000000"/>
                  </a:outerShdw>
                </a:effectLst>
              </a:rPr>
              <a:t>default :   printf ("Yes,No or All\n"); </a:t>
            </a:r>
          </a:p>
          <a:p>
            <a:pPr eaLnBrk="1" hangingPunct="1">
              <a:defRPr/>
            </a:pPr>
            <a:r>
              <a:rPr kumimoji="1" lang="en-US" altLang="zh-CN" sz="2000" b="1">
                <a:effectLst>
                  <a:outerShdw blurRad="38100" dist="38100" dir="2700000" algn="tl">
                    <a:srgbClr val="FFFFFF"/>
                  </a:outerShdw>
                </a:effectLst>
              </a:rPr>
              <a:t>   case 'N' :  printf ("No\n");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case 'A' :  printf ("All\n");  </a:t>
            </a:r>
          </a:p>
          <a:p>
            <a:pPr eaLnBrk="1" hangingPunct="1">
              <a:defRPr/>
            </a:pPr>
            <a:r>
              <a:rPr kumimoji="1" lang="en-US" altLang="zh-CN" sz="2000" b="1">
                <a:effectLst>
                  <a:outerShdw blurRad="38100" dist="38100" dir="2700000" algn="tl">
                    <a:srgbClr val="FFFFFF"/>
                  </a:outerShdw>
                </a:effectLst>
              </a:rPr>
              <a:t>                     break;</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a:t>
            </a:r>
          </a:p>
        </p:txBody>
      </p:sp>
      <p:sp>
        <p:nvSpPr>
          <p:cNvPr id="373767" name="Text Box 7"/>
          <p:cNvSpPr txBox="1">
            <a:spLocks noChangeArrowheads="1"/>
          </p:cNvSpPr>
          <p:nvPr/>
        </p:nvSpPr>
        <p:spPr bwMode="auto">
          <a:xfrm>
            <a:off x="2243140" y="3043240"/>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b="1">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1">
                <a:solidFill>
                  <a:schemeClr val="accent2"/>
                </a:solidFill>
                <a:effectLst>
                  <a:outerShdw blurRad="38100" dist="38100" dir="2700000" algn="tl">
                    <a:srgbClr val="C0C0C0"/>
                  </a:outerShdw>
                </a:effectLst>
                <a:latin typeface="楷体_GB2312" pitchFamily="49" charset="-122"/>
                <a:ea typeface="楷体_GB2312" pitchFamily="49" charset="-122"/>
              </a:rPr>
              <a:t>假设输入为：</a:t>
            </a:r>
            <a:r>
              <a:rPr kumimoji="1" lang="en-US" altLang="zh-CN" sz="2000" b="1">
                <a:solidFill>
                  <a:srgbClr val="FF3300"/>
                </a:solidFill>
                <a:effectLst>
                  <a:outerShdw blurRad="38100" dist="38100" dir="2700000" algn="tl">
                    <a:srgbClr val="C0C0C0"/>
                  </a:outerShdw>
                </a:effectLst>
                <a:latin typeface="Times New Roman" pitchFamily="18" charset="0"/>
                <a:ea typeface="楷体_GB2312" pitchFamily="49" charset="-122"/>
              </a:rPr>
              <a:t>B</a:t>
            </a:r>
          </a:p>
        </p:txBody>
      </p:sp>
      <p:sp>
        <p:nvSpPr>
          <p:cNvPr id="373768" name="Rectangle 8"/>
          <p:cNvSpPr>
            <a:spLocks noChangeArrowheads="1"/>
          </p:cNvSpPr>
          <p:nvPr/>
        </p:nvSpPr>
        <p:spPr bwMode="auto">
          <a:xfrm>
            <a:off x="2484440" y="2133602"/>
            <a:ext cx="2016125" cy="86042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Yes,No or All</a:t>
            </a:r>
          </a:p>
        </p:txBody>
      </p:sp>
      <p:sp>
        <p:nvSpPr>
          <p:cNvPr id="373769" name="Rectangle 9"/>
          <p:cNvSpPr>
            <a:spLocks noChangeArrowheads="1"/>
          </p:cNvSpPr>
          <p:nvPr/>
        </p:nvSpPr>
        <p:spPr bwMode="auto">
          <a:xfrm>
            <a:off x="6877052" y="1773238"/>
            <a:ext cx="2016125" cy="12255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Yes,No or All</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No</a:t>
            </a:r>
          </a:p>
        </p:txBody>
      </p:sp>
      <p:sp>
        <p:nvSpPr>
          <p:cNvPr id="373770" name="Text Box 10"/>
          <p:cNvSpPr txBox="1">
            <a:spLocks noChangeArrowheads="1"/>
          </p:cNvSpPr>
          <p:nvPr/>
        </p:nvSpPr>
        <p:spPr bwMode="auto">
          <a:xfrm>
            <a:off x="6372225" y="3035302"/>
            <a:ext cx="2592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b="1">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1">
                <a:solidFill>
                  <a:schemeClr val="accent2"/>
                </a:solidFill>
                <a:effectLst>
                  <a:outerShdw blurRad="38100" dist="38100" dir="2700000" algn="tl">
                    <a:srgbClr val="C0C0C0"/>
                  </a:outerShdw>
                </a:effectLst>
                <a:latin typeface="楷体_GB2312" pitchFamily="49" charset="-122"/>
                <a:ea typeface="楷体_GB2312" pitchFamily="49" charset="-122"/>
              </a:rPr>
              <a:t>假设输入为：</a:t>
            </a:r>
            <a:r>
              <a:rPr kumimoji="1" lang="en-US" altLang="zh-CN" sz="2000" b="1">
                <a:solidFill>
                  <a:srgbClr val="FF3300"/>
                </a:solidFill>
                <a:effectLst>
                  <a:outerShdw blurRad="38100" dist="38100" dir="2700000" algn="tl">
                    <a:srgbClr val="C0C0C0"/>
                  </a:outerShdw>
                </a:effectLst>
                <a:latin typeface="Times New Roman" pitchFamily="18" charset="0"/>
                <a:ea typeface="楷体_GB2312" pitchFamily="49" charset="-122"/>
              </a:rPr>
              <a:t>B</a:t>
            </a:r>
          </a:p>
        </p:txBody>
      </p:sp>
      <p:sp>
        <p:nvSpPr>
          <p:cNvPr id="373774" name="Rectangle 14"/>
          <p:cNvSpPr>
            <a:spLocks noChangeArrowheads="1"/>
          </p:cNvSpPr>
          <p:nvPr/>
        </p:nvSpPr>
        <p:spPr bwMode="auto">
          <a:xfrm>
            <a:off x="250825" y="260352"/>
            <a:ext cx="67691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使用</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endParaRPr kumimoji="1" lang="zh-CN" altLang="en-US" sz="3600" b="1">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3764">
                                            <p:txEl>
                                              <p:pRg st="0" end="0"/>
                                            </p:txEl>
                                          </p:spTgt>
                                        </p:tgtEl>
                                        <p:attrNameLst>
                                          <p:attrName>style.visibility</p:attrName>
                                        </p:attrNameLst>
                                      </p:cBhvr>
                                      <p:to>
                                        <p:strVal val="visible"/>
                                      </p:to>
                                    </p:set>
                                    <p:animEffect transition="in" filter="box(out)">
                                      <p:cBhvr>
                                        <p:cTn id="7" dur="500"/>
                                        <p:tgtEl>
                                          <p:spTgt spid="37376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3765"/>
                                        </p:tgtEl>
                                        <p:attrNameLst>
                                          <p:attrName>style.visibility</p:attrName>
                                        </p:attrNameLst>
                                      </p:cBhvr>
                                      <p:to>
                                        <p:strVal val="visible"/>
                                      </p:to>
                                    </p:set>
                                    <p:animEffect transition="in" filter="box(out)">
                                      <p:cBhvr>
                                        <p:cTn id="12" dur="500"/>
                                        <p:tgtEl>
                                          <p:spTgt spid="37376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3767"/>
                                        </p:tgtEl>
                                        <p:attrNameLst>
                                          <p:attrName>style.visibility</p:attrName>
                                        </p:attrNameLst>
                                      </p:cBhvr>
                                      <p:to>
                                        <p:strVal val="visible"/>
                                      </p:to>
                                    </p:set>
                                    <p:animEffect transition="in" filter="box(out)">
                                      <p:cBhvr>
                                        <p:cTn id="17" dur="500"/>
                                        <p:tgtEl>
                                          <p:spTgt spid="373767"/>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373768"/>
                                        </p:tgtEl>
                                        <p:attrNameLst>
                                          <p:attrName>style.visibility</p:attrName>
                                        </p:attrNameLst>
                                      </p:cBhvr>
                                      <p:to>
                                        <p:strVal val="visible"/>
                                      </p:to>
                                    </p:set>
                                    <p:animEffect transition="in" filter="box(out)">
                                      <p:cBhvr>
                                        <p:cTn id="21" dur="500"/>
                                        <p:tgtEl>
                                          <p:spTgt spid="373768"/>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73766"/>
                                        </p:tgtEl>
                                        <p:attrNameLst>
                                          <p:attrName>style.visibility</p:attrName>
                                        </p:attrNameLst>
                                      </p:cBhvr>
                                      <p:to>
                                        <p:strVal val="visible"/>
                                      </p:to>
                                    </p:set>
                                    <p:animEffect transition="in" filter="box(out)">
                                      <p:cBhvr>
                                        <p:cTn id="26" dur="500"/>
                                        <p:tgtEl>
                                          <p:spTgt spid="373766"/>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73770"/>
                                        </p:tgtEl>
                                        <p:attrNameLst>
                                          <p:attrName>style.visibility</p:attrName>
                                        </p:attrNameLst>
                                      </p:cBhvr>
                                      <p:to>
                                        <p:strVal val="visible"/>
                                      </p:to>
                                    </p:set>
                                    <p:animEffect transition="in" filter="box(out)">
                                      <p:cBhvr>
                                        <p:cTn id="31" dur="500"/>
                                        <p:tgtEl>
                                          <p:spTgt spid="373770"/>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nodeType="afterGroup">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373769"/>
                                        </p:tgtEl>
                                        <p:attrNameLst>
                                          <p:attrName>style.visibility</p:attrName>
                                        </p:attrNameLst>
                                      </p:cBhvr>
                                      <p:to>
                                        <p:strVal val="visible"/>
                                      </p:to>
                                    </p:set>
                                    <p:animEffect transition="in" filter="box(out)">
                                      <p:cBhvr>
                                        <p:cTn id="35" dur="500"/>
                                        <p:tgtEl>
                                          <p:spTgt spid="373769"/>
                                        </p:tgtEl>
                                      </p:cBhvr>
                                    </p:animEffect>
                                  </p:childTnLst>
                                  <p:subTnLst>
                                    <p:audio>
                                      <p:cMediaNode>
                                        <p:cTn display="0" masterRel="sameClick">
                                          <p:stCondLst>
                                            <p:cond evt="begin" delay="0">
                                              <p:tn val="33"/>
                                            </p:cond>
                                          </p:stCondLst>
                                          <p:endCondLst>
                                            <p:cond evt="onStopAudio" delay="0">
                                              <p:tgtEl>
                                                <p:sldTgt/>
                                              </p:tgtEl>
                                            </p:cond>
                                          </p:endCondLst>
                                        </p:cTn>
                                        <p:tgtEl>
                                          <p:sndTgt r:embed="rId4"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73774">
                                            <p:txEl>
                                              <p:pRg st="0" end="0"/>
                                            </p:txEl>
                                          </p:spTgt>
                                        </p:tgtEl>
                                        <p:attrNameLst>
                                          <p:attrName>style.visibility</p:attrName>
                                        </p:attrNameLst>
                                      </p:cBhvr>
                                      <p:to>
                                        <p:strVal val="visible"/>
                                      </p:to>
                                    </p:set>
                                    <p:anim calcmode="lin" valueType="num">
                                      <p:cBhvr additive="base">
                                        <p:cTn id="40" dur="500" fill="hold"/>
                                        <p:tgtEl>
                                          <p:spTgt spid="373774">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737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animBg="1" autoUpdateAnimBg="0"/>
      <p:bldP spid="373766" grpId="0" animBg="1"/>
      <p:bldP spid="373767" grpId="0"/>
      <p:bldP spid="373768" grpId="0" animBg="1"/>
      <p:bldP spid="373769" grpId="0" animBg="1"/>
      <p:bldP spid="373770" grpId="0"/>
      <p:bldP spid="373774" grpId="0" build="p" bldLvl="3"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75812" name="Rectangle 4"/>
          <p:cNvSpPr>
            <a:spLocks noChangeArrowheads="1"/>
          </p:cNvSpPr>
          <p:nvPr/>
        </p:nvSpPr>
        <p:spPr bwMode="auto">
          <a:xfrm>
            <a:off x="323852" y="1341438"/>
            <a:ext cx="834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(9) switch</a:t>
            </a:r>
            <a:r>
              <a:rPr kumimoji="1" lang="zh-CN" altLang="en-US" sz="2400" b="1">
                <a:effectLst>
                  <a:outerShdw blurRad="38100" dist="38100" dir="2700000" algn="tl">
                    <a:srgbClr val="C0C0C0"/>
                  </a:outerShdw>
                </a:effectLst>
                <a:latin typeface="楷体_GB2312" pitchFamily="49" charset="-122"/>
                <a:ea typeface="楷体_GB2312" pitchFamily="49" charset="-122"/>
              </a:rPr>
              <a:t>语句可以嵌套。</a:t>
            </a:r>
            <a:r>
              <a:rPr kumimoji="1" lang="zh-CN" altLang="en-US" sz="2400">
                <a:latin typeface="Times New Roman" pitchFamily="18" charset="0"/>
              </a:rPr>
              <a:t> </a:t>
            </a:r>
          </a:p>
        </p:txBody>
      </p:sp>
      <p:sp>
        <p:nvSpPr>
          <p:cNvPr id="375813" name="Text Box 5" descr="信纸"/>
          <p:cNvSpPr txBox="1">
            <a:spLocks noChangeArrowheads="1"/>
          </p:cNvSpPr>
          <p:nvPr/>
        </p:nvSpPr>
        <p:spPr bwMode="auto">
          <a:xfrm>
            <a:off x="1187452" y="1989140"/>
            <a:ext cx="4316413" cy="4702175"/>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zh-CN" altLang="en-US" sz="2000" b="1">
                <a:solidFill>
                  <a:srgbClr val="CC3300"/>
                </a:solidFill>
                <a:effectLst>
                  <a:outerShdw blurRad="38100" dist="38100" dir="2700000" algn="tl">
                    <a:srgbClr val="000000"/>
                  </a:outerShdw>
                </a:effectLst>
              </a:rPr>
              <a:t>  </a:t>
            </a:r>
            <a:r>
              <a:rPr kumimoji="1" lang="en-US" altLang="zh-CN" sz="2000" b="1">
                <a:solidFill>
                  <a:srgbClr val="CC3300"/>
                </a:solidFill>
                <a:effectLst>
                  <a:outerShdw blurRad="38100" dist="38100" dir="2700000" algn="tl">
                    <a:srgbClr val="000000"/>
                  </a:outerShdw>
                </a:effectLst>
              </a:rPr>
              <a:t>void main ( )</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int x = 1, y = 0, a = 0, b = 0;</a:t>
            </a:r>
          </a:p>
          <a:p>
            <a:pPr eaLnBrk="1" hangingPunct="1">
              <a:defRPr/>
            </a:pPr>
            <a:r>
              <a:rPr kumimoji="1" lang="en-US" altLang="zh-CN" sz="2000" b="1">
                <a:effectLst>
                  <a:outerShdw blurRad="38100" dist="38100" dir="2700000" algn="tl">
                    <a:srgbClr val="FFFFFF"/>
                  </a:outerShdw>
                </a:effectLst>
              </a:rPr>
              <a:t>    switch ( x )</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case  1:   </a:t>
            </a:r>
            <a:r>
              <a:rPr kumimoji="1" lang="en-US" altLang="zh-CN" sz="2000" b="1">
                <a:solidFill>
                  <a:srgbClr val="FF3300"/>
                </a:solidFill>
                <a:effectLst>
                  <a:outerShdw blurRad="38100" dist="38100" dir="2700000" algn="tl">
                    <a:srgbClr val="000000"/>
                  </a:outerShdw>
                </a:effectLst>
              </a:rPr>
              <a:t>switch ( y )</a:t>
            </a:r>
          </a:p>
          <a:p>
            <a:pPr eaLnBrk="1" hangingPunct="1">
              <a:defRPr/>
            </a:pPr>
            <a:r>
              <a:rPr kumimoji="1" lang="en-US" altLang="zh-CN" sz="2000" b="1">
                <a:effectLst>
                  <a:outerShdw blurRad="38100" dist="38100" dir="2700000" algn="tl">
                    <a:srgbClr val="FFFFFF"/>
                  </a:outerShdw>
                </a:effectLst>
              </a:rPr>
              <a:t>                     </a:t>
            </a:r>
            <a:r>
              <a:rPr kumimoji="1" lang="en-US" altLang="zh-CN" sz="2000" b="1">
                <a:solidFill>
                  <a:srgbClr val="FF3300"/>
                </a:solidFill>
                <a:effectLst>
                  <a:outerShdw blurRad="38100" dist="38100" dir="2700000" algn="tl">
                    <a:srgbClr val="000000"/>
                  </a:outerShdw>
                </a:effectLst>
              </a:rPr>
              <a:t>{</a:t>
            </a:r>
          </a:p>
          <a:p>
            <a:pPr eaLnBrk="1" hangingPunct="1">
              <a:defRPr/>
            </a:pPr>
            <a:r>
              <a:rPr kumimoji="1" lang="en-US" altLang="zh-CN" sz="2000" b="1">
                <a:solidFill>
                  <a:srgbClr val="FF3300"/>
                </a:solidFill>
                <a:effectLst>
                  <a:outerShdw blurRad="38100" dist="38100" dir="2700000" algn="tl">
                    <a:srgbClr val="000000"/>
                  </a:outerShdw>
                </a:effectLst>
              </a:rPr>
              <a:t>                       case 0:   a++;  break;</a:t>
            </a:r>
          </a:p>
          <a:p>
            <a:pPr eaLnBrk="1" hangingPunct="1">
              <a:defRPr/>
            </a:pPr>
            <a:r>
              <a:rPr kumimoji="1" lang="en-US" altLang="zh-CN" sz="2000" b="1">
                <a:solidFill>
                  <a:srgbClr val="FF3300"/>
                </a:solidFill>
                <a:effectLst>
                  <a:outerShdw blurRad="38100" dist="38100" dir="2700000" algn="tl">
                    <a:srgbClr val="000000"/>
                  </a:outerShdw>
                </a:effectLst>
              </a:rPr>
              <a:t>                       case 1:   b++;  break;</a:t>
            </a:r>
          </a:p>
          <a:p>
            <a:pPr eaLnBrk="1" hangingPunct="1">
              <a:defRPr/>
            </a:pPr>
            <a:r>
              <a:rPr kumimoji="1" lang="en-US" altLang="zh-CN" sz="2000" b="1">
                <a:solidFill>
                  <a:srgbClr val="FF3300"/>
                </a:solidFill>
                <a:effectLst>
                  <a:outerShdw blurRad="38100" dist="38100" dir="2700000" algn="tl">
                    <a:srgbClr val="000000"/>
                  </a:outerShdw>
                </a:effectLst>
              </a:rPr>
              <a:t>                     }</a:t>
            </a:r>
          </a:p>
          <a:p>
            <a:pPr eaLnBrk="1" hangingPunct="1">
              <a:defRPr/>
            </a:pPr>
            <a:r>
              <a:rPr kumimoji="1" lang="en-US" altLang="zh-CN" sz="2000" b="1">
                <a:effectLst>
                  <a:outerShdw blurRad="38100" dist="38100" dir="2700000" algn="tl">
                    <a:srgbClr val="FFFFFF"/>
                  </a:outerShdw>
                </a:effectLst>
              </a:rPr>
              <a:t>      case  2:   a++;  b++;  break;</a:t>
            </a:r>
          </a:p>
          <a:p>
            <a:pPr eaLnBrk="1" hangingPunct="1">
              <a:defRPr/>
            </a:pPr>
            <a:r>
              <a:rPr kumimoji="1" lang="en-US" altLang="zh-CN" sz="2000" b="1">
                <a:effectLst>
                  <a:outerShdw blurRad="38100" dist="38100" dir="2700000" algn="tl">
                    <a:srgbClr val="FFFFFF"/>
                  </a:outerShdw>
                </a:effectLst>
              </a:rPr>
              <a:t>      case  3:   a++;  b++;</a:t>
            </a:r>
          </a:p>
          <a:p>
            <a:pPr eaLnBrk="1" hangingPunct="1">
              <a:defRPr/>
            </a:pPr>
            <a:r>
              <a:rPr kumimoji="1" lang="en-US" altLang="zh-CN" sz="2000" b="1">
                <a:effectLst>
                  <a:outerShdw blurRad="38100" dist="38100" dir="2700000" algn="tl">
                    <a:srgbClr val="FFFFFF"/>
                  </a:outerShdw>
                </a:effectLst>
              </a:rPr>
              <a:t>    }</a:t>
            </a:r>
          </a:p>
          <a:p>
            <a:pPr eaLnBrk="1" hangingPunct="1">
              <a:defRPr/>
            </a:pPr>
            <a:r>
              <a:rPr kumimoji="1" lang="en-US" altLang="zh-CN" sz="2000" b="1">
                <a:effectLst>
                  <a:outerShdw blurRad="38100" dist="38100" dir="2700000" algn="tl">
                    <a:srgbClr val="FFFFFF"/>
                  </a:outerShdw>
                </a:effectLst>
              </a:rPr>
              <a:t>    printf ("\na = %d, b = %d", a, b);</a:t>
            </a:r>
          </a:p>
          <a:p>
            <a:pPr eaLnBrk="1" hangingPunct="1">
              <a:defRPr/>
            </a:pPr>
            <a:r>
              <a:rPr kumimoji="1" lang="en-US" altLang="zh-CN" sz="2000" b="1">
                <a:effectLst>
                  <a:outerShdw blurRad="38100" dist="38100" dir="2700000" algn="tl">
                    <a:srgbClr val="FFFFFF"/>
                  </a:outerShdw>
                </a:effectLst>
              </a:rPr>
              <a:t>  }</a:t>
            </a:r>
          </a:p>
        </p:txBody>
      </p:sp>
      <p:sp>
        <p:nvSpPr>
          <p:cNvPr id="375814" name="Rectangle 6"/>
          <p:cNvSpPr>
            <a:spLocks noChangeArrowheads="1"/>
          </p:cNvSpPr>
          <p:nvPr/>
        </p:nvSpPr>
        <p:spPr bwMode="auto">
          <a:xfrm>
            <a:off x="5940427" y="5229227"/>
            <a:ext cx="2016125" cy="86042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a = 2</a:t>
            </a:r>
            <a:r>
              <a:rPr kumimoji="1" lang="zh-CN" altLang="en-US" sz="2400" b="1">
                <a:solidFill>
                  <a:srgbClr val="0033CC"/>
                </a:solidFill>
                <a:effectLst>
                  <a:outerShdw blurRad="38100" dist="38100" dir="2700000" algn="tl">
                    <a:srgbClr val="C0C0C0"/>
                  </a:outerShdw>
                </a:effectLst>
                <a:latin typeface="Times New Roman" pitchFamily="18" charset="0"/>
              </a:rPr>
              <a:t>，</a:t>
            </a:r>
            <a:r>
              <a:rPr kumimoji="1" lang="en-US" altLang="zh-CN" sz="2400" b="1">
                <a:solidFill>
                  <a:srgbClr val="0033CC"/>
                </a:solidFill>
                <a:effectLst>
                  <a:outerShdw blurRad="38100" dist="38100" dir="2700000" algn="tl">
                    <a:srgbClr val="C0C0C0"/>
                  </a:outerShdw>
                </a:effectLst>
                <a:latin typeface="Times New Roman" pitchFamily="18" charset="0"/>
              </a:rPr>
              <a:t>b = 1</a:t>
            </a:r>
            <a:r>
              <a:rPr kumimoji="1" lang="en-US" altLang="zh-CN" sz="2400">
                <a:latin typeface="Times New Roman" pitchFamily="18" charset="0"/>
              </a:rPr>
              <a:t> </a:t>
            </a:r>
          </a:p>
        </p:txBody>
      </p:sp>
      <p:sp>
        <p:nvSpPr>
          <p:cNvPr id="375818" name="Rectangle 10"/>
          <p:cNvSpPr>
            <a:spLocks noChangeArrowheads="1"/>
          </p:cNvSpPr>
          <p:nvPr/>
        </p:nvSpPr>
        <p:spPr bwMode="auto">
          <a:xfrm>
            <a:off x="250825" y="260352"/>
            <a:ext cx="67691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Char char="l"/>
              <a:defRPr/>
            </a:pPr>
            <a:r>
              <a:rPr kumimoji="1" lang="zh-CN" altLang="en-US" sz="3600" b="1">
                <a:solidFill>
                  <a:schemeClr val="bg1"/>
                </a:solidFill>
                <a:effectLst>
                  <a:outerShdw blurRad="38100" dist="38100" dir="2700000" algn="tl">
                    <a:srgbClr val="C0C0C0"/>
                  </a:outerShdw>
                </a:effectLst>
                <a:latin typeface="楷体_GB2312" pitchFamily="49" charset="-122"/>
                <a:ea typeface="楷体_GB2312" pitchFamily="49" charset="-122"/>
              </a:rPr>
              <a:t> 使用</a:t>
            </a:r>
            <a:r>
              <a:rPr kumimoji="1" lang="en-US" altLang="zh-CN" sz="3600" b="1">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zh-CN" sz="3600" b="1">
                <a:solidFill>
                  <a:schemeClr val="bg1"/>
                </a:solidFill>
                <a:effectLst>
                  <a:outerShdw blurRad="38100" dist="38100" dir="2700000" algn="tl">
                    <a:srgbClr val="C0C0C0"/>
                  </a:outerShdw>
                </a:effectLst>
                <a:latin typeface="楷体_GB2312" pitchFamily="49" charset="-122"/>
                <a:ea typeface="楷体_GB2312" pitchFamily="49" charset="-122"/>
              </a:rPr>
              <a:t>语句注意事项</a:t>
            </a:r>
            <a:endParaRPr kumimoji="1" lang="zh-CN" altLang="en-US" sz="3600" b="1">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5812">
                                            <p:txEl>
                                              <p:pRg st="0" end="0"/>
                                            </p:txEl>
                                          </p:spTgt>
                                        </p:tgtEl>
                                        <p:attrNameLst>
                                          <p:attrName>style.visibility</p:attrName>
                                        </p:attrNameLst>
                                      </p:cBhvr>
                                      <p:to>
                                        <p:strVal val="visible"/>
                                      </p:to>
                                    </p:set>
                                    <p:animEffect transition="in" filter="box(out)">
                                      <p:cBhvr>
                                        <p:cTn id="7" dur="500"/>
                                        <p:tgtEl>
                                          <p:spTgt spid="37581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5813"/>
                                        </p:tgtEl>
                                        <p:attrNameLst>
                                          <p:attrName>style.visibility</p:attrName>
                                        </p:attrNameLst>
                                      </p:cBhvr>
                                      <p:to>
                                        <p:strVal val="visible"/>
                                      </p:to>
                                    </p:set>
                                    <p:animEffect transition="in" filter="box(out)">
                                      <p:cBhvr>
                                        <p:cTn id="12" dur="500"/>
                                        <p:tgtEl>
                                          <p:spTgt spid="37581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5814"/>
                                        </p:tgtEl>
                                        <p:attrNameLst>
                                          <p:attrName>style.visibility</p:attrName>
                                        </p:attrNameLst>
                                      </p:cBhvr>
                                      <p:to>
                                        <p:strVal val="visible"/>
                                      </p:to>
                                    </p:set>
                                    <p:animEffect transition="in" filter="box(out)">
                                      <p:cBhvr>
                                        <p:cTn id="17" dur="500"/>
                                        <p:tgtEl>
                                          <p:spTgt spid="37581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75818">
                                            <p:txEl>
                                              <p:pRg st="0" end="0"/>
                                            </p:txEl>
                                          </p:spTgt>
                                        </p:tgtEl>
                                        <p:attrNameLst>
                                          <p:attrName>style.visibility</p:attrName>
                                        </p:attrNameLst>
                                      </p:cBhvr>
                                      <p:to>
                                        <p:strVal val="visible"/>
                                      </p:to>
                                    </p:set>
                                    <p:anim calcmode="lin" valueType="num">
                                      <p:cBhvr additive="base">
                                        <p:cTn id="22" dur="500" fill="hold"/>
                                        <p:tgtEl>
                                          <p:spTgt spid="375818">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7581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3" grpId="0" animBg="1" autoUpdateAnimBg="0"/>
      <p:bldP spid="375814" grpId="0" animBg="1"/>
      <p:bldP spid="375818" grpId="0" build="p" bldLvl="3"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05432" y="2979289"/>
            <a:ext cx="1875835" cy="351956"/>
          </a:xfrm>
        </p:spPr>
        <p:txBody>
          <a:bodyPr/>
          <a:lstStyle/>
          <a:p>
            <a:r>
              <a:rPr lang="en-US" altLang="zh-CN" dirty="0" smtClean="0"/>
              <a:t>4.4 </a:t>
            </a:r>
            <a:r>
              <a:rPr lang="zh-CN" altLang="en-US" dirty="0" smtClean="0"/>
              <a:t>综合应用实例</a:t>
            </a:r>
            <a:endParaRPr lang="zh-CN" altLang="en-US" dirty="0"/>
          </a:p>
        </p:txBody>
      </p:sp>
      <p:sp>
        <p:nvSpPr>
          <p:cNvPr id="4" name="副标题 3"/>
          <p:cNvSpPr>
            <a:spLocks noGrp="1"/>
          </p:cNvSpPr>
          <p:nvPr>
            <p:ph type="subTitle" idx="1"/>
          </p:nvPr>
        </p:nvSpPr>
        <p:spPr/>
        <p:txBody>
          <a:bodyPr/>
          <a:lstStyle/>
          <a:p>
            <a:r>
              <a:rPr lang="zh-CN" altLang="en-US" dirty="0"/>
              <a:t>选择结构程序设计举例</a:t>
            </a:r>
          </a:p>
        </p:txBody>
      </p:sp>
      <p:sp>
        <p:nvSpPr>
          <p:cNvPr id="5" name="文本占位符 4"/>
          <p:cNvSpPr>
            <a:spLocks noGrp="1"/>
          </p:cNvSpPr>
          <p:nvPr>
            <p:ph type="body" sz="quarter" idx="10"/>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2317672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88099" name="Rectangle 3"/>
          <p:cNvSpPr>
            <a:spLocks noChangeArrowheads="1"/>
          </p:cNvSpPr>
          <p:nvPr/>
        </p:nvSpPr>
        <p:spPr bwMode="auto">
          <a:xfrm>
            <a:off x="611188" y="1574713"/>
            <a:ext cx="8208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049338" algn="l"/>
              </a:tabLst>
              <a:defRPr/>
            </a:pPr>
            <a:r>
              <a:rPr kumimoji="1" lang="zh-CN" altLang="en-US" sz="2400" b="1" dirty="0">
                <a:solidFill>
                  <a:schemeClr val="accent2"/>
                </a:solidFill>
                <a:effectLst>
                  <a:outerShdw blurRad="38100" dist="38100" dir="2700000" algn="tl">
                    <a:srgbClr val="C0C0C0"/>
                  </a:outerShdw>
                </a:effectLst>
                <a:latin typeface="隶书" pitchFamily="49" charset="-122"/>
                <a:ea typeface="隶书" pitchFamily="49" charset="-122"/>
              </a:rPr>
              <a:t>   </a:t>
            </a:r>
            <a:r>
              <a:rPr kumimoji="1"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a:t>
            </a:r>
            <a:r>
              <a:rPr kumimoji="1" lang="zh-CN" altLang="en-US" sz="2400" b="1" dirty="0">
                <a:solidFill>
                  <a:srgbClr val="CC3300"/>
                </a:solidFill>
                <a:effectLst>
                  <a:outerShdw blurRad="38100" dist="38100" dir="2700000" algn="tl">
                    <a:srgbClr val="C0C0C0"/>
                  </a:outerShdw>
                </a:effectLst>
                <a:latin typeface="隶书" pitchFamily="49" charset="-122"/>
                <a:ea typeface="隶书" pitchFamily="49" charset="-122"/>
              </a:rPr>
              <a:t>例</a:t>
            </a:r>
            <a:r>
              <a:rPr kumimoji="1"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4-17】</a:t>
            </a:r>
            <a:r>
              <a:rPr kumimoji="1" lang="zh-CN" altLang="en-US" sz="2400" b="1" dirty="0">
                <a:effectLst>
                  <a:outerShdw blurRad="38100" dist="38100" dir="2700000" algn="tl">
                    <a:srgbClr val="C0C0C0"/>
                  </a:outerShdw>
                </a:effectLst>
                <a:latin typeface="隶书" pitchFamily="49" charset="-122"/>
                <a:ea typeface="隶书" pitchFamily="49" charset="-122"/>
              </a:rPr>
              <a:t>写一程序，从键盘上输入</a:t>
            </a:r>
            <a:r>
              <a:rPr kumimoji="1" lang="en-US" altLang="zh-CN" sz="2400" b="1" dirty="0">
                <a:effectLst>
                  <a:outerShdw blurRad="38100" dist="38100" dir="2700000" algn="tl">
                    <a:srgbClr val="C0C0C0"/>
                  </a:outerShdw>
                </a:effectLst>
                <a:latin typeface="隶书" pitchFamily="49" charset="-122"/>
                <a:ea typeface="隶书" pitchFamily="49" charset="-122"/>
              </a:rPr>
              <a:t>1</a:t>
            </a:r>
            <a:r>
              <a:rPr kumimoji="1" lang="zh-CN" altLang="en-US" sz="2400" b="1" dirty="0">
                <a:effectLst>
                  <a:outerShdw blurRad="38100" dist="38100" dir="2700000" algn="tl">
                    <a:srgbClr val="C0C0C0"/>
                  </a:outerShdw>
                </a:effectLst>
                <a:latin typeface="隶书" pitchFamily="49" charset="-122"/>
                <a:ea typeface="隶书" pitchFamily="49" charset="-122"/>
              </a:rPr>
              <a:t>年份</a:t>
            </a:r>
            <a:r>
              <a:rPr kumimoji="1" lang="en-US" altLang="zh-CN" sz="2400" b="1" dirty="0">
                <a:effectLst>
                  <a:outerShdw blurRad="38100" dist="38100" dir="2700000" algn="tl">
                    <a:srgbClr val="C0C0C0"/>
                  </a:outerShdw>
                </a:effectLst>
                <a:latin typeface="隶书" pitchFamily="49" charset="-122"/>
                <a:ea typeface="隶书" pitchFamily="49" charset="-122"/>
              </a:rPr>
              <a:t>year</a:t>
            </a:r>
            <a:r>
              <a:rPr kumimoji="1" lang="zh-CN" altLang="en-US" sz="2400" b="1" dirty="0">
                <a:effectLst>
                  <a:outerShdw blurRad="38100" dist="38100" dir="2700000" algn="tl">
                    <a:srgbClr val="C0C0C0"/>
                  </a:outerShdw>
                </a:effectLst>
                <a:latin typeface="隶书" pitchFamily="49" charset="-122"/>
                <a:ea typeface="隶书" pitchFamily="49" charset="-122"/>
              </a:rPr>
              <a:t>（</a:t>
            </a:r>
            <a:r>
              <a:rPr kumimoji="1" lang="en-US" altLang="zh-CN" sz="2400" b="1" dirty="0">
                <a:effectLst>
                  <a:outerShdw blurRad="38100" dist="38100" dir="2700000" algn="tl">
                    <a:srgbClr val="C0C0C0"/>
                  </a:outerShdw>
                </a:effectLst>
                <a:latin typeface="隶书" pitchFamily="49" charset="-122"/>
                <a:ea typeface="隶书" pitchFamily="49" charset="-122"/>
              </a:rPr>
              <a:t>4</a:t>
            </a:r>
            <a:r>
              <a:rPr kumimoji="1" lang="zh-CN" altLang="en-US" sz="2400" b="1" dirty="0">
                <a:effectLst>
                  <a:outerShdw blurRad="38100" dist="38100" dir="2700000" algn="tl">
                    <a:srgbClr val="C0C0C0"/>
                  </a:outerShdw>
                </a:effectLst>
                <a:latin typeface="隶书" pitchFamily="49" charset="-122"/>
                <a:ea typeface="隶书" pitchFamily="49" charset="-122"/>
              </a:rPr>
              <a:t>位十进制数），判断其是否闰年。闰年的条件是：能被</a:t>
            </a:r>
            <a:r>
              <a:rPr kumimoji="1" lang="en-US" altLang="zh-CN" sz="2400" b="1" dirty="0">
                <a:effectLst>
                  <a:outerShdw blurRad="38100" dist="38100" dir="2700000" algn="tl">
                    <a:srgbClr val="C0C0C0"/>
                  </a:outerShdw>
                </a:effectLst>
                <a:latin typeface="隶书" pitchFamily="49" charset="-122"/>
                <a:ea typeface="隶书" pitchFamily="49" charset="-122"/>
              </a:rPr>
              <a:t>4</a:t>
            </a:r>
            <a:r>
              <a:rPr kumimoji="1" lang="zh-CN" altLang="en-US" sz="2400" b="1" dirty="0">
                <a:effectLst>
                  <a:outerShdw blurRad="38100" dist="38100" dir="2700000" algn="tl">
                    <a:srgbClr val="C0C0C0"/>
                  </a:outerShdw>
                </a:effectLst>
                <a:latin typeface="隶书" pitchFamily="49" charset="-122"/>
                <a:ea typeface="隶书" pitchFamily="49" charset="-122"/>
              </a:rPr>
              <a:t>整除、但不能被</a:t>
            </a:r>
            <a:r>
              <a:rPr kumimoji="1" lang="en-US" altLang="zh-CN" sz="2400" b="1" dirty="0">
                <a:effectLst>
                  <a:outerShdw blurRad="38100" dist="38100" dir="2700000" algn="tl">
                    <a:srgbClr val="C0C0C0"/>
                  </a:outerShdw>
                </a:effectLst>
                <a:latin typeface="隶书" pitchFamily="49" charset="-122"/>
                <a:ea typeface="隶书" pitchFamily="49" charset="-122"/>
              </a:rPr>
              <a:t>100</a:t>
            </a:r>
            <a:r>
              <a:rPr kumimoji="1" lang="zh-CN" altLang="en-US" sz="2400" b="1" dirty="0">
                <a:effectLst>
                  <a:outerShdw blurRad="38100" dist="38100" dir="2700000" algn="tl">
                    <a:srgbClr val="C0C0C0"/>
                  </a:outerShdw>
                </a:effectLst>
                <a:latin typeface="隶书" pitchFamily="49" charset="-122"/>
                <a:ea typeface="隶书" pitchFamily="49" charset="-122"/>
              </a:rPr>
              <a:t>整除，或者能被</a:t>
            </a:r>
            <a:r>
              <a:rPr kumimoji="1" lang="en-US" altLang="zh-CN" sz="2400" b="1" dirty="0">
                <a:effectLst>
                  <a:outerShdw blurRad="38100" dist="38100" dir="2700000" algn="tl">
                    <a:srgbClr val="C0C0C0"/>
                  </a:outerShdw>
                </a:effectLst>
                <a:latin typeface="隶书" pitchFamily="49" charset="-122"/>
                <a:ea typeface="隶书" pitchFamily="49" charset="-122"/>
              </a:rPr>
              <a:t>400</a:t>
            </a:r>
            <a:r>
              <a:rPr kumimoji="1" lang="zh-CN" altLang="en-US" sz="2400" b="1" dirty="0">
                <a:effectLst>
                  <a:outerShdw blurRad="38100" dist="38100" dir="2700000" algn="tl">
                    <a:srgbClr val="C0C0C0"/>
                  </a:outerShdw>
                </a:effectLst>
                <a:latin typeface="隶书" pitchFamily="49" charset="-122"/>
                <a:ea typeface="隶书" pitchFamily="49" charset="-122"/>
              </a:rPr>
              <a:t>整除。</a:t>
            </a:r>
            <a:r>
              <a:rPr kumimoji="1" lang="zh-CN" altLang="en-US" sz="2400" b="1" dirty="0">
                <a:effectLst>
                  <a:outerShdw blurRad="38100" dist="38100" dir="2700000" algn="tl">
                    <a:srgbClr val="C0C0C0"/>
                  </a:outerShdw>
                </a:effectLst>
                <a:latin typeface="楷体_GB2312" pitchFamily="49" charset="-122"/>
                <a:ea typeface="楷体_GB2312" pitchFamily="49" charset="-122"/>
              </a:rPr>
              <a:t> </a:t>
            </a:r>
          </a:p>
        </p:txBody>
      </p:sp>
      <p:sp>
        <p:nvSpPr>
          <p:cNvPr id="388100" name="Rectangle 4"/>
          <p:cNvSpPr>
            <a:spLocks noChangeArrowheads="1"/>
          </p:cNvSpPr>
          <p:nvPr/>
        </p:nvSpPr>
        <p:spPr bwMode="auto">
          <a:xfrm>
            <a:off x="539752" y="2903538"/>
            <a:ext cx="8353425" cy="268605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defRPr/>
            </a:pPr>
            <a:r>
              <a:rPr kumimoji="1" lang="zh-CN" altLang="en-US" sz="2400" b="1" u="sng">
                <a:solidFill>
                  <a:srgbClr val="FF33CC"/>
                </a:solidFill>
                <a:effectLst>
                  <a:outerShdw blurRad="38100" dist="38100" dir="2700000" algn="tl">
                    <a:srgbClr val="C0C0C0"/>
                  </a:outerShdw>
                </a:effectLst>
                <a:latin typeface="隶书" pitchFamily="49" charset="-122"/>
                <a:ea typeface="隶书" pitchFamily="49" charset="-122"/>
              </a:rPr>
              <a:t>程序应该这样来设计：</a:t>
            </a:r>
          </a:p>
          <a:p>
            <a:pPr>
              <a:buClr>
                <a:srgbClr val="CC00FF"/>
              </a:buClr>
              <a:buFont typeface="Wingdings" pitchFamily="2" charset="2"/>
              <a:buChar char="Ø"/>
              <a:tabLst>
                <a:tab pos="457200" algn="l"/>
              </a:tabLst>
              <a:defRPr/>
            </a:pPr>
            <a:r>
              <a:rPr kumimoji="1" lang="zh-CN" altLang="en-US" sz="2400" b="1">
                <a:effectLst>
                  <a:outerShdw blurRad="38100" dist="38100" dir="2700000" algn="tl">
                    <a:srgbClr val="C0C0C0"/>
                  </a:outerShdw>
                </a:effectLst>
                <a:latin typeface="楷体_GB2312" pitchFamily="49" charset="-122"/>
                <a:ea typeface="楷体_GB2312" pitchFamily="49" charset="-122"/>
              </a:rPr>
              <a:t>如果Ｘ能被Ｙ整除，则余数为０，即如果Ｘ％Ｙ的值等于０，则表示Ｘ能被Ｙ整除！</a:t>
            </a:r>
          </a:p>
          <a:p>
            <a:pPr>
              <a:buClr>
                <a:srgbClr val="CC00FF"/>
              </a:buClr>
              <a:buFont typeface="Wingdings" pitchFamily="2" charset="2"/>
              <a:buChar char="Ø"/>
              <a:tabLst>
                <a:tab pos="457200" algn="l"/>
              </a:tabLst>
              <a:defRPr/>
            </a:pPr>
            <a:r>
              <a:rPr kumimoji="1" lang="zh-CN" altLang="en-US" sz="2400" b="1">
                <a:effectLst>
                  <a:outerShdw blurRad="38100" dist="38100" dir="2700000" algn="tl">
                    <a:srgbClr val="C0C0C0"/>
                  </a:outerShdw>
                </a:effectLst>
                <a:latin typeface="楷体_GB2312" pitchFamily="49" charset="-122"/>
                <a:ea typeface="楷体_GB2312" pitchFamily="49" charset="-122"/>
              </a:rPr>
              <a:t>首先将是否闰年的标志</a:t>
            </a:r>
            <a:r>
              <a:rPr kumimoji="1" lang="en-US" altLang="zh-CN" sz="2400" b="1">
                <a:effectLst>
                  <a:outerShdw blurRad="38100" dist="38100" dir="2700000" algn="tl">
                    <a:srgbClr val="C0C0C0"/>
                  </a:outerShdw>
                </a:effectLst>
                <a:latin typeface="楷体_GB2312" pitchFamily="49" charset="-122"/>
                <a:ea typeface="楷体_GB2312" pitchFamily="49" charset="-122"/>
              </a:rPr>
              <a:t>leap</a:t>
            </a:r>
            <a:r>
              <a:rPr kumimoji="1" lang="zh-CN" altLang="en-US" sz="2400" b="1">
                <a:effectLst>
                  <a:outerShdw blurRad="38100" dist="38100" dir="2700000" algn="tl">
                    <a:srgbClr val="C0C0C0"/>
                  </a:outerShdw>
                </a:effectLst>
                <a:latin typeface="楷体_GB2312" pitchFamily="49" charset="-122"/>
                <a:ea typeface="楷体_GB2312" pitchFamily="49" charset="-122"/>
              </a:rPr>
              <a:t>预置为</a:t>
            </a:r>
            <a:r>
              <a:rPr kumimoji="1" lang="en-US" altLang="zh-CN" sz="2400" b="1">
                <a:effectLst>
                  <a:outerShdw blurRad="38100" dist="38100" dir="2700000" algn="tl">
                    <a:srgbClr val="C0C0C0"/>
                  </a:outerShdw>
                </a:effectLst>
                <a:latin typeface="楷体_GB2312" pitchFamily="49" charset="-122"/>
                <a:ea typeface="楷体_GB2312" pitchFamily="49" charset="-122"/>
              </a:rPr>
              <a:t>0</a:t>
            </a:r>
            <a:r>
              <a:rPr kumimoji="1" lang="zh-CN" altLang="en-US" sz="2400" b="1">
                <a:effectLst>
                  <a:outerShdw blurRad="38100" dist="38100" dir="2700000" algn="tl">
                    <a:srgbClr val="C0C0C0"/>
                  </a:outerShdw>
                </a:effectLst>
                <a:latin typeface="楷体_GB2312" pitchFamily="49" charset="-122"/>
                <a:ea typeface="楷体_GB2312" pitchFamily="49" charset="-122"/>
              </a:rPr>
              <a:t>（非闰年），这样仅当</a:t>
            </a:r>
            <a:r>
              <a:rPr kumimoji="1" lang="en-US" altLang="zh-CN" sz="2400" b="1">
                <a:effectLst>
                  <a:outerShdw blurRad="38100" dist="38100" dir="2700000" algn="tl">
                    <a:srgbClr val="C0C0C0"/>
                  </a:outerShdw>
                </a:effectLst>
                <a:latin typeface="楷体_GB2312" pitchFamily="49" charset="-122"/>
                <a:ea typeface="楷体_GB2312" pitchFamily="49" charset="-122"/>
              </a:rPr>
              <a:t>year</a:t>
            </a:r>
            <a:r>
              <a:rPr kumimoji="1" lang="zh-CN" altLang="en-US" sz="2400" b="1">
                <a:effectLst>
                  <a:outerShdw blurRad="38100" dist="38100" dir="2700000" algn="tl">
                    <a:srgbClr val="C0C0C0"/>
                  </a:outerShdw>
                </a:effectLst>
                <a:latin typeface="楷体_GB2312" pitchFamily="49" charset="-122"/>
                <a:ea typeface="楷体_GB2312" pitchFamily="49" charset="-122"/>
              </a:rPr>
              <a:t>为闰年时，将</a:t>
            </a:r>
            <a:r>
              <a:rPr kumimoji="1" lang="en-US" altLang="zh-CN" sz="2400" b="1">
                <a:effectLst>
                  <a:outerShdw blurRad="38100" dist="38100" dir="2700000" algn="tl">
                    <a:srgbClr val="C0C0C0"/>
                  </a:outerShdw>
                </a:effectLst>
                <a:latin typeface="楷体_GB2312" pitchFamily="49" charset="-122"/>
                <a:ea typeface="楷体_GB2312" pitchFamily="49" charset="-122"/>
              </a:rPr>
              <a:t>leap</a:t>
            </a:r>
            <a:r>
              <a:rPr kumimoji="1" lang="zh-CN" altLang="en-US" sz="2400" b="1">
                <a:effectLst>
                  <a:outerShdw blurRad="38100" dist="38100" dir="2700000" algn="tl">
                    <a:srgbClr val="C0C0C0"/>
                  </a:outerShdw>
                </a:effectLst>
                <a:latin typeface="楷体_GB2312" pitchFamily="49" charset="-122"/>
                <a:ea typeface="楷体_GB2312" pitchFamily="49" charset="-122"/>
              </a:rPr>
              <a:t>置为</a:t>
            </a:r>
            <a:r>
              <a:rPr kumimoji="1" lang="en-US" altLang="zh-CN" sz="2400" b="1">
                <a:effectLst>
                  <a:outerShdw blurRad="38100" dist="38100" dir="2700000" algn="tl">
                    <a:srgbClr val="C0C0C0"/>
                  </a:outerShdw>
                </a:effectLst>
                <a:latin typeface="楷体_GB2312" pitchFamily="49" charset="-122"/>
                <a:ea typeface="楷体_GB2312" pitchFamily="49" charset="-122"/>
              </a:rPr>
              <a:t>1</a:t>
            </a:r>
            <a:r>
              <a:rPr kumimoji="1" lang="zh-CN" altLang="en-US" sz="2400" b="1">
                <a:effectLst>
                  <a:outerShdw blurRad="38100" dist="38100" dir="2700000" algn="tl">
                    <a:srgbClr val="C0C0C0"/>
                  </a:outerShdw>
                </a:effectLst>
                <a:latin typeface="楷体_GB2312" pitchFamily="49" charset="-122"/>
                <a:ea typeface="楷体_GB2312" pitchFamily="49" charset="-122"/>
              </a:rPr>
              <a:t>即可。这种处理两种状态值的方法，对优化算法和提高程序可读性非常有效，请读者仔细体会。</a:t>
            </a:r>
          </a:p>
        </p:txBody>
      </p:sp>
      <p:sp>
        <p:nvSpPr>
          <p:cNvPr id="5" name="Rectangle 3"/>
          <p:cNvSpPr>
            <a:spLocks noChangeArrowheads="1"/>
          </p:cNvSpPr>
          <p:nvPr/>
        </p:nvSpPr>
        <p:spPr bwMode="auto">
          <a:xfrm>
            <a:off x="512765" y="247650"/>
            <a:ext cx="83073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Font typeface="Wingdings" pitchFamily="2" charset="2"/>
              <a:buNone/>
            </a:pPr>
            <a:r>
              <a:rPr lang="en-US" altLang="zh-CN" sz="3600" dirty="0">
                <a:solidFill>
                  <a:schemeClr val="bg1"/>
                </a:solidFill>
                <a:latin typeface="隶书" pitchFamily="49" charset="-122"/>
                <a:ea typeface="隶书" pitchFamily="49" charset="-122"/>
              </a:rPr>
              <a:t>4.4 </a:t>
            </a:r>
            <a:r>
              <a:rPr lang="zh-CN" altLang="en-US" sz="3600" dirty="0">
                <a:solidFill>
                  <a:schemeClr val="bg1"/>
                </a:solidFill>
                <a:ea typeface="隶书" pitchFamily="49" charset="-122"/>
              </a:rPr>
              <a:t>选择结构程序设计举例</a:t>
            </a:r>
            <a:r>
              <a:rPr lang="zh-CN" altLang="en-US" sz="3600" dirty="0">
                <a:solidFill>
                  <a:schemeClr val="bg1"/>
                </a:solidFill>
              </a:rPr>
              <a:t> </a:t>
            </a: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8100"/>
                                        </p:tgtEl>
                                        <p:attrNameLst>
                                          <p:attrName>style.visibility</p:attrName>
                                        </p:attrNameLst>
                                      </p:cBhvr>
                                      <p:to>
                                        <p:strVal val="visible"/>
                                      </p:to>
                                    </p:set>
                                    <p:animEffect transition="in" filter="box(out)">
                                      <p:cBhvr>
                                        <p:cTn id="7" dur="500"/>
                                        <p:tgtEl>
                                          <p:spTgt spid="38810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90147" name="Text Box 3" descr="信纸"/>
          <p:cNvSpPr txBox="1">
            <a:spLocks noChangeArrowheads="1"/>
          </p:cNvSpPr>
          <p:nvPr/>
        </p:nvSpPr>
        <p:spPr bwMode="auto">
          <a:xfrm>
            <a:off x="603250" y="174627"/>
            <a:ext cx="7424738" cy="5921375"/>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dirty="0">
                <a:effectLst>
                  <a:outerShdw blurRad="38100" dist="38100" dir="2700000" algn="tl">
                    <a:srgbClr val="FFFFFF"/>
                  </a:outerShdw>
                </a:effectLst>
                <a:ea typeface="楷体_GB2312" pitchFamily="49" charset="-122"/>
              </a:rPr>
              <a:t>#include &lt;</a:t>
            </a:r>
            <a:r>
              <a:rPr kumimoji="1" lang="en-US" altLang="zh-CN" sz="2000" b="1" dirty="0" err="1">
                <a:effectLst>
                  <a:outerShdw blurRad="38100" dist="38100" dir="2700000" algn="tl">
                    <a:srgbClr val="FFFFFF"/>
                  </a:outerShdw>
                </a:effectLst>
                <a:ea typeface="楷体_GB2312" pitchFamily="49" charset="-122"/>
              </a:rPr>
              <a:t>stdio.h</a:t>
            </a:r>
            <a:r>
              <a:rPr kumimoji="1" lang="en-US" altLang="zh-CN" sz="2000" b="1" dirty="0">
                <a:effectLst>
                  <a:outerShdw blurRad="38100" dist="38100" dir="2700000" algn="tl">
                    <a:srgbClr val="FFFFFF"/>
                  </a:outerShdw>
                </a:effectLst>
                <a:ea typeface="楷体_GB2312" pitchFamily="49" charset="-122"/>
              </a:rPr>
              <a:t>&gt;</a:t>
            </a:r>
          </a:p>
          <a:p>
            <a:pPr eaLnBrk="1" hangingPunct="1">
              <a:defRPr/>
            </a:pPr>
            <a:r>
              <a:rPr kumimoji="1" lang="en-US" altLang="zh-CN" sz="2000" b="1" dirty="0">
                <a:solidFill>
                  <a:srgbClr val="CC3300"/>
                </a:solidFill>
                <a:effectLst>
                  <a:outerShdw blurRad="38100" dist="38100" dir="2700000" algn="tl">
                    <a:srgbClr val="000000"/>
                  </a:outerShdw>
                </a:effectLst>
                <a:ea typeface="楷体_GB2312" pitchFamily="49" charset="-122"/>
              </a:rPr>
              <a:t>void main ( )</a:t>
            </a:r>
          </a:p>
          <a:p>
            <a:pPr eaLnBrk="1" hangingPunct="1">
              <a:defRPr/>
            </a:pPr>
            <a:r>
              <a:rPr kumimoji="1" lang="en-US" altLang="zh-CN" sz="2000" b="1" dirty="0">
                <a:effectLst>
                  <a:outerShdw blurRad="38100" dist="38100" dir="2700000" algn="tl">
                    <a:srgbClr val="FFFFFF"/>
                  </a:outerShdw>
                </a:effectLst>
                <a:ea typeface="楷体_GB2312" pitchFamily="49" charset="-122"/>
              </a:rPr>
              <a:t>{</a:t>
            </a:r>
          </a:p>
          <a:p>
            <a:pPr eaLnBrk="1" hangingPunct="1">
              <a:defRPr/>
            </a:pPr>
            <a:r>
              <a:rPr kumimoji="1" lang="en-US" altLang="zh-CN" sz="2000" b="1" dirty="0">
                <a:effectLst>
                  <a:outerShdw blurRad="38100" dist="38100" dir="2700000" algn="tl">
                    <a:srgbClr val="FFFFFF"/>
                  </a:outerShdw>
                </a:effectLst>
                <a:ea typeface="楷体_GB2312" pitchFamily="49" charset="-122"/>
              </a:rPr>
              <a:t>  </a:t>
            </a:r>
            <a:r>
              <a:rPr kumimoji="1" lang="en-US" altLang="zh-CN" sz="2000" b="1" dirty="0" err="1">
                <a:effectLst>
                  <a:outerShdw blurRad="38100" dist="38100" dir="2700000" algn="tl">
                    <a:srgbClr val="FFFFFF"/>
                  </a:outerShdw>
                </a:effectLst>
                <a:ea typeface="楷体_GB2312" pitchFamily="49" charset="-122"/>
              </a:rPr>
              <a:t>int</a:t>
            </a:r>
            <a:r>
              <a:rPr kumimoji="1" lang="en-US" altLang="zh-CN" sz="2000" b="1" dirty="0">
                <a:effectLst>
                  <a:outerShdw blurRad="38100" dist="38100" dir="2700000" algn="tl">
                    <a:srgbClr val="FFFFFF"/>
                  </a:outerShdw>
                </a:effectLst>
                <a:ea typeface="楷体_GB2312" pitchFamily="49" charset="-122"/>
              </a:rPr>
              <a:t> year, leap = 0;	                  </a:t>
            </a:r>
            <a:r>
              <a:rPr kumimoji="1" lang="en-US" altLang="zh-CN" sz="2000" b="1" dirty="0">
                <a:solidFill>
                  <a:schemeClr val="accent2"/>
                </a:solidFill>
                <a:effectLst>
                  <a:outerShdw blurRad="38100" dist="38100" dir="2700000" algn="tl">
                    <a:srgbClr val="000000"/>
                  </a:outerShdw>
                </a:effectLst>
                <a:ea typeface="楷体_GB2312" pitchFamily="49" charset="-122"/>
              </a:rPr>
              <a:t>// leap=0</a:t>
            </a:r>
            <a:r>
              <a:rPr kumimoji="1" lang="zh-CN" altLang="en-US" sz="2000" b="1" dirty="0">
                <a:solidFill>
                  <a:schemeClr val="accent2"/>
                </a:solidFill>
                <a:effectLst>
                  <a:outerShdw blurRad="38100" dist="38100" dir="2700000" algn="tl">
                    <a:srgbClr val="000000"/>
                  </a:outerShdw>
                </a:effectLst>
                <a:ea typeface="楷体_GB2312" pitchFamily="49" charset="-122"/>
              </a:rPr>
              <a:t>：预置为非闰年</a:t>
            </a: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err="1">
                <a:effectLst>
                  <a:outerShdw blurRad="38100" dist="38100" dir="2700000" algn="tl">
                    <a:srgbClr val="FFFFFF"/>
                  </a:outerShdw>
                </a:effectLst>
                <a:ea typeface="楷体_GB2312" pitchFamily="49" charset="-122"/>
              </a:rPr>
              <a:t>printf</a:t>
            </a:r>
            <a:r>
              <a:rPr kumimoji="1" lang="en-US" altLang="zh-CN" sz="2000" b="1" dirty="0">
                <a:effectLst>
                  <a:outerShdw blurRad="38100" dist="38100" dir="2700000" algn="tl">
                    <a:srgbClr val="FFFFFF"/>
                  </a:outerShdw>
                </a:effectLst>
                <a:ea typeface="楷体_GB2312" pitchFamily="49" charset="-122"/>
              </a:rPr>
              <a:t> ("Please input the year: ");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提示输入年份</a:t>
            </a: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err="1">
                <a:effectLst>
                  <a:outerShdw blurRad="38100" dist="38100" dir="2700000" algn="tl">
                    <a:srgbClr val="FFFFFF"/>
                  </a:outerShdw>
                </a:effectLst>
                <a:ea typeface="楷体_GB2312" pitchFamily="49" charset="-122"/>
              </a:rPr>
              <a:t>scanf</a:t>
            </a:r>
            <a:r>
              <a:rPr kumimoji="1" lang="en-US" altLang="zh-CN" sz="2000" b="1" dirty="0">
                <a:effectLst>
                  <a:outerShdw blurRad="38100" dist="38100" dir="2700000" algn="tl">
                    <a:srgbClr val="FFFFFF"/>
                  </a:outerShdw>
                </a:effectLst>
                <a:ea typeface="楷体_GB2312" pitchFamily="49" charset="-122"/>
              </a:rPr>
              <a:t> (“%d”, &amp;year);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输入年份</a:t>
            </a:r>
          </a:p>
          <a:p>
            <a:pPr eaLnBrk="1" hangingPunct="1">
              <a:defRPr/>
            </a:pPr>
            <a:endParaRPr kumimoji="1" lang="zh-CN" altLang="en-US" sz="2000" b="1" dirty="0">
              <a:solidFill>
                <a:schemeClr val="accent2"/>
              </a:solidFill>
              <a:effectLst>
                <a:outerShdw blurRad="38100" dist="38100" dir="2700000" algn="tl">
                  <a:srgbClr val="000000"/>
                </a:outerShdw>
              </a:effectLst>
              <a:ea typeface="楷体_GB2312" pitchFamily="49" charset="-122"/>
            </a:endParaRP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a:effectLst>
                  <a:outerShdw blurRad="38100" dist="38100" dir="2700000" algn="tl">
                    <a:srgbClr val="FFFFFF"/>
                  </a:outerShdw>
                </a:effectLst>
                <a:ea typeface="楷体_GB2312" pitchFamily="49" charset="-122"/>
              </a:rPr>
              <a:t>if (year % 4 == 0)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如果被</a:t>
            </a:r>
            <a:r>
              <a:rPr kumimoji="1" lang="en-US" altLang="zh-CN" sz="2000" b="1" dirty="0">
                <a:solidFill>
                  <a:schemeClr val="accent2"/>
                </a:solidFill>
                <a:effectLst>
                  <a:outerShdw blurRad="38100" dist="38100" dir="2700000" algn="tl">
                    <a:srgbClr val="000000"/>
                  </a:outerShdw>
                </a:effectLst>
                <a:ea typeface="楷体_GB2312" pitchFamily="49" charset="-122"/>
              </a:rPr>
              <a:t>4</a:t>
            </a:r>
            <a:r>
              <a:rPr kumimoji="1" lang="zh-CN" altLang="en-US" sz="2000" b="1" dirty="0">
                <a:solidFill>
                  <a:schemeClr val="accent2"/>
                </a:solidFill>
                <a:effectLst>
                  <a:outerShdw blurRad="38100" dist="38100" dir="2700000" algn="tl">
                    <a:srgbClr val="000000"/>
                  </a:outerShdw>
                </a:effectLst>
                <a:ea typeface="楷体_GB2312" pitchFamily="49" charset="-122"/>
              </a:rPr>
              <a:t>整除</a:t>
            </a:r>
            <a:r>
              <a:rPr kumimoji="1" lang="zh-CN" altLang="en-US" sz="2000" b="1" dirty="0">
                <a:effectLst>
                  <a:outerShdw blurRad="38100" dist="38100" dir="2700000" algn="tl">
                    <a:srgbClr val="FFFFFF"/>
                  </a:outerShdw>
                </a:effectLst>
                <a:ea typeface="楷体_GB2312" pitchFamily="49" charset="-122"/>
              </a:rPr>
              <a:t>  </a:t>
            </a: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a:effectLst>
                  <a:outerShdw blurRad="38100" dist="38100" dir="2700000" algn="tl">
                    <a:srgbClr val="FFFFFF"/>
                  </a:outerShdw>
                </a:effectLst>
                <a:ea typeface="楷体_GB2312" pitchFamily="49" charset="-122"/>
              </a:rPr>
              <a:t>if (year % 100 != 0)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如果不被</a:t>
            </a:r>
            <a:r>
              <a:rPr kumimoji="1" lang="en-US" altLang="zh-CN" sz="2000" b="1" dirty="0">
                <a:solidFill>
                  <a:schemeClr val="accent2"/>
                </a:solidFill>
                <a:effectLst>
                  <a:outerShdw blurRad="38100" dist="38100" dir="2700000" algn="tl">
                    <a:srgbClr val="000000"/>
                  </a:outerShdw>
                </a:effectLst>
                <a:ea typeface="楷体_GB2312" pitchFamily="49" charset="-122"/>
              </a:rPr>
              <a:t>100</a:t>
            </a:r>
            <a:r>
              <a:rPr kumimoji="1" lang="zh-CN" altLang="en-US" sz="2000" b="1" dirty="0">
                <a:solidFill>
                  <a:schemeClr val="accent2"/>
                </a:solidFill>
                <a:effectLst>
                  <a:outerShdw blurRad="38100" dist="38100" dir="2700000" algn="tl">
                    <a:srgbClr val="000000"/>
                  </a:outerShdw>
                </a:effectLst>
                <a:ea typeface="楷体_GB2312" pitchFamily="49" charset="-122"/>
              </a:rPr>
              <a:t>整除</a:t>
            </a: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a:effectLst>
                  <a:outerShdw blurRad="38100" dist="38100" dir="2700000" algn="tl">
                    <a:srgbClr val="FFFFFF"/>
                  </a:outerShdw>
                </a:effectLst>
                <a:ea typeface="楷体_GB2312" pitchFamily="49" charset="-122"/>
              </a:rPr>
              <a:t>leap = 1;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置为闰年</a:t>
            </a: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a:effectLst>
                  <a:outerShdw blurRad="38100" dist="38100" dir="2700000" algn="tl">
                    <a:srgbClr val="FFFFFF"/>
                  </a:outerShdw>
                </a:effectLst>
                <a:ea typeface="楷体_GB2312" pitchFamily="49" charset="-122"/>
              </a:rPr>
              <a:t>if (year % 400 == 0)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如果被</a:t>
            </a:r>
            <a:r>
              <a:rPr kumimoji="1" lang="en-US" altLang="zh-CN" sz="2000" b="1" dirty="0">
                <a:solidFill>
                  <a:schemeClr val="accent2"/>
                </a:solidFill>
                <a:effectLst>
                  <a:outerShdw blurRad="38100" dist="38100" dir="2700000" algn="tl">
                    <a:srgbClr val="000000"/>
                  </a:outerShdw>
                </a:effectLst>
                <a:ea typeface="楷体_GB2312" pitchFamily="49" charset="-122"/>
              </a:rPr>
              <a:t>400</a:t>
            </a:r>
            <a:r>
              <a:rPr kumimoji="1" lang="zh-CN" altLang="en-US" sz="2000" b="1" dirty="0">
                <a:solidFill>
                  <a:schemeClr val="accent2"/>
                </a:solidFill>
                <a:effectLst>
                  <a:outerShdw blurRad="38100" dist="38100" dir="2700000" algn="tl">
                    <a:srgbClr val="000000"/>
                  </a:outerShdw>
                </a:effectLst>
                <a:ea typeface="楷体_GB2312" pitchFamily="49" charset="-122"/>
              </a:rPr>
              <a:t>整除</a:t>
            </a: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a:effectLst>
                  <a:outerShdw blurRad="38100" dist="38100" dir="2700000" algn="tl">
                    <a:srgbClr val="FFFFFF"/>
                  </a:outerShdw>
                </a:effectLst>
                <a:ea typeface="楷体_GB2312" pitchFamily="49" charset="-122"/>
              </a:rPr>
              <a:t>leap = 1;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置为闰年</a:t>
            </a:r>
          </a:p>
          <a:p>
            <a:pPr eaLnBrk="1" hangingPunct="1">
              <a:defRPr/>
            </a:pPr>
            <a:endParaRPr kumimoji="1" lang="zh-CN" altLang="en-US" sz="2000" b="1" dirty="0">
              <a:solidFill>
                <a:schemeClr val="accent2"/>
              </a:solidFill>
              <a:effectLst>
                <a:outerShdw blurRad="38100" dist="38100" dir="2700000" algn="tl">
                  <a:srgbClr val="000000"/>
                </a:outerShdw>
              </a:effectLst>
              <a:ea typeface="楷体_GB2312" pitchFamily="49" charset="-122"/>
            </a:endParaRP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输出结果</a:t>
            </a:r>
          </a:p>
          <a:p>
            <a:pPr eaLnBrk="1" hangingPunct="1">
              <a:defRPr/>
            </a:pPr>
            <a:r>
              <a:rPr kumimoji="1" lang="zh-CN" altLang="en-US" sz="2000" b="1" dirty="0">
                <a:effectLst>
                  <a:outerShdw blurRad="38100" dist="38100" dir="2700000" algn="tl">
                    <a:srgbClr val="FFFFFF"/>
                  </a:outerShdw>
                </a:effectLst>
                <a:ea typeface="楷体_GB2312" pitchFamily="49" charset="-122"/>
              </a:rPr>
              <a:t>  </a:t>
            </a:r>
            <a:r>
              <a:rPr kumimoji="1" lang="en-US" altLang="zh-CN" sz="2000" b="1" dirty="0">
                <a:effectLst>
                  <a:outerShdw blurRad="38100" dist="38100" dir="2700000" algn="tl">
                    <a:srgbClr val="FFFFFF"/>
                  </a:outerShdw>
                </a:effectLst>
                <a:ea typeface="楷体_GB2312" pitchFamily="49" charset="-122"/>
              </a:rPr>
              <a:t>if (leap)    </a:t>
            </a:r>
            <a:r>
              <a:rPr kumimoji="1" lang="en-US" altLang="zh-CN" sz="2000" b="1" dirty="0">
                <a:solidFill>
                  <a:schemeClr val="accent2"/>
                </a:solidFill>
                <a:effectLst>
                  <a:outerShdw blurRad="38100" dist="38100" dir="2700000" algn="tl">
                    <a:srgbClr val="000000"/>
                  </a:outerShdw>
                </a:effectLst>
                <a:ea typeface="楷体_GB2312" pitchFamily="49" charset="-122"/>
              </a:rPr>
              <a:t>//</a:t>
            </a:r>
            <a:r>
              <a:rPr kumimoji="1" lang="zh-CN" altLang="en-US" sz="2000" b="1" dirty="0">
                <a:solidFill>
                  <a:schemeClr val="accent2"/>
                </a:solidFill>
                <a:effectLst>
                  <a:outerShdw blurRad="38100" dist="38100" dir="2700000" algn="tl">
                    <a:srgbClr val="000000"/>
                  </a:outerShdw>
                </a:effectLst>
                <a:ea typeface="楷体_GB2312" pitchFamily="49" charset="-122"/>
              </a:rPr>
              <a:t>如果是闰年</a:t>
            </a:r>
            <a:r>
              <a:rPr kumimoji="1" lang="en-US" altLang="zh-CN" sz="2000" b="1" dirty="0">
                <a:solidFill>
                  <a:schemeClr val="accent2"/>
                </a:solidFill>
                <a:effectLst>
                  <a:outerShdw blurRad="38100" dist="38100" dir="2700000" algn="tl">
                    <a:srgbClr val="000000"/>
                  </a:outerShdw>
                </a:effectLst>
                <a:ea typeface="楷体_GB2312" pitchFamily="49" charset="-122"/>
              </a:rPr>
              <a:t>(leap==1)</a:t>
            </a:r>
            <a:r>
              <a:rPr kumimoji="1" lang="en-US" altLang="zh-CN" sz="2000" b="1" dirty="0">
                <a:effectLst>
                  <a:outerShdw blurRad="38100" dist="38100" dir="2700000" algn="tl">
                    <a:srgbClr val="FFFFFF"/>
                  </a:outerShdw>
                </a:effectLst>
                <a:ea typeface="楷体_GB2312" pitchFamily="49" charset="-122"/>
              </a:rPr>
              <a:t>  </a:t>
            </a:r>
          </a:p>
          <a:p>
            <a:pPr eaLnBrk="1" hangingPunct="1">
              <a:defRPr/>
            </a:pPr>
            <a:r>
              <a:rPr kumimoji="1" lang="en-US" altLang="zh-CN" sz="2000" b="1" dirty="0">
                <a:effectLst>
                  <a:outerShdw blurRad="38100" dist="38100" dir="2700000" algn="tl">
                    <a:srgbClr val="FFFFFF"/>
                  </a:outerShdw>
                </a:effectLst>
                <a:ea typeface="楷体_GB2312" pitchFamily="49" charset="-122"/>
              </a:rPr>
              <a:t>    </a:t>
            </a:r>
            <a:r>
              <a:rPr kumimoji="1" lang="en-US" altLang="zh-CN" sz="2000" b="1" dirty="0" err="1">
                <a:effectLst>
                  <a:outerShdw blurRad="38100" dist="38100" dir="2700000" algn="tl">
                    <a:srgbClr val="FFFFFF"/>
                  </a:outerShdw>
                </a:effectLst>
                <a:ea typeface="楷体_GB2312" pitchFamily="49" charset="-122"/>
              </a:rPr>
              <a:t>printf</a:t>
            </a:r>
            <a:r>
              <a:rPr kumimoji="1" lang="en-US" altLang="zh-CN" sz="2000" b="1" dirty="0">
                <a:effectLst>
                  <a:outerShdw blurRad="38100" dist="38100" dir="2700000" algn="tl">
                    <a:srgbClr val="FFFFFF"/>
                  </a:outerShdw>
                </a:effectLst>
                <a:ea typeface="楷体_GB2312" pitchFamily="49" charset="-122"/>
              </a:rPr>
              <a:t> ("%d is a leap year.\n", year);</a:t>
            </a:r>
          </a:p>
          <a:p>
            <a:pPr eaLnBrk="1" hangingPunct="1">
              <a:defRPr/>
            </a:pPr>
            <a:r>
              <a:rPr kumimoji="1" lang="en-US" altLang="zh-CN" sz="2000" b="1" dirty="0">
                <a:effectLst>
                  <a:outerShdw blurRad="38100" dist="38100" dir="2700000" algn="tl">
                    <a:srgbClr val="FFFFFF"/>
                  </a:outerShdw>
                </a:effectLst>
                <a:ea typeface="楷体_GB2312" pitchFamily="49" charset="-122"/>
              </a:rPr>
              <a:t>  else   </a:t>
            </a:r>
          </a:p>
          <a:p>
            <a:pPr eaLnBrk="1" hangingPunct="1">
              <a:defRPr/>
            </a:pPr>
            <a:r>
              <a:rPr kumimoji="1" lang="en-US" altLang="zh-CN" sz="2000" b="1" dirty="0">
                <a:effectLst>
                  <a:outerShdw blurRad="38100" dist="38100" dir="2700000" algn="tl">
                    <a:srgbClr val="FFFFFF"/>
                  </a:outerShdw>
                </a:effectLst>
                <a:ea typeface="楷体_GB2312" pitchFamily="49" charset="-122"/>
              </a:rPr>
              <a:t>    </a:t>
            </a:r>
            <a:r>
              <a:rPr kumimoji="1" lang="en-US" altLang="zh-CN" sz="2000" b="1" dirty="0" err="1">
                <a:effectLst>
                  <a:outerShdw blurRad="38100" dist="38100" dir="2700000" algn="tl">
                    <a:srgbClr val="FFFFFF"/>
                  </a:outerShdw>
                </a:effectLst>
                <a:ea typeface="楷体_GB2312" pitchFamily="49" charset="-122"/>
              </a:rPr>
              <a:t>printf</a:t>
            </a:r>
            <a:r>
              <a:rPr kumimoji="1" lang="en-US" altLang="zh-CN" sz="2000" b="1" dirty="0">
                <a:effectLst>
                  <a:outerShdw blurRad="38100" dist="38100" dir="2700000" algn="tl">
                    <a:srgbClr val="FFFFFF"/>
                  </a:outerShdw>
                </a:effectLst>
                <a:ea typeface="楷体_GB2312" pitchFamily="49" charset="-122"/>
              </a:rPr>
              <a:t> ("%d is not a leap year.\n", year);</a:t>
            </a:r>
          </a:p>
          <a:p>
            <a:pPr eaLnBrk="1" hangingPunct="1">
              <a:defRPr/>
            </a:pPr>
            <a:r>
              <a:rPr kumimoji="1" lang="en-US" altLang="zh-CN" sz="2000" b="1" dirty="0">
                <a:effectLst>
                  <a:outerShdw blurRad="38100" dist="38100" dir="2700000" algn="tl">
                    <a:srgbClr val="FFFFFF"/>
                  </a:outerShdw>
                </a:effectLst>
                <a:ea typeface="楷体_GB2312" pitchFamily="49" charset="-122"/>
              </a:rPr>
              <a:t>}</a:t>
            </a:r>
          </a:p>
        </p:txBody>
      </p:sp>
      <p:sp>
        <p:nvSpPr>
          <p:cNvPr id="390148" name="Rectangle 4"/>
          <p:cNvSpPr>
            <a:spLocks noChangeArrowheads="1"/>
          </p:cNvSpPr>
          <p:nvPr/>
        </p:nvSpPr>
        <p:spPr bwMode="auto">
          <a:xfrm>
            <a:off x="4500565" y="5445125"/>
            <a:ext cx="4465637" cy="12255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effectLst>
                  <a:outerShdw blurRad="38100" dist="38100" dir="2700000" algn="tl">
                    <a:srgbClr val="C0C0C0"/>
                  </a:outerShdw>
                </a:effectLst>
                <a:latin typeface="Times New Roman" pitchFamily="18" charset="0"/>
              </a:rPr>
              <a:t>Please input the year: 2008↙</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2008 is a leap year.</a:t>
            </a:r>
          </a:p>
        </p:txBody>
      </p:sp>
      <p:sp>
        <p:nvSpPr>
          <p:cNvPr id="390149" name="Rectangle 5"/>
          <p:cNvSpPr>
            <a:spLocks noChangeArrowheads="1"/>
          </p:cNvSpPr>
          <p:nvPr/>
        </p:nvSpPr>
        <p:spPr bwMode="auto">
          <a:xfrm>
            <a:off x="684215" y="2349502"/>
            <a:ext cx="2663825" cy="15843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90150" name="AutoShape 6"/>
          <p:cNvSpPr>
            <a:spLocks noChangeArrowheads="1"/>
          </p:cNvSpPr>
          <p:nvPr/>
        </p:nvSpPr>
        <p:spPr bwMode="auto">
          <a:xfrm>
            <a:off x="3708400" y="260352"/>
            <a:ext cx="1727200" cy="936625"/>
          </a:xfrm>
          <a:prstGeom prst="wedgeRoundRectCallout">
            <a:avLst>
              <a:gd name="adj1" fmla="val -86671"/>
              <a:gd name="adj2" fmla="val 192375"/>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defRPr/>
            </a:pPr>
            <a:r>
              <a:rPr kumimoji="1" lang="zh-CN" altLang="en-US" sz="2400" b="1">
                <a:solidFill>
                  <a:srgbClr val="FF3300"/>
                </a:solidFill>
                <a:effectLst>
                  <a:outerShdw blurRad="38100" dist="38100" dir="2700000" algn="tl">
                    <a:srgbClr val="000000"/>
                  </a:outerShdw>
                </a:effectLst>
                <a:latin typeface="隶书" pitchFamily="49" charset="-122"/>
                <a:ea typeface="隶书" pitchFamily="49" charset="-122"/>
              </a:rPr>
              <a:t>判断是否为闰年</a:t>
            </a:r>
          </a:p>
        </p:txBody>
      </p:sp>
      <p:sp>
        <p:nvSpPr>
          <p:cNvPr id="390151" name="Rectangle 7" descr="新闻纸"/>
          <p:cNvSpPr>
            <a:spLocks noChangeArrowheads="1"/>
          </p:cNvSpPr>
          <p:nvPr/>
        </p:nvSpPr>
        <p:spPr bwMode="auto">
          <a:xfrm>
            <a:off x="1476375" y="4005263"/>
            <a:ext cx="7488238" cy="1409700"/>
          </a:xfrm>
          <a:prstGeom prst="rect">
            <a:avLst/>
          </a:prstGeom>
          <a:blipFill dpi="0" rotWithShape="1">
            <a:blip r:embed="rId7"/>
            <a:srcRect/>
            <a:tile tx="0" ty="0" sx="100000" sy="100000" flip="none" algn="tl"/>
          </a:blip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en-US" altLang="zh-CN" sz="2000" b="1">
                <a:solidFill>
                  <a:srgbClr val="CC3300"/>
                </a:solidFill>
                <a:effectLst>
                  <a:outerShdw blurRad="38100" dist="38100" dir="2700000" algn="tl">
                    <a:srgbClr val="C0C0C0"/>
                  </a:outerShdw>
                </a:effectLst>
                <a:latin typeface="Times New Roman" pitchFamily="18" charset="0"/>
              </a:rPr>
              <a:t>if ( ( year % 4 == 0 &amp;&amp; year % 100 != 0 ) || ( year % 400 == 0 ) )</a:t>
            </a:r>
          </a:p>
          <a:p>
            <a:pPr>
              <a:defRPr/>
            </a:pPr>
            <a:r>
              <a:rPr kumimoji="1" lang="en-US" altLang="zh-CN" sz="2000" b="1">
                <a:solidFill>
                  <a:srgbClr val="CC3300"/>
                </a:solidFill>
                <a:effectLst>
                  <a:outerShdw blurRad="38100" dist="38100" dir="2700000" algn="tl">
                    <a:srgbClr val="C0C0C0"/>
                  </a:outerShdw>
                </a:effectLst>
                <a:latin typeface="Times New Roman" pitchFamily="18" charset="0"/>
              </a:rPr>
              <a:t>    leap = 1;</a:t>
            </a:r>
          </a:p>
          <a:p>
            <a:pPr>
              <a:defRPr/>
            </a:pPr>
            <a:r>
              <a:rPr kumimoji="1" lang="zh-CN" altLang="en-US" sz="2400" b="1">
                <a:solidFill>
                  <a:srgbClr val="CC3300"/>
                </a:solidFill>
                <a:effectLst>
                  <a:outerShdw blurRad="38100" dist="38100" dir="2700000" algn="tl">
                    <a:srgbClr val="C0C0C0"/>
                  </a:outerShdw>
                </a:effectLst>
                <a:latin typeface="Times New Roman" pitchFamily="18" charset="0"/>
                <a:ea typeface="隶书" pitchFamily="49" charset="-122"/>
              </a:rPr>
              <a:t>或</a:t>
            </a:r>
          </a:p>
          <a:p>
            <a:pPr>
              <a:defRPr/>
            </a:pPr>
            <a:r>
              <a:rPr kumimoji="1" lang="en-US" altLang="zh-CN" sz="2000" b="1">
                <a:solidFill>
                  <a:srgbClr val="CC3300"/>
                </a:solidFill>
                <a:effectLst>
                  <a:outerShdw blurRad="38100" dist="38100" dir="2700000" algn="tl">
                    <a:srgbClr val="C0C0C0"/>
                  </a:outerShdw>
                </a:effectLst>
                <a:latin typeface="Times New Roman" pitchFamily="18" charset="0"/>
              </a:rPr>
              <a:t>leep = ( year % 4 == 0 &amp;&amp; year % 100 != 0 ) || ( year % 400 == 0 );</a:t>
            </a:r>
          </a:p>
        </p:txBody>
      </p:sp>
      <p:sp>
        <p:nvSpPr>
          <p:cNvPr id="390152" name="AutoShape 8"/>
          <p:cNvSpPr>
            <a:spLocks noChangeArrowheads="1"/>
          </p:cNvSpPr>
          <p:nvPr/>
        </p:nvSpPr>
        <p:spPr bwMode="auto">
          <a:xfrm rot="-1090663">
            <a:off x="3416300" y="2828925"/>
            <a:ext cx="1081088" cy="1150938"/>
          </a:xfrm>
          <a:prstGeom prst="curvedLeftArrow">
            <a:avLst>
              <a:gd name="adj1" fmla="val 25866"/>
              <a:gd name="adj2" fmla="val 42584"/>
              <a:gd name="adj3" fmla="val 25801"/>
            </a:avLst>
          </a:prstGeom>
          <a:solidFill>
            <a:srgbClr val="00FF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0147"/>
                                        </p:tgtEl>
                                        <p:attrNameLst>
                                          <p:attrName>style.visibility</p:attrName>
                                        </p:attrNameLst>
                                      </p:cBhvr>
                                      <p:to>
                                        <p:strVal val="visible"/>
                                      </p:to>
                                    </p:set>
                                    <p:animEffect transition="in" filter="box(out)">
                                      <p:cBhvr>
                                        <p:cTn id="7" dur="500"/>
                                        <p:tgtEl>
                                          <p:spTgt spid="39014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0148"/>
                                        </p:tgtEl>
                                        <p:attrNameLst>
                                          <p:attrName>style.visibility</p:attrName>
                                        </p:attrNameLst>
                                      </p:cBhvr>
                                      <p:to>
                                        <p:strVal val="visible"/>
                                      </p:to>
                                    </p:set>
                                    <p:animEffect transition="in" filter="box(out)">
                                      <p:cBhvr>
                                        <p:cTn id="12" dur="500"/>
                                        <p:tgtEl>
                                          <p:spTgt spid="390148"/>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390149"/>
                                        </p:tgtEl>
                                        <p:attrNameLst>
                                          <p:attrName>style.visibility</p:attrName>
                                        </p:attrNameLst>
                                      </p:cBhvr>
                                      <p:to>
                                        <p:strVal val="visible"/>
                                      </p:to>
                                    </p:set>
                                    <p:animEffect transition="in" filter="strips(downLeft)">
                                      <p:cBhvr>
                                        <p:cTn id="16" dur="500"/>
                                        <p:tgtEl>
                                          <p:spTgt spid="390149"/>
                                        </p:tgtEl>
                                      </p:cBhvr>
                                    </p:animEffect>
                                  </p:childTnLst>
                                </p:cTn>
                              </p:par>
                            </p:childTnLst>
                          </p:cTn>
                        </p:par>
                        <p:par>
                          <p:cTn id="17" fill="hold" nodeType="afterGroup">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390150"/>
                                        </p:tgtEl>
                                        <p:attrNameLst>
                                          <p:attrName>style.visibility</p:attrName>
                                        </p:attrNameLst>
                                      </p:cBhvr>
                                      <p:to>
                                        <p:strVal val="visible"/>
                                      </p:to>
                                    </p:set>
                                    <p:animEffect transition="in" filter="strips(downRight)">
                                      <p:cBhvr>
                                        <p:cTn id="20" dur="500"/>
                                        <p:tgtEl>
                                          <p:spTgt spid="390150"/>
                                        </p:tgtEl>
                                      </p:cBhvr>
                                    </p:animEffect>
                                  </p:childTnLst>
                                  <p:subTnLst>
                                    <p:audio>
                                      <p:cMediaNode>
                                        <p:cTn display="0" masterRel="sameClick">
                                          <p:stCondLst>
                                            <p:cond evt="begin" delay="0">
                                              <p:tn val="18"/>
                                            </p:cond>
                                          </p:stCondLst>
                                          <p:endCondLst>
                                            <p:cond evt="onStopAudio" delay="0">
                                              <p:tgtEl>
                                                <p:sldTgt/>
                                              </p:tgtEl>
                                            </p:cond>
                                          </p:endCondLst>
                                        </p:cTn>
                                        <p:tgtEl>
                                          <p:sndTgt r:embed="rId5" name="lase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390152"/>
                                        </p:tgtEl>
                                        <p:attrNameLst>
                                          <p:attrName>style.visibility</p:attrName>
                                        </p:attrNameLst>
                                      </p:cBhvr>
                                      <p:to>
                                        <p:strVal val="visible"/>
                                      </p:to>
                                    </p:set>
                                    <p:animEffect transition="in" filter="strips(downRight)">
                                      <p:cBhvr>
                                        <p:cTn id="25" dur="500"/>
                                        <p:tgtEl>
                                          <p:spTgt spid="390152"/>
                                        </p:tgtEl>
                                      </p:cBhvr>
                                    </p:animEffect>
                                  </p:childTnLst>
                                  <p:subTnLst>
                                    <p:audio>
                                      <p:cMediaNode>
                                        <p:cTn display="0" masterRel="sameClick">
                                          <p:stCondLst>
                                            <p:cond evt="begin" delay="0">
                                              <p:tn val="23"/>
                                            </p:cond>
                                          </p:stCondLst>
                                          <p:endCondLst>
                                            <p:cond evt="onStopAudio" delay="0">
                                              <p:tgtEl>
                                                <p:sldTgt/>
                                              </p:tgtEl>
                                            </p:cond>
                                          </p:endCondLst>
                                        </p:cTn>
                                        <p:tgtEl>
                                          <p:sndTgt r:embed="rId4" name="chimes.wav"/>
                                        </p:tgtEl>
                                      </p:cMediaNode>
                                    </p:audio>
                                  </p:sub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390151"/>
                                        </p:tgtEl>
                                        <p:attrNameLst>
                                          <p:attrName>style.visibility</p:attrName>
                                        </p:attrNameLst>
                                      </p:cBhvr>
                                      <p:to>
                                        <p:strVal val="visible"/>
                                      </p:to>
                                    </p:set>
                                    <p:animEffect transition="in" filter="box(out)">
                                      <p:cBhvr>
                                        <p:cTn id="29" dur="500"/>
                                        <p:tgtEl>
                                          <p:spTgt spid="390151"/>
                                        </p:tgtEl>
                                      </p:cBhvr>
                                    </p:animEffect>
                                  </p:childTnLst>
                                  <p:subTnLst>
                                    <p:audio>
                                      <p:cMediaNode>
                                        <p:cTn display="0" masterRel="sameClick">
                                          <p:stCondLst>
                                            <p:cond evt="begin" delay="0">
                                              <p:tn val="27"/>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animBg="1" autoUpdateAnimBg="0"/>
      <p:bldP spid="390148" grpId="0" animBg="1"/>
      <p:bldP spid="390149" grpId="0" animBg="1"/>
      <p:bldP spid="390150" grpId="0" animBg="1"/>
      <p:bldP spid="390151" grpId="0" animBg="1"/>
      <p:bldP spid="39015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92195" name="Rectangle 3"/>
          <p:cNvSpPr>
            <a:spLocks noChangeArrowheads="1"/>
          </p:cNvSpPr>
          <p:nvPr/>
        </p:nvSpPr>
        <p:spPr bwMode="auto">
          <a:xfrm>
            <a:off x="611188" y="1612813"/>
            <a:ext cx="8208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049338" algn="l"/>
              </a:tabLst>
              <a:defRPr/>
            </a:pPr>
            <a:r>
              <a:rPr kumimoji="1" lang="zh-CN" altLang="en-US" sz="2400" b="1" dirty="0">
                <a:solidFill>
                  <a:schemeClr val="accent2"/>
                </a:solidFill>
                <a:effectLst>
                  <a:outerShdw blurRad="38100" dist="38100" dir="2700000" algn="tl">
                    <a:srgbClr val="C0C0C0"/>
                  </a:outerShdw>
                </a:effectLst>
                <a:latin typeface="隶书" pitchFamily="49" charset="-122"/>
                <a:ea typeface="隶书" pitchFamily="49" charset="-122"/>
              </a:rPr>
              <a:t>   </a:t>
            </a:r>
            <a:r>
              <a:rPr kumimoji="1"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a:t>
            </a:r>
            <a:r>
              <a:rPr kumimoji="1" lang="zh-CN" altLang="en-US" sz="2400" b="1" dirty="0">
                <a:solidFill>
                  <a:srgbClr val="CC3300"/>
                </a:solidFill>
                <a:effectLst>
                  <a:outerShdw blurRad="38100" dist="38100" dir="2700000" algn="tl">
                    <a:srgbClr val="C0C0C0"/>
                  </a:outerShdw>
                </a:effectLst>
                <a:latin typeface="隶书" pitchFamily="49" charset="-122"/>
                <a:ea typeface="隶书" pitchFamily="49" charset="-122"/>
              </a:rPr>
              <a:t>例</a:t>
            </a:r>
            <a:r>
              <a:rPr kumimoji="1"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4-18】</a:t>
            </a:r>
            <a:r>
              <a:rPr kumimoji="1" lang="zh-CN" altLang="en-US" sz="2400" b="1" dirty="0">
                <a:effectLst>
                  <a:outerShdw blurRad="38100" dist="38100" dir="2700000" algn="tl">
                    <a:srgbClr val="C0C0C0"/>
                  </a:outerShdw>
                </a:effectLst>
                <a:latin typeface="隶书" pitchFamily="49" charset="-122"/>
                <a:ea typeface="隶书" pitchFamily="49" charset="-122"/>
              </a:rPr>
              <a:t>写写一程序，从键盘上输入任意两个数和一运算符（</a:t>
            </a:r>
            <a:r>
              <a:rPr kumimoji="1" lang="en-US" altLang="zh-CN" sz="2400" b="1" dirty="0">
                <a:effectLst>
                  <a:outerShdw blurRad="38100" dist="38100" dir="2700000" algn="tl">
                    <a:srgbClr val="C0C0C0"/>
                  </a:outerShdw>
                </a:effectLst>
                <a:latin typeface="隶书" pitchFamily="49" charset="-122"/>
                <a:ea typeface="隶书" pitchFamily="49" charset="-122"/>
              </a:rPr>
              <a:t>+</a:t>
            </a:r>
            <a:r>
              <a:rPr kumimoji="1" lang="zh-CN" altLang="en-US" sz="2400" b="1" dirty="0">
                <a:effectLst>
                  <a:outerShdw blurRad="38100" dist="38100" dir="2700000" algn="tl">
                    <a:srgbClr val="C0C0C0"/>
                  </a:outerShdw>
                </a:effectLst>
                <a:latin typeface="隶书" pitchFamily="49" charset="-122"/>
                <a:ea typeface="隶书" pitchFamily="49" charset="-122"/>
              </a:rPr>
              <a:t>：加，</a:t>
            </a:r>
            <a:r>
              <a:rPr kumimoji="1" lang="en-US" altLang="zh-CN" sz="2400" b="1" dirty="0">
                <a:effectLst>
                  <a:outerShdw blurRad="38100" dist="38100" dir="2700000" algn="tl">
                    <a:srgbClr val="C0C0C0"/>
                  </a:outerShdw>
                </a:effectLst>
                <a:latin typeface="隶书" pitchFamily="49" charset="-122"/>
                <a:ea typeface="隶书" pitchFamily="49" charset="-122"/>
              </a:rPr>
              <a:t>-</a:t>
            </a:r>
            <a:r>
              <a:rPr kumimoji="1" lang="zh-CN" altLang="en-US" sz="2400" b="1" dirty="0">
                <a:effectLst>
                  <a:outerShdw blurRad="38100" dist="38100" dir="2700000" algn="tl">
                    <a:srgbClr val="C0C0C0"/>
                  </a:outerShdw>
                </a:effectLst>
                <a:latin typeface="隶书" pitchFamily="49" charset="-122"/>
                <a:ea typeface="隶书" pitchFamily="49" charset="-122"/>
              </a:rPr>
              <a:t>：减，*：乘，</a:t>
            </a:r>
            <a:r>
              <a:rPr kumimoji="1" lang="en-US" altLang="zh-CN" sz="2400" b="1" dirty="0">
                <a:effectLst>
                  <a:outerShdw blurRad="38100" dist="38100" dir="2700000" algn="tl">
                    <a:srgbClr val="C0C0C0"/>
                  </a:outerShdw>
                </a:effectLst>
                <a:latin typeface="隶书" pitchFamily="49" charset="-122"/>
                <a:ea typeface="隶书" pitchFamily="49" charset="-122"/>
              </a:rPr>
              <a:t>/</a:t>
            </a:r>
            <a:r>
              <a:rPr kumimoji="1" lang="zh-CN" altLang="en-US" sz="2400" b="1" dirty="0">
                <a:effectLst>
                  <a:outerShdw blurRad="38100" dist="38100" dir="2700000" algn="tl">
                    <a:srgbClr val="C0C0C0"/>
                  </a:outerShdw>
                </a:effectLst>
                <a:latin typeface="隶书" pitchFamily="49" charset="-122"/>
                <a:ea typeface="隶书" pitchFamily="49" charset="-122"/>
              </a:rPr>
              <a:t>：除），计算其运算的结果并输出</a:t>
            </a:r>
            <a:r>
              <a:rPr kumimoji="1" lang="zh-CN" altLang="en-US" sz="2400" dirty="0">
                <a:latin typeface="隶书" pitchFamily="49" charset="-122"/>
                <a:ea typeface="隶书" pitchFamily="49" charset="-122"/>
              </a:rPr>
              <a:t> </a:t>
            </a:r>
            <a:r>
              <a:rPr kumimoji="1" lang="zh-CN" altLang="en-US" sz="2400" b="1" dirty="0">
                <a:effectLst>
                  <a:outerShdw blurRad="38100" dist="38100" dir="2700000" algn="tl">
                    <a:srgbClr val="C0C0C0"/>
                  </a:outerShdw>
                </a:effectLst>
                <a:latin typeface="隶书" pitchFamily="49" charset="-122"/>
                <a:ea typeface="隶书" pitchFamily="49" charset="-122"/>
              </a:rPr>
              <a:t>。 </a:t>
            </a:r>
          </a:p>
        </p:txBody>
      </p:sp>
      <p:sp>
        <p:nvSpPr>
          <p:cNvPr id="392196" name="Rectangle 4"/>
          <p:cNvSpPr>
            <a:spLocks noChangeArrowheads="1"/>
          </p:cNvSpPr>
          <p:nvPr/>
        </p:nvSpPr>
        <p:spPr bwMode="auto">
          <a:xfrm>
            <a:off x="539752" y="3124202"/>
            <a:ext cx="8353425" cy="232092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defRPr/>
            </a:pPr>
            <a:r>
              <a:rPr kumimoji="1" lang="zh-CN" altLang="en-US" sz="2400" b="1" u="sng" dirty="0">
                <a:solidFill>
                  <a:srgbClr val="FF33CC"/>
                </a:solidFill>
                <a:effectLst>
                  <a:outerShdw blurRad="38100" dist="38100" dir="2700000" algn="tl">
                    <a:srgbClr val="C0C0C0"/>
                  </a:outerShdw>
                </a:effectLst>
                <a:latin typeface="隶书" pitchFamily="49" charset="-122"/>
                <a:ea typeface="隶书" pitchFamily="49" charset="-122"/>
              </a:rPr>
              <a:t>程序应该这样来设计：</a:t>
            </a:r>
          </a:p>
          <a:p>
            <a:pPr>
              <a:tabLst>
                <a:tab pos="457200" algn="l"/>
              </a:tabLst>
              <a:defRPr/>
            </a:pPr>
            <a:r>
              <a:rPr kumimoji="1" lang="zh-CN" altLang="en-US" sz="2400" b="1" dirty="0">
                <a:solidFill>
                  <a:srgbClr val="FF33CC"/>
                </a:solidFill>
                <a:effectLst>
                  <a:outerShdw blurRad="38100" dist="38100" dir="2700000" algn="tl">
                    <a:srgbClr val="C0C0C0"/>
                  </a:outerShdw>
                </a:effectLst>
                <a:latin typeface="隶书" pitchFamily="49" charset="-122"/>
                <a:ea typeface="隶书" pitchFamily="49" charset="-122"/>
              </a:rPr>
              <a:t>    </a:t>
            </a:r>
            <a:r>
              <a:rPr kumimoji="1" lang="zh-CN" altLang="en-US" sz="2400" b="1" dirty="0">
                <a:effectLst>
                  <a:outerShdw blurRad="38100" dist="38100" dir="2700000" algn="tl">
                    <a:srgbClr val="C0C0C0"/>
                  </a:outerShdw>
                </a:effectLst>
                <a:latin typeface="楷体_GB2312" pitchFamily="49" charset="-122"/>
                <a:ea typeface="楷体_GB2312" pitchFamily="49" charset="-122"/>
              </a:rPr>
              <a:t>首先输入两个数和一运算符号，然后根据运算符号来做相应的运算，但是在做除法运算时，应判别除数是否为</a:t>
            </a:r>
            <a:r>
              <a:rPr kumimoji="1" lang="en-US" altLang="zh-CN" sz="2400" b="1" dirty="0">
                <a:effectLst>
                  <a:outerShdw blurRad="38100" dist="38100" dir="2700000" algn="tl">
                    <a:srgbClr val="C0C0C0"/>
                  </a:outerShdw>
                </a:effectLst>
                <a:latin typeface="楷体_GB2312" pitchFamily="49" charset="-122"/>
                <a:ea typeface="楷体_GB2312" pitchFamily="49" charset="-122"/>
              </a:rPr>
              <a:t>0</a:t>
            </a:r>
            <a:r>
              <a:rPr kumimoji="1" lang="zh-CN" altLang="en-US" sz="2400" b="1" dirty="0">
                <a:effectLst>
                  <a:outerShdw blurRad="38100" dist="38100" dir="2700000" algn="tl">
                    <a:srgbClr val="C0C0C0"/>
                  </a:outerShdw>
                </a:effectLst>
                <a:latin typeface="楷体_GB2312" pitchFamily="49" charset="-122"/>
                <a:ea typeface="楷体_GB2312" pitchFamily="49" charset="-122"/>
              </a:rPr>
              <a:t>，如果为</a:t>
            </a:r>
            <a:r>
              <a:rPr kumimoji="1" lang="en-US" altLang="zh-CN" sz="2400" b="1" dirty="0">
                <a:effectLst>
                  <a:outerShdw blurRad="38100" dist="38100" dir="2700000" algn="tl">
                    <a:srgbClr val="C0C0C0"/>
                  </a:outerShdw>
                </a:effectLst>
                <a:latin typeface="楷体_GB2312" pitchFamily="49" charset="-122"/>
                <a:ea typeface="楷体_GB2312" pitchFamily="49" charset="-122"/>
              </a:rPr>
              <a:t>0</a:t>
            </a:r>
            <a:r>
              <a:rPr kumimoji="1" lang="zh-CN" altLang="en-US" sz="2400" b="1" dirty="0">
                <a:effectLst>
                  <a:outerShdw blurRad="38100" dist="38100" dir="2700000" algn="tl">
                    <a:srgbClr val="C0C0C0"/>
                  </a:outerShdw>
                </a:effectLst>
                <a:latin typeface="楷体_GB2312" pitchFamily="49" charset="-122"/>
                <a:ea typeface="楷体_GB2312" pitchFamily="49" charset="-122"/>
              </a:rPr>
              <a:t>，运算非法，给出提示信息。如果运算符号不是</a:t>
            </a:r>
            <a:r>
              <a:rPr kumimoji="1" lang="en-US" altLang="zh-CN" sz="2400" b="1" dirty="0">
                <a:effectLst>
                  <a:outerShdw blurRad="38100" dist="38100" dir="2700000" algn="tl">
                    <a:srgbClr val="C0C0C0"/>
                  </a:outerShdw>
                </a:effectLst>
                <a:latin typeface="楷体_GB2312" pitchFamily="49" charset="-122"/>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a:t>
            </a:r>
            <a:r>
              <a:rPr kumimoji="1" lang="en-US" altLang="zh-CN" sz="2400" b="1" dirty="0">
                <a:effectLst>
                  <a:outerShdw blurRad="38100" dist="38100" dir="2700000" algn="tl">
                    <a:srgbClr val="C0C0C0"/>
                  </a:outerShdw>
                </a:effectLst>
                <a:latin typeface="楷体_GB2312" pitchFamily="49" charset="-122"/>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a:t>
            </a:r>
            <a:r>
              <a:rPr kumimoji="1" lang="en-US" altLang="zh-CN" sz="2400" b="1" dirty="0">
                <a:effectLst>
                  <a:outerShdw blurRad="38100" dist="38100" dir="2700000" algn="tl">
                    <a:srgbClr val="C0C0C0"/>
                  </a:outerShdw>
                </a:effectLst>
                <a:latin typeface="楷体_GB2312" pitchFamily="49" charset="-122"/>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则同样是非法的，也应给出提示信息。其它情况，输出运算的结果。</a:t>
            </a:r>
          </a:p>
        </p:txBody>
      </p:sp>
      <p:sp>
        <p:nvSpPr>
          <p:cNvPr id="5" name="Rectangle 3"/>
          <p:cNvSpPr>
            <a:spLocks noChangeArrowheads="1"/>
          </p:cNvSpPr>
          <p:nvPr/>
        </p:nvSpPr>
        <p:spPr bwMode="auto">
          <a:xfrm>
            <a:off x="512765" y="247650"/>
            <a:ext cx="83073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Font typeface="Wingdings" pitchFamily="2" charset="2"/>
              <a:buNone/>
            </a:pPr>
            <a:r>
              <a:rPr lang="en-US" altLang="zh-CN" sz="4400" dirty="0">
                <a:solidFill>
                  <a:schemeClr val="bg1"/>
                </a:solidFill>
                <a:latin typeface="隶书" pitchFamily="49" charset="-122"/>
                <a:ea typeface="隶书" pitchFamily="49" charset="-122"/>
              </a:rPr>
              <a:t>4.4 </a:t>
            </a:r>
            <a:r>
              <a:rPr lang="zh-CN" altLang="en-US" sz="4400" dirty="0">
                <a:solidFill>
                  <a:schemeClr val="bg1"/>
                </a:solidFill>
                <a:ea typeface="隶书" pitchFamily="49" charset="-122"/>
              </a:rPr>
              <a:t>选择结构程序设计举例</a:t>
            </a:r>
            <a:r>
              <a:rPr lang="zh-CN" altLang="en-US" sz="4400" dirty="0">
                <a:solidFill>
                  <a:schemeClr val="bg1"/>
                </a:solidFill>
              </a:rPr>
              <a:t> </a:t>
            </a: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2196"/>
                                        </p:tgtEl>
                                        <p:attrNameLst>
                                          <p:attrName>style.visibility</p:attrName>
                                        </p:attrNameLst>
                                      </p:cBhvr>
                                      <p:to>
                                        <p:strVal val="visible"/>
                                      </p:to>
                                    </p:set>
                                    <p:animEffect transition="in" filter="box(out)">
                                      <p:cBhvr>
                                        <p:cTn id="7" dur="500"/>
                                        <p:tgtEl>
                                          <p:spTgt spid="39219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94243" name="Text Box 3" descr="信纸"/>
          <p:cNvSpPr txBox="1">
            <a:spLocks noChangeArrowheads="1"/>
          </p:cNvSpPr>
          <p:nvPr/>
        </p:nvSpPr>
        <p:spPr bwMode="auto">
          <a:xfrm>
            <a:off x="603252" y="174627"/>
            <a:ext cx="6848475" cy="378777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ea typeface="楷体_GB2312" pitchFamily="49" charset="-122"/>
              </a:rPr>
              <a:t>#include &lt;stdio.h&gt;</a:t>
            </a:r>
          </a:p>
          <a:p>
            <a:pPr eaLnBrk="1" hangingPunct="1">
              <a:defRPr/>
            </a:pPr>
            <a:r>
              <a:rPr kumimoji="1" lang="en-US" altLang="zh-CN" sz="2000" b="1">
                <a:solidFill>
                  <a:srgbClr val="CC3300"/>
                </a:solidFill>
                <a:effectLst>
                  <a:outerShdw blurRad="38100" dist="38100" dir="2700000" algn="tl">
                    <a:srgbClr val="000000"/>
                  </a:outerShdw>
                </a:effectLst>
                <a:ea typeface="楷体_GB2312" pitchFamily="49" charset="-122"/>
              </a:rPr>
              <a:t>void main ( )</a:t>
            </a:r>
          </a:p>
          <a:p>
            <a:pPr eaLnBrk="1" hangingPunct="1">
              <a:defRPr/>
            </a:pPr>
            <a:r>
              <a:rPr kumimoji="1" lang="en-US" altLang="zh-CN" sz="2000" b="1">
                <a:effectLst>
                  <a:outerShdw blurRad="38100" dist="38100" dir="2700000" algn="tl">
                    <a:srgbClr val="FFFFFF"/>
                  </a:outerShdw>
                </a:effectLst>
                <a:ea typeface="楷体_GB2312" pitchFamily="49" charset="-122"/>
              </a:rPr>
              <a:t>{</a:t>
            </a:r>
          </a:p>
          <a:p>
            <a:pPr eaLnBrk="1" hangingPunct="1">
              <a:defRPr/>
            </a:pPr>
            <a:r>
              <a:rPr kumimoji="1" lang="en-US" altLang="zh-CN" sz="2000" b="1">
                <a:effectLst>
                  <a:outerShdw blurRad="38100" dist="38100" dir="2700000" algn="tl">
                    <a:srgbClr val="FFFFFF"/>
                  </a:outerShdw>
                </a:effectLst>
                <a:ea typeface="楷体_GB2312" pitchFamily="49" charset="-122"/>
              </a:rPr>
              <a:t>  float a, b;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存放两个数的变量</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int tag = 0;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运算合法的标志，</a:t>
            </a:r>
            <a:r>
              <a:rPr kumimoji="1" lang="en-US" altLang="zh-CN" sz="2000" b="1">
                <a:solidFill>
                  <a:schemeClr val="accent2"/>
                </a:solidFill>
                <a:effectLst>
                  <a:outerShdw blurRad="38100" dist="38100" dir="2700000" algn="tl">
                    <a:srgbClr val="000000"/>
                  </a:outerShdw>
                </a:effectLst>
                <a:ea typeface="楷体_GB2312" pitchFamily="49" charset="-122"/>
              </a:rPr>
              <a:t>0--</a:t>
            </a:r>
            <a:r>
              <a:rPr kumimoji="1" lang="zh-CN" altLang="en-US" sz="2000" b="1">
                <a:solidFill>
                  <a:schemeClr val="accent2"/>
                </a:solidFill>
                <a:effectLst>
                  <a:outerShdw blurRad="38100" dist="38100" dir="2700000" algn="tl">
                    <a:srgbClr val="000000"/>
                  </a:outerShdw>
                </a:effectLst>
                <a:ea typeface="楷体_GB2312" pitchFamily="49" charset="-122"/>
              </a:rPr>
              <a:t>合法，</a:t>
            </a:r>
            <a:r>
              <a:rPr kumimoji="1" lang="en-US" altLang="zh-CN" sz="2000" b="1">
                <a:solidFill>
                  <a:schemeClr val="accent2"/>
                </a:solidFill>
                <a:effectLst>
                  <a:outerShdw blurRad="38100" dist="38100" dir="2700000" algn="tl">
                    <a:srgbClr val="000000"/>
                  </a:outerShdw>
                </a:effectLst>
                <a:ea typeface="楷体_GB2312" pitchFamily="49" charset="-122"/>
              </a:rPr>
              <a:t>1--</a:t>
            </a:r>
            <a:r>
              <a:rPr kumimoji="1" lang="zh-CN" altLang="en-US" sz="2000" b="1">
                <a:solidFill>
                  <a:schemeClr val="accent2"/>
                </a:solidFill>
                <a:effectLst>
                  <a:outerShdw blurRad="38100" dist="38100" dir="2700000" algn="tl">
                    <a:srgbClr val="000000"/>
                  </a:outerShdw>
                </a:effectLst>
                <a:ea typeface="楷体_GB2312" pitchFamily="49" charset="-122"/>
              </a:rPr>
              <a:t>非法</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char ch;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运算符变量</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float result;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运算结果变量</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printf ("input two number: ");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提示输入两个数</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scanf ("%f%f", &amp;a, &amp;b);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输入两个数</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fflush (stdin);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清键盘缓冲区</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printf ("input arithmetic lable(+ - * /): ");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提示输入运算符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scanf ("%c", &amp;ch);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输入运算符</a:t>
            </a:r>
          </a:p>
        </p:txBody>
      </p:sp>
      <p:sp>
        <p:nvSpPr>
          <p:cNvPr id="394244" name="Text Box 4" descr="信纸"/>
          <p:cNvSpPr txBox="1">
            <a:spLocks noChangeArrowheads="1"/>
          </p:cNvSpPr>
          <p:nvPr/>
        </p:nvSpPr>
        <p:spPr bwMode="auto">
          <a:xfrm>
            <a:off x="1763715" y="765177"/>
            <a:ext cx="7208837" cy="592137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switch ( ch )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根据运算符来进行相关的运算</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a:t>
            </a:r>
          </a:p>
          <a:p>
            <a:pPr eaLnBrk="1" hangingPunct="1">
              <a:defRPr/>
            </a:pPr>
            <a:r>
              <a:rPr kumimoji="1" lang="en-US" altLang="zh-CN" sz="2000" b="1">
                <a:effectLst>
                  <a:outerShdw blurRad="38100" dist="38100" dir="2700000" algn="tl">
                    <a:srgbClr val="FFFFFF"/>
                  </a:outerShdw>
                </a:effectLst>
                <a:ea typeface="楷体_GB2312" pitchFamily="49" charset="-122"/>
              </a:rPr>
              <a:t>    case  '+':  result = a + b;   break;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加法运算</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case  '-':   result = a - b;    break;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减法运算</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case  '*':  result = a * b;   break;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乘法运算</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case  '/':   if (!b)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除法运算，判除数是否为</a:t>
            </a:r>
            <a:r>
              <a:rPr kumimoji="1" lang="en-US" altLang="zh-CN" sz="2000" b="1">
                <a:solidFill>
                  <a:schemeClr val="accent2"/>
                </a:solidFill>
                <a:effectLst>
                  <a:outerShdw blurRad="38100" dist="38100" dir="2700000" algn="tl">
                    <a:srgbClr val="000000"/>
                  </a:outerShdw>
                </a:effectLst>
                <a:ea typeface="楷体_GB2312" pitchFamily="49" charset="-122"/>
              </a:rPr>
              <a:t>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printf ("divisor is zero!\n");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显示除数为</a:t>
            </a:r>
            <a:r>
              <a:rPr kumimoji="1" lang="en-US" altLang="zh-CN" sz="2000" b="1">
                <a:solidFill>
                  <a:schemeClr val="accent2"/>
                </a:solidFill>
                <a:effectLst>
                  <a:outerShdw blurRad="38100" dist="38100" dir="2700000" algn="tl">
                    <a:srgbClr val="000000"/>
                  </a:outerShdw>
                </a:effectLst>
                <a:ea typeface="楷体_GB2312" pitchFamily="49" charset="-122"/>
              </a:rPr>
              <a:t>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tag = 1;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置运算非法标志</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a:t>
            </a:r>
          </a:p>
          <a:p>
            <a:pPr eaLnBrk="1" hangingPunct="1">
              <a:defRPr/>
            </a:pPr>
            <a:r>
              <a:rPr kumimoji="1" lang="en-US" altLang="zh-CN" sz="2000" b="1">
                <a:effectLst>
                  <a:outerShdw blurRad="38100" dist="38100" dir="2700000" algn="tl">
                    <a:srgbClr val="FFFFFF"/>
                  </a:outerShdw>
                </a:effectLst>
                <a:ea typeface="楷体_GB2312" pitchFamily="49" charset="-122"/>
              </a:rPr>
              <a:t>                   else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除数非</a:t>
            </a:r>
            <a:r>
              <a:rPr kumimoji="1" lang="en-US" altLang="zh-CN" sz="2000" b="1">
                <a:solidFill>
                  <a:schemeClr val="accent2"/>
                </a:solidFill>
                <a:effectLst>
                  <a:outerShdw blurRad="38100" dist="38100" dir="2700000" algn="tl">
                    <a:srgbClr val="000000"/>
                  </a:outerShdw>
                </a:effectLst>
                <a:ea typeface="楷体_GB2312" pitchFamily="49" charset="-122"/>
              </a:rPr>
              <a:t>0</a:t>
            </a:r>
          </a:p>
          <a:p>
            <a:pPr eaLnBrk="1" hangingPunct="1">
              <a:defRPr/>
            </a:pPr>
            <a:r>
              <a:rPr kumimoji="1" lang="en-US" altLang="zh-CN" sz="2000" b="1">
                <a:effectLst>
                  <a:outerShdw blurRad="38100" dist="38100" dir="2700000" algn="tl">
                    <a:srgbClr val="FFFFFF"/>
                  </a:outerShdw>
                </a:effectLst>
                <a:ea typeface="楷体_GB2312" pitchFamily="49" charset="-122"/>
              </a:rPr>
              <a:t>                      result = a / b;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计算商</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break;</a:t>
            </a:r>
          </a:p>
          <a:p>
            <a:pPr eaLnBrk="1" hangingPunct="1">
              <a:defRPr/>
            </a:pPr>
            <a:r>
              <a:rPr kumimoji="1" lang="en-US" altLang="zh-CN" sz="2000" b="1">
                <a:effectLst>
                  <a:outerShdw blurRad="38100" dist="38100" dir="2700000" algn="tl">
                    <a:srgbClr val="FFFFFF"/>
                  </a:outerShdw>
                </a:effectLst>
                <a:ea typeface="楷体_GB2312" pitchFamily="49" charset="-122"/>
              </a:rPr>
              <a:t>    default:  printf ("illegal arithmetic lable\n");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非法的运算符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tag = 1;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置运算非法标志</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a:t>
            </a:r>
          </a:p>
          <a:p>
            <a:pPr eaLnBrk="1" hangingPunct="1">
              <a:defRPr/>
            </a:pPr>
            <a:r>
              <a:rPr kumimoji="1" lang="en-US" altLang="zh-CN" sz="2000" b="1">
                <a:effectLst>
                  <a:outerShdw blurRad="38100" dist="38100" dir="2700000" algn="tl">
                    <a:srgbClr val="FFFFFF"/>
                  </a:outerShdw>
                </a:effectLst>
                <a:ea typeface="楷体_GB2312" pitchFamily="49" charset="-122"/>
              </a:rPr>
              <a:t>  if (!tag)  </a:t>
            </a:r>
            <a:r>
              <a:rPr kumimoji="1" lang="en-US" altLang="zh-CN" sz="2000" b="1">
                <a:solidFill>
                  <a:schemeClr val="accent2"/>
                </a:solidFill>
                <a:effectLst>
                  <a:outerShdw blurRad="38100" dist="38100" dir="2700000" algn="tl">
                    <a:srgbClr val="000000"/>
                  </a:outerShdw>
                </a:effectLst>
                <a:ea typeface="楷体_GB2312" pitchFamily="49" charset="-122"/>
              </a:rPr>
              <a:t>//</a:t>
            </a:r>
            <a:r>
              <a:rPr kumimoji="1" lang="zh-CN" altLang="en-US" sz="2000" b="1">
                <a:solidFill>
                  <a:schemeClr val="accent2"/>
                </a:solidFill>
                <a:effectLst>
                  <a:outerShdw blurRad="38100" dist="38100" dir="2700000" algn="tl">
                    <a:srgbClr val="000000"/>
                  </a:outerShdw>
                </a:effectLst>
                <a:ea typeface="楷体_GB2312" pitchFamily="49" charset="-122"/>
              </a:rPr>
              <a:t>运算合法，显示运算结果</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printf ("%.2f %c %.2f = %.2f\n", a, ch, b, result);</a:t>
            </a:r>
          </a:p>
          <a:p>
            <a:pPr eaLnBrk="1" hangingPunct="1">
              <a:defRPr/>
            </a:pPr>
            <a:r>
              <a:rPr kumimoji="1" lang="en-US" altLang="zh-CN" sz="2000" b="1">
                <a:effectLst>
                  <a:outerShdw blurRad="38100" dist="38100" dir="2700000" algn="tl">
                    <a:srgbClr val="FFFFFF"/>
                  </a:outerShdw>
                </a:effectLst>
                <a:ea typeface="楷体_GB2312" pitchFamily="49" charset="-122"/>
              </a:rPr>
              <a:t>}</a:t>
            </a:r>
          </a:p>
        </p:txBody>
      </p:sp>
      <p:sp>
        <p:nvSpPr>
          <p:cNvPr id="394245" name="Rectangle 5"/>
          <p:cNvSpPr>
            <a:spLocks noChangeArrowheads="1"/>
          </p:cNvSpPr>
          <p:nvPr/>
        </p:nvSpPr>
        <p:spPr bwMode="auto">
          <a:xfrm>
            <a:off x="3851275" y="5084765"/>
            <a:ext cx="5041900" cy="159067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effectLst>
                  <a:outerShdw blurRad="38100" dist="38100" dir="2700000" algn="tl">
                    <a:srgbClr val="C0C0C0"/>
                  </a:outerShdw>
                </a:effectLst>
                <a:latin typeface="Times New Roman" pitchFamily="18" charset="0"/>
              </a:rPr>
              <a:t>input two number: 20 30↙</a:t>
            </a:r>
          </a:p>
          <a:p>
            <a:pPr>
              <a:defRPr/>
            </a:pPr>
            <a:r>
              <a:rPr kumimoji="1" lang="en-US" altLang="zh-CN" sz="2400" b="1">
                <a:effectLst>
                  <a:outerShdw blurRad="38100" dist="38100" dir="2700000" algn="tl">
                    <a:srgbClr val="C0C0C0"/>
                  </a:outerShdw>
                </a:effectLst>
                <a:latin typeface="Times New Roman" pitchFamily="18" charset="0"/>
              </a:rPr>
              <a:t>input arithmetic lable(+ - * /): +↙</a:t>
            </a:r>
          </a:p>
          <a:p>
            <a:pPr>
              <a:defRPr/>
            </a:pPr>
            <a:r>
              <a:rPr kumimoji="1" lang="en-US" altLang="zh-CN" sz="2400" b="1">
                <a:solidFill>
                  <a:schemeClr val="bg2"/>
                </a:solidFill>
                <a:effectLst>
                  <a:outerShdw blurRad="38100" dist="38100" dir="2700000" algn="tl">
                    <a:srgbClr val="C0C0C0"/>
                  </a:outerShdw>
                </a:effectLst>
                <a:latin typeface="Times New Roman" pitchFamily="18" charset="0"/>
              </a:rPr>
              <a:t>20.00 + 30.00 = 50.00</a:t>
            </a:r>
            <a:r>
              <a:rPr kumimoji="1" lang="en-US" altLang="zh-CN" sz="2400">
                <a:solidFill>
                  <a:schemeClr val="bg2"/>
                </a:solidFill>
                <a:latin typeface="Times New Roman" pitchFamily="18" charset="0"/>
              </a:rPr>
              <a:t> </a:t>
            </a: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box(out)">
                                      <p:cBhvr>
                                        <p:cTn id="7" dur="500"/>
                                        <p:tgtEl>
                                          <p:spTgt spid="39424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4244"/>
                                        </p:tgtEl>
                                        <p:attrNameLst>
                                          <p:attrName>style.visibility</p:attrName>
                                        </p:attrNameLst>
                                      </p:cBhvr>
                                      <p:to>
                                        <p:strVal val="visible"/>
                                      </p:to>
                                    </p:set>
                                    <p:animEffect transition="in" filter="box(out)">
                                      <p:cBhvr>
                                        <p:cTn id="12" dur="500"/>
                                        <p:tgtEl>
                                          <p:spTgt spid="39424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4245"/>
                                        </p:tgtEl>
                                        <p:attrNameLst>
                                          <p:attrName>style.visibility</p:attrName>
                                        </p:attrNameLst>
                                      </p:cBhvr>
                                      <p:to>
                                        <p:strVal val="visible"/>
                                      </p:to>
                                    </p:set>
                                    <p:animEffect transition="in" filter="box(out)">
                                      <p:cBhvr>
                                        <p:cTn id="17" dur="500"/>
                                        <p:tgtEl>
                                          <p:spTgt spid="394245"/>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nimBg="1" autoUpdateAnimBg="0"/>
      <p:bldP spid="394244" grpId="0" animBg="1" autoUpdateAnimBg="0"/>
      <p:bldP spid="39424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47107" name="Rectangle 3"/>
          <p:cNvSpPr>
            <a:spLocks noChangeArrowheads="1"/>
          </p:cNvSpPr>
          <p:nvPr/>
        </p:nvSpPr>
        <p:spPr bwMode="auto">
          <a:xfrm>
            <a:off x="512765" y="247650"/>
            <a:ext cx="83073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just" eaLnBrk="1" hangingPunct="1">
              <a:buFont typeface="Wingdings" pitchFamily="2" charset="2"/>
              <a:buNone/>
            </a:pPr>
            <a:r>
              <a:rPr lang="en-US" altLang="zh-CN" sz="4400" dirty="0">
                <a:solidFill>
                  <a:schemeClr val="bg1"/>
                </a:solidFill>
                <a:latin typeface="隶书" pitchFamily="49" charset="-122"/>
                <a:ea typeface="隶书" pitchFamily="49" charset="-122"/>
              </a:rPr>
              <a:t>4.4 </a:t>
            </a:r>
            <a:r>
              <a:rPr lang="zh-CN" altLang="en-US" sz="4400" dirty="0">
                <a:solidFill>
                  <a:schemeClr val="bg1"/>
                </a:solidFill>
                <a:ea typeface="隶书" pitchFamily="49" charset="-122"/>
              </a:rPr>
              <a:t>选择结构程序设计举例</a:t>
            </a:r>
            <a:r>
              <a:rPr lang="zh-CN" altLang="en-US" sz="4400" dirty="0">
                <a:solidFill>
                  <a:schemeClr val="bg1"/>
                </a:solidFill>
              </a:rPr>
              <a:t> </a:t>
            </a:r>
          </a:p>
        </p:txBody>
      </p:sp>
      <p:sp>
        <p:nvSpPr>
          <p:cNvPr id="377860" name="Rectangle 4"/>
          <p:cNvSpPr>
            <a:spLocks noChangeArrowheads="1"/>
          </p:cNvSpPr>
          <p:nvPr/>
        </p:nvSpPr>
        <p:spPr bwMode="auto">
          <a:xfrm>
            <a:off x="395288" y="1227001"/>
            <a:ext cx="8208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tabLst>
                <a:tab pos="1049338" algn="l"/>
              </a:tabLst>
              <a:defRPr/>
            </a:pPr>
            <a:r>
              <a:rPr kumimoji="1" lang="zh-CN" altLang="en-US" sz="2400" b="1" dirty="0">
                <a:solidFill>
                  <a:schemeClr val="accent2"/>
                </a:solidFill>
                <a:effectLst>
                  <a:outerShdw blurRad="38100" dist="38100" dir="2700000" algn="tl">
                    <a:srgbClr val="C0C0C0"/>
                  </a:outerShdw>
                </a:effectLst>
                <a:latin typeface="隶书" pitchFamily="49" charset="-122"/>
                <a:ea typeface="隶书" pitchFamily="49" charset="-122"/>
              </a:rPr>
              <a:t>   </a:t>
            </a:r>
            <a:r>
              <a:rPr kumimoji="1"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a:t>
            </a:r>
            <a:r>
              <a:rPr kumimoji="1" lang="zh-CN" altLang="en-US" sz="2400" b="1" dirty="0">
                <a:solidFill>
                  <a:srgbClr val="CC3300"/>
                </a:solidFill>
                <a:effectLst>
                  <a:outerShdw blurRad="38100" dist="38100" dir="2700000" algn="tl">
                    <a:srgbClr val="C0C0C0"/>
                  </a:outerShdw>
                </a:effectLst>
                <a:latin typeface="隶书" pitchFamily="49" charset="-122"/>
                <a:ea typeface="隶书" pitchFamily="49" charset="-122"/>
              </a:rPr>
              <a:t>例</a:t>
            </a:r>
            <a:r>
              <a:rPr kumimoji="1"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3】</a:t>
            </a:r>
            <a:r>
              <a:rPr kumimoji="1" lang="zh-CN" altLang="en-US" sz="2400" b="1" dirty="0">
                <a:effectLst>
                  <a:outerShdw blurRad="38100" dist="38100" dir="2700000" algn="tl">
                    <a:srgbClr val="C0C0C0"/>
                  </a:outerShdw>
                </a:effectLst>
                <a:latin typeface="隶书" pitchFamily="49" charset="-122"/>
                <a:ea typeface="隶书" pitchFamily="49" charset="-122"/>
              </a:rPr>
              <a:t>已知某公司员工的保底薪水为</a:t>
            </a:r>
            <a:r>
              <a:rPr kumimoji="1" lang="en-US" altLang="zh-CN" sz="2400" b="1" dirty="0">
                <a:effectLst>
                  <a:outerShdw blurRad="38100" dist="38100" dir="2700000" algn="tl">
                    <a:srgbClr val="C0C0C0"/>
                  </a:outerShdw>
                </a:effectLst>
                <a:latin typeface="隶书" pitchFamily="49" charset="-122"/>
                <a:ea typeface="隶书" pitchFamily="49" charset="-122"/>
              </a:rPr>
              <a:t>500</a:t>
            </a:r>
            <a:r>
              <a:rPr kumimoji="1" lang="zh-CN" altLang="en-US" sz="2400" b="1" dirty="0">
                <a:effectLst>
                  <a:outerShdw blurRad="38100" dist="38100" dir="2700000" algn="tl">
                    <a:srgbClr val="C0C0C0"/>
                  </a:outerShdw>
                </a:effectLst>
                <a:latin typeface="隶书" pitchFamily="49" charset="-122"/>
                <a:ea typeface="隶书" pitchFamily="49" charset="-122"/>
              </a:rPr>
              <a:t>，某月所接工程的利润</a:t>
            </a:r>
            <a:r>
              <a:rPr kumimoji="1" lang="en-US" altLang="zh-CN" sz="2400" b="1" dirty="0">
                <a:effectLst>
                  <a:outerShdw blurRad="38100" dist="38100" dir="2700000" algn="tl">
                    <a:srgbClr val="C0C0C0"/>
                  </a:outerShdw>
                </a:effectLst>
                <a:latin typeface="隶书" pitchFamily="49" charset="-122"/>
                <a:ea typeface="隶书" pitchFamily="49" charset="-122"/>
              </a:rPr>
              <a:t>profit</a:t>
            </a:r>
            <a:r>
              <a:rPr kumimoji="1" lang="zh-CN" altLang="en-US" sz="2400" b="1" dirty="0">
                <a:effectLst>
                  <a:outerShdw blurRad="38100" dist="38100" dir="2700000" algn="tl">
                    <a:srgbClr val="C0C0C0"/>
                  </a:outerShdw>
                </a:effectLst>
                <a:latin typeface="隶书" pitchFamily="49" charset="-122"/>
                <a:ea typeface="隶书" pitchFamily="49" charset="-122"/>
              </a:rPr>
              <a:t>（整数）与利润提成的关系如下所示（计量单位：元）。计算员工的当月薪水。</a:t>
            </a:r>
            <a:r>
              <a:rPr kumimoji="1" lang="zh-CN" altLang="en-US" sz="2400" b="1" dirty="0">
                <a:effectLst>
                  <a:outerShdw blurRad="38100" dist="38100" dir="2700000" algn="tl">
                    <a:srgbClr val="C0C0C0"/>
                  </a:outerShdw>
                </a:effectLst>
                <a:latin typeface="楷体_GB2312" pitchFamily="49" charset="-122"/>
                <a:ea typeface="楷体_GB2312" pitchFamily="49" charset="-122"/>
              </a:rPr>
              <a:t> </a:t>
            </a:r>
          </a:p>
        </p:txBody>
      </p:sp>
      <p:graphicFrame>
        <p:nvGraphicFramePr>
          <p:cNvPr id="377890" name="Group 34"/>
          <p:cNvGraphicFramePr>
            <a:graphicFrameLocks noGrp="1"/>
          </p:cNvGraphicFramePr>
          <p:nvPr/>
        </p:nvGraphicFramePr>
        <p:xfrm>
          <a:off x="1116015" y="2420938"/>
          <a:ext cx="7272337" cy="2378076"/>
        </p:xfrm>
        <a:graphic>
          <a:graphicData uri="http://schemas.openxmlformats.org/drawingml/2006/table">
            <a:tbl>
              <a:tblPr/>
              <a:tblGrid>
                <a:gridCol w="3636962">
                  <a:extLst>
                    <a:ext uri="{9D8B030D-6E8A-4147-A177-3AD203B41FA5}">
                      <a16:colId xmlns:a16="http://schemas.microsoft.com/office/drawing/2014/main" val="20000"/>
                    </a:ext>
                  </a:extLst>
                </a:gridCol>
                <a:gridCol w="3635375">
                  <a:extLst>
                    <a:ext uri="{9D8B030D-6E8A-4147-A177-3AD203B41FA5}">
                      <a16:colId xmlns:a16="http://schemas.microsoft.com/office/drawing/2014/main" val="20001"/>
                    </a:ext>
                  </a:extLst>
                </a:gridCol>
              </a:tblGrid>
              <a:tr h="396346">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rgbClr val="339933"/>
                          </a:solidFill>
                          <a:effectLst/>
                          <a:latin typeface="Arial" pitchFamily="34" charset="0"/>
                          <a:ea typeface="楷体_GB2312" pitchFamily="49" charset="-122"/>
                          <a:cs typeface="Times New Roman" pitchFamily="18" charset="0"/>
                        </a:rPr>
                        <a:t>工程利润</a:t>
                      </a:r>
                      <a:r>
                        <a:rPr kumimoji="0" lang="en-US" altLang="zh-CN" sz="2000" b="0" i="0" u="none" strike="noStrike" cap="none" normalizeH="0" baseline="0" smtClean="0">
                          <a:ln>
                            <a:noFill/>
                          </a:ln>
                          <a:solidFill>
                            <a:srgbClr val="339933"/>
                          </a:solidFill>
                          <a:effectLst/>
                          <a:latin typeface="Arial" pitchFamily="34" charset="0"/>
                          <a:ea typeface="楷体_GB2312" pitchFamily="49" charset="-122"/>
                          <a:cs typeface="Times New Roman" pitchFamily="18" charset="0"/>
                        </a:rPr>
                        <a:t>profit</a:t>
                      </a:r>
                      <a:endParaRPr kumimoji="0" lang="en-US" altLang="zh-CN" sz="2000" b="1" i="0" u="none" strike="noStrike" cap="none" normalizeH="0" baseline="0" smtClean="0">
                        <a:ln>
                          <a:noFill/>
                        </a:ln>
                        <a:solidFill>
                          <a:srgbClr val="339933"/>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rgbClr val="339933"/>
                          </a:solidFill>
                          <a:effectLst/>
                          <a:latin typeface="Arial" pitchFamily="34" charset="0"/>
                          <a:ea typeface="楷体_GB2312" pitchFamily="49" charset="-122"/>
                          <a:cs typeface="Times New Roman" pitchFamily="18" charset="0"/>
                        </a:rPr>
                        <a:t>提成比率</a:t>
                      </a:r>
                      <a:endParaRPr kumimoji="0" lang="zh-CN" altLang="en-US" sz="2000" b="1" i="0" u="none" strike="noStrike" cap="none" normalizeH="0" baseline="0" smtClean="0">
                        <a:ln>
                          <a:noFill/>
                        </a:ln>
                        <a:solidFill>
                          <a:srgbClr val="339933"/>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profit≤1000</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没有提成</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1000</a:t>
                      </a: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profit≤2000</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提成</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4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2000</a:t>
                      </a: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profit≤5000</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提成</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5000</a:t>
                      </a: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profit≤10000</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提成</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20%</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4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10000</a:t>
                      </a: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profit</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提成</a:t>
                      </a:r>
                      <a:r>
                        <a:rPr kumimoji="0" lang="en-US" altLang="zh-CN" sz="2000" b="1" i="0" u="none" strike="noStrike" cap="none" normalizeH="0" baseline="0" smtClean="0">
                          <a:ln>
                            <a:noFill/>
                          </a:ln>
                          <a:solidFill>
                            <a:srgbClr val="000000"/>
                          </a:solidFill>
                          <a:effectLst/>
                          <a:latin typeface="Arial" pitchFamily="34" charset="0"/>
                          <a:ea typeface="楷体_GB2312" pitchFamily="49" charset="-122"/>
                          <a:cs typeface="Times New Roman" pitchFamily="18" charset="0"/>
                        </a:rPr>
                        <a:t>25%</a:t>
                      </a:r>
                      <a:endParaRPr kumimoji="0" lang="en-US" altLang="zh-CN" sz="2000" b="1" i="0" u="none" strike="noStrike" cap="none" normalizeH="0" baseline="0" smtClean="0">
                        <a:ln>
                          <a:noFill/>
                        </a:ln>
                        <a:solidFill>
                          <a:schemeClr val="tx1"/>
                        </a:solidFill>
                        <a:effectLst/>
                        <a:latin typeface="Arial" pitchFamily="34" charset="0"/>
                        <a:ea typeface="楷体_GB2312" pitchFamily="49" charset="-122"/>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77885" name="Rectangle 29"/>
          <p:cNvSpPr>
            <a:spLocks noChangeArrowheads="1"/>
          </p:cNvSpPr>
          <p:nvPr/>
        </p:nvSpPr>
        <p:spPr bwMode="auto">
          <a:xfrm>
            <a:off x="467049" y="4365627"/>
            <a:ext cx="8353425" cy="226377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defRPr/>
            </a:pPr>
            <a:r>
              <a:rPr kumimoji="1" lang="zh-CN" altLang="en-US" sz="2000" b="1">
                <a:solidFill>
                  <a:srgbClr val="FF33CC"/>
                </a:solidFill>
                <a:effectLst>
                  <a:outerShdw blurRad="38100" dist="38100" dir="2700000" algn="tl">
                    <a:srgbClr val="C0C0C0"/>
                  </a:outerShdw>
                </a:effectLst>
                <a:latin typeface="隶书" pitchFamily="49" charset="-122"/>
                <a:ea typeface="隶书" pitchFamily="49" charset="-122"/>
              </a:rPr>
              <a:t>程序应该这样来设计：</a:t>
            </a:r>
          </a:p>
          <a:p>
            <a:pPr>
              <a:buClr>
                <a:srgbClr val="CC00FF"/>
              </a:buClr>
              <a:buFont typeface="Wingdings" pitchFamily="2" charset="2"/>
              <a:buChar char="Ø"/>
              <a:tabLst>
                <a:tab pos="457200" algn="l"/>
              </a:tabL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 首先要定义一个变量用来存放员工所接工程的利润；</a:t>
            </a:r>
          </a:p>
          <a:p>
            <a:pPr>
              <a:buClr>
                <a:srgbClr val="CC00FF"/>
              </a:buClr>
              <a:buFont typeface="Wingdings" pitchFamily="2" charset="2"/>
              <a:buChar char="Ø"/>
              <a:tabLst>
                <a:tab pos="457200" algn="l"/>
              </a:tabL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 其次提示用户输入员工所接工程的利润，并调用</a:t>
            </a:r>
            <a:r>
              <a:rPr kumimoji="1" lang="en-US" altLang="zh-CN" sz="2000" b="1">
                <a:effectLst>
                  <a:outerShdw blurRad="38100" dist="38100" dir="2700000" algn="tl">
                    <a:srgbClr val="C0C0C0"/>
                  </a:outerShdw>
                </a:effectLst>
                <a:latin typeface="楷体_GB2312" pitchFamily="49" charset="-122"/>
                <a:ea typeface="楷体_GB2312" pitchFamily="49" charset="-122"/>
              </a:rPr>
              <a:t>scanf</a:t>
            </a:r>
            <a:r>
              <a:rPr kumimoji="1" lang="zh-CN" altLang="en-US" sz="2000" b="1">
                <a:effectLst>
                  <a:outerShdw blurRad="38100" dist="38100" dir="2700000" algn="tl">
                    <a:srgbClr val="C0C0C0"/>
                  </a:outerShdw>
                </a:effectLst>
                <a:latin typeface="楷体_GB2312" pitchFamily="49" charset="-122"/>
                <a:ea typeface="楷体_GB2312" pitchFamily="49" charset="-122"/>
              </a:rPr>
              <a:t>函数接受用户输入员工所接工程的利润；</a:t>
            </a:r>
          </a:p>
          <a:p>
            <a:pPr>
              <a:buClr>
                <a:srgbClr val="CC00FF"/>
              </a:buClr>
              <a:buFont typeface="Wingdings" pitchFamily="2" charset="2"/>
              <a:buChar char="Ø"/>
              <a:tabLst>
                <a:tab pos="457200" algn="l"/>
              </a:tabL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 然后根据上表的规则，计算该员工当月的提成比率。</a:t>
            </a:r>
          </a:p>
          <a:p>
            <a:pPr>
              <a:buClr>
                <a:srgbClr val="CC00FF"/>
              </a:buClr>
              <a:buFont typeface="Wingdings" pitchFamily="2" charset="2"/>
              <a:buChar char="Ø"/>
              <a:tabLst>
                <a:tab pos="457200" algn="l"/>
              </a:tabLst>
              <a:defRPr/>
            </a:pPr>
            <a:r>
              <a:rPr kumimoji="1" lang="zh-CN" altLang="en-US" sz="2000" b="1">
                <a:effectLst>
                  <a:outerShdw blurRad="38100" dist="38100" dir="2700000" algn="tl">
                    <a:srgbClr val="C0C0C0"/>
                  </a:outerShdw>
                </a:effectLst>
                <a:latin typeface="楷体_GB2312" pitchFamily="49" charset="-122"/>
                <a:ea typeface="楷体_GB2312" pitchFamily="49" charset="-122"/>
              </a:rPr>
              <a:t> 最后计算该员工当月的薪水（保底薪水</a:t>
            </a:r>
            <a:r>
              <a:rPr kumimoji="1" lang="en-US" altLang="zh-CN" sz="2000" b="1">
                <a:effectLst>
                  <a:outerShdw blurRad="38100" dist="38100" dir="2700000" algn="tl">
                    <a:srgbClr val="C0C0C0"/>
                  </a:outerShdw>
                </a:effectLst>
                <a:latin typeface="楷体_GB2312" pitchFamily="49" charset="-122"/>
                <a:ea typeface="楷体_GB2312" pitchFamily="49" charset="-122"/>
              </a:rPr>
              <a:t>+</a:t>
            </a:r>
            <a:r>
              <a:rPr kumimoji="1" lang="zh-CN" altLang="en-US" sz="2000" b="1">
                <a:effectLst>
                  <a:outerShdw blurRad="38100" dist="38100" dir="2700000" algn="tl">
                    <a:srgbClr val="C0C0C0"/>
                  </a:outerShdw>
                </a:effectLst>
                <a:latin typeface="楷体_GB2312" pitchFamily="49" charset="-122"/>
                <a:ea typeface="楷体_GB2312" pitchFamily="49" charset="-122"/>
              </a:rPr>
              <a:t>所接工程的利润*提成比率），并输出结果。</a:t>
            </a:r>
          </a:p>
        </p:txBody>
      </p:sp>
    </p:spTree>
    <p:extLst>
      <p:ext uri="{BB962C8B-B14F-4D97-AF65-F5344CB8AC3E}">
        <p14:creationId xmlns:p14="http://schemas.microsoft.com/office/powerpoint/2010/main" val="4153468444"/>
      </p:ext>
    </p:extLst>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7885"/>
                                        </p:tgtEl>
                                        <p:attrNameLst>
                                          <p:attrName>style.visibility</p:attrName>
                                        </p:attrNameLst>
                                      </p:cBhvr>
                                      <p:to>
                                        <p:strVal val="visible"/>
                                      </p:to>
                                    </p:set>
                                    <p:animEffect transition="in" filter="box(out)">
                                      <p:cBhvr>
                                        <p:cTn id="7" dur="500"/>
                                        <p:tgtEl>
                                          <p:spTgt spid="37788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8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79907" name="Text Box 3" descr="信纸"/>
          <p:cNvSpPr txBox="1">
            <a:spLocks noChangeArrowheads="1"/>
          </p:cNvSpPr>
          <p:nvPr/>
        </p:nvSpPr>
        <p:spPr bwMode="auto">
          <a:xfrm>
            <a:off x="603250" y="174627"/>
            <a:ext cx="6408738" cy="653097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ea typeface="楷体_GB2312" pitchFamily="49" charset="-122"/>
              </a:rPr>
              <a:t>#include &lt;stdio.h&gt;</a:t>
            </a:r>
          </a:p>
          <a:p>
            <a:pPr eaLnBrk="1" hangingPunct="1">
              <a:defRPr/>
            </a:pPr>
            <a:r>
              <a:rPr kumimoji="1" lang="en-US" altLang="zh-CN" sz="2000" b="1">
                <a:solidFill>
                  <a:srgbClr val="CC3300"/>
                </a:solidFill>
                <a:effectLst>
                  <a:outerShdw blurRad="38100" dist="38100" dir="2700000" algn="tl">
                    <a:srgbClr val="000000"/>
                  </a:outerShdw>
                </a:effectLst>
                <a:ea typeface="楷体_GB2312" pitchFamily="49" charset="-122"/>
              </a:rPr>
              <a:t>void main ( )</a:t>
            </a:r>
          </a:p>
          <a:p>
            <a:pPr eaLnBrk="1" hangingPunct="1">
              <a:defRPr/>
            </a:pPr>
            <a:r>
              <a:rPr kumimoji="1" lang="en-US" altLang="zh-CN" sz="2000" b="1">
                <a:effectLst>
                  <a:outerShdw blurRad="38100" dist="38100" dir="2700000" algn="tl">
                    <a:srgbClr val="FFFFFF"/>
                  </a:outerShdw>
                </a:effectLst>
                <a:ea typeface="楷体_GB2312" pitchFamily="49" charset="-122"/>
              </a:rPr>
              <a:t>{</a:t>
            </a:r>
          </a:p>
          <a:p>
            <a:pPr eaLnBrk="1" hangingPunct="1">
              <a:defRPr/>
            </a:pPr>
            <a:r>
              <a:rPr kumimoji="1" lang="en-US" altLang="zh-CN" sz="2000" b="1">
                <a:effectLst>
                  <a:outerShdw blurRad="38100" dist="38100" dir="2700000" algn="tl">
                    <a:srgbClr val="FFFFFF"/>
                  </a:outerShdw>
                </a:effectLst>
                <a:ea typeface="楷体_GB2312" pitchFamily="49" charset="-122"/>
              </a:rPr>
              <a:t>   long   profit;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所接工程的利润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float   ratio;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提成比率</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float  salary = 500;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薪水，初始值为保底薪水</a:t>
            </a:r>
            <a:r>
              <a:rPr kumimoji="1" lang="en-US" altLang="zh-CN" sz="2000" b="1">
                <a:solidFill>
                  <a:srgbClr val="0033CC"/>
                </a:solidFill>
                <a:effectLst>
                  <a:outerShdw blurRad="38100" dist="38100" dir="2700000" algn="tl">
                    <a:srgbClr val="000000"/>
                  </a:outerShdw>
                </a:effectLst>
                <a:ea typeface="楷体_GB2312" pitchFamily="49" charset="-122"/>
              </a:rPr>
              <a:t>500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printf ("Input profit: ");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提示输入所接工程的利润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scanf ("%ld", &amp;profit);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输入所接工程的利润</a:t>
            </a:r>
          </a:p>
          <a:p>
            <a:pPr eaLnBrk="1" hangingPunct="1">
              <a:defRPr/>
            </a:pPr>
            <a:r>
              <a:rPr kumimoji="1" lang="zh-CN" altLang="en-US" sz="2000" b="1">
                <a:solidFill>
                  <a:srgbClr val="0033CC"/>
                </a:solidFill>
                <a:effectLst>
                  <a:outerShdw blurRad="38100" dist="38100" dir="2700000" algn="tl">
                    <a:srgbClr val="000000"/>
                  </a:outerShdw>
                </a:effectLst>
                <a:ea typeface="楷体_GB2312" pitchFamily="49" charset="-122"/>
              </a:rPr>
              <a: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计算提成比率</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if</a:t>
            </a:r>
            <a:r>
              <a:rPr kumimoji="1" lang="en-US" altLang="zh-CN" sz="2000" b="1">
                <a:effectLst>
                  <a:outerShdw blurRad="38100" dist="38100" dir="2700000" algn="tl">
                    <a:srgbClr val="FFFFFF"/>
                  </a:outerShdw>
                </a:effectLst>
                <a:ea typeface="楷体_GB2312" pitchFamily="49" charset="-122"/>
              </a:rPr>
              <a:t> (profit &lt;= 1000)</a:t>
            </a:r>
          </a:p>
          <a:p>
            <a:pPr eaLnBrk="1" hangingPunct="1">
              <a:defRPr/>
            </a:pPr>
            <a:r>
              <a:rPr kumimoji="1" lang="en-US" altLang="zh-CN" sz="2000" b="1">
                <a:effectLst>
                  <a:outerShdw blurRad="38100" dist="38100" dir="2700000" algn="tl">
                    <a:srgbClr val="FFFFFF"/>
                  </a:outerShdw>
                </a:effectLst>
                <a:ea typeface="楷体_GB2312" pitchFamily="49" charset="-122"/>
              </a:rPr>
              <a:t>       ratio = 0;</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else if</a:t>
            </a:r>
            <a:r>
              <a:rPr kumimoji="1" lang="en-US" altLang="zh-CN" sz="2000" b="1">
                <a:effectLst>
                  <a:outerShdw blurRad="38100" dist="38100" dir="2700000" algn="tl">
                    <a:srgbClr val="FFFFFF"/>
                  </a:outerShdw>
                </a:effectLst>
                <a:ea typeface="楷体_GB2312" pitchFamily="49" charset="-122"/>
              </a:rPr>
              <a:t> (profit &lt;= 2000)</a:t>
            </a:r>
          </a:p>
          <a:p>
            <a:pPr eaLnBrk="1" hangingPunct="1">
              <a:defRPr/>
            </a:pPr>
            <a:r>
              <a:rPr kumimoji="1" lang="en-US" altLang="zh-CN" sz="2000" b="1">
                <a:effectLst>
                  <a:outerShdw blurRad="38100" dist="38100" dir="2700000" algn="tl">
                    <a:srgbClr val="FFFFFF"/>
                  </a:outerShdw>
                </a:effectLst>
                <a:ea typeface="楷体_GB2312" pitchFamily="49" charset="-122"/>
              </a:rPr>
              <a:t>       ratio = (float)0.10;</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else if</a:t>
            </a:r>
            <a:r>
              <a:rPr kumimoji="1" lang="en-US" altLang="zh-CN" sz="2000" b="1">
                <a:effectLst>
                  <a:outerShdw blurRad="38100" dist="38100" dir="2700000" algn="tl">
                    <a:srgbClr val="FFFFFF"/>
                  </a:outerShdw>
                </a:effectLst>
                <a:ea typeface="楷体_GB2312" pitchFamily="49" charset="-122"/>
              </a:rPr>
              <a:t> (profit &lt;= 5000)</a:t>
            </a:r>
          </a:p>
          <a:p>
            <a:pPr eaLnBrk="1" hangingPunct="1">
              <a:defRPr/>
            </a:pPr>
            <a:r>
              <a:rPr kumimoji="1" lang="en-US" altLang="zh-CN" sz="2000" b="1">
                <a:effectLst>
                  <a:outerShdw blurRad="38100" dist="38100" dir="2700000" algn="tl">
                    <a:srgbClr val="FFFFFF"/>
                  </a:outerShdw>
                </a:effectLst>
                <a:ea typeface="楷体_GB2312" pitchFamily="49" charset="-122"/>
              </a:rPr>
              <a:t>       ratio = (float)0.15;</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else if</a:t>
            </a:r>
            <a:r>
              <a:rPr kumimoji="1" lang="en-US" altLang="zh-CN" sz="2000" b="1">
                <a:effectLst>
                  <a:outerShdw blurRad="38100" dist="38100" dir="2700000" algn="tl">
                    <a:srgbClr val="FFFFFF"/>
                  </a:outerShdw>
                </a:effectLst>
                <a:ea typeface="楷体_GB2312" pitchFamily="49" charset="-122"/>
              </a:rPr>
              <a:t> (profit &lt;= 10000)</a:t>
            </a:r>
          </a:p>
          <a:p>
            <a:pPr eaLnBrk="1" hangingPunct="1">
              <a:defRPr/>
            </a:pPr>
            <a:r>
              <a:rPr kumimoji="1" lang="en-US" altLang="zh-CN" sz="2000" b="1">
                <a:effectLst>
                  <a:outerShdw blurRad="38100" dist="38100" dir="2700000" algn="tl">
                    <a:srgbClr val="FFFFFF"/>
                  </a:outerShdw>
                </a:effectLst>
                <a:ea typeface="楷体_GB2312" pitchFamily="49" charset="-122"/>
              </a:rPr>
              <a:t>       ratio = (float)0.20;</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else</a:t>
            </a:r>
            <a:r>
              <a:rPr kumimoji="1" lang="en-US" altLang="zh-CN" sz="2000" b="1">
                <a:effectLst>
                  <a:outerShdw blurRad="38100" dist="38100" dir="2700000" algn="tl">
                    <a:srgbClr val="FFFFFF"/>
                  </a:outerShdw>
                </a:effectLst>
                <a:ea typeface="楷体_GB2312" pitchFamily="49" charset="-122"/>
              </a:rPr>
              <a:t>   ratio = (float)0.25;</a:t>
            </a:r>
          </a:p>
          <a:p>
            <a:pPr eaLnBrk="1" hangingPunct="1">
              <a:defRPr/>
            </a:pPr>
            <a:r>
              <a:rPr kumimoji="1" lang="en-US" altLang="zh-CN" sz="2000" b="1">
                <a:effectLst>
                  <a:outerShdw blurRad="38100" dist="38100" dir="2700000" algn="tl">
                    <a:srgbClr val="FFFFFF"/>
                  </a:outerShdw>
                </a:effectLst>
                <a:ea typeface="楷体_GB2312" pitchFamily="49" charset="-122"/>
              </a:rPr>
              <a:t>   salary += profit * ratio;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计算当月薪水</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printf ("salary = %.2f\n", salary);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输出结果</a:t>
            </a:r>
          </a:p>
          <a:p>
            <a:pPr eaLnBrk="1" hangingPunct="1">
              <a:defRPr/>
            </a:pPr>
            <a:r>
              <a:rPr kumimoji="1" lang="en-US" altLang="zh-CN" sz="2000" b="1">
                <a:effectLst>
                  <a:outerShdw blurRad="38100" dist="38100" dir="2700000" algn="tl">
                    <a:srgbClr val="FFFFFF"/>
                  </a:outerShdw>
                </a:effectLst>
                <a:ea typeface="楷体_GB2312" pitchFamily="49" charset="-122"/>
              </a:rPr>
              <a:t>}</a:t>
            </a:r>
          </a:p>
        </p:txBody>
      </p:sp>
      <p:sp>
        <p:nvSpPr>
          <p:cNvPr id="379908" name="Rectangle 4"/>
          <p:cNvSpPr>
            <a:spLocks noChangeArrowheads="1"/>
          </p:cNvSpPr>
          <p:nvPr/>
        </p:nvSpPr>
        <p:spPr bwMode="auto">
          <a:xfrm>
            <a:off x="5795965" y="4005263"/>
            <a:ext cx="3025775" cy="12255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effectLst>
                  <a:outerShdw blurRad="38100" dist="38100" dir="2700000" algn="tl">
                    <a:srgbClr val="C0C0C0"/>
                  </a:outerShdw>
                </a:effectLst>
                <a:latin typeface="Times New Roman" pitchFamily="18" charset="0"/>
              </a:rPr>
              <a:t>Input profit: 4000↙</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salary = 1100.00</a:t>
            </a:r>
          </a:p>
        </p:txBody>
      </p:sp>
      <p:sp>
        <p:nvSpPr>
          <p:cNvPr id="379909" name="Rectangle 5"/>
          <p:cNvSpPr>
            <a:spLocks noChangeArrowheads="1"/>
          </p:cNvSpPr>
          <p:nvPr/>
        </p:nvSpPr>
        <p:spPr bwMode="auto">
          <a:xfrm>
            <a:off x="2220913" y="146052"/>
            <a:ext cx="48244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None/>
              <a:defRPr/>
            </a:pPr>
            <a:r>
              <a:rPr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方法一：使</a:t>
            </a:r>
            <a:r>
              <a:rPr kumimoji="1"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用</a:t>
            </a:r>
            <a:r>
              <a:rPr kumimoji="1" lang="en-US" altLang="zh-CN" sz="2400" b="1" u="sng">
                <a:solidFill>
                  <a:srgbClr val="FF3300"/>
                </a:solidFill>
                <a:effectLst>
                  <a:outerShdw blurRad="38100" dist="38100" dir="2700000" algn="tl">
                    <a:srgbClr val="C0C0C0"/>
                  </a:outerShdw>
                </a:effectLst>
                <a:latin typeface="楷体_GB2312" pitchFamily="49" charset="-122"/>
                <a:ea typeface="楷体_GB2312" pitchFamily="49" charset="-122"/>
              </a:rPr>
              <a:t>if_else if</a:t>
            </a:r>
            <a:r>
              <a:rPr kumimoji="1"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语句</a:t>
            </a:r>
            <a:endParaRPr kumimoji="1" lang="zh-CN" altLang="en-US" sz="2400" b="1" u="sng">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379910" name="Rectangle 6"/>
          <p:cNvSpPr>
            <a:spLocks noChangeArrowheads="1"/>
          </p:cNvSpPr>
          <p:nvPr/>
        </p:nvSpPr>
        <p:spPr bwMode="auto">
          <a:xfrm>
            <a:off x="684215" y="2997200"/>
            <a:ext cx="2879725" cy="27368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865070237"/>
      </p:ext>
    </p:extLst>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09"/>
                                        </p:tgtEl>
                                        <p:attrNameLst>
                                          <p:attrName>style.visibility</p:attrName>
                                        </p:attrNameLst>
                                      </p:cBhvr>
                                      <p:to>
                                        <p:strVal val="visible"/>
                                      </p:to>
                                    </p:set>
                                    <p:animEffect transition="in" filter="blinds(horizontal)">
                                      <p:cBhvr>
                                        <p:cTn id="7" dur="500"/>
                                        <p:tgtEl>
                                          <p:spTgt spid="37990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9907"/>
                                        </p:tgtEl>
                                        <p:attrNameLst>
                                          <p:attrName>style.visibility</p:attrName>
                                        </p:attrNameLst>
                                      </p:cBhvr>
                                      <p:to>
                                        <p:strVal val="visible"/>
                                      </p:to>
                                    </p:set>
                                    <p:animEffect transition="in" filter="box(out)">
                                      <p:cBhvr>
                                        <p:cTn id="12" dur="500"/>
                                        <p:tgtEl>
                                          <p:spTgt spid="37990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379910"/>
                                        </p:tgtEl>
                                        <p:attrNameLst>
                                          <p:attrName>style.visibility</p:attrName>
                                        </p:attrNameLst>
                                      </p:cBhvr>
                                      <p:to>
                                        <p:strVal val="visible"/>
                                      </p:to>
                                    </p:set>
                                    <p:animEffect transition="in" filter="strips(downLeft)">
                                      <p:cBhvr>
                                        <p:cTn id="16" dur="500"/>
                                        <p:tgtEl>
                                          <p:spTgt spid="3799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79908"/>
                                        </p:tgtEl>
                                        <p:attrNameLst>
                                          <p:attrName>style.visibility</p:attrName>
                                        </p:attrNameLst>
                                      </p:cBhvr>
                                      <p:to>
                                        <p:strVal val="visible"/>
                                      </p:to>
                                    </p:set>
                                    <p:animEffect transition="in" filter="box(out)">
                                      <p:cBhvr>
                                        <p:cTn id="21" dur="500"/>
                                        <p:tgtEl>
                                          <p:spTgt spid="379908"/>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animBg="1" autoUpdateAnimBg="0"/>
      <p:bldP spid="379908" grpId="0" animBg="1"/>
      <p:bldP spid="379909" grpId="0"/>
      <p:bldP spid="3799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81955" name="Text Box 3" descr="信纸"/>
          <p:cNvSpPr txBox="1">
            <a:spLocks noChangeArrowheads="1"/>
          </p:cNvSpPr>
          <p:nvPr/>
        </p:nvSpPr>
        <p:spPr bwMode="auto">
          <a:xfrm>
            <a:off x="603250" y="34927"/>
            <a:ext cx="6408738" cy="6835775"/>
          </a:xfrm>
          <a:prstGeom prst="rect">
            <a:avLst/>
          </a:prstGeom>
          <a:blipFill dpi="0" rotWithShape="0">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ea typeface="楷体_GB2312" pitchFamily="49" charset="-122"/>
              </a:rPr>
              <a:t>#include &lt;stdio.h&gt;</a:t>
            </a:r>
          </a:p>
          <a:p>
            <a:pPr eaLnBrk="1" hangingPunct="1">
              <a:defRPr/>
            </a:pPr>
            <a:r>
              <a:rPr kumimoji="1" lang="en-US" altLang="zh-CN" sz="2000" b="1">
                <a:solidFill>
                  <a:srgbClr val="CC3300"/>
                </a:solidFill>
                <a:effectLst>
                  <a:outerShdw blurRad="38100" dist="38100" dir="2700000" algn="tl">
                    <a:srgbClr val="000000"/>
                  </a:outerShdw>
                </a:effectLst>
                <a:ea typeface="楷体_GB2312" pitchFamily="49" charset="-122"/>
              </a:rPr>
              <a:t>void main ( )</a:t>
            </a:r>
          </a:p>
          <a:p>
            <a:pPr eaLnBrk="1" hangingPunct="1">
              <a:defRPr/>
            </a:pPr>
            <a:r>
              <a:rPr kumimoji="1" lang="en-US" altLang="zh-CN" sz="2000" b="1">
                <a:effectLst>
                  <a:outerShdw blurRad="38100" dist="38100" dir="2700000" algn="tl">
                    <a:srgbClr val="FFFFFF"/>
                  </a:outerShdw>
                </a:effectLst>
                <a:ea typeface="楷体_GB2312" pitchFamily="49" charset="-122"/>
              </a:rPr>
              <a:t>{</a:t>
            </a:r>
          </a:p>
          <a:p>
            <a:pPr eaLnBrk="1" hangingPunct="1">
              <a:defRPr/>
            </a:pPr>
            <a:r>
              <a:rPr kumimoji="1" lang="en-US" altLang="zh-CN" sz="2000" b="1">
                <a:effectLst>
                  <a:outerShdw blurRad="38100" dist="38100" dir="2700000" algn="tl">
                    <a:srgbClr val="FFFFFF"/>
                  </a:outerShdw>
                </a:effectLst>
                <a:ea typeface="楷体_GB2312" pitchFamily="49" charset="-122"/>
              </a:rPr>
              <a:t>   long   profit;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所接工程的利润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float   ratio;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提成比率</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float   salary = 500;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薪水，初始值为保底薪水</a:t>
            </a:r>
            <a:r>
              <a:rPr kumimoji="1" lang="en-US" altLang="zh-CN" sz="2000" b="1">
                <a:solidFill>
                  <a:srgbClr val="0033CC"/>
                </a:solidFill>
                <a:effectLst>
                  <a:outerShdw blurRad="38100" dist="38100" dir="2700000" algn="tl">
                    <a:srgbClr val="000000"/>
                  </a:outerShdw>
                </a:effectLst>
                <a:ea typeface="楷体_GB2312" pitchFamily="49" charset="-122"/>
              </a:rPr>
              <a:t>500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printf ("Input profit: ");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提示输入所接工程的利润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scanf ("%ld", &amp;profit);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输入所接工程的利润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计算提成比率</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if</a:t>
            </a:r>
            <a:r>
              <a:rPr kumimoji="1" lang="en-US" altLang="zh-CN" sz="2000" b="1">
                <a:effectLst>
                  <a:outerShdw blurRad="38100" dist="38100" dir="2700000" algn="tl">
                    <a:srgbClr val="FFFFFF"/>
                  </a:outerShdw>
                </a:effectLst>
                <a:ea typeface="楷体_GB2312" pitchFamily="49" charset="-122"/>
              </a:rPr>
              <a:t> (profit &lt;= 1000)</a:t>
            </a:r>
          </a:p>
          <a:p>
            <a:pPr eaLnBrk="1" hangingPunct="1">
              <a:defRPr/>
            </a:pPr>
            <a:r>
              <a:rPr kumimoji="1" lang="en-US" altLang="zh-CN" sz="2000" b="1">
                <a:effectLst>
                  <a:outerShdw blurRad="38100" dist="38100" dir="2700000" algn="tl">
                    <a:srgbClr val="FFFFFF"/>
                  </a:outerShdw>
                </a:effectLst>
                <a:ea typeface="楷体_GB2312" pitchFamily="49" charset="-122"/>
              </a:rPr>
              <a:t>       ratio = 0;</a:t>
            </a:r>
          </a:p>
          <a:p>
            <a:pPr eaLnBrk="1" hangingPunct="1">
              <a:defRPr/>
            </a:pPr>
            <a:r>
              <a:rPr kumimoji="1" lang="en-US" altLang="zh-CN" sz="2000" b="1">
                <a:solidFill>
                  <a:srgbClr val="FF33CC"/>
                </a:solidFill>
                <a:effectLst>
                  <a:outerShdw blurRad="38100" dist="38100" dir="2700000" algn="tl">
                    <a:srgbClr val="000000"/>
                  </a:outerShdw>
                </a:effectLst>
                <a:ea typeface="楷体_GB2312" pitchFamily="49" charset="-122"/>
              </a:rPr>
              <a:t>   if</a:t>
            </a:r>
            <a:r>
              <a:rPr kumimoji="1" lang="en-US" altLang="zh-CN" sz="2000" b="1">
                <a:effectLst>
                  <a:outerShdw blurRad="38100" dist="38100" dir="2700000" algn="tl">
                    <a:srgbClr val="FFFFFF"/>
                  </a:outerShdw>
                </a:effectLst>
                <a:ea typeface="楷体_GB2312" pitchFamily="49" charset="-122"/>
              </a:rPr>
              <a:t> (1000 &lt; profit &amp;&amp; profit &lt;= 2000)</a:t>
            </a:r>
          </a:p>
          <a:p>
            <a:pPr eaLnBrk="1" hangingPunct="1">
              <a:defRPr/>
            </a:pPr>
            <a:r>
              <a:rPr kumimoji="1" lang="en-US" altLang="zh-CN" sz="2000" b="1">
                <a:effectLst>
                  <a:outerShdw blurRad="38100" dist="38100" dir="2700000" algn="tl">
                    <a:srgbClr val="FFFFFF"/>
                  </a:outerShdw>
                </a:effectLst>
                <a:ea typeface="楷体_GB2312" pitchFamily="49" charset="-122"/>
              </a:rPr>
              <a:t>       ratio = </a:t>
            </a:r>
            <a:r>
              <a:rPr kumimoji="1" lang="en-US" altLang="zh-CN" sz="2000" b="1">
                <a:solidFill>
                  <a:srgbClr val="CC00FF"/>
                </a:solidFill>
                <a:effectLst>
                  <a:outerShdw blurRad="38100" dist="38100" dir="2700000" algn="tl">
                    <a:srgbClr val="000000"/>
                  </a:outerShdw>
                </a:effectLst>
                <a:ea typeface="楷体_GB2312" pitchFamily="49" charset="-122"/>
              </a:rPr>
              <a:t>(float)</a:t>
            </a:r>
            <a:r>
              <a:rPr kumimoji="1" lang="en-US" altLang="zh-CN" sz="2000" b="1">
                <a:effectLst>
                  <a:outerShdw blurRad="38100" dist="38100" dir="2700000" algn="tl">
                    <a:srgbClr val="FFFFFF"/>
                  </a:outerShdw>
                </a:effectLst>
                <a:ea typeface="楷体_GB2312" pitchFamily="49" charset="-122"/>
              </a:rPr>
              <a:t>0.10;</a:t>
            </a:r>
          </a:p>
          <a:p>
            <a:pPr eaLnBrk="1" hangingPunct="1">
              <a:defRPr/>
            </a:pPr>
            <a:r>
              <a:rPr kumimoji="1" lang="en-US" altLang="zh-CN" sz="2000" b="1">
                <a:solidFill>
                  <a:srgbClr val="FF33CC"/>
                </a:solidFill>
                <a:effectLst>
                  <a:outerShdw blurRad="38100" dist="38100" dir="2700000" algn="tl">
                    <a:srgbClr val="000000"/>
                  </a:outerShdw>
                </a:effectLst>
                <a:ea typeface="楷体_GB2312" pitchFamily="49" charset="-122"/>
              </a:rPr>
              <a:t>   if</a:t>
            </a:r>
            <a:r>
              <a:rPr kumimoji="1" lang="en-US" altLang="zh-CN" sz="2000" b="1">
                <a:effectLst>
                  <a:outerShdw blurRad="38100" dist="38100" dir="2700000" algn="tl">
                    <a:srgbClr val="FFFFFF"/>
                  </a:outerShdw>
                </a:effectLst>
                <a:ea typeface="楷体_GB2312" pitchFamily="49" charset="-122"/>
              </a:rPr>
              <a:t> (2000 &lt; profit &amp;&amp; profit &lt;= 5000)</a:t>
            </a:r>
          </a:p>
          <a:p>
            <a:pPr eaLnBrk="1" hangingPunct="1">
              <a:defRPr/>
            </a:pPr>
            <a:r>
              <a:rPr kumimoji="1" lang="en-US" altLang="zh-CN" sz="2000" b="1">
                <a:effectLst>
                  <a:outerShdw blurRad="38100" dist="38100" dir="2700000" algn="tl">
                    <a:srgbClr val="FFFFFF"/>
                  </a:outerShdw>
                </a:effectLst>
                <a:ea typeface="楷体_GB2312" pitchFamily="49" charset="-122"/>
              </a:rPr>
              <a:t>       ratio = </a:t>
            </a:r>
            <a:r>
              <a:rPr kumimoji="1" lang="en-US" altLang="zh-CN" sz="2000" b="1">
                <a:solidFill>
                  <a:srgbClr val="CC00FF"/>
                </a:solidFill>
                <a:effectLst>
                  <a:outerShdw blurRad="38100" dist="38100" dir="2700000" algn="tl">
                    <a:srgbClr val="000000"/>
                  </a:outerShdw>
                </a:effectLst>
                <a:ea typeface="楷体_GB2312" pitchFamily="49" charset="-122"/>
              </a:rPr>
              <a:t>(float)</a:t>
            </a:r>
            <a:r>
              <a:rPr kumimoji="1" lang="en-US" altLang="zh-CN" sz="2000" b="1">
                <a:effectLst>
                  <a:outerShdw blurRad="38100" dist="38100" dir="2700000" algn="tl">
                    <a:srgbClr val="FFFFFF"/>
                  </a:outerShdw>
                </a:effectLst>
                <a:ea typeface="楷体_GB2312" pitchFamily="49" charset="-122"/>
              </a:rPr>
              <a:t>0.15;</a:t>
            </a:r>
          </a:p>
          <a:p>
            <a:pPr eaLnBrk="1" hangingPunct="1">
              <a:defRPr/>
            </a:pPr>
            <a:r>
              <a:rPr kumimoji="1" lang="en-US" altLang="zh-CN" sz="2000" b="1">
                <a:solidFill>
                  <a:srgbClr val="FF33CC"/>
                </a:solidFill>
                <a:effectLst>
                  <a:outerShdw blurRad="38100" dist="38100" dir="2700000" algn="tl">
                    <a:srgbClr val="000000"/>
                  </a:outerShdw>
                </a:effectLst>
                <a:ea typeface="楷体_GB2312" pitchFamily="49" charset="-122"/>
              </a:rPr>
              <a:t>   if</a:t>
            </a:r>
            <a:r>
              <a:rPr kumimoji="1" lang="en-US" altLang="zh-CN" sz="2000" b="1">
                <a:effectLst>
                  <a:outerShdw blurRad="38100" dist="38100" dir="2700000" algn="tl">
                    <a:srgbClr val="FFFFFF"/>
                  </a:outerShdw>
                </a:effectLst>
                <a:ea typeface="楷体_GB2312" pitchFamily="49" charset="-122"/>
              </a:rPr>
              <a:t> (5000 &lt; profit &amp;&amp; profit &lt;= 10000)</a:t>
            </a:r>
          </a:p>
          <a:p>
            <a:pPr eaLnBrk="1" hangingPunct="1">
              <a:defRPr/>
            </a:pPr>
            <a:r>
              <a:rPr kumimoji="1" lang="en-US" altLang="zh-CN" sz="2000" b="1">
                <a:effectLst>
                  <a:outerShdw blurRad="38100" dist="38100" dir="2700000" algn="tl">
                    <a:srgbClr val="FFFFFF"/>
                  </a:outerShdw>
                </a:effectLst>
                <a:ea typeface="楷体_GB2312" pitchFamily="49" charset="-122"/>
              </a:rPr>
              <a:t>       ratio = </a:t>
            </a:r>
            <a:r>
              <a:rPr kumimoji="1" lang="en-US" altLang="zh-CN" sz="2000" b="1">
                <a:solidFill>
                  <a:srgbClr val="CC00FF"/>
                </a:solidFill>
                <a:effectLst>
                  <a:outerShdw blurRad="38100" dist="38100" dir="2700000" algn="tl">
                    <a:srgbClr val="000000"/>
                  </a:outerShdw>
                </a:effectLst>
                <a:ea typeface="楷体_GB2312" pitchFamily="49" charset="-122"/>
              </a:rPr>
              <a:t>(float)</a:t>
            </a:r>
            <a:r>
              <a:rPr kumimoji="1" lang="en-US" altLang="zh-CN" sz="2000" b="1">
                <a:effectLst>
                  <a:outerShdw blurRad="38100" dist="38100" dir="2700000" algn="tl">
                    <a:srgbClr val="FFFFFF"/>
                  </a:outerShdw>
                </a:effectLst>
                <a:ea typeface="楷体_GB2312" pitchFamily="49" charset="-122"/>
              </a:rPr>
              <a:t>0.20;</a:t>
            </a:r>
          </a:p>
          <a:p>
            <a:pPr eaLnBrk="1" hangingPunct="1">
              <a:defRPr/>
            </a:pPr>
            <a:r>
              <a:rPr kumimoji="1" lang="en-US" altLang="zh-CN" sz="2000" b="1">
                <a:solidFill>
                  <a:srgbClr val="FF33CC"/>
                </a:solidFill>
                <a:effectLst>
                  <a:outerShdw blurRad="38100" dist="38100" dir="2700000" algn="tl">
                    <a:srgbClr val="000000"/>
                  </a:outerShdw>
                </a:effectLst>
                <a:ea typeface="楷体_GB2312" pitchFamily="49" charset="-122"/>
              </a:rPr>
              <a:t>   if</a:t>
            </a:r>
            <a:r>
              <a:rPr kumimoji="1" lang="en-US" altLang="zh-CN" sz="2000" b="1">
                <a:effectLst>
                  <a:outerShdw blurRad="38100" dist="38100" dir="2700000" algn="tl">
                    <a:srgbClr val="FFFFFF"/>
                  </a:outerShdw>
                </a:effectLst>
                <a:ea typeface="楷体_GB2312" pitchFamily="49" charset="-122"/>
              </a:rPr>
              <a:t> (10000 &lt; profit)</a:t>
            </a:r>
          </a:p>
          <a:p>
            <a:pPr eaLnBrk="1" hangingPunct="1">
              <a:defRPr/>
            </a:pPr>
            <a:r>
              <a:rPr kumimoji="1" lang="en-US" altLang="zh-CN" sz="2000" b="1">
                <a:effectLst>
                  <a:outerShdw blurRad="38100" dist="38100" dir="2700000" algn="tl">
                    <a:srgbClr val="FFFFFF"/>
                  </a:outerShdw>
                </a:effectLst>
                <a:ea typeface="楷体_GB2312" pitchFamily="49" charset="-122"/>
              </a:rPr>
              <a:t>       ratio = </a:t>
            </a:r>
            <a:r>
              <a:rPr kumimoji="1" lang="en-US" altLang="zh-CN" sz="2000" b="1">
                <a:solidFill>
                  <a:srgbClr val="CC00FF"/>
                </a:solidFill>
                <a:effectLst>
                  <a:outerShdw blurRad="38100" dist="38100" dir="2700000" algn="tl">
                    <a:srgbClr val="000000"/>
                  </a:outerShdw>
                </a:effectLst>
                <a:ea typeface="楷体_GB2312" pitchFamily="49" charset="-122"/>
              </a:rPr>
              <a:t>(float)</a:t>
            </a:r>
            <a:r>
              <a:rPr kumimoji="1" lang="en-US" altLang="zh-CN" sz="2000" b="1">
                <a:effectLst>
                  <a:outerShdw blurRad="38100" dist="38100" dir="2700000" algn="tl">
                    <a:srgbClr val="FFFFFF"/>
                  </a:outerShdw>
                </a:effectLst>
                <a:ea typeface="楷体_GB2312" pitchFamily="49" charset="-122"/>
              </a:rPr>
              <a:t>0.25;</a:t>
            </a:r>
          </a:p>
          <a:p>
            <a:pPr eaLnBrk="1" hangingPunct="1">
              <a:defRPr/>
            </a:pPr>
            <a:r>
              <a:rPr kumimoji="1" lang="en-US" altLang="zh-CN" sz="2000" b="1">
                <a:effectLst>
                  <a:outerShdw blurRad="38100" dist="38100" dir="2700000" algn="tl">
                    <a:srgbClr val="FFFFFF"/>
                  </a:outerShdw>
                </a:effectLst>
                <a:ea typeface="楷体_GB2312" pitchFamily="49" charset="-122"/>
              </a:rPr>
              <a:t>   salary += profit * ratio;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计算当月薪水</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printf ("salary = %.2f\n", salary);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输出结果</a:t>
            </a:r>
          </a:p>
          <a:p>
            <a:pPr eaLnBrk="1" hangingPunct="1">
              <a:defRPr/>
            </a:pPr>
            <a:r>
              <a:rPr kumimoji="1" lang="en-US" altLang="zh-CN" sz="2000" b="1">
                <a:effectLst>
                  <a:outerShdw blurRad="38100" dist="38100" dir="2700000" algn="tl">
                    <a:srgbClr val="FFFFFF"/>
                  </a:outerShdw>
                </a:effectLst>
                <a:ea typeface="楷体_GB2312" pitchFamily="49" charset="-122"/>
              </a:rPr>
              <a:t>}</a:t>
            </a:r>
          </a:p>
        </p:txBody>
      </p:sp>
      <p:sp>
        <p:nvSpPr>
          <p:cNvPr id="381956" name="Rectangle 4"/>
          <p:cNvSpPr>
            <a:spLocks noChangeArrowheads="1"/>
          </p:cNvSpPr>
          <p:nvPr/>
        </p:nvSpPr>
        <p:spPr bwMode="auto">
          <a:xfrm>
            <a:off x="5795965" y="4005263"/>
            <a:ext cx="3025775" cy="12255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effectLst>
                  <a:outerShdw blurRad="38100" dist="38100" dir="2700000" algn="tl">
                    <a:srgbClr val="C0C0C0"/>
                  </a:outerShdw>
                </a:effectLst>
                <a:latin typeface="Times New Roman" pitchFamily="18" charset="0"/>
              </a:rPr>
              <a:t>Input profit: 4000↙</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salary = 1100.00</a:t>
            </a:r>
          </a:p>
        </p:txBody>
      </p:sp>
      <p:sp>
        <p:nvSpPr>
          <p:cNvPr id="381957" name="Rectangle 5"/>
          <p:cNvSpPr>
            <a:spLocks noChangeArrowheads="1"/>
          </p:cNvSpPr>
          <p:nvPr/>
        </p:nvSpPr>
        <p:spPr bwMode="auto">
          <a:xfrm>
            <a:off x="2220913" y="146052"/>
            <a:ext cx="48244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None/>
              <a:defRPr/>
            </a:pPr>
            <a:r>
              <a:rPr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方法二：使</a:t>
            </a:r>
            <a:r>
              <a:rPr kumimoji="1"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用</a:t>
            </a:r>
            <a:r>
              <a:rPr kumimoji="1" lang="en-US" altLang="zh-CN" sz="2400" b="1" u="sng">
                <a:solidFill>
                  <a:srgbClr val="FF3300"/>
                </a:solidFill>
                <a:effectLst>
                  <a:outerShdw blurRad="38100" dist="38100" dir="2700000" algn="tl">
                    <a:srgbClr val="C0C0C0"/>
                  </a:outerShdw>
                </a:effectLst>
                <a:latin typeface="楷体_GB2312" pitchFamily="49" charset="-122"/>
                <a:ea typeface="楷体_GB2312" pitchFamily="49" charset="-122"/>
              </a:rPr>
              <a:t>if</a:t>
            </a:r>
            <a:r>
              <a:rPr kumimoji="1"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语句</a:t>
            </a:r>
            <a:endParaRPr kumimoji="1" lang="zh-CN" altLang="en-US" sz="2400" b="1" u="sng">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381958" name="Rectangle 6"/>
          <p:cNvSpPr>
            <a:spLocks noChangeArrowheads="1"/>
          </p:cNvSpPr>
          <p:nvPr/>
        </p:nvSpPr>
        <p:spPr bwMode="auto">
          <a:xfrm>
            <a:off x="755650" y="2852740"/>
            <a:ext cx="4103688" cy="302418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81959" name="AutoShape 7"/>
          <p:cNvSpPr>
            <a:spLocks noChangeArrowheads="1"/>
          </p:cNvSpPr>
          <p:nvPr/>
        </p:nvSpPr>
        <p:spPr bwMode="auto">
          <a:xfrm>
            <a:off x="6011863" y="2060577"/>
            <a:ext cx="2952750" cy="1800225"/>
          </a:xfrm>
          <a:prstGeom prst="wedgeRoundRectCallout">
            <a:avLst>
              <a:gd name="adj1" fmla="val -178495"/>
              <a:gd name="adj2" fmla="val 4850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defRPr/>
            </a:pPr>
            <a:r>
              <a:rPr kumimoji="1" lang="en-US" altLang="zh-CN" sz="2400" b="1">
                <a:solidFill>
                  <a:srgbClr val="FF3300"/>
                </a:solidFill>
                <a:effectLst>
                  <a:outerShdw blurRad="38100" dist="38100" dir="2700000" algn="tl">
                    <a:srgbClr val="000000"/>
                  </a:outerShdw>
                </a:effectLst>
                <a:latin typeface="隶书" pitchFamily="49" charset="-122"/>
                <a:ea typeface="隶书" pitchFamily="49" charset="-122"/>
              </a:rPr>
              <a:t>0.1</a:t>
            </a:r>
            <a:r>
              <a:rPr kumimoji="1" lang="zh-CN" altLang="en-US" sz="2400" b="1">
                <a:solidFill>
                  <a:srgbClr val="FF3300"/>
                </a:solidFill>
                <a:effectLst>
                  <a:outerShdw blurRad="38100" dist="38100" dir="2700000" algn="tl">
                    <a:srgbClr val="000000"/>
                  </a:outerShdw>
                </a:effectLst>
                <a:latin typeface="隶书" pitchFamily="49" charset="-122"/>
                <a:ea typeface="隶书" pitchFamily="49" charset="-122"/>
              </a:rPr>
              <a:t>默认为</a:t>
            </a:r>
            <a:r>
              <a:rPr kumimoji="1" lang="en-US" altLang="zh-CN" sz="2400" b="1">
                <a:solidFill>
                  <a:srgbClr val="FF3300"/>
                </a:solidFill>
                <a:effectLst>
                  <a:outerShdw blurRad="38100" dist="38100" dir="2700000" algn="tl">
                    <a:srgbClr val="000000"/>
                  </a:outerShdw>
                </a:effectLst>
                <a:latin typeface="隶书" pitchFamily="49" charset="-122"/>
                <a:ea typeface="隶书" pitchFamily="49" charset="-122"/>
              </a:rPr>
              <a:t>double</a:t>
            </a:r>
            <a:r>
              <a:rPr kumimoji="1" lang="zh-CN" altLang="en-US" sz="2400" b="1">
                <a:solidFill>
                  <a:srgbClr val="FF3300"/>
                </a:solidFill>
                <a:effectLst>
                  <a:outerShdw blurRad="38100" dist="38100" dir="2700000" algn="tl">
                    <a:srgbClr val="000000"/>
                  </a:outerShdw>
                </a:effectLst>
                <a:latin typeface="隶书" pitchFamily="49" charset="-122"/>
                <a:ea typeface="隶书" pitchFamily="49" charset="-122"/>
              </a:rPr>
              <a:t>型，不进行强制类型转换将产生警告信息！</a:t>
            </a:r>
          </a:p>
        </p:txBody>
      </p:sp>
    </p:spTree>
    <p:extLst>
      <p:ext uri="{BB962C8B-B14F-4D97-AF65-F5344CB8AC3E}">
        <p14:creationId xmlns:p14="http://schemas.microsoft.com/office/powerpoint/2010/main" val="1914033467"/>
      </p:ext>
    </p:extLst>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1957"/>
                                        </p:tgtEl>
                                        <p:attrNameLst>
                                          <p:attrName>style.visibility</p:attrName>
                                        </p:attrNameLst>
                                      </p:cBhvr>
                                      <p:to>
                                        <p:strVal val="visible"/>
                                      </p:to>
                                    </p:set>
                                    <p:animEffect transition="in" filter="blinds(horizontal)">
                                      <p:cBhvr>
                                        <p:cTn id="7" dur="500"/>
                                        <p:tgtEl>
                                          <p:spTgt spid="38195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81955"/>
                                        </p:tgtEl>
                                        <p:attrNameLst>
                                          <p:attrName>style.visibility</p:attrName>
                                        </p:attrNameLst>
                                      </p:cBhvr>
                                      <p:to>
                                        <p:strVal val="visible"/>
                                      </p:to>
                                    </p:set>
                                    <p:animEffect transition="in" filter="box(out)">
                                      <p:cBhvr>
                                        <p:cTn id="12" dur="500"/>
                                        <p:tgtEl>
                                          <p:spTgt spid="38195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381958"/>
                                        </p:tgtEl>
                                        <p:attrNameLst>
                                          <p:attrName>style.visibility</p:attrName>
                                        </p:attrNameLst>
                                      </p:cBhvr>
                                      <p:to>
                                        <p:strVal val="visible"/>
                                      </p:to>
                                    </p:set>
                                    <p:animEffect transition="in" filter="strips(downLeft)">
                                      <p:cBhvr>
                                        <p:cTn id="16" dur="500"/>
                                        <p:tgtEl>
                                          <p:spTgt spid="3819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81956"/>
                                        </p:tgtEl>
                                        <p:attrNameLst>
                                          <p:attrName>style.visibility</p:attrName>
                                        </p:attrNameLst>
                                      </p:cBhvr>
                                      <p:to>
                                        <p:strVal val="visible"/>
                                      </p:to>
                                    </p:set>
                                    <p:animEffect transition="in" filter="box(out)">
                                      <p:cBhvr>
                                        <p:cTn id="21" dur="500"/>
                                        <p:tgtEl>
                                          <p:spTgt spid="381956"/>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381959"/>
                                        </p:tgtEl>
                                        <p:attrNameLst>
                                          <p:attrName>style.visibility</p:attrName>
                                        </p:attrNameLst>
                                      </p:cBhvr>
                                      <p:to>
                                        <p:strVal val="visible"/>
                                      </p:to>
                                    </p:set>
                                    <p:animEffect transition="in" filter="strips(downRight)">
                                      <p:cBhvr>
                                        <p:cTn id="26" dur="500"/>
                                        <p:tgtEl>
                                          <p:spTgt spid="381959"/>
                                        </p:tgtEl>
                                      </p:cBhvr>
                                    </p:animEffect>
                                  </p:childTnLst>
                                  <p:subTnLst>
                                    <p:audio>
                                      <p:cMediaNode>
                                        <p:cTn display="0" masterRel="sameClick">
                                          <p:stCondLst>
                                            <p:cond evt="begin" delay="0">
                                              <p:tn val="24"/>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autoUpdateAnimBg="0"/>
      <p:bldP spid="381956" grpId="0" animBg="1"/>
      <p:bldP spid="381957" grpId="0"/>
      <p:bldP spid="381958" grpId="0" animBg="1"/>
      <p:bldP spid="38195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539750" y="3644900"/>
            <a:ext cx="8064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l"/>
              <a:defRPr/>
            </a:pPr>
            <a:r>
              <a:rPr kumimoji="1" lang="zh-CN" altLang="en-US" sz="2400" b="1">
                <a:solidFill>
                  <a:srgbClr val="008000"/>
                </a:solidFill>
                <a:effectLst>
                  <a:outerShdw blurRad="38100" dist="38100" dir="2700000" algn="tl">
                    <a:srgbClr val="C0C0C0"/>
                  </a:outerShdw>
                </a:effectLst>
                <a:latin typeface="楷体_GB2312" pitchFamily="49" charset="-122"/>
                <a:ea typeface="楷体_GB2312" pitchFamily="49" charset="-122"/>
              </a:rPr>
              <a:t> 说明：</a:t>
            </a:r>
          </a:p>
          <a:p>
            <a:pPr>
              <a:defRPr/>
            </a:pPr>
            <a:r>
              <a:rPr kumimoji="1" lang="zh-CN" altLang="en-US" sz="2400">
                <a:solidFill>
                  <a:schemeClr val="tx2"/>
                </a:solidFill>
                <a:latin typeface="楷体_GB2312" pitchFamily="49" charset="-122"/>
                <a:ea typeface="楷体_GB2312" pitchFamily="49" charset="-122"/>
              </a:rPr>
              <a:t>   </a:t>
            </a:r>
            <a:r>
              <a:rPr kumimoji="1" lang="en-US" altLang="zh-CN" sz="2400" b="1">
                <a:solidFill>
                  <a:schemeClr val="tx2"/>
                </a:solidFill>
                <a:latin typeface="楷体_GB2312" pitchFamily="49" charset="-122"/>
                <a:ea typeface="楷体_GB2312" pitchFamily="49" charset="-122"/>
              </a:rPr>
              <a:t>(1)</a:t>
            </a:r>
            <a:r>
              <a:rPr kumimoji="1" lang="en-US" altLang="zh-CN" sz="2400">
                <a:solidFill>
                  <a:schemeClr val="tx2"/>
                </a:solidFill>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Times New Roman"/>
                <a:ea typeface="楷体_GB2312" pitchFamily="49" charset="-122"/>
              </a:rPr>
              <a:t>“</a:t>
            </a:r>
            <a:r>
              <a:rPr kumimoji="1" lang="en-US" altLang="zh-CN" sz="2400" b="1">
                <a:effectLst>
                  <a:outerShdw blurRad="38100" dist="38100" dir="2700000" algn="tl">
                    <a:srgbClr val="C0C0C0"/>
                  </a:outerShdw>
                </a:effectLst>
                <a:latin typeface="楷体_GB2312" pitchFamily="49" charset="-122"/>
                <a:ea typeface="楷体_GB2312" pitchFamily="49" charset="-122"/>
              </a:rPr>
              <a:t>}</a:t>
            </a:r>
            <a:r>
              <a:rPr kumimoji="1" lang="en-US" altLang="zh-CN" sz="2400" b="1">
                <a:effectLst>
                  <a:outerShdw blurRad="38100" dist="38100" dir="2700000" algn="tl">
                    <a:srgbClr val="C0C0C0"/>
                  </a:outerShdw>
                </a:effectLst>
                <a:latin typeface="Times New Roman"/>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后不加分号</a:t>
            </a:r>
          </a:p>
          <a:p>
            <a:pPr lvl="1">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(2) </a:t>
            </a:r>
            <a:r>
              <a:rPr kumimoji="1" lang="zh-CN" altLang="en-US" sz="2400" b="1">
                <a:effectLst>
                  <a:outerShdw blurRad="38100" dist="38100" dir="2700000" algn="tl">
                    <a:srgbClr val="C0C0C0"/>
                  </a:outerShdw>
                </a:effectLst>
                <a:latin typeface="楷体_GB2312" pitchFamily="49" charset="-122"/>
                <a:ea typeface="楷体_GB2312" pitchFamily="49" charset="-122"/>
              </a:rPr>
              <a:t>语法上和单一语句相同</a:t>
            </a:r>
          </a:p>
          <a:p>
            <a:pPr lvl="1">
              <a:defRPr/>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(3) </a:t>
            </a:r>
            <a:r>
              <a:rPr kumimoji="1" lang="zh-CN" altLang="en-US" sz="2400" b="1">
                <a:effectLst>
                  <a:outerShdw blurRad="38100" dist="38100" dir="2700000" algn="tl">
                    <a:srgbClr val="C0C0C0"/>
                  </a:outerShdw>
                </a:effectLst>
                <a:latin typeface="楷体_GB2312" pitchFamily="49" charset="-122"/>
                <a:ea typeface="楷体_GB2312" pitchFamily="49" charset="-122"/>
              </a:rPr>
              <a:t>复合语句可嵌套</a:t>
            </a:r>
          </a:p>
          <a:p>
            <a:pPr lvl="1">
              <a:defRPr/>
            </a:pPr>
            <a:r>
              <a:rPr kumimoji="1" lang="zh-CN" altLang="en-US" sz="2400" b="1">
                <a:effectLst>
                  <a:outerShdw blurRad="38100" dist="38100" dir="2700000" algn="tl">
                    <a:srgbClr val="C0C0C0"/>
                  </a:outerShdw>
                </a:effectLst>
                <a:latin typeface="Times New Roman" pitchFamily="18" charset="0"/>
                <a:ea typeface="楷体_GB2312" pitchFamily="49" charset="-122"/>
              </a:rPr>
              <a:t>       </a:t>
            </a:r>
            <a:r>
              <a:rPr kumimoji="1" lang="en-US" altLang="zh-CN" sz="2400" b="1">
                <a:effectLst>
                  <a:outerShdw blurRad="38100" dist="38100" dir="2700000" algn="tl">
                    <a:srgbClr val="C0C0C0"/>
                  </a:outerShdw>
                </a:effectLst>
                <a:latin typeface="Times New Roman" pitchFamily="18" charset="0"/>
                <a:ea typeface="楷体_GB2312" pitchFamily="49" charset="-122"/>
              </a:rPr>
              <a:t>(4)  </a:t>
            </a:r>
            <a:r>
              <a:rPr kumimoji="1" lang="zh-CN" altLang="en-US" sz="2400" b="1">
                <a:effectLst>
                  <a:outerShdw blurRad="38100" dist="38100" dir="2700000" algn="tl">
                    <a:srgbClr val="C0C0C0"/>
                  </a:outerShdw>
                </a:effectLst>
                <a:latin typeface="Times New Roman" pitchFamily="18" charset="0"/>
                <a:ea typeface="楷体_GB2312" pitchFamily="49" charset="-122"/>
              </a:rPr>
              <a:t>复合语句内定义的变量只能在复合语句内使用。</a:t>
            </a:r>
            <a:r>
              <a:rPr kumimoji="1" lang="zh-CN" altLang="en-US" sz="2400">
                <a:latin typeface="Times New Roman" pitchFamily="18" charset="0"/>
              </a:rPr>
              <a:t> </a:t>
            </a:r>
          </a:p>
        </p:txBody>
      </p:sp>
      <p:sp>
        <p:nvSpPr>
          <p:cNvPr id="275459" name="Rectangle 3"/>
          <p:cNvSpPr>
            <a:spLocks noChangeArrowheads="1"/>
          </p:cNvSpPr>
          <p:nvPr/>
        </p:nvSpPr>
        <p:spPr bwMode="auto">
          <a:xfrm>
            <a:off x="539752" y="1484313"/>
            <a:ext cx="794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kumimoji="1" lang="zh-CN" altLang="en-US" sz="2400" b="1">
                <a:effectLst>
                  <a:outerShdw blurRad="38100" dist="38100" dir="2700000" algn="tl">
                    <a:srgbClr val="C0C0C0"/>
                  </a:outerShdw>
                </a:effectLst>
                <a:latin typeface="楷体_GB2312" pitchFamily="49" charset="-122"/>
                <a:ea typeface="楷体_GB2312" pitchFamily="49" charset="-122"/>
              </a:rPr>
              <a:t>用 </a:t>
            </a:r>
            <a:r>
              <a:rPr kumimoji="1" lang="en-US" altLang="zh-CN" sz="2400" b="1">
                <a:solidFill>
                  <a:srgbClr val="CC3300"/>
                </a:solidFill>
                <a:effectLst>
                  <a:outerShdw blurRad="38100" dist="38100" dir="2700000" algn="tl">
                    <a:srgbClr val="C0C0C0"/>
                  </a:outerShdw>
                </a:effectLst>
                <a:latin typeface="楷体_GB2312" pitchFamily="49" charset="-122"/>
                <a:ea typeface="楷体_GB2312" pitchFamily="49" charset="-122"/>
              </a:rPr>
              <a:t>{</a:t>
            </a:r>
            <a:r>
              <a:rPr kumimoji="1" lang="en-US" altLang="zh-CN" sz="2400" b="1">
                <a:solidFill>
                  <a:srgbClr val="CC3300"/>
                </a:solidFill>
                <a:effectLst>
                  <a:outerShdw blurRad="38100" dist="38100" dir="2700000" algn="tl">
                    <a:srgbClr val="C0C0C0"/>
                  </a:outerShdw>
                </a:effectLst>
                <a:latin typeface="Times New Roman"/>
                <a:ea typeface="楷体_GB2312" pitchFamily="49" charset="-122"/>
              </a:rPr>
              <a:t>…</a:t>
            </a:r>
            <a:r>
              <a:rPr kumimoji="1" lang="en-US" altLang="zh-CN" sz="2400" b="1">
                <a:solidFill>
                  <a:srgbClr val="CC3300"/>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1">
                <a:effectLst>
                  <a:outerShdw blurRad="38100" dist="38100" dir="2700000" algn="tl">
                    <a:srgbClr val="C0C0C0"/>
                  </a:outerShdw>
                </a:effectLst>
                <a:latin typeface="楷体_GB2312" pitchFamily="49" charset="-122"/>
                <a:ea typeface="楷体_GB2312" pitchFamily="49" charset="-122"/>
              </a:rPr>
              <a:t>括起来的一组语句</a:t>
            </a:r>
            <a:r>
              <a:rPr kumimoji="1" lang="zh-CN" altLang="en-US" sz="2400" b="1">
                <a:effectLst>
                  <a:outerShdw blurRad="38100" dist="38100" dir="2700000" algn="tl">
                    <a:srgbClr val="C0C0C0"/>
                  </a:outerShdw>
                </a:effectLst>
                <a:latin typeface="Times New Roman" pitchFamily="18" charset="0"/>
                <a:ea typeface="楷体_GB2312" pitchFamily="49" charset="-122"/>
              </a:rPr>
              <a:t>。      </a:t>
            </a:r>
            <a:endParaRPr kumimoji="1" lang="zh-CN" altLang="en-US" sz="2400">
              <a:latin typeface="Times New Roman" pitchFamily="18" charset="0"/>
            </a:endParaRPr>
          </a:p>
        </p:txBody>
      </p:sp>
      <p:sp>
        <p:nvSpPr>
          <p:cNvPr id="275460" name="Rectangle 4" descr="信纸"/>
          <p:cNvSpPr>
            <a:spLocks noChangeArrowheads="1"/>
          </p:cNvSpPr>
          <p:nvPr/>
        </p:nvSpPr>
        <p:spPr bwMode="auto">
          <a:xfrm>
            <a:off x="611190" y="3644900"/>
            <a:ext cx="5400675" cy="1955800"/>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lvl="1">
              <a:defRPr/>
            </a:pPr>
            <a:r>
              <a:rPr kumimoji="1" lang="zh-CN" altLang="en-US" sz="2400" b="1">
                <a:effectLst>
                  <a:outerShdw blurRad="38100" dist="38100" dir="2700000" algn="tl">
                    <a:srgbClr val="FFFFFF"/>
                  </a:outerShdw>
                </a:effectLst>
                <a:latin typeface="Times New Roman" pitchFamily="18" charset="0"/>
              </a:rPr>
              <a:t> </a:t>
            </a:r>
            <a:r>
              <a:rPr kumimoji="1" lang="en-US" altLang="zh-CN" sz="2400" b="1">
                <a:effectLst>
                  <a:outerShdw blurRad="38100" dist="38100" dir="2700000" algn="tl">
                    <a:srgbClr val="FFFFFF"/>
                  </a:outerShdw>
                </a:effectLst>
                <a:latin typeface="Times New Roman" pitchFamily="18" charset="0"/>
              </a:rPr>
              <a:t>{</a:t>
            </a:r>
          </a:p>
          <a:p>
            <a:pPr lvl="1">
              <a:defRPr/>
            </a:pPr>
            <a:r>
              <a:rPr kumimoji="1" lang="en-US" altLang="zh-CN" sz="2400" b="1">
                <a:effectLst>
                  <a:outerShdw blurRad="38100" dist="38100" dir="2700000" algn="tl">
                    <a:srgbClr val="FFFFFF"/>
                  </a:outerShdw>
                </a:effectLst>
                <a:latin typeface="Times New Roman" pitchFamily="18" charset="0"/>
              </a:rPr>
              <a:t>   int a = 2, b = 3, c;</a:t>
            </a:r>
          </a:p>
          <a:p>
            <a:pPr lvl="1">
              <a:defRPr/>
            </a:pPr>
            <a:r>
              <a:rPr kumimoji="1" lang="en-US" altLang="zh-CN" sz="2400" b="1">
                <a:effectLst>
                  <a:outerShdw blurRad="38100" dist="38100" dir="2700000" algn="tl">
                    <a:srgbClr val="FFFFFF"/>
                  </a:outerShdw>
                </a:effectLst>
                <a:latin typeface="Times New Roman" pitchFamily="18" charset="0"/>
              </a:rPr>
              <a:t>   c = a + b;</a:t>
            </a:r>
          </a:p>
          <a:p>
            <a:pPr lvl="1">
              <a:defRPr/>
            </a:pPr>
            <a:r>
              <a:rPr kumimoji="1" lang="en-US" altLang="zh-CN" sz="2400" b="1">
                <a:effectLst>
                  <a:outerShdw blurRad="38100" dist="38100" dir="2700000" algn="tl">
                    <a:srgbClr val="FFFFFF"/>
                  </a:outerShdw>
                </a:effectLst>
                <a:latin typeface="Times New Roman" pitchFamily="18" charset="0"/>
              </a:rPr>
              <a:t>   printf ("c = %d\n", c);</a:t>
            </a:r>
          </a:p>
          <a:p>
            <a:pPr lvl="1">
              <a:defRPr/>
            </a:pPr>
            <a:r>
              <a:rPr kumimoji="1" lang="en-US" altLang="zh-CN" sz="2400" b="1">
                <a:effectLst>
                  <a:outerShdw blurRad="38100" dist="38100" dir="2700000" algn="tl">
                    <a:srgbClr val="FFFFFF"/>
                  </a:outerShdw>
                </a:effectLst>
                <a:latin typeface="Times New Roman" pitchFamily="18" charset="0"/>
              </a:rPr>
              <a:t> }</a:t>
            </a:r>
          </a:p>
        </p:txBody>
      </p:sp>
      <p:sp>
        <p:nvSpPr>
          <p:cNvPr id="275461" name="Rectangle 5"/>
          <p:cNvSpPr>
            <a:spLocks noChangeArrowheads="1"/>
          </p:cNvSpPr>
          <p:nvPr/>
        </p:nvSpPr>
        <p:spPr bwMode="auto">
          <a:xfrm>
            <a:off x="468313" y="1989138"/>
            <a:ext cx="71993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l"/>
              <a:defRPr/>
            </a:pPr>
            <a:r>
              <a:rPr kumimoji="1" lang="zh-CN" altLang="en-US" sz="2400" b="1">
                <a:solidFill>
                  <a:srgbClr val="008000"/>
                </a:solidFill>
                <a:effectLst>
                  <a:outerShdw blurRad="38100" dist="38100" dir="2700000" algn="tl">
                    <a:srgbClr val="C0C0C0"/>
                  </a:outerShdw>
                </a:effectLst>
                <a:latin typeface="楷体_GB2312" pitchFamily="49" charset="-122"/>
                <a:ea typeface="楷体_GB2312" pitchFamily="49" charset="-122"/>
              </a:rPr>
              <a:t> 一般形式为：</a:t>
            </a:r>
          </a:p>
          <a:p>
            <a:pPr lvl="3">
              <a:defRPr/>
            </a:pPr>
            <a:r>
              <a:rPr kumimoji="1" lang="zh-CN" altLang="en-US" sz="2400">
                <a:solidFill>
                  <a:schemeClr val="tx2"/>
                </a:solidFill>
                <a:latin typeface="楷体_GB2312" pitchFamily="49" charset="-122"/>
                <a:ea typeface="楷体_GB2312" pitchFamily="49" charset="-122"/>
              </a:rPr>
              <a:t>   </a:t>
            </a:r>
            <a:r>
              <a:rPr kumimoji="1" lang="en-US" altLang="zh-CN" sz="2400" b="1">
                <a:solidFill>
                  <a:srgbClr val="CC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b="1">
                <a:solidFill>
                  <a:srgbClr val="CC0000"/>
                </a:solidFill>
                <a:effectLst>
                  <a:outerShdw blurRad="38100" dist="38100" dir="2700000" algn="tl">
                    <a:srgbClr val="C0C0C0"/>
                  </a:outerShdw>
                </a:effectLst>
                <a:latin typeface="楷体_GB2312" pitchFamily="49" charset="-122"/>
                <a:ea typeface="楷体_GB2312" pitchFamily="49" charset="-122"/>
              </a:rPr>
              <a:t>数据说明部分；</a:t>
            </a:r>
            <a:r>
              <a:rPr kumimoji="1" lang="en-US" altLang="zh-CN" sz="2400" b="1">
                <a:solidFill>
                  <a:srgbClr val="CC0000"/>
                </a:solidFill>
                <a:effectLst>
                  <a:outerShdw blurRad="38100" dist="38100" dir="2700000" algn="tl">
                    <a:srgbClr val="C0C0C0"/>
                  </a:outerShdw>
                </a:effectLst>
                <a:latin typeface="楷体_GB2312" pitchFamily="49" charset="-122"/>
                <a:ea typeface="楷体_GB2312" pitchFamily="49" charset="-122"/>
              </a:rPr>
              <a:t>]</a:t>
            </a:r>
          </a:p>
          <a:p>
            <a:pPr lvl="3">
              <a:defRPr/>
            </a:pPr>
            <a:r>
              <a:rPr kumimoji="1" lang="en-US" altLang="zh-CN" sz="2400" b="1">
                <a:solidFill>
                  <a:srgbClr val="CC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b="1">
                <a:solidFill>
                  <a:srgbClr val="CC0000"/>
                </a:solidFill>
                <a:effectLst>
                  <a:outerShdw blurRad="38100" dist="38100" dir="2700000" algn="tl">
                    <a:srgbClr val="C0C0C0"/>
                  </a:outerShdw>
                </a:effectLst>
                <a:latin typeface="楷体_GB2312" pitchFamily="49" charset="-122"/>
                <a:ea typeface="楷体_GB2312" pitchFamily="49" charset="-122"/>
              </a:rPr>
              <a:t>执行语句部分；</a:t>
            </a:r>
          </a:p>
          <a:p>
            <a:pPr lvl="3">
              <a:defRPr/>
            </a:pPr>
            <a:r>
              <a:rPr kumimoji="1" lang="zh-CN" altLang="en-US" sz="2400" b="1">
                <a:solidFill>
                  <a:srgbClr val="CC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b="1">
                <a:solidFill>
                  <a:srgbClr val="CC0000"/>
                </a:solidFill>
                <a:effectLst>
                  <a:outerShdw blurRad="38100" dist="38100" dir="2700000" algn="tl">
                    <a:srgbClr val="C0C0C0"/>
                  </a:outerShdw>
                </a:effectLst>
                <a:latin typeface="楷体_GB2312" pitchFamily="49" charset="-122"/>
                <a:ea typeface="楷体_GB2312" pitchFamily="49" charset="-122"/>
              </a:rPr>
              <a:t>}</a:t>
            </a:r>
            <a:r>
              <a:rPr kumimoji="1" lang="en-US" altLang="zh-CN" sz="2400">
                <a:latin typeface="楷体_GB2312" pitchFamily="49" charset="-122"/>
                <a:ea typeface="楷体_GB2312" pitchFamily="49" charset="-122"/>
              </a:rPr>
              <a:t>  </a:t>
            </a:r>
          </a:p>
        </p:txBody>
      </p:sp>
      <p:sp>
        <p:nvSpPr>
          <p:cNvPr id="275462" name="Rectangle 6" descr="信纸"/>
          <p:cNvSpPr>
            <a:spLocks noChangeArrowheads="1"/>
          </p:cNvSpPr>
          <p:nvPr/>
        </p:nvSpPr>
        <p:spPr bwMode="auto">
          <a:xfrm>
            <a:off x="468315" y="1011238"/>
            <a:ext cx="8207375" cy="5681662"/>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lvl="1">
              <a:defRPr/>
            </a:pPr>
            <a:r>
              <a:rPr kumimoji="1" lang="zh-CN" altLang="en-US" sz="2800" b="1">
                <a:effectLst>
                  <a:outerShdw blurRad="38100" dist="38100" dir="2700000" algn="tl">
                    <a:srgbClr val="FFFFFF"/>
                  </a:outerShdw>
                </a:effectLst>
                <a:latin typeface="Times New Roman" pitchFamily="18" charset="0"/>
              </a:rPr>
              <a:t> </a:t>
            </a:r>
            <a:r>
              <a:rPr kumimoji="1" lang="en-US" altLang="zh-CN" sz="2800" b="1">
                <a:effectLst>
                  <a:outerShdw blurRad="38100" dist="38100" dir="2700000" algn="tl">
                    <a:srgbClr val="FFFFFF"/>
                  </a:outerShdw>
                </a:effectLst>
                <a:latin typeface="Times New Roman" pitchFamily="18" charset="0"/>
              </a:rPr>
              <a:t>#include &lt;stdio.h&gt;</a:t>
            </a:r>
          </a:p>
          <a:p>
            <a:pPr lvl="1">
              <a:defRPr/>
            </a:pPr>
            <a:r>
              <a:rPr kumimoji="1" lang="en-US" altLang="zh-CN" sz="2800" b="1">
                <a:solidFill>
                  <a:srgbClr val="CC0000"/>
                </a:solidFill>
                <a:effectLst>
                  <a:outerShdw blurRad="38100" dist="38100" dir="2700000" algn="tl">
                    <a:srgbClr val="000000"/>
                  </a:outerShdw>
                </a:effectLst>
                <a:latin typeface="Times New Roman" pitchFamily="18" charset="0"/>
              </a:rPr>
              <a:t>void main ( )</a:t>
            </a:r>
          </a:p>
          <a:p>
            <a:pPr lvl="1">
              <a:defRPr/>
            </a:pPr>
            <a:r>
              <a:rPr kumimoji="1" lang="en-US" altLang="zh-CN" sz="2800" b="1">
                <a:effectLst>
                  <a:outerShdw blurRad="38100" dist="38100" dir="2700000" algn="tl">
                    <a:srgbClr val="FFFFFF"/>
                  </a:outerShdw>
                </a:effectLst>
                <a:latin typeface="Times New Roman" pitchFamily="18" charset="0"/>
              </a:rPr>
              <a:t>{</a:t>
            </a:r>
          </a:p>
          <a:p>
            <a:pPr lvl="1">
              <a:defRPr/>
            </a:pPr>
            <a:r>
              <a:rPr kumimoji="1" lang="en-US" altLang="zh-CN" sz="2800" b="1">
                <a:effectLst>
                  <a:outerShdw blurRad="38100" dist="38100" dir="2700000" algn="tl">
                    <a:srgbClr val="FFFFFF"/>
                  </a:outerShdw>
                </a:effectLst>
                <a:latin typeface="Times New Roman" pitchFamily="18" charset="0"/>
              </a:rPr>
              <a:t>   int x = 10, y = 20, z;</a:t>
            </a:r>
          </a:p>
          <a:p>
            <a:pPr lvl="1">
              <a:defRPr/>
            </a:pPr>
            <a:r>
              <a:rPr kumimoji="1" lang="en-US" altLang="zh-CN" sz="2800" b="1">
                <a:effectLst>
                  <a:outerShdw blurRad="38100" dist="38100" dir="2700000" algn="tl">
                    <a:srgbClr val="FFFFFF"/>
                  </a:outerShdw>
                </a:effectLst>
                <a:latin typeface="Times New Roman" pitchFamily="18" charset="0"/>
              </a:rPr>
              <a:t>  </a:t>
            </a:r>
          </a:p>
          <a:p>
            <a:pPr lvl="1">
              <a:defRPr/>
            </a:pPr>
            <a:r>
              <a:rPr kumimoji="1" lang="en-US" altLang="zh-CN" sz="2800" b="1">
                <a:effectLst>
                  <a:outerShdw blurRad="38100" dist="38100" dir="2700000" algn="tl">
                    <a:srgbClr val="FFFFFF"/>
                  </a:outerShdw>
                </a:effectLst>
                <a:latin typeface="Times New Roman" pitchFamily="18" charset="0"/>
              </a:rPr>
              <a:t>   z = x + y;</a:t>
            </a:r>
          </a:p>
          <a:p>
            <a:pPr lvl="1">
              <a:defRPr/>
            </a:pPr>
            <a:r>
              <a:rPr kumimoji="1" lang="en-US" altLang="zh-CN" sz="2800" b="1">
                <a:effectLst>
                  <a:outerShdw blurRad="38100" dist="38100" dir="2700000" algn="tl">
                    <a:srgbClr val="FFFFFF"/>
                  </a:outerShdw>
                </a:effectLst>
                <a:latin typeface="Times New Roman" pitchFamily="18" charset="0"/>
              </a:rPr>
              <a:t>   </a:t>
            </a:r>
            <a:r>
              <a:rPr kumimoji="1" lang="en-US" altLang="zh-CN" sz="2800" b="1">
                <a:solidFill>
                  <a:srgbClr val="D60093"/>
                </a:solidFill>
                <a:effectLst>
                  <a:outerShdw blurRad="38100" dist="38100" dir="2700000" algn="tl">
                    <a:srgbClr val="000000"/>
                  </a:outerShdw>
                </a:effectLst>
                <a:latin typeface="Times New Roman" pitchFamily="18" charset="0"/>
              </a:rPr>
              <a:t>{</a:t>
            </a:r>
          </a:p>
          <a:p>
            <a:pPr lvl="1">
              <a:defRPr/>
            </a:pPr>
            <a:r>
              <a:rPr kumimoji="1" lang="en-US" altLang="zh-CN" sz="2800" b="1">
                <a:solidFill>
                  <a:srgbClr val="D60093"/>
                </a:solidFill>
                <a:effectLst>
                  <a:outerShdw blurRad="38100" dist="38100" dir="2700000" algn="tl">
                    <a:srgbClr val="000000"/>
                  </a:outerShdw>
                </a:effectLst>
                <a:latin typeface="Times New Roman" pitchFamily="18" charset="0"/>
              </a:rPr>
              <a:t>     int z;</a:t>
            </a:r>
          </a:p>
          <a:p>
            <a:pPr lvl="1">
              <a:defRPr/>
            </a:pPr>
            <a:r>
              <a:rPr kumimoji="1" lang="en-US" altLang="zh-CN" sz="2800" b="1">
                <a:solidFill>
                  <a:srgbClr val="D60093"/>
                </a:solidFill>
                <a:effectLst>
                  <a:outerShdw blurRad="38100" dist="38100" dir="2700000" algn="tl">
                    <a:srgbClr val="000000"/>
                  </a:outerShdw>
                </a:effectLst>
                <a:latin typeface="Times New Roman" pitchFamily="18" charset="0"/>
              </a:rPr>
              <a:t>     z = x * y;</a:t>
            </a:r>
          </a:p>
          <a:p>
            <a:pPr lvl="1">
              <a:defRPr/>
            </a:pPr>
            <a:r>
              <a:rPr kumimoji="1" lang="en-US" altLang="zh-CN" sz="2800" b="1">
                <a:solidFill>
                  <a:srgbClr val="D60093"/>
                </a:solidFill>
                <a:effectLst>
                  <a:outerShdw blurRad="38100" dist="38100" dir="2700000" algn="tl">
                    <a:srgbClr val="000000"/>
                  </a:outerShdw>
                </a:effectLst>
                <a:latin typeface="Times New Roman" pitchFamily="18" charset="0"/>
              </a:rPr>
              <a:t>     printf ("z = %d\n", z);   </a:t>
            </a:r>
            <a:r>
              <a:rPr kumimoji="1" lang="en-US" altLang="zh-CN" sz="2000" b="1">
                <a:solidFill>
                  <a:schemeClr val="accent2"/>
                </a:solidFill>
                <a:effectLst>
                  <a:outerShdw blurRad="38100" dist="38100" dir="2700000" algn="tl">
                    <a:srgbClr val="000000"/>
                  </a:outerShdw>
                </a:effectLst>
                <a:latin typeface="楷体_GB2312" pitchFamily="49" charset="-122"/>
                <a:ea typeface="楷体_GB2312" pitchFamily="49" charset="-122"/>
              </a:rPr>
              <a:t>//</a:t>
            </a:r>
            <a:r>
              <a:rPr kumimoji="1" lang="zh-CN" altLang="en-US" sz="2000" b="1">
                <a:solidFill>
                  <a:schemeClr val="accent2"/>
                </a:solidFill>
                <a:effectLst>
                  <a:outerShdw blurRad="38100" dist="38100" dir="2700000" algn="tl">
                    <a:srgbClr val="000000"/>
                  </a:outerShdw>
                </a:effectLst>
                <a:latin typeface="楷体_GB2312" pitchFamily="49" charset="-122"/>
                <a:ea typeface="楷体_GB2312" pitchFamily="49" charset="-122"/>
              </a:rPr>
              <a:t>输出复合语句中</a:t>
            </a:r>
            <a:r>
              <a:rPr kumimoji="1" lang="en-US" altLang="zh-CN" sz="2000" b="1">
                <a:solidFill>
                  <a:schemeClr val="accent2"/>
                </a:solidFill>
                <a:effectLst>
                  <a:outerShdw blurRad="38100" dist="38100" dir="2700000" algn="tl">
                    <a:srgbClr val="000000"/>
                  </a:outerShdw>
                </a:effectLst>
                <a:latin typeface="楷体_GB2312" pitchFamily="49" charset="-122"/>
                <a:ea typeface="楷体_GB2312" pitchFamily="49" charset="-122"/>
              </a:rPr>
              <a:t>z</a:t>
            </a:r>
            <a:r>
              <a:rPr kumimoji="1" lang="zh-CN" altLang="en-US" sz="2000" b="1">
                <a:solidFill>
                  <a:schemeClr val="accent2"/>
                </a:solidFill>
                <a:effectLst>
                  <a:outerShdw blurRad="38100" dist="38100" dir="2700000" algn="tl">
                    <a:srgbClr val="000000"/>
                  </a:outerShdw>
                </a:effectLst>
                <a:latin typeface="楷体_GB2312" pitchFamily="49" charset="-122"/>
                <a:ea typeface="楷体_GB2312" pitchFamily="49" charset="-122"/>
              </a:rPr>
              <a:t>的值</a:t>
            </a:r>
          </a:p>
          <a:p>
            <a:pPr lvl="1">
              <a:defRPr/>
            </a:pPr>
            <a:r>
              <a:rPr kumimoji="1" lang="zh-CN" altLang="en-US" sz="2800" b="1">
                <a:solidFill>
                  <a:srgbClr val="D60093"/>
                </a:solidFill>
                <a:effectLst>
                  <a:outerShdw blurRad="38100" dist="38100" dir="2700000" algn="tl">
                    <a:srgbClr val="000000"/>
                  </a:outerShdw>
                </a:effectLst>
                <a:latin typeface="Times New Roman" pitchFamily="18" charset="0"/>
              </a:rPr>
              <a:t>   </a:t>
            </a:r>
            <a:r>
              <a:rPr kumimoji="1" lang="en-US" altLang="zh-CN" sz="2800" b="1">
                <a:solidFill>
                  <a:srgbClr val="D60093"/>
                </a:solidFill>
                <a:effectLst>
                  <a:outerShdw blurRad="38100" dist="38100" dir="2700000" algn="tl">
                    <a:srgbClr val="000000"/>
                  </a:outerShdw>
                </a:effectLst>
                <a:latin typeface="Times New Roman" pitchFamily="18" charset="0"/>
              </a:rPr>
              <a:t>}</a:t>
            </a:r>
          </a:p>
          <a:p>
            <a:pPr lvl="1">
              <a:defRPr/>
            </a:pPr>
            <a:r>
              <a:rPr kumimoji="1" lang="en-US" altLang="zh-CN" sz="2800" b="1">
                <a:effectLst>
                  <a:outerShdw blurRad="38100" dist="38100" dir="2700000" algn="tl">
                    <a:srgbClr val="FFFFFF"/>
                  </a:outerShdw>
                </a:effectLst>
                <a:latin typeface="Times New Roman" pitchFamily="18" charset="0"/>
              </a:rPr>
              <a:t>  printf ("z = %d\n", z);     </a:t>
            </a:r>
            <a:r>
              <a:rPr kumimoji="1" lang="en-US" altLang="zh-CN" sz="2000" b="1">
                <a:solidFill>
                  <a:schemeClr val="accent2"/>
                </a:solidFill>
                <a:effectLst>
                  <a:outerShdw blurRad="38100" dist="38100" dir="2700000" algn="tl">
                    <a:srgbClr val="000000"/>
                  </a:outerShdw>
                </a:effectLst>
                <a:latin typeface="楷体_GB2312" pitchFamily="49" charset="-122"/>
                <a:ea typeface="楷体_GB2312" pitchFamily="49" charset="-122"/>
              </a:rPr>
              <a:t>//</a:t>
            </a:r>
            <a:r>
              <a:rPr kumimoji="1" lang="zh-CN" altLang="en-US" sz="2000" b="1">
                <a:solidFill>
                  <a:schemeClr val="accent2"/>
                </a:solidFill>
                <a:effectLst>
                  <a:outerShdw blurRad="38100" dist="38100" dir="2700000" algn="tl">
                    <a:srgbClr val="000000"/>
                  </a:outerShdw>
                </a:effectLst>
                <a:latin typeface="楷体_GB2312" pitchFamily="49" charset="-122"/>
                <a:ea typeface="楷体_GB2312" pitchFamily="49" charset="-122"/>
              </a:rPr>
              <a:t>输出复合语句外</a:t>
            </a:r>
            <a:r>
              <a:rPr kumimoji="1" lang="en-US" altLang="zh-CN" sz="2000" b="1">
                <a:solidFill>
                  <a:schemeClr val="accent2"/>
                </a:solidFill>
                <a:effectLst>
                  <a:outerShdw blurRad="38100" dist="38100" dir="2700000" algn="tl">
                    <a:srgbClr val="000000"/>
                  </a:outerShdw>
                </a:effectLst>
                <a:latin typeface="楷体_GB2312" pitchFamily="49" charset="-122"/>
                <a:ea typeface="楷体_GB2312" pitchFamily="49" charset="-122"/>
              </a:rPr>
              <a:t>z</a:t>
            </a:r>
            <a:r>
              <a:rPr kumimoji="1" lang="zh-CN" altLang="en-US" sz="2000" b="1">
                <a:solidFill>
                  <a:schemeClr val="accent2"/>
                </a:solidFill>
                <a:effectLst>
                  <a:outerShdw blurRad="38100" dist="38100" dir="2700000" algn="tl">
                    <a:srgbClr val="000000"/>
                  </a:outerShdw>
                </a:effectLst>
                <a:latin typeface="楷体_GB2312" pitchFamily="49" charset="-122"/>
                <a:ea typeface="楷体_GB2312" pitchFamily="49" charset="-122"/>
              </a:rPr>
              <a:t>的值</a:t>
            </a:r>
          </a:p>
          <a:p>
            <a:pPr lvl="1">
              <a:defRPr/>
            </a:pPr>
            <a:r>
              <a:rPr kumimoji="1" lang="en-US" altLang="zh-CN" sz="2800" b="1">
                <a:effectLst>
                  <a:outerShdw blurRad="38100" dist="38100" dir="2700000" algn="tl">
                    <a:srgbClr val="FFFFFF"/>
                  </a:outerShdw>
                </a:effectLst>
                <a:latin typeface="Times New Roman" pitchFamily="18" charset="0"/>
              </a:rPr>
              <a:t>}</a:t>
            </a:r>
          </a:p>
        </p:txBody>
      </p:sp>
      <p:sp>
        <p:nvSpPr>
          <p:cNvPr id="275463" name="Rectangle 7"/>
          <p:cNvSpPr>
            <a:spLocks noChangeArrowheads="1"/>
          </p:cNvSpPr>
          <p:nvPr/>
        </p:nvSpPr>
        <p:spPr bwMode="auto">
          <a:xfrm>
            <a:off x="4643438" y="2852738"/>
            <a:ext cx="2520950" cy="1225550"/>
          </a:xfrm>
          <a:prstGeom prst="rect">
            <a:avLst/>
          </a:prstGeom>
          <a:solidFill>
            <a:srgbClr val="FFFFFF"/>
          </a:solidFill>
          <a:ln w="38100">
            <a:solidFill>
              <a:srgbClr val="FF33CC"/>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effectLst>
                  <a:outerShdw blurRad="38100" dist="38100" dir="2700000" algn="tl">
                    <a:srgbClr val="C0C0C0"/>
                  </a:outerShdw>
                </a:effectLst>
                <a:latin typeface="楷体_GB2312" pitchFamily="49" charset="-122"/>
                <a:ea typeface="楷体_GB2312" pitchFamily="49" charset="-122"/>
              </a:rPr>
              <a:t>输出结果：</a:t>
            </a:r>
          </a:p>
          <a:p>
            <a:pPr>
              <a:defRPr/>
            </a:pPr>
            <a:r>
              <a:rPr kumimoji="1" lang="en-US" altLang="zh-CN" sz="2400" b="1">
                <a:effectLst>
                  <a:outerShdw blurRad="38100" dist="38100" dir="2700000" algn="tl">
                    <a:srgbClr val="C0C0C0"/>
                  </a:outerShdw>
                </a:effectLst>
                <a:latin typeface="楷体_GB2312" pitchFamily="49" charset="-122"/>
                <a:ea typeface="楷体_GB2312" pitchFamily="49" charset="-122"/>
              </a:rPr>
              <a:t>z = 200</a:t>
            </a:r>
          </a:p>
          <a:p>
            <a:pPr>
              <a:defRPr/>
            </a:pPr>
            <a:r>
              <a:rPr kumimoji="1" lang="en-US" altLang="zh-CN" sz="2400" b="1">
                <a:effectLst>
                  <a:outerShdw blurRad="38100" dist="38100" dir="2700000" algn="tl">
                    <a:srgbClr val="C0C0C0"/>
                  </a:outerShdw>
                </a:effectLst>
                <a:latin typeface="楷体_GB2312" pitchFamily="49" charset="-122"/>
                <a:ea typeface="楷体_GB2312" pitchFamily="49" charset="-122"/>
              </a:rPr>
              <a:t>z = 30</a:t>
            </a:r>
          </a:p>
        </p:txBody>
      </p:sp>
      <p:sp>
        <p:nvSpPr>
          <p:cNvPr id="275467" name="Rectangle 11"/>
          <p:cNvSpPr>
            <a:spLocks noGrp="1" noChangeArrowheads="1"/>
          </p:cNvSpPr>
          <p:nvPr>
            <p:ph type="title"/>
          </p:nvPr>
        </p:nvSpPr>
        <p:spPr/>
        <p:txBody>
          <a:bodyPr/>
          <a:lstStyle/>
          <a:p>
            <a:pPr eaLnBrk="1" hangingPunct="1">
              <a:defRPr/>
            </a:pPr>
            <a:r>
              <a:rPr kumimoji="1" lang="zh-CN" altLang="en-US" smtClean="0"/>
              <a:t> </a:t>
            </a:r>
            <a:r>
              <a:rPr kumimoji="1" lang="zh-CN" altLang="en-US" smtClean="0">
                <a:effectLst>
                  <a:outerShdw blurRad="38100" dist="38100" dir="2700000" algn="tl">
                    <a:srgbClr val="C0C0C0"/>
                  </a:outerShdw>
                </a:effectLst>
              </a:rPr>
              <a:t>复合语句</a:t>
            </a:r>
          </a:p>
        </p:txBody>
      </p:sp>
    </p:spTree>
    <p:extLst>
      <p:ext uri="{BB962C8B-B14F-4D97-AF65-F5344CB8AC3E}">
        <p14:creationId xmlns:p14="http://schemas.microsoft.com/office/powerpoint/2010/main" val="29097088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animEffect transition="in" filter="box(out)">
                                      <p:cBhvr>
                                        <p:cTn id="7" dur="500"/>
                                        <p:tgtEl>
                                          <p:spTgt spid="27546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5460"/>
                                        </p:tgtEl>
                                        <p:attrNameLst>
                                          <p:attrName>style.visibility</p:attrName>
                                        </p:attrNameLst>
                                      </p:cBhvr>
                                      <p:to>
                                        <p:strVal val="visible"/>
                                      </p:to>
                                    </p:set>
                                    <p:animEffect transition="in" filter="box(out)">
                                      <p:cBhvr>
                                        <p:cTn id="12" dur="500"/>
                                        <p:tgtEl>
                                          <p:spTgt spid="275460"/>
                                        </p:tgtEl>
                                      </p:cBhvr>
                                    </p:animEffect>
                                  </p:childTnLst>
                                  <p:subTnLst>
                                    <p:set>
                                      <p:cBhvr override="childStyle">
                                        <p:cTn dur="1" fill="hold" display="0" masterRel="nextClick" afterEffect="1"/>
                                        <p:tgtEl>
                                          <p:spTgt spid="275460"/>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5458"/>
                                        </p:tgtEl>
                                        <p:attrNameLst>
                                          <p:attrName>style.visibility</p:attrName>
                                        </p:attrNameLst>
                                      </p:cBhvr>
                                      <p:to>
                                        <p:strVal val="visible"/>
                                      </p:to>
                                    </p:set>
                                    <p:animEffect transition="in" filter="box(out)">
                                      <p:cBhvr>
                                        <p:cTn id="17" dur="500"/>
                                        <p:tgtEl>
                                          <p:spTgt spid="27545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5462"/>
                                        </p:tgtEl>
                                        <p:attrNameLst>
                                          <p:attrName>style.visibility</p:attrName>
                                        </p:attrNameLst>
                                      </p:cBhvr>
                                      <p:to>
                                        <p:strVal val="visible"/>
                                      </p:to>
                                    </p:set>
                                    <p:animEffect transition="in" filter="box(out)">
                                      <p:cBhvr>
                                        <p:cTn id="22" dur="500"/>
                                        <p:tgtEl>
                                          <p:spTgt spid="27546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5463"/>
                                        </p:tgtEl>
                                        <p:attrNameLst>
                                          <p:attrName>style.visibility</p:attrName>
                                        </p:attrNameLst>
                                      </p:cBhvr>
                                      <p:to>
                                        <p:strVal val="visible"/>
                                      </p:to>
                                    </p:set>
                                    <p:animEffect transition="in" filter="box(in)">
                                      <p:cBhvr>
                                        <p:cTn id="27" dur="500"/>
                                        <p:tgtEl>
                                          <p:spTgt spid="275463"/>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p:bldP spid="275460" grpId="0" animBg="1"/>
      <p:bldP spid="275461" grpId="0"/>
      <p:bldP spid="275462" grpId="0" animBg="1"/>
      <p:bldP spid="27546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39775" y="6245208"/>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84003" name="Rectangle 3"/>
          <p:cNvSpPr>
            <a:spLocks noChangeArrowheads="1"/>
          </p:cNvSpPr>
          <p:nvPr/>
        </p:nvSpPr>
        <p:spPr bwMode="auto">
          <a:xfrm>
            <a:off x="468315" y="188915"/>
            <a:ext cx="5832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None/>
              <a:defRPr/>
            </a:pPr>
            <a:r>
              <a:rPr lang="zh-CN" altLang="en-US" sz="3600" b="1" u="sng">
                <a:solidFill>
                  <a:schemeClr val="bg1"/>
                </a:solidFill>
                <a:effectLst>
                  <a:outerShdw blurRad="38100" dist="38100" dir="2700000" algn="tl">
                    <a:srgbClr val="C0C0C0"/>
                  </a:outerShdw>
                </a:effectLst>
                <a:latin typeface="楷体_GB2312" pitchFamily="49" charset="-122"/>
                <a:ea typeface="楷体_GB2312" pitchFamily="49" charset="-122"/>
              </a:rPr>
              <a:t>方法三：使</a:t>
            </a:r>
            <a:r>
              <a:rPr kumimoji="1" lang="zh-CN" altLang="en-US" sz="3600" b="1" u="sng">
                <a:solidFill>
                  <a:schemeClr val="bg1"/>
                </a:solidFill>
                <a:effectLst>
                  <a:outerShdw blurRad="38100" dist="38100" dir="2700000" algn="tl">
                    <a:srgbClr val="C0C0C0"/>
                  </a:outerShdw>
                </a:effectLst>
                <a:latin typeface="楷体_GB2312" pitchFamily="49" charset="-122"/>
                <a:ea typeface="楷体_GB2312" pitchFamily="49" charset="-122"/>
              </a:rPr>
              <a:t>用</a:t>
            </a:r>
            <a:r>
              <a:rPr kumimoji="1" lang="en-US" altLang="zh-CN" sz="3600" b="1" u="sng">
                <a:solidFill>
                  <a:schemeClr val="bg1"/>
                </a:solidFill>
                <a:effectLst>
                  <a:outerShdw blurRad="38100" dist="38100" dir="2700000" algn="tl">
                    <a:srgbClr val="C0C0C0"/>
                  </a:outerShdw>
                </a:effectLst>
                <a:latin typeface="楷体_GB2312" pitchFamily="49" charset="-122"/>
                <a:ea typeface="楷体_GB2312" pitchFamily="49" charset="-122"/>
              </a:rPr>
              <a:t>switch</a:t>
            </a:r>
            <a:r>
              <a:rPr kumimoji="1" lang="zh-CN" altLang="en-US" sz="3600" b="1" u="sng">
                <a:solidFill>
                  <a:schemeClr val="bg1"/>
                </a:solidFill>
                <a:effectLst>
                  <a:outerShdw blurRad="38100" dist="38100" dir="2700000" algn="tl">
                    <a:srgbClr val="C0C0C0"/>
                  </a:outerShdw>
                </a:effectLst>
                <a:latin typeface="楷体_GB2312" pitchFamily="49" charset="-122"/>
                <a:ea typeface="楷体_GB2312" pitchFamily="49" charset="-122"/>
              </a:rPr>
              <a:t>语句</a:t>
            </a:r>
            <a:endParaRPr kumimoji="1" lang="zh-CN" altLang="en-US" sz="3600" b="1" u="sng">
              <a:solidFill>
                <a:schemeClr val="bg1"/>
              </a:solidFill>
              <a:effectLst>
                <a:outerShdw blurRad="38100" dist="38100" dir="2700000" algn="tl">
                  <a:srgbClr val="C0C0C0"/>
                </a:outerShdw>
              </a:effectLst>
              <a:latin typeface="Times New Roman" pitchFamily="18" charset="0"/>
              <a:ea typeface="楷体_GB2312" pitchFamily="49" charset="-122"/>
            </a:endParaRPr>
          </a:p>
        </p:txBody>
      </p:sp>
      <p:sp>
        <p:nvSpPr>
          <p:cNvPr id="384004" name="Rectangle 4"/>
          <p:cNvSpPr>
            <a:spLocks noChangeArrowheads="1"/>
          </p:cNvSpPr>
          <p:nvPr/>
        </p:nvSpPr>
        <p:spPr bwMode="auto">
          <a:xfrm>
            <a:off x="395288" y="1300165"/>
            <a:ext cx="8208962"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defRPr/>
            </a:pPr>
            <a:r>
              <a:rPr kumimoji="1" lang="zh-CN" altLang="en-US" sz="2000" b="1">
                <a:solidFill>
                  <a:srgbClr val="CC3300"/>
                </a:solidFill>
                <a:effectLst>
                  <a:outerShdw blurRad="38100" dist="38100" dir="2700000" algn="tl">
                    <a:srgbClr val="C0C0C0"/>
                  </a:outerShdw>
                </a:effectLst>
                <a:latin typeface="Times New Roman" pitchFamily="18" charset="0"/>
                <a:ea typeface="楷体_GB2312" pitchFamily="49" charset="-122"/>
              </a:rPr>
              <a:t>算法设计要点：</a:t>
            </a:r>
            <a:endParaRPr kumimoji="1" lang="zh-CN" altLang="en-US" sz="2000">
              <a:solidFill>
                <a:srgbClr val="CC3300"/>
              </a:solidFill>
              <a:effectLst>
                <a:outerShdw blurRad="38100" dist="38100" dir="2700000" algn="tl">
                  <a:srgbClr val="C0C0C0"/>
                </a:outerShdw>
              </a:effectLst>
              <a:latin typeface="Times New Roman" pitchFamily="18" charset="0"/>
              <a:ea typeface="楷体_GB2312" pitchFamily="49" charset="-122"/>
            </a:endParaRP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为使用</a:t>
            </a:r>
            <a:r>
              <a:rPr kumimoji="1" lang="en-US" altLang="zh-CN" sz="2000" b="1">
                <a:effectLst>
                  <a:outerShdw blurRad="38100" dist="38100" dir="2700000" algn="tl">
                    <a:srgbClr val="C0C0C0"/>
                  </a:outerShdw>
                </a:effectLst>
                <a:latin typeface="Times New Roman" pitchFamily="18" charset="0"/>
                <a:ea typeface="楷体_GB2312" pitchFamily="49" charset="-122"/>
              </a:rPr>
              <a:t>switch</a:t>
            </a:r>
            <a:r>
              <a:rPr kumimoji="1" lang="zh-CN" altLang="en-US" sz="2000" b="1">
                <a:effectLst>
                  <a:outerShdw blurRad="38100" dist="38100" dir="2700000" algn="tl">
                    <a:srgbClr val="C0C0C0"/>
                  </a:outerShdw>
                </a:effectLst>
                <a:latin typeface="Times New Roman" pitchFamily="18" charset="0"/>
                <a:ea typeface="楷体_GB2312" pitchFamily="49" charset="-122"/>
              </a:rPr>
              <a:t>语句，必须将利润</a:t>
            </a:r>
            <a:r>
              <a:rPr kumimoji="1" lang="en-US" altLang="zh-CN" sz="2000" b="1">
                <a:effectLst>
                  <a:outerShdw blurRad="38100" dist="38100" dir="2700000" algn="tl">
                    <a:srgbClr val="C0C0C0"/>
                  </a:outerShdw>
                </a:effectLst>
                <a:latin typeface="Times New Roman" pitchFamily="18" charset="0"/>
                <a:ea typeface="楷体_GB2312" pitchFamily="49" charset="-122"/>
              </a:rPr>
              <a:t>profit</a:t>
            </a:r>
            <a:r>
              <a:rPr kumimoji="1" lang="zh-CN" altLang="en-US" sz="2000" b="1">
                <a:effectLst>
                  <a:outerShdw blurRad="38100" dist="38100" dir="2700000" algn="tl">
                    <a:srgbClr val="C0C0C0"/>
                  </a:outerShdw>
                </a:effectLst>
                <a:latin typeface="Times New Roman" pitchFamily="18" charset="0"/>
                <a:ea typeface="楷体_GB2312" pitchFamily="49" charset="-122"/>
              </a:rPr>
              <a:t>与提成的关系转换成某些整数与提成的关系。分析本题可知，提成的变化点都是</a:t>
            </a:r>
            <a:r>
              <a:rPr kumimoji="1" lang="en-US" altLang="zh-CN" sz="2000" b="1">
                <a:effectLst>
                  <a:outerShdw blurRad="38100" dist="38100" dir="2700000" algn="tl">
                    <a:srgbClr val="C0C0C0"/>
                  </a:outerShdw>
                </a:effectLst>
                <a:latin typeface="Times New Roman" pitchFamily="18" charset="0"/>
                <a:ea typeface="楷体_GB2312" pitchFamily="49" charset="-122"/>
              </a:rPr>
              <a:t>1000</a:t>
            </a:r>
            <a:r>
              <a:rPr kumimoji="1" lang="zh-CN" altLang="en-US" sz="2000" b="1">
                <a:effectLst>
                  <a:outerShdw blurRad="38100" dist="38100" dir="2700000" algn="tl">
                    <a:srgbClr val="C0C0C0"/>
                  </a:outerShdw>
                </a:effectLst>
                <a:latin typeface="Times New Roman" pitchFamily="18" charset="0"/>
                <a:ea typeface="楷体_GB2312" pitchFamily="49" charset="-122"/>
              </a:rPr>
              <a:t>的整数倍（</a:t>
            </a:r>
            <a:r>
              <a:rPr kumimoji="1" lang="en-US" altLang="zh-CN" sz="2000" b="1">
                <a:effectLst>
                  <a:outerShdw blurRad="38100" dist="38100" dir="2700000" algn="tl">
                    <a:srgbClr val="C0C0C0"/>
                  </a:outerShdw>
                </a:effectLst>
                <a:latin typeface="Times New Roman" pitchFamily="18" charset="0"/>
                <a:ea typeface="楷体_GB2312" pitchFamily="49" charset="-122"/>
              </a:rPr>
              <a:t>1000</a:t>
            </a:r>
            <a:r>
              <a:rPr kumimoji="1" lang="zh-CN" altLang="en-US" sz="2000" b="1">
                <a:effectLst>
                  <a:outerShdw blurRad="38100" dist="38100" dir="2700000" algn="tl">
                    <a:srgbClr val="C0C0C0"/>
                  </a:outerShdw>
                </a:effectLst>
                <a:latin typeface="Times New Roman" pitchFamily="18" charset="0"/>
                <a:ea typeface="楷体_GB2312" pitchFamily="49" charset="-122"/>
              </a:rPr>
              <a:t>、</a:t>
            </a:r>
            <a:r>
              <a:rPr kumimoji="1" lang="en-US" altLang="zh-CN" sz="2000" b="1">
                <a:effectLst>
                  <a:outerShdw blurRad="38100" dist="38100" dir="2700000" algn="tl">
                    <a:srgbClr val="C0C0C0"/>
                  </a:outerShdw>
                </a:effectLst>
                <a:latin typeface="Times New Roman" pitchFamily="18" charset="0"/>
                <a:ea typeface="楷体_GB2312" pitchFamily="49" charset="-122"/>
              </a:rPr>
              <a:t>2000</a:t>
            </a:r>
            <a:r>
              <a:rPr kumimoji="1" lang="zh-CN" altLang="en-US" sz="2000" b="1">
                <a:effectLst>
                  <a:outerShdw blurRad="38100" dist="38100" dir="2700000" algn="tl">
                    <a:srgbClr val="C0C0C0"/>
                  </a:outerShdw>
                </a:effectLst>
                <a:latin typeface="Times New Roman" pitchFamily="18" charset="0"/>
                <a:ea typeface="楷体_GB2312" pitchFamily="49" charset="-122"/>
              </a:rPr>
              <a:t>、</a:t>
            </a:r>
            <a:r>
              <a:rPr kumimoji="1" lang="en-US" altLang="zh-CN" sz="2000" b="1">
                <a:effectLst>
                  <a:outerShdw blurRad="38100" dist="38100" dir="2700000" algn="tl">
                    <a:srgbClr val="C0C0C0"/>
                  </a:outerShdw>
                </a:effectLst>
                <a:latin typeface="Times New Roman" pitchFamily="18" charset="0"/>
                <a:ea typeface="楷体_GB2312" pitchFamily="49" charset="-122"/>
              </a:rPr>
              <a:t>5000</a:t>
            </a:r>
            <a:r>
              <a:rPr kumimoji="1" lang="zh-CN" altLang="en-US" sz="2000" b="1">
                <a:effectLst>
                  <a:outerShdw blurRad="38100" dist="38100" dir="2700000" algn="tl">
                    <a:srgbClr val="C0C0C0"/>
                  </a:outerShdw>
                </a:effectLst>
                <a:latin typeface="Times New Roman" pitchFamily="18" charset="0"/>
                <a:ea typeface="楷体_GB2312" pitchFamily="49" charset="-122"/>
              </a:rPr>
              <a:t>、</a:t>
            </a:r>
            <a:r>
              <a:rPr kumimoji="1" lang="en-US" altLang="zh-CN" sz="2000" b="1">
                <a:effectLst>
                  <a:outerShdw blurRad="38100" dist="38100" dir="2700000" algn="tl">
                    <a:srgbClr val="C0C0C0"/>
                  </a:outerShdw>
                </a:effectLst>
                <a:latin typeface="Times New Roman" pitchFamily="18" charset="0"/>
                <a:ea typeface="楷体_GB2312" pitchFamily="49" charset="-122"/>
              </a:rPr>
              <a:t>……</a:t>
            </a:r>
            <a:r>
              <a:rPr kumimoji="1" lang="zh-CN" altLang="en-US" sz="2000" b="1">
                <a:effectLst>
                  <a:outerShdw blurRad="38100" dist="38100" dir="2700000" algn="tl">
                    <a:srgbClr val="C0C0C0"/>
                  </a:outerShdw>
                </a:effectLst>
                <a:latin typeface="Times New Roman" pitchFamily="18" charset="0"/>
                <a:ea typeface="楷体_GB2312" pitchFamily="49" charset="-122"/>
              </a:rPr>
              <a:t>），如果将利润</a:t>
            </a:r>
            <a:r>
              <a:rPr kumimoji="1" lang="en-US" altLang="zh-CN" sz="2000" b="1">
                <a:effectLst>
                  <a:outerShdw blurRad="38100" dist="38100" dir="2700000" algn="tl">
                    <a:srgbClr val="C0C0C0"/>
                  </a:outerShdw>
                </a:effectLst>
                <a:latin typeface="Times New Roman" pitchFamily="18" charset="0"/>
                <a:ea typeface="楷体_GB2312" pitchFamily="49" charset="-122"/>
              </a:rPr>
              <a:t>profit</a:t>
            </a:r>
            <a:r>
              <a:rPr kumimoji="1" lang="zh-CN" altLang="en-US" sz="2000" b="1">
                <a:effectLst>
                  <a:outerShdw blurRad="38100" dist="38100" dir="2700000" algn="tl">
                    <a:srgbClr val="C0C0C0"/>
                  </a:outerShdw>
                </a:effectLst>
                <a:latin typeface="Times New Roman" pitchFamily="18" charset="0"/>
                <a:ea typeface="楷体_GB2312" pitchFamily="49" charset="-122"/>
              </a:rPr>
              <a:t>整除</a:t>
            </a:r>
            <a:r>
              <a:rPr kumimoji="1" lang="en-US" altLang="zh-CN" sz="2000" b="1">
                <a:effectLst>
                  <a:outerShdw blurRad="38100" dist="38100" dir="2700000" algn="tl">
                    <a:srgbClr val="C0C0C0"/>
                  </a:outerShdw>
                </a:effectLst>
                <a:latin typeface="Times New Roman" pitchFamily="18" charset="0"/>
                <a:ea typeface="楷体_GB2312" pitchFamily="49" charset="-122"/>
              </a:rPr>
              <a:t>1000</a:t>
            </a:r>
            <a:r>
              <a:rPr kumimoji="1" lang="zh-CN" altLang="en-US" sz="2000" b="1">
                <a:effectLst>
                  <a:outerShdw blurRad="38100" dist="38100" dir="2700000" algn="tl">
                    <a:srgbClr val="C0C0C0"/>
                  </a:outerShdw>
                </a:effectLst>
                <a:latin typeface="Times New Roman" pitchFamily="18" charset="0"/>
                <a:ea typeface="楷体_GB2312" pitchFamily="49" charset="-122"/>
              </a:rPr>
              <a:t>，则当：</a:t>
            </a: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profit ≤ 1000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0</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FF3300"/>
                </a:solidFill>
                <a:effectLst>
                  <a:outerShdw blurRad="38100" dist="38100" dir="2700000" algn="tl">
                    <a:srgbClr val="C0C0C0"/>
                  </a:outerShdw>
                </a:effectLst>
                <a:latin typeface="Times New Roman" pitchFamily="18" charset="0"/>
                <a:ea typeface="楷体_GB2312" pitchFamily="49" charset="-122"/>
              </a:rPr>
              <a:t>1</a:t>
            </a:r>
          </a:p>
          <a:p>
            <a:pPr indent="266700">
              <a:defRPr/>
            </a:pP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       1000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profit ≤ 2000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FF3300"/>
                </a:solidFill>
                <a:effectLst>
                  <a:outerShdw blurRad="38100" dist="38100" dir="2700000" algn="tl">
                    <a:srgbClr val="C0C0C0"/>
                  </a:outerShdw>
                </a:effectLst>
                <a:latin typeface="Times New Roman" pitchFamily="18" charset="0"/>
                <a:ea typeface="楷体_GB2312" pitchFamily="49" charset="-122"/>
              </a:rPr>
              <a:t>1</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339933"/>
                </a:solidFill>
                <a:effectLst>
                  <a:outerShdw blurRad="38100" dist="38100" dir="2700000" algn="tl">
                    <a:srgbClr val="C0C0C0"/>
                  </a:outerShdw>
                </a:effectLst>
                <a:latin typeface="Times New Roman" pitchFamily="18" charset="0"/>
                <a:ea typeface="楷体_GB2312" pitchFamily="49" charset="-122"/>
              </a:rPr>
              <a:t>2</a:t>
            </a:r>
          </a:p>
          <a:p>
            <a:pPr indent="266700">
              <a:defRPr/>
            </a:pP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       2000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profit ≤ 5000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339933"/>
                </a:solidFill>
                <a:effectLst>
                  <a:outerShdw blurRad="38100" dist="38100" dir="2700000" algn="tl">
                    <a:srgbClr val="C0C0C0"/>
                  </a:outerShdw>
                </a:effectLst>
                <a:latin typeface="Times New Roman" pitchFamily="18" charset="0"/>
                <a:ea typeface="楷体_GB2312" pitchFamily="49" charset="-122"/>
              </a:rPr>
              <a:t>2</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3</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4</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5</a:t>
            </a:r>
          </a:p>
          <a:p>
            <a:pPr indent="266700">
              <a:defRPr/>
            </a:pP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       5000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profit ≤ 10000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5</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6</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7</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8</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9</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3300"/>
                </a:solidFill>
                <a:effectLst>
                  <a:outerShdw blurRad="38100" dist="38100" dir="2700000" algn="tl">
                    <a:srgbClr val="C0C0C0"/>
                  </a:outerShdw>
                </a:effectLst>
                <a:latin typeface="Times New Roman" pitchFamily="18" charset="0"/>
                <a:ea typeface="楷体_GB2312" pitchFamily="49" charset="-122"/>
              </a:rPr>
              <a:t>10</a:t>
            </a:r>
          </a:p>
          <a:p>
            <a:pPr indent="266700">
              <a:defRPr/>
            </a:pP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       10000</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profit                    </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CC3300"/>
                </a:solidFill>
                <a:effectLst>
                  <a:outerShdw blurRad="38100" dist="38100" dir="2700000" algn="tl">
                    <a:srgbClr val="C0C0C0"/>
                  </a:outerShdw>
                </a:effectLst>
                <a:latin typeface="Times New Roman" pitchFamily="18" charset="0"/>
                <a:ea typeface="楷体_GB2312" pitchFamily="49" charset="-122"/>
              </a:rPr>
              <a:t>10</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11</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12</a:t>
            </a:r>
            <a:r>
              <a:rPr kumimoji="1" lang="zh-CN" altLang="en-US" sz="2000" b="1">
                <a:solidFill>
                  <a:srgbClr val="0033CC"/>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0033CC"/>
                </a:solidFill>
                <a:effectLst>
                  <a:outerShdw blurRad="38100" dist="38100" dir="2700000" algn="tl">
                    <a:srgbClr val="C0C0C0"/>
                  </a:outerShdw>
                </a:effectLst>
                <a:latin typeface="Times New Roman" pitchFamily="18" charset="0"/>
                <a:ea typeface="楷体_GB2312" pitchFamily="49" charset="-122"/>
              </a:rPr>
              <a:t>……</a:t>
            </a:r>
          </a:p>
          <a:p>
            <a:pPr indent="266700">
              <a:defRPr/>
            </a:pPr>
            <a:r>
              <a:rPr kumimoji="1" lang="en-US" altLang="zh-CN" sz="2000" b="1">
                <a:effectLst>
                  <a:outerShdw blurRad="38100" dist="38100" dir="2700000" algn="tl">
                    <a:srgbClr val="C0C0C0"/>
                  </a:outerShdw>
                </a:effectLst>
                <a:latin typeface="Times New Roman" pitchFamily="18" charset="0"/>
                <a:ea typeface="楷体_GB2312" pitchFamily="49" charset="-122"/>
              </a:rPr>
              <a:t>      </a:t>
            </a:r>
            <a:r>
              <a:rPr kumimoji="1" lang="zh-CN" altLang="en-US" sz="2000" b="1">
                <a:effectLst>
                  <a:outerShdw blurRad="38100" dist="38100" dir="2700000" algn="tl">
                    <a:srgbClr val="C0C0C0"/>
                  </a:outerShdw>
                </a:effectLst>
                <a:latin typeface="Times New Roman" pitchFamily="18" charset="0"/>
                <a:ea typeface="楷体_GB2312" pitchFamily="49" charset="-122"/>
              </a:rPr>
              <a:t>为解决相邻两个区间的重叠问题，最简单的方法就是：利润</a:t>
            </a:r>
            <a:r>
              <a:rPr kumimoji="1" lang="en-US" altLang="zh-CN" sz="2000" b="1">
                <a:effectLst>
                  <a:outerShdw blurRad="38100" dist="38100" dir="2700000" algn="tl">
                    <a:srgbClr val="C0C0C0"/>
                  </a:outerShdw>
                </a:effectLst>
                <a:latin typeface="Times New Roman" pitchFamily="18" charset="0"/>
                <a:ea typeface="楷体_GB2312" pitchFamily="49" charset="-122"/>
              </a:rPr>
              <a:t>profit</a:t>
            </a:r>
            <a:r>
              <a:rPr kumimoji="1" lang="zh-CN" altLang="en-US" sz="2000" b="1">
                <a:effectLst>
                  <a:outerShdw blurRad="38100" dist="38100" dir="2700000" algn="tl">
                    <a:srgbClr val="C0C0C0"/>
                  </a:outerShdw>
                </a:effectLst>
                <a:latin typeface="Times New Roman" pitchFamily="18" charset="0"/>
                <a:ea typeface="楷体_GB2312" pitchFamily="49" charset="-122"/>
              </a:rPr>
              <a:t>先减</a:t>
            </a:r>
            <a:r>
              <a:rPr kumimoji="1" lang="en-US" altLang="zh-CN" sz="2000" b="1">
                <a:effectLst>
                  <a:outerShdw blurRad="38100" dist="38100" dir="2700000" algn="tl">
                    <a:srgbClr val="C0C0C0"/>
                  </a:outerShdw>
                </a:effectLst>
                <a:latin typeface="Times New Roman" pitchFamily="18" charset="0"/>
                <a:ea typeface="楷体_GB2312" pitchFamily="49" charset="-122"/>
              </a:rPr>
              <a:t>1</a:t>
            </a:r>
            <a:r>
              <a:rPr kumimoji="1" lang="zh-CN" altLang="en-US" sz="2000" b="1">
                <a:effectLst>
                  <a:outerShdw blurRad="38100" dist="38100" dir="2700000" algn="tl">
                    <a:srgbClr val="C0C0C0"/>
                  </a:outerShdw>
                </a:effectLst>
                <a:latin typeface="Times New Roman" pitchFamily="18" charset="0"/>
                <a:ea typeface="楷体_GB2312" pitchFamily="49" charset="-122"/>
              </a:rPr>
              <a:t>（最小增量），然后再整除</a:t>
            </a:r>
            <a:r>
              <a:rPr kumimoji="1" lang="en-US" altLang="zh-CN" sz="2000" b="1">
                <a:effectLst>
                  <a:outerShdw blurRad="38100" dist="38100" dir="2700000" algn="tl">
                    <a:srgbClr val="C0C0C0"/>
                  </a:outerShdw>
                </a:effectLst>
                <a:latin typeface="Times New Roman" pitchFamily="18" charset="0"/>
                <a:ea typeface="楷体_GB2312" pitchFamily="49" charset="-122"/>
              </a:rPr>
              <a:t>1000</a:t>
            </a:r>
            <a:r>
              <a:rPr kumimoji="1" lang="zh-CN" altLang="en-US" sz="2000" b="1">
                <a:effectLst>
                  <a:outerShdw blurRad="38100" dist="38100" dir="2700000" algn="tl">
                    <a:srgbClr val="C0C0C0"/>
                  </a:outerShdw>
                </a:effectLst>
                <a:latin typeface="Times New Roman" pitchFamily="18" charset="0"/>
                <a:ea typeface="楷体_GB2312" pitchFamily="49" charset="-122"/>
              </a:rPr>
              <a:t>即可：</a:t>
            </a:r>
          </a:p>
          <a:p>
            <a:pPr indent="26670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profit ≤ 1000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0</a:t>
            </a:r>
          </a:p>
          <a:p>
            <a:pPr indent="266700">
              <a:defRPr/>
            </a:pP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       1000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profit ≤ 2000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1</a:t>
            </a:r>
          </a:p>
          <a:p>
            <a:pPr indent="266700">
              <a:defRPr/>
            </a:pP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       2000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profit ≤ 5000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2</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3</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4</a:t>
            </a:r>
          </a:p>
          <a:p>
            <a:pPr indent="266700">
              <a:defRPr/>
            </a:pP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       5000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profit ≤ 10000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5</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6</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7</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8</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9</a:t>
            </a:r>
          </a:p>
          <a:p>
            <a:pPr indent="266700">
              <a:defRPr/>
            </a:pP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       10000</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profit                    </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对应</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10</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11</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12</a:t>
            </a:r>
            <a:r>
              <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b="1">
                <a:solidFill>
                  <a:srgbClr val="CC00FF"/>
                </a:solidFill>
                <a:effectLst>
                  <a:outerShdw blurRad="38100" dist="38100" dir="2700000" algn="tl">
                    <a:srgbClr val="C0C0C0"/>
                  </a:outerShdw>
                </a:effectLst>
                <a:latin typeface="Times New Roman" pitchFamily="18" charset="0"/>
                <a:ea typeface="楷体_GB2312" pitchFamily="49" charset="-122"/>
              </a:rPr>
              <a:t>……</a:t>
            </a:r>
          </a:p>
          <a:p>
            <a:pPr indent="266700" eaLnBrk="0" hangingPunct="0">
              <a:defRPr/>
            </a:pPr>
            <a:endParaRPr kumimoji="1" lang="zh-CN" altLang="en-US" sz="2000" b="1">
              <a:solidFill>
                <a:srgbClr val="CC00FF"/>
              </a:solidFill>
              <a:effectLst>
                <a:outerShdw blurRad="38100" dist="38100" dir="2700000" algn="tl">
                  <a:srgbClr val="C0C0C0"/>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3158635947"/>
      </p:ext>
    </p:extLst>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03"/>
                                        </p:tgtEl>
                                        <p:attrNameLst>
                                          <p:attrName>style.visibility</p:attrName>
                                        </p:attrNameLst>
                                      </p:cBhvr>
                                      <p:to>
                                        <p:strVal val="visible"/>
                                      </p:to>
                                    </p:set>
                                    <p:animEffect transition="in" filter="blinds(horizontal)">
                                      <p:cBhvr>
                                        <p:cTn id="7" dur="500"/>
                                        <p:tgtEl>
                                          <p:spTgt spid="38400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84004">
                                            <p:txEl>
                                              <p:pRg st="0" end="0"/>
                                            </p:txEl>
                                          </p:spTgt>
                                        </p:tgtEl>
                                        <p:attrNameLst>
                                          <p:attrName>style.visibility</p:attrName>
                                        </p:attrNameLst>
                                      </p:cBhvr>
                                      <p:to>
                                        <p:strVal val="visible"/>
                                      </p:to>
                                    </p:set>
                                    <p:animEffect transition="in" filter="box(out)">
                                      <p:cBhvr>
                                        <p:cTn id="12" dur="500"/>
                                        <p:tgtEl>
                                          <p:spTgt spid="384004">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384004">
                                            <p:txEl>
                                              <p:pRg st="1" end="1"/>
                                            </p:txEl>
                                          </p:spTgt>
                                        </p:tgtEl>
                                        <p:attrNameLst>
                                          <p:attrName>style.visibility</p:attrName>
                                        </p:attrNameLst>
                                      </p:cBhvr>
                                      <p:to>
                                        <p:strVal val="visible"/>
                                      </p:to>
                                    </p:set>
                                    <p:animEffect transition="in" filter="box(out)">
                                      <p:cBhvr>
                                        <p:cTn id="15" dur="500"/>
                                        <p:tgtEl>
                                          <p:spTgt spid="384004">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384004">
                                            <p:txEl>
                                              <p:pRg st="2" end="2"/>
                                            </p:txEl>
                                          </p:spTgt>
                                        </p:tgtEl>
                                        <p:attrNameLst>
                                          <p:attrName>style.visibility</p:attrName>
                                        </p:attrNameLst>
                                      </p:cBhvr>
                                      <p:to>
                                        <p:strVal val="visible"/>
                                      </p:to>
                                    </p:set>
                                    <p:animEffect transition="in" filter="box(out)">
                                      <p:cBhvr>
                                        <p:cTn id="18" dur="500"/>
                                        <p:tgtEl>
                                          <p:spTgt spid="384004">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nodeType="withEffect">
                                  <p:stCondLst>
                                    <p:cond delay="0"/>
                                  </p:stCondLst>
                                  <p:childTnLst>
                                    <p:set>
                                      <p:cBhvr>
                                        <p:cTn id="20" dur="1" fill="hold">
                                          <p:stCondLst>
                                            <p:cond delay="0"/>
                                          </p:stCondLst>
                                        </p:cTn>
                                        <p:tgtEl>
                                          <p:spTgt spid="384004">
                                            <p:txEl>
                                              <p:pRg st="3" end="3"/>
                                            </p:txEl>
                                          </p:spTgt>
                                        </p:tgtEl>
                                        <p:attrNameLst>
                                          <p:attrName>style.visibility</p:attrName>
                                        </p:attrNameLst>
                                      </p:cBhvr>
                                      <p:to>
                                        <p:strVal val="visible"/>
                                      </p:to>
                                    </p:set>
                                    <p:animEffect transition="in" filter="box(out)">
                                      <p:cBhvr>
                                        <p:cTn id="21" dur="500"/>
                                        <p:tgtEl>
                                          <p:spTgt spid="384004">
                                            <p:txEl>
                                              <p:pRg st="3" end="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2" presetID="4" presetClass="entr" presetSubtype="32" fill="hold" nodeType="withEffect">
                                  <p:stCondLst>
                                    <p:cond delay="0"/>
                                  </p:stCondLst>
                                  <p:childTnLst>
                                    <p:set>
                                      <p:cBhvr>
                                        <p:cTn id="23" dur="1" fill="hold">
                                          <p:stCondLst>
                                            <p:cond delay="0"/>
                                          </p:stCondLst>
                                        </p:cTn>
                                        <p:tgtEl>
                                          <p:spTgt spid="384004">
                                            <p:txEl>
                                              <p:pRg st="4" end="4"/>
                                            </p:txEl>
                                          </p:spTgt>
                                        </p:tgtEl>
                                        <p:attrNameLst>
                                          <p:attrName>style.visibility</p:attrName>
                                        </p:attrNameLst>
                                      </p:cBhvr>
                                      <p:to>
                                        <p:strVal val="visible"/>
                                      </p:to>
                                    </p:set>
                                    <p:animEffect transition="in" filter="box(out)">
                                      <p:cBhvr>
                                        <p:cTn id="24" dur="500"/>
                                        <p:tgtEl>
                                          <p:spTgt spid="384004">
                                            <p:txEl>
                                              <p:pRg st="4" end="4"/>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5" presetID="4" presetClass="entr" presetSubtype="32" fill="hold" nodeType="withEffect">
                                  <p:stCondLst>
                                    <p:cond delay="0"/>
                                  </p:stCondLst>
                                  <p:childTnLst>
                                    <p:set>
                                      <p:cBhvr>
                                        <p:cTn id="26" dur="1" fill="hold">
                                          <p:stCondLst>
                                            <p:cond delay="0"/>
                                          </p:stCondLst>
                                        </p:cTn>
                                        <p:tgtEl>
                                          <p:spTgt spid="384004">
                                            <p:txEl>
                                              <p:pRg st="5" end="5"/>
                                            </p:txEl>
                                          </p:spTgt>
                                        </p:tgtEl>
                                        <p:attrNameLst>
                                          <p:attrName>style.visibility</p:attrName>
                                        </p:attrNameLst>
                                      </p:cBhvr>
                                      <p:to>
                                        <p:strVal val="visible"/>
                                      </p:to>
                                    </p:set>
                                    <p:animEffect transition="in" filter="box(out)">
                                      <p:cBhvr>
                                        <p:cTn id="27" dur="500"/>
                                        <p:tgtEl>
                                          <p:spTgt spid="384004">
                                            <p:txEl>
                                              <p:pRg st="5" end="5"/>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384004">
                                            <p:txEl>
                                              <p:pRg st="6" end="6"/>
                                            </p:txEl>
                                          </p:spTgt>
                                        </p:tgtEl>
                                        <p:attrNameLst>
                                          <p:attrName>style.visibility</p:attrName>
                                        </p:attrNameLst>
                                      </p:cBhvr>
                                      <p:to>
                                        <p:strVal val="visible"/>
                                      </p:to>
                                    </p:set>
                                    <p:animEffect transition="in" filter="box(out)">
                                      <p:cBhvr>
                                        <p:cTn id="30" dur="500"/>
                                        <p:tgtEl>
                                          <p:spTgt spid="384004">
                                            <p:txEl>
                                              <p:pRg st="6" end="6"/>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384004">
                                            <p:txEl>
                                              <p:pRg st="7" end="7"/>
                                            </p:txEl>
                                          </p:spTgt>
                                        </p:tgtEl>
                                        <p:attrNameLst>
                                          <p:attrName>style.visibility</p:attrName>
                                        </p:attrNameLst>
                                      </p:cBhvr>
                                      <p:to>
                                        <p:strVal val="visible"/>
                                      </p:to>
                                    </p:set>
                                    <p:animEffect transition="in" filter="box(out)">
                                      <p:cBhvr>
                                        <p:cTn id="35" dur="500"/>
                                        <p:tgtEl>
                                          <p:spTgt spid="384004">
                                            <p:txEl>
                                              <p:pRg st="7" end="7"/>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par>
                                <p:cTn id="36" presetID="4" presetClass="entr" presetSubtype="32" fill="hold" nodeType="withEffect">
                                  <p:stCondLst>
                                    <p:cond delay="0"/>
                                  </p:stCondLst>
                                  <p:childTnLst>
                                    <p:set>
                                      <p:cBhvr>
                                        <p:cTn id="37" dur="1" fill="hold">
                                          <p:stCondLst>
                                            <p:cond delay="0"/>
                                          </p:stCondLst>
                                        </p:cTn>
                                        <p:tgtEl>
                                          <p:spTgt spid="384004">
                                            <p:txEl>
                                              <p:pRg st="8" end="8"/>
                                            </p:txEl>
                                          </p:spTgt>
                                        </p:tgtEl>
                                        <p:attrNameLst>
                                          <p:attrName>style.visibility</p:attrName>
                                        </p:attrNameLst>
                                      </p:cBhvr>
                                      <p:to>
                                        <p:strVal val="visible"/>
                                      </p:to>
                                    </p:set>
                                    <p:animEffect transition="in" filter="box(out)">
                                      <p:cBhvr>
                                        <p:cTn id="38" dur="500"/>
                                        <p:tgtEl>
                                          <p:spTgt spid="384004">
                                            <p:txEl>
                                              <p:pRg st="8" end="8"/>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par>
                                <p:cTn id="39" presetID="4" presetClass="entr" presetSubtype="32" fill="hold" nodeType="withEffect">
                                  <p:stCondLst>
                                    <p:cond delay="0"/>
                                  </p:stCondLst>
                                  <p:childTnLst>
                                    <p:set>
                                      <p:cBhvr>
                                        <p:cTn id="40" dur="1" fill="hold">
                                          <p:stCondLst>
                                            <p:cond delay="0"/>
                                          </p:stCondLst>
                                        </p:cTn>
                                        <p:tgtEl>
                                          <p:spTgt spid="384004">
                                            <p:txEl>
                                              <p:pRg st="9" end="9"/>
                                            </p:txEl>
                                          </p:spTgt>
                                        </p:tgtEl>
                                        <p:attrNameLst>
                                          <p:attrName>style.visibility</p:attrName>
                                        </p:attrNameLst>
                                      </p:cBhvr>
                                      <p:to>
                                        <p:strVal val="visible"/>
                                      </p:to>
                                    </p:set>
                                    <p:animEffect transition="in" filter="box(out)">
                                      <p:cBhvr>
                                        <p:cTn id="41" dur="500"/>
                                        <p:tgtEl>
                                          <p:spTgt spid="384004">
                                            <p:txEl>
                                              <p:pRg st="9" end="9"/>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par>
                                <p:cTn id="42" presetID="4" presetClass="entr" presetSubtype="32" fill="hold" nodeType="withEffect">
                                  <p:stCondLst>
                                    <p:cond delay="0"/>
                                  </p:stCondLst>
                                  <p:childTnLst>
                                    <p:set>
                                      <p:cBhvr>
                                        <p:cTn id="43" dur="1" fill="hold">
                                          <p:stCondLst>
                                            <p:cond delay="0"/>
                                          </p:stCondLst>
                                        </p:cTn>
                                        <p:tgtEl>
                                          <p:spTgt spid="384004">
                                            <p:txEl>
                                              <p:pRg st="10" end="10"/>
                                            </p:txEl>
                                          </p:spTgt>
                                        </p:tgtEl>
                                        <p:attrNameLst>
                                          <p:attrName>style.visibility</p:attrName>
                                        </p:attrNameLst>
                                      </p:cBhvr>
                                      <p:to>
                                        <p:strVal val="visible"/>
                                      </p:to>
                                    </p:set>
                                    <p:animEffect transition="in" filter="box(out)">
                                      <p:cBhvr>
                                        <p:cTn id="44" dur="500"/>
                                        <p:tgtEl>
                                          <p:spTgt spid="384004">
                                            <p:txEl>
                                              <p:pRg st="10" end="10"/>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par>
                                <p:cTn id="45" presetID="4" presetClass="entr" presetSubtype="32" fill="hold" nodeType="withEffect">
                                  <p:stCondLst>
                                    <p:cond delay="0"/>
                                  </p:stCondLst>
                                  <p:childTnLst>
                                    <p:set>
                                      <p:cBhvr>
                                        <p:cTn id="46" dur="1" fill="hold">
                                          <p:stCondLst>
                                            <p:cond delay="0"/>
                                          </p:stCondLst>
                                        </p:cTn>
                                        <p:tgtEl>
                                          <p:spTgt spid="384004">
                                            <p:txEl>
                                              <p:pRg st="11" end="11"/>
                                            </p:txEl>
                                          </p:spTgt>
                                        </p:tgtEl>
                                        <p:attrNameLst>
                                          <p:attrName>style.visibility</p:attrName>
                                        </p:attrNameLst>
                                      </p:cBhvr>
                                      <p:to>
                                        <p:strVal val="visible"/>
                                      </p:to>
                                    </p:set>
                                    <p:animEffect transition="in" filter="box(out)">
                                      <p:cBhvr>
                                        <p:cTn id="47" dur="500"/>
                                        <p:tgtEl>
                                          <p:spTgt spid="384004">
                                            <p:txEl>
                                              <p:pRg st="11" end="1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8" presetID="4" presetClass="entr" presetSubtype="32" fill="hold" nodeType="withEffect">
                                  <p:stCondLst>
                                    <p:cond delay="0"/>
                                  </p:stCondLst>
                                  <p:childTnLst>
                                    <p:set>
                                      <p:cBhvr>
                                        <p:cTn id="49" dur="1" fill="hold">
                                          <p:stCondLst>
                                            <p:cond delay="0"/>
                                          </p:stCondLst>
                                        </p:cTn>
                                        <p:tgtEl>
                                          <p:spTgt spid="384004">
                                            <p:txEl>
                                              <p:pRg st="12" end="12"/>
                                            </p:txEl>
                                          </p:spTgt>
                                        </p:tgtEl>
                                        <p:attrNameLst>
                                          <p:attrName>style.visibility</p:attrName>
                                        </p:attrNameLst>
                                      </p:cBhvr>
                                      <p:to>
                                        <p:strVal val="visible"/>
                                      </p:to>
                                    </p:set>
                                    <p:animEffect transition="in" filter="box(out)">
                                      <p:cBhvr>
                                        <p:cTn id="50" dur="500"/>
                                        <p:tgtEl>
                                          <p:spTgt spid="384004">
                                            <p:txEl>
                                              <p:pRg st="12" end="12"/>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86051" name="Text Box 3" descr="信纸"/>
          <p:cNvSpPr txBox="1">
            <a:spLocks noChangeArrowheads="1"/>
          </p:cNvSpPr>
          <p:nvPr/>
        </p:nvSpPr>
        <p:spPr bwMode="auto">
          <a:xfrm>
            <a:off x="323850" y="188915"/>
            <a:ext cx="6408738" cy="287337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en-US" altLang="zh-CN" sz="2000" b="1">
                <a:effectLst>
                  <a:outerShdw blurRad="38100" dist="38100" dir="2700000" algn="tl">
                    <a:srgbClr val="FFFFFF"/>
                  </a:outerShdw>
                </a:effectLst>
                <a:ea typeface="楷体_GB2312" pitchFamily="49" charset="-122"/>
              </a:rPr>
              <a:t>#include &lt;stdio.h&gt;</a:t>
            </a:r>
          </a:p>
          <a:p>
            <a:pPr eaLnBrk="1" hangingPunct="1">
              <a:defRPr/>
            </a:pPr>
            <a:r>
              <a:rPr kumimoji="1" lang="en-US" altLang="zh-CN" sz="2000" b="1">
                <a:solidFill>
                  <a:srgbClr val="CC3300"/>
                </a:solidFill>
                <a:effectLst>
                  <a:outerShdw blurRad="38100" dist="38100" dir="2700000" algn="tl">
                    <a:srgbClr val="000000"/>
                  </a:outerShdw>
                </a:effectLst>
                <a:ea typeface="楷体_GB2312" pitchFamily="49" charset="-122"/>
              </a:rPr>
              <a:t>void main ( )</a:t>
            </a:r>
          </a:p>
          <a:p>
            <a:pPr eaLnBrk="1" hangingPunct="1">
              <a:defRPr/>
            </a:pPr>
            <a:r>
              <a:rPr kumimoji="1" lang="en-US" altLang="zh-CN" sz="2000" b="1">
                <a:effectLst>
                  <a:outerShdw blurRad="38100" dist="38100" dir="2700000" algn="tl">
                    <a:srgbClr val="FFFFFF"/>
                  </a:outerShdw>
                </a:effectLst>
                <a:ea typeface="楷体_GB2312" pitchFamily="49" charset="-122"/>
              </a:rPr>
              <a:t>{</a:t>
            </a:r>
          </a:p>
          <a:p>
            <a:pPr eaLnBrk="1" hangingPunct="1">
              <a:defRPr/>
            </a:pPr>
            <a:r>
              <a:rPr kumimoji="1" lang="en-US" altLang="zh-CN" sz="2000" b="1">
                <a:effectLst>
                  <a:outerShdw blurRad="38100" dist="38100" dir="2700000" algn="tl">
                    <a:srgbClr val="FFFFFF"/>
                  </a:outerShdw>
                </a:effectLst>
                <a:ea typeface="楷体_GB2312" pitchFamily="49" charset="-122"/>
              </a:rPr>
              <a:t>  long   profit;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所接工程的利润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int    grade;</a:t>
            </a:r>
          </a:p>
          <a:p>
            <a:pPr eaLnBrk="1" hangingPunct="1">
              <a:defRPr/>
            </a:pPr>
            <a:r>
              <a:rPr kumimoji="1" lang="en-US" altLang="zh-CN" sz="2000" b="1">
                <a:effectLst>
                  <a:outerShdw blurRad="38100" dist="38100" dir="2700000" algn="tl">
                    <a:srgbClr val="FFFFFF"/>
                  </a:outerShdw>
                </a:effectLst>
                <a:ea typeface="楷体_GB2312" pitchFamily="49" charset="-122"/>
              </a:rPr>
              <a:t>  float   ratio;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提成比率</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float   salary = 500;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薪水，初始值为保底薪水</a:t>
            </a:r>
            <a:r>
              <a:rPr kumimoji="1" lang="en-US" altLang="zh-CN" sz="2000" b="1">
                <a:solidFill>
                  <a:srgbClr val="0033CC"/>
                </a:solidFill>
                <a:effectLst>
                  <a:outerShdw blurRad="38100" dist="38100" dir="2700000" algn="tl">
                    <a:srgbClr val="000000"/>
                  </a:outerShdw>
                </a:effectLst>
                <a:ea typeface="楷体_GB2312" pitchFamily="49" charset="-122"/>
              </a:rPr>
              <a:t>500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printf ("Input profit: ");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提示输入所接工程的利润</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scanf ("%ld", &amp;profit);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输入所接工程的利润</a:t>
            </a:r>
          </a:p>
        </p:txBody>
      </p:sp>
      <p:sp>
        <p:nvSpPr>
          <p:cNvPr id="386052" name="Rectangle 4"/>
          <p:cNvSpPr>
            <a:spLocks noChangeArrowheads="1"/>
          </p:cNvSpPr>
          <p:nvPr/>
        </p:nvSpPr>
        <p:spPr bwMode="auto">
          <a:xfrm>
            <a:off x="2220913" y="146052"/>
            <a:ext cx="48244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buClr>
                <a:srgbClr val="FF3300"/>
              </a:buClr>
              <a:buFont typeface="Wingdings" pitchFamily="2" charset="2"/>
              <a:buNone/>
              <a:defRPr/>
            </a:pPr>
            <a:r>
              <a:rPr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方法三：使</a:t>
            </a:r>
            <a:r>
              <a:rPr kumimoji="1"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用</a:t>
            </a:r>
            <a:r>
              <a:rPr kumimoji="1" lang="en-US" altLang="zh-CN" sz="2400" b="1" u="sng">
                <a:solidFill>
                  <a:srgbClr val="FF3300"/>
                </a:solidFill>
                <a:effectLst>
                  <a:outerShdw blurRad="38100" dist="38100" dir="2700000" algn="tl">
                    <a:srgbClr val="C0C0C0"/>
                  </a:outerShdw>
                </a:effectLst>
                <a:latin typeface="楷体_GB2312" pitchFamily="49" charset="-122"/>
                <a:ea typeface="楷体_GB2312" pitchFamily="49" charset="-122"/>
              </a:rPr>
              <a:t>switch</a:t>
            </a:r>
            <a:r>
              <a:rPr kumimoji="1" lang="zh-CN" altLang="en-US" sz="2400" b="1" u="sng">
                <a:solidFill>
                  <a:srgbClr val="FF3300"/>
                </a:solidFill>
                <a:effectLst>
                  <a:outerShdw blurRad="38100" dist="38100" dir="2700000" algn="tl">
                    <a:srgbClr val="C0C0C0"/>
                  </a:outerShdw>
                </a:effectLst>
                <a:latin typeface="楷体_GB2312" pitchFamily="49" charset="-122"/>
                <a:ea typeface="楷体_GB2312" pitchFamily="49" charset="-122"/>
              </a:rPr>
              <a:t>语句</a:t>
            </a:r>
            <a:endParaRPr kumimoji="1" lang="zh-CN" altLang="en-US" sz="2400" b="1" u="sng">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386053" name="Text Box 5" descr="信纸"/>
          <p:cNvSpPr txBox="1">
            <a:spLocks noChangeArrowheads="1"/>
          </p:cNvSpPr>
          <p:nvPr/>
        </p:nvSpPr>
        <p:spPr bwMode="auto">
          <a:xfrm>
            <a:off x="2195513" y="765177"/>
            <a:ext cx="6805612" cy="5921375"/>
          </a:xfrm>
          <a:prstGeom prst="rect">
            <a:avLst/>
          </a:prstGeom>
          <a:blipFill dpi="0" rotWithShape="0">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lIns="0" tIns="46800" rIns="90000" bIns="4680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zh-CN" altLang="en-US" sz="2000" b="1">
                <a:solidFill>
                  <a:srgbClr val="0033CC"/>
                </a:solidFill>
                <a:effectLst>
                  <a:outerShdw blurRad="38100" dist="38100" dir="2700000" algn="tl">
                    <a:srgbClr val="000000"/>
                  </a:outerShdw>
                </a:effectLst>
                <a:ea typeface="楷体_GB2312" pitchFamily="49" charset="-122"/>
              </a:rPr>
              <a:t>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将利润</a:t>
            </a:r>
            <a:r>
              <a:rPr kumimoji="1" lang="en-US" altLang="zh-CN" sz="2000" b="1">
                <a:solidFill>
                  <a:srgbClr val="0033CC"/>
                </a:solidFill>
                <a:effectLst>
                  <a:outerShdw blurRad="38100" dist="38100" dir="2700000" algn="tl">
                    <a:srgbClr val="000000"/>
                  </a:outerShdw>
                </a:effectLst>
                <a:ea typeface="楷体_GB2312" pitchFamily="49" charset="-122"/>
              </a:rPr>
              <a:t>-1</a:t>
            </a:r>
            <a:r>
              <a:rPr kumimoji="1" lang="zh-CN" altLang="en-US" sz="2000" b="1">
                <a:solidFill>
                  <a:srgbClr val="0033CC"/>
                </a:solidFill>
                <a:effectLst>
                  <a:outerShdw blurRad="38100" dist="38100" dir="2700000" algn="tl">
                    <a:srgbClr val="000000"/>
                  </a:outerShdw>
                </a:effectLst>
                <a:ea typeface="楷体_GB2312" pitchFamily="49" charset="-122"/>
              </a:rPr>
              <a:t>、再整除</a:t>
            </a:r>
            <a:r>
              <a:rPr kumimoji="1" lang="en-US" altLang="zh-CN" sz="2000" b="1">
                <a:solidFill>
                  <a:srgbClr val="0033CC"/>
                </a:solidFill>
                <a:effectLst>
                  <a:outerShdw blurRad="38100" dist="38100" dir="2700000" algn="tl">
                    <a:srgbClr val="000000"/>
                  </a:outerShdw>
                </a:effectLst>
                <a:ea typeface="楷体_GB2312" pitchFamily="49" charset="-122"/>
              </a:rPr>
              <a:t>1000</a:t>
            </a:r>
            <a:r>
              <a:rPr kumimoji="1" lang="zh-CN" altLang="en-US" sz="2000" b="1">
                <a:solidFill>
                  <a:srgbClr val="0033CC"/>
                </a:solidFill>
                <a:effectLst>
                  <a:outerShdw blurRad="38100" dist="38100" dir="2700000" algn="tl">
                    <a:srgbClr val="000000"/>
                  </a:outerShdw>
                </a:effectLst>
                <a:ea typeface="楷体_GB2312" pitchFamily="49" charset="-122"/>
              </a:rPr>
              <a:t>，转化成</a:t>
            </a:r>
            <a:r>
              <a:rPr kumimoji="1" lang="en-US" altLang="zh-CN" sz="2000" b="1">
                <a:solidFill>
                  <a:srgbClr val="0033CC"/>
                </a:solidFill>
                <a:effectLst>
                  <a:outerShdw blurRad="38100" dist="38100" dir="2700000" algn="tl">
                    <a:srgbClr val="000000"/>
                  </a:outerShdw>
                </a:effectLst>
                <a:ea typeface="楷体_GB2312" pitchFamily="49" charset="-122"/>
              </a:rPr>
              <a:t>switch</a:t>
            </a:r>
            <a:r>
              <a:rPr kumimoji="1" lang="zh-CN" altLang="en-US" sz="2000" b="1">
                <a:solidFill>
                  <a:srgbClr val="0033CC"/>
                </a:solidFill>
                <a:effectLst>
                  <a:outerShdw blurRad="38100" dist="38100" dir="2700000" algn="tl">
                    <a:srgbClr val="000000"/>
                  </a:outerShdw>
                </a:effectLst>
                <a:ea typeface="楷体_GB2312" pitchFamily="49" charset="-122"/>
              </a:rPr>
              <a:t>语句中的</a:t>
            </a:r>
            <a:r>
              <a:rPr kumimoji="1" lang="en-US" altLang="zh-CN" sz="2000" b="1">
                <a:solidFill>
                  <a:srgbClr val="0033CC"/>
                </a:solidFill>
                <a:effectLst>
                  <a:outerShdw blurRad="38100" dist="38100" dir="2700000" algn="tl">
                    <a:srgbClr val="000000"/>
                  </a:outerShdw>
                </a:effectLst>
                <a:ea typeface="楷体_GB2312" pitchFamily="49" charset="-122"/>
              </a:rPr>
              <a:t>case</a:t>
            </a:r>
            <a:r>
              <a:rPr kumimoji="1" lang="zh-CN" altLang="en-US" sz="2000" b="1">
                <a:solidFill>
                  <a:srgbClr val="0033CC"/>
                </a:solidFill>
                <a:effectLst>
                  <a:outerShdw blurRad="38100" dist="38100" dir="2700000" algn="tl">
                    <a:srgbClr val="000000"/>
                  </a:outerShdw>
                </a:effectLst>
                <a:ea typeface="楷体_GB2312" pitchFamily="49" charset="-122"/>
              </a:rPr>
              <a:t>标号</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grade = (profit - 1) / 1000;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switch</a:t>
            </a:r>
            <a:r>
              <a:rPr kumimoji="1" lang="en-US" altLang="zh-CN" sz="2000" b="1">
                <a:effectLst>
                  <a:outerShdw blurRad="38100" dist="38100" dir="2700000" algn="tl">
                    <a:srgbClr val="FFFFFF"/>
                  </a:outerShdw>
                </a:effectLst>
                <a:ea typeface="楷体_GB2312" pitchFamily="49" charset="-122"/>
              </a:rPr>
              <a:t> ( grade )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计算提成比率</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0:  ratio = 0;  break;                   </a:t>
            </a:r>
            <a:r>
              <a:rPr kumimoji="1" lang="en-US" altLang="zh-CN" sz="2000" b="1">
                <a:solidFill>
                  <a:srgbClr val="0033CC"/>
                </a:solidFill>
                <a:effectLst>
                  <a:outerShdw blurRad="38100" dist="38100" dir="2700000" algn="tl">
                    <a:srgbClr val="000000"/>
                  </a:outerShdw>
                </a:effectLst>
                <a:ea typeface="楷体_GB2312" pitchFamily="49" charset="-122"/>
              </a:rPr>
              <a:t>// profit≤1000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1:  ratio = (float)0.10;  break;    </a:t>
            </a:r>
            <a:r>
              <a:rPr kumimoji="1" lang="en-US" altLang="zh-CN" sz="2000" b="1">
                <a:solidFill>
                  <a:srgbClr val="0033CC"/>
                </a:solidFill>
                <a:effectLst>
                  <a:outerShdw blurRad="38100" dist="38100" dir="2700000" algn="tl">
                    <a:srgbClr val="000000"/>
                  </a:outerShdw>
                </a:effectLst>
                <a:ea typeface="楷体_GB2312" pitchFamily="49" charset="-122"/>
              </a:rPr>
              <a:t>// 1000</a:t>
            </a:r>
            <a:r>
              <a:rPr kumimoji="1" lang="zh-CN" altLang="en-US" sz="2000" b="1">
                <a:solidFill>
                  <a:srgbClr val="0033CC"/>
                </a:solidFill>
                <a:effectLst>
                  <a:outerShdw blurRad="38100" dist="38100" dir="2700000" algn="tl">
                    <a:srgbClr val="000000"/>
                  </a:outerShdw>
                </a:effectLst>
                <a:ea typeface="楷体_GB2312" pitchFamily="49" charset="-122"/>
              </a:rPr>
              <a:t>＜</a:t>
            </a:r>
            <a:r>
              <a:rPr kumimoji="1" lang="en-US" altLang="zh-CN" sz="2000" b="1">
                <a:solidFill>
                  <a:srgbClr val="0033CC"/>
                </a:solidFill>
                <a:effectLst>
                  <a:outerShdw blurRad="38100" dist="38100" dir="2700000" algn="tl">
                    <a:srgbClr val="000000"/>
                  </a:outerShdw>
                </a:effectLst>
                <a:ea typeface="楷体_GB2312" pitchFamily="49" charset="-122"/>
              </a:rPr>
              <a:t>profit≤2000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2: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3: </a:t>
            </a:r>
          </a:p>
          <a:p>
            <a:pPr eaLnBrk="1" hangingPunct="1">
              <a:defRPr/>
            </a:pPr>
            <a:r>
              <a:rPr kumimoji="1" lang="en-US" altLang="zh-CN" sz="2000" b="1">
                <a:solidFill>
                  <a:srgbClr val="FF33CC"/>
                </a:solidFill>
                <a:effectLst>
                  <a:outerShdw blurRad="38100" dist="38100" dir="2700000" algn="tl">
                    <a:srgbClr val="000000"/>
                  </a:outerShdw>
                </a:effectLst>
                <a:ea typeface="楷体_GB2312" pitchFamily="49" charset="-122"/>
              </a:rPr>
              <a:t>    case</a:t>
            </a:r>
            <a:r>
              <a:rPr kumimoji="1" lang="en-US" altLang="zh-CN" sz="2000" b="1">
                <a:effectLst>
                  <a:outerShdw blurRad="38100" dist="38100" dir="2700000" algn="tl">
                    <a:srgbClr val="FFFFFF"/>
                  </a:outerShdw>
                </a:effectLst>
                <a:ea typeface="楷体_GB2312" pitchFamily="49" charset="-122"/>
              </a:rPr>
              <a:t>  4:  ratio = (float)0.15;  break;    </a:t>
            </a:r>
            <a:r>
              <a:rPr kumimoji="1" lang="en-US" altLang="zh-CN" sz="2000" b="1">
                <a:solidFill>
                  <a:srgbClr val="0033CC"/>
                </a:solidFill>
                <a:effectLst>
                  <a:outerShdw blurRad="38100" dist="38100" dir="2700000" algn="tl">
                    <a:srgbClr val="000000"/>
                  </a:outerShdw>
                </a:effectLst>
                <a:ea typeface="楷体_GB2312" pitchFamily="49" charset="-122"/>
              </a:rPr>
              <a:t>// 2000</a:t>
            </a:r>
            <a:r>
              <a:rPr kumimoji="1" lang="zh-CN" altLang="en-US" sz="2000" b="1">
                <a:solidFill>
                  <a:srgbClr val="0033CC"/>
                </a:solidFill>
                <a:effectLst>
                  <a:outerShdw blurRad="38100" dist="38100" dir="2700000" algn="tl">
                    <a:srgbClr val="000000"/>
                  </a:outerShdw>
                </a:effectLst>
                <a:ea typeface="楷体_GB2312" pitchFamily="49" charset="-122"/>
              </a:rPr>
              <a:t>＜</a:t>
            </a:r>
            <a:r>
              <a:rPr kumimoji="1" lang="en-US" altLang="zh-CN" sz="2000" b="1">
                <a:solidFill>
                  <a:srgbClr val="0033CC"/>
                </a:solidFill>
                <a:effectLst>
                  <a:outerShdw blurRad="38100" dist="38100" dir="2700000" algn="tl">
                    <a:srgbClr val="000000"/>
                  </a:outerShdw>
                </a:effectLst>
                <a:ea typeface="楷体_GB2312" pitchFamily="49" charset="-122"/>
              </a:rPr>
              <a:t>profit≤5000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5: </a:t>
            </a:r>
          </a:p>
          <a:p>
            <a:pPr eaLnBrk="1" hangingPunct="1">
              <a:defRPr/>
            </a:pPr>
            <a:r>
              <a:rPr kumimoji="1" lang="en-US" altLang="zh-CN" sz="2000" b="1">
                <a:solidFill>
                  <a:srgbClr val="FF33CC"/>
                </a:solidFill>
                <a:effectLst>
                  <a:outerShdw blurRad="38100" dist="38100" dir="2700000" algn="tl">
                    <a:srgbClr val="000000"/>
                  </a:outerShdw>
                </a:effectLst>
                <a:ea typeface="楷体_GB2312" pitchFamily="49" charset="-122"/>
              </a:rPr>
              <a:t>    case</a:t>
            </a:r>
            <a:r>
              <a:rPr kumimoji="1" lang="en-US" altLang="zh-CN" sz="2000" b="1">
                <a:effectLst>
                  <a:outerShdw blurRad="38100" dist="38100" dir="2700000" algn="tl">
                    <a:srgbClr val="FFFFFF"/>
                  </a:outerShdw>
                </a:effectLst>
                <a:ea typeface="楷体_GB2312" pitchFamily="49" charset="-122"/>
              </a:rPr>
              <a:t>  6: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7: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8: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case</a:t>
            </a:r>
            <a:r>
              <a:rPr kumimoji="1" lang="en-US" altLang="zh-CN" sz="2000" b="1">
                <a:effectLst>
                  <a:outerShdw blurRad="38100" dist="38100" dir="2700000" algn="tl">
                    <a:srgbClr val="FFFFFF"/>
                  </a:outerShdw>
                </a:effectLst>
                <a:ea typeface="楷体_GB2312" pitchFamily="49" charset="-122"/>
              </a:rPr>
              <a:t>  9:  ratio = (float)0.20;  break;   </a:t>
            </a:r>
            <a:r>
              <a:rPr kumimoji="1" lang="en-US" altLang="zh-CN" sz="2000" b="1">
                <a:solidFill>
                  <a:srgbClr val="0033CC"/>
                </a:solidFill>
                <a:effectLst>
                  <a:outerShdw blurRad="38100" dist="38100" dir="2700000" algn="tl">
                    <a:srgbClr val="000000"/>
                  </a:outerShdw>
                </a:effectLst>
                <a:ea typeface="楷体_GB2312" pitchFamily="49" charset="-122"/>
              </a:rPr>
              <a:t>// 5000</a:t>
            </a:r>
            <a:r>
              <a:rPr kumimoji="1" lang="zh-CN" altLang="en-US" sz="2000" b="1">
                <a:solidFill>
                  <a:srgbClr val="0033CC"/>
                </a:solidFill>
                <a:effectLst>
                  <a:outerShdw blurRad="38100" dist="38100" dir="2700000" algn="tl">
                    <a:srgbClr val="000000"/>
                  </a:outerShdw>
                </a:effectLst>
                <a:ea typeface="楷体_GB2312" pitchFamily="49" charset="-122"/>
              </a:rPr>
              <a:t>＜</a:t>
            </a:r>
            <a:r>
              <a:rPr kumimoji="1" lang="en-US" altLang="zh-CN" sz="2000" b="1">
                <a:solidFill>
                  <a:srgbClr val="0033CC"/>
                </a:solidFill>
                <a:effectLst>
                  <a:outerShdw blurRad="38100" dist="38100" dir="2700000" algn="tl">
                    <a:srgbClr val="000000"/>
                  </a:outerShdw>
                </a:effectLst>
                <a:ea typeface="楷体_GB2312" pitchFamily="49" charset="-122"/>
              </a:rPr>
              <a:t>profit≤10000</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a:t>
            </a:r>
            <a:r>
              <a:rPr kumimoji="1" lang="en-US" altLang="zh-CN" sz="2000" b="1">
                <a:solidFill>
                  <a:srgbClr val="FF33CC"/>
                </a:solidFill>
                <a:effectLst>
                  <a:outerShdw blurRad="38100" dist="38100" dir="2700000" algn="tl">
                    <a:srgbClr val="000000"/>
                  </a:outerShdw>
                </a:effectLst>
                <a:ea typeface="楷体_GB2312" pitchFamily="49" charset="-122"/>
              </a:rPr>
              <a:t>default</a:t>
            </a:r>
            <a:r>
              <a:rPr kumimoji="1" lang="en-US" altLang="zh-CN" sz="2000" b="1">
                <a:effectLst>
                  <a:outerShdw blurRad="38100" dist="38100" dir="2700000" algn="tl">
                    <a:srgbClr val="FFFFFF"/>
                  </a:outerShdw>
                </a:effectLst>
                <a:ea typeface="楷体_GB2312" pitchFamily="49" charset="-122"/>
              </a:rPr>
              <a:t>:  ratio = (float)0.25;               </a:t>
            </a:r>
            <a:r>
              <a:rPr kumimoji="1" lang="en-US" altLang="zh-CN" sz="2000" b="1">
                <a:solidFill>
                  <a:srgbClr val="0033CC"/>
                </a:solidFill>
                <a:effectLst>
                  <a:outerShdw blurRad="38100" dist="38100" dir="2700000" algn="tl">
                    <a:srgbClr val="000000"/>
                  </a:outerShdw>
                </a:effectLst>
                <a:ea typeface="楷体_GB2312" pitchFamily="49" charset="-122"/>
              </a:rPr>
              <a:t>// 10000</a:t>
            </a:r>
            <a:r>
              <a:rPr kumimoji="1" lang="zh-CN" altLang="en-US" sz="2000" b="1">
                <a:solidFill>
                  <a:srgbClr val="0033CC"/>
                </a:solidFill>
                <a:effectLst>
                  <a:outerShdw blurRad="38100" dist="38100" dir="2700000" algn="tl">
                    <a:srgbClr val="000000"/>
                  </a:outerShdw>
                </a:effectLst>
                <a:ea typeface="楷体_GB2312" pitchFamily="49" charset="-122"/>
              </a:rPr>
              <a:t>＜</a:t>
            </a:r>
            <a:r>
              <a:rPr kumimoji="1" lang="en-US" altLang="zh-CN" sz="2000" b="1">
                <a:solidFill>
                  <a:srgbClr val="0033CC"/>
                </a:solidFill>
                <a:effectLst>
                  <a:outerShdw blurRad="38100" dist="38100" dir="2700000" algn="tl">
                    <a:srgbClr val="000000"/>
                  </a:outerShdw>
                </a:effectLst>
                <a:ea typeface="楷体_GB2312" pitchFamily="49" charset="-122"/>
              </a:rPr>
              <a:t>profit</a:t>
            </a:r>
            <a:r>
              <a:rPr kumimoji="1" lang="en-US" altLang="zh-CN" sz="2000" b="1">
                <a:effectLst>
                  <a:outerShdw blurRad="38100" dist="38100" dir="2700000" algn="tl">
                    <a:srgbClr val="FFFFFF"/>
                  </a:outerShdw>
                </a:effectLst>
                <a:ea typeface="楷体_GB2312" pitchFamily="49" charset="-122"/>
              </a:rPr>
              <a:t> </a:t>
            </a:r>
          </a:p>
          <a:p>
            <a:pPr eaLnBrk="1" hangingPunct="1">
              <a:defRPr/>
            </a:pPr>
            <a:r>
              <a:rPr kumimoji="1" lang="en-US" altLang="zh-CN" sz="2000" b="1">
                <a:solidFill>
                  <a:srgbClr val="FF33CC"/>
                </a:solidFill>
                <a:effectLst>
                  <a:outerShdw blurRad="38100" dist="38100" dir="2700000" algn="tl">
                    <a:srgbClr val="000000"/>
                  </a:outerShdw>
                </a:effectLst>
                <a:ea typeface="楷体_GB2312" pitchFamily="49" charset="-122"/>
              </a:rPr>
              <a:t>  }</a:t>
            </a:r>
          </a:p>
          <a:p>
            <a:pPr eaLnBrk="1" hangingPunct="1">
              <a:defRPr/>
            </a:pPr>
            <a:r>
              <a:rPr kumimoji="1" lang="en-US" altLang="zh-CN" sz="2000" b="1">
                <a:effectLst>
                  <a:outerShdw blurRad="38100" dist="38100" dir="2700000" algn="tl">
                    <a:srgbClr val="FFFFFF"/>
                  </a:outerShdw>
                </a:effectLst>
                <a:ea typeface="楷体_GB2312" pitchFamily="49" charset="-122"/>
              </a:rPr>
              <a:t>  salary += profit * ratio;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计算当月薪水</a:t>
            </a:r>
          </a:p>
          <a:p>
            <a:pPr eaLnBrk="1" hangingPunct="1">
              <a:defRPr/>
            </a:pPr>
            <a:r>
              <a:rPr kumimoji="1" lang="zh-CN" altLang="en-US" sz="2000" b="1">
                <a:effectLst>
                  <a:outerShdw blurRad="38100" dist="38100" dir="2700000" algn="tl">
                    <a:srgbClr val="FFFFFF"/>
                  </a:outerShdw>
                </a:effectLst>
                <a:ea typeface="楷体_GB2312" pitchFamily="49" charset="-122"/>
              </a:rPr>
              <a:t>  </a:t>
            </a:r>
            <a:r>
              <a:rPr kumimoji="1" lang="en-US" altLang="zh-CN" sz="2000" b="1">
                <a:effectLst>
                  <a:outerShdw blurRad="38100" dist="38100" dir="2700000" algn="tl">
                    <a:srgbClr val="FFFFFF"/>
                  </a:outerShdw>
                </a:effectLst>
                <a:ea typeface="楷体_GB2312" pitchFamily="49" charset="-122"/>
              </a:rPr>
              <a:t>printf ("salary = %.2f\n", salary);    </a:t>
            </a:r>
            <a:r>
              <a:rPr kumimoji="1" lang="en-US" altLang="zh-CN" sz="2000" b="1">
                <a:solidFill>
                  <a:srgbClr val="0033CC"/>
                </a:solidFill>
                <a:effectLst>
                  <a:outerShdw blurRad="38100" dist="38100" dir="2700000" algn="tl">
                    <a:srgbClr val="000000"/>
                  </a:outerShdw>
                </a:effectLst>
                <a:ea typeface="楷体_GB2312" pitchFamily="49" charset="-122"/>
              </a:rPr>
              <a:t>//</a:t>
            </a:r>
            <a:r>
              <a:rPr kumimoji="1" lang="zh-CN" altLang="en-US" sz="2000" b="1">
                <a:solidFill>
                  <a:srgbClr val="0033CC"/>
                </a:solidFill>
                <a:effectLst>
                  <a:outerShdw blurRad="38100" dist="38100" dir="2700000" algn="tl">
                    <a:srgbClr val="000000"/>
                  </a:outerShdw>
                </a:effectLst>
                <a:ea typeface="楷体_GB2312" pitchFamily="49" charset="-122"/>
              </a:rPr>
              <a:t>输出结果</a:t>
            </a:r>
          </a:p>
          <a:p>
            <a:pPr eaLnBrk="1" hangingPunct="1">
              <a:defRPr/>
            </a:pPr>
            <a:r>
              <a:rPr kumimoji="1" lang="en-US" altLang="zh-CN" sz="2000" b="1">
                <a:effectLst>
                  <a:outerShdw blurRad="38100" dist="38100" dir="2700000" algn="tl">
                    <a:srgbClr val="FFFFFF"/>
                  </a:outerShdw>
                </a:effectLst>
                <a:ea typeface="楷体_GB2312" pitchFamily="49" charset="-122"/>
              </a:rPr>
              <a:t>}</a:t>
            </a:r>
          </a:p>
        </p:txBody>
      </p:sp>
      <p:sp>
        <p:nvSpPr>
          <p:cNvPr id="386054" name="Rectangle 6"/>
          <p:cNvSpPr>
            <a:spLocks noChangeArrowheads="1"/>
          </p:cNvSpPr>
          <p:nvPr/>
        </p:nvSpPr>
        <p:spPr bwMode="auto">
          <a:xfrm>
            <a:off x="2314577" y="1484315"/>
            <a:ext cx="3960813" cy="42497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86055" name="Rectangle 7"/>
          <p:cNvSpPr>
            <a:spLocks noChangeArrowheads="1"/>
          </p:cNvSpPr>
          <p:nvPr/>
        </p:nvSpPr>
        <p:spPr bwMode="auto">
          <a:xfrm>
            <a:off x="539752" y="5229225"/>
            <a:ext cx="3025775" cy="12255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kumimoji="1" lang="zh-CN" altLang="en-US" sz="2400" b="1">
                <a:solidFill>
                  <a:srgbClr val="FF3300"/>
                </a:solidFill>
                <a:effectLst>
                  <a:outerShdw blurRad="38100" dist="38100" dir="2700000" algn="tl">
                    <a:srgbClr val="C0C0C0"/>
                  </a:outerShdw>
                </a:effectLst>
                <a:latin typeface="隶书" pitchFamily="49" charset="-122"/>
                <a:ea typeface="隶书" pitchFamily="49" charset="-122"/>
              </a:rPr>
              <a:t>运行结果：</a:t>
            </a:r>
          </a:p>
          <a:p>
            <a:pPr>
              <a:defRPr/>
            </a:pPr>
            <a:r>
              <a:rPr kumimoji="1" lang="en-US" altLang="zh-CN" sz="2400" b="1">
                <a:effectLst>
                  <a:outerShdw blurRad="38100" dist="38100" dir="2700000" algn="tl">
                    <a:srgbClr val="C0C0C0"/>
                  </a:outerShdw>
                </a:effectLst>
                <a:latin typeface="Times New Roman" pitchFamily="18" charset="0"/>
              </a:rPr>
              <a:t>Input profit: 4000↙</a:t>
            </a:r>
          </a:p>
          <a:p>
            <a:pPr>
              <a:defRPr/>
            </a:pPr>
            <a:r>
              <a:rPr kumimoji="1" lang="en-US" altLang="zh-CN" sz="2400" b="1">
                <a:solidFill>
                  <a:srgbClr val="0033CC"/>
                </a:solidFill>
                <a:effectLst>
                  <a:outerShdw blurRad="38100" dist="38100" dir="2700000" algn="tl">
                    <a:srgbClr val="C0C0C0"/>
                  </a:outerShdw>
                </a:effectLst>
                <a:latin typeface="Times New Roman" pitchFamily="18" charset="0"/>
              </a:rPr>
              <a:t>salary = 1100.00</a:t>
            </a:r>
          </a:p>
        </p:txBody>
      </p:sp>
    </p:spTree>
    <p:extLst>
      <p:ext uri="{BB962C8B-B14F-4D97-AF65-F5344CB8AC3E}">
        <p14:creationId xmlns:p14="http://schemas.microsoft.com/office/powerpoint/2010/main" val="1185522861"/>
      </p:ext>
    </p:extLst>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blinds(horizontal)">
                                      <p:cBhvr>
                                        <p:cTn id="7" dur="500"/>
                                        <p:tgtEl>
                                          <p:spTgt spid="38605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86051"/>
                                        </p:tgtEl>
                                        <p:attrNameLst>
                                          <p:attrName>style.visibility</p:attrName>
                                        </p:attrNameLst>
                                      </p:cBhvr>
                                      <p:to>
                                        <p:strVal val="visible"/>
                                      </p:to>
                                    </p:set>
                                    <p:animEffect transition="in" filter="box(out)">
                                      <p:cBhvr>
                                        <p:cTn id="12" dur="500"/>
                                        <p:tgtEl>
                                          <p:spTgt spid="38605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86053"/>
                                        </p:tgtEl>
                                        <p:attrNameLst>
                                          <p:attrName>style.visibility</p:attrName>
                                        </p:attrNameLst>
                                      </p:cBhvr>
                                      <p:to>
                                        <p:strVal val="visible"/>
                                      </p:to>
                                    </p:set>
                                    <p:animEffect transition="in" filter="box(out)">
                                      <p:cBhvr>
                                        <p:cTn id="17" dur="500"/>
                                        <p:tgtEl>
                                          <p:spTgt spid="38605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nodeType="afterGroup">
                            <p:stCondLst>
                              <p:cond delay="500"/>
                            </p:stCondLst>
                            <p:childTnLst>
                              <p:par>
                                <p:cTn id="19" presetID="18" presetClass="entr" presetSubtype="12" fill="hold" grpId="0" nodeType="afterEffect">
                                  <p:stCondLst>
                                    <p:cond delay="0"/>
                                  </p:stCondLst>
                                  <p:childTnLst>
                                    <p:set>
                                      <p:cBhvr>
                                        <p:cTn id="20" dur="1" fill="hold">
                                          <p:stCondLst>
                                            <p:cond delay="0"/>
                                          </p:stCondLst>
                                        </p:cTn>
                                        <p:tgtEl>
                                          <p:spTgt spid="386054"/>
                                        </p:tgtEl>
                                        <p:attrNameLst>
                                          <p:attrName>style.visibility</p:attrName>
                                        </p:attrNameLst>
                                      </p:cBhvr>
                                      <p:to>
                                        <p:strVal val="visible"/>
                                      </p:to>
                                    </p:set>
                                    <p:animEffect transition="in" filter="strips(downLeft)">
                                      <p:cBhvr>
                                        <p:cTn id="21" dur="500"/>
                                        <p:tgtEl>
                                          <p:spTgt spid="3860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86055"/>
                                        </p:tgtEl>
                                        <p:attrNameLst>
                                          <p:attrName>style.visibility</p:attrName>
                                        </p:attrNameLst>
                                      </p:cBhvr>
                                      <p:to>
                                        <p:strVal val="visible"/>
                                      </p:to>
                                    </p:set>
                                    <p:animEffect transition="in" filter="box(out)">
                                      <p:cBhvr>
                                        <p:cTn id="26" dur="500"/>
                                        <p:tgtEl>
                                          <p:spTgt spid="386055"/>
                                        </p:tgtEl>
                                      </p:cBhvr>
                                    </p:animEffect>
                                  </p:childTnLst>
                                  <p:subTnLst>
                                    <p:audio>
                                      <p:cMediaNode>
                                        <p:cTn display="0" masterRel="sameClick">
                                          <p:stCondLst>
                                            <p:cond evt="begin" delay="0">
                                              <p:tn val="2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nimBg="1" autoUpdateAnimBg="0"/>
      <p:bldP spid="386052" grpId="0"/>
      <p:bldP spid="386053" grpId="0" animBg="1" autoUpdateAnimBg="0"/>
      <p:bldP spid="386054" grpId="0" animBg="1"/>
      <p:bldP spid="38605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028700" y="5862620"/>
            <a:ext cx="909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96291" name="Rectangle 3"/>
          <p:cNvSpPr>
            <a:spLocks noChangeArrowheads="1"/>
          </p:cNvSpPr>
          <p:nvPr/>
        </p:nvSpPr>
        <p:spPr bwMode="auto">
          <a:xfrm>
            <a:off x="755650" y="188915"/>
            <a:ext cx="252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049338" algn="l"/>
              </a:tabLst>
              <a:defRPr/>
            </a:pPr>
            <a:r>
              <a:rPr kumimoji="1" lang="zh-CN" altLang="en-US" sz="3200" b="1" dirty="0">
                <a:solidFill>
                  <a:srgbClr val="FF3300"/>
                </a:solidFill>
                <a:effectLst>
                  <a:outerShdw blurRad="38100" dist="38100" dir="2700000" algn="tl">
                    <a:srgbClr val="C0C0C0"/>
                  </a:outerShdw>
                </a:effectLst>
                <a:latin typeface="隶书" pitchFamily="49" charset="-122"/>
                <a:ea typeface="隶书" pitchFamily="49" charset="-122"/>
              </a:rPr>
              <a:t>小结</a:t>
            </a:r>
            <a:r>
              <a:rPr kumimoji="1" lang="zh-CN" altLang="en-US" sz="3200" b="1" dirty="0">
                <a:solidFill>
                  <a:srgbClr val="FF3300"/>
                </a:solidFill>
                <a:effectLst>
                  <a:outerShdw blurRad="38100" dist="38100" dir="2700000" algn="tl">
                    <a:srgbClr val="C0C0C0"/>
                  </a:outerShdw>
                </a:effectLst>
                <a:latin typeface="Times New Roman" pitchFamily="18" charset="0"/>
              </a:rPr>
              <a:t>：</a:t>
            </a:r>
          </a:p>
        </p:txBody>
      </p:sp>
      <p:sp>
        <p:nvSpPr>
          <p:cNvPr id="396293" name="Rectangle 5"/>
          <p:cNvSpPr>
            <a:spLocks noChangeArrowheads="1"/>
          </p:cNvSpPr>
          <p:nvPr/>
        </p:nvSpPr>
        <p:spPr bwMode="auto">
          <a:xfrm>
            <a:off x="468313" y="1557340"/>
            <a:ext cx="8208962" cy="4511675"/>
          </a:xfrm>
          <a:prstGeom prst="rect">
            <a:avLst/>
          </a:prstGeom>
          <a:noFill/>
          <a:ln w="38100">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Ｃ语言程序的执行部分是由语句组成的。程序的功能也是由执行语句实现的。</a:t>
            </a:r>
            <a:r>
              <a:rPr kumimoji="1" lang="en-US" altLang="zh-CN" sz="2400" b="1" dirty="0">
                <a:effectLst>
                  <a:outerShdw blurRad="38100" dist="38100" dir="2700000" algn="tl">
                    <a:srgbClr val="C0C0C0"/>
                  </a:outerShdw>
                </a:effectLst>
                <a:latin typeface="楷体_GB2312" pitchFamily="49" charset="-122"/>
                <a:ea typeface="楷体_GB2312" pitchFamily="49" charset="-122"/>
              </a:rPr>
              <a:t>C</a:t>
            </a:r>
            <a:r>
              <a:rPr kumimoji="1" lang="zh-CN" altLang="en-US" sz="2400" b="1" dirty="0">
                <a:effectLst>
                  <a:outerShdw blurRad="38100" dist="38100" dir="2700000" algn="tl">
                    <a:srgbClr val="C0C0C0"/>
                  </a:outerShdw>
                </a:effectLst>
                <a:latin typeface="楷体_GB2312" pitchFamily="49" charset="-122"/>
                <a:ea typeface="楷体_GB2312" pitchFamily="49" charset="-122"/>
              </a:rPr>
              <a:t>语言中的语句可以分为表达式语句、函数调用语句、复合语句、空语句及控制语句五类。</a:t>
            </a:r>
          </a:p>
          <a:p>
            <a:pPr>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a:t>
            </a:r>
            <a:r>
              <a:rPr kumimoji="1" lang="zh-CN" altLang="en-US" sz="2400" b="1" dirty="0">
                <a:solidFill>
                  <a:schemeClr val="bg2"/>
                </a:solidFill>
                <a:effectLst>
                  <a:outerShdw blurRad="38100" dist="38100" dir="2700000" algn="tl">
                    <a:srgbClr val="C0C0C0"/>
                  </a:outerShdw>
                </a:effectLst>
                <a:latin typeface="楷体_GB2312" pitchFamily="49" charset="-122"/>
                <a:ea typeface="楷体_GB2312" pitchFamily="49" charset="-122"/>
              </a:rPr>
              <a:t>关系表达式</a:t>
            </a:r>
            <a:r>
              <a:rPr kumimoji="1" lang="zh-CN" altLang="en-US" sz="2400" b="1" dirty="0">
                <a:effectLst>
                  <a:outerShdw blurRad="38100" dist="38100" dir="2700000" algn="tl">
                    <a:srgbClr val="C0C0C0"/>
                  </a:outerShdw>
                </a:effectLst>
                <a:latin typeface="楷体_GB2312" pitchFamily="49" charset="-122"/>
                <a:ea typeface="楷体_GB2312" pitchFamily="49" charset="-122"/>
              </a:rPr>
              <a:t>和</a:t>
            </a:r>
            <a:r>
              <a:rPr kumimoji="1" lang="zh-CN" altLang="en-US" sz="2400" b="1" dirty="0">
                <a:solidFill>
                  <a:schemeClr val="bg2"/>
                </a:solidFill>
                <a:effectLst>
                  <a:outerShdw blurRad="38100" dist="38100" dir="2700000" algn="tl">
                    <a:srgbClr val="C0C0C0"/>
                  </a:outerShdw>
                </a:effectLst>
                <a:latin typeface="楷体_GB2312" pitchFamily="49" charset="-122"/>
                <a:ea typeface="楷体_GB2312" pitchFamily="49" charset="-122"/>
              </a:rPr>
              <a:t>逻辑表达式</a:t>
            </a:r>
            <a:r>
              <a:rPr kumimoji="1" lang="zh-CN" altLang="en-US" sz="2400" b="1" dirty="0">
                <a:effectLst>
                  <a:outerShdw blurRad="38100" dist="38100" dir="2700000" algn="tl">
                    <a:srgbClr val="C0C0C0"/>
                  </a:outerShdw>
                </a:effectLst>
                <a:latin typeface="楷体_GB2312" pitchFamily="49" charset="-122"/>
                <a:ea typeface="楷体_GB2312" pitchFamily="49" charset="-122"/>
              </a:rPr>
              <a:t>是两种重要的表达式，主要用于条件执行的判断和循环执行的判断。</a:t>
            </a:r>
          </a:p>
          <a:p>
            <a:pPr>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Ｃ语言提供了多种形式的条件语句以构成选择结构。</a:t>
            </a:r>
          </a:p>
          <a:p>
            <a:pPr>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a:t>
            </a:r>
            <a:r>
              <a:rPr kumimoji="1" lang="en-US" altLang="zh-CN" sz="2400" b="1" dirty="0">
                <a:solidFill>
                  <a:srgbClr val="FF33CC"/>
                </a:solidFill>
                <a:effectLst>
                  <a:outerShdw blurRad="38100" dist="38100" dir="2700000" algn="tl">
                    <a:srgbClr val="C0C0C0"/>
                  </a:outerShdw>
                </a:effectLst>
                <a:latin typeface="楷体_GB2312" pitchFamily="49" charset="-122"/>
                <a:ea typeface="楷体_GB2312" pitchFamily="49" charset="-122"/>
              </a:rPr>
              <a:t>if</a:t>
            </a:r>
            <a:r>
              <a:rPr kumimoji="1" lang="zh-CN" altLang="en-US" sz="2400" b="1" dirty="0">
                <a:solidFill>
                  <a:srgbClr val="FF33CC"/>
                </a:solidFill>
                <a:effectLst>
                  <a:outerShdw blurRad="38100" dist="38100" dir="2700000" algn="tl">
                    <a:srgbClr val="C0C0C0"/>
                  </a:outerShdw>
                </a:effectLst>
                <a:latin typeface="楷体_GB2312" pitchFamily="49" charset="-122"/>
                <a:ea typeface="楷体_GB2312" pitchFamily="49" charset="-122"/>
              </a:rPr>
              <a:t>语句主要用于单向选择。</a:t>
            </a:r>
          </a:p>
          <a:p>
            <a:pPr>
              <a:defRPr/>
            </a:pPr>
            <a:r>
              <a:rPr kumimoji="1" lang="zh-CN" altLang="en-US" sz="2400" b="1" dirty="0">
                <a:solidFill>
                  <a:srgbClr val="FF33CC"/>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b="1" dirty="0">
                <a:solidFill>
                  <a:srgbClr val="FF33CC"/>
                </a:solidFill>
                <a:effectLst>
                  <a:outerShdw blurRad="38100" dist="38100" dir="2700000" algn="tl">
                    <a:srgbClr val="C0C0C0"/>
                  </a:outerShdw>
                </a:effectLst>
                <a:latin typeface="楷体_GB2312" pitchFamily="49" charset="-122"/>
                <a:ea typeface="楷体_GB2312" pitchFamily="49" charset="-122"/>
              </a:rPr>
              <a:t>if-else</a:t>
            </a:r>
            <a:r>
              <a:rPr kumimoji="1" lang="zh-CN" altLang="en-US" sz="2400" b="1" dirty="0">
                <a:solidFill>
                  <a:srgbClr val="FF33CC"/>
                </a:solidFill>
                <a:effectLst>
                  <a:outerShdw blurRad="38100" dist="38100" dir="2700000" algn="tl">
                    <a:srgbClr val="C0C0C0"/>
                  </a:outerShdw>
                </a:effectLst>
                <a:latin typeface="楷体_GB2312" pitchFamily="49" charset="-122"/>
                <a:ea typeface="楷体_GB2312" pitchFamily="49" charset="-122"/>
              </a:rPr>
              <a:t>语句主要用于双向选择。</a:t>
            </a:r>
          </a:p>
          <a:p>
            <a:pPr>
              <a:defRPr/>
            </a:pPr>
            <a:r>
              <a:rPr kumimoji="1" lang="zh-CN" altLang="en-US" sz="2400" b="1" dirty="0">
                <a:solidFill>
                  <a:srgbClr val="FF33CC"/>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b="1" dirty="0">
                <a:solidFill>
                  <a:srgbClr val="FF33CC"/>
                </a:solidFill>
                <a:effectLst>
                  <a:outerShdw blurRad="38100" dist="38100" dir="2700000" algn="tl">
                    <a:srgbClr val="C0C0C0"/>
                  </a:outerShdw>
                </a:effectLst>
                <a:latin typeface="楷体_GB2312" pitchFamily="49" charset="-122"/>
                <a:ea typeface="楷体_GB2312" pitchFamily="49" charset="-122"/>
              </a:rPr>
              <a:t>if-else-if</a:t>
            </a:r>
            <a:r>
              <a:rPr kumimoji="1" lang="zh-CN" altLang="en-US" sz="2400" b="1" dirty="0">
                <a:solidFill>
                  <a:srgbClr val="FF33CC"/>
                </a:solidFill>
                <a:effectLst>
                  <a:outerShdw blurRad="38100" dist="38100" dir="2700000" algn="tl">
                    <a:srgbClr val="C0C0C0"/>
                  </a:outerShdw>
                </a:effectLst>
                <a:latin typeface="楷体_GB2312" pitchFamily="49" charset="-122"/>
                <a:ea typeface="楷体_GB2312" pitchFamily="49" charset="-122"/>
              </a:rPr>
              <a:t>语和</a:t>
            </a:r>
            <a:r>
              <a:rPr kumimoji="1" lang="en-US" altLang="zh-CN" sz="2400" b="1" dirty="0">
                <a:solidFill>
                  <a:srgbClr val="FF33CC"/>
                </a:solidFill>
                <a:effectLst>
                  <a:outerShdw blurRad="38100" dist="38100" dir="2700000" algn="tl">
                    <a:srgbClr val="C0C0C0"/>
                  </a:outerShdw>
                </a:effectLst>
                <a:latin typeface="楷体_GB2312" pitchFamily="49" charset="-122"/>
                <a:ea typeface="楷体_GB2312" pitchFamily="49" charset="-122"/>
              </a:rPr>
              <a:t>switch</a:t>
            </a:r>
            <a:r>
              <a:rPr kumimoji="1" lang="zh-CN" altLang="en-US" sz="2400" b="1" dirty="0">
                <a:solidFill>
                  <a:srgbClr val="FF33CC"/>
                </a:solidFill>
                <a:effectLst>
                  <a:outerShdw blurRad="38100" dist="38100" dir="2700000" algn="tl">
                    <a:srgbClr val="C0C0C0"/>
                  </a:outerShdw>
                </a:effectLst>
                <a:latin typeface="楷体_GB2312" pitchFamily="49" charset="-122"/>
                <a:ea typeface="楷体_GB2312" pitchFamily="49" charset="-122"/>
              </a:rPr>
              <a:t>语句用于多向选择。</a:t>
            </a:r>
          </a:p>
          <a:p>
            <a:pPr>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    任何一种选择结构都可以用</a:t>
            </a:r>
            <a:r>
              <a:rPr kumimoji="1" lang="en-US" altLang="zh-CN" sz="2400" b="1" dirty="0">
                <a:effectLst>
                  <a:outerShdw blurRad="38100" dist="38100" dir="2700000" algn="tl">
                    <a:srgbClr val="C0C0C0"/>
                  </a:outerShdw>
                </a:effectLst>
                <a:latin typeface="楷体_GB2312" pitchFamily="49" charset="-122"/>
                <a:ea typeface="楷体_GB2312" pitchFamily="49" charset="-122"/>
              </a:rPr>
              <a:t>if</a:t>
            </a:r>
            <a:r>
              <a:rPr kumimoji="1" lang="zh-CN" altLang="en-US" sz="2400" b="1" dirty="0">
                <a:effectLst>
                  <a:outerShdw blurRad="38100" dist="38100" dir="2700000" algn="tl">
                    <a:srgbClr val="C0C0C0"/>
                  </a:outerShdw>
                </a:effectLst>
                <a:latin typeface="楷体_GB2312" pitchFamily="49" charset="-122"/>
                <a:ea typeface="楷体_GB2312" pitchFamily="49" charset="-122"/>
              </a:rPr>
              <a:t>语句来实现，但并非所有的</a:t>
            </a:r>
            <a:r>
              <a:rPr kumimoji="1" lang="en-US" altLang="zh-CN" sz="2400" b="1" dirty="0">
                <a:effectLst>
                  <a:outerShdw blurRad="38100" dist="38100" dir="2700000" algn="tl">
                    <a:srgbClr val="C0C0C0"/>
                  </a:outerShdw>
                </a:effectLst>
                <a:latin typeface="楷体_GB2312" pitchFamily="49" charset="-122"/>
                <a:ea typeface="楷体_GB2312" pitchFamily="49" charset="-122"/>
              </a:rPr>
              <a:t>if</a:t>
            </a:r>
            <a:r>
              <a:rPr kumimoji="1" lang="zh-CN" altLang="en-US" sz="2400" b="1" dirty="0">
                <a:effectLst>
                  <a:outerShdw blurRad="38100" dist="38100" dir="2700000" algn="tl">
                    <a:srgbClr val="C0C0C0"/>
                  </a:outerShdw>
                </a:effectLst>
                <a:latin typeface="楷体_GB2312" pitchFamily="49" charset="-122"/>
                <a:ea typeface="楷体_GB2312" pitchFamily="49" charset="-122"/>
              </a:rPr>
              <a:t>语句都有等价的</a:t>
            </a:r>
            <a:r>
              <a:rPr kumimoji="1" lang="en-US" altLang="zh-CN" sz="2400" b="1" dirty="0">
                <a:effectLst>
                  <a:outerShdw blurRad="38100" dist="38100" dir="2700000" algn="tl">
                    <a:srgbClr val="C0C0C0"/>
                  </a:outerShdw>
                </a:effectLst>
                <a:latin typeface="楷体_GB2312" pitchFamily="49" charset="-122"/>
                <a:ea typeface="楷体_GB2312" pitchFamily="49" charset="-122"/>
              </a:rPr>
              <a:t>switch</a:t>
            </a:r>
            <a:r>
              <a:rPr kumimoji="1" lang="zh-CN" altLang="en-US" sz="2400" b="1" dirty="0">
                <a:effectLst>
                  <a:outerShdw blurRad="38100" dist="38100" dir="2700000" algn="tl">
                    <a:srgbClr val="C0C0C0"/>
                  </a:outerShdw>
                </a:effectLst>
                <a:latin typeface="楷体_GB2312" pitchFamily="49" charset="-122"/>
                <a:ea typeface="楷体_GB2312" pitchFamily="49" charset="-122"/>
              </a:rPr>
              <a:t>语句。</a:t>
            </a:r>
            <a:r>
              <a:rPr kumimoji="1" lang="en-US" altLang="zh-CN" sz="2400" b="1" dirty="0">
                <a:effectLst>
                  <a:outerShdw blurRad="38100" dist="38100" dir="2700000" algn="tl">
                    <a:srgbClr val="C0C0C0"/>
                  </a:outerShdw>
                </a:effectLst>
                <a:latin typeface="楷体_GB2312" pitchFamily="49" charset="-122"/>
                <a:ea typeface="楷体_GB2312" pitchFamily="49" charset="-122"/>
              </a:rPr>
              <a:t>switch</a:t>
            </a:r>
            <a:r>
              <a:rPr kumimoji="1" lang="zh-CN" altLang="en-US" sz="2400" b="1" dirty="0">
                <a:effectLst>
                  <a:outerShdw blurRad="38100" dist="38100" dir="2700000" algn="tl">
                    <a:srgbClr val="C0C0C0"/>
                  </a:outerShdw>
                </a:effectLst>
                <a:latin typeface="楷体_GB2312" pitchFamily="49" charset="-122"/>
                <a:ea typeface="楷体_GB2312" pitchFamily="49" charset="-122"/>
              </a:rPr>
              <a:t>语句只能用来实现以相等关系作为选择条件的选择结构。</a:t>
            </a:r>
          </a:p>
        </p:txBody>
      </p:sp>
    </p:spTree>
  </p:cSld>
  <p:clrMapOvr>
    <a:masterClrMapping/>
  </p:clrMapOvr>
  <p:transition>
    <p:random/>
    <p:sndAc>
      <p:stSnd>
        <p:snd r:embed="rId3"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611188" y="1341440"/>
            <a:ext cx="79422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kumimoji="1" lang="zh-CN" altLang="en-US" sz="2400" b="1">
                <a:effectLst>
                  <a:outerShdw blurRad="38100" dist="38100" dir="2700000" algn="tl">
                    <a:srgbClr val="C0C0C0"/>
                  </a:outerShdw>
                </a:effectLst>
                <a:latin typeface="楷体_GB2312" pitchFamily="49" charset="-122"/>
                <a:ea typeface="楷体_GB2312" pitchFamily="49" charset="-122"/>
              </a:rPr>
              <a:t>用来实现一定的控制功能的语句称为控制语句 。</a:t>
            </a:r>
            <a:r>
              <a:rPr kumimoji="1" lang="en-US" altLang="zh-CN" sz="2400" b="1">
                <a:effectLst>
                  <a:outerShdw blurRad="38100" dist="38100" dir="2700000" algn="tl">
                    <a:srgbClr val="C0C0C0"/>
                  </a:outerShdw>
                </a:effectLst>
                <a:latin typeface="楷体_GB2312" pitchFamily="49" charset="-122"/>
                <a:ea typeface="楷体_GB2312" pitchFamily="49" charset="-122"/>
              </a:rPr>
              <a:t>C</a:t>
            </a:r>
            <a:r>
              <a:rPr kumimoji="1" lang="zh-CN" altLang="en-US" sz="2400" b="1">
                <a:effectLst>
                  <a:outerShdw blurRad="38100" dist="38100" dir="2700000" algn="tl">
                    <a:srgbClr val="C0C0C0"/>
                  </a:outerShdw>
                </a:effectLst>
                <a:latin typeface="楷体_GB2312" pitchFamily="49" charset="-122"/>
                <a:ea typeface="楷体_GB2312" pitchFamily="49" charset="-122"/>
              </a:rPr>
              <a:t>语言用控制语句来实现选择结构和循环结构。Ｃ语言有九种控制语句。可分成以下三类： </a:t>
            </a:r>
          </a:p>
        </p:txBody>
      </p:sp>
      <p:grpSp>
        <p:nvGrpSpPr>
          <p:cNvPr id="277507" name="Group 3"/>
          <p:cNvGrpSpPr>
            <a:grpSpLocks/>
          </p:cNvGrpSpPr>
          <p:nvPr/>
        </p:nvGrpSpPr>
        <p:grpSpPr bwMode="auto">
          <a:xfrm>
            <a:off x="1928815" y="2733677"/>
            <a:ext cx="3709987" cy="3935413"/>
            <a:chOff x="1063" y="1207"/>
            <a:chExt cx="2337" cy="2479"/>
          </a:xfrm>
        </p:grpSpPr>
        <p:sp>
          <p:nvSpPr>
            <p:cNvPr id="277508" name="Text Box 4"/>
            <p:cNvSpPr txBox="1">
              <a:spLocks noChangeArrowheads="1"/>
            </p:cNvSpPr>
            <p:nvPr/>
          </p:nvSpPr>
          <p:spPr bwMode="auto">
            <a:xfrm>
              <a:off x="1927" y="1207"/>
              <a:ext cx="1473" cy="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1" eaLnBrk="0" hangingPunct="0">
                <a:defRPr/>
              </a:pPr>
              <a:r>
                <a:rPr kumimoji="1" lang="en-US" altLang="zh-CN" sz="2800" b="1">
                  <a:effectLst>
                    <a:outerShdw blurRad="38100" dist="38100" dir="2700000" algn="tl">
                      <a:srgbClr val="C0C0C0"/>
                    </a:outerShdw>
                  </a:effectLst>
                  <a:latin typeface="Times New Roman" pitchFamily="18" charset="0"/>
                </a:rPr>
                <a:t>if( )~else~ </a:t>
              </a:r>
            </a:p>
            <a:p>
              <a:pPr lvl="1" eaLnBrk="0" hangingPunct="0">
                <a:defRPr/>
              </a:pPr>
              <a:r>
                <a:rPr kumimoji="1" lang="en-US" altLang="zh-CN" sz="2800" b="1">
                  <a:effectLst>
                    <a:outerShdw blurRad="38100" dist="38100" dir="2700000" algn="tl">
                      <a:srgbClr val="C0C0C0"/>
                    </a:outerShdw>
                  </a:effectLst>
                  <a:latin typeface="Times New Roman" pitchFamily="18" charset="0"/>
                </a:rPr>
                <a:t>switch</a:t>
              </a:r>
            </a:p>
            <a:p>
              <a:pPr lvl="1" eaLnBrk="0" hangingPunct="0">
                <a:defRPr/>
              </a:pPr>
              <a:r>
                <a:rPr kumimoji="1" lang="en-US" altLang="zh-CN" sz="2800" b="1">
                  <a:effectLst>
                    <a:outerShdw blurRad="38100" dist="38100" dir="2700000" algn="tl">
                      <a:srgbClr val="C0C0C0"/>
                    </a:outerShdw>
                  </a:effectLst>
                  <a:latin typeface="Times New Roman" pitchFamily="18" charset="0"/>
                </a:rPr>
                <a:t>for( )~</a:t>
              </a:r>
            </a:p>
            <a:p>
              <a:pPr lvl="1" eaLnBrk="0" hangingPunct="0">
                <a:defRPr/>
              </a:pPr>
              <a:r>
                <a:rPr kumimoji="1" lang="en-US" altLang="zh-CN" sz="2800" b="1">
                  <a:effectLst>
                    <a:outerShdw blurRad="38100" dist="38100" dir="2700000" algn="tl">
                      <a:srgbClr val="C0C0C0"/>
                    </a:outerShdw>
                  </a:effectLst>
                  <a:latin typeface="Times New Roman" pitchFamily="18" charset="0"/>
                </a:rPr>
                <a:t>while( )~</a:t>
              </a:r>
            </a:p>
            <a:p>
              <a:pPr lvl="1" eaLnBrk="0" hangingPunct="0">
                <a:defRPr/>
              </a:pPr>
              <a:r>
                <a:rPr kumimoji="1" lang="en-US" altLang="zh-CN" sz="2800" b="1">
                  <a:effectLst>
                    <a:outerShdw blurRad="38100" dist="38100" dir="2700000" algn="tl">
                      <a:srgbClr val="C0C0C0"/>
                    </a:outerShdw>
                  </a:effectLst>
                  <a:latin typeface="Times New Roman" pitchFamily="18" charset="0"/>
                </a:rPr>
                <a:t>do~while( )</a:t>
              </a:r>
            </a:p>
            <a:p>
              <a:pPr lvl="1" eaLnBrk="0" hangingPunct="0">
                <a:defRPr/>
              </a:pPr>
              <a:r>
                <a:rPr kumimoji="1" lang="en-US" altLang="zh-CN" sz="2800" b="1">
                  <a:effectLst>
                    <a:outerShdw blurRad="38100" dist="38100" dir="2700000" algn="tl">
                      <a:srgbClr val="C0C0C0"/>
                    </a:outerShdw>
                  </a:effectLst>
                  <a:latin typeface="Times New Roman" pitchFamily="18" charset="0"/>
                </a:rPr>
                <a:t>continue</a:t>
              </a:r>
            </a:p>
            <a:p>
              <a:pPr lvl="1" eaLnBrk="0" hangingPunct="0">
                <a:defRPr/>
              </a:pPr>
              <a:r>
                <a:rPr kumimoji="1" lang="en-US" altLang="zh-CN" sz="2800" b="1">
                  <a:effectLst>
                    <a:outerShdw blurRad="38100" dist="38100" dir="2700000" algn="tl">
                      <a:srgbClr val="C0C0C0"/>
                    </a:outerShdw>
                  </a:effectLst>
                  <a:latin typeface="Times New Roman" pitchFamily="18" charset="0"/>
                </a:rPr>
                <a:t>break</a:t>
              </a:r>
            </a:p>
            <a:p>
              <a:pPr lvl="1" eaLnBrk="0" hangingPunct="0">
                <a:defRPr/>
              </a:pPr>
              <a:r>
                <a:rPr kumimoji="1" lang="en-US" altLang="zh-CN" sz="2800" b="1">
                  <a:effectLst>
                    <a:outerShdw blurRad="38100" dist="38100" dir="2700000" algn="tl">
                      <a:srgbClr val="C0C0C0"/>
                    </a:outerShdw>
                  </a:effectLst>
                  <a:latin typeface="Times New Roman" pitchFamily="18" charset="0"/>
                </a:rPr>
                <a:t>goto</a:t>
              </a:r>
            </a:p>
            <a:p>
              <a:pPr lvl="1" eaLnBrk="0" hangingPunct="0">
                <a:defRPr/>
              </a:pPr>
              <a:r>
                <a:rPr kumimoji="1" lang="en-US" altLang="zh-CN" sz="2800" b="1">
                  <a:effectLst>
                    <a:outerShdw blurRad="38100" dist="38100" dir="2700000" algn="tl">
                      <a:srgbClr val="C0C0C0"/>
                    </a:outerShdw>
                  </a:effectLst>
                  <a:latin typeface="Times New Roman" pitchFamily="18" charset="0"/>
                </a:rPr>
                <a:t>return</a:t>
              </a:r>
            </a:p>
          </p:txBody>
        </p:sp>
        <p:sp>
          <p:nvSpPr>
            <p:cNvPr id="277509" name="Text Box 5"/>
            <p:cNvSpPr txBox="1">
              <a:spLocks noChangeArrowheads="1"/>
            </p:cNvSpPr>
            <p:nvPr/>
          </p:nvSpPr>
          <p:spPr bwMode="auto">
            <a:xfrm>
              <a:off x="1499" y="1372"/>
              <a:ext cx="504" cy="292"/>
            </a:xfrm>
            <a:prstGeom prst="rect">
              <a:avLst/>
            </a:prstGeom>
            <a:noFill/>
            <a:ln>
              <a:noFill/>
            </a:ln>
            <a:effectLst/>
            <a:extLst>
              <a:ext uri="{909E8E84-426E-40DD-AFC4-6F175D3DCCD1}">
                <a14:hiddenFill xmlns:a14="http://schemas.microsoft.com/office/drawing/2010/main">
                  <a:solidFill>
                    <a:srgbClr val="FFEFFB"/>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zh-CN" altLang="en-US" sz="2400" b="1">
                  <a:solidFill>
                    <a:srgbClr val="CC0000"/>
                  </a:solidFill>
                  <a:effectLst>
                    <a:outerShdw blurRad="38100" dist="38100" dir="2700000" algn="tl">
                      <a:srgbClr val="C0C0C0"/>
                    </a:outerShdw>
                  </a:effectLst>
                  <a:latin typeface="Times New Roman" pitchFamily="18" charset="0"/>
                  <a:ea typeface="隶书" pitchFamily="49" charset="-122"/>
                </a:rPr>
                <a:t>分支</a:t>
              </a:r>
              <a:endParaRPr kumimoji="1" lang="zh-CN" altLang="en-US" sz="2000" b="1">
                <a:solidFill>
                  <a:srgbClr val="CC0000"/>
                </a:solidFill>
                <a:effectLst>
                  <a:outerShdw blurRad="38100" dist="38100" dir="2700000" algn="tl">
                    <a:srgbClr val="C0C0C0"/>
                  </a:outerShdw>
                </a:effectLst>
                <a:latin typeface="Times New Roman" pitchFamily="18" charset="0"/>
              </a:endParaRPr>
            </a:p>
          </p:txBody>
        </p:sp>
        <p:sp>
          <p:nvSpPr>
            <p:cNvPr id="277510" name="Text Box 6"/>
            <p:cNvSpPr txBox="1">
              <a:spLocks noChangeArrowheads="1"/>
            </p:cNvSpPr>
            <p:nvPr/>
          </p:nvSpPr>
          <p:spPr bwMode="auto">
            <a:xfrm>
              <a:off x="1475" y="2036"/>
              <a:ext cx="504" cy="292"/>
            </a:xfrm>
            <a:prstGeom prst="rect">
              <a:avLst/>
            </a:prstGeom>
            <a:noFill/>
            <a:ln>
              <a:noFill/>
            </a:ln>
            <a:effectLst/>
            <a:extLst>
              <a:ext uri="{909E8E84-426E-40DD-AFC4-6F175D3DCCD1}">
                <a14:hiddenFill xmlns:a14="http://schemas.microsoft.com/office/drawing/2010/main">
                  <a:solidFill>
                    <a:srgbClr val="FFEFFB"/>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zh-CN" altLang="en-US" sz="2400" b="1">
                  <a:solidFill>
                    <a:srgbClr val="CC0000"/>
                  </a:solidFill>
                  <a:effectLst>
                    <a:outerShdw blurRad="38100" dist="38100" dir="2700000" algn="tl">
                      <a:srgbClr val="C0C0C0"/>
                    </a:outerShdw>
                  </a:effectLst>
                  <a:latin typeface="Times New Roman" pitchFamily="18" charset="0"/>
                  <a:ea typeface="隶书" pitchFamily="49" charset="-122"/>
                </a:rPr>
                <a:t>循环</a:t>
              </a:r>
            </a:p>
          </p:txBody>
        </p:sp>
        <p:sp>
          <p:nvSpPr>
            <p:cNvPr id="277511" name="Text Box 7"/>
            <p:cNvSpPr txBox="1">
              <a:spLocks noChangeArrowheads="1"/>
            </p:cNvSpPr>
            <p:nvPr/>
          </p:nvSpPr>
          <p:spPr bwMode="auto">
            <a:xfrm>
              <a:off x="1063" y="2964"/>
              <a:ext cx="894" cy="292"/>
            </a:xfrm>
            <a:prstGeom prst="rect">
              <a:avLst/>
            </a:prstGeom>
            <a:noFill/>
            <a:ln>
              <a:noFill/>
            </a:ln>
            <a:effectLst/>
            <a:extLst>
              <a:ext uri="{909E8E84-426E-40DD-AFC4-6F175D3DCCD1}">
                <a14:hiddenFill xmlns:a14="http://schemas.microsoft.com/office/drawing/2010/main">
                  <a:solidFill>
                    <a:srgbClr val="FFEFFB"/>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zh-CN" altLang="en-US" sz="2400" b="1">
                  <a:solidFill>
                    <a:srgbClr val="CC0000"/>
                  </a:solidFill>
                  <a:effectLst>
                    <a:outerShdw blurRad="38100" dist="38100" dir="2700000" algn="tl">
                      <a:srgbClr val="C0C0C0"/>
                    </a:outerShdw>
                  </a:effectLst>
                  <a:latin typeface="Times New Roman" pitchFamily="18" charset="0"/>
                  <a:ea typeface="隶书" pitchFamily="49" charset="-122"/>
                </a:rPr>
                <a:t>辅助控制</a:t>
              </a:r>
            </a:p>
          </p:txBody>
        </p:sp>
        <p:sp>
          <p:nvSpPr>
            <p:cNvPr id="7182" name="AutoShape 8"/>
            <p:cNvSpPr>
              <a:spLocks/>
            </p:cNvSpPr>
            <p:nvPr/>
          </p:nvSpPr>
          <p:spPr bwMode="auto">
            <a:xfrm>
              <a:off x="2109" y="1344"/>
              <a:ext cx="91" cy="362"/>
            </a:xfrm>
            <a:prstGeom prst="leftBrace">
              <a:avLst>
                <a:gd name="adj1" fmla="val 3315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7183" name="AutoShape 9"/>
            <p:cNvSpPr>
              <a:spLocks/>
            </p:cNvSpPr>
            <p:nvPr/>
          </p:nvSpPr>
          <p:spPr bwMode="auto">
            <a:xfrm>
              <a:off x="2093" y="1904"/>
              <a:ext cx="107" cy="619"/>
            </a:xfrm>
            <a:prstGeom prst="leftBrace">
              <a:avLst>
                <a:gd name="adj1" fmla="val 4820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7184" name="AutoShape 10"/>
            <p:cNvSpPr>
              <a:spLocks/>
            </p:cNvSpPr>
            <p:nvPr/>
          </p:nvSpPr>
          <p:spPr bwMode="auto">
            <a:xfrm>
              <a:off x="2069" y="2712"/>
              <a:ext cx="125" cy="854"/>
            </a:xfrm>
            <a:prstGeom prst="leftBrace">
              <a:avLst>
                <a:gd name="adj1" fmla="val 56933"/>
                <a:gd name="adj2" fmla="val 49065"/>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sp>
        <p:nvSpPr>
          <p:cNvPr id="277515" name="Oval 11"/>
          <p:cNvSpPr>
            <a:spLocks noChangeArrowheads="1"/>
          </p:cNvSpPr>
          <p:nvPr/>
        </p:nvSpPr>
        <p:spPr bwMode="auto">
          <a:xfrm>
            <a:off x="3673475" y="2794000"/>
            <a:ext cx="1873250" cy="889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277516" name="Oval 12"/>
          <p:cNvSpPr>
            <a:spLocks noChangeArrowheads="1"/>
          </p:cNvSpPr>
          <p:nvPr/>
        </p:nvSpPr>
        <p:spPr bwMode="auto">
          <a:xfrm>
            <a:off x="3711577" y="5330827"/>
            <a:ext cx="1223963" cy="50482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nvGrpSpPr>
          <p:cNvPr id="277517" name="Group 13"/>
          <p:cNvGrpSpPr>
            <a:grpSpLocks/>
          </p:cNvGrpSpPr>
          <p:nvPr/>
        </p:nvGrpSpPr>
        <p:grpSpPr bwMode="auto">
          <a:xfrm>
            <a:off x="4859340" y="4048125"/>
            <a:ext cx="3602037" cy="1511300"/>
            <a:chOff x="3061" y="1979"/>
            <a:chExt cx="2269" cy="952"/>
          </a:xfrm>
        </p:grpSpPr>
        <p:sp>
          <p:nvSpPr>
            <p:cNvPr id="277518" name="AutoShape 14"/>
            <p:cNvSpPr>
              <a:spLocks/>
            </p:cNvSpPr>
            <p:nvPr/>
          </p:nvSpPr>
          <p:spPr bwMode="auto">
            <a:xfrm>
              <a:off x="4241" y="1979"/>
              <a:ext cx="1089" cy="384"/>
            </a:xfrm>
            <a:prstGeom prst="borderCallout2">
              <a:avLst>
                <a:gd name="adj1" fmla="val 18750"/>
                <a:gd name="adj2" fmla="val -4407"/>
                <a:gd name="adj3" fmla="val 18750"/>
                <a:gd name="adj4" fmla="val -48579"/>
                <a:gd name="adj5" fmla="val -116667"/>
                <a:gd name="adj6" fmla="val -94398"/>
              </a:avLst>
            </a:prstGeom>
            <a:solidFill>
              <a:srgbClr val="CCFFCC"/>
            </a:solidFill>
            <a:ln w="28575">
              <a:solidFill>
                <a:srgbClr val="CC0000"/>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sz="2400" b="1" dirty="0">
                  <a:solidFill>
                    <a:srgbClr val="CC0000"/>
                  </a:solidFill>
                  <a:effectLst>
                    <a:outerShdw blurRad="38100" dist="38100" dir="2700000" algn="tl">
                      <a:srgbClr val="000000"/>
                    </a:outerShdw>
                  </a:effectLst>
                  <a:latin typeface="Times New Roman" pitchFamily="18" charset="0"/>
                  <a:ea typeface="楷体_GB2312" pitchFamily="49" charset="-122"/>
                </a:rPr>
                <a:t>分支</a:t>
              </a:r>
              <a:r>
                <a:rPr kumimoji="1" lang="zh-CN" altLang="en-US" sz="2400" b="1" dirty="0">
                  <a:solidFill>
                    <a:srgbClr val="CC0000"/>
                  </a:solidFill>
                  <a:effectLst>
                    <a:outerShdw blurRad="38100" dist="38100" dir="2700000" algn="tl">
                      <a:srgbClr val="000000"/>
                    </a:outerShdw>
                  </a:effectLst>
                  <a:latin typeface="Times New Roman" pitchFamily="18" charset="0"/>
                  <a:ea typeface="楷体_GB2312" pitchFamily="49" charset="-122"/>
                </a:rPr>
                <a:t>讨论</a:t>
              </a:r>
              <a:endParaRPr kumimoji="1" lang="zh-CN" altLang="en-US" sz="2400" b="1" dirty="0">
                <a:solidFill>
                  <a:srgbClr val="CC0000"/>
                </a:solidFill>
                <a:effectLst>
                  <a:outerShdw blurRad="38100" dist="38100" dir="2700000" algn="tl">
                    <a:srgbClr val="000000"/>
                  </a:outerShdw>
                </a:effectLst>
                <a:latin typeface="Times New Roman" pitchFamily="18" charset="0"/>
                <a:ea typeface="楷体_GB2312" pitchFamily="49" charset="-122"/>
              </a:endParaRPr>
            </a:p>
          </p:txBody>
        </p:sp>
        <p:sp>
          <p:nvSpPr>
            <p:cNvPr id="7177" name="Line 15"/>
            <p:cNvSpPr>
              <a:spLocks noChangeShapeType="1"/>
            </p:cNvSpPr>
            <p:nvPr/>
          </p:nvSpPr>
          <p:spPr bwMode="auto">
            <a:xfrm flipV="1">
              <a:off x="3061" y="2296"/>
              <a:ext cx="1134" cy="635"/>
            </a:xfrm>
            <a:prstGeom prst="line">
              <a:avLst/>
            </a:prstGeom>
            <a:noFill/>
            <a:ln w="28575">
              <a:solidFill>
                <a:srgbClr val="CC000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77523" name="Rectangle 19"/>
          <p:cNvSpPr>
            <a:spLocks noGrp="1" noChangeArrowheads="1"/>
          </p:cNvSpPr>
          <p:nvPr>
            <p:ph type="title"/>
          </p:nvPr>
        </p:nvSpPr>
        <p:spPr>
          <a:xfrm>
            <a:off x="1116013" y="0"/>
            <a:ext cx="8229600" cy="838200"/>
          </a:xfrm>
        </p:spPr>
        <p:txBody>
          <a:bodyPr/>
          <a:lstStyle/>
          <a:p>
            <a:pPr eaLnBrk="1" hangingPunct="1">
              <a:defRPr/>
            </a:pPr>
            <a:r>
              <a:rPr kumimoji="1" lang="zh-CN" altLang="en-US" smtClean="0"/>
              <a:t> </a:t>
            </a:r>
            <a:r>
              <a:rPr kumimoji="1" lang="zh-CN" altLang="en-US" smtClean="0">
                <a:effectLst>
                  <a:outerShdw blurRad="38100" dist="38100" dir="2700000" algn="tl">
                    <a:srgbClr val="C0C0C0"/>
                  </a:outerShdw>
                </a:effectLst>
              </a:rPr>
              <a:t>控制语句</a:t>
            </a:r>
          </a:p>
        </p:txBody>
      </p:sp>
    </p:spTree>
    <p:extLst>
      <p:ext uri="{BB962C8B-B14F-4D97-AF65-F5344CB8AC3E}">
        <p14:creationId xmlns:p14="http://schemas.microsoft.com/office/powerpoint/2010/main" val="259992606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box(out)">
                                      <p:cBhvr>
                                        <p:cTn id="7" dur="500"/>
                                        <p:tgtEl>
                                          <p:spTgt spid="27750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77515"/>
                                        </p:tgtEl>
                                        <p:attrNameLst>
                                          <p:attrName>style.visibility</p:attrName>
                                        </p:attrNameLst>
                                      </p:cBhvr>
                                      <p:to>
                                        <p:strVal val="visible"/>
                                      </p:to>
                                    </p:set>
                                    <p:animEffect transition="in" filter="strips(downLeft)">
                                      <p:cBhvr>
                                        <p:cTn id="12" dur="500"/>
                                        <p:tgtEl>
                                          <p:spTgt spid="27751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277516"/>
                                        </p:tgtEl>
                                        <p:attrNameLst>
                                          <p:attrName>style.visibility</p:attrName>
                                        </p:attrNameLst>
                                      </p:cBhvr>
                                      <p:to>
                                        <p:strVal val="visible"/>
                                      </p:to>
                                    </p:set>
                                    <p:animEffect transition="in" filter="strips(downLeft)">
                                      <p:cBhvr>
                                        <p:cTn id="16" dur="500"/>
                                        <p:tgtEl>
                                          <p:spTgt spid="277516"/>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7" fill="hold" nodeType="afterGroup">
                            <p:stCondLst>
                              <p:cond delay="1000"/>
                            </p:stCondLst>
                            <p:childTnLst>
                              <p:par>
                                <p:cTn id="18" presetID="18" presetClass="entr" presetSubtype="6" fill="hold" nodeType="afterEffect">
                                  <p:stCondLst>
                                    <p:cond delay="0"/>
                                  </p:stCondLst>
                                  <p:childTnLst>
                                    <p:set>
                                      <p:cBhvr>
                                        <p:cTn id="19" dur="1" fill="hold">
                                          <p:stCondLst>
                                            <p:cond delay="0"/>
                                          </p:stCondLst>
                                        </p:cTn>
                                        <p:tgtEl>
                                          <p:spTgt spid="277517"/>
                                        </p:tgtEl>
                                        <p:attrNameLst>
                                          <p:attrName>style.visibility</p:attrName>
                                        </p:attrNameLst>
                                      </p:cBhvr>
                                      <p:to>
                                        <p:strVal val="visible"/>
                                      </p:to>
                                    </p:set>
                                    <p:animEffect transition="in" filter="strips(downRight)">
                                      <p:cBhvr>
                                        <p:cTn id="20" dur="500"/>
                                        <p:tgtEl>
                                          <p:spTgt spid="277517"/>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5" grpId="0" animBg="1"/>
      <p:bldP spid="2775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0" y="0"/>
            <a:ext cx="7772400" cy="914400"/>
          </a:xfrm>
        </p:spPr>
        <p:txBody>
          <a:bodyPr/>
          <a:lstStyle/>
          <a:p>
            <a:pPr algn="ctr" eaLnBrk="1" hangingPunct="1"/>
            <a:r>
              <a:rPr lang="en-US" altLang="zh-CN" dirty="0" smtClean="0"/>
              <a:t>4.2</a:t>
            </a:r>
            <a:r>
              <a:rPr lang="zh-CN" altLang="en-US" dirty="0" smtClean="0"/>
              <a:t>   分支结构</a:t>
            </a:r>
          </a:p>
        </p:txBody>
      </p:sp>
      <p:sp>
        <p:nvSpPr>
          <p:cNvPr id="7172" name="Rectangle 1028"/>
          <p:cNvSpPr>
            <a:spLocks noGrp="1" noChangeArrowheads="1"/>
          </p:cNvSpPr>
          <p:nvPr>
            <p:ph idx="1"/>
          </p:nvPr>
        </p:nvSpPr>
        <p:spPr/>
        <p:txBody>
          <a:bodyPr/>
          <a:lstStyle/>
          <a:p>
            <a:pPr eaLnBrk="1" hangingPunct="1">
              <a:spcBef>
                <a:spcPct val="0"/>
              </a:spcBef>
              <a:buClrTx/>
              <a:buSzTx/>
              <a:buFontTx/>
              <a:buNone/>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在编制程序时，有时并不能保证程序一定执行某些指令，而是要根据一定的外部条件来判断哪些指令要执行。如菜谱中要加工西红柿，可能有这样的步骤：</a:t>
            </a:r>
            <a:r>
              <a:rPr kumimoji="1" lang="zh-CN" altLang="en-US" sz="2400" b="1" dirty="0">
                <a:solidFill>
                  <a:srgbClr val="D60093"/>
                </a:solidFill>
                <a:effectLst>
                  <a:outerShdw blurRad="38100" dist="38100" dir="2700000" algn="tl">
                    <a:srgbClr val="C0C0C0"/>
                  </a:outerShdw>
                </a:effectLst>
                <a:latin typeface="楷体_GB2312" pitchFamily="49" charset="-122"/>
                <a:ea typeface="楷体_GB2312" pitchFamily="49" charset="-122"/>
              </a:rPr>
              <a:t>如果是用鲜西红柿，</a:t>
            </a:r>
            <a:r>
              <a:rPr kumimoji="1" lang="zh-CN" altLang="en-US" sz="2400" b="1" dirty="0">
                <a:solidFill>
                  <a:srgbClr val="336600"/>
                </a:solidFill>
                <a:effectLst>
                  <a:outerShdw blurRad="38100" dist="38100" dir="2700000" algn="tl">
                    <a:srgbClr val="C0C0C0"/>
                  </a:outerShdw>
                </a:effectLst>
                <a:latin typeface="楷体_GB2312" pitchFamily="49" charset="-122"/>
                <a:ea typeface="楷体_GB2312" pitchFamily="49" charset="-122"/>
              </a:rPr>
              <a:t>则去皮、切碎，开始放入，</a:t>
            </a:r>
            <a:r>
              <a:rPr kumimoji="1" lang="zh-CN" altLang="en-US" sz="2400" b="1" dirty="0">
                <a:solidFill>
                  <a:srgbClr val="D60093"/>
                </a:solidFill>
                <a:effectLst>
                  <a:outerShdw blurRad="38100" dist="38100" dir="2700000" algn="tl">
                    <a:srgbClr val="C0C0C0"/>
                  </a:outerShdw>
                </a:effectLst>
                <a:latin typeface="楷体_GB2312" pitchFamily="49" charset="-122"/>
                <a:ea typeface="楷体_GB2312" pitchFamily="49" charset="-122"/>
              </a:rPr>
              <a:t>如果是用西红柿酱，</a:t>
            </a:r>
            <a:r>
              <a:rPr kumimoji="1" lang="zh-CN" altLang="en-US" sz="2400" b="1" dirty="0">
                <a:solidFill>
                  <a:srgbClr val="336600"/>
                </a:solidFill>
                <a:effectLst>
                  <a:outerShdw blurRad="38100" dist="38100" dir="2700000" algn="tl">
                    <a:srgbClr val="C0C0C0"/>
                  </a:outerShdw>
                </a:effectLst>
                <a:latin typeface="楷体_GB2312" pitchFamily="49" charset="-122"/>
                <a:ea typeface="楷体_GB2312" pitchFamily="49" charset="-122"/>
              </a:rPr>
              <a:t>就在最后放入。</a:t>
            </a:r>
            <a:r>
              <a:rPr kumimoji="1" lang="zh-CN" altLang="en-US" sz="2400" b="1" dirty="0">
                <a:effectLst>
                  <a:outerShdw blurRad="38100" dist="38100" dir="2700000" algn="tl">
                    <a:srgbClr val="C0C0C0"/>
                  </a:outerShdw>
                </a:effectLst>
                <a:latin typeface="楷体_GB2312" pitchFamily="49" charset="-122"/>
                <a:ea typeface="楷体_GB2312" pitchFamily="49" charset="-122"/>
              </a:rPr>
              <a:t>这里，我们并不知道具体操作时执行哪段指令，但菜谱给出了不同条件下的处理方式，计算机程序也是如此，可以根据不同的条件执行不同的代码，这就是</a:t>
            </a:r>
            <a:r>
              <a:rPr kumimoji="1" lang="zh-CN" altLang="en-US" sz="2400" b="1" dirty="0">
                <a:solidFill>
                  <a:srgbClr val="CC0000"/>
                </a:solidFill>
                <a:effectLst>
                  <a:outerShdw blurRad="38100" dist="38100" dir="2700000" algn="tl">
                    <a:srgbClr val="C0C0C0"/>
                  </a:outerShdw>
                </a:effectLst>
                <a:latin typeface="楷体_GB2312" pitchFamily="49" charset="-122"/>
                <a:ea typeface="楷体_GB2312" pitchFamily="49" charset="-122"/>
              </a:rPr>
              <a:t>选择结构</a:t>
            </a:r>
            <a:r>
              <a:rPr kumimoji="1" lang="zh-CN" altLang="en-US" sz="2400" b="1" dirty="0">
                <a:effectLst>
                  <a:outerShdw blurRad="38100" dist="38100" dir="2700000" algn="tl">
                    <a:srgbClr val="C0C0C0"/>
                  </a:outerShdw>
                </a:effectLst>
                <a:latin typeface="楷体_GB2312" pitchFamily="49" charset="-122"/>
                <a:ea typeface="楷体_GB2312" pitchFamily="49" charset="-122"/>
              </a:rPr>
              <a:t>。程序总是为解决某个实际问题而设计的，而问题往往包含多个方面，不同的情况需要有不同的处理，所以选择结构在我们的实际应用程序中可以说是无处不在，离开了选择结构很多情况将无法处理，因此，正确掌握选择结构程序设计方法对于我们编写实际应用程序尤为重要。</a:t>
            </a:r>
          </a:p>
          <a:p>
            <a:pPr eaLnBrk="1" hangingPunct="1">
              <a:defRPr/>
            </a:pPr>
            <a:endParaRPr lang="zh-CN" altLang="en-US" dirty="0" smtClean="0"/>
          </a:p>
        </p:txBody>
      </p:sp>
      <p:grpSp>
        <p:nvGrpSpPr>
          <p:cNvPr id="7173" name="Group 1029"/>
          <p:cNvGrpSpPr>
            <a:grpSpLocks/>
          </p:cNvGrpSpPr>
          <p:nvPr/>
        </p:nvGrpSpPr>
        <p:grpSpPr bwMode="auto">
          <a:xfrm>
            <a:off x="1619250" y="2276475"/>
            <a:ext cx="6553200" cy="3168650"/>
            <a:chOff x="1020" y="1434"/>
            <a:chExt cx="4128" cy="1996"/>
          </a:xfrm>
        </p:grpSpPr>
        <p:sp>
          <p:nvSpPr>
            <p:cNvPr id="3077" name="Rectangle 1030"/>
            <p:cNvSpPr>
              <a:spLocks noChangeArrowheads="1"/>
            </p:cNvSpPr>
            <p:nvPr/>
          </p:nvSpPr>
          <p:spPr bwMode="auto">
            <a:xfrm>
              <a:off x="1020" y="1434"/>
              <a:ext cx="4128" cy="1996"/>
            </a:xfrm>
            <a:prstGeom prst="rect">
              <a:avLst/>
            </a:prstGeom>
            <a:gradFill rotWithShape="1">
              <a:gsLst>
                <a:gs pos="0">
                  <a:srgbClr val="FFFF99"/>
                </a:gs>
                <a:gs pos="100000">
                  <a:srgbClr val="767647"/>
                </a:gs>
              </a:gsLst>
              <a:lin ang="5400000" scaled="1"/>
            </a:gradFill>
            <a:ln w="38100">
              <a:solidFill>
                <a:srgbClr val="CC0000"/>
              </a:solidFill>
              <a:miter lim="800000"/>
              <a:headEnd/>
              <a:tailEnd/>
            </a:ln>
            <a:effectLst>
              <a:outerShdw dist="107763" dir="2700000" algn="ctr" rotWithShape="0">
                <a:schemeClr val="bg2">
                  <a:alpha val="50000"/>
                </a:schemeClr>
              </a:outerShdw>
            </a:effec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nvGrpSpPr>
            <p:cNvPr id="3078" name="Group 1031"/>
            <p:cNvGrpSpPr>
              <a:grpSpLocks/>
            </p:cNvGrpSpPr>
            <p:nvPr/>
          </p:nvGrpSpPr>
          <p:grpSpPr bwMode="auto">
            <a:xfrm>
              <a:off x="1143" y="1749"/>
              <a:ext cx="3751" cy="1312"/>
              <a:chOff x="943" y="2357"/>
              <a:chExt cx="3751" cy="1312"/>
            </a:xfrm>
          </p:grpSpPr>
          <p:grpSp>
            <p:nvGrpSpPr>
              <p:cNvPr id="3079" name="Group 1032"/>
              <p:cNvGrpSpPr>
                <a:grpSpLocks/>
              </p:cNvGrpSpPr>
              <p:nvPr/>
            </p:nvGrpSpPr>
            <p:grpSpPr bwMode="auto">
              <a:xfrm>
                <a:off x="2058" y="2387"/>
                <a:ext cx="2636" cy="505"/>
                <a:chOff x="2058" y="2387"/>
                <a:chExt cx="2636" cy="505"/>
              </a:xfrm>
            </p:grpSpPr>
            <p:sp>
              <p:nvSpPr>
                <p:cNvPr id="3091" name="Oval 1033"/>
                <p:cNvSpPr>
                  <a:spLocks noChangeArrowheads="1"/>
                </p:cNvSpPr>
                <p:nvPr/>
              </p:nvSpPr>
              <p:spPr bwMode="auto">
                <a:xfrm>
                  <a:off x="2058" y="2387"/>
                  <a:ext cx="907" cy="272"/>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7178" name="AutoShape 1034"/>
                <p:cNvSpPr>
                  <a:spLocks noChangeArrowheads="1"/>
                </p:cNvSpPr>
                <p:nvPr/>
              </p:nvSpPr>
              <p:spPr bwMode="auto">
                <a:xfrm>
                  <a:off x="3592" y="2592"/>
                  <a:ext cx="1102" cy="300"/>
                </a:xfrm>
                <a:prstGeom prst="wedgeRoundRectCallout">
                  <a:avLst>
                    <a:gd name="adj1" fmla="val -111162"/>
                    <a:gd name="adj2" fmla="val -5000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sz="2000" b="1" dirty="0">
                      <a:effectLst>
                        <a:outerShdw blurRad="38100" dist="38100" dir="2700000" algn="tl">
                          <a:srgbClr val="FFFFFF"/>
                        </a:outerShdw>
                      </a:effectLst>
                      <a:latin typeface="Times New Roman" pitchFamily="18" charset="0"/>
                      <a:ea typeface="楷体_GB2312" pitchFamily="49" charset="-122"/>
                    </a:rPr>
                    <a:t>第</a:t>
                  </a:r>
                  <a:r>
                    <a:rPr kumimoji="1" lang="en-US" altLang="zh-CN" sz="2000" b="1" dirty="0">
                      <a:effectLst>
                        <a:outerShdw blurRad="38100" dist="38100" dir="2700000" algn="tl">
                          <a:srgbClr val="FFFFFF"/>
                        </a:outerShdw>
                      </a:effectLst>
                      <a:latin typeface="Times New Roman" pitchFamily="18" charset="0"/>
                      <a:ea typeface="楷体_GB2312" pitchFamily="49" charset="-122"/>
                    </a:rPr>
                    <a:t>4.1</a:t>
                  </a:r>
                  <a:r>
                    <a:rPr kumimoji="1" lang="zh-CN" altLang="en-US" sz="2000" b="1" dirty="0">
                      <a:effectLst>
                        <a:outerShdw blurRad="38100" dist="38100" dir="2700000" algn="tl">
                          <a:srgbClr val="FFFFFF"/>
                        </a:outerShdw>
                      </a:effectLst>
                      <a:latin typeface="Times New Roman" pitchFamily="18" charset="0"/>
                      <a:ea typeface="楷体_GB2312" pitchFamily="49" charset="-122"/>
                    </a:rPr>
                    <a:t>已</a:t>
                  </a:r>
                  <a:r>
                    <a:rPr kumimoji="1" lang="zh-CN" altLang="en-US" sz="2000" b="1" dirty="0">
                      <a:effectLst>
                        <a:outerShdw blurRad="38100" dist="38100" dir="2700000" algn="tl">
                          <a:srgbClr val="FFFFFF"/>
                        </a:outerShdw>
                      </a:effectLst>
                      <a:latin typeface="Times New Roman" pitchFamily="18" charset="0"/>
                      <a:ea typeface="楷体_GB2312" pitchFamily="49" charset="-122"/>
                    </a:rPr>
                    <a:t>讨论</a:t>
                  </a:r>
                </a:p>
              </p:txBody>
            </p:sp>
          </p:grpSp>
          <p:sp>
            <p:nvSpPr>
              <p:cNvPr id="7179" name="Text Box 1035"/>
              <p:cNvSpPr txBox="1">
                <a:spLocks noChangeArrowheads="1"/>
              </p:cNvSpPr>
              <p:nvPr/>
            </p:nvSpPr>
            <p:spPr bwMode="auto">
              <a:xfrm>
                <a:off x="943" y="2766"/>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effectLst>
                      <a:outerShdw blurRad="38100" dist="38100" dir="2700000" algn="tl">
                        <a:srgbClr val="C0C0C0"/>
                      </a:outerShdw>
                    </a:effectLst>
                    <a:latin typeface="Times New Roman" pitchFamily="18" charset="0"/>
                    <a:ea typeface="隶书" pitchFamily="49" charset="-122"/>
                  </a:rPr>
                  <a:t>程序结构</a:t>
                </a:r>
              </a:p>
            </p:txBody>
          </p:sp>
          <p:sp>
            <p:nvSpPr>
              <p:cNvPr id="7180" name="Text Box 1036"/>
              <p:cNvSpPr txBox="1">
                <a:spLocks noChangeArrowheads="1"/>
              </p:cNvSpPr>
              <p:nvPr/>
            </p:nvSpPr>
            <p:spPr bwMode="auto">
              <a:xfrm>
                <a:off x="2085" y="2357"/>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effectLst>
                      <a:outerShdw blurRad="38100" dist="38100" dir="2700000" algn="tl">
                        <a:srgbClr val="C0C0C0"/>
                      </a:outerShdw>
                    </a:effectLst>
                    <a:latin typeface="Times New Roman" pitchFamily="18" charset="0"/>
                    <a:ea typeface="隶书" pitchFamily="49" charset="-122"/>
                  </a:rPr>
                  <a:t>顺序结构</a:t>
                </a:r>
              </a:p>
            </p:txBody>
          </p:sp>
          <p:sp>
            <p:nvSpPr>
              <p:cNvPr id="7181" name="Text Box 1037"/>
              <p:cNvSpPr txBox="1">
                <a:spLocks noChangeArrowheads="1"/>
              </p:cNvSpPr>
              <p:nvPr/>
            </p:nvSpPr>
            <p:spPr bwMode="auto">
              <a:xfrm>
                <a:off x="2093" y="2747"/>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effectLst>
                      <a:outerShdw blurRad="38100" dist="38100" dir="2700000" algn="tl">
                        <a:srgbClr val="C0C0C0"/>
                      </a:outerShdw>
                    </a:effectLst>
                    <a:latin typeface="Times New Roman" pitchFamily="18" charset="0"/>
                    <a:ea typeface="隶书" pitchFamily="49" charset="-122"/>
                  </a:rPr>
                  <a:t>选择结构</a:t>
                </a:r>
              </a:p>
            </p:txBody>
          </p:sp>
          <p:sp>
            <p:nvSpPr>
              <p:cNvPr id="7182" name="Text Box 1038"/>
              <p:cNvSpPr txBox="1">
                <a:spLocks noChangeArrowheads="1"/>
              </p:cNvSpPr>
              <p:nvPr/>
            </p:nvSpPr>
            <p:spPr bwMode="auto">
              <a:xfrm>
                <a:off x="2046" y="3149"/>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effectLst>
                      <a:outerShdw blurRad="38100" dist="38100" dir="2700000" algn="tl">
                        <a:srgbClr val="C0C0C0"/>
                      </a:outerShdw>
                    </a:effectLst>
                    <a:latin typeface="Times New Roman" pitchFamily="18" charset="0"/>
                    <a:ea typeface="隶书" pitchFamily="49" charset="-122"/>
                  </a:rPr>
                  <a:t>循环结构</a:t>
                </a:r>
              </a:p>
            </p:txBody>
          </p:sp>
          <p:sp>
            <p:nvSpPr>
              <p:cNvPr id="3084" name="AutoShape 1039"/>
              <p:cNvSpPr>
                <a:spLocks/>
              </p:cNvSpPr>
              <p:nvPr/>
            </p:nvSpPr>
            <p:spPr bwMode="auto">
              <a:xfrm>
                <a:off x="1824" y="2552"/>
                <a:ext cx="181" cy="771"/>
              </a:xfrm>
              <a:prstGeom prst="leftBrace">
                <a:avLst>
                  <a:gd name="adj1" fmla="val 3549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grpSp>
            <p:nvGrpSpPr>
              <p:cNvPr id="3085" name="Group 1040"/>
              <p:cNvGrpSpPr>
                <a:grpSpLocks/>
              </p:cNvGrpSpPr>
              <p:nvPr/>
            </p:nvGrpSpPr>
            <p:grpSpPr bwMode="auto">
              <a:xfrm>
                <a:off x="2064" y="2774"/>
                <a:ext cx="2486" cy="504"/>
                <a:chOff x="2064" y="2774"/>
                <a:chExt cx="2486" cy="504"/>
              </a:xfrm>
            </p:grpSpPr>
            <p:sp>
              <p:nvSpPr>
                <p:cNvPr id="3089" name="Oval 1041"/>
                <p:cNvSpPr>
                  <a:spLocks noChangeArrowheads="1"/>
                </p:cNvSpPr>
                <p:nvPr/>
              </p:nvSpPr>
              <p:spPr bwMode="auto">
                <a:xfrm>
                  <a:off x="2064" y="2774"/>
                  <a:ext cx="907" cy="27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7186" name="AutoShape 1042"/>
                <p:cNvSpPr>
                  <a:spLocks noChangeArrowheads="1"/>
                </p:cNvSpPr>
                <p:nvPr/>
              </p:nvSpPr>
              <p:spPr bwMode="auto">
                <a:xfrm>
                  <a:off x="3589" y="2978"/>
                  <a:ext cx="961" cy="300"/>
                </a:xfrm>
                <a:prstGeom prst="wedgeRoundRectCallout">
                  <a:avLst>
                    <a:gd name="adj1" fmla="val -120134"/>
                    <a:gd name="adj2" fmla="val -50000"/>
                    <a:gd name="adj3" fmla="val 16667"/>
                  </a:avLst>
                </a:prstGeom>
                <a:solidFill>
                  <a:srgbClr val="FF0000"/>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楷体_GB2312" pitchFamily="49" charset="-122"/>
                    </a:rPr>
                    <a:t>本章讨论</a:t>
                  </a:r>
                </a:p>
              </p:txBody>
            </p:sp>
          </p:grpSp>
          <p:grpSp>
            <p:nvGrpSpPr>
              <p:cNvPr id="3086" name="Group 1043"/>
              <p:cNvGrpSpPr>
                <a:grpSpLocks/>
              </p:cNvGrpSpPr>
              <p:nvPr/>
            </p:nvGrpSpPr>
            <p:grpSpPr bwMode="auto">
              <a:xfrm>
                <a:off x="2049" y="3175"/>
                <a:ext cx="2509" cy="494"/>
                <a:chOff x="2057" y="3191"/>
                <a:chExt cx="2509" cy="494"/>
              </a:xfrm>
            </p:grpSpPr>
            <p:sp>
              <p:nvSpPr>
                <p:cNvPr id="3087" name="Oval 1044"/>
                <p:cNvSpPr>
                  <a:spLocks noChangeArrowheads="1"/>
                </p:cNvSpPr>
                <p:nvPr/>
              </p:nvSpPr>
              <p:spPr bwMode="auto">
                <a:xfrm>
                  <a:off x="2057" y="3191"/>
                  <a:ext cx="907" cy="272"/>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7189" name="AutoShape 1045"/>
                <p:cNvSpPr>
                  <a:spLocks noChangeArrowheads="1"/>
                </p:cNvSpPr>
                <p:nvPr/>
              </p:nvSpPr>
              <p:spPr bwMode="auto">
                <a:xfrm>
                  <a:off x="3605" y="3385"/>
                  <a:ext cx="961" cy="300"/>
                </a:xfrm>
                <a:prstGeom prst="wedgeRoundRectCallout">
                  <a:avLst>
                    <a:gd name="adj1" fmla="val -120134"/>
                    <a:gd name="adj2" fmla="val -5000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sz="2000" b="1" dirty="0">
                      <a:effectLst>
                        <a:outerShdw blurRad="38100" dist="38100" dir="2700000" algn="tl">
                          <a:srgbClr val="FFFFFF"/>
                        </a:outerShdw>
                      </a:effectLst>
                      <a:latin typeface="Times New Roman" pitchFamily="18" charset="0"/>
                      <a:ea typeface="楷体_GB2312" pitchFamily="49" charset="-122"/>
                    </a:rPr>
                    <a:t>第</a:t>
                  </a:r>
                  <a:r>
                    <a:rPr kumimoji="1" lang="en-US" altLang="zh-CN" sz="2000" b="1" dirty="0">
                      <a:effectLst>
                        <a:outerShdw blurRad="38100" dist="38100" dir="2700000" algn="tl">
                          <a:srgbClr val="FFFFFF"/>
                        </a:outerShdw>
                      </a:effectLst>
                      <a:latin typeface="Times New Roman" pitchFamily="18" charset="0"/>
                      <a:ea typeface="楷体_GB2312" pitchFamily="49" charset="-122"/>
                    </a:rPr>
                    <a:t>4.3</a:t>
                  </a:r>
                  <a:r>
                    <a:rPr kumimoji="1" lang="zh-CN" altLang="en-US" sz="2000" b="1" dirty="0">
                      <a:effectLst>
                        <a:outerShdw blurRad="38100" dist="38100" dir="2700000" algn="tl">
                          <a:srgbClr val="FFFFFF"/>
                        </a:outerShdw>
                      </a:effectLst>
                      <a:latin typeface="Times New Roman" pitchFamily="18" charset="0"/>
                      <a:ea typeface="楷体_GB2312" pitchFamily="49" charset="-122"/>
                    </a:rPr>
                    <a:t>章</a:t>
                  </a:r>
                  <a:r>
                    <a:rPr kumimoji="1" lang="zh-CN" altLang="en-US" sz="2000" b="1" dirty="0">
                      <a:effectLst>
                        <a:outerShdw blurRad="38100" dist="38100" dir="2700000" algn="tl">
                          <a:srgbClr val="FFFFFF"/>
                        </a:outerShdw>
                      </a:effectLst>
                      <a:latin typeface="Times New Roman" pitchFamily="18" charset="0"/>
                      <a:ea typeface="楷体_GB2312" pitchFamily="49" charset="-122"/>
                    </a:rPr>
                    <a:t>讨论</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ox(out)">
                                      <p:cBhvr>
                                        <p:cTn id="7" dur="500"/>
                                        <p:tgtEl>
                                          <p:spTgt spid="717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18"/>
</p:tagLst>
</file>

<file path=ppt/tags/tag10.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7"/>
</p:tagLst>
</file>

<file path=ppt/tags/tag11.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Straight Connector 13"/>
</p:tagLst>
</file>

<file path=ppt/tags/tag12.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18"/>
</p:tagLst>
</file>

<file path=ppt/tags/tag13.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19"/>
</p:tagLst>
</file>

<file path=ppt/tags/tag14.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0"/>
</p:tagLst>
</file>

<file path=ppt/tags/tag15.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1"/>
</p:tagLst>
</file>

<file path=ppt/tags/tag16.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2"/>
</p:tagLst>
</file>

<file path=ppt/tags/tag17.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3"/>
</p:tagLst>
</file>

<file path=ppt/tags/tag18.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4"/>
</p:tagLst>
</file>

<file path=ppt/tags/tag19.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5"/>
</p:tagLst>
</file>

<file path=ppt/tags/tag2.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19"/>
</p:tagLst>
</file>

<file path=ppt/tags/tag20.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6"/>
</p:tagLst>
</file>

<file path=ppt/tags/tag21.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7"/>
</p:tagLst>
</file>

<file path=ppt/tags/tag22.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Straight Connector 13"/>
</p:tagLst>
</file>

<file path=ppt/tags/tag3.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0"/>
</p:tagLst>
</file>

<file path=ppt/tags/tag4.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1"/>
</p:tagLst>
</file>

<file path=ppt/tags/tag5.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2"/>
</p:tagLst>
</file>

<file path=ppt/tags/tag6.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3"/>
</p:tagLst>
</file>

<file path=ppt/tags/tag7.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4"/>
</p:tagLst>
</file>

<file path=ppt/tags/tag8.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5"/>
</p:tagLst>
</file>

<file path=ppt/tags/tag9.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6"/>
</p:tagLst>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0">
          <a:schemeClr val="accent6"/>
        </a:lnRef>
        <a:fillRef idx="3">
          <a:schemeClr val="accent6"/>
        </a:fillRef>
        <a:effectRef idx="3">
          <a:schemeClr val="accent6"/>
        </a:effectRef>
        <a:fontRef idx="minor">
          <a:schemeClr val="lt1"/>
        </a:fontRef>
      </a:style>
    </a:spDef>
    <a:lnDef>
      <a:spPr>
        <a:ln w="38100">
          <a:solidFill>
            <a:schemeClr val="bg2">
              <a:lumMod val="60000"/>
              <a:lumOff val="40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
  <a:themeElements>
    <a:clrScheme name="默认设计模板 1">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fontScheme name="kxtdzqkh">
      <a:majorFont>
        <a:latin typeface="Arial"/>
        <a:ea typeface="微软雅黑"/>
        <a:cs typeface=""/>
      </a:majorFont>
      <a:minorFont>
        <a:latin typeface="Arial"/>
        <a:ea typeface="微软雅黑"/>
        <a:cs typeface=""/>
      </a:minorFont>
    </a:fontScheme>
    <a:fmtScheme name="光面">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语言重新设计格式.potx" id="{508ECB5B-2FB4-4DDA-99C3-6D58529D4F5C}" vid="{6AB03EA0-7D48-4AE4-9088-4DA41B3E8FDD}"/>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4112</TotalTime>
  <Words>8734</Words>
  <Application>Microsoft Office PowerPoint</Application>
  <PresentationFormat>全屏显示(4:3)</PresentationFormat>
  <Paragraphs>1328</Paragraphs>
  <Slides>72</Slides>
  <Notes>35</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72</vt:i4>
      </vt:variant>
    </vt:vector>
  </HeadingPairs>
  <TitlesOfParts>
    <vt:vector size="91" baseType="lpstr">
      <vt:lpstr>ˎ̥</vt:lpstr>
      <vt:lpstr>黑体</vt:lpstr>
      <vt:lpstr>华文中宋</vt:lpstr>
      <vt:lpstr>楷体_GB2312</vt:lpstr>
      <vt:lpstr>隶书</vt:lpstr>
      <vt:lpstr>宋体</vt:lpstr>
      <vt:lpstr>微软雅黑</vt:lpstr>
      <vt:lpstr>幼圆</vt:lpstr>
      <vt:lpstr>Arial</vt:lpstr>
      <vt:lpstr>Arial Black</vt:lpstr>
      <vt:lpstr>Baskerville Old Face</vt:lpstr>
      <vt:lpstr>Calibri</vt:lpstr>
      <vt:lpstr>Symbol</vt:lpstr>
      <vt:lpstr>Times New Roman</vt:lpstr>
      <vt:lpstr>Trebuchet MS</vt:lpstr>
      <vt:lpstr>Wingdings</vt:lpstr>
      <vt:lpstr>1_Pixel</vt:lpstr>
      <vt:lpstr>2_C</vt:lpstr>
      <vt:lpstr>Equation</vt:lpstr>
      <vt:lpstr>第四章 程序结构</vt:lpstr>
      <vt:lpstr>PowerPoint 演示文稿</vt:lpstr>
      <vt:lpstr>求整数绝对值</vt:lpstr>
      <vt:lpstr>4.1 顺序结构程序设计</vt:lpstr>
      <vt:lpstr>4.1  顺序结构程序设计</vt:lpstr>
      <vt:lpstr>PowerPoint 演示文稿</vt:lpstr>
      <vt:lpstr> 复合语句</vt:lpstr>
      <vt:lpstr> 控制语句</vt:lpstr>
      <vt:lpstr>4.2   分支结构</vt:lpstr>
      <vt:lpstr>4.1：求整数绝对值 </vt:lpstr>
      <vt:lpstr>选择结构的构成</vt:lpstr>
      <vt:lpstr>PowerPoint 演示文稿</vt:lpstr>
      <vt:lpstr>PowerPoint 演示文稿</vt:lpstr>
      <vt:lpstr>关系运算注意：</vt:lpstr>
      <vt:lpstr>  分支结构 if 语句</vt:lpstr>
      <vt:lpstr>选择结构的构成</vt:lpstr>
      <vt:lpstr>选择结构程序设计</vt:lpstr>
      <vt:lpstr>选择结构程序设计</vt:lpstr>
      <vt:lpstr>选择结构程序设计</vt:lpstr>
      <vt:lpstr>选择结构的三种类型</vt:lpstr>
      <vt:lpstr>PowerPoint 演示文稿</vt:lpstr>
      <vt:lpstr>if语句（续）</vt:lpstr>
      <vt:lpstr>4.12：求数的平方根</vt:lpstr>
      <vt:lpstr>PowerPoint 演示文稿</vt:lpstr>
      <vt:lpstr>4.1.4. 条件运算符与表达式</vt:lpstr>
      <vt:lpstr>PowerPoint 演示文稿</vt:lpstr>
      <vt:lpstr>习题</vt:lpstr>
      <vt:lpstr>判断字符类别</vt:lpstr>
      <vt:lpstr>4.2多分支结构</vt:lpstr>
      <vt:lpstr>引：程序解析</vt:lpstr>
      <vt:lpstr>3.4.5 逻辑运算符和逻辑表达式 </vt:lpstr>
      <vt:lpstr>3种逻辑运算符</vt:lpstr>
      <vt:lpstr>PowerPoint 演示文稿</vt:lpstr>
      <vt:lpstr>逻辑表达式</vt:lpstr>
      <vt:lpstr>条件的表示</vt:lpstr>
      <vt:lpstr>PowerPoint 演示文稿</vt:lpstr>
      <vt:lpstr>4</vt:lpstr>
      <vt:lpstr>PowerPoint 演示文稿</vt:lpstr>
      <vt:lpstr>else – if 语句</vt:lpstr>
      <vt:lpstr>PowerPoint 演示文稿</vt:lpstr>
      <vt:lpstr>04</vt:lpstr>
      <vt:lpstr>实验  If的嵌套</vt:lpstr>
      <vt:lpstr>源程序-分段计算水费</vt:lpstr>
      <vt:lpstr>PowerPoint 演示文稿</vt:lpstr>
      <vt:lpstr>嵌套的 if – else 语句</vt:lpstr>
      <vt:lpstr>PowerPoint 演示文稿</vt:lpstr>
      <vt:lpstr>PowerPoint 演示文稿</vt:lpstr>
      <vt:lpstr>PowerPoint 演示文稿</vt:lpstr>
      <vt:lpstr>实验5-2 多分支</vt:lpstr>
      <vt:lpstr>4.3 转换成绩等级</vt:lpstr>
      <vt:lpstr>引</vt:lpstr>
      <vt:lpstr>4.3.1 switch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综合应用实例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chap3 分支结构</dc:title>
  <dc:creator>yanhui</dc:creator>
  <cp:lastModifiedBy>dai</cp:lastModifiedBy>
  <cp:revision>879</cp:revision>
  <dcterms:created xsi:type="dcterms:W3CDTF">1998-02-15T12:55:12Z</dcterms:created>
  <dcterms:modified xsi:type="dcterms:W3CDTF">2020-09-27T11:33:28Z</dcterms:modified>
</cp:coreProperties>
</file>