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63" r:id="rId4"/>
    <p:sldId id="259" r:id="rId5"/>
    <p:sldId id="260" r:id="rId6"/>
    <p:sldId id="264" r:id="rId7"/>
    <p:sldId id="257" r:id="rId8"/>
    <p:sldId id="265" r:id="rId9"/>
    <p:sldId id="261" r:id="rId10"/>
    <p:sldId id="26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5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66449-7EE2-437D-8FDA-40F84433A7E3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B5B4C-3138-4C60-A511-23DBD2991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408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CA3330E-B168-432D-8A8E-4D4FE9EF4AB2}" type="slidenum">
              <a:rPr lang="zh-CN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zh-CN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38062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988C8-40C9-499B-9BA3-B38C7F50C9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339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分支实验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多分支结构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6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4" y="1077826"/>
            <a:ext cx="3786766" cy="3827338"/>
          </a:xfrm>
          <a:prstGeom prst="rect">
            <a:avLst/>
          </a:prstGeom>
        </p:spPr>
      </p:pic>
      <p:sp>
        <p:nvSpPr>
          <p:cNvPr id="2" name="流程图: 决策 1"/>
          <p:cNvSpPr/>
          <p:nvPr/>
        </p:nvSpPr>
        <p:spPr>
          <a:xfrm>
            <a:off x="5292080" y="1268760"/>
            <a:ext cx="2592288" cy="1008112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X&gt;0 &amp;&amp; x&lt;100</a:t>
            </a:r>
            <a:endParaRPr lang="zh-CN" altLang="en-US" dirty="0"/>
          </a:p>
        </p:txBody>
      </p:sp>
      <p:sp>
        <p:nvSpPr>
          <p:cNvPr id="3" name="流程图: 决策 2"/>
          <p:cNvSpPr/>
          <p:nvPr/>
        </p:nvSpPr>
        <p:spPr>
          <a:xfrm>
            <a:off x="3189621" y="2780928"/>
            <a:ext cx="2376264" cy="1152128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dk1"/>
                </a:solidFill>
              </a:rPr>
              <a:t>X&lt;10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4" name="流程图: 决策 3"/>
          <p:cNvSpPr/>
          <p:nvPr/>
        </p:nvSpPr>
        <p:spPr>
          <a:xfrm>
            <a:off x="1043608" y="3717032"/>
            <a:ext cx="2736304" cy="108012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dk1"/>
                </a:solidFill>
              </a:rPr>
              <a:t>X%10==x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5" name="流程图: 数据 4"/>
          <p:cNvSpPr/>
          <p:nvPr/>
        </p:nvSpPr>
        <p:spPr>
          <a:xfrm>
            <a:off x="179512" y="5229200"/>
            <a:ext cx="2160240" cy="576064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dk1"/>
                </a:solidFill>
              </a:rPr>
              <a:t>X</a:t>
            </a:r>
            <a:r>
              <a:rPr lang="zh-CN" altLang="en-US" dirty="0" smtClean="0">
                <a:solidFill>
                  <a:schemeClr val="dk1"/>
                </a:solidFill>
              </a:rPr>
              <a:t>是同构数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" name="流程图: 数据 5"/>
          <p:cNvSpPr/>
          <p:nvPr/>
        </p:nvSpPr>
        <p:spPr>
          <a:xfrm>
            <a:off x="2195736" y="5229200"/>
            <a:ext cx="2448272" cy="576064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dk1"/>
                </a:solidFill>
              </a:rPr>
              <a:t>X</a:t>
            </a:r>
            <a:r>
              <a:rPr lang="zh-CN" altLang="en-US" dirty="0" smtClean="0">
                <a:solidFill>
                  <a:schemeClr val="dk1"/>
                </a:solidFill>
              </a:rPr>
              <a:t>不是同构数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" name="流程图: 数据 6"/>
          <p:cNvSpPr/>
          <p:nvPr/>
        </p:nvSpPr>
        <p:spPr>
          <a:xfrm>
            <a:off x="4377753" y="5229200"/>
            <a:ext cx="2160240" cy="576064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dk1"/>
                </a:solidFill>
              </a:rPr>
              <a:t>X</a:t>
            </a:r>
            <a:r>
              <a:rPr lang="zh-CN" altLang="en-US" dirty="0" smtClean="0">
                <a:solidFill>
                  <a:schemeClr val="dk1"/>
                </a:solidFill>
              </a:rPr>
              <a:t>是同构数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" name="流程图: 数据 7"/>
          <p:cNvSpPr/>
          <p:nvPr/>
        </p:nvSpPr>
        <p:spPr>
          <a:xfrm>
            <a:off x="6393977" y="5229200"/>
            <a:ext cx="2448272" cy="576064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dk1"/>
                </a:solidFill>
              </a:rPr>
              <a:t>X</a:t>
            </a:r>
            <a:r>
              <a:rPr lang="zh-CN" altLang="en-US" dirty="0" smtClean="0">
                <a:solidFill>
                  <a:schemeClr val="dk1"/>
                </a:solidFill>
              </a:rPr>
              <a:t>不是同构数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9" name="流程图: 决策 8"/>
          <p:cNvSpPr/>
          <p:nvPr/>
        </p:nvSpPr>
        <p:spPr>
          <a:xfrm>
            <a:off x="5173179" y="3825044"/>
            <a:ext cx="2830089" cy="108012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dk1"/>
                </a:solidFill>
              </a:rPr>
              <a:t>X%100==x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1" name="肘形连接符 10"/>
          <p:cNvCxnSpPr>
            <a:stCxn id="2" idx="1"/>
            <a:endCxn id="3" idx="0"/>
          </p:cNvCxnSpPr>
          <p:nvPr/>
        </p:nvCxnSpPr>
        <p:spPr>
          <a:xfrm rot="10800000" flipV="1">
            <a:off x="4377754" y="1772816"/>
            <a:ext cx="914327" cy="100811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3" idx="1"/>
            <a:endCxn id="4" idx="0"/>
          </p:cNvCxnSpPr>
          <p:nvPr/>
        </p:nvCxnSpPr>
        <p:spPr>
          <a:xfrm rot="10800000" flipV="1">
            <a:off x="2411761" y="3356992"/>
            <a:ext cx="777861" cy="3600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4" idx="1"/>
          </p:cNvCxnSpPr>
          <p:nvPr/>
        </p:nvCxnSpPr>
        <p:spPr>
          <a:xfrm rot="10800000" flipV="1">
            <a:off x="752238" y="4257092"/>
            <a:ext cx="291370" cy="97210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3" idx="3"/>
            <a:endCxn id="9" idx="0"/>
          </p:cNvCxnSpPr>
          <p:nvPr/>
        </p:nvCxnSpPr>
        <p:spPr>
          <a:xfrm>
            <a:off x="5565885" y="3356992"/>
            <a:ext cx="1022339" cy="4680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9" idx="1"/>
          </p:cNvCxnSpPr>
          <p:nvPr/>
        </p:nvCxnSpPr>
        <p:spPr>
          <a:xfrm rot="10800000" flipV="1">
            <a:off x="4932041" y="4365104"/>
            <a:ext cx="241139" cy="8640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4" idx="3"/>
          </p:cNvCxnSpPr>
          <p:nvPr/>
        </p:nvCxnSpPr>
        <p:spPr>
          <a:xfrm>
            <a:off x="3779912" y="4257092"/>
            <a:ext cx="216024" cy="97210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9" idx="3"/>
          </p:cNvCxnSpPr>
          <p:nvPr/>
        </p:nvCxnSpPr>
        <p:spPr>
          <a:xfrm>
            <a:off x="8003268" y="4365104"/>
            <a:ext cx="169132" cy="8640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657401" y="1403483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27406" y="2905979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65375" y="3825044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846805" y="4021033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884368" y="402103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</a:rPr>
              <a:t>F</a:t>
            </a:r>
            <a:endParaRPr lang="zh-CN" altLang="en-US" sz="2000" b="1" dirty="0">
              <a:solidFill>
                <a:srgbClr val="00206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915792" y="3020906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</a:rPr>
              <a:t>F</a:t>
            </a:r>
            <a:endParaRPr lang="zh-CN" altLang="en-US" sz="2000" b="1" dirty="0">
              <a:solidFill>
                <a:srgbClr val="00206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734602" y="3856982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</a:rPr>
              <a:t>F</a:t>
            </a:r>
            <a:endParaRPr lang="zh-CN" altLang="en-US" sz="2000" b="1" dirty="0">
              <a:solidFill>
                <a:srgbClr val="002060"/>
              </a:solidFill>
            </a:endParaRPr>
          </a:p>
        </p:txBody>
      </p:sp>
      <p:sp>
        <p:nvSpPr>
          <p:cNvPr id="31" name="标题 1"/>
          <p:cNvSpPr txBox="1">
            <a:spLocks/>
          </p:cNvSpPr>
          <p:nvPr/>
        </p:nvSpPr>
        <p:spPr>
          <a:xfrm>
            <a:off x="-50304" y="172506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defRPr/>
            </a:pPr>
            <a:r>
              <a:rPr lang="en-US" altLang="zh-CN" dirty="0" smtClean="0"/>
              <a:t>If(5-5)</a:t>
            </a:r>
            <a:r>
              <a:rPr lang="zh-CN" altLang="en-US" dirty="0" smtClean="0"/>
              <a:t>分支部分流程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847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分段计算水费 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5-1  If</a:t>
            </a:r>
            <a:r>
              <a:rPr lang="zh-CN" altLang="en-US" dirty="0" smtClean="0"/>
              <a:t>的嵌套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55650" y="2708275"/>
          <a:ext cx="6119813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3" imgW="1854200" imgH="749300" progId="Equation.DSMT4">
                  <p:embed/>
                </p:oleObj>
              </mc:Choice>
              <mc:Fallback>
                <p:oleObj name="Equation" r:id="rId3" imgW="1854200" imgH="749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708275"/>
                        <a:ext cx="6119813" cy="246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14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5483225" cy="668337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提示：</a:t>
            </a:r>
            <a:endParaRPr lang="zh-CN" altLang="en-US" sz="4000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6725" y="1341438"/>
            <a:ext cx="5257800" cy="54895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# include &lt;</a:t>
            </a:r>
            <a:r>
              <a:rPr lang="en-US" altLang="zh-CN" sz="2000" b="1" dirty="0" err="1" smtClean="0"/>
              <a:t>stdio.h</a:t>
            </a:r>
            <a:r>
              <a:rPr lang="en-US" altLang="zh-CN" sz="2000" b="1" dirty="0" smtClean="0"/>
              <a:t>&gt;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void main()</a:t>
            </a:r>
            <a:endParaRPr lang="en-US" altLang="zh-CN" sz="20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   double x, </a:t>
            </a:r>
            <a:r>
              <a:rPr lang="en-US" altLang="zh-CN" sz="2000" b="1" dirty="0" smtClean="0"/>
              <a:t>y;</a:t>
            </a:r>
            <a:endParaRPr lang="en-US" altLang="zh-CN" sz="20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   </a:t>
            </a:r>
            <a:r>
              <a:rPr lang="en-US" altLang="zh-CN" sz="2000" b="1" dirty="0" err="1" smtClean="0"/>
              <a:t>printf</a:t>
            </a:r>
            <a:r>
              <a:rPr lang="en-US" altLang="zh-CN" sz="2000" b="1" dirty="0" smtClean="0"/>
              <a:t>("Enter x:");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   </a:t>
            </a:r>
            <a:r>
              <a:rPr lang="en-US" altLang="zh-CN" sz="2000" b="1" dirty="0" err="1" smtClean="0"/>
              <a:t>scanf</a:t>
            </a:r>
            <a:r>
              <a:rPr lang="en-US" altLang="zh-CN" sz="2000" b="1" dirty="0" smtClean="0"/>
              <a:t>("%lf", &amp;x);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   if </a:t>
            </a:r>
            <a:r>
              <a:rPr lang="en-US" altLang="zh-CN" sz="2000" b="1" dirty="0" smtClean="0"/>
              <a:t>(x </a:t>
            </a:r>
            <a:r>
              <a:rPr lang="zh-CN" altLang="en-US" sz="2000" b="1" dirty="0" smtClean="0"/>
              <a:t>小于</a:t>
            </a:r>
            <a:r>
              <a:rPr lang="en-US" altLang="zh-CN" sz="2000" b="1" dirty="0" smtClean="0"/>
              <a:t> 0){</a:t>
            </a:r>
            <a:endParaRPr lang="en-US" altLang="zh-CN" sz="20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       y </a:t>
            </a:r>
            <a:r>
              <a:rPr lang="zh-CN" altLang="en-US" sz="2000" b="1" dirty="0" smtClean="0"/>
              <a:t>等于</a:t>
            </a:r>
            <a:r>
              <a:rPr lang="en-US" altLang="zh-CN" sz="2000" b="1" dirty="0" smtClean="0"/>
              <a:t>0</a:t>
            </a:r>
            <a:r>
              <a:rPr lang="en-US" altLang="zh-CN" sz="2000" b="1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   else if (x </a:t>
            </a:r>
            <a:r>
              <a:rPr lang="zh-CN" altLang="en-US" sz="2000" b="1" dirty="0" smtClean="0"/>
              <a:t>小于等于</a:t>
            </a:r>
            <a:r>
              <a:rPr lang="en-US" altLang="zh-CN" sz="2000" b="1" dirty="0" smtClean="0"/>
              <a:t>15</a:t>
            </a:r>
            <a:r>
              <a:rPr lang="en-US" altLang="zh-CN" sz="2000" b="1" dirty="0" smtClean="0"/>
              <a:t>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       y </a:t>
            </a:r>
            <a:r>
              <a:rPr lang="zh-CN" altLang="en-US" sz="2000" b="1" dirty="0" smtClean="0"/>
              <a:t>等于</a:t>
            </a:r>
            <a:r>
              <a:rPr lang="en-US" altLang="zh-CN" sz="2000" b="1" dirty="0" smtClean="0"/>
              <a:t> </a:t>
            </a:r>
            <a:r>
              <a:rPr lang="en-US" altLang="zh-CN" sz="2000" b="1" dirty="0" smtClean="0"/>
              <a:t>4 * x / 3;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   else{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      y = 2.5 * x - 10.5;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   </a:t>
            </a:r>
            <a:r>
              <a:rPr lang="en-US" altLang="zh-CN" sz="2000" b="1" dirty="0" err="1" smtClean="0"/>
              <a:t>printf</a:t>
            </a:r>
            <a:r>
              <a:rPr lang="en-US" altLang="zh-CN" sz="2000" b="1" dirty="0" smtClean="0"/>
              <a:t>("f(%.2f) = %.2f\n", x, y);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   </a:t>
            </a:r>
            <a:r>
              <a:rPr lang="en-US" altLang="zh-CN" sz="2000" b="1" dirty="0" smtClean="0"/>
              <a:t>}</a:t>
            </a:r>
            <a:endParaRPr lang="en-US" altLang="zh-CN" sz="2000" b="1" dirty="0" smtClean="0"/>
          </a:p>
        </p:txBody>
      </p:sp>
      <p:sp>
        <p:nvSpPr>
          <p:cNvPr id="416774" name="Rectangle 6"/>
          <p:cNvSpPr>
            <a:spLocks noChangeArrowheads="1"/>
          </p:cNvSpPr>
          <p:nvPr/>
        </p:nvSpPr>
        <p:spPr bwMode="auto">
          <a:xfrm>
            <a:off x="5436096" y="2947903"/>
            <a:ext cx="2663825" cy="944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 dirty="0"/>
              <a:t>Enter x: </a:t>
            </a:r>
            <a:r>
              <a:rPr kumimoji="1" lang="en-US" altLang="zh-CN" sz="2400" b="1" dirty="0">
                <a:solidFill>
                  <a:srgbClr val="CC0066"/>
                </a:solidFill>
              </a:rPr>
              <a:t>21.3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 dirty="0"/>
              <a:t>f(21.30) = 42.75</a:t>
            </a:r>
          </a:p>
        </p:txBody>
      </p:sp>
      <p:sp>
        <p:nvSpPr>
          <p:cNvPr id="416776" name="Rectangle 8"/>
          <p:cNvSpPr>
            <a:spLocks noChangeArrowheads="1"/>
          </p:cNvSpPr>
          <p:nvPr/>
        </p:nvSpPr>
        <p:spPr bwMode="auto">
          <a:xfrm>
            <a:off x="5436096" y="1700808"/>
            <a:ext cx="2592387" cy="944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/>
              <a:t>Enter x: </a:t>
            </a:r>
            <a:r>
              <a:rPr kumimoji="1" lang="en-US" altLang="zh-CN" sz="2400" b="1">
                <a:solidFill>
                  <a:srgbClr val="CC0066"/>
                </a:solidFill>
              </a:rPr>
              <a:t>?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endParaRPr kumimoji="1" lang="en-US" altLang="zh-CN" sz="2400" b="1">
              <a:solidFill>
                <a:srgbClr val="CC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3580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6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6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4" grpId="0" animBg="1" autoUpdateAnimBg="0"/>
      <p:bldP spid="416776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</a:t>
            </a:r>
            <a:r>
              <a:rPr lang="zh-CN" altLang="en-US" dirty="0" smtClean="0">
                <a:solidFill>
                  <a:srgbClr val="FF0000"/>
                </a:solidFill>
              </a:rPr>
              <a:t>百分</a:t>
            </a:r>
            <a:r>
              <a:rPr lang="zh-CN" altLang="en-US" dirty="0" smtClean="0"/>
              <a:t>制成绩，转换成对应的</a:t>
            </a:r>
            <a:r>
              <a:rPr lang="zh-CN" altLang="en-US" dirty="0"/>
              <a:t>五级制成绩（</a:t>
            </a:r>
            <a:r>
              <a:rPr lang="en-US" altLang="zh-CN" dirty="0"/>
              <a:t>A~E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zh-CN" altLang="en-US" dirty="0"/>
              <a:t>，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95</a:t>
            </a:r>
            <a:r>
              <a:rPr lang="zh-CN" altLang="en-US" dirty="0" smtClean="0"/>
              <a:t>，输出</a:t>
            </a:r>
            <a:r>
              <a:rPr lang="en-US" altLang="zh-CN" dirty="0" smtClean="0"/>
              <a:t>A；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63</a:t>
            </a:r>
            <a:r>
              <a:rPr lang="zh-CN" altLang="en-US" dirty="0" smtClean="0"/>
              <a:t>，输出</a:t>
            </a:r>
            <a:r>
              <a:rPr lang="en-US" altLang="zh-CN" dirty="0" smtClean="0"/>
              <a:t>D</a:t>
            </a:r>
            <a:r>
              <a:rPr lang="zh-CN" altLang="en-US" dirty="0" smtClean="0"/>
              <a:t>。五</a:t>
            </a:r>
            <a:r>
              <a:rPr lang="zh-CN" altLang="en-US" dirty="0"/>
              <a:t>级制成绩对应的百分制成绩区间为：</a:t>
            </a:r>
            <a:r>
              <a:rPr lang="en-US" altLang="zh-CN" dirty="0"/>
              <a:t>A</a:t>
            </a:r>
            <a:r>
              <a:rPr lang="zh-CN" altLang="en-US" dirty="0"/>
              <a:t>（</a:t>
            </a:r>
            <a:r>
              <a:rPr lang="en-US" altLang="zh-CN" dirty="0"/>
              <a:t>90-100</a:t>
            </a:r>
            <a:r>
              <a:rPr lang="zh-CN" altLang="en-US" dirty="0"/>
              <a:t>）、</a:t>
            </a:r>
            <a:r>
              <a:rPr lang="en-US" altLang="zh-CN" dirty="0"/>
              <a:t>B</a:t>
            </a:r>
            <a:r>
              <a:rPr lang="zh-CN" altLang="en-US" dirty="0"/>
              <a:t>（</a:t>
            </a:r>
            <a:r>
              <a:rPr lang="en-US" altLang="zh-CN" dirty="0"/>
              <a:t>80-89</a:t>
            </a:r>
            <a:r>
              <a:rPr lang="zh-CN" altLang="en-US" dirty="0"/>
              <a:t>）、</a:t>
            </a:r>
            <a:r>
              <a:rPr lang="en-US" altLang="zh-CN" dirty="0"/>
              <a:t>C</a:t>
            </a:r>
            <a:r>
              <a:rPr lang="zh-CN" altLang="en-US" dirty="0"/>
              <a:t>（</a:t>
            </a:r>
            <a:r>
              <a:rPr lang="en-US" altLang="zh-CN" dirty="0"/>
              <a:t>70-79</a:t>
            </a:r>
            <a:r>
              <a:rPr lang="zh-CN" altLang="en-US" dirty="0"/>
              <a:t>）、</a:t>
            </a:r>
            <a:r>
              <a:rPr lang="en-US" altLang="zh-CN" dirty="0"/>
              <a:t>D</a:t>
            </a:r>
            <a:r>
              <a:rPr lang="zh-CN" altLang="en-US" dirty="0"/>
              <a:t>（</a:t>
            </a:r>
            <a:r>
              <a:rPr lang="en-US" altLang="zh-CN" dirty="0"/>
              <a:t>60-69</a:t>
            </a:r>
            <a:r>
              <a:rPr lang="zh-CN" altLang="en-US" dirty="0"/>
              <a:t>）和</a:t>
            </a:r>
            <a:r>
              <a:rPr lang="en-US" altLang="zh-CN" dirty="0"/>
              <a:t>E</a:t>
            </a:r>
            <a:r>
              <a:rPr lang="zh-CN" altLang="en-US" dirty="0"/>
              <a:t>（</a:t>
            </a:r>
            <a:r>
              <a:rPr lang="en-US" altLang="zh-CN" dirty="0"/>
              <a:t>0-59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程序参考</a:t>
            </a:r>
            <a:r>
              <a:rPr lang="en-US" altLang="zh-CN" dirty="0" smtClean="0"/>
              <a:t>5-1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/>
              <a:t>5-2 </a:t>
            </a:r>
            <a:r>
              <a:rPr lang="zh-CN" altLang="en-US" dirty="0" smtClean="0"/>
              <a:t>多分支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183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</a:t>
            </a:r>
            <a:r>
              <a:rPr lang="zh-CN" altLang="en-US" dirty="0">
                <a:solidFill>
                  <a:srgbClr val="FF0000"/>
                </a:solidFill>
              </a:rPr>
              <a:t>五级</a:t>
            </a:r>
            <a:r>
              <a:rPr lang="zh-CN" altLang="en-US" dirty="0"/>
              <a:t>制成绩（</a:t>
            </a:r>
            <a:r>
              <a:rPr lang="en-US" altLang="zh-CN" dirty="0"/>
              <a:t>A~E</a:t>
            </a:r>
            <a:r>
              <a:rPr lang="zh-CN" altLang="en-US" dirty="0"/>
              <a:t>），输出相应的百分制成绩（</a:t>
            </a:r>
            <a:r>
              <a:rPr lang="en-US" altLang="zh-CN" dirty="0"/>
              <a:t>0~100</a:t>
            </a:r>
            <a:r>
              <a:rPr lang="zh-CN" altLang="en-US" dirty="0"/>
              <a:t>）区间，要求使用</a:t>
            </a:r>
            <a:r>
              <a:rPr lang="en-US" altLang="zh-CN" dirty="0"/>
              <a:t>switch</a:t>
            </a:r>
            <a:r>
              <a:rPr lang="zh-CN" altLang="en-US" dirty="0"/>
              <a:t>语句。例如，输入</a:t>
            </a:r>
            <a:r>
              <a:rPr lang="en-US" altLang="zh-CN" dirty="0"/>
              <a:t>A</a:t>
            </a:r>
            <a:r>
              <a:rPr lang="zh-CN" altLang="en-US" dirty="0"/>
              <a:t>，输出</a:t>
            </a:r>
            <a:r>
              <a:rPr lang="en-US" altLang="zh-CN" dirty="0"/>
              <a:t>90-100</a:t>
            </a:r>
            <a:r>
              <a:rPr lang="zh-CN" altLang="en-US" dirty="0"/>
              <a:t>。五级制成绩对应的百分制成绩区间为：</a:t>
            </a:r>
            <a:r>
              <a:rPr lang="en-US" altLang="zh-CN" dirty="0"/>
              <a:t>A</a:t>
            </a:r>
            <a:r>
              <a:rPr lang="zh-CN" altLang="en-US" dirty="0"/>
              <a:t>（</a:t>
            </a:r>
            <a:r>
              <a:rPr lang="en-US" altLang="zh-CN" dirty="0"/>
              <a:t>90-100</a:t>
            </a:r>
            <a:r>
              <a:rPr lang="zh-CN" altLang="en-US" dirty="0"/>
              <a:t>）、</a:t>
            </a:r>
            <a:r>
              <a:rPr lang="en-US" altLang="zh-CN" dirty="0"/>
              <a:t>B</a:t>
            </a:r>
            <a:r>
              <a:rPr lang="zh-CN" altLang="en-US" dirty="0"/>
              <a:t>（</a:t>
            </a:r>
            <a:r>
              <a:rPr lang="en-US" altLang="zh-CN" dirty="0"/>
              <a:t>80-89</a:t>
            </a:r>
            <a:r>
              <a:rPr lang="zh-CN" altLang="en-US" dirty="0"/>
              <a:t>）、</a:t>
            </a:r>
            <a:r>
              <a:rPr lang="en-US" altLang="zh-CN" dirty="0"/>
              <a:t>C</a:t>
            </a:r>
            <a:r>
              <a:rPr lang="zh-CN" altLang="en-US" dirty="0"/>
              <a:t>（</a:t>
            </a:r>
            <a:r>
              <a:rPr lang="en-US" altLang="zh-CN" dirty="0"/>
              <a:t>70-79</a:t>
            </a:r>
            <a:r>
              <a:rPr lang="zh-CN" altLang="en-US" dirty="0"/>
              <a:t>）、</a:t>
            </a:r>
            <a:r>
              <a:rPr lang="en-US" altLang="zh-CN" dirty="0"/>
              <a:t>D</a:t>
            </a:r>
            <a:r>
              <a:rPr lang="zh-CN" altLang="en-US" dirty="0"/>
              <a:t>（</a:t>
            </a:r>
            <a:r>
              <a:rPr lang="en-US" altLang="zh-CN" dirty="0"/>
              <a:t>60-69</a:t>
            </a:r>
            <a:r>
              <a:rPr lang="zh-CN" altLang="en-US" dirty="0"/>
              <a:t>）和</a:t>
            </a:r>
            <a:r>
              <a:rPr lang="en-US" altLang="zh-CN" dirty="0"/>
              <a:t>E</a:t>
            </a:r>
            <a:r>
              <a:rPr lang="zh-CN" altLang="en-US" dirty="0"/>
              <a:t>（</a:t>
            </a:r>
            <a:r>
              <a:rPr lang="en-US" altLang="zh-CN" dirty="0"/>
              <a:t>0-59</a:t>
            </a:r>
            <a:r>
              <a:rPr lang="zh-CN" altLang="en-US" dirty="0"/>
              <a:t>）。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/>
              <a:t>5-3switch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212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参考：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43" y="1139753"/>
            <a:ext cx="7499533" cy="457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6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61963" y="1855788"/>
            <a:ext cx="8064500" cy="1666875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None/>
              <a:defRPr/>
            </a:pPr>
            <a:r>
              <a:rPr lang="zh-CN" altLang="en-US" sz="3200" dirty="0">
                <a:latin typeface="+mj-ea"/>
                <a:ea typeface="+mj-ea"/>
              </a:rPr>
              <a:t>输入一个形式如“操作数 运算符 操作数”的四则运算表达式，输出运算结果。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None/>
              <a:defRPr/>
            </a:pPr>
            <a:endParaRPr lang="en-US" altLang="zh-CN" sz="3200" dirty="0">
              <a:latin typeface="+mj-ea"/>
              <a:ea typeface="+mj-ea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514350" y="2997200"/>
            <a:ext cx="4572000" cy="294798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None/>
              <a:defRPr/>
            </a:pPr>
            <a:r>
              <a:rPr lang="zh-CN" altLang="en-US" sz="3200" dirty="0">
                <a:latin typeface="+mj-ea"/>
                <a:ea typeface="+mj-ea"/>
              </a:rPr>
              <a:t>例如：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None/>
              <a:defRPr/>
            </a:pPr>
            <a:r>
              <a:rPr lang="zh-CN" altLang="en-US" sz="3200" dirty="0">
                <a:latin typeface="+mj-ea"/>
                <a:ea typeface="+mj-ea"/>
              </a:rPr>
              <a:t>输入：</a:t>
            </a:r>
            <a:r>
              <a:rPr lang="en-US" altLang="zh-CN" sz="3200" dirty="0">
                <a:latin typeface="+mj-ea"/>
                <a:ea typeface="+mj-ea"/>
              </a:rPr>
              <a:t>3.1+4.8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None/>
              <a:defRPr/>
            </a:pPr>
            <a:r>
              <a:rPr lang="zh-CN" altLang="en-US" sz="3200" dirty="0">
                <a:latin typeface="+mj-ea"/>
                <a:ea typeface="+mj-ea"/>
              </a:rPr>
              <a:t>输出：</a:t>
            </a:r>
            <a:r>
              <a:rPr lang="en-US" altLang="zh-CN" sz="3200" dirty="0">
                <a:latin typeface="+mj-ea"/>
                <a:ea typeface="+mj-ea"/>
              </a:rPr>
              <a:t>7.9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None/>
              <a:defRPr/>
            </a:pPr>
            <a:endParaRPr lang="en-US" altLang="zh-CN" sz="3200" dirty="0">
              <a:latin typeface="+mj-ea"/>
              <a:ea typeface="+mj-ea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None/>
              <a:defRPr/>
            </a:pPr>
            <a:r>
              <a:rPr lang="zh-CN" altLang="en-US" sz="3200" dirty="0">
                <a:latin typeface="+mj-ea"/>
                <a:ea typeface="+mj-ea"/>
              </a:rPr>
              <a:t>输入：</a:t>
            </a:r>
            <a:r>
              <a:rPr lang="en-US" altLang="zh-CN" sz="3200" dirty="0">
                <a:latin typeface="+mj-ea"/>
                <a:ea typeface="+mj-ea"/>
              </a:rPr>
              <a:t>3-4 </a:t>
            </a:r>
            <a:r>
              <a:rPr lang="zh-CN" altLang="en-US" sz="3200" dirty="0">
                <a:latin typeface="+mj-ea"/>
                <a:ea typeface="+mj-ea"/>
              </a:rPr>
              <a:t>等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实验</a:t>
            </a:r>
            <a:r>
              <a:rPr lang="en-US" altLang="zh-CN" smtClean="0"/>
              <a:t>5-4 </a:t>
            </a:r>
            <a:r>
              <a:rPr lang="en-US" altLang="zh-CN" dirty="0"/>
              <a:t>switch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2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84" y="1196752"/>
            <a:ext cx="6829924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0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13531" y="26064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If(5-5)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55649" y="1403648"/>
            <a:ext cx="7345363" cy="4130675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None/>
              <a:defRPr/>
            </a:pPr>
            <a:r>
              <a:rPr lang="zh-CN" altLang="zh-CN" sz="3200" dirty="0">
                <a:latin typeface="+mj-ea"/>
                <a:ea typeface="+mj-ea"/>
              </a:rPr>
              <a:t>判断整数</a:t>
            </a:r>
            <a:r>
              <a:rPr lang="zh-CN" altLang="zh-CN" sz="3200" dirty="0" smtClean="0">
                <a:latin typeface="+mj-ea"/>
                <a:ea typeface="+mj-ea"/>
              </a:rPr>
              <a:t>x</a:t>
            </a:r>
            <a:r>
              <a:rPr lang="en-US" altLang="zh-CN" sz="3200" dirty="0" smtClean="0">
                <a:latin typeface="+mj-ea"/>
                <a:ea typeface="+mj-ea"/>
              </a:rPr>
              <a:t>(0&lt;x&lt;100)</a:t>
            </a:r>
            <a:r>
              <a:rPr lang="zh-CN" altLang="zh-CN" sz="3200" dirty="0" smtClean="0">
                <a:latin typeface="+mj-ea"/>
                <a:ea typeface="+mj-ea"/>
              </a:rPr>
              <a:t>是否</a:t>
            </a:r>
            <a:r>
              <a:rPr lang="zh-CN" altLang="zh-CN" sz="3200" dirty="0">
                <a:latin typeface="+mj-ea"/>
                <a:ea typeface="+mj-ea"/>
              </a:rPr>
              <a:t>是同构数。所谓"同构数"是指这样的数，它出现在它的平方数的右边。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60000"/>
              <a:defRPr/>
            </a:pPr>
            <a:r>
              <a:rPr lang="zh-CN" altLang="zh-CN" sz="3200" dirty="0">
                <a:latin typeface="+mj-ea"/>
                <a:ea typeface="+mj-ea"/>
              </a:rPr>
              <a:t>    例如：输入整数5，5的平方数是25，5是25中右侧的数，所以5是同构数</a:t>
            </a:r>
            <a:r>
              <a:rPr lang="en-US" altLang="zh-CN" sz="3200" dirty="0">
                <a:latin typeface="+mj-ea"/>
                <a:ea typeface="+mj-ea"/>
              </a:rPr>
              <a:t>;</a:t>
            </a:r>
            <a:r>
              <a:rPr lang="zh-CN" altLang="en-US" sz="3200" dirty="0">
                <a:latin typeface="+mj-ea"/>
                <a:ea typeface="+mj-ea"/>
              </a:rPr>
              <a:t>再如</a:t>
            </a:r>
            <a:r>
              <a:rPr lang="en-US" altLang="zh-CN" sz="3200" dirty="0">
                <a:latin typeface="+mj-ea"/>
                <a:ea typeface="+mj-ea"/>
              </a:rPr>
              <a:t>25</a:t>
            </a:r>
            <a:r>
              <a:rPr lang="zh-CN" altLang="en-US" sz="3200" dirty="0">
                <a:latin typeface="+mj-ea"/>
                <a:ea typeface="+mj-ea"/>
              </a:rPr>
              <a:t>，</a:t>
            </a:r>
            <a:r>
              <a:rPr lang="en-US" altLang="zh-CN" sz="3200" dirty="0">
                <a:latin typeface="+mj-ea"/>
                <a:ea typeface="+mj-ea"/>
              </a:rPr>
              <a:t>25</a:t>
            </a:r>
            <a:r>
              <a:rPr lang="zh-CN" altLang="en-US" sz="3200" dirty="0">
                <a:latin typeface="+mj-ea"/>
                <a:ea typeface="+mj-ea"/>
              </a:rPr>
              <a:t>的平方数是</a:t>
            </a:r>
            <a:r>
              <a:rPr lang="en-US" altLang="zh-CN" sz="3200" dirty="0">
                <a:latin typeface="+mj-ea"/>
                <a:ea typeface="+mj-ea"/>
              </a:rPr>
              <a:t>625</a:t>
            </a:r>
            <a:r>
              <a:rPr lang="zh-CN" altLang="en-US" sz="3200" dirty="0">
                <a:latin typeface="+mj-ea"/>
                <a:ea typeface="+mj-ea"/>
              </a:rPr>
              <a:t>，</a:t>
            </a:r>
            <a:r>
              <a:rPr lang="en-US" altLang="zh-CN" sz="3200" dirty="0">
                <a:latin typeface="+mj-ea"/>
                <a:ea typeface="+mj-ea"/>
              </a:rPr>
              <a:t>25</a:t>
            </a:r>
            <a:r>
              <a:rPr lang="zh-CN" altLang="en-US" sz="3200" dirty="0">
                <a:latin typeface="+mj-ea"/>
                <a:ea typeface="+mj-ea"/>
              </a:rPr>
              <a:t>是</a:t>
            </a:r>
            <a:r>
              <a:rPr lang="en-US" altLang="zh-CN" sz="3200" dirty="0">
                <a:latin typeface="+mj-ea"/>
                <a:ea typeface="+mj-ea"/>
              </a:rPr>
              <a:t>625</a:t>
            </a:r>
            <a:r>
              <a:rPr lang="zh-CN" altLang="en-US" sz="3200" dirty="0">
                <a:latin typeface="+mj-ea"/>
                <a:ea typeface="+mj-ea"/>
              </a:rPr>
              <a:t>中右侧的数，所以</a:t>
            </a:r>
            <a:r>
              <a:rPr lang="en-US" altLang="zh-CN" sz="3200" dirty="0">
                <a:latin typeface="+mj-ea"/>
                <a:ea typeface="+mj-ea"/>
              </a:rPr>
              <a:t>25</a:t>
            </a:r>
            <a:r>
              <a:rPr lang="zh-CN" altLang="en-US" sz="3200" dirty="0">
                <a:latin typeface="+mj-ea"/>
                <a:ea typeface="+mj-ea"/>
              </a:rPr>
              <a:t>是同构数。</a:t>
            </a:r>
            <a:r>
              <a:rPr lang="zh-CN" altLang="zh-CN" sz="3200" dirty="0">
                <a:latin typeface="+mj-ea"/>
                <a:ea typeface="+mj-ea"/>
              </a:rPr>
              <a:t>x的值从键盘读入</a:t>
            </a:r>
            <a:r>
              <a:rPr lang="zh-CN" altLang="en-US" sz="3200" dirty="0">
                <a:latin typeface="+mj-ea"/>
                <a:ea typeface="+mj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2026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115</TotalTime>
  <Words>432</Words>
  <Application>Microsoft Office PowerPoint</Application>
  <PresentationFormat>全屏显示(4:3)</PresentationFormat>
  <Paragraphs>60</Paragraphs>
  <Slides>10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等线</vt:lpstr>
      <vt:lpstr>黑体</vt:lpstr>
      <vt:lpstr>宋体</vt:lpstr>
      <vt:lpstr>Arial</vt:lpstr>
      <vt:lpstr>Lucida Sans Unicode</vt:lpstr>
      <vt:lpstr>Times New Roman</vt:lpstr>
      <vt:lpstr>Verdana</vt:lpstr>
      <vt:lpstr>Wingdings</vt:lpstr>
      <vt:lpstr>Wingdings 2</vt:lpstr>
      <vt:lpstr>Wingdings 3</vt:lpstr>
      <vt:lpstr>聚合</vt:lpstr>
      <vt:lpstr>Equation</vt:lpstr>
      <vt:lpstr>分支实验</vt:lpstr>
      <vt:lpstr>实验5-1  If的嵌套</vt:lpstr>
      <vt:lpstr>提示：</vt:lpstr>
      <vt:lpstr>实验5-2 多分支</vt:lpstr>
      <vt:lpstr>实验5-3switch</vt:lpstr>
      <vt:lpstr>参考：</vt:lpstr>
      <vt:lpstr>实验5-4 switch</vt:lpstr>
      <vt:lpstr>参考：</vt:lpstr>
      <vt:lpstr>If(5-5)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分支实验</dc:title>
  <dc:creator>Administrator</dc:creator>
  <cp:lastModifiedBy>Microsoft</cp:lastModifiedBy>
  <cp:revision>15</cp:revision>
  <dcterms:created xsi:type="dcterms:W3CDTF">2016-03-11T08:54:52Z</dcterms:created>
  <dcterms:modified xsi:type="dcterms:W3CDTF">2018-04-01T08:56:51Z</dcterms:modified>
</cp:coreProperties>
</file>