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73" r:id="rId4"/>
    <p:sldId id="272" r:id="rId5"/>
    <p:sldId id="269" r:id="rId6"/>
    <p:sldId id="270" r:id="rId7"/>
    <p:sldId id="271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0C6F552F-2F26-4C50-9E8C-5E90F14DC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23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AC3A2-A641-4228-BF14-828995EB3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12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073E-EAAF-4DD8-B543-EF41C7CD5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63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0E33F-271E-4CE3-ABD3-B780534CC9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05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79366EA-6DAF-4074-84EC-93BB3CF7EE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5769C-3A7E-48C2-9688-0A5263040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8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B6863-A123-4E58-B5D1-AC0B70A84B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02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ECA24-535B-4D92-AF58-EE66E415F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8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67B18-84BF-4D0B-896F-7C20641DAF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8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C3492-1A4E-4924-8AFF-A8FBFA54A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64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277B60-3FE8-4715-B27E-DA132263D8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87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485B70C3-896C-417D-AE4F-E51EE4FED9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7" r:id="rId2"/>
    <p:sldLayoutId id="2147483766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7" r:id="rId9"/>
    <p:sldLayoutId id="2147483763" r:id="rId10"/>
    <p:sldLayoutId id="21474837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循环习题</a:t>
            </a:r>
            <a:endParaRPr lang="zh-CN" altLang="en-US" dirty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3 Do-While(1)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将一个正整数逆序输出。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4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输出所有，水仙花数。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j-ea"/>
              </a:rPr>
              <a:t>水仙花数：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zh-CN" altLang="en-US" sz="2400" dirty="0">
                <a:latin typeface="+mj-ea"/>
              </a:rPr>
              <a:t>一个三位数的，个位，百位，十位的立方和等于它本身。</a:t>
            </a:r>
          </a:p>
          <a:p>
            <a:pPr algn="just" eaLnBrk="1" hangingPunct="1">
              <a:defRPr/>
            </a:pPr>
            <a:endParaRPr lang="zh-CN" altLang="en-US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/>
              <a:t>算法提示：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定义变量；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循环从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开始</a:t>
            </a:r>
            <a:r>
              <a:rPr lang="zh-CN" altLang="en-US" dirty="0"/>
              <a:t>，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999</a:t>
            </a:r>
            <a:r>
              <a:rPr lang="zh-CN" altLang="en-US" dirty="0" smtClean="0"/>
              <a:t>结束</a:t>
            </a:r>
            <a:endParaRPr lang="en-US" altLang="zh-CN" dirty="0"/>
          </a:p>
          <a:p>
            <a:pPr lvl="1">
              <a:defRPr/>
            </a:pPr>
            <a:r>
              <a:rPr lang="en-US" altLang="zh-CN" dirty="0" smtClean="0"/>
              <a:t>a=i%10;b=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/10%10;c=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/100;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如果符合条件，输出。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5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798638"/>
            <a:ext cx="8229600" cy="4389437"/>
          </a:xfrm>
        </p:spPr>
        <p:txBody>
          <a:bodyPr/>
          <a:lstStyle/>
          <a:p>
            <a:pPr algn="just" eaLnBrk="1" hangingPunct="1"/>
            <a:r>
              <a:rPr lang="zh-CN" altLang="en-US" dirty="0" smtClean="0">
                <a:solidFill>
                  <a:srgbClr val="000000"/>
                </a:solidFill>
              </a:rPr>
              <a:t>输入一个正整数</a:t>
            </a:r>
            <a:r>
              <a:rPr lang="en-US" altLang="zh-CN" dirty="0" smtClean="0">
                <a:solidFill>
                  <a:srgbClr val="000000"/>
                </a:solidFill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</a:rPr>
              <a:t>，计算下式的和求</a:t>
            </a:r>
            <a:r>
              <a:rPr lang="en-US" altLang="zh-CN" dirty="0" smtClean="0">
                <a:solidFill>
                  <a:srgbClr val="000000"/>
                </a:solidFill>
              </a:rPr>
              <a:t>e</a:t>
            </a:r>
            <a:r>
              <a:rPr lang="zh-CN" altLang="en-US" dirty="0" smtClean="0">
                <a:solidFill>
                  <a:srgbClr val="000000"/>
                </a:solidFill>
              </a:rPr>
              <a:t>的值（保留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</a:rPr>
              <a:t>位小数）。</a:t>
            </a:r>
          </a:p>
          <a:p>
            <a:pPr algn="just"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algn="just" eaLnBrk="1" hangingPunct="1"/>
            <a:endParaRPr lang="zh-CN" altLang="en-US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zh-CN" altLang="en-US" dirty="0" smtClean="0">
                <a:solidFill>
                  <a:srgbClr val="000000"/>
                </a:solidFill>
              </a:rPr>
              <a:t>输入输出示例：</a:t>
            </a:r>
          </a:p>
          <a:p>
            <a:pPr algn="just" eaLnBrk="1" hangingPunct="1"/>
            <a:r>
              <a:rPr lang="en-US" altLang="zh-CN" dirty="0" smtClean="0">
                <a:solidFill>
                  <a:srgbClr val="000000"/>
                </a:solidFill>
              </a:rPr>
              <a:t>Input n:</a:t>
            </a:r>
            <a:r>
              <a:rPr lang="en-US" altLang="zh-CN" u="sng" dirty="0" smtClean="0">
                <a:solidFill>
                  <a:srgbClr val="000000"/>
                </a:solidFill>
              </a:rPr>
              <a:t>10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dirty="0" smtClean="0">
                <a:solidFill>
                  <a:srgbClr val="000000"/>
                </a:solidFill>
              </a:rPr>
              <a:t>e=2.7183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460625"/>
            <a:ext cx="4594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内容占位符 2"/>
          <p:cNvSpPr txBox="1">
            <a:spLocks/>
          </p:cNvSpPr>
          <p:nvPr/>
        </p:nvSpPr>
        <p:spPr bwMode="auto">
          <a:xfrm>
            <a:off x="2514600" y="3476625"/>
            <a:ext cx="67056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zh-CN" altLang="en-US"/>
              <a:t>算法提示：</a:t>
            </a:r>
            <a:endParaRPr lang="en-US" altLang="zh-CN"/>
          </a:p>
          <a:p>
            <a:r>
              <a:rPr lang="zh-CN" altLang="en-US"/>
              <a:t>定义变量；</a:t>
            </a:r>
            <a:r>
              <a:rPr lang="en-US" altLang="zh-CN"/>
              <a:t>i,n,e,t;</a:t>
            </a:r>
            <a:r>
              <a:rPr lang="zh-CN" altLang="en-US"/>
              <a:t>（变量名可以自己设定）</a:t>
            </a:r>
            <a:endParaRPr lang="en-US" altLang="zh-CN"/>
          </a:p>
          <a:p>
            <a:r>
              <a:rPr lang="zh-CN" altLang="en-US"/>
              <a:t>变量赋初值，并输入</a:t>
            </a:r>
            <a:r>
              <a:rPr lang="en-US" altLang="zh-CN"/>
              <a:t>n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循环从</a:t>
            </a:r>
            <a:r>
              <a:rPr lang="en-US" altLang="zh-CN"/>
              <a:t>1</a:t>
            </a:r>
            <a:r>
              <a:rPr lang="zh-CN" altLang="en-US"/>
              <a:t>开始，到</a:t>
            </a:r>
            <a:r>
              <a:rPr lang="en-US" altLang="zh-CN"/>
              <a:t>n</a:t>
            </a:r>
            <a:r>
              <a:rPr lang="zh-CN" altLang="en-US"/>
              <a:t>结束</a:t>
            </a:r>
            <a:endParaRPr lang="en-US" altLang="zh-CN"/>
          </a:p>
          <a:p>
            <a:pPr lvl="1"/>
            <a:r>
              <a:rPr lang="en-US" altLang="zh-CN"/>
              <a:t>t=t*i;</a:t>
            </a:r>
          </a:p>
          <a:p>
            <a:pPr lvl="1"/>
            <a:r>
              <a:rPr lang="en-US" altLang="zh-CN"/>
              <a:t>e=e+1/t;</a:t>
            </a:r>
          </a:p>
          <a:p>
            <a:pPr lvl="1"/>
            <a:r>
              <a:rPr lang="zh-CN" altLang="en-US"/>
              <a:t>结果输出。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计算并输出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（包括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）以内能被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zh-CN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整除的所有整数的平方根之和。</a:t>
            </a:r>
            <a:endParaRPr lang="en-US" altLang="zh-CN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7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189037"/>
          </a:xfrm>
        </p:spPr>
        <p:txBody>
          <a:bodyPr/>
          <a:lstStyle/>
          <a:p>
            <a:pPr>
              <a:defRPr/>
            </a:pPr>
            <a:r>
              <a:rPr lang="zh-CN" altLang="zh-CN" sz="2800" dirty="0">
                <a:latin typeface="+mj-ea"/>
              </a:rPr>
              <a:t>从键盘上输入</a:t>
            </a:r>
            <a:r>
              <a:rPr lang="en-US" altLang="zh-CN" sz="2800" dirty="0">
                <a:latin typeface="+mj-ea"/>
              </a:rPr>
              <a:t>n</a:t>
            </a:r>
            <a:r>
              <a:rPr lang="zh-CN" altLang="zh-CN" sz="2800" dirty="0">
                <a:latin typeface="+mj-ea"/>
              </a:rPr>
              <a:t>门课程的成绩，统计其中</a:t>
            </a:r>
            <a:r>
              <a:rPr lang="en-US" altLang="zh-CN" sz="2800" dirty="0">
                <a:latin typeface="+mj-ea"/>
              </a:rPr>
              <a:t>90</a:t>
            </a:r>
            <a:r>
              <a:rPr lang="zh-CN" altLang="zh-CN" sz="2800" dirty="0">
                <a:latin typeface="+mj-ea"/>
              </a:rPr>
              <a:t>分以上的课程数目。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65150" y="3429000"/>
            <a:ext cx="8229600" cy="3302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算法提示：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定义变量；</a:t>
            </a:r>
            <a:r>
              <a:rPr lang="en-US" altLang="zh-CN" dirty="0" err="1" smtClean="0"/>
              <a:t>i,n,count,score</a:t>
            </a:r>
            <a:r>
              <a:rPr lang="en-US" altLang="zh-CN" dirty="0" smtClean="0"/>
              <a:t>;</a:t>
            </a:r>
            <a:r>
              <a:rPr lang="zh-CN" altLang="en-US" dirty="0" smtClean="0"/>
              <a:t>（变量名可以自己设定）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输入</a:t>
            </a:r>
            <a:r>
              <a:rPr lang="en-US" altLang="zh-CN" dirty="0" smtClean="0"/>
              <a:t>n,</a:t>
            </a:r>
            <a:r>
              <a:rPr lang="zh-CN" altLang="en-US" dirty="0" smtClean="0"/>
              <a:t>变量赋初值；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循环从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结束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score;</a:t>
            </a:r>
          </a:p>
          <a:p>
            <a:pPr lvl="1"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score&gt;90,count++</a:t>
            </a:r>
          </a:p>
          <a:p>
            <a:pPr marL="457200" lvl="1" indent="0"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57150" indent="0">
              <a:buFont typeface="Arial" pitchFamily="34" charset="0"/>
              <a:buNone/>
              <a:defRPr/>
            </a:pPr>
            <a:r>
              <a:rPr lang="zh-CN" altLang="en-US" dirty="0" smtClean="0"/>
              <a:t>结果输出。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*</a:t>
            </a:r>
            <a:r>
              <a:rPr lang="zh-CN" altLang="en-US" smtClean="0"/>
              <a:t>实验</a:t>
            </a:r>
            <a:r>
              <a:rPr lang="en-US" altLang="zh-CN" smtClean="0"/>
              <a:t>8 for(3)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latin typeface="+mj-ea"/>
              </a:rPr>
              <a:t>输入</a:t>
            </a:r>
            <a:r>
              <a:rPr lang="en-US" altLang="zh-CN" sz="2800" dirty="0">
                <a:latin typeface="+mj-ea"/>
              </a:rPr>
              <a:t>n</a:t>
            </a:r>
            <a:r>
              <a:rPr lang="zh-CN" altLang="en-US" sz="2800" dirty="0">
                <a:latin typeface="+mj-ea"/>
              </a:rPr>
              <a:t>名</a:t>
            </a:r>
            <a:r>
              <a:rPr lang="zh-CN" altLang="en-US" sz="2800" dirty="0" smtClean="0">
                <a:latin typeface="+mj-ea"/>
              </a:rPr>
              <a:t>学生计算机</a:t>
            </a:r>
            <a:r>
              <a:rPr lang="zh-CN" altLang="en-US" sz="2800" dirty="0">
                <a:latin typeface="+mj-ea"/>
              </a:rPr>
              <a:t>课程的成绩，输出成绩最高</a:t>
            </a:r>
            <a:r>
              <a:rPr lang="zh-CN" altLang="en-US" sz="2800" dirty="0" smtClean="0">
                <a:latin typeface="+mj-ea"/>
              </a:rPr>
              <a:t>的成绩</a:t>
            </a:r>
            <a:r>
              <a:rPr lang="zh-CN" altLang="en-US" sz="2800" dirty="0">
                <a:latin typeface="+mj-ea"/>
              </a:rPr>
              <a:t>。</a:t>
            </a:r>
            <a:endParaRPr lang="en-US" altLang="zh-CN" sz="2800" dirty="0">
              <a:latin typeface="+mj-ea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(</a:t>
            </a:r>
            <a:r>
              <a:rPr lang="zh-CN" altLang="en-US" sz="2800" dirty="0">
                <a:latin typeface="+mj-ea"/>
              </a:rPr>
              <a:t>输入</a:t>
            </a:r>
            <a:r>
              <a:rPr lang="en-US" altLang="zh-CN" sz="2800" dirty="0">
                <a:latin typeface="+mj-ea"/>
              </a:rPr>
              <a:t>n</a:t>
            </a:r>
            <a:r>
              <a:rPr lang="zh-CN" altLang="en-US" sz="2800" dirty="0">
                <a:latin typeface="+mj-ea"/>
              </a:rPr>
              <a:t>名学生的学号和计算机课程的成绩，输出成绩最高的学生学号和对应成绩</a:t>
            </a:r>
            <a:r>
              <a:rPr lang="zh-CN" altLang="en-US" sz="2800" dirty="0" smtClean="0">
                <a:latin typeface="+mj-ea"/>
              </a:rPr>
              <a:t>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练习题：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</a:p>
          <a:p>
            <a:r>
              <a:rPr lang="zh-CN" altLang="en-US" smtClean="0"/>
              <a:t>统计长整数</a:t>
            </a:r>
            <a:r>
              <a:rPr lang="en-US" altLang="zh-CN" smtClean="0"/>
              <a:t>n</a:t>
            </a:r>
            <a:r>
              <a:rPr lang="zh-CN" altLang="en-US" smtClean="0"/>
              <a:t>的各个位上出现数字</a:t>
            </a:r>
            <a:r>
              <a:rPr lang="en-US" altLang="zh-CN" smtClean="0"/>
              <a:t>1</a:t>
            </a:r>
            <a:r>
              <a:rPr lang="zh-CN" altLang="en-US" smtClean="0"/>
              <a:t>、  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的次数，</a:t>
            </a:r>
          </a:p>
          <a:p>
            <a:r>
              <a:rPr lang="zh-CN" altLang="en-US" smtClean="0"/>
              <a:t>例如，当</a:t>
            </a:r>
            <a:r>
              <a:rPr lang="en-US" altLang="zh-CN" smtClean="0"/>
              <a:t>n=123114350</a:t>
            </a:r>
            <a:r>
              <a:rPr lang="zh-CN" altLang="en-US" smtClean="0"/>
              <a:t>时，结果应该为：</a:t>
            </a:r>
            <a:r>
              <a:rPr lang="en-US" altLang="zh-CN" smtClean="0"/>
              <a:t>c1=3  c2=1  c3=2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449263" y="3429000"/>
            <a:ext cx="77057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r>
              <a:rPr lang="en-US" altLang="zh-CN" sz="2800"/>
              <a:t>2</a:t>
            </a:r>
          </a:p>
          <a:p>
            <a:r>
              <a:rPr lang="zh-CN" altLang="en-US" sz="2800"/>
              <a:t>输入一个实数</a:t>
            </a:r>
            <a:r>
              <a:rPr lang="en-US" altLang="zh-CN" sz="2800"/>
              <a:t>X</a:t>
            </a:r>
            <a:r>
              <a:rPr lang="zh-CN" altLang="en-US" sz="2800"/>
              <a:t>，计算并输出下式的值，直到最后一项的绝对值小于</a:t>
            </a:r>
            <a:r>
              <a:rPr lang="en-US" altLang="zh-CN" sz="2800"/>
              <a:t>10</a:t>
            </a:r>
            <a:r>
              <a:rPr lang="en-US" altLang="zh-CN" sz="2800" baseline="30000"/>
              <a:t>-5</a:t>
            </a:r>
            <a:r>
              <a:rPr lang="zh-CN" altLang="en-US" sz="2800"/>
              <a:t>（保留两位小数）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133600" y="5029200"/>
          <a:ext cx="38131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3" imgW="1663700" imgH="419100" progId="Equation.3">
                  <p:embed/>
                </p:oleObj>
              </mc:Choice>
              <mc:Fallback>
                <p:oleObj name="公式" r:id="rId3" imgW="1663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38131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练习题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程序的功能是：找出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至</a:t>
            </a:r>
            <a:r>
              <a:rPr lang="en-US" altLang="zh-CN" dirty="0" smtClean="0"/>
              <a:t>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x≤999</a:t>
            </a:r>
            <a:r>
              <a:rPr lang="zh-CN" altLang="en-US" dirty="0" smtClean="0"/>
              <a:t>）之间各位上的数字之和为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的所有整数，然后输出；并输出符合条件的整数个数。</a:t>
            </a:r>
          </a:p>
          <a:p>
            <a:r>
              <a:rPr lang="zh-CN" altLang="en-US" dirty="0" smtClean="0"/>
              <a:t>例如，当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200</a:t>
            </a:r>
            <a:r>
              <a:rPr lang="zh-CN" altLang="en-US" dirty="0" smtClean="0"/>
              <a:t>时，各位数字之和为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的整数有：</a:t>
            </a:r>
            <a:r>
              <a:rPr lang="en-US" altLang="zh-CN" dirty="0" smtClean="0"/>
              <a:t>159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195</a:t>
            </a:r>
            <a:r>
              <a:rPr lang="zh-CN" altLang="en-US" dirty="0" smtClean="0"/>
              <a:t>。共有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</TotalTime>
  <Words>406</Words>
  <Application>Microsoft Office PowerPoint</Application>
  <PresentationFormat>全屏显示(4:3)</PresentationFormat>
  <Paragraphs>53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隶书</vt:lpstr>
      <vt:lpstr>宋体</vt:lpstr>
      <vt:lpstr>Arial</vt:lpstr>
      <vt:lpstr>Calibri</vt:lpstr>
      <vt:lpstr>Constantia</vt:lpstr>
      <vt:lpstr>Wingdings 2</vt:lpstr>
      <vt:lpstr>Wingdings 3</vt:lpstr>
      <vt:lpstr>流畅</vt:lpstr>
      <vt:lpstr>公式</vt:lpstr>
      <vt:lpstr>循环习题</vt:lpstr>
      <vt:lpstr>实验3 Do-While(1)</vt:lpstr>
      <vt:lpstr>实验4 </vt:lpstr>
      <vt:lpstr>实验5</vt:lpstr>
      <vt:lpstr>实验6</vt:lpstr>
      <vt:lpstr>实验7</vt:lpstr>
      <vt:lpstr>*实验8 for(3)</vt:lpstr>
      <vt:lpstr>练习题：</vt:lpstr>
      <vt:lpstr>练习题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</dc:creator>
  <cp:lastModifiedBy>Microsoft</cp:lastModifiedBy>
  <cp:revision>19</cp:revision>
  <cp:lastPrinted>1601-01-01T00:00:00Z</cp:lastPrinted>
  <dcterms:created xsi:type="dcterms:W3CDTF">1601-01-01T00:00:00Z</dcterms:created>
  <dcterms:modified xsi:type="dcterms:W3CDTF">2019-04-16T12:04:31Z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