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9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764" r:id="rId2"/>
    <p:sldMasterId id="2147483771" r:id="rId3"/>
    <p:sldMasterId id="2147483778" r:id="rId4"/>
    <p:sldMasterId id="2147483786" r:id="rId5"/>
    <p:sldMasterId id="2147483793" r:id="rId6"/>
    <p:sldMasterId id="2147483800" r:id="rId7"/>
    <p:sldMasterId id="2147483807" r:id="rId8"/>
    <p:sldMasterId id="2147483814" r:id="rId9"/>
    <p:sldMasterId id="2147483821" r:id="rId10"/>
  </p:sldMasterIdLst>
  <p:notesMasterIdLst>
    <p:notesMasterId r:id="rId84"/>
  </p:notesMasterIdLst>
  <p:handoutMasterIdLst>
    <p:handoutMasterId r:id="rId85"/>
  </p:handoutMasterIdLst>
  <p:sldIdLst>
    <p:sldId id="279" r:id="rId11"/>
    <p:sldId id="374" r:id="rId12"/>
    <p:sldId id="444" r:id="rId13"/>
    <p:sldId id="445" r:id="rId14"/>
    <p:sldId id="446" r:id="rId15"/>
    <p:sldId id="447" r:id="rId16"/>
    <p:sldId id="448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41" r:id="rId26"/>
    <p:sldId id="415" r:id="rId27"/>
    <p:sldId id="353" r:id="rId28"/>
    <p:sldId id="354" r:id="rId29"/>
    <p:sldId id="375" r:id="rId30"/>
    <p:sldId id="356" r:id="rId31"/>
    <p:sldId id="280" r:id="rId32"/>
    <p:sldId id="341" r:id="rId33"/>
    <p:sldId id="442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459" r:id="rId42"/>
    <p:sldId id="418" r:id="rId43"/>
    <p:sldId id="419" r:id="rId44"/>
    <p:sldId id="420" r:id="rId45"/>
    <p:sldId id="290" r:id="rId46"/>
    <p:sldId id="422" r:id="rId47"/>
    <p:sldId id="423" r:id="rId48"/>
    <p:sldId id="376" r:id="rId49"/>
    <p:sldId id="449" r:id="rId50"/>
    <p:sldId id="450" r:id="rId51"/>
    <p:sldId id="425" r:id="rId52"/>
    <p:sldId id="471" r:id="rId53"/>
    <p:sldId id="472" r:id="rId54"/>
    <p:sldId id="437" r:id="rId55"/>
    <p:sldId id="460" r:id="rId56"/>
    <p:sldId id="438" r:id="rId57"/>
    <p:sldId id="439" r:id="rId58"/>
    <p:sldId id="440" r:id="rId59"/>
    <p:sldId id="463" r:id="rId60"/>
    <p:sldId id="363" r:id="rId61"/>
    <p:sldId id="385" r:id="rId62"/>
    <p:sldId id="386" r:id="rId63"/>
    <p:sldId id="366" r:id="rId64"/>
    <p:sldId id="465" r:id="rId65"/>
    <p:sldId id="464" r:id="rId66"/>
    <p:sldId id="434" r:id="rId67"/>
    <p:sldId id="435" r:id="rId68"/>
    <p:sldId id="451" r:id="rId69"/>
    <p:sldId id="306" r:id="rId70"/>
    <p:sldId id="421" r:id="rId71"/>
    <p:sldId id="402" r:id="rId72"/>
    <p:sldId id="429" r:id="rId73"/>
    <p:sldId id="278" r:id="rId74"/>
    <p:sldId id="403" r:id="rId75"/>
    <p:sldId id="404" r:id="rId76"/>
    <p:sldId id="430" r:id="rId77"/>
    <p:sldId id="405" r:id="rId78"/>
    <p:sldId id="431" r:id="rId79"/>
    <p:sldId id="466" r:id="rId80"/>
    <p:sldId id="468" r:id="rId81"/>
    <p:sldId id="470" r:id="rId82"/>
    <p:sldId id="467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D0F0F4"/>
    <a:srgbClr val="CCF0D5"/>
    <a:srgbClr val="B5E9C3"/>
    <a:srgbClr val="F6F7D9"/>
    <a:srgbClr val="FFFFFF"/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580" autoAdjust="0"/>
  </p:normalViewPr>
  <p:slideViewPr>
    <p:cSldViewPr>
      <p:cViewPr varScale="1">
        <p:scale>
          <a:sx n="87" d="100"/>
          <a:sy n="87" d="100"/>
        </p:scale>
        <p:origin x="12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5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77" Type="http://schemas.openxmlformats.org/officeDocument/2006/relationships/slide" Target="slides/slide6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slide" Target="slides/slide70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viewProps" Target="viewProps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B3271CA-A101-4EF4-8FAB-A49738E052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79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1B155F7-2CD4-48E6-B1C0-C4E9690EAA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090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生活中，我们往往需要有规律地重复某些操作，如菜谱中，相应的操作在计算机程序中就体现为某些语句的重复执行，这就时所谓的</a:t>
            </a:r>
            <a:r>
              <a:rPr kumimoji="1" lang="zh-CN" altLang="en-US" sz="12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</a:t>
            </a:r>
            <a:r>
              <a:rPr kumimoji="1"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B155F7-2CD4-48E6-B1C0-C4E9690EAA9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060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那个如何使用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83FCA-E324-418F-9EA9-157D32BEFEB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83FCA-E324-418F-9EA9-157D32BEFEB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65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到此，我们已经用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语句，实现了循环。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，语句其实是比较灵活了。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83FCA-E324-418F-9EA9-157D32BEFEB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94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到此，我们已经用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语句，实现了循环。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，语句其实是比较灵活了。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83FCA-E324-418F-9EA9-157D32BEFEB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69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本节课，我们一起总结了循环的四个要素，只要是抓住了这四个要素，循环结构的实现就很简单</a:t>
            </a:r>
            <a:r>
              <a:rPr lang="en-US" altLang="zh-CN" dirty="0" smtClean="0"/>
              <a:t>;</a:t>
            </a:r>
            <a:r>
              <a:rPr lang="zh-CN" altLang="en-US" dirty="0" smtClean="0"/>
              <a:t>在这个基础上，我们一起学习了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语句，并对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语句进行了简单的应用。对于通式求和与通式求积，结果变量初值进行了对比。课后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F1B9CB-1660-4F90-8210-21ED3D920274}" type="slidenum">
              <a:rPr kumimoji="0" lang="fi-FI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fi-FI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89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请利用本节课所学知识，完成习题。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F1B9CB-1660-4F90-8210-21ED3D920274}" type="slidenum">
              <a:rPr kumimoji="0" lang="fi-FI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fi-FI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140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A275177-0272-48BA-85CD-9F244C42C0DB}" type="slidenum">
              <a:rPr lang="zh-CN" altLang="en-US" b="0">
                <a:latin typeface="Times New Roman" pitchFamily="18" charset="0"/>
              </a:rPr>
              <a:pPr eaLnBrk="1" hangingPunct="1"/>
              <a:t>37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用求</a:t>
            </a:r>
            <a:r>
              <a:rPr lang="en-US" altLang="zh-CN" smtClean="0">
                <a:ea typeface="宋体" charset="-122"/>
              </a:rPr>
              <a:t>1-100</a:t>
            </a:r>
            <a:r>
              <a:rPr lang="zh-CN" altLang="en-US" smtClean="0">
                <a:ea typeface="宋体" charset="-122"/>
              </a:rPr>
              <a:t>的代数和，奇数和来说明</a:t>
            </a:r>
            <a:r>
              <a:rPr lang="en-US" altLang="zh-CN" smtClean="0">
                <a:ea typeface="宋体" charset="-122"/>
              </a:rPr>
              <a:t>break,continue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653B4C1-1A67-4258-8B9B-94AD3A1B696C}" type="slidenum">
              <a:rPr lang="zh-CN" altLang="en-US" b="0">
                <a:latin typeface="Times New Roman" pitchFamily="18" charset="0"/>
              </a:rPr>
              <a:pPr eaLnBrk="1" hangingPunct="1"/>
              <a:t>38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1946</a:t>
            </a:r>
            <a:r>
              <a:rPr lang="zh-CN" altLang="en-US" smtClean="0">
                <a:ea typeface="宋体" charset="-122"/>
              </a:rPr>
              <a:t>年，第一台电子计算机问世，应用领域迅速扩大，软硬件飞速发展，程序设计语言相继问世。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程序设计语言</a:t>
            </a:r>
            <a:r>
              <a:rPr lang="en-US" altLang="zh-CN" smtClean="0">
                <a:ea typeface="宋体" charset="-122"/>
              </a:rPr>
              <a:t>:</a:t>
            </a:r>
            <a:r>
              <a:rPr lang="zh-CN" altLang="en-US" smtClean="0">
                <a:ea typeface="宋体" charset="-122"/>
              </a:rPr>
              <a:t>将自然语言形式化为有格式的语言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。机器语言：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计算机能够认识的语言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计算机的基础是数字电路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机器语言就是数字电路里的电信号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将在</a:t>
            </a:r>
            <a:r>
              <a:rPr lang="en-US" altLang="zh-CN" smtClean="0">
                <a:ea typeface="宋体" charset="-122"/>
              </a:rPr>
              <a:t>《</a:t>
            </a:r>
            <a:r>
              <a:rPr lang="zh-CN" altLang="en-US" smtClean="0">
                <a:ea typeface="宋体" charset="-122"/>
              </a:rPr>
              <a:t>计算机组成</a:t>
            </a:r>
            <a:r>
              <a:rPr lang="en-US" altLang="zh-CN" smtClean="0">
                <a:ea typeface="宋体" charset="-122"/>
              </a:rPr>
              <a:t>》</a:t>
            </a:r>
            <a:r>
              <a:rPr lang="zh-CN" altLang="en-US" smtClean="0">
                <a:ea typeface="宋体" charset="-122"/>
              </a:rPr>
              <a:t>课程中学习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都是二进制文件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一条机器语言成为一条指令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指令是不可分割的最小功能单元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定义：一种</a:t>
            </a:r>
            <a:r>
              <a:rPr lang="en-US" altLang="zh-CN" smtClean="0">
                <a:ea typeface="宋体" charset="-122"/>
              </a:rPr>
              <a:t>CPU</a:t>
            </a:r>
            <a:r>
              <a:rPr lang="zh-CN" altLang="en-US" smtClean="0">
                <a:ea typeface="宋体" charset="-122"/>
              </a:rPr>
              <a:t>的指令系统，由该</a:t>
            </a:r>
            <a:r>
              <a:rPr lang="en-US" altLang="zh-CN" smtClean="0">
                <a:ea typeface="宋体" charset="-122"/>
              </a:rPr>
              <a:t>CPU</a:t>
            </a:r>
            <a:r>
              <a:rPr lang="zh-CN" altLang="en-US" smtClean="0">
                <a:ea typeface="宋体" charset="-122"/>
              </a:rPr>
              <a:t>可识别的</a:t>
            </a:r>
            <a:r>
              <a:rPr lang="en-US" altLang="zh-CN" smtClean="0">
                <a:ea typeface="宋体" charset="-122"/>
              </a:rPr>
              <a:t>0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序列构成的指令码组成。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特点：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执行效率高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不直观，不易查错，生产效率低。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。汇编语言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定义：用助记符号描述的指令系统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特点：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生产效率高，质量好，执行效率较高；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要经汇编程序汇编成目标程序（机器语言）才能执行，依赖硬件。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（面向机器的语言</a:t>
            </a:r>
            <a:r>
              <a:rPr lang="en-US" altLang="zh-CN" smtClean="0">
                <a:ea typeface="宋体" charset="-122"/>
              </a:rPr>
              <a:t>----</a:t>
            </a:r>
            <a:r>
              <a:rPr lang="zh-CN" altLang="en-US" smtClean="0">
                <a:ea typeface="宋体" charset="-122"/>
              </a:rPr>
              <a:t>依</a:t>
            </a:r>
            <a:r>
              <a:rPr lang="en-US" altLang="zh-CN" smtClean="0">
                <a:ea typeface="宋体" charset="-122"/>
              </a:rPr>
              <a:t>CPU</a:t>
            </a:r>
            <a:r>
              <a:rPr lang="zh-CN" altLang="en-US" smtClean="0">
                <a:ea typeface="宋体" charset="-122"/>
              </a:rPr>
              <a:t>不同而异）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。高级语言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特点：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编程效率高，不必考虑硬件；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执行效率低，要经编译、连接后才能执行。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面向过程的程序设计语言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认为解题过程是数据被加工的过程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程序</a:t>
            </a:r>
            <a:r>
              <a:rPr lang="en-US" altLang="zh-CN" smtClean="0">
                <a:ea typeface="宋体" charset="-122"/>
              </a:rPr>
              <a:t>=</a:t>
            </a:r>
            <a:r>
              <a:rPr lang="zh-CN" altLang="en-US" smtClean="0">
                <a:ea typeface="宋体" charset="-122"/>
              </a:rPr>
              <a:t>数据结构</a:t>
            </a:r>
            <a:r>
              <a:rPr lang="en-US" altLang="zh-CN" smtClean="0">
                <a:ea typeface="宋体" charset="-122"/>
              </a:rPr>
              <a:t>+</a:t>
            </a:r>
            <a:r>
              <a:rPr lang="zh-CN" altLang="en-US" smtClean="0">
                <a:ea typeface="宋体" charset="-122"/>
              </a:rPr>
              <a:t>算法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</a:t>
            </a:r>
            <a:r>
              <a:rPr lang="zh-CN" altLang="en-US" smtClean="0">
                <a:ea typeface="宋体" charset="-122"/>
              </a:rPr>
              <a:t>语言是面向过程的高级语言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           面向对象的程序设计语言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一种结构模拟方法。认为：现实世界由对象组成，对象是数据和方法的封装体；客观世界可以分类，每个对象是类的一个实例。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特点：比面向过程的语言更清晰、易懂，适宜编更大规模程序，是程序设计的主流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程序设计语言基本成分：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。数据成分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。运算成分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。控制成分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。传输成分	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程序设计语言定义：用于书写计算机程序的语言。通常指实现高级语言。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语言的基础是一组记号与一组规则。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程序设计语言包括：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语法：记号的组合规则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语义：记号的特定意义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语用：程序与使用者的关系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21DD20C-2C8E-4D55-939A-BAB530CEE2B3}" type="slidenum">
              <a:rPr lang="zh-CN" altLang="en-US" b="0">
                <a:latin typeface="Times New Roman" pitchFamily="18" charset="0"/>
              </a:rPr>
              <a:pPr eaLnBrk="1" hangingPunct="1"/>
              <a:t>61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相应的操作在计算机程序中就体现为某些语句的重复执行，这就时所谓的</a:t>
            </a:r>
            <a:r>
              <a:rPr kumimoji="1" lang="zh-CN" altLang="en-US" sz="12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</a:t>
            </a:r>
            <a:r>
              <a:rPr kumimoji="1"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 利用循环，可以让计算机解决一些如：通式求和，图形输出、穷举示例等问题，下面我们看一个具体的例子。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B155F7-2CD4-48E6-B1C0-C4E9690EAA9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45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如何编程，想要用循环解决问题，我们先分析一下，日常生活中，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B155F7-2CD4-48E6-B1C0-C4E9690EAA9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8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有规律的重复工作都 有那些共同点。是不是都是，从哪开始，到结束了吗。如果没有，反复做某操作，这个过程中，时间在一点点变化。个数在一点点变化。哪对应的这项，如果用计算机的方法来描述。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383FCA-E324-418F-9EA9-157D32BEFEB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17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就应该引入一个变量，用来控制循环。对应的重复规律，就，这四个就是循环的四个要素，其中，循环的初始、循环条件、循环控制变化，又称为循环控制。</a:t>
            </a:r>
            <a:endParaRPr lang="en-US" altLang="zh-CN" dirty="0" smtClean="0"/>
          </a:p>
          <a:p>
            <a:r>
              <a:rPr lang="zh-CN" altLang="en-US" dirty="0" smtClean="0"/>
              <a:t>如果有语句能用来表述这四个要素，循环结构也就实现了。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383FCA-E324-418F-9EA9-157D32BEFEB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FD462E4-F01B-4F92-973D-E0B022974352}" type="slidenum">
              <a:rPr lang="zh-CN" altLang="en-US" b="0">
                <a:latin typeface="Times New Roman" pitchFamily="18" charset="0"/>
              </a:rPr>
              <a:pPr eaLnBrk="1" hangingPunct="1"/>
              <a:t>9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1946</a:t>
            </a:r>
            <a:r>
              <a:rPr lang="zh-CN" altLang="en-US" smtClean="0">
                <a:ea typeface="宋体" charset="-122"/>
              </a:rPr>
              <a:t>年，第一台电子计算机问世，应用领域迅速扩大，软硬件飞速发展，程序设计语言相继问世。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程序设计语言</a:t>
            </a:r>
            <a:r>
              <a:rPr lang="en-US" altLang="zh-CN" smtClean="0">
                <a:ea typeface="宋体" charset="-122"/>
              </a:rPr>
              <a:t>:</a:t>
            </a:r>
            <a:r>
              <a:rPr lang="zh-CN" altLang="en-US" smtClean="0">
                <a:ea typeface="宋体" charset="-122"/>
              </a:rPr>
              <a:t>将自然语言形式化为有格式的语言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。机器语言：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计算机能够认识的语言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计算机的基础是数字电路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机器语言就是数字电路里的电信号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将在</a:t>
            </a:r>
            <a:r>
              <a:rPr lang="en-US" altLang="zh-CN" smtClean="0">
                <a:ea typeface="宋体" charset="-122"/>
              </a:rPr>
              <a:t>《</a:t>
            </a:r>
            <a:r>
              <a:rPr lang="zh-CN" altLang="en-US" smtClean="0">
                <a:ea typeface="宋体" charset="-122"/>
              </a:rPr>
              <a:t>计算机组成</a:t>
            </a:r>
            <a:r>
              <a:rPr lang="en-US" altLang="zh-CN" smtClean="0">
                <a:ea typeface="宋体" charset="-122"/>
              </a:rPr>
              <a:t>》</a:t>
            </a:r>
            <a:r>
              <a:rPr lang="zh-CN" altLang="en-US" smtClean="0">
                <a:ea typeface="宋体" charset="-122"/>
              </a:rPr>
              <a:t>课程中学习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都是二进制文件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一条机器语言成为一条指令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指令是不可分割的最小功能单元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定义：一种</a:t>
            </a:r>
            <a:r>
              <a:rPr lang="en-US" altLang="zh-CN" smtClean="0">
                <a:ea typeface="宋体" charset="-122"/>
              </a:rPr>
              <a:t>CPU</a:t>
            </a:r>
            <a:r>
              <a:rPr lang="zh-CN" altLang="en-US" smtClean="0">
                <a:ea typeface="宋体" charset="-122"/>
              </a:rPr>
              <a:t>的指令系统，由该</a:t>
            </a:r>
            <a:r>
              <a:rPr lang="en-US" altLang="zh-CN" smtClean="0">
                <a:ea typeface="宋体" charset="-122"/>
              </a:rPr>
              <a:t>CPU</a:t>
            </a:r>
            <a:r>
              <a:rPr lang="zh-CN" altLang="en-US" smtClean="0">
                <a:ea typeface="宋体" charset="-122"/>
              </a:rPr>
              <a:t>可识别的</a:t>
            </a:r>
            <a:r>
              <a:rPr lang="en-US" altLang="zh-CN" smtClean="0">
                <a:ea typeface="宋体" charset="-122"/>
              </a:rPr>
              <a:t>0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序列构成的指令码组成。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特点：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执行效率高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不直观，不易查错，生产效率低。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。汇编语言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定义：用助记符号描述的指令系统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特点：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生产效率高，质量好，执行效率较高；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要经汇编程序汇编成目标程序（机器语言）才能执行，依赖硬件。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（面向机器的语言</a:t>
            </a:r>
            <a:r>
              <a:rPr lang="en-US" altLang="zh-CN" smtClean="0">
                <a:ea typeface="宋体" charset="-122"/>
              </a:rPr>
              <a:t>----</a:t>
            </a:r>
            <a:r>
              <a:rPr lang="zh-CN" altLang="en-US" smtClean="0">
                <a:ea typeface="宋体" charset="-122"/>
              </a:rPr>
              <a:t>依</a:t>
            </a:r>
            <a:r>
              <a:rPr lang="en-US" altLang="zh-CN" smtClean="0">
                <a:ea typeface="宋体" charset="-122"/>
              </a:rPr>
              <a:t>CPU</a:t>
            </a:r>
            <a:r>
              <a:rPr lang="zh-CN" altLang="en-US" smtClean="0">
                <a:ea typeface="宋体" charset="-122"/>
              </a:rPr>
              <a:t>不同而异）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。高级语言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特点：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编程效率高，不必考虑硬件；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执行效率低，要经编译、连接后才能执行。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面向过程的程序设计语言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认为解题过程是数据被加工的过程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程序</a:t>
            </a:r>
            <a:r>
              <a:rPr lang="en-US" altLang="zh-CN" smtClean="0">
                <a:ea typeface="宋体" charset="-122"/>
              </a:rPr>
              <a:t>=</a:t>
            </a:r>
            <a:r>
              <a:rPr lang="zh-CN" altLang="en-US" smtClean="0">
                <a:ea typeface="宋体" charset="-122"/>
              </a:rPr>
              <a:t>数据结构</a:t>
            </a:r>
            <a:r>
              <a:rPr lang="en-US" altLang="zh-CN" smtClean="0">
                <a:ea typeface="宋体" charset="-122"/>
              </a:rPr>
              <a:t>+</a:t>
            </a:r>
            <a:r>
              <a:rPr lang="zh-CN" altLang="en-US" smtClean="0">
                <a:ea typeface="宋体" charset="-122"/>
              </a:rPr>
              <a:t>算法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</a:t>
            </a:r>
            <a:r>
              <a:rPr lang="zh-CN" altLang="en-US" smtClean="0">
                <a:ea typeface="宋体" charset="-122"/>
              </a:rPr>
              <a:t>语言是面向过程的高级语言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           面向对象的程序设计语言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一种结构模拟方法。认为：现实世界由对象组成，对象是数据和方法的封装体；客观世界可以分类，每个对象是类的一个实例。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特点：比面向过程的语言更清晰、易懂，适宜编更大规模程序，是程序设计的主流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程序设计语言基本成分：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。数据成分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。运算成分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。控制成分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。传输成分	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程序设计语言定义：用于书写计算机程序的语言。通常指实现高级语言。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语言的基础是一组记号与一组规则。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程序设计语言包括：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语法：记号的组合规则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语义：记号的特定意义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语用：程序与使用者的关系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13DF44C-E79E-40F6-B7B4-9E42078CE530}" type="slidenum">
              <a:rPr lang="zh-CN" altLang="en-US" b="0">
                <a:latin typeface="Times New Roman" pitchFamily="18" charset="0"/>
              </a:rPr>
              <a:pPr eaLnBrk="1" hangingPunct="1"/>
              <a:t>10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1946</a:t>
            </a:r>
            <a:r>
              <a:rPr lang="zh-CN" altLang="en-US" smtClean="0">
                <a:ea typeface="宋体" charset="-122"/>
              </a:rPr>
              <a:t>年，第一台电子计算机问世，应用领域迅速扩大，软硬件飞速发展，程序设计语言相继问世。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程序设计语言</a:t>
            </a:r>
            <a:r>
              <a:rPr lang="en-US" altLang="zh-CN" smtClean="0">
                <a:ea typeface="宋体" charset="-122"/>
              </a:rPr>
              <a:t>:</a:t>
            </a:r>
            <a:r>
              <a:rPr lang="zh-CN" altLang="en-US" smtClean="0">
                <a:ea typeface="宋体" charset="-122"/>
              </a:rPr>
              <a:t>将自然语言形式化为有格式的语言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。机器语言：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计算机能够认识的语言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计算机的基础是数字电路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机器语言就是数字电路里的电信号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将在</a:t>
            </a:r>
            <a:r>
              <a:rPr lang="en-US" altLang="zh-CN" smtClean="0">
                <a:ea typeface="宋体" charset="-122"/>
              </a:rPr>
              <a:t>《</a:t>
            </a:r>
            <a:r>
              <a:rPr lang="zh-CN" altLang="en-US" smtClean="0">
                <a:ea typeface="宋体" charset="-122"/>
              </a:rPr>
              <a:t>计算机组成</a:t>
            </a:r>
            <a:r>
              <a:rPr lang="en-US" altLang="zh-CN" smtClean="0">
                <a:ea typeface="宋体" charset="-122"/>
              </a:rPr>
              <a:t>》</a:t>
            </a:r>
            <a:r>
              <a:rPr lang="zh-CN" altLang="en-US" smtClean="0">
                <a:ea typeface="宋体" charset="-122"/>
              </a:rPr>
              <a:t>课程中学习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都是二进制文件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一条机器语言成为一条指令</a:t>
            </a: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ea typeface="宋体" charset="-122"/>
              </a:rPr>
              <a:t>指令是不可分割的最小功能单元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定义：一种</a:t>
            </a:r>
            <a:r>
              <a:rPr lang="en-US" altLang="zh-CN" smtClean="0">
                <a:ea typeface="宋体" charset="-122"/>
              </a:rPr>
              <a:t>CPU</a:t>
            </a:r>
            <a:r>
              <a:rPr lang="zh-CN" altLang="en-US" smtClean="0">
                <a:ea typeface="宋体" charset="-122"/>
              </a:rPr>
              <a:t>的指令系统，由该</a:t>
            </a:r>
            <a:r>
              <a:rPr lang="en-US" altLang="zh-CN" smtClean="0">
                <a:ea typeface="宋体" charset="-122"/>
              </a:rPr>
              <a:t>CPU</a:t>
            </a:r>
            <a:r>
              <a:rPr lang="zh-CN" altLang="en-US" smtClean="0">
                <a:ea typeface="宋体" charset="-122"/>
              </a:rPr>
              <a:t>可识别的</a:t>
            </a:r>
            <a:r>
              <a:rPr lang="en-US" altLang="zh-CN" smtClean="0">
                <a:ea typeface="宋体" charset="-122"/>
              </a:rPr>
              <a:t>0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序列构成的指令码组成。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特点：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执行效率高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不直观，不易查错，生产效率低。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。汇编语言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定义：用助记符号描述的指令系统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特点：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生产效率高，质量好，执行效率较高；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要经汇编程序汇编成目标程序（机器语言）才能执行，依赖硬件。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（面向机器的语言</a:t>
            </a:r>
            <a:r>
              <a:rPr lang="en-US" altLang="zh-CN" smtClean="0">
                <a:ea typeface="宋体" charset="-122"/>
              </a:rPr>
              <a:t>----</a:t>
            </a:r>
            <a:r>
              <a:rPr lang="zh-CN" altLang="en-US" smtClean="0">
                <a:ea typeface="宋体" charset="-122"/>
              </a:rPr>
              <a:t>依</a:t>
            </a:r>
            <a:r>
              <a:rPr lang="en-US" altLang="zh-CN" smtClean="0">
                <a:ea typeface="宋体" charset="-122"/>
              </a:rPr>
              <a:t>CPU</a:t>
            </a:r>
            <a:r>
              <a:rPr lang="zh-CN" altLang="en-US" smtClean="0">
                <a:ea typeface="宋体" charset="-122"/>
              </a:rPr>
              <a:t>不同而异）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。高级语言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特点：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编程效率高，不必考虑硬件；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执行效率低，要经编译、连接后才能执行。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面向过程的程序设计语言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认为解题过程是数据被加工的过程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程序</a:t>
            </a:r>
            <a:r>
              <a:rPr lang="en-US" altLang="zh-CN" smtClean="0">
                <a:ea typeface="宋体" charset="-122"/>
              </a:rPr>
              <a:t>=</a:t>
            </a:r>
            <a:r>
              <a:rPr lang="zh-CN" altLang="en-US" smtClean="0">
                <a:ea typeface="宋体" charset="-122"/>
              </a:rPr>
              <a:t>数据结构</a:t>
            </a:r>
            <a:r>
              <a:rPr lang="en-US" altLang="zh-CN" smtClean="0">
                <a:ea typeface="宋体" charset="-122"/>
              </a:rPr>
              <a:t>+</a:t>
            </a:r>
            <a:r>
              <a:rPr lang="zh-CN" altLang="en-US" smtClean="0">
                <a:ea typeface="宋体" charset="-122"/>
              </a:rPr>
              <a:t>算法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</a:t>
            </a:r>
            <a:r>
              <a:rPr lang="zh-CN" altLang="en-US" smtClean="0">
                <a:ea typeface="宋体" charset="-122"/>
              </a:rPr>
              <a:t>语言是面向过程的高级语言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           面向对象的程序设计语言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一种结构模拟方法。认为：现实世界由对象组成，对象是数据和方法的封装体；客观世界可以分类，每个对象是类的一个实例。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特点：比面向过程的语言更清晰、易懂，适宜编更大规模程序，是程序设计的主流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程序设计语言基本成分：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。数据成分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。运算成分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。控制成分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。传输成分	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程序设计语言定义：用于书写计算机程序的语言。通常指实现高级语言。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语言的基础是一组记号与一组规则。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程序设计语言包括：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语法：记号的组合规则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语义：记号的特定意义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语用：程序与使用者的关系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324060-2566-459B-A0F4-7B8A1C72C441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首先，我们一起看一下，</a:t>
            </a:r>
            <a:r>
              <a:rPr lang="en-US" altLang="zh-CN" dirty="0" smtClean="0">
                <a:ea typeface="宋体" charset="-122"/>
              </a:rPr>
              <a:t>for</a:t>
            </a:r>
            <a:r>
              <a:rPr lang="zh-CN" altLang="en-US" dirty="0" smtClean="0">
                <a:ea typeface="宋体" charset="-122"/>
              </a:rPr>
              <a:t>的语法格式。</a:t>
            </a:r>
            <a:r>
              <a:rPr lang="en-US" altLang="zh-CN" dirty="0" smtClean="0">
                <a:ea typeface="宋体" charset="-122"/>
              </a:rPr>
              <a:t>For</a:t>
            </a:r>
            <a:r>
              <a:rPr lang="zh-CN" altLang="en-US" dirty="0" smtClean="0">
                <a:ea typeface="宋体" charset="-122"/>
              </a:rPr>
              <a:t>语句给我们提供了四们部分。表达式</a:t>
            </a:r>
            <a:r>
              <a:rPr lang="en-US" altLang="zh-CN" dirty="0" smtClean="0">
                <a:ea typeface="宋体" charset="-122"/>
              </a:rPr>
              <a:t>1-3</a:t>
            </a:r>
            <a:r>
              <a:rPr lang="zh-CN" altLang="en-US" dirty="0" smtClean="0">
                <a:ea typeface="宋体" charset="-122"/>
              </a:rPr>
              <a:t>和循环体语句。下面分别解释，它们在循环控制中的作用。</a:t>
            </a:r>
            <a:r>
              <a:rPr lang="en-US" altLang="zh-CN" dirty="0" smtClean="0">
                <a:ea typeface="宋体" charset="-122"/>
              </a:rPr>
              <a:t>For</a:t>
            </a:r>
            <a:r>
              <a:rPr lang="zh-CN" altLang="en-US" dirty="0" smtClean="0">
                <a:ea typeface="宋体" charset="-122"/>
              </a:rPr>
              <a:t>语句后面一定在放在一对小括号中，三个表达式之间，有且仅有两个；号隔开。其中表达式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，表式循环从哪开始。所以，它一般是；表达式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，对应的是循环的条件，；循环体语句，就是要反复执行的操作，如果是多条语句，需要用复合语句。各部分的功能清楚了，下面我一起看一下，它的执行流程。</a:t>
            </a:r>
          </a:p>
        </p:txBody>
      </p:sp>
    </p:spTree>
    <p:extLst>
      <p:ext uri="{BB962C8B-B14F-4D97-AF65-F5344CB8AC3E}">
        <p14:creationId xmlns:p14="http://schemas.microsoft.com/office/powerpoint/2010/main" val="272819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324060-2566-459B-A0F4-7B8A1C72C441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457200" algn="l"/>
              </a:tabLst>
              <a:defRPr/>
            </a:pPr>
            <a:r>
              <a:rPr kumimoji="1" lang="zh-CN" altLang="en-US" sz="1200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现将</a:t>
            </a:r>
            <a:r>
              <a:rPr kumimoji="1" lang="en-US" altLang="zh-CN" sz="1200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for</a:t>
            </a:r>
            <a:r>
              <a:rPr kumimoji="1" lang="zh-CN" altLang="en-US" sz="1200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语句的语法，小结在这儿，大家课后对照复习。</a:t>
            </a:r>
            <a:endParaRPr kumimoji="1" lang="en-US" altLang="zh-CN" sz="1200" dirty="0" smtClean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12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png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2078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78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F70ABD-7200-4FA6-B1C6-935C4B7E9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89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620BC-CB6A-4507-8184-0E86AB7497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1336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2484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729FC-0EBB-4E6F-80EC-20A2B454FC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90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rcRect b="15822"/>
          <a:stretch>
            <a:fillRect/>
          </a:stretch>
        </p:blipFill>
        <p:spPr bwMode="auto">
          <a:xfrm>
            <a:off x="0" y="-26988"/>
            <a:ext cx="91440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 b="29729"/>
          <a:stretch>
            <a:fillRect/>
          </a:stretch>
        </p:blipFill>
        <p:spPr bwMode="auto">
          <a:xfrm>
            <a:off x="7051675" y="6403975"/>
            <a:ext cx="22002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7648"/>
            <a:ext cx="8062664" cy="866527"/>
          </a:xfrm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86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/>
          <a:lstStyle>
            <a:lvl1pPr algn="ctr">
              <a:defRPr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15212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80808"/>
                </a:soli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349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buFont typeface="Arial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Marketing Intelligence Unit</a:t>
            </a:r>
          </a:p>
        </p:txBody>
      </p:sp>
    </p:spTree>
    <p:extLst>
      <p:ext uri="{BB962C8B-B14F-4D97-AF65-F5344CB8AC3E}">
        <p14:creationId xmlns:p14="http://schemas.microsoft.com/office/powerpoint/2010/main" val="16250950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6083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4" name="Rectangle 6"/>
          <p:cNvSpPr/>
          <p:nvPr/>
        </p:nvSpPr>
        <p:spPr>
          <a:xfrm>
            <a:off x="0" y="0"/>
            <a:ext cx="9144000" cy="3500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buFont typeface="Arial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Marketing Intelligence Unit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buFont typeface="Arial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5AD3B97C-2BF6-4D1A-BFE3-E28C7BFBD564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359547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1299846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Font typeface="Arial" charset="0"/>
              <a:buNone/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EE8C2-4336-4DC0-895C-75BAB2F9FE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613784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rcRect b="15822"/>
          <a:stretch>
            <a:fillRect/>
          </a:stretch>
        </p:blipFill>
        <p:spPr bwMode="auto">
          <a:xfrm>
            <a:off x="0" y="-26988"/>
            <a:ext cx="91440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7648"/>
            <a:ext cx="8062664" cy="866527"/>
          </a:xfrm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86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/>
          <a:lstStyle>
            <a:lvl1pPr algn="ctr">
              <a:defRPr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15212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80808"/>
                </a:soli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877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BCC62EF-28D7-4EFB-9ECF-91E6D55E4BC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9520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1EEB6-40E3-42DC-B80B-00BEE82B52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741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92143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9CB4AA-70D8-4BB5-B315-A934961B112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2962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34823825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836613"/>
            <a:ext cx="8104188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386DB-8082-4EC0-890D-1365333722F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300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154BD-F125-44C2-87E7-6C83DE2ECB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763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rcRect b="15822"/>
          <a:stretch>
            <a:fillRect/>
          </a:stretch>
        </p:blipFill>
        <p:spPr bwMode="auto">
          <a:xfrm>
            <a:off x="0" y="-26988"/>
            <a:ext cx="91440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 b="29729"/>
          <a:stretch>
            <a:fillRect/>
          </a:stretch>
        </p:blipFill>
        <p:spPr bwMode="auto">
          <a:xfrm>
            <a:off x="7051675" y="6403975"/>
            <a:ext cx="22002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7648"/>
            <a:ext cx="8062664" cy="866527"/>
          </a:xfrm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86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/>
          <a:lstStyle>
            <a:lvl1pPr algn="ctr">
              <a:defRPr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15212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80808"/>
                </a:soli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9232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 b="29729"/>
          <a:stretch>
            <a:fillRect/>
          </a:stretch>
        </p:blipFill>
        <p:spPr bwMode="auto">
          <a:xfrm>
            <a:off x="7019925" y="6403975"/>
            <a:ext cx="22002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buFont typeface="Arial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Marketing Intelligence Unit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buFont typeface="Arial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63E6320A-3371-491E-B65D-1AAFAE0055E5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6063553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869634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4" name="Rectangle 6"/>
          <p:cNvSpPr/>
          <p:nvPr/>
        </p:nvSpPr>
        <p:spPr>
          <a:xfrm>
            <a:off x="0" y="0"/>
            <a:ext cx="9144000" cy="3500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buFont typeface="Arial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Marketing Intelligence Unit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buFont typeface="Arial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5AD3B97C-2BF6-4D1A-BFE3-E28C7BFBD564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6459972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379344489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893C-8C46-42B0-941A-4BACD6B45E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481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Font typeface="Arial" charset="0"/>
              <a:buNone/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EE8C2-4336-4DC0-895C-75BAB2F9FE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61130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rcRect b="15822"/>
          <a:stretch>
            <a:fillRect/>
          </a:stretch>
        </p:blipFill>
        <p:spPr bwMode="auto">
          <a:xfrm>
            <a:off x="0" y="-26988"/>
            <a:ext cx="91440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7648"/>
            <a:ext cx="8062664" cy="866527"/>
          </a:xfrm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86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/>
          <a:lstStyle>
            <a:lvl1pPr algn="ctr">
              <a:defRPr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15212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80808"/>
                </a:soli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0474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BCC62EF-28D7-4EFB-9ECF-91E6D55E4BC4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252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33900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9CB4AA-70D8-4BB5-B315-A934961B1125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5419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6599502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836613"/>
            <a:ext cx="8104188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386DB-8082-4EC0-890D-1365333722F4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047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rcRect b="15822"/>
          <a:stretch>
            <a:fillRect/>
          </a:stretch>
        </p:blipFill>
        <p:spPr bwMode="auto">
          <a:xfrm>
            <a:off x="0" y="-26988"/>
            <a:ext cx="91440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 b="29729"/>
          <a:stretch>
            <a:fillRect/>
          </a:stretch>
        </p:blipFill>
        <p:spPr bwMode="auto">
          <a:xfrm>
            <a:off x="7051675" y="6403975"/>
            <a:ext cx="22002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7648"/>
            <a:ext cx="8062664" cy="866527"/>
          </a:xfrm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86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/>
          <a:lstStyle>
            <a:lvl1pPr algn="ctr">
              <a:defRPr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15212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80808"/>
                </a:soli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893476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 b="29729"/>
          <a:stretch>
            <a:fillRect/>
          </a:stretch>
        </p:blipFill>
        <p:spPr bwMode="auto">
          <a:xfrm>
            <a:off x="7019925" y="6403975"/>
            <a:ext cx="22002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buFont typeface="Arial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Marketing Intelligence Unit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buFont typeface="Arial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63E6320A-3371-491E-B65D-1AAFAE0055E5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34552287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87339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6D061-6B69-4585-81B5-C9424E976E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4400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4" name="Rectangle 6"/>
          <p:cNvSpPr/>
          <p:nvPr/>
        </p:nvSpPr>
        <p:spPr>
          <a:xfrm>
            <a:off x="0" y="0"/>
            <a:ext cx="9144000" cy="3500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buFont typeface="Arial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Marketing Intelligence Unit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buFont typeface="Arial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5AD3B97C-2BF6-4D1A-BFE3-E28C7BFBD564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15252428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3361789504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Font typeface="Arial" charset="0"/>
              <a:buNone/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EE8C2-4336-4DC0-895C-75BAB2F9FE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822950"/>
      </p:ext>
    </p:extLst>
  </p:cSld>
  <p:clrMapOvr>
    <a:masterClrMapping/>
  </p:clrMapOvr>
  <p:transition>
    <p:zo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rcRect b="15822"/>
          <a:stretch>
            <a:fillRect/>
          </a:stretch>
        </p:blipFill>
        <p:spPr bwMode="auto">
          <a:xfrm>
            <a:off x="0" y="-26988"/>
            <a:ext cx="91440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7648"/>
            <a:ext cx="8062664" cy="866527"/>
          </a:xfrm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86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/>
          <a:lstStyle>
            <a:lvl1pPr algn="ctr">
              <a:defRPr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15212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80808"/>
                </a:soli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40889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Marketing Intelligence Unit</a:t>
            </a:r>
            <a:endParaRPr lang="en-US" altLang="zh-CN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altLang="zh-CN" smtClean="0"/>
              <a:t>www.globalintelligence.com – </a:t>
            </a:r>
            <a:r>
              <a:rPr lang="en-GB" altLang="zh-CN" smtClean="0">
                <a:solidFill>
                  <a:srgbClr val="808080"/>
                </a:solidFill>
              </a:rPr>
              <a:t>page </a:t>
            </a:r>
            <a:fld id="{63E6320A-3371-491E-B65D-1AAFAE0055E5}" type="slidenum">
              <a:rPr lang="en-GB" altLang="zh-CN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16349096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09248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Marketing Intelligence Unit</a:t>
            </a:r>
            <a:endParaRPr lang="en-US" altLang="zh-CN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altLang="zh-CN" smtClean="0"/>
              <a:t>www.globalintelligence.com – </a:t>
            </a:r>
            <a:r>
              <a:rPr lang="en-GB" altLang="zh-CN" smtClean="0">
                <a:solidFill>
                  <a:srgbClr val="808080"/>
                </a:solidFill>
              </a:rPr>
              <a:t>page </a:t>
            </a:r>
            <a:fld id="{5AD3B97C-2BF6-4D1A-BFE3-E28C7BFBD564}" type="slidenum">
              <a:rPr lang="en-GB" altLang="zh-CN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28623592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2824857322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836613"/>
            <a:ext cx="8104188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 smtClean="0"/>
              <a:t>www.globalintelligence.com – </a:t>
            </a:r>
            <a:r>
              <a:rPr lang="en-GB" altLang="zh-CN" smtClean="0">
                <a:solidFill>
                  <a:srgbClr val="808080"/>
                </a:solidFill>
              </a:rPr>
              <a:t>page </a:t>
            </a:r>
            <a:fld id="{E0175EC8-C5A3-4065-80A4-F9F651957E69}" type="slidenum">
              <a:rPr lang="en-GB" altLang="zh-CN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50207646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rcRect b="15822"/>
          <a:stretch>
            <a:fillRect/>
          </a:stretch>
        </p:blipFill>
        <p:spPr bwMode="auto">
          <a:xfrm>
            <a:off x="0" y="-26988"/>
            <a:ext cx="91440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 b="29729"/>
          <a:stretch>
            <a:fillRect/>
          </a:stretch>
        </p:blipFill>
        <p:spPr bwMode="auto">
          <a:xfrm>
            <a:off x="7051675" y="6403975"/>
            <a:ext cx="22002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7648"/>
            <a:ext cx="8062664" cy="866527"/>
          </a:xfrm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86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/>
          <a:lstStyle>
            <a:lvl1pPr algn="ctr">
              <a:defRPr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15212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80808"/>
                </a:soli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7989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63FB0-DE3D-4AB5-B707-5CF9B04E25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3133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 b="29729"/>
          <a:stretch>
            <a:fillRect/>
          </a:stretch>
        </p:blipFill>
        <p:spPr bwMode="auto">
          <a:xfrm>
            <a:off x="7019925" y="6403975"/>
            <a:ext cx="22002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buFont typeface="Arial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Marketing Intelligence Unit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buFont typeface="Arial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63E6320A-3371-491E-B65D-1AAFAE0055E5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60682258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0738270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4" name="Rectangle 6"/>
          <p:cNvSpPr/>
          <p:nvPr/>
        </p:nvSpPr>
        <p:spPr>
          <a:xfrm>
            <a:off x="0" y="0"/>
            <a:ext cx="9144000" cy="3500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buFont typeface="Arial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Marketing Intelligence Unit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buFont typeface="Arial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5AD3B97C-2BF6-4D1A-BFE3-E28C7BFBD564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43288071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2849967598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Font typeface="Arial" charset="0"/>
              <a:buNone/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EE8C2-4336-4DC0-895C-75BAB2F9FE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274175"/>
      </p:ext>
    </p:extLst>
  </p:cSld>
  <p:clrMapOvr>
    <a:masterClrMapping/>
  </p:clrMapOvr>
  <p:transition>
    <p:zo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rcRect b="15822"/>
          <a:stretch>
            <a:fillRect/>
          </a:stretch>
        </p:blipFill>
        <p:spPr bwMode="auto">
          <a:xfrm>
            <a:off x="0" y="-26988"/>
            <a:ext cx="91440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7648"/>
            <a:ext cx="8062664" cy="866527"/>
          </a:xfrm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86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/>
          <a:lstStyle>
            <a:lvl1pPr algn="ctr">
              <a:defRPr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15212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80808"/>
                </a:soli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43594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Marketing Intelligence Unit</a:t>
            </a:r>
            <a:endParaRPr lang="en-US" altLang="zh-CN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altLang="zh-CN" smtClean="0"/>
              <a:t>www.globalintelligence.com – </a:t>
            </a:r>
            <a:r>
              <a:rPr lang="en-GB" altLang="zh-CN" smtClean="0">
                <a:solidFill>
                  <a:srgbClr val="808080"/>
                </a:solidFill>
              </a:rPr>
              <a:t>page </a:t>
            </a:r>
            <a:fld id="{63E6320A-3371-491E-B65D-1AAFAE0055E5}" type="slidenum">
              <a:rPr lang="en-GB" altLang="zh-CN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69476037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3887962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Marketing Intelligence Unit</a:t>
            </a:r>
            <a:endParaRPr lang="en-US" altLang="zh-CN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altLang="zh-CN" smtClean="0"/>
              <a:t>www.globalintelligence.com – </a:t>
            </a:r>
            <a:r>
              <a:rPr lang="en-GB" altLang="zh-CN" smtClean="0">
                <a:solidFill>
                  <a:srgbClr val="808080"/>
                </a:solidFill>
              </a:rPr>
              <a:t>page </a:t>
            </a:r>
            <a:fld id="{5AD3B97C-2BF6-4D1A-BFE3-E28C7BFBD564}" type="slidenum">
              <a:rPr lang="en-GB" altLang="zh-CN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92590478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5069642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545C6-A124-466E-9A03-D607802AF3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4402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836613"/>
            <a:ext cx="8104188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 smtClean="0"/>
              <a:t>www.globalintelligence.com – </a:t>
            </a:r>
            <a:r>
              <a:rPr lang="en-GB" altLang="zh-CN" smtClean="0">
                <a:solidFill>
                  <a:srgbClr val="808080"/>
                </a:solidFill>
              </a:rPr>
              <a:t>page </a:t>
            </a:r>
            <a:fld id="{E0175EC8-C5A3-4065-80A4-F9F651957E69}" type="slidenum">
              <a:rPr lang="en-GB" altLang="zh-CN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71821549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154BD-F125-44C2-87E7-6C83DE2ECB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9305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96" charset="0"/>
                <a:ea typeface="宋体"/>
                <a:cs typeface="+mn-cs"/>
              </a:rPr>
              <a:t>Marketing Intelligence Unit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96" charset="0"/>
                <a:ea typeface="宋体"/>
                <a:cs typeface="+mn-cs"/>
              </a:rPr>
              <a:t>www.globalintelligence.com – </a:t>
            </a:r>
            <a:r>
              <a:rPr kumimoji="0" lang="en-GB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itchFamily="96" charset="0"/>
                <a:ea typeface="宋体"/>
                <a:cs typeface="+mn-cs"/>
              </a:rPr>
              <a:t>page </a:t>
            </a:r>
            <a:fld id="{4138C07E-4A7A-4BF5-86E2-991FD76C4F89}" type="slidenum">
              <a:rPr kumimoji="0" lang="en-GB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itchFamily="96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GB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96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1795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rcRect b="15822"/>
          <a:stretch>
            <a:fillRect/>
          </a:stretch>
        </p:blipFill>
        <p:spPr bwMode="auto">
          <a:xfrm>
            <a:off x="0" y="-26988"/>
            <a:ext cx="91440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 b="29729"/>
          <a:stretch>
            <a:fillRect/>
          </a:stretch>
        </p:blipFill>
        <p:spPr bwMode="auto">
          <a:xfrm>
            <a:off x="7051675" y="6403975"/>
            <a:ext cx="22002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7648"/>
            <a:ext cx="8062664" cy="866527"/>
          </a:xfrm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86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/>
          <a:lstStyle>
            <a:lvl1pPr algn="ctr">
              <a:defRPr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15212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80808"/>
                </a:soli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38424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 b="29729"/>
          <a:stretch>
            <a:fillRect/>
          </a:stretch>
        </p:blipFill>
        <p:spPr bwMode="auto">
          <a:xfrm>
            <a:off x="7019925" y="6403975"/>
            <a:ext cx="22002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buFont typeface="Arial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Marketing Intelligence Unit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buFont typeface="Arial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63E6320A-3371-491E-B65D-1AAFAE0055E5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63825107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3527613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4" name="Rectangle 6"/>
          <p:cNvSpPr/>
          <p:nvPr/>
        </p:nvSpPr>
        <p:spPr>
          <a:xfrm>
            <a:off x="0" y="0"/>
            <a:ext cx="9144000" cy="3500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buFont typeface="Arial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Marketing Intelligence Unit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buFont typeface="Arial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5AD3B97C-2BF6-4D1A-BFE3-E28C7BFBD564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21176903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010077303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Font typeface="Arial" charset="0"/>
              <a:buNone/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EE8C2-4336-4DC0-895C-75BAB2F9FE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44886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EFAB9-AA20-4D72-AB55-FC23B5FD32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9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C1B35-5ADB-46AD-9022-D2893F89D1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42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F11A3-2EC2-4981-8297-64898CA31B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51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381000" y="1371600"/>
            <a:ext cx="8458200" cy="5334000"/>
          </a:xfrm>
          <a:prstGeom prst="rect">
            <a:avLst/>
          </a:prstGeom>
          <a:solidFill>
            <a:schemeClr val="bg1"/>
          </a:solidFill>
          <a:ln w="76200" cmpd="tri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3D0729F-CDAC-488C-A4E8-DC062091D4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0" y="838200"/>
            <a:ext cx="9144000" cy="546100"/>
            <a:chOff x="0" y="0"/>
            <a:chExt cx="5760" cy="344"/>
          </a:xfrm>
        </p:grpSpPr>
        <p:sp>
          <p:nvSpPr>
            <p:cNvPr id="206854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6855" name="Rectangle 7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6856" name="Rectangle 8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206857" name="Rectangle 9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206858" name="Rectangle 10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206859" name="Rectangle 11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206860" name="Rectangle 12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6861" name="Rectangle 13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206862" name="Rectangle 14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717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5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686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solidFill>
                  <a:srgbClr val="000000"/>
                </a:solidFill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charset="0"/>
              <a:buNone/>
              <a:defRPr sz="1400">
                <a:solidFill>
                  <a:srgbClr val="000000"/>
                </a:solidFill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E0175EC8-C5A3-4065-80A4-F9F651957E69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4168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solidFill>
                  <a:srgbClr val="000000"/>
                </a:solidFill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charset="0"/>
              <a:buNone/>
              <a:defRPr sz="1400">
                <a:solidFill>
                  <a:srgbClr val="000000"/>
                </a:solidFill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E0175EC8-C5A3-4065-80A4-F9F651957E69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6255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fld id="{18EDB13F-FBB3-45FA-B5A8-73A1E84148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45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85" r:id="rId7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solidFill>
                  <a:srgbClr val="000000"/>
                </a:solidFill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charset="0"/>
              <a:buNone/>
              <a:defRPr sz="1400">
                <a:solidFill>
                  <a:srgbClr val="000000"/>
                </a:solidFill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E0175EC8-C5A3-4065-80A4-F9F651957E69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3991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fld id="{F3D0729F-CDAC-488C-A4E8-DC062091D4B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32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solidFill>
                  <a:srgbClr val="000000"/>
                </a:solidFill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charset="0"/>
              <a:buNone/>
              <a:defRPr sz="1400">
                <a:solidFill>
                  <a:srgbClr val="000000"/>
                </a:solidFill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E0175EC8-C5A3-4065-80A4-F9F651957E69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1451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fld id="{F3D0729F-CDAC-488C-A4E8-DC062091D4B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64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solidFill>
                  <a:srgbClr val="000000"/>
                </a:solidFill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charset="0"/>
              <a:buNone/>
              <a:defRPr sz="1400">
                <a:solidFill>
                  <a:srgbClr val="000000"/>
                </a:solidFill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E0175EC8-C5A3-4065-80A4-F9F651957E69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7941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fld id="{F3D0729F-CDAC-488C-A4E8-DC062091D4B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83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8" r:id="rId7"/>
    <p:sldLayoutId id="2147483829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4.jpeg"/><Relationship Id="rId5" Type="http://schemas.openxmlformats.org/officeDocument/2006/relationships/audio" Target="../media/audio2.wav"/><Relationship Id="rId4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4.jpeg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8.xml"/><Relationship Id="rId1" Type="http://schemas.openxmlformats.org/officeDocument/2006/relationships/tags" Target="../tags/tag5.xml"/><Relationship Id="rId5" Type="http://schemas.openxmlformats.org/officeDocument/2006/relationships/audio" Target="../media/audio1.wav"/><Relationship Id="rId4" Type="http://schemas.openxmlformats.org/officeDocument/2006/relationships/audio" Target="../media/audio4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8.xml"/><Relationship Id="rId1" Type="http://schemas.openxmlformats.org/officeDocument/2006/relationships/tags" Target="../tags/tag6.xml"/><Relationship Id="rId5" Type="http://schemas.openxmlformats.org/officeDocument/2006/relationships/audio" Target="../media/audio1.wav"/><Relationship Id="rId4" Type="http://schemas.openxmlformats.org/officeDocument/2006/relationships/audio" Target="../media/audio4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6.xml"/><Relationship Id="rId1" Type="http://schemas.openxmlformats.org/officeDocument/2006/relationships/tags" Target="../tags/tag7.xml"/><Relationship Id="rId5" Type="http://schemas.openxmlformats.org/officeDocument/2006/relationships/audio" Target="../media/audio1.wav"/><Relationship Id="rId4" Type="http://schemas.openxmlformats.org/officeDocument/2006/relationships/audio" Target="../media/audio4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15.png"/><Relationship Id="rId4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6.png"/><Relationship Id="rId5" Type="http://schemas.openxmlformats.org/officeDocument/2006/relationships/audio" Target="../media/audio2.wav"/><Relationship Id="rId4" Type="http://schemas.openxmlformats.org/officeDocument/2006/relationships/audio" Target="../media/audio4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2.xml"/><Relationship Id="rId1" Type="http://schemas.openxmlformats.org/officeDocument/2006/relationships/tags" Target="../tags/tag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2.xml"/><Relationship Id="rId1" Type="http://schemas.openxmlformats.org/officeDocument/2006/relationships/tags" Target="../tags/tag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4.jpeg"/><Relationship Id="rId4" Type="http://schemas.openxmlformats.org/officeDocument/2006/relationships/audio" Target="../media/audio3.wav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4.jpeg"/><Relationship Id="rId4" Type="http://schemas.openxmlformats.org/officeDocument/2006/relationships/audio" Target="../media/audio2.wav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6.jpeg"/><Relationship Id="rId5" Type="http://schemas.openxmlformats.org/officeDocument/2006/relationships/audio" Target="../media/audio3.wav"/><Relationship Id="rId4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1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audio" Target="../media/audio3.wav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Relationship Id="rId4" Type="http://schemas.openxmlformats.org/officeDocument/2006/relationships/audio" Target="../media/audio4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33337"/>
            <a:ext cx="5630862" cy="990600"/>
          </a:xfrm>
          <a:noFill/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宋体" charset="-122"/>
              </a:rPr>
              <a:t>4.3</a:t>
            </a:r>
            <a:r>
              <a:rPr lang="zh-CN" altLang="en-US" sz="3600" dirty="0" smtClean="0">
                <a:latin typeface="宋体" charset="-122"/>
              </a:rPr>
              <a:t>循环结构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13545" y="1033541"/>
            <a:ext cx="7129463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itchFamily="2" charset="2"/>
              <a:buChar char="u"/>
              <a:tabLst>
                <a:tab pos="177800" algn="l"/>
              </a:tabLst>
              <a:defRPr/>
            </a:pP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学习的</a:t>
            </a:r>
            <a:r>
              <a:rPr lang="zh-CN" altLang="en-US" sz="32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意义</a:t>
            </a:r>
            <a:endParaRPr lang="zh-CN" altLang="en-US" sz="2400" b="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11188" y="1722438"/>
            <a:ext cx="8281987" cy="1590675"/>
          </a:xfrm>
          <a:prstGeom prst="rect">
            <a:avLst/>
          </a:prstGeom>
          <a:noFill/>
          <a:ln w="38100">
            <a:solidFill>
              <a:srgbClr val="3366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许多实际问题中往往需要有规律地重复某些操作，如菜谱中可以有：</a:t>
            </a:r>
            <a:r>
              <a:rPr kumimoji="1" lang="zh-CN" altLang="en-US" sz="2400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打鸡蛋直到泡沫状</a:t>
            </a:r>
            <a:r>
              <a:rPr kumimoji="1" lang="zh-CN" altLang="en-US" sz="2400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这样的步骤，也就是说，在鸡蛋没有打成泡沫状时要反复地打。相应的操作在计算机程序中就体现为某些语句的重复执行，这就时所谓的</a:t>
            </a:r>
            <a:r>
              <a:rPr kumimoji="1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   </a:t>
            </a:r>
            <a:r>
              <a:rPr kumimoji="1" lang="zh-CN" altLang="en-US" sz="24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sz="2400" b="0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96182" y="3429000"/>
            <a:ext cx="6553200" cy="3168650"/>
            <a:chOff x="1111" y="436"/>
            <a:chExt cx="4128" cy="1996"/>
          </a:xfrm>
        </p:grpSpPr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1111" y="436"/>
              <a:ext cx="4128" cy="1996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CC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1202" y="800"/>
              <a:ext cx="3765" cy="1317"/>
              <a:chOff x="1202" y="890"/>
              <a:chExt cx="3765" cy="1317"/>
            </a:xfrm>
          </p:grpSpPr>
          <p:grpSp>
            <p:nvGrpSpPr>
              <p:cNvPr id="12303" name="Group 15"/>
              <p:cNvGrpSpPr>
                <a:grpSpLocks/>
              </p:cNvGrpSpPr>
              <p:nvPr/>
            </p:nvGrpSpPr>
            <p:grpSpPr bwMode="auto">
              <a:xfrm>
                <a:off x="2317" y="920"/>
                <a:ext cx="2636" cy="505"/>
                <a:chOff x="2058" y="2387"/>
                <a:chExt cx="2636" cy="505"/>
              </a:xfrm>
            </p:grpSpPr>
            <p:sp>
              <p:nvSpPr>
                <p:cNvPr id="12315" name="Oval 16"/>
                <p:cNvSpPr>
                  <a:spLocks noChangeArrowheads="1"/>
                </p:cNvSpPr>
                <p:nvPr/>
              </p:nvSpPr>
              <p:spPr bwMode="auto">
                <a:xfrm>
                  <a:off x="2058" y="2387"/>
                  <a:ext cx="907" cy="272"/>
                </a:xfrm>
                <a:prstGeom prst="ellips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025" name="AutoShape 17"/>
                <p:cNvSpPr>
                  <a:spLocks noChangeArrowheads="1"/>
                </p:cNvSpPr>
                <p:nvPr/>
              </p:nvSpPr>
              <p:spPr bwMode="auto">
                <a:xfrm>
                  <a:off x="3592" y="2592"/>
                  <a:ext cx="1102" cy="300"/>
                </a:xfrm>
                <a:prstGeom prst="wedgeRoundRectCallout">
                  <a:avLst>
                    <a:gd name="adj1" fmla="val -111162"/>
                    <a:gd name="adj2" fmla="val -50000"/>
                    <a:gd name="adj3" fmla="val 16667"/>
                  </a:avLst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kumimoji="1" lang="zh-CN" altLang="en-US" sz="2000" dirty="0" smtClean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楷体_GB2312" pitchFamily="49" charset="-122"/>
                    </a:rPr>
                    <a:t>第</a:t>
                  </a:r>
                  <a:r>
                    <a:rPr kumimoji="1" lang="en-US" altLang="zh-CN" sz="2000" dirty="0" smtClean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楷体_GB2312" pitchFamily="49" charset="-122"/>
                    </a:rPr>
                    <a:t>4.1</a:t>
                  </a:r>
                  <a:r>
                    <a:rPr kumimoji="1" lang="zh-CN" altLang="en-US" sz="2000" dirty="0" smtClean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楷体_GB2312" pitchFamily="49" charset="-122"/>
                    </a:rPr>
                    <a:t>已</a:t>
                  </a:r>
                  <a:r>
                    <a:rPr kumimoji="1" lang="zh-CN" altLang="en-US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楷体_GB2312" pitchFamily="49" charset="-122"/>
                    </a:rPr>
                    <a:t>讨论</a:t>
                  </a:r>
                </a:p>
              </p:txBody>
            </p:sp>
          </p:grpSp>
          <p:sp>
            <p:nvSpPr>
              <p:cNvPr id="43026" name="Text Box 18"/>
              <p:cNvSpPr txBox="1">
                <a:spLocks noChangeArrowheads="1"/>
              </p:cNvSpPr>
              <p:nvPr/>
            </p:nvSpPr>
            <p:spPr bwMode="auto">
              <a:xfrm>
                <a:off x="1202" y="1299"/>
                <a:ext cx="9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隶书" pitchFamily="49" charset="-122"/>
                  </a:rPr>
                  <a:t>程序结构</a:t>
                </a:r>
              </a:p>
            </p:txBody>
          </p:sp>
          <p:sp>
            <p:nvSpPr>
              <p:cNvPr id="43027" name="Text Box 19"/>
              <p:cNvSpPr txBox="1">
                <a:spLocks noChangeArrowheads="1"/>
              </p:cNvSpPr>
              <p:nvPr/>
            </p:nvSpPr>
            <p:spPr bwMode="auto">
              <a:xfrm>
                <a:off x="2344" y="890"/>
                <a:ext cx="9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隶书" pitchFamily="49" charset="-122"/>
                  </a:rPr>
                  <a:t>顺序结构</a:t>
                </a:r>
              </a:p>
            </p:txBody>
          </p:sp>
          <p:sp>
            <p:nvSpPr>
              <p:cNvPr id="43028" name="Text Box 20"/>
              <p:cNvSpPr txBox="1">
                <a:spLocks noChangeArrowheads="1"/>
              </p:cNvSpPr>
              <p:nvPr/>
            </p:nvSpPr>
            <p:spPr bwMode="auto">
              <a:xfrm>
                <a:off x="2352" y="1280"/>
                <a:ext cx="9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隶书" pitchFamily="49" charset="-122"/>
                  </a:rPr>
                  <a:t>选择结构</a:t>
                </a:r>
              </a:p>
            </p:txBody>
          </p:sp>
          <p:sp>
            <p:nvSpPr>
              <p:cNvPr id="43029" name="Text Box 21"/>
              <p:cNvSpPr txBox="1">
                <a:spLocks noChangeArrowheads="1"/>
              </p:cNvSpPr>
              <p:nvPr/>
            </p:nvSpPr>
            <p:spPr bwMode="auto">
              <a:xfrm>
                <a:off x="2305" y="1682"/>
                <a:ext cx="9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隶书" pitchFamily="49" charset="-122"/>
                  </a:rPr>
                  <a:t>循环结构</a:t>
                </a:r>
              </a:p>
            </p:txBody>
          </p:sp>
          <p:sp>
            <p:nvSpPr>
              <p:cNvPr id="12308" name="AutoShape 22"/>
              <p:cNvSpPr>
                <a:spLocks/>
              </p:cNvSpPr>
              <p:nvPr/>
            </p:nvSpPr>
            <p:spPr bwMode="auto">
              <a:xfrm>
                <a:off x="2083" y="1085"/>
                <a:ext cx="181" cy="771"/>
              </a:xfrm>
              <a:prstGeom prst="leftBrace">
                <a:avLst>
                  <a:gd name="adj1" fmla="val 3549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2309" name="Group 23"/>
              <p:cNvGrpSpPr>
                <a:grpSpLocks/>
              </p:cNvGrpSpPr>
              <p:nvPr/>
            </p:nvGrpSpPr>
            <p:grpSpPr bwMode="auto">
              <a:xfrm>
                <a:off x="2323" y="1703"/>
                <a:ext cx="2486" cy="504"/>
                <a:chOff x="2064" y="2774"/>
                <a:chExt cx="2486" cy="504"/>
              </a:xfrm>
            </p:grpSpPr>
            <p:sp>
              <p:nvSpPr>
                <p:cNvPr id="12313" name="Oval 24"/>
                <p:cNvSpPr>
                  <a:spLocks noChangeArrowheads="1"/>
                </p:cNvSpPr>
                <p:nvPr/>
              </p:nvSpPr>
              <p:spPr bwMode="auto">
                <a:xfrm>
                  <a:off x="2064" y="2774"/>
                  <a:ext cx="907" cy="272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033" name="AutoShape 25"/>
                <p:cNvSpPr>
                  <a:spLocks noChangeArrowheads="1"/>
                </p:cNvSpPr>
                <p:nvPr/>
              </p:nvSpPr>
              <p:spPr bwMode="auto">
                <a:xfrm>
                  <a:off x="3589" y="2978"/>
                  <a:ext cx="961" cy="300"/>
                </a:xfrm>
                <a:prstGeom prst="wedgeRoundRectCallout">
                  <a:avLst>
                    <a:gd name="adj1" fmla="val -120134"/>
                    <a:gd name="adj2" fmla="val -50000"/>
                    <a:gd name="adj3" fmla="val 1666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kumimoji="1" lang="zh-CN" altLang="en-US" sz="2000" dirty="0" smtClean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楷体_GB2312" pitchFamily="49" charset="-122"/>
                    </a:rPr>
                    <a:t>本节讨论</a:t>
                  </a:r>
                  <a:endParaRPr kumimoji="1" lang="zh-CN" altLang="en-US" sz="2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2310" name="Group 26"/>
              <p:cNvGrpSpPr>
                <a:grpSpLocks/>
              </p:cNvGrpSpPr>
              <p:nvPr/>
            </p:nvGrpSpPr>
            <p:grpSpPr bwMode="auto">
              <a:xfrm>
                <a:off x="2317" y="1312"/>
                <a:ext cx="2650" cy="494"/>
                <a:chOff x="2317" y="1312"/>
                <a:chExt cx="2650" cy="494"/>
              </a:xfrm>
            </p:grpSpPr>
            <p:sp>
              <p:nvSpPr>
                <p:cNvPr id="12311" name="Oval 27"/>
                <p:cNvSpPr>
                  <a:spLocks noChangeArrowheads="1"/>
                </p:cNvSpPr>
                <p:nvPr/>
              </p:nvSpPr>
              <p:spPr bwMode="auto">
                <a:xfrm>
                  <a:off x="2317" y="1312"/>
                  <a:ext cx="907" cy="272"/>
                </a:xfrm>
                <a:prstGeom prst="ellips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036" name="AutoShape 28"/>
                <p:cNvSpPr>
                  <a:spLocks noChangeArrowheads="1"/>
                </p:cNvSpPr>
                <p:nvPr/>
              </p:nvSpPr>
              <p:spPr bwMode="auto">
                <a:xfrm>
                  <a:off x="3865" y="1506"/>
                  <a:ext cx="1102" cy="300"/>
                </a:xfrm>
                <a:prstGeom prst="wedgeRoundRectCallout">
                  <a:avLst>
                    <a:gd name="adj1" fmla="val -111162"/>
                    <a:gd name="adj2" fmla="val -50000"/>
                    <a:gd name="adj3" fmla="val 16667"/>
                  </a:avLst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kumimoji="1" lang="zh-CN" altLang="en-US" sz="2000" dirty="0" smtClean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楷体_GB2312" pitchFamily="49" charset="-122"/>
                    </a:rPr>
                    <a:t>第</a:t>
                  </a:r>
                  <a:r>
                    <a:rPr kumimoji="1" lang="en-US" altLang="zh-CN" sz="2000" dirty="0" smtClean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楷体_GB2312" pitchFamily="49" charset="-122"/>
                    </a:rPr>
                    <a:t>4.2</a:t>
                  </a:r>
                  <a:r>
                    <a:rPr kumimoji="1" lang="zh-CN" altLang="en-US" sz="2000" dirty="0" smtClean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楷体_GB2312" pitchFamily="49" charset="-122"/>
                    </a:rPr>
                    <a:t>已</a:t>
                  </a:r>
                  <a:r>
                    <a:rPr kumimoji="1" lang="zh-CN" altLang="en-US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楷体_GB2312" pitchFamily="49" charset="-122"/>
                    </a:rPr>
                    <a:t>讨论</a:t>
                  </a: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611188" y="260350"/>
            <a:ext cx="6646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en-US" altLang="zh-CN" sz="28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【</a:t>
            </a:r>
            <a:r>
              <a:rPr kumimoji="1" lang="zh-CN" altLang="en-US" sz="28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8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】 </a:t>
            </a:r>
            <a:r>
              <a:rPr kumimoji="1" lang="zh-CN" altLang="en-US" sz="28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用</a:t>
            </a:r>
            <a:r>
              <a:rPr kumimoji="1" lang="en-US" altLang="zh-CN" sz="28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while</a:t>
            </a:r>
            <a:r>
              <a:rPr kumimoji="1" lang="zh-CN" altLang="en-US" sz="28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语句求</a:t>
            </a:r>
            <a:r>
              <a:rPr kumimoji="1" lang="en-US" altLang="zh-CN" sz="28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en-US" altLang="en-US" sz="24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～</a:t>
            </a:r>
            <a:r>
              <a:rPr kumimoji="1" lang="en-US" altLang="zh-CN" sz="28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100</a:t>
            </a:r>
            <a:r>
              <a:rPr kumimoji="1" lang="zh-CN" altLang="en-US" sz="28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的累计和。</a:t>
            </a:r>
            <a:r>
              <a:rPr kumimoji="1" lang="zh-CN" altLang="en-US" sz="2400" b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4803" name="Rectangle 3" descr="信纸"/>
          <p:cNvSpPr>
            <a:spLocks noChangeArrowheads="1"/>
          </p:cNvSpPr>
          <p:nvPr/>
        </p:nvSpPr>
        <p:spPr bwMode="auto">
          <a:xfrm>
            <a:off x="1093788" y="1169988"/>
            <a:ext cx="5400675" cy="4876800"/>
          </a:xfrm>
          <a:prstGeom prst="rect">
            <a:avLst/>
          </a:prstGeom>
          <a:blipFill dpi="0" rotWithShape="1">
            <a:blip r:embed="rId6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#include &lt;stdio.h&gt;</a:t>
            </a:r>
          </a:p>
          <a:p>
            <a:pPr indent="190500">
              <a:tabLst>
                <a:tab pos="800100" algn="l"/>
              </a:tabLst>
              <a:defRPr/>
            </a:pP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void main ( )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{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int i = 1, sum = 0; 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	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while ( i &lt;= 100 )     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{ 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sum += i;	   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i++;		   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}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printf ("sum = %d\n", sum);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04804" name="Oval 4"/>
          <p:cNvSpPr>
            <a:spLocks noChangeArrowheads="1"/>
          </p:cNvSpPr>
          <p:nvPr/>
        </p:nvSpPr>
        <p:spPr bwMode="auto">
          <a:xfrm>
            <a:off x="1979613" y="2679700"/>
            <a:ext cx="6477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05" name="AutoShape 5"/>
          <p:cNvSpPr>
            <a:spLocks/>
          </p:cNvSpPr>
          <p:nvPr/>
        </p:nvSpPr>
        <p:spPr bwMode="auto">
          <a:xfrm>
            <a:off x="5651500" y="1370013"/>
            <a:ext cx="1436688" cy="474662"/>
          </a:xfrm>
          <a:prstGeom prst="borderCallout2">
            <a:avLst>
              <a:gd name="adj1" fmla="val 24079"/>
              <a:gd name="adj2" fmla="val -5306"/>
              <a:gd name="adj3" fmla="val 24079"/>
              <a:gd name="adj4" fmla="val -110167"/>
              <a:gd name="adj5" fmla="val 282944"/>
              <a:gd name="adj6" fmla="val -219227"/>
            </a:avLst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循环初值</a:t>
            </a:r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3044825" y="3457575"/>
            <a:ext cx="647700" cy="36036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07" name="AutoShape 7"/>
          <p:cNvSpPr>
            <a:spLocks/>
          </p:cNvSpPr>
          <p:nvPr/>
        </p:nvSpPr>
        <p:spPr bwMode="auto">
          <a:xfrm>
            <a:off x="5867400" y="2420938"/>
            <a:ext cx="1436688" cy="474662"/>
          </a:xfrm>
          <a:prstGeom prst="borderCallout2">
            <a:avLst>
              <a:gd name="adj1" fmla="val 24079"/>
              <a:gd name="adj2" fmla="val -5306"/>
              <a:gd name="adj3" fmla="val 24079"/>
              <a:gd name="adj4" fmla="val -82653"/>
              <a:gd name="adj5" fmla="val 216722"/>
              <a:gd name="adj6" fmla="val -163204"/>
            </a:avLst>
          </a:prstGeom>
          <a:solidFill>
            <a:srgbClr val="CCFFFF"/>
          </a:solidFill>
          <a:ln w="158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循环终值</a:t>
            </a:r>
          </a:p>
        </p:txBody>
      </p:sp>
      <p:sp>
        <p:nvSpPr>
          <p:cNvPr id="204808" name="Oval 8"/>
          <p:cNvSpPr>
            <a:spLocks noChangeArrowheads="1"/>
          </p:cNvSpPr>
          <p:nvPr/>
        </p:nvSpPr>
        <p:spPr bwMode="auto">
          <a:xfrm>
            <a:off x="2339975" y="3357563"/>
            <a:ext cx="1511300" cy="5032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09" name="AutoShape 9"/>
          <p:cNvSpPr>
            <a:spLocks/>
          </p:cNvSpPr>
          <p:nvPr/>
        </p:nvSpPr>
        <p:spPr bwMode="auto">
          <a:xfrm>
            <a:off x="5795963" y="3141663"/>
            <a:ext cx="1436687" cy="474662"/>
          </a:xfrm>
          <a:prstGeom prst="borderCallout2">
            <a:avLst>
              <a:gd name="adj1" fmla="val 24079"/>
              <a:gd name="adj2" fmla="val -5306"/>
              <a:gd name="adj3" fmla="val 24079"/>
              <a:gd name="adj4" fmla="val -69611"/>
              <a:gd name="adj5" fmla="val 104681"/>
              <a:gd name="adj6" fmla="val -136574"/>
            </a:avLst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循环条件</a:t>
            </a:r>
          </a:p>
        </p:txBody>
      </p:sp>
      <p:sp>
        <p:nvSpPr>
          <p:cNvPr id="204810" name="Rectangle 10"/>
          <p:cNvSpPr>
            <a:spLocks noChangeArrowheads="1"/>
          </p:cNvSpPr>
          <p:nvPr/>
        </p:nvSpPr>
        <p:spPr bwMode="auto">
          <a:xfrm>
            <a:off x="1677988" y="4164013"/>
            <a:ext cx="1655762" cy="7921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11" name="AutoShape 11"/>
          <p:cNvSpPr>
            <a:spLocks/>
          </p:cNvSpPr>
          <p:nvPr/>
        </p:nvSpPr>
        <p:spPr bwMode="auto">
          <a:xfrm>
            <a:off x="5292725" y="3860800"/>
            <a:ext cx="1436688" cy="474663"/>
          </a:xfrm>
          <a:prstGeom prst="borderCallout2">
            <a:avLst>
              <a:gd name="adj1" fmla="val 24079"/>
              <a:gd name="adj2" fmla="val -5306"/>
              <a:gd name="adj3" fmla="val 24079"/>
              <a:gd name="adj4" fmla="val -69611"/>
              <a:gd name="adj5" fmla="val 104681"/>
              <a:gd name="adj6" fmla="val -136574"/>
            </a:avLst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循环体</a:t>
            </a:r>
          </a:p>
        </p:txBody>
      </p:sp>
      <p:sp>
        <p:nvSpPr>
          <p:cNvPr id="204812" name="Oval 12"/>
          <p:cNvSpPr>
            <a:spLocks noChangeArrowheads="1"/>
          </p:cNvSpPr>
          <p:nvPr/>
        </p:nvSpPr>
        <p:spPr bwMode="auto">
          <a:xfrm>
            <a:off x="1749425" y="4552950"/>
            <a:ext cx="735013" cy="36036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13" name="AutoShape 13"/>
          <p:cNvSpPr>
            <a:spLocks/>
          </p:cNvSpPr>
          <p:nvPr/>
        </p:nvSpPr>
        <p:spPr bwMode="auto">
          <a:xfrm>
            <a:off x="5580063" y="4652963"/>
            <a:ext cx="2376487" cy="474662"/>
          </a:xfrm>
          <a:prstGeom prst="borderCallout2">
            <a:avLst>
              <a:gd name="adj1" fmla="val 24079"/>
              <a:gd name="adj2" fmla="val -3208"/>
              <a:gd name="adj3" fmla="val 24079"/>
              <a:gd name="adj4" fmla="val -61458"/>
              <a:gd name="adj5" fmla="val 9699"/>
              <a:gd name="adj6" fmla="val -130194"/>
            </a:avLst>
          </a:prstGeom>
          <a:solidFill>
            <a:srgbClr val="CCFFFF"/>
          </a:solidFill>
          <a:ln w="158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循环变量增值</a:t>
            </a:r>
          </a:p>
        </p:txBody>
      </p:sp>
      <p:sp>
        <p:nvSpPr>
          <p:cNvPr id="204814" name="Text Box 14"/>
          <p:cNvSpPr txBox="1">
            <a:spLocks noChangeArrowheads="1"/>
          </p:cNvSpPr>
          <p:nvPr/>
        </p:nvSpPr>
        <p:spPr bwMode="auto">
          <a:xfrm>
            <a:off x="6084888" y="5661025"/>
            <a:ext cx="2881312" cy="8636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运行结果：</a:t>
            </a:r>
          </a:p>
          <a:p>
            <a:pPr algn="just"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sum = 5050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nimBg="1"/>
      <p:bldP spid="204804" grpId="0" animBg="1"/>
      <p:bldP spid="204805" grpId="0" animBg="1"/>
      <p:bldP spid="204806" grpId="0" animBg="1"/>
      <p:bldP spid="204807" grpId="0" animBg="1"/>
      <p:bldP spid="204808" grpId="0" animBg="1"/>
      <p:bldP spid="204809" grpId="0" animBg="1"/>
      <p:bldP spid="204810" grpId="0" animBg="1"/>
      <p:bldP spid="204811" grpId="0" animBg="1"/>
      <p:bldP spid="204812" grpId="0" animBg="1"/>
      <p:bldP spid="204813" grpId="0" animBg="1"/>
      <p:bldP spid="2048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AutoShape 2"/>
          <p:cNvSpPr>
            <a:spLocks noChangeArrowheads="1"/>
          </p:cNvSpPr>
          <p:nvPr/>
        </p:nvSpPr>
        <p:spPr bwMode="auto">
          <a:xfrm>
            <a:off x="3419475" y="6326188"/>
            <a:ext cx="1898650" cy="342900"/>
          </a:xfrm>
          <a:prstGeom prst="flowChartAlternateProcess">
            <a:avLst/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85" tIns="41742" rIns="83485" bIns="41742" anchor="ctr"/>
          <a:lstStyle>
            <a:lvl1pPr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结束</a:t>
            </a:r>
          </a:p>
        </p:txBody>
      </p:sp>
      <p:sp>
        <p:nvSpPr>
          <p:cNvPr id="208899" name="AutoShape 3"/>
          <p:cNvSpPr>
            <a:spLocks noChangeArrowheads="1"/>
          </p:cNvSpPr>
          <p:nvPr/>
        </p:nvSpPr>
        <p:spPr bwMode="auto">
          <a:xfrm>
            <a:off x="3276600" y="1341438"/>
            <a:ext cx="1900238" cy="479425"/>
          </a:xfrm>
          <a:prstGeom prst="flowChartProcess">
            <a:avLst/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85" tIns="41742" rIns="83485" bIns="41742" anchor="ctr"/>
          <a:lstStyle>
            <a:lvl1pPr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拿一个空筐</a:t>
            </a:r>
          </a:p>
        </p:txBody>
      </p:sp>
      <p:sp>
        <p:nvSpPr>
          <p:cNvPr id="208900" name="AutoShape 4"/>
          <p:cNvSpPr>
            <a:spLocks noChangeArrowheads="1"/>
          </p:cNvSpPr>
          <p:nvPr/>
        </p:nvSpPr>
        <p:spPr bwMode="auto">
          <a:xfrm>
            <a:off x="3305175" y="754063"/>
            <a:ext cx="1900238" cy="342900"/>
          </a:xfrm>
          <a:prstGeom prst="flowChartAlternateProcess">
            <a:avLst/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85" tIns="41742" rIns="83485" bIns="41742" anchor="ctr"/>
          <a:lstStyle>
            <a:lvl1pPr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开始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4284663" y="1096963"/>
            <a:ext cx="6350" cy="244475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284663" y="2636838"/>
            <a:ext cx="6350" cy="419100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03" name="AutoShape 7"/>
          <p:cNvSpPr>
            <a:spLocks noChangeArrowheads="1"/>
          </p:cNvSpPr>
          <p:nvPr/>
        </p:nvSpPr>
        <p:spPr bwMode="auto">
          <a:xfrm>
            <a:off x="3463925" y="5318125"/>
            <a:ext cx="1900238" cy="479425"/>
          </a:xfrm>
          <a:prstGeom prst="flowChartProcess">
            <a:avLst/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85" tIns="41742" rIns="83485" bIns="41742" anchor="ctr"/>
          <a:lstStyle>
            <a:lvl1pPr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个数加 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</a:rPr>
              <a:t>1 </a:t>
            </a:r>
          </a:p>
        </p:txBody>
      </p:sp>
      <p:sp>
        <p:nvSpPr>
          <p:cNvPr id="208904" name="AutoShape 8"/>
          <p:cNvSpPr>
            <a:spLocks noChangeArrowheads="1"/>
          </p:cNvSpPr>
          <p:nvPr/>
        </p:nvSpPr>
        <p:spPr bwMode="auto">
          <a:xfrm>
            <a:off x="3276600" y="3086100"/>
            <a:ext cx="2016125" cy="936625"/>
          </a:xfrm>
          <a:prstGeom prst="flowChartDecision">
            <a:avLst/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</a:rPr>
              <a:t>个数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&lt;100</a:t>
            </a:r>
          </a:p>
        </p:txBody>
      </p:sp>
      <p:cxnSp>
        <p:nvCxnSpPr>
          <p:cNvPr id="17417" name="AutoShape 9"/>
          <p:cNvCxnSpPr>
            <a:cxnSpLocks noChangeShapeType="1"/>
            <a:stCxn id="208904" idx="3"/>
            <a:endCxn id="208898" idx="0"/>
          </p:cNvCxnSpPr>
          <p:nvPr/>
        </p:nvCxnSpPr>
        <p:spPr bwMode="auto">
          <a:xfrm flipH="1">
            <a:off x="4368800" y="3554413"/>
            <a:ext cx="938213" cy="2757487"/>
          </a:xfrm>
          <a:prstGeom prst="bentConnector4">
            <a:avLst>
              <a:gd name="adj1" fmla="val -185282"/>
              <a:gd name="adj2" fmla="val 93319"/>
            </a:avLst>
          </a:prstGeom>
          <a:noFill/>
          <a:ln w="28575">
            <a:solidFill>
              <a:srgbClr val="FFCC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5514975" y="3086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</a:rPr>
              <a:t>假</a:t>
            </a:r>
          </a:p>
        </p:txBody>
      </p:sp>
      <p:sp>
        <p:nvSpPr>
          <p:cNvPr id="208907" name="Text Box 11"/>
          <p:cNvSpPr txBox="1">
            <a:spLocks noChangeArrowheads="1"/>
          </p:cNvSpPr>
          <p:nvPr/>
        </p:nvSpPr>
        <p:spPr bwMode="auto">
          <a:xfrm>
            <a:off x="2636838" y="3086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</a:rPr>
              <a:t>真</a:t>
            </a:r>
          </a:p>
        </p:txBody>
      </p:sp>
      <p:cxnSp>
        <p:nvCxnSpPr>
          <p:cNvPr id="17420" name="AutoShape 12"/>
          <p:cNvCxnSpPr>
            <a:cxnSpLocks noChangeShapeType="1"/>
            <a:stCxn id="208904" idx="1"/>
            <a:endCxn id="208912" idx="1"/>
          </p:cNvCxnSpPr>
          <p:nvPr/>
        </p:nvCxnSpPr>
        <p:spPr bwMode="auto">
          <a:xfrm rot="10800000" flipH="1" flipV="1">
            <a:off x="3262313" y="3554413"/>
            <a:ext cx="215900" cy="1139825"/>
          </a:xfrm>
          <a:prstGeom prst="bentConnector3">
            <a:avLst>
              <a:gd name="adj1" fmla="val -99264"/>
            </a:avLst>
          </a:prstGeom>
          <a:noFill/>
          <a:ln w="28575">
            <a:solidFill>
              <a:srgbClr val="FFCC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3"/>
          <p:cNvCxnSpPr>
            <a:cxnSpLocks noChangeShapeType="1"/>
            <a:stCxn id="208903" idx="2"/>
          </p:cNvCxnSpPr>
          <p:nvPr/>
        </p:nvCxnSpPr>
        <p:spPr bwMode="auto">
          <a:xfrm rot="16200000" flipV="1">
            <a:off x="1841501" y="3238500"/>
            <a:ext cx="2927350" cy="2219325"/>
          </a:xfrm>
          <a:prstGeom prst="bentConnector3">
            <a:avLst>
              <a:gd name="adj1" fmla="val -7810"/>
            </a:avLst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195513" y="2870200"/>
            <a:ext cx="2089150" cy="0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0" y="1268413"/>
            <a:ext cx="2663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</a:rPr>
              <a:t>捡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100</a:t>
            </a:r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</a:rPr>
              <a:t>个鸡蛋</a:t>
            </a:r>
          </a:p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</a:rPr>
              <a:t>循环结构</a:t>
            </a:r>
          </a:p>
        </p:txBody>
      </p:sp>
      <p:sp>
        <p:nvSpPr>
          <p:cNvPr id="208912" name="AutoShape 16"/>
          <p:cNvSpPr>
            <a:spLocks noChangeArrowheads="1"/>
          </p:cNvSpPr>
          <p:nvPr/>
        </p:nvSpPr>
        <p:spPr bwMode="auto">
          <a:xfrm>
            <a:off x="3492500" y="4454525"/>
            <a:ext cx="1900238" cy="479425"/>
          </a:xfrm>
          <a:prstGeom prst="flowChartProcess">
            <a:avLst/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85" tIns="41742" rIns="83485" bIns="41742" anchor="ctr"/>
          <a:lstStyle>
            <a:lvl1pPr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捡一个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427538" y="4957763"/>
            <a:ext cx="0" cy="360362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14" name="AutoShape 18"/>
          <p:cNvSpPr>
            <a:spLocks noChangeArrowheads="1"/>
          </p:cNvSpPr>
          <p:nvPr/>
        </p:nvSpPr>
        <p:spPr bwMode="auto">
          <a:xfrm>
            <a:off x="3276600" y="2085975"/>
            <a:ext cx="1900238" cy="479425"/>
          </a:xfrm>
          <a:prstGeom prst="flowChartProcess">
            <a:avLst/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85" tIns="41742" rIns="83485" bIns="41742" anchor="ctr"/>
          <a:lstStyle>
            <a:lvl1pPr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个数为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4284663" y="1841500"/>
            <a:ext cx="6350" cy="244475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4284663" y="476250"/>
            <a:ext cx="6350" cy="244475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nimBg="1" autoUpdateAnimBg="0"/>
      <p:bldP spid="208899" grpId="0" animBg="1" autoUpdateAnimBg="0"/>
      <p:bldP spid="208900" grpId="0" animBg="1" autoUpdateAnimBg="0"/>
      <p:bldP spid="208903" grpId="0" animBg="1" autoUpdateAnimBg="0"/>
      <p:bldP spid="208904" grpId="0" animBg="1"/>
      <p:bldP spid="208906" grpId="0"/>
      <p:bldP spid="208907" grpId="0"/>
      <p:bldP spid="208912" grpId="0" animBg="1" autoUpdateAnimBg="0"/>
      <p:bldP spid="20891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52413" y="692150"/>
            <a:ext cx="28797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</a:rPr>
              <a:t>捡</a:t>
            </a: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</a:rPr>
              <a:t>次，第</a:t>
            </a: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</a:rPr>
              <a:t>次捡</a:t>
            </a: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</a:rPr>
              <a:t>个鸡蛋，应如何改？？？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195513" y="476250"/>
            <a:ext cx="3860800" cy="6192838"/>
            <a:chOff x="1383" y="300"/>
            <a:chExt cx="2432" cy="3901"/>
          </a:xfrm>
        </p:grpSpPr>
        <p:sp>
          <p:nvSpPr>
            <p:cNvPr id="18448" name="AutoShape 4"/>
            <p:cNvSpPr>
              <a:spLocks noChangeArrowheads="1"/>
            </p:cNvSpPr>
            <p:nvPr/>
          </p:nvSpPr>
          <p:spPr bwMode="auto">
            <a:xfrm>
              <a:off x="2154" y="3985"/>
              <a:ext cx="1196" cy="216"/>
            </a:xfrm>
            <a:prstGeom prst="flowChartAlternateProcess">
              <a:avLst/>
            </a:prstGeom>
            <a:noFill/>
            <a:ln w="28575">
              <a:solidFill>
                <a:srgbClr val="FFCC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485" tIns="41742" rIns="83485" bIns="41742" anchor="ctr"/>
            <a:lstStyle>
              <a:lvl1pPr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</a:rPr>
                <a:t>结束</a:t>
              </a:r>
            </a:p>
          </p:txBody>
        </p:sp>
        <p:sp>
          <p:nvSpPr>
            <p:cNvPr id="18449" name="AutoShape 5"/>
            <p:cNvSpPr>
              <a:spLocks noChangeArrowheads="1"/>
            </p:cNvSpPr>
            <p:nvPr/>
          </p:nvSpPr>
          <p:spPr bwMode="auto">
            <a:xfrm>
              <a:off x="2064" y="845"/>
              <a:ext cx="1197" cy="302"/>
            </a:xfrm>
            <a:prstGeom prst="flowChartProcess">
              <a:avLst/>
            </a:prstGeom>
            <a:noFill/>
            <a:ln w="28575">
              <a:solidFill>
                <a:srgbClr val="FFCC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485" tIns="41742" rIns="83485" bIns="41742" anchor="ctr"/>
            <a:lstStyle>
              <a:lvl1pPr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</a:rPr>
                <a:t>拿一个空筐</a:t>
              </a:r>
            </a:p>
          </p:txBody>
        </p:sp>
        <p:sp>
          <p:nvSpPr>
            <p:cNvPr id="18450" name="AutoShape 6"/>
            <p:cNvSpPr>
              <a:spLocks noChangeArrowheads="1"/>
            </p:cNvSpPr>
            <p:nvPr/>
          </p:nvSpPr>
          <p:spPr bwMode="auto">
            <a:xfrm>
              <a:off x="2082" y="475"/>
              <a:ext cx="1197" cy="216"/>
            </a:xfrm>
            <a:prstGeom prst="flowChartAlternateProcess">
              <a:avLst/>
            </a:prstGeom>
            <a:noFill/>
            <a:ln w="28575">
              <a:solidFill>
                <a:srgbClr val="FFCC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485" tIns="41742" rIns="83485" bIns="41742" anchor="ctr"/>
            <a:lstStyle>
              <a:lvl1pPr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18451" name="Line 7"/>
            <p:cNvSpPr>
              <a:spLocks noChangeShapeType="1"/>
            </p:cNvSpPr>
            <p:nvPr/>
          </p:nvSpPr>
          <p:spPr bwMode="auto">
            <a:xfrm flipH="1">
              <a:off x="2699" y="691"/>
              <a:ext cx="4" cy="154"/>
            </a:xfrm>
            <a:prstGeom prst="line">
              <a:avLst/>
            </a:prstGeom>
            <a:noFill/>
            <a:ln w="28575">
              <a:solidFill>
                <a:srgbClr val="FFCC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8"/>
            <p:cNvSpPr>
              <a:spLocks noChangeShapeType="1"/>
            </p:cNvSpPr>
            <p:nvPr/>
          </p:nvSpPr>
          <p:spPr bwMode="auto">
            <a:xfrm>
              <a:off x="2699" y="1661"/>
              <a:ext cx="4" cy="264"/>
            </a:xfrm>
            <a:prstGeom prst="line">
              <a:avLst/>
            </a:prstGeom>
            <a:noFill/>
            <a:ln w="28575">
              <a:solidFill>
                <a:srgbClr val="FFCC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AutoShape 9"/>
            <p:cNvSpPr>
              <a:spLocks noChangeArrowheads="1"/>
            </p:cNvSpPr>
            <p:nvPr/>
          </p:nvSpPr>
          <p:spPr bwMode="auto">
            <a:xfrm>
              <a:off x="2182" y="3350"/>
              <a:ext cx="1197" cy="302"/>
            </a:xfrm>
            <a:prstGeom prst="flowChartProcess">
              <a:avLst/>
            </a:prstGeom>
            <a:noFill/>
            <a:ln w="28575">
              <a:solidFill>
                <a:srgbClr val="FFCC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485" tIns="41742" rIns="83485" bIns="41742" anchor="ctr"/>
            <a:lstStyle>
              <a:lvl1pPr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</a:rPr>
                <a:t>个数加 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1 </a:t>
              </a:r>
            </a:p>
          </p:txBody>
        </p:sp>
        <p:sp>
          <p:nvSpPr>
            <p:cNvPr id="18454" name="AutoShape 10"/>
            <p:cNvSpPr>
              <a:spLocks noChangeArrowheads="1"/>
            </p:cNvSpPr>
            <p:nvPr/>
          </p:nvSpPr>
          <p:spPr bwMode="auto">
            <a:xfrm>
              <a:off x="2064" y="1944"/>
              <a:ext cx="1270" cy="590"/>
            </a:xfrm>
            <a:prstGeom prst="flowChartDecision">
              <a:avLst/>
            </a:prstGeom>
            <a:noFill/>
            <a:ln w="28575">
              <a:solidFill>
                <a:srgbClr val="FFCC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solidFill>
                    <a:schemeClr val="bg1"/>
                  </a:solidFill>
                  <a:latin typeface="Times New Roman" pitchFamily="18" charset="0"/>
                </a:rPr>
                <a:t>个数</a:t>
              </a:r>
              <a:r>
                <a:rPr lang="en-US" altLang="zh-CN" sz="3200">
                  <a:solidFill>
                    <a:schemeClr val="bg1"/>
                  </a:solidFill>
                  <a:latin typeface="Times New Roman" pitchFamily="18" charset="0"/>
                </a:rPr>
                <a:t>&lt;100</a:t>
              </a:r>
            </a:p>
          </p:txBody>
        </p:sp>
        <p:cxnSp>
          <p:nvCxnSpPr>
            <p:cNvPr id="18455" name="AutoShape 11"/>
            <p:cNvCxnSpPr>
              <a:cxnSpLocks noChangeShapeType="1"/>
              <a:stCxn id="18454" idx="3"/>
              <a:endCxn id="18448" idx="0"/>
            </p:cNvCxnSpPr>
            <p:nvPr/>
          </p:nvCxnSpPr>
          <p:spPr bwMode="auto">
            <a:xfrm flipH="1">
              <a:off x="2752" y="2239"/>
              <a:ext cx="591" cy="1737"/>
            </a:xfrm>
            <a:prstGeom prst="bentConnector4">
              <a:avLst>
                <a:gd name="adj1" fmla="val -185282"/>
                <a:gd name="adj2" fmla="val 93319"/>
              </a:avLst>
            </a:prstGeom>
            <a:noFill/>
            <a:ln w="28575">
              <a:solidFill>
                <a:srgbClr val="FFCC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6" name="Text Box 12"/>
            <p:cNvSpPr txBox="1">
              <a:spLocks noChangeArrowheads="1"/>
            </p:cNvSpPr>
            <p:nvPr/>
          </p:nvSpPr>
          <p:spPr bwMode="auto">
            <a:xfrm>
              <a:off x="3442" y="1878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solidFill>
                    <a:schemeClr val="bg1"/>
                  </a:solidFill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18457" name="Text Box 13"/>
            <p:cNvSpPr txBox="1">
              <a:spLocks noChangeArrowheads="1"/>
            </p:cNvSpPr>
            <p:nvPr/>
          </p:nvSpPr>
          <p:spPr bwMode="auto">
            <a:xfrm>
              <a:off x="1629" y="1878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solidFill>
                    <a:schemeClr val="bg1"/>
                  </a:solidFill>
                  <a:latin typeface="Times New Roman" pitchFamily="18" charset="0"/>
                </a:rPr>
                <a:t>真</a:t>
              </a:r>
            </a:p>
          </p:txBody>
        </p:sp>
        <p:cxnSp>
          <p:nvCxnSpPr>
            <p:cNvPr id="18458" name="AutoShape 14"/>
            <p:cNvCxnSpPr>
              <a:cxnSpLocks noChangeShapeType="1"/>
              <a:stCxn id="18454" idx="1"/>
              <a:endCxn id="18461" idx="1"/>
            </p:cNvCxnSpPr>
            <p:nvPr/>
          </p:nvCxnSpPr>
          <p:spPr bwMode="auto">
            <a:xfrm rot="10800000" flipH="1" flipV="1">
              <a:off x="2055" y="2239"/>
              <a:ext cx="136" cy="718"/>
            </a:xfrm>
            <a:prstGeom prst="bentConnector3">
              <a:avLst>
                <a:gd name="adj1" fmla="val -99264"/>
              </a:avLst>
            </a:prstGeom>
            <a:noFill/>
            <a:ln w="28575">
              <a:solidFill>
                <a:srgbClr val="FFCC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9" name="AutoShape 15"/>
            <p:cNvCxnSpPr>
              <a:cxnSpLocks noChangeShapeType="1"/>
              <a:stCxn id="18453" idx="2"/>
            </p:cNvCxnSpPr>
            <p:nvPr/>
          </p:nvCxnSpPr>
          <p:spPr bwMode="auto">
            <a:xfrm rot="16200000" flipV="1">
              <a:off x="1160" y="2040"/>
              <a:ext cx="1844" cy="1398"/>
            </a:xfrm>
            <a:prstGeom prst="bentConnector3">
              <a:avLst>
                <a:gd name="adj1" fmla="val -7810"/>
              </a:avLst>
            </a:prstGeom>
            <a:noFill/>
            <a:ln w="28575">
              <a:solidFill>
                <a:srgbClr val="FFCC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0" name="Line 16"/>
            <p:cNvSpPr>
              <a:spLocks noChangeShapeType="1"/>
            </p:cNvSpPr>
            <p:nvPr/>
          </p:nvSpPr>
          <p:spPr bwMode="auto">
            <a:xfrm>
              <a:off x="1383" y="1808"/>
              <a:ext cx="1316" cy="0"/>
            </a:xfrm>
            <a:prstGeom prst="line">
              <a:avLst/>
            </a:prstGeom>
            <a:noFill/>
            <a:ln w="28575">
              <a:solidFill>
                <a:srgbClr val="FFCC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AutoShape 17"/>
            <p:cNvSpPr>
              <a:spLocks noChangeArrowheads="1"/>
            </p:cNvSpPr>
            <p:nvPr/>
          </p:nvSpPr>
          <p:spPr bwMode="auto">
            <a:xfrm>
              <a:off x="2200" y="2806"/>
              <a:ext cx="1197" cy="302"/>
            </a:xfrm>
            <a:prstGeom prst="flowChartProcess">
              <a:avLst/>
            </a:prstGeom>
            <a:noFill/>
            <a:ln w="28575">
              <a:solidFill>
                <a:srgbClr val="FFCC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485" tIns="41742" rIns="83485" bIns="41742" anchor="ctr"/>
            <a:lstStyle>
              <a:lvl1pPr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</a:rPr>
                <a:t>捡一个</a:t>
              </a:r>
            </a:p>
          </p:txBody>
        </p:sp>
        <p:sp>
          <p:nvSpPr>
            <p:cNvPr id="18462" name="Line 18"/>
            <p:cNvSpPr>
              <a:spLocks noChangeShapeType="1"/>
            </p:cNvSpPr>
            <p:nvPr/>
          </p:nvSpPr>
          <p:spPr bwMode="auto">
            <a:xfrm>
              <a:off x="2789" y="3123"/>
              <a:ext cx="0" cy="227"/>
            </a:xfrm>
            <a:prstGeom prst="line">
              <a:avLst/>
            </a:prstGeom>
            <a:noFill/>
            <a:ln w="28575">
              <a:solidFill>
                <a:srgbClr val="FFCC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AutoShape 19"/>
            <p:cNvSpPr>
              <a:spLocks noChangeArrowheads="1"/>
            </p:cNvSpPr>
            <p:nvPr/>
          </p:nvSpPr>
          <p:spPr bwMode="auto">
            <a:xfrm>
              <a:off x="2064" y="1314"/>
              <a:ext cx="1197" cy="302"/>
            </a:xfrm>
            <a:prstGeom prst="flowChartProcess">
              <a:avLst/>
            </a:prstGeom>
            <a:noFill/>
            <a:ln w="28575">
              <a:solidFill>
                <a:srgbClr val="FFCC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485" tIns="41742" rIns="83485" bIns="41742" anchor="ctr"/>
            <a:lstStyle>
              <a:lvl1pPr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defTabSz="835025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</a:rPr>
                <a:t>个数为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464" name="Line 20"/>
            <p:cNvSpPr>
              <a:spLocks noChangeShapeType="1"/>
            </p:cNvSpPr>
            <p:nvPr/>
          </p:nvSpPr>
          <p:spPr bwMode="auto">
            <a:xfrm flipH="1">
              <a:off x="2699" y="1160"/>
              <a:ext cx="4" cy="154"/>
            </a:xfrm>
            <a:prstGeom prst="line">
              <a:avLst/>
            </a:prstGeom>
            <a:noFill/>
            <a:ln w="28575">
              <a:solidFill>
                <a:srgbClr val="FFCC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21"/>
            <p:cNvSpPr>
              <a:spLocks noChangeShapeType="1"/>
            </p:cNvSpPr>
            <p:nvPr/>
          </p:nvSpPr>
          <p:spPr bwMode="auto">
            <a:xfrm flipH="1">
              <a:off x="2699" y="300"/>
              <a:ext cx="4" cy="154"/>
            </a:xfrm>
            <a:prstGeom prst="line">
              <a:avLst/>
            </a:prstGeom>
            <a:noFill/>
            <a:ln w="28575">
              <a:solidFill>
                <a:srgbClr val="FFCC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9942" name="AutoShape 22"/>
          <p:cNvSpPr>
            <a:spLocks noChangeArrowheads="1"/>
          </p:cNvSpPr>
          <p:nvPr/>
        </p:nvSpPr>
        <p:spPr bwMode="auto">
          <a:xfrm>
            <a:off x="3276600" y="3068638"/>
            <a:ext cx="2016125" cy="936625"/>
          </a:xfrm>
          <a:prstGeom prst="flowChartDecision">
            <a:avLst/>
          </a:prstGeom>
          <a:solidFill>
            <a:srgbClr val="CC0066"/>
          </a:solidFill>
          <a:ln w="2857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</a:rPr>
              <a:t>次数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&lt;</a:t>
            </a:r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</a:rPr>
              <a:t>＝</a:t>
            </a:r>
            <a:r>
              <a:rPr lang="en-US" altLang="zh-CN" sz="24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209943" name="AutoShape 23"/>
          <p:cNvSpPr>
            <a:spLocks noChangeArrowheads="1"/>
          </p:cNvSpPr>
          <p:nvPr/>
        </p:nvSpPr>
        <p:spPr bwMode="auto">
          <a:xfrm>
            <a:off x="4427538" y="2636838"/>
            <a:ext cx="1900237" cy="479425"/>
          </a:xfrm>
          <a:prstGeom prst="flowChartProcess">
            <a:avLst/>
          </a:prstGeom>
          <a:solidFill>
            <a:srgbClr val="CC0066"/>
          </a:solidFill>
          <a:ln w="28575">
            <a:solidFill>
              <a:srgbClr val="FFCC66"/>
            </a:solidFill>
            <a:miter lim="800000"/>
            <a:headEnd/>
            <a:tailEnd/>
          </a:ln>
        </p:spPr>
        <p:txBody>
          <a:bodyPr wrap="none" lIns="83485" tIns="41742" rIns="83485" bIns="41742" anchor="ctr"/>
          <a:lstStyle>
            <a:lvl1pPr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计次数从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开始</a:t>
            </a:r>
          </a:p>
        </p:txBody>
      </p:sp>
      <p:sp>
        <p:nvSpPr>
          <p:cNvPr id="209944" name="AutoShape 24"/>
          <p:cNvSpPr>
            <a:spLocks noChangeArrowheads="1"/>
          </p:cNvSpPr>
          <p:nvPr/>
        </p:nvSpPr>
        <p:spPr bwMode="auto">
          <a:xfrm>
            <a:off x="3463925" y="5326063"/>
            <a:ext cx="1900238" cy="479425"/>
          </a:xfrm>
          <a:prstGeom prst="flowChartProcess">
            <a:avLst/>
          </a:prstGeom>
          <a:solidFill>
            <a:srgbClr val="CC0066"/>
          </a:solidFill>
          <a:ln w="28575">
            <a:solidFill>
              <a:srgbClr val="FFCC66"/>
            </a:solidFill>
            <a:miter lim="800000"/>
            <a:headEnd/>
            <a:tailEnd/>
          </a:ln>
        </p:spPr>
        <p:txBody>
          <a:bodyPr wrap="none" lIns="83485" tIns="41742" rIns="83485" bIns="41742" anchor="ctr"/>
          <a:lstStyle>
            <a:lvl1pPr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3200">
                <a:solidFill>
                  <a:schemeClr val="bg1"/>
                </a:solidFill>
                <a:latin typeface="Times New Roman" pitchFamily="18" charset="0"/>
              </a:rPr>
              <a:t>次数加 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1 </a:t>
            </a:r>
          </a:p>
        </p:txBody>
      </p:sp>
      <p:sp>
        <p:nvSpPr>
          <p:cNvPr id="209945" name="AutoShape 25"/>
          <p:cNvSpPr>
            <a:spLocks noChangeArrowheads="1"/>
          </p:cNvSpPr>
          <p:nvPr/>
        </p:nvSpPr>
        <p:spPr bwMode="auto">
          <a:xfrm>
            <a:off x="3463925" y="4462463"/>
            <a:ext cx="1900238" cy="479425"/>
          </a:xfrm>
          <a:prstGeom prst="flowChartProcess">
            <a:avLst/>
          </a:prstGeom>
          <a:solidFill>
            <a:srgbClr val="CC0066"/>
          </a:solidFill>
          <a:ln w="28575">
            <a:solidFill>
              <a:srgbClr val="FFCC66"/>
            </a:solidFill>
            <a:miter lim="800000"/>
            <a:headEnd/>
            <a:tailEnd/>
          </a:ln>
        </p:spPr>
        <p:txBody>
          <a:bodyPr wrap="none" lIns="83485" tIns="41742" rIns="83485" bIns="41742" anchor="ctr"/>
          <a:lstStyle>
            <a:lvl1pPr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3200">
                <a:solidFill>
                  <a:schemeClr val="bg1"/>
                </a:solidFill>
                <a:latin typeface="Times New Roman" pitchFamily="18" charset="0"/>
              </a:rPr>
              <a:t>捡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kumimoji="1" lang="zh-CN" altLang="en-US" sz="3200">
                <a:solidFill>
                  <a:schemeClr val="bg1"/>
                </a:solidFill>
                <a:latin typeface="Times New Roman" pitchFamily="18" charset="0"/>
              </a:rPr>
              <a:t>个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5435600" y="4437063"/>
            <a:ext cx="1482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S</a:t>
            </a:r>
            <a:r>
              <a:rPr lang="en-US" altLang="zh-CN" sz="2800" baseline="-25000">
                <a:solidFill>
                  <a:schemeClr val="bg1"/>
                </a:solidFill>
              </a:rPr>
              <a:t>i</a:t>
            </a:r>
            <a:r>
              <a:rPr lang="en-US" altLang="zh-CN" sz="2800">
                <a:solidFill>
                  <a:schemeClr val="bg1"/>
                </a:solidFill>
              </a:rPr>
              <a:t>=s</a:t>
            </a:r>
            <a:r>
              <a:rPr lang="en-US" altLang="zh-CN" sz="2800" baseline="-25000">
                <a:solidFill>
                  <a:schemeClr val="bg1"/>
                </a:solidFill>
              </a:rPr>
              <a:t>i-1</a:t>
            </a:r>
            <a:r>
              <a:rPr lang="en-US" altLang="zh-CN" sz="2800">
                <a:solidFill>
                  <a:schemeClr val="bg1"/>
                </a:solidFill>
              </a:rPr>
              <a:t>+i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6588125" y="2636838"/>
            <a:ext cx="760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i=1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09948" name="Text Box 28"/>
          <p:cNvSpPr txBox="1">
            <a:spLocks noChangeArrowheads="1"/>
          </p:cNvSpPr>
          <p:nvPr/>
        </p:nvSpPr>
        <p:spPr bwMode="auto">
          <a:xfrm>
            <a:off x="5148263" y="1436688"/>
            <a:ext cx="327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定义“筐”变量</a:t>
            </a:r>
            <a:r>
              <a:rPr lang="en-US" altLang="zh-CN" sz="2400">
                <a:solidFill>
                  <a:schemeClr val="bg1"/>
                </a:solidFill>
              </a:rPr>
              <a:t>s</a:t>
            </a:r>
            <a:r>
              <a:rPr lang="en-US" altLang="zh-CN" sz="2000" baseline="-25000">
                <a:solidFill>
                  <a:schemeClr val="bg1"/>
                </a:solidFill>
              </a:rPr>
              <a:t>i</a:t>
            </a:r>
            <a:r>
              <a:rPr lang="zh-CN" altLang="en-US" sz="2000">
                <a:solidFill>
                  <a:schemeClr val="bg1"/>
                </a:solidFill>
              </a:rPr>
              <a:t>，计数变量</a:t>
            </a:r>
            <a:r>
              <a:rPr lang="en-US" altLang="zh-CN" sz="20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9949" name="Text Box 29"/>
          <p:cNvSpPr txBox="1">
            <a:spLocks noChangeArrowheads="1"/>
          </p:cNvSpPr>
          <p:nvPr/>
        </p:nvSpPr>
        <p:spPr bwMode="auto">
          <a:xfrm>
            <a:off x="7092950" y="3357563"/>
            <a:ext cx="1449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i&lt;=100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5508625" y="5300663"/>
            <a:ext cx="1111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i=i+1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09951" name="Text Box 31"/>
          <p:cNvSpPr txBox="1">
            <a:spLocks noChangeArrowheads="1"/>
          </p:cNvSpPr>
          <p:nvPr/>
        </p:nvSpPr>
        <p:spPr bwMode="auto">
          <a:xfrm>
            <a:off x="5364163" y="2060575"/>
            <a:ext cx="947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s</a:t>
            </a:r>
            <a:r>
              <a:rPr lang="en-US" altLang="zh-CN" sz="3200" baseline="-25000">
                <a:solidFill>
                  <a:schemeClr val="bg1"/>
                </a:solidFill>
              </a:rPr>
              <a:t>i</a:t>
            </a:r>
            <a:r>
              <a:rPr lang="en-US" altLang="zh-CN" sz="3200">
                <a:solidFill>
                  <a:schemeClr val="bg1"/>
                </a:solidFill>
              </a:rPr>
              <a:t>=0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09952" name="Text Box 32"/>
          <p:cNvSpPr txBox="1">
            <a:spLocks noChangeArrowheads="1"/>
          </p:cNvSpPr>
          <p:nvPr/>
        </p:nvSpPr>
        <p:spPr bwMode="auto">
          <a:xfrm>
            <a:off x="7092950" y="4508500"/>
            <a:ext cx="1512888" cy="579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S=s+i</a:t>
            </a:r>
          </a:p>
        </p:txBody>
      </p:sp>
      <p:sp>
        <p:nvSpPr>
          <p:cNvPr id="209953" name="AutoShape 33"/>
          <p:cNvSpPr>
            <a:spLocks noChangeArrowheads="1"/>
          </p:cNvSpPr>
          <p:nvPr/>
        </p:nvSpPr>
        <p:spPr bwMode="auto">
          <a:xfrm>
            <a:off x="3276600" y="1341438"/>
            <a:ext cx="1900238" cy="479425"/>
          </a:xfrm>
          <a:prstGeom prst="flowChartProcess">
            <a:avLst/>
          </a:prstGeom>
          <a:solidFill>
            <a:srgbClr val="CC0066"/>
          </a:solidFill>
          <a:ln w="28575">
            <a:solidFill>
              <a:srgbClr val="FFCC66"/>
            </a:solidFill>
            <a:miter lim="800000"/>
            <a:headEnd/>
            <a:tailEnd/>
          </a:ln>
        </p:spPr>
        <p:txBody>
          <a:bodyPr wrap="none" lIns="83485" tIns="41742" rIns="83485" bIns="41742" anchor="ctr"/>
          <a:lstStyle>
            <a:lvl1pPr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35025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1600">
                <a:solidFill>
                  <a:schemeClr val="bg1"/>
                </a:solidFill>
              </a:rPr>
              <a:t>拿一个空筐和计算器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42" grpId="0" animBg="1"/>
      <p:bldP spid="209944" grpId="0" animBg="1" autoUpdateAnimBg="0"/>
      <p:bldP spid="209945" grpId="0" animBg="1" autoUpdateAnimBg="0"/>
      <p:bldP spid="209946" grpId="0"/>
      <p:bldP spid="209947" grpId="0"/>
      <p:bldP spid="209948" grpId="0"/>
      <p:bldP spid="209949" grpId="0"/>
      <p:bldP spid="209950" grpId="0"/>
      <p:bldP spid="209951" grpId="0"/>
      <p:bldP spid="209952" grpId="0" animBg="1"/>
      <p:bldP spid="20995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495320" y="404664"/>
            <a:ext cx="6337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【</a:t>
            </a:r>
            <a:r>
              <a:rPr kumimoji="1" lang="zh-CN" altLang="en-US" sz="32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32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】</a:t>
            </a:r>
            <a:r>
              <a:rPr kumimoji="1" lang="zh-CN" altLang="en-US" sz="32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显示</a:t>
            </a:r>
            <a:r>
              <a:rPr kumimoji="1" lang="en-US" altLang="zh-CN" sz="32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en-US" altLang="en-US" sz="28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～</a:t>
            </a:r>
            <a:r>
              <a:rPr kumimoji="1" lang="en-US" altLang="zh-CN" sz="32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10</a:t>
            </a:r>
            <a:r>
              <a:rPr kumimoji="1" lang="zh-CN" altLang="en-US" sz="32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的平方</a:t>
            </a:r>
          </a:p>
        </p:txBody>
      </p:sp>
      <p:sp>
        <p:nvSpPr>
          <p:cNvPr id="210947" name="Text Box 3" descr="信纸"/>
          <p:cNvSpPr txBox="1">
            <a:spLocks noChangeArrowheads="1"/>
          </p:cNvSpPr>
          <p:nvPr/>
        </p:nvSpPr>
        <p:spPr bwMode="auto">
          <a:xfrm>
            <a:off x="468313" y="1484313"/>
            <a:ext cx="6015037" cy="4827587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46800" rIns="90000" bIns="46800">
            <a:spAutoFit/>
          </a:bodyPr>
          <a:lstStyle/>
          <a:p>
            <a:pPr eaLnBrk="0" hangingPunct="0">
              <a:defRPr/>
            </a:pPr>
            <a:r>
              <a:rPr kumimoji="1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</a:t>
            </a: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#include &lt;stdio.h&gt;</a:t>
            </a:r>
          </a:p>
          <a:p>
            <a:pPr eaLnBrk="0" hangingPunct="0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</a:t>
            </a:r>
          </a:p>
          <a:p>
            <a:pPr eaLnBrk="0" hangingPunct="0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void main ( )</a:t>
            </a:r>
          </a:p>
          <a:p>
            <a:pPr eaLnBrk="0" hangingPunct="0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{   </a:t>
            </a:r>
          </a:p>
          <a:p>
            <a:pPr eaLnBrk="0" hangingPunct="0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   int i = 1;</a:t>
            </a:r>
          </a:p>
          <a:p>
            <a:pPr eaLnBrk="0" hangingPunct="0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   while ( i &lt;= 10 )</a:t>
            </a:r>
          </a:p>
          <a:p>
            <a:pPr eaLnBrk="0" hangingPunct="0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   {  </a:t>
            </a:r>
          </a:p>
          <a:p>
            <a:pPr eaLnBrk="0" hangingPunct="0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      printf ("%d*%d=%d\n", i, i, i*i);</a:t>
            </a:r>
          </a:p>
          <a:p>
            <a:pPr eaLnBrk="0" hangingPunct="0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      i++;</a:t>
            </a:r>
          </a:p>
          <a:p>
            <a:pPr eaLnBrk="0" hangingPunct="0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   }</a:t>
            </a:r>
          </a:p>
          <a:p>
            <a:pPr eaLnBrk="0" hangingPunct="0"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}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6732588" y="1844675"/>
            <a:ext cx="1754187" cy="414655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运行结果：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1*1=1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2*2=4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3*3=9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4*4=16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5*5=25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6*6=36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7*7=49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8*8=64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9*9=81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10*10=100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 build="p" autoUpdateAnimBg="0"/>
      <p:bldP spid="210947" grpId="0" animBg="1" autoUpdateAnimBg="0"/>
      <p:bldP spid="21094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395288" y="1319213"/>
            <a:ext cx="80645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(1) 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后的表达式的值一开始就为假，循环体将一次也不执行。</a:t>
            </a:r>
          </a:p>
          <a:p>
            <a:pPr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(2) 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循环体中的语句可为任意类型的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语句。 </a:t>
            </a:r>
          </a:p>
          <a:p>
            <a:pPr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(3) 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遇到下列情况，退出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循环：</a:t>
            </a:r>
          </a:p>
          <a:p>
            <a:pPr>
              <a:buFont typeface="Wingdings" pitchFamily="2" charset="2"/>
              <a:buNone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表达式为假（为</a:t>
            </a:r>
            <a:r>
              <a:rPr kumimoji="1" lang="en-US" altLang="zh-CN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）。</a:t>
            </a:r>
          </a:p>
          <a:p>
            <a:pPr>
              <a:buFont typeface="Wingdings" pitchFamily="2" charset="2"/>
              <a:buNone/>
              <a:defRPr/>
            </a:pP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循环体内遇到</a:t>
            </a:r>
            <a:r>
              <a:rPr kumimoji="1" lang="en-US" altLang="zh-CN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break</a:t>
            </a: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return</a:t>
            </a: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goto</a:t>
            </a: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语句（</a:t>
            </a:r>
            <a:r>
              <a:rPr kumimoji="1" lang="en-US" altLang="zh-CN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break</a:t>
            </a: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goto</a:t>
            </a: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语句将在随后介绍）。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539750" y="314325"/>
            <a:ext cx="4824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kumimoji="1" lang="zh-CN" altLang="en-US" sz="36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en-US" sz="36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语句注意事项：</a:t>
            </a:r>
          </a:p>
        </p:txBody>
      </p:sp>
      <p:sp>
        <p:nvSpPr>
          <p:cNvPr id="211972" name="Rectangle 4" descr="信纸"/>
          <p:cNvSpPr>
            <a:spLocks noChangeArrowheads="1"/>
          </p:cNvSpPr>
          <p:nvPr/>
        </p:nvSpPr>
        <p:spPr bwMode="auto">
          <a:xfrm>
            <a:off x="1474788" y="2182813"/>
            <a:ext cx="6408737" cy="122555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int a = 0, b = 0;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while (a &gt; 0)     </a:t>
            </a:r>
            <a:r>
              <a:rPr kumimoji="1"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//a &gt; 0</a:t>
            </a:r>
            <a:r>
              <a:rPr kumimoji="1" lang="zh-CN" altLang="en-US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为假，</a:t>
            </a:r>
            <a:r>
              <a:rPr kumimoji="1"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b++</a:t>
            </a:r>
            <a:r>
              <a:rPr kumimoji="1" lang="zh-CN" altLang="en-US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不可能执行</a:t>
            </a:r>
          </a:p>
          <a:p>
            <a:pPr indent="400050"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b++;</a:t>
            </a:r>
          </a:p>
        </p:txBody>
      </p:sp>
      <p:sp>
        <p:nvSpPr>
          <p:cNvPr id="211973" name="Rectangle 5" descr="信纸"/>
          <p:cNvSpPr>
            <a:spLocks noChangeArrowheads="1"/>
          </p:cNvSpPr>
          <p:nvPr/>
        </p:nvSpPr>
        <p:spPr bwMode="auto">
          <a:xfrm>
            <a:off x="610691" y="3983310"/>
            <a:ext cx="7705725" cy="268605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int num = 0;  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字符计数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while ( 1 )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if (getche ( ) == '\n')    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如果输入的字符是回车符，则返回</a:t>
            </a:r>
          </a:p>
          <a:p>
            <a:pPr indent="400050"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return;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num++;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/>
      <p:bldP spid="211972" grpId="0" animBg="1"/>
      <p:bldP spid="2119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323850" y="1268413"/>
            <a:ext cx="80645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(4) 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在执行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语句之前，循环控制变量必须初始化，否则执行的结果将是不可预知的。</a:t>
            </a:r>
          </a:p>
          <a:p>
            <a:pPr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(5) 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要在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语句的某处（表达式或循环体内）改变循环控制变量，否则极易构成死循环。</a:t>
            </a:r>
          </a:p>
          <a:p>
            <a:pPr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(6) 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语句的循环体又是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语句，从而形成双重循环。</a:t>
            </a:r>
            <a:r>
              <a:rPr kumimoji="1" lang="zh-CN" altLang="en-US" sz="2400" b="0"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487495" y="263526"/>
            <a:ext cx="5761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kumimoji="1"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语句注意事项：</a:t>
            </a:r>
          </a:p>
        </p:txBody>
      </p:sp>
      <p:sp>
        <p:nvSpPr>
          <p:cNvPr id="212996" name="Rectangle 4" descr="信纸"/>
          <p:cNvSpPr>
            <a:spLocks noChangeArrowheads="1"/>
          </p:cNvSpPr>
          <p:nvPr/>
        </p:nvSpPr>
        <p:spPr bwMode="auto">
          <a:xfrm>
            <a:off x="1763713" y="2151063"/>
            <a:ext cx="4464050" cy="37814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indent="400050">
              <a:defRPr/>
            </a:pPr>
            <a:r>
              <a:rPr kumimoji="1" lang="zh-CN" altLang="en-US" sz="24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例：计算</a:t>
            </a:r>
            <a:r>
              <a:rPr kumimoji="1" lang="en-US" altLang="zh-CN" sz="24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10! 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#include &lt;stdio.h&gt;</a:t>
            </a:r>
          </a:p>
          <a:p>
            <a:pPr indent="400050">
              <a:defRPr/>
            </a:pPr>
            <a:r>
              <a:rPr kumimoji="1" lang="en-US" altLang="zh-CN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void main ( )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{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int i;           </a:t>
            </a:r>
            <a:r>
              <a:rPr kumimoji="1"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// i</a:t>
            </a:r>
            <a:r>
              <a:rPr kumimoji="1" lang="zh-CN" altLang="en-US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应赋初始值</a:t>
            </a:r>
            <a:r>
              <a:rPr kumimoji="1"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10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long s = 1;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while (i &gt;= 1)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s *= i--;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printf ("10! = %ld\n", s);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}</a:t>
            </a:r>
          </a:p>
        </p:txBody>
      </p:sp>
      <p:sp>
        <p:nvSpPr>
          <p:cNvPr id="212997" name="Rectangle 5" descr="信纸"/>
          <p:cNvSpPr>
            <a:spLocks noChangeArrowheads="1"/>
          </p:cNvSpPr>
          <p:nvPr/>
        </p:nvSpPr>
        <p:spPr bwMode="auto">
          <a:xfrm>
            <a:off x="898525" y="2852738"/>
            <a:ext cx="7416800" cy="15906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indent="2667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i = 1;</a:t>
            </a:r>
          </a:p>
          <a:p>
            <a:pPr indent="2667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while (i &lt; 100)   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死循环，因为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的值没变化，永远小于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100</a:t>
            </a:r>
          </a:p>
          <a:p>
            <a:pPr indent="2667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sum += i;</a:t>
            </a:r>
          </a:p>
          <a:p>
            <a:pPr indent="2667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printf ("sum = %d\n", sum);</a:t>
            </a:r>
          </a:p>
        </p:txBody>
      </p:sp>
      <p:sp>
        <p:nvSpPr>
          <p:cNvPr id="212998" name="Rectangle 6" descr="信纸"/>
          <p:cNvSpPr>
            <a:spLocks noChangeArrowheads="1"/>
          </p:cNvSpPr>
          <p:nvPr/>
        </p:nvSpPr>
        <p:spPr bwMode="auto">
          <a:xfrm>
            <a:off x="1403350" y="2565400"/>
            <a:ext cx="6192838" cy="414655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indent="266700"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i = 1; </a:t>
            </a:r>
          </a:p>
          <a:p>
            <a:pPr indent="2667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while (i &lt;= 9)</a:t>
            </a:r>
          </a:p>
          <a:p>
            <a:pPr indent="2667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{</a:t>
            </a:r>
          </a:p>
          <a:p>
            <a:pPr indent="2667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j = 1;</a:t>
            </a:r>
          </a:p>
          <a:p>
            <a:pPr indent="2667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24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while (j &lt;= 9)</a:t>
            </a:r>
          </a:p>
          <a:p>
            <a:pPr indent="266700">
              <a:defRPr/>
            </a:pPr>
            <a:r>
              <a:rPr kumimoji="1" lang="en-US" altLang="zh-CN" sz="24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{</a:t>
            </a:r>
          </a:p>
          <a:p>
            <a:pPr indent="266700">
              <a:defRPr/>
            </a:pPr>
            <a:r>
              <a:rPr kumimoji="1" lang="en-US" altLang="zh-CN" sz="24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   printf ("%d * %d = %d\n", i, j, i * j);</a:t>
            </a:r>
          </a:p>
          <a:p>
            <a:pPr indent="266700">
              <a:defRPr/>
            </a:pPr>
            <a:r>
              <a:rPr kumimoji="1" lang="en-US" altLang="zh-CN" sz="24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   j++;</a:t>
            </a:r>
          </a:p>
          <a:p>
            <a:pPr indent="266700">
              <a:defRPr/>
            </a:pPr>
            <a:r>
              <a:rPr kumimoji="1" lang="en-US" altLang="zh-CN" sz="24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}</a:t>
            </a:r>
          </a:p>
          <a:p>
            <a:pPr indent="2667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i++;</a:t>
            </a:r>
          </a:p>
          <a:p>
            <a:pPr indent="2667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/>
      <p:bldP spid="212996" grpId="0" animBg="1"/>
      <p:bldP spid="212997" grpId="0" animBg="1"/>
      <p:bldP spid="2129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521658"/>
            <a:ext cx="74168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练习：</a:t>
            </a: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3200" dirty="0" smtClean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zh-CN" sz="3200" dirty="0" smtClean="0">
                <a:latin typeface="隶书" pitchFamily="49" charset="-122"/>
                <a:ea typeface="隶书" pitchFamily="49" charset="-122"/>
              </a:rPr>
              <a:t>计算</a:t>
            </a:r>
            <a:r>
              <a:rPr lang="zh-CN" altLang="zh-CN" sz="3200" dirty="0">
                <a:latin typeface="隶书" pitchFamily="49" charset="-122"/>
                <a:ea typeface="隶书" pitchFamily="49" charset="-122"/>
              </a:rPr>
              <a:t>并输出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zh-CN" sz="3200" dirty="0">
                <a:latin typeface="隶书" pitchFamily="49" charset="-122"/>
                <a:ea typeface="隶书" pitchFamily="49" charset="-122"/>
              </a:rPr>
              <a:t>（包括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zh-CN" sz="3200" dirty="0">
                <a:latin typeface="隶书" pitchFamily="49" charset="-122"/>
                <a:ea typeface="隶书" pitchFamily="49" charset="-122"/>
              </a:rPr>
              <a:t>）以内能被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zh-CN" sz="3200" dirty="0">
                <a:latin typeface="隶书" pitchFamily="49" charset="-122"/>
                <a:ea typeface="隶书" pitchFamily="49" charset="-122"/>
              </a:rPr>
              <a:t>或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zh-CN" sz="3200" dirty="0">
                <a:latin typeface="隶书" pitchFamily="49" charset="-122"/>
                <a:ea typeface="隶书" pitchFamily="49" charset="-122"/>
              </a:rPr>
              <a:t>整除的所有整数的平方根之和</a:t>
            </a:r>
            <a:r>
              <a:rPr lang="zh-CN" altLang="zh-CN" sz="3200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3200" dirty="0" smtClean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、求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的阶乘。（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由键盘输入）</a:t>
            </a:r>
          </a:p>
          <a:p>
            <a:endParaRPr lang="en-US" altLang="zh-CN" sz="32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463550" y="31750"/>
            <a:ext cx="8429625" cy="2043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kumimoji="1" lang="en-US" altLang="zh-CN" sz="28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【</a:t>
            </a:r>
            <a:r>
              <a:rPr kumimoji="1" lang="zh-CN" altLang="en-US" sz="28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8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】</a:t>
            </a:r>
            <a:r>
              <a:rPr kumimoji="1" lang="zh-CN" altLang="en-US" sz="28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求两个正整数的最大公因子。</a:t>
            </a:r>
          </a:p>
          <a:p>
            <a:pPr marL="457200" indent="-457200">
              <a:defRPr/>
            </a:pPr>
            <a:r>
              <a:rPr kumimoji="1" lang="zh-CN" altLang="en-US" sz="20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 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我们采用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Euclid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（欧几里德）算法来求最大公因子，其算法是：</a:t>
            </a:r>
          </a:p>
          <a:p>
            <a:pPr marL="914400" lvl="1" indent="-457200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输入两个正整数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marL="914400" lvl="1" indent="-457200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除以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，余数为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，如果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等于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，则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是最大公因子，算法结束，否则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(3)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marL="914400" lvl="1" indent="-457200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把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赋给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，把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赋给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，转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(2)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214019" name="Text Box 3" descr="信纸"/>
          <p:cNvSpPr txBox="1">
            <a:spLocks noChangeArrowheads="1"/>
          </p:cNvSpPr>
          <p:nvPr/>
        </p:nvSpPr>
        <p:spPr bwMode="auto">
          <a:xfrm>
            <a:off x="611188" y="2205038"/>
            <a:ext cx="6059487" cy="4397375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46800" rIns="90000" bIns="46800">
            <a:spAutoFit/>
          </a:bodyPr>
          <a:lstStyle/>
          <a:p>
            <a:pPr marL="457200" indent="-45720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#include &lt;stdio.h&gt;</a:t>
            </a:r>
          </a:p>
          <a:p>
            <a:pPr marL="457200" indent="-457200">
              <a:defRPr/>
            </a:pPr>
            <a:r>
              <a:rPr kumimoji="1" lang="en-US" altLang="zh-CN" sz="20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void main ( )</a:t>
            </a:r>
          </a:p>
          <a:p>
            <a:pPr marL="457200" indent="-45720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{</a:t>
            </a:r>
          </a:p>
          <a:p>
            <a:pPr marL="457200" indent="-45720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int m, n, r;</a:t>
            </a:r>
          </a:p>
          <a:p>
            <a:pPr marL="1371600" lvl="2" indent="-45720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printf ("Please input two positive integer: ");</a:t>
            </a:r>
          </a:p>
          <a:p>
            <a:pPr marL="457200" indent="-45720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scanf ("%d%d", &amp;m, &amp;n);</a:t>
            </a:r>
          </a:p>
          <a:p>
            <a:pPr marL="457200" indent="-457200">
              <a:defRPr/>
            </a:pPr>
            <a:r>
              <a:rPr kumimoji="1" lang="en-US" altLang="zh-CN" sz="20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while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(n != 0)</a:t>
            </a:r>
          </a:p>
          <a:p>
            <a:pPr marL="457200" indent="-45720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{</a:t>
            </a:r>
          </a:p>
          <a:p>
            <a:pPr marL="457200" indent="-45720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r = m % n;   </a:t>
            </a:r>
            <a:r>
              <a:rPr kumimoji="1"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求余数</a:t>
            </a:r>
          </a:p>
          <a:p>
            <a:pPr marL="457200" indent="-457200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 = n;</a:t>
            </a:r>
          </a:p>
          <a:p>
            <a:pPr marL="457200" indent="-45720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n = r;</a:t>
            </a:r>
          </a:p>
          <a:p>
            <a:pPr marL="457200" indent="-45720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}</a:t>
            </a:r>
          </a:p>
          <a:p>
            <a:pPr marL="457200" indent="-45720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printf ("Their greatest common divisor is %d\n", m);</a:t>
            </a:r>
          </a:p>
          <a:p>
            <a:pPr marL="457200" indent="-45720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3348038" y="4508500"/>
            <a:ext cx="5589587" cy="122555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运行结果：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Please input two positive integer: 24 56↙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Their greatest common divisor is 8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684213" y="4102100"/>
            <a:ext cx="1511300" cy="18732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animBg="1" autoUpdateAnimBg="0"/>
      <p:bldP spid="214020" grpId="0" animBg="1"/>
      <p:bldP spid="2140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051"/>
          <p:cNvSpPr>
            <a:spLocks noGrp="1" noChangeArrowheads="1"/>
          </p:cNvSpPr>
          <p:nvPr>
            <p:ph idx="1"/>
          </p:nvPr>
        </p:nvSpPr>
        <p:spPr>
          <a:xfrm>
            <a:off x="467544" y="1098339"/>
            <a:ext cx="8362950" cy="4865688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200" dirty="0" smtClean="0">
                <a:ea typeface="黑体" pitchFamily="2" charset="-122"/>
              </a:rPr>
              <a:t>例4-2 </a:t>
            </a:r>
            <a:r>
              <a:rPr lang="zh-CN" altLang="en-US" sz="3200" dirty="0" smtClean="0"/>
              <a:t>从键盘输入一批学生的成绩，计算平均分。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200" dirty="0" smtClean="0"/>
              <a:t>分析：</a:t>
            </a:r>
          </a:p>
          <a:p>
            <a:pPr lvl="1" algn="just" eaLnBrk="1" hangingPunct="1"/>
            <a:r>
              <a:rPr lang="zh-CN" altLang="en-US" sz="2800" dirty="0" smtClean="0"/>
              <a:t>求累加和</a:t>
            </a:r>
          </a:p>
          <a:p>
            <a:pPr lvl="1" algn="just" eaLnBrk="1" hangingPunct="1"/>
            <a:r>
              <a:rPr lang="zh-CN" altLang="en-US" sz="2800" dirty="0" smtClean="0"/>
              <a:t>确定循环条件</a:t>
            </a:r>
          </a:p>
          <a:p>
            <a:pPr lvl="2" algn="just" eaLnBrk="1" hangingPunct="1"/>
            <a:r>
              <a:rPr lang="zh-CN" altLang="en-US" sz="2400" dirty="0" smtClean="0"/>
              <a:t>不知道输入数据的个数，无法事先确定循环次数</a:t>
            </a:r>
          </a:p>
          <a:p>
            <a:pPr lvl="2" algn="just" eaLnBrk="1" hangingPunct="1"/>
            <a:r>
              <a:rPr lang="zh-CN" altLang="en-US" sz="2400" dirty="0" smtClean="0"/>
              <a:t>用一个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特殊的数据</a:t>
            </a:r>
            <a:r>
              <a:rPr lang="zh-CN" altLang="en-US" sz="2400" dirty="0" smtClean="0"/>
              <a:t>作为正常输入数据的结束标志，比如选用一个负数作为结束标志</a:t>
            </a:r>
            <a:r>
              <a:rPr lang="zh-CN" altLang="zh-CN" sz="2400" dirty="0" smtClean="0"/>
              <a:t>。</a:t>
            </a:r>
            <a:endParaRPr lang="zh-CN" altLang="en-US" sz="3600" dirty="0" smtClean="0"/>
          </a:p>
        </p:txBody>
      </p:sp>
      <p:sp>
        <p:nvSpPr>
          <p:cNvPr id="23555" name="Rectangle 2052"/>
          <p:cNvSpPr>
            <a:spLocks noGrp="1" noChangeArrowheads="1"/>
          </p:cNvSpPr>
          <p:nvPr>
            <p:ph type="title"/>
          </p:nvPr>
        </p:nvSpPr>
        <p:spPr>
          <a:xfrm>
            <a:off x="323528" y="12370"/>
            <a:ext cx="8208962" cy="914400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 smtClean="0"/>
              <a:t>4.3 </a:t>
            </a:r>
            <a:r>
              <a:rPr lang="en-US" altLang="zh-CN" sz="3600" dirty="0" smtClean="0"/>
              <a:t>-2</a:t>
            </a:r>
            <a:r>
              <a:rPr lang="zh-CN" altLang="en-US" sz="3600" dirty="0" smtClean="0"/>
              <a:t>统计输入的一批学生的平均成绩</a:t>
            </a:r>
          </a:p>
        </p:txBody>
      </p:sp>
      <p:sp>
        <p:nvSpPr>
          <p:cNvPr id="23556" name="Text Box 2053"/>
          <p:cNvSpPr txBox="1">
            <a:spLocks noChangeArrowheads="1"/>
          </p:cNvSpPr>
          <p:nvPr/>
        </p:nvSpPr>
        <p:spPr bwMode="auto">
          <a:xfrm>
            <a:off x="1547813" y="5589588"/>
            <a:ext cx="386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当输入的成绩小于零时，停止计算！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2400"/>
            <a:ext cx="8064500" cy="65166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#</a:t>
            </a:r>
            <a:r>
              <a:rPr lang="en-US" altLang="zh-CN" sz="2400" dirty="0" smtClean="0"/>
              <a:t>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/>
              <a:t>{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;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double grade, total;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 = 0; total = 0;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(“Enter grades: \n"); </a:t>
            </a:r>
            <a:endParaRPr lang="zh-CN" alt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("%lf", &amp;grade);     /* </a:t>
            </a:r>
            <a:r>
              <a:rPr lang="zh-CN" altLang="en-US" sz="2400" dirty="0" smtClean="0"/>
              <a:t>输入第1个数*/</a:t>
            </a:r>
            <a:br>
              <a:rPr lang="zh-CN" altLang="en-US" sz="2400" dirty="0" smtClean="0"/>
            </a:br>
            <a:r>
              <a:rPr lang="en-US" altLang="zh-CN" sz="2400" dirty="0" smtClean="0"/>
              <a:t>while (</a:t>
            </a:r>
            <a:r>
              <a:rPr lang="en-US" altLang="zh-CN" sz="2400" dirty="0" smtClean="0">
                <a:solidFill>
                  <a:srgbClr val="FFCC00"/>
                </a:solidFill>
              </a:rPr>
              <a:t>mark &gt;= 0</a:t>
            </a:r>
            <a:r>
              <a:rPr lang="en-US" altLang="zh-CN" sz="2400" dirty="0" smtClean="0"/>
              <a:t>) {        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/*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输入负数，循环结束 */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400" b="1" dirty="0" smtClean="0">
                <a:solidFill>
                  <a:schemeClr val="bg1"/>
                </a:solidFill>
              </a:rPr>
              <a:t>	</a:t>
            </a:r>
            <a:r>
              <a:rPr lang="zh-CN" altLang="zh-CN" sz="2400" dirty="0" smtClean="0"/>
              <a:t>       </a:t>
            </a:r>
            <a:r>
              <a:rPr lang="zh-CN" altLang="en-US" sz="2400" dirty="0" smtClean="0"/>
              <a:t>t</a:t>
            </a:r>
            <a:r>
              <a:rPr lang="en-US" altLang="zh-CN" sz="2400" dirty="0" err="1" smtClean="0"/>
              <a:t>otal</a:t>
            </a:r>
            <a:r>
              <a:rPr lang="en-US" altLang="zh-CN" sz="2400" dirty="0" smtClean="0"/>
              <a:t>  = total + grade; </a:t>
            </a:r>
            <a:endParaRPr lang="zh-CN" altLang="en-US" sz="24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	       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++;  </a:t>
            </a:r>
            <a:endParaRPr lang="zh-CN" altLang="en-US" sz="24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(“%lf”, &amp;grade);</a:t>
            </a:r>
            <a:endParaRPr lang="zh-CN" altLang="en-US" sz="24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	}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if(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 != 0)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(“Grade average is %.2f\n", total/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);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	else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 Grade average is 0\n");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return 0;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427538" y="3213100"/>
            <a:ext cx="4679950" cy="944563"/>
          </a:xfrm>
          <a:prstGeom prst="rect">
            <a:avLst/>
          </a:prstGeom>
          <a:noFill/>
          <a:ln w="12700">
            <a:solidFill>
              <a:srgbClr val="B5E9C3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400" dirty="0">
                <a:ea typeface="Arial Unicode MS" pitchFamily="34" charset="-122"/>
                <a:cs typeface="Arial Unicode MS" pitchFamily="34" charset="-122"/>
              </a:rPr>
              <a:t>Enter grades: </a:t>
            </a:r>
            <a:r>
              <a:rPr kumimoji="1" lang="en-US" altLang="zh-CN" sz="2400" dirty="0">
                <a:solidFill>
                  <a:srgbClr val="FFCC00"/>
                </a:solidFill>
                <a:ea typeface="Arial Unicode MS" pitchFamily="34" charset="-122"/>
                <a:cs typeface="Arial Unicode MS" pitchFamily="34" charset="-122"/>
              </a:rPr>
              <a:t>67 88 73 54 82 -1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400" dirty="0">
                <a:ea typeface="Arial Unicode MS" pitchFamily="34" charset="-122"/>
                <a:cs typeface="Arial Unicode MS" pitchFamily="34" charset="-122"/>
              </a:rPr>
              <a:t>Grade average is 72.80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3779838" y="620713"/>
            <a:ext cx="4824412" cy="944562"/>
          </a:xfrm>
          <a:prstGeom prst="rect">
            <a:avLst/>
          </a:prstGeom>
          <a:noFill/>
          <a:ln w="12700">
            <a:solidFill>
              <a:srgbClr val="B5E9C3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400" dirty="0">
                <a:solidFill>
                  <a:srgbClr val="3333CC"/>
                </a:solidFill>
                <a:ea typeface="Arial Unicode MS" pitchFamily="34" charset="-122"/>
                <a:cs typeface="Arial Unicode MS" pitchFamily="34" charset="-122"/>
              </a:rPr>
              <a:t>Enter grades: </a:t>
            </a:r>
            <a:r>
              <a:rPr kumimoji="1" lang="en-US" altLang="zh-CN" sz="24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-1 67 88 73 54 82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400" dirty="0">
                <a:solidFill>
                  <a:srgbClr val="3333CC"/>
                </a:solidFill>
                <a:ea typeface="Arial Unicode MS" pitchFamily="34" charset="-122"/>
                <a:cs typeface="Arial Unicode MS" pitchFamily="34" charset="-122"/>
              </a:rPr>
              <a:t>Grade average mark 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 animBg="1" autoUpdateAnimBg="0"/>
      <p:bldP spid="1239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100000"/>
              </a:spcBef>
            </a:pPr>
            <a:r>
              <a:rPr lang="zh-CN" altLang="en-US" sz="2800" smtClean="0"/>
              <a:t>什么是循环? 为什么要使用循环? 如何实现循环?</a:t>
            </a:r>
          </a:p>
          <a:p>
            <a:pPr algn="just" eaLnBrk="1" hangingPunct="1">
              <a:lnSpc>
                <a:spcPct val="90000"/>
              </a:lnSpc>
              <a:spcBef>
                <a:spcPct val="100000"/>
              </a:spcBef>
            </a:pPr>
            <a:r>
              <a:rPr lang="zh-CN" altLang="en-US" sz="2800" smtClean="0"/>
              <a:t>实现循环时，如何确定循环条件和循环体?</a:t>
            </a:r>
          </a:p>
          <a:p>
            <a:pPr algn="just" eaLnBrk="1" hangingPunct="1">
              <a:lnSpc>
                <a:spcPct val="90000"/>
              </a:lnSpc>
              <a:spcBef>
                <a:spcPct val="100000"/>
              </a:spcBef>
            </a:pPr>
            <a:r>
              <a:rPr lang="zh-CN" altLang="en-US" sz="2800" smtClean="0"/>
              <a:t>怎样使用</a:t>
            </a:r>
            <a:r>
              <a:rPr lang="en-US" altLang="zh-CN" sz="2800" smtClean="0"/>
              <a:t>while </a:t>
            </a:r>
            <a:r>
              <a:rPr lang="zh-CN" altLang="en-US" sz="2800" smtClean="0"/>
              <a:t>和</a:t>
            </a:r>
            <a:r>
              <a:rPr lang="en-US" altLang="zh-CN" sz="2800" smtClean="0"/>
              <a:t>do-while</a:t>
            </a:r>
            <a:r>
              <a:rPr lang="zh-CN" altLang="en-US" sz="2800" smtClean="0"/>
              <a:t>语句实现次数不确定的循环?</a:t>
            </a:r>
          </a:p>
          <a:p>
            <a:pPr algn="just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zh-CN" sz="2800" smtClean="0"/>
              <a:t>while </a:t>
            </a:r>
            <a:r>
              <a:rPr lang="zh-CN" altLang="en-US" sz="2800" smtClean="0"/>
              <a:t>和</a:t>
            </a:r>
            <a:r>
              <a:rPr lang="en-US" altLang="zh-CN" sz="2800" smtClean="0"/>
              <a:t>do-while</a:t>
            </a:r>
            <a:r>
              <a:rPr lang="zh-CN" altLang="en-US" sz="2800" smtClean="0"/>
              <a:t>语句有什么不同?</a:t>
            </a:r>
          </a:p>
          <a:p>
            <a:pPr algn="just" eaLnBrk="1" hangingPunct="1">
              <a:lnSpc>
                <a:spcPct val="90000"/>
              </a:lnSpc>
              <a:spcBef>
                <a:spcPct val="100000"/>
              </a:spcBef>
            </a:pPr>
            <a:r>
              <a:rPr lang="zh-CN" altLang="en-US" sz="2800" smtClean="0"/>
              <a:t>如何使用</a:t>
            </a:r>
            <a:r>
              <a:rPr lang="en-US" altLang="zh-CN" sz="2800" smtClean="0"/>
              <a:t>break</a:t>
            </a:r>
            <a:r>
              <a:rPr lang="zh-CN" altLang="en-US" sz="2800" smtClean="0"/>
              <a:t>语句处理多循环条件?</a:t>
            </a:r>
          </a:p>
          <a:p>
            <a:pPr algn="just" eaLnBrk="1" hangingPunct="1">
              <a:lnSpc>
                <a:spcPct val="90000"/>
              </a:lnSpc>
              <a:spcBef>
                <a:spcPct val="100000"/>
              </a:spcBef>
            </a:pPr>
            <a:r>
              <a:rPr lang="zh-CN" altLang="en-US" sz="2800" smtClean="0"/>
              <a:t>如何实现多重循环?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44450"/>
            <a:ext cx="4373563" cy="914400"/>
          </a:xfrm>
          <a:noFill/>
        </p:spPr>
        <p:txBody>
          <a:bodyPr/>
          <a:lstStyle/>
          <a:p>
            <a:pPr algn="ctr" eaLnBrk="1" hangingPunct="1"/>
            <a:r>
              <a:rPr lang="zh-CN" altLang="en-US" dirty="0" smtClean="0"/>
              <a:t>本节要点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697788" cy="3705225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从键盘读入一个整数，统计该数的位数。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例如，输入</a:t>
            </a:r>
            <a:r>
              <a:rPr lang="en-US" altLang="zh-CN" sz="2800" dirty="0" smtClean="0"/>
              <a:t>12345</a:t>
            </a:r>
            <a:r>
              <a:rPr lang="zh-CN" altLang="en-US" sz="2800" dirty="0" smtClean="0"/>
              <a:t>，输出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；输入</a:t>
            </a:r>
            <a:r>
              <a:rPr lang="en-US" altLang="zh-CN" sz="2800" dirty="0" smtClean="0"/>
              <a:t>-99</a:t>
            </a:r>
            <a:r>
              <a:rPr lang="zh-CN" altLang="en-US" sz="2800" dirty="0" smtClean="0"/>
              <a:t>，输出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；输入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，输出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1  程序解析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dirty="0" smtClean="0"/>
              <a:t>2  do - while</a:t>
            </a:r>
            <a:r>
              <a:rPr lang="zh-CN" altLang="en-US" sz="2800" dirty="0" smtClean="0"/>
              <a:t>语句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6635750" cy="990600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 smtClean="0"/>
              <a:t>4.</a:t>
            </a:r>
            <a:r>
              <a:rPr lang="en-US" altLang="zh-CN" sz="4000" dirty="0" smtClean="0"/>
              <a:t>3.</a:t>
            </a:r>
            <a:r>
              <a:rPr lang="zh-CN" altLang="en-US" sz="4000" dirty="0" smtClean="0"/>
              <a:t>2 统计一个整数的位数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218026" y="908720"/>
            <a:ext cx="6553200" cy="5805488"/>
          </a:xfrm>
        </p:spPr>
        <p:txBody>
          <a:bodyPr/>
          <a:lstStyle/>
          <a:p>
            <a:pPr marL="187325" indent="-187325"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void main(void)</a:t>
            </a:r>
          </a:p>
          <a:p>
            <a:pPr marL="187325" indent="-187325"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{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count, number; </a:t>
            </a:r>
            <a:endParaRPr lang="zh-CN" altLang="en-US" sz="2400" b="1" dirty="0" smtClean="0"/>
          </a:p>
          <a:p>
            <a:pPr lvl="1" indent="-365125"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count = 0;</a:t>
            </a:r>
          </a:p>
          <a:p>
            <a:pPr lvl="1" indent="-365125" algn="just" eaLnBrk="1" hangingPunct="1">
              <a:buFont typeface="Wingdings" pitchFamily="2" charset="2"/>
              <a:buNone/>
            </a:pP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(“Enter a number: ");</a:t>
            </a:r>
            <a:endParaRPr lang="zh-CN" altLang="en-US" sz="2400" b="1" dirty="0" smtClean="0"/>
          </a:p>
          <a:p>
            <a:pPr lvl="1" indent="-365125" algn="just" eaLnBrk="1" hangingPunct="1">
              <a:buFont typeface="Wingdings" pitchFamily="2" charset="2"/>
              <a:buNone/>
            </a:pP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 ("%d", &amp;number) ;</a:t>
            </a:r>
          </a:p>
          <a:p>
            <a:pPr lvl="1" indent="-365125"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if (number &lt; 0)   number = -number; </a:t>
            </a:r>
          </a:p>
          <a:p>
            <a:pPr lvl="1" indent="-365125"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C0066"/>
                </a:solidFill>
              </a:rPr>
              <a:t>do</a:t>
            </a:r>
            <a:r>
              <a:rPr lang="en-US" altLang="zh-CN" sz="2400" b="1" dirty="0" smtClean="0"/>
              <a:t> {</a:t>
            </a:r>
            <a:endParaRPr lang="zh-CN" altLang="en-US" sz="2400" b="1" dirty="0" smtClean="0"/>
          </a:p>
          <a:p>
            <a:pPr lvl="1" indent="-365125" algn="just"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      </a:t>
            </a:r>
            <a:r>
              <a:rPr lang="en-US" altLang="zh-CN" sz="2400" b="1" dirty="0" smtClean="0"/>
              <a:t>number = number / 10; 		</a:t>
            </a:r>
          </a:p>
          <a:p>
            <a:pPr lvl="1" indent="-365125" algn="just"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    	  </a:t>
            </a:r>
            <a:r>
              <a:rPr lang="en-US" altLang="zh-CN" sz="2400" b="1" dirty="0" smtClean="0"/>
              <a:t>count ++;	</a:t>
            </a:r>
            <a:endParaRPr lang="zh-CN" altLang="en-US" sz="2400" b="1" dirty="0" smtClean="0"/>
          </a:p>
          <a:p>
            <a:pPr lvl="1" indent="-365125" algn="just"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} </a:t>
            </a:r>
            <a:r>
              <a:rPr lang="en-US" altLang="zh-CN" sz="2400" b="1" dirty="0" smtClean="0">
                <a:solidFill>
                  <a:srgbClr val="CC0066"/>
                </a:solidFill>
              </a:rPr>
              <a:t>while (number != 0)</a:t>
            </a:r>
            <a:r>
              <a:rPr lang="en-US" altLang="zh-CN" sz="2400" b="1" dirty="0" smtClean="0"/>
              <a:t>;</a:t>
            </a:r>
            <a:endParaRPr lang="zh-CN" altLang="en-US" sz="2400" b="1" dirty="0" smtClean="0"/>
          </a:p>
          <a:p>
            <a:pPr lvl="1" indent="-365125" algn="just" eaLnBrk="1" hangingPunct="1">
              <a:buFont typeface="Wingdings" pitchFamily="2" charset="2"/>
              <a:buNone/>
            </a:pP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("It contains %d digits.\n", count);</a:t>
            </a:r>
          </a:p>
          <a:p>
            <a:pPr lvl="1" indent="-365125"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}</a:t>
            </a:r>
            <a:endParaRPr lang="zh-CN" altLang="en-US" sz="2400" b="1" dirty="0" smtClean="0"/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>
          <a:xfrm>
            <a:off x="107504" y="18256"/>
            <a:ext cx="706755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 smtClean="0"/>
              <a:t>1  程序解析－统计一个整数的位数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3779838" y="1412875"/>
            <a:ext cx="300831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cs typeface="Arial" charset="0"/>
              </a:rPr>
              <a:t>Enter a number: </a:t>
            </a:r>
            <a:r>
              <a:rPr kumimoji="1" lang="en-US" altLang="zh-CN" sz="200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12534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cs typeface="Arial" charset="0"/>
              </a:rPr>
              <a:t>It contains 5 digits.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5508625" y="2276475"/>
            <a:ext cx="2751138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cs typeface="Arial" charset="0"/>
              </a:rPr>
              <a:t>Enter a number: </a:t>
            </a:r>
            <a:r>
              <a:rPr kumimoji="1" lang="en-US" altLang="zh-CN" sz="200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-99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cs typeface="Arial" charset="0"/>
              </a:rPr>
              <a:t>It contains 2 digits.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6227763" y="3284538"/>
            <a:ext cx="2592387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cs typeface="Arial" charset="0"/>
              </a:rPr>
              <a:t>Enter a number: </a:t>
            </a:r>
            <a:r>
              <a:rPr kumimoji="1" lang="en-US" altLang="zh-CN" sz="200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cs typeface="Arial" charset="0"/>
              </a:rPr>
              <a:t>It contains 1 digits.</a:t>
            </a: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5149850" y="4246563"/>
            <a:ext cx="3525838" cy="141446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en-US" altLang="zh-CN" sz="2000"/>
              <a:t>while (number != 0) {</a:t>
            </a:r>
            <a:endParaRPr kumimoji="1" lang="zh-CN" altLang="en-US" sz="2000"/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000"/>
              <a:t>      </a:t>
            </a:r>
            <a:r>
              <a:rPr kumimoji="1" lang="en-US" altLang="zh-CN" sz="2000"/>
              <a:t>number = number / 10;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000"/>
              <a:t>      </a:t>
            </a:r>
            <a:r>
              <a:rPr kumimoji="1" lang="en-US" altLang="zh-CN" sz="2000"/>
              <a:t>count ++;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0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nimBg="1" autoUpdateAnimBg="0"/>
      <p:bldP spid="125959" grpId="0" animBg="1" autoUpdateAnimBg="0"/>
      <p:bldP spid="125960" grpId="0" animBg="1" autoUpdateAnimBg="0"/>
      <p:bldP spid="12596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00200"/>
            <a:ext cx="3505200" cy="1828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66"/>
                </a:solidFill>
              </a:rPr>
              <a:t>do</a:t>
            </a:r>
            <a:r>
              <a:rPr lang="en-US" altLang="zh-CN" dirty="0" smtClean="0"/>
              <a:t> 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循环体语句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/>
              <a:t>}</a:t>
            </a:r>
            <a:r>
              <a:rPr lang="zh-CN" altLang="en-US" dirty="0" smtClean="0">
                <a:solidFill>
                  <a:srgbClr val="FF0066"/>
                </a:solidFill>
              </a:rPr>
              <a:t> </a:t>
            </a:r>
            <a:r>
              <a:rPr lang="en-US" altLang="zh-CN" dirty="0" smtClean="0">
                <a:solidFill>
                  <a:srgbClr val="CC0066"/>
                </a:solidFill>
              </a:rPr>
              <a:t>while </a:t>
            </a:r>
            <a:r>
              <a:rPr lang="en-US" altLang="zh-CN" dirty="0" smtClean="0"/>
              <a:t>(</a:t>
            </a:r>
            <a:r>
              <a:rPr lang="zh-CN" altLang="en-US" dirty="0" smtClean="0"/>
              <a:t>表达式)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277"/>
            <a:ext cx="5894388" cy="990600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 smtClean="0"/>
              <a:t>4.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.2</a:t>
            </a:r>
            <a:r>
              <a:rPr lang="en-US" altLang="zh-CN" sz="4000" dirty="0" smtClean="0"/>
              <a:t> do - while </a:t>
            </a:r>
            <a:r>
              <a:rPr lang="zh-CN" altLang="en-US" sz="4000" dirty="0" smtClean="0"/>
              <a:t>语句</a:t>
            </a:r>
            <a:endParaRPr lang="zh-CN" altLang="en-US" sz="4000" dirty="0" smtClean="0">
              <a:latin typeface="宋体" charset="-122"/>
            </a:endParaRPr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>
            <a:off x="7451725" y="2205038"/>
            <a:ext cx="1447800" cy="533400"/>
          </a:xfrm>
          <a:prstGeom prst="wedgeRectCallout">
            <a:avLst>
              <a:gd name="adj1" fmla="val -63708"/>
              <a:gd name="adj2" fmla="val 149403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latin typeface="Times New Roman" pitchFamily="18" charset="0"/>
              </a:rPr>
              <a:t>先循环</a:t>
            </a:r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>
            <a:off x="3276600" y="4724400"/>
            <a:ext cx="1447800" cy="533400"/>
          </a:xfrm>
          <a:prstGeom prst="wedgeRectCallout">
            <a:avLst>
              <a:gd name="adj1" fmla="val 116667"/>
              <a:gd name="adj2" fmla="val -106546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Times New Roman" pitchFamily="18" charset="0"/>
              </a:rPr>
              <a:t>后判断</a:t>
            </a:r>
          </a:p>
        </p:txBody>
      </p:sp>
      <p:sp>
        <p:nvSpPr>
          <p:cNvPr id="27654" name="Text Box 25"/>
          <p:cNvSpPr txBox="1">
            <a:spLocks noChangeArrowheads="1"/>
          </p:cNvSpPr>
          <p:nvPr/>
        </p:nvSpPr>
        <p:spPr bwMode="auto">
          <a:xfrm>
            <a:off x="6300788" y="4541838"/>
            <a:ext cx="423862" cy="392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/>
              <a:t>真</a:t>
            </a:r>
          </a:p>
        </p:txBody>
      </p:sp>
      <p:sp>
        <p:nvSpPr>
          <p:cNvPr id="27655" name="Text Box 26"/>
          <p:cNvSpPr txBox="1">
            <a:spLocks noChangeArrowheads="1"/>
          </p:cNvSpPr>
          <p:nvPr/>
        </p:nvSpPr>
        <p:spPr bwMode="auto">
          <a:xfrm>
            <a:off x="7519988" y="3860800"/>
            <a:ext cx="581025" cy="393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/>
              <a:t>假</a:t>
            </a:r>
          </a:p>
        </p:txBody>
      </p:sp>
      <p:sp>
        <p:nvSpPr>
          <p:cNvPr id="27656" name="AutoShape 27"/>
          <p:cNvSpPr>
            <a:spLocks noChangeArrowheads="1"/>
          </p:cNvSpPr>
          <p:nvPr/>
        </p:nvSpPr>
        <p:spPr bwMode="auto">
          <a:xfrm>
            <a:off x="5865813" y="3978275"/>
            <a:ext cx="1946547" cy="604838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/>
              <a:t>表达式</a:t>
            </a:r>
          </a:p>
        </p:txBody>
      </p:sp>
      <p:sp>
        <p:nvSpPr>
          <p:cNvPr id="27657" name="Rectangle 28"/>
          <p:cNvSpPr>
            <a:spLocks noChangeArrowheads="1"/>
          </p:cNvSpPr>
          <p:nvPr/>
        </p:nvSpPr>
        <p:spPr bwMode="auto">
          <a:xfrm>
            <a:off x="5867400" y="3363913"/>
            <a:ext cx="1728788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/>
              <a:t>循环体语句</a:t>
            </a:r>
          </a:p>
        </p:txBody>
      </p:sp>
      <p:sp>
        <p:nvSpPr>
          <p:cNvPr id="27658" name="Line 29"/>
          <p:cNvSpPr>
            <a:spLocks noChangeShapeType="1"/>
          </p:cNvSpPr>
          <p:nvPr/>
        </p:nvSpPr>
        <p:spPr bwMode="auto">
          <a:xfrm>
            <a:off x="6748463" y="3760788"/>
            <a:ext cx="1587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30"/>
          <p:cNvSpPr>
            <a:spLocks noChangeShapeType="1"/>
          </p:cNvSpPr>
          <p:nvPr/>
        </p:nvSpPr>
        <p:spPr bwMode="auto">
          <a:xfrm>
            <a:off x="6748463" y="4583113"/>
            <a:ext cx="0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31"/>
          <p:cNvSpPr>
            <a:spLocks noChangeShapeType="1"/>
          </p:cNvSpPr>
          <p:nvPr/>
        </p:nvSpPr>
        <p:spPr bwMode="auto">
          <a:xfrm>
            <a:off x="6732588" y="2924175"/>
            <a:ext cx="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32"/>
          <p:cNvSpPr>
            <a:spLocks noChangeShapeType="1"/>
          </p:cNvSpPr>
          <p:nvPr/>
        </p:nvSpPr>
        <p:spPr bwMode="auto">
          <a:xfrm>
            <a:off x="5148263" y="503555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33"/>
          <p:cNvSpPr>
            <a:spLocks noChangeShapeType="1"/>
          </p:cNvSpPr>
          <p:nvPr/>
        </p:nvSpPr>
        <p:spPr bwMode="auto">
          <a:xfrm flipV="1">
            <a:off x="5148263" y="3160713"/>
            <a:ext cx="0" cy="186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Line 34"/>
          <p:cNvSpPr>
            <a:spLocks noChangeShapeType="1"/>
          </p:cNvSpPr>
          <p:nvPr/>
        </p:nvSpPr>
        <p:spPr bwMode="auto">
          <a:xfrm>
            <a:off x="5148263" y="31702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35"/>
          <p:cNvSpPr>
            <a:spLocks noChangeShapeType="1"/>
          </p:cNvSpPr>
          <p:nvPr/>
        </p:nvSpPr>
        <p:spPr bwMode="auto">
          <a:xfrm>
            <a:off x="7621588" y="4279900"/>
            <a:ext cx="727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36"/>
          <p:cNvSpPr>
            <a:spLocks noChangeShapeType="1"/>
          </p:cNvSpPr>
          <p:nvPr/>
        </p:nvSpPr>
        <p:spPr bwMode="auto">
          <a:xfrm>
            <a:off x="8348663" y="4279900"/>
            <a:ext cx="0" cy="906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37"/>
          <p:cNvSpPr>
            <a:spLocks noChangeShapeType="1"/>
          </p:cNvSpPr>
          <p:nvPr/>
        </p:nvSpPr>
        <p:spPr bwMode="auto">
          <a:xfrm>
            <a:off x="6748463" y="51863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38"/>
          <p:cNvSpPr>
            <a:spLocks noChangeShapeType="1"/>
          </p:cNvSpPr>
          <p:nvPr/>
        </p:nvSpPr>
        <p:spPr bwMode="auto">
          <a:xfrm flipH="1">
            <a:off x="6732588" y="5186363"/>
            <a:ext cx="15875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Rectangle 39"/>
          <p:cNvSpPr>
            <a:spLocks noChangeArrowheads="1"/>
          </p:cNvSpPr>
          <p:nvPr/>
        </p:nvSpPr>
        <p:spPr bwMode="auto">
          <a:xfrm>
            <a:off x="5292725" y="5588000"/>
            <a:ext cx="2881313" cy="361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do-while</a:t>
            </a:r>
            <a:r>
              <a:rPr lang="zh-CN" altLang="en-US" sz="2000"/>
              <a:t>的下一条语句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4" grpId="0" animBg="1" autoUpdateAnimBg="0"/>
      <p:bldP spid="4405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397000"/>
            <a:ext cx="7543800" cy="1600200"/>
          </a:xfrm>
        </p:spPr>
        <p:txBody>
          <a:bodyPr/>
          <a:lstStyle/>
          <a:p>
            <a:pPr algn="just" eaLnBrk="1" hangingPunct="1"/>
            <a:r>
              <a:rPr lang="zh-CN" altLang="en-US" sz="2800" dirty="0" smtClean="0">
                <a:latin typeface="宋体" charset="-122"/>
              </a:rPr>
              <a:t> </a:t>
            </a:r>
            <a:r>
              <a:rPr lang="en-US" altLang="zh-CN" sz="2800" dirty="0" smtClean="0"/>
              <a:t>while</a:t>
            </a:r>
            <a:r>
              <a:rPr lang="en-US" altLang="zh-CN" sz="2800" dirty="0" smtClean="0">
                <a:latin typeface="宋体" charset="-122"/>
              </a:rPr>
              <a:t> </a:t>
            </a:r>
            <a:r>
              <a:rPr lang="zh-CN" altLang="en-US" sz="2800" dirty="0" smtClean="0">
                <a:latin typeface="宋体" charset="-122"/>
              </a:rPr>
              <a:t>是先判别条件，再决定是否循环；</a:t>
            </a:r>
          </a:p>
          <a:p>
            <a:pPr algn="just" eaLnBrk="1" hangingPunct="1"/>
            <a:r>
              <a:rPr lang="zh-CN" altLang="en-US" sz="2800" dirty="0" smtClean="0">
                <a:latin typeface="宋体" charset="-122"/>
              </a:rPr>
              <a:t> </a:t>
            </a:r>
            <a:r>
              <a:rPr lang="en-US" altLang="zh-CN" sz="2800" dirty="0" smtClean="0"/>
              <a:t>do-while</a:t>
            </a:r>
            <a:r>
              <a:rPr lang="en-US" altLang="zh-CN" sz="2800" dirty="0" smtClean="0">
                <a:latin typeface="宋体" charset="-122"/>
              </a:rPr>
              <a:t> </a:t>
            </a:r>
            <a:r>
              <a:rPr lang="zh-CN" altLang="en-US" sz="2800" dirty="0" smtClean="0">
                <a:latin typeface="宋体" charset="-122"/>
              </a:rPr>
              <a:t>是先至少循环一次，然后再根据循环的结果决定是否继续循环。</a:t>
            </a:r>
          </a:p>
        </p:txBody>
      </p:sp>
      <p:sp>
        <p:nvSpPr>
          <p:cNvPr id="28675" name="Rectangle 17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067550" cy="390525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while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do-while </a:t>
            </a:r>
            <a:r>
              <a:rPr lang="zh-CN" altLang="en-US" dirty="0" smtClean="0"/>
              <a:t>的比较</a:t>
            </a:r>
          </a:p>
        </p:txBody>
      </p:sp>
      <p:grpSp>
        <p:nvGrpSpPr>
          <p:cNvPr id="28676" name="Group 19"/>
          <p:cNvGrpSpPr>
            <a:grpSpLocks/>
          </p:cNvGrpSpPr>
          <p:nvPr/>
        </p:nvGrpSpPr>
        <p:grpSpPr bwMode="auto">
          <a:xfrm>
            <a:off x="990600" y="3341688"/>
            <a:ext cx="3200400" cy="2895600"/>
            <a:chOff x="1977" y="4866"/>
            <a:chExt cx="3960" cy="2993"/>
          </a:xfrm>
        </p:grpSpPr>
        <p:sp>
          <p:nvSpPr>
            <p:cNvPr id="28688" name="Text Box 20"/>
            <p:cNvSpPr txBox="1">
              <a:spLocks noChangeArrowheads="1"/>
            </p:cNvSpPr>
            <p:nvPr/>
          </p:nvSpPr>
          <p:spPr bwMode="auto">
            <a:xfrm>
              <a:off x="3590" y="6538"/>
              <a:ext cx="525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400"/>
                <a:t>真</a:t>
              </a:r>
            </a:p>
          </p:txBody>
        </p:sp>
        <p:sp>
          <p:nvSpPr>
            <p:cNvPr id="28689" name="Text Box 21"/>
            <p:cNvSpPr txBox="1">
              <a:spLocks noChangeArrowheads="1"/>
            </p:cNvSpPr>
            <p:nvPr/>
          </p:nvSpPr>
          <p:spPr bwMode="auto">
            <a:xfrm>
              <a:off x="4860" y="5964"/>
              <a:ext cx="720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400"/>
                <a:t>假</a:t>
              </a:r>
            </a:p>
          </p:txBody>
        </p:sp>
        <p:sp>
          <p:nvSpPr>
            <p:cNvPr id="28690" name="AutoShape 22"/>
            <p:cNvSpPr>
              <a:spLocks noChangeArrowheads="1"/>
            </p:cNvSpPr>
            <p:nvPr/>
          </p:nvSpPr>
          <p:spPr bwMode="auto">
            <a:xfrm>
              <a:off x="2865" y="5956"/>
              <a:ext cx="2172" cy="62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600"/>
                <a:t>表达式</a:t>
              </a:r>
            </a:p>
          </p:txBody>
        </p:sp>
        <p:sp>
          <p:nvSpPr>
            <p:cNvPr id="28691" name="Rectangle 23"/>
            <p:cNvSpPr>
              <a:spLocks noChangeArrowheads="1"/>
            </p:cNvSpPr>
            <p:nvPr/>
          </p:nvSpPr>
          <p:spPr bwMode="auto">
            <a:xfrm>
              <a:off x="3272" y="5321"/>
              <a:ext cx="1395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400"/>
                <a:t>循环体语句</a:t>
              </a:r>
            </a:p>
          </p:txBody>
        </p:sp>
        <p:sp>
          <p:nvSpPr>
            <p:cNvPr id="28692" name="Line 24"/>
            <p:cNvSpPr>
              <a:spLocks noChangeShapeType="1"/>
            </p:cNvSpPr>
            <p:nvPr/>
          </p:nvSpPr>
          <p:spPr bwMode="auto">
            <a:xfrm>
              <a:off x="3957" y="5730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25"/>
            <p:cNvSpPr>
              <a:spLocks noChangeShapeType="1"/>
            </p:cNvSpPr>
            <p:nvPr/>
          </p:nvSpPr>
          <p:spPr bwMode="auto">
            <a:xfrm>
              <a:off x="3957" y="658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26"/>
            <p:cNvSpPr>
              <a:spLocks noChangeShapeType="1"/>
            </p:cNvSpPr>
            <p:nvPr/>
          </p:nvSpPr>
          <p:spPr bwMode="auto">
            <a:xfrm>
              <a:off x="3937" y="486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7"/>
            <p:cNvSpPr>
              <a:spLocks noChangeShapeType="1"/>
            </p:cNvSpPr>
            <p:nvPr/>
          </p:nvSpPr>
          <p:spPr bwMode="auto">
            <a:xfrm>
              <a:off x="1977" y="7048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8"/>
            <p:cNvSpPr>
              <a:spLocks noChangeShapeType="1"/>
            </p:cNvSpPr>
            <p:nvPr/>
          </p:nvSpPr>
          <p:spPr bwMode="auto">
            <a:xfrm flipV="1">
              <a:off x="1977" y="5110"/>
              <a:ext cx="0" cy="1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9"/>
            <p:cNvSpPr>
              <a:spLocks noChangeShapeType="1"/>
            </p:cNvSpPr>
            <p:nvPr/>
          </p:nvSpPr>
          <p:spPr bwMode="auto">
            <a:xfrm>
              <a:off x="1977" y="5120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30"/>
            <p:cNvSpPr>
              <a:spLocks noChangeShapeType="1"/>
            </p:cNvSpPr>
            <p:nvPr/>
          </p:nvSpPr>
          <p:spPr bwMode="auto">
            <a:xfrm>
              <a:off x="5037" y="626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31"/>
            <p:cNvSpPr>
              <a:spLocks noChangeShapeType="1"/>
            </p:cNvSpPr>
            <p:nvPr/>
          </p:nvSpPr>
          <p:spPr bwMode="auto">
            <a:xfrm>
              <a:off x="5937" y="6268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32"/>
            <p:cNvSpPr>
              <a:spLocks noChangeShapeType="1"/>
            </p:cNvSpPr>
            <p:nvPr/>
          </p:nvSpPr>
          <p:spPr bwMode="auto">
            <a:xfrm>
              <a:off x="3957" y="7204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33"/>
            <p:cNvSpPr>
              <a:spLocks noChangeShapeType="1"/>
            </p:cNvSpPr>
            <p:nvPr/>
          </p:nvSpPr>
          <p:spPr bwMode="auto">
            <a:xfrm>
              <a:off x="3957" y="7204"/>
              <a:ext cx="2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Rectangle 34"/>
            <p:cNvSpPr>
              <a:spLocks noChangeArrowheads="1"/>
            </p:cNvSpPr>
            <p:nvPr/>
          </p:nvSpPr>
          <p:spPr bwMode="auto">
            <a:xfrm>
              <a:off x="2697" y="7485"/>
              <a:ext cx="2520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200"/>
                <a:t>do-while</a:t>
              </a:r>
              <a:r>
                <a:rPr lang="zh-CN" altLang="en-US" sz="1200"/>
                <a:t>的下一条语句</a:t>
              </a:r>
            </a:p>
          </p:txBody>
        </p:sp>
      </p:grpSp>
      <p:grpSp>
        <p:nvGrpSpPr>
          <p:cNvPr id="28677" name="Group 47"/>
          <p:cNvGrpSpPr>
            <a:grpSpLocks/>
          </p:cNvGrpSpPr>
          <p:nvPr/>
        </p:nvGrpSpPr>
        <p:grpSpPr bwMode="auto">
          <a:xfrm>
            <a:off x="5181600" y="3341688"/>
            <a:ext cx="2743200" cy="2895600"/>
            <a:chOff x="3264" y="1776"/>
            <a:chExt cx="1728" cy="1824"/>
          </a:xfrm>
        </p:grpSpPr>
        <p:sp>
          <p:nvSpPr>
            <p:cNvPr id="28678" name="Text Box 36"/>
            <p:cNvSpPr txBox="1">
              <a:spLocks noChangeArrowheads="1"/>
            </p:cNvSpPr>
            <p:nvPr/>
          </p:nvSpPr>
          <p:spPr bwMode="auto">
            <a:xfrm>
              <a:off x="3832" y="2338"/>
              <a:ext cx="676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60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28679" name="Text Box 37"/>
            <p:cNvSpPr txBox="1">
              <a:spLocks noChangeArrowheads="1"/>
            </p:cNvSpPr>
            <p:nvPr/>
          </p:nvSpPr>
          <p:spPr bwMode="auto">
            <a:xfrm>
              <a:off x="4420" y="1973"/>
              <a:ext cx="572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60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28680" name="Line 38"/>
            <p:cNvSpPr>
              <a:spLocks noChangeShapeType="1"/>
            </p:cNvSpPr>
            <p:nvPr/>
          </p:nvSpPr>
          <p:spPr bwMode="auto">
            <a:xfrm>
              <a:off x="4041" y="2359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81" name="Group 46"/>
            <p:cNvGrpSpPr>
              <a:grpSpLocks/>
            </p:cNvGrpSpPr>
            <p:nvPr/>
          </p:nvGrpSpPr>
          <p:grpSpPr bwMode="auto">
            <a:xfrm>
              <a:off x="3264" y="1776"/>
              <a:ext cx="1681" cy="1824"/>
              <a:chOff x="3264" y="1776"/>
              <a:chExt cx="1681" cy="1824"/>
            </a:xfrm>
          </p:grpSpPr>
          <p:sp>
            <p:nvSpPr>
              <p:cNvPr id="28682" name="Text Box 40"/>
              <p:cNvSpPr txBox="1">
                <a:spLocks noChangeArrowheads="1"/>
              </p:cNvSpPr>
              <p:nvPr/>
            </p:nvSpPr>
            <p:spPr bwMode="auto">
              <a:xfrm>
                <a:off x="3424" y="3361"/>
                <a:ext cx="1319" cy="2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1600">
                    <a:latin typeface="Times New Roman" pitchFamily="18" charset="0"/>
                  </a:rPr>
                  <a:t>while</a:t>
                </a:r>
                <a:r>
                  <a:rPr lang="zh-CN" altLang="en-US" sz="1600">
                    <a:latin typeface="Times New Roman" pitchFamily="18" charset="0"/>
                  </a:rPr>
                  <a:t>的下一条语句</a:t>
                </a:r>
              </a:p>
            </p:txBody>
          </p:sp>
          <p:sp>
            <p:nvSpPr>
              <p:cNvPr id="28683" name="Line 41"/>
              <p:cNvSpPr>
                <a:spLocks noChangeShapeType="1"/>
              </p:cNvSpPr>
              <p:nvPr/>
            </p:nvSpPr>
            <p:spPr bwMode="auto">
              <a:xfrm>
                <a:off x="4041" y="1776"/>
                <a:ext cx="0" cy="1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4" name="AutoShape 42"/>
              <p:cNvSpPr>
                <a:spLocks noChangeArrowheads="1"/>
              </p:cNvSpPr>
              <p:nvPr/>
            </p:nvSpPr>
            <p:spPr bwMode="auto">
              <a:xfrm>
                <a:off x="3475" y="1969"/>
                <a:ext cx="1135" cy="391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Times New Roman" pitchFamily="18" charset="0"/>
                  </a:rPr>
                  <a:t>表达式</a:t>
                </a:r>
              </a:p>
            </p:txBody>
          </p:sp>
          <p:sp>
            <p:nvSpPr>
              <p:cNvPr id="28685" name="Rectangle 43"/>
              <p:cNvSpPr>
                <a:spLocks noChangeArrowheads="1"/>
              </p:cNvSpPr>
              <p:nvPr/>
            </p:nvSpPr>
            <p:spPr bwMode="auto">
              <a:xfrm>
                <a:off x="3627" y="2528"/>
                <a:ext cx="835" cy="2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Times New Roman" pitchFamily="18" charset="0"/>
                  </a:rPr>
                  <a:t>循环体语句</a:t>
                </a:r>
              </a:p>
            </p:txBody>
          </p:sp>
          <p:sp>
            <p:nvSpPr>
              <p:cNvPr id="28686" name="Freeform 44"/>
              <p:cNvSpPr>
                <a:spLocks/>
              </p:cNvSpPr>
              <p:nvPr/>
            </p:nvSpPr>
            <p:spPr bwMode="auto">
              <a:xfrm>
                <a:off x="4091" y="2168"/>
                <a:ext cx="854" cy="1192"/>
              </a:xfrm>
              <a:custGeom>
                <a:avLst/>
                <a:gdLst>
                  <a:gd name="T0" fmla="*/ 840 w 1365"/>
                  <a:gd name="T1" fmla="*/ 0 h 2028"/>
                  <a:gd name="T2" fmla="*/ 1365 w 1365"/>
                  <a:gd name="T3" fmla="*/ 0 h 2028"/>
                  <a:gd name="T4" fmla="*/ 1365 w 1365"/>
                  <a:gd name="T5" fmla="*/ 1560 h 2028"/>
                  <a:gd name="T6" fmla="*/ 0 w 1365"/>
                  <a:gd name="T7" fmla="*/ 1560 h 2028"/>
                  <a:gd name="T8" fmla="*/ 0 w 1365"/>
                  <a:gd name="T9" fmla="*/ 2028 h 20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5"/>
                  <a:gd name="T16" fmla="*/ 0 h 2028"/>
                  <a:gd name="T17" fmla="*/ 1365 w 1365"/>
                  <a:gd name="T18" fmla="*/ 2028 h 20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5" h="2028">
                    <a:moveTo>
                      <a:pt x="840" y="0"/>
                    </a:moveTo>
                    <a:lnTo>
                      <a:pt x="1365" y="0"/>
                    </a:lnTo>
                    <a:lnTo>
                      <a:pt x="1365" y="1560"/>
                    </a:lnTo>
                    <a:lnTo>
                      <a:pt x="0" y="1560"/>
                    </a:lnTo>
                    <a:lnTo>
                      <a:pt x="0" y="202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7" name="Freeform 45"/>
              <p:cNvSpPr>
                <a:spLocks/>
              </p:cNvSpPr>
              <p:nvPr/>
            </p:nvSpPr>
            <p:spPr bwMode="auto">
              <a:xfrm>
                <a:off x="3264" y="1930"/>
                <a:ext cx="788" cy="1141"/>
              </a:xfrm>
              <a:custGeom>
                <a:avLst/>
                <a:gdLst>
                  <a:gd name="T0" fmla="*/ 1260 w 1260"/>
                  <a:gd name="T1" fmla="*/ 1248 h 1716"/>
                  <a:gd name="T2" fmla="*/ 1260 w 1260"/>
                  <a:gd name="T3" fmla="*/ 1716 h 1716"/>
                  <a:gd name="T4" fmla="*/ 0 w 1260"/>
                  <a:gd name="T5" fmla="*/ 1716 h 1716"/>
                  <a:gd name="T6" fmla="*/ 0 w 1260"/>
                  <a:gd name="T7" fmla="*/ 0 h 1716"/>
                  <a:gd name="T8" fmla="*/ 1155 w 1260"/>
                  <a:gd name="T9" fmla="*/ 0 h 17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0"/>
                  <a:gd name="T16" fmla="*/ 0 h 1716"/>
                  <a:gd name="T17" fmla="*/ 1260 w 1260"/>
                  <a:gd name="T18" fmla="*/ 1716 h 17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0" h="1716">
                    <a:moveTo>
                      <a:pt x="1260" y="1248"/>
                    </a:moveTo>
                    <a:lnTo>
                      <a:pt x="1260" y="1716"/>
                    </a:lnTo>
                    <a:lnTo>
                      <a:pt x="0" y="1716"/>
                    </a:lnTo>
                    <a:lnTo>
                      <a:pt x="0" y="0"/>
                    </a:lnTo>
                    <a:lnTo>
                      <a:pt x="115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265238"/>
            <a:ext cx="7215188" cy="58356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#</a:t>
            </a:r>
            <a:r>
              <a:rPr lang="en-US" altLang="zh-CN" sz="2400" b="1" dirty="0" smtClean="0"/>
              <a:t>include &lt;</a:t>
            </a:r>
            <a:r>
              <a:rPr lang="en-US" altLang="zh-CN" sz="2400" b="1" dirty="0" err="1" smtClean="0"/>
              <a:t>stdio.h</a:t>
            </a:r>
            <a:r>
              <a:rPr lang="en-US" altLang="zh-CN" sz="2400" b="1" dirty="0" smtClean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void main(void)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{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mark, max;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(“Enter marks:"); </a:t>
            </a:r>
            <a:endParaRPr lang="zh-CN" altLang="en-US" sz="2400" b="1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 ("%d", &amp;mark);   /* </a:t>
            </a:r>
            <a:r>
              <a:rPr lang="zh-CN" altLang="en-US" sz="2400" b="1" dirty="0" smtClean="0"/>
              <a:t>读入第一个成绩 */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</a:t>
            </a:r>
            <a:r>
              <a:rPr lang="en-US" altLang="zh-CN" sz="2400" b="1" dirty="0" smtClean="0"/>
              <a:t>max = mark;          /* </a:t>
            </a:r>
            <a:r>
              <a:rPr lang="zh-CN" altLang="en-US" sz="2400" b="1" dirty="0" smtClean="0"/>
              <a:t>假设第一个成绩最高分 */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3333CC"/>
                </a:solidFill>
              </a:rPr>
              <a:t>    while (</a:t>
            </a:r>
            <a:r>
              <a:rPr lang="en-US" altLang="zh-CN" sz="2400" b="1" dirty="0" smtClean="0">
                <a:solidFill>
                  <a:srgbClr val="CC0066"/>
                </a:solidFill>
              </a:rPr>
              <a:t>mark &gt;= 0</a:t>
            </a:r>
            <a:r>
              <a:rPr lang="en-US" altLang="zh-CN" sz="2400" b="1" dirty="0" smtClean="0">
                <a:solidFill>
                  <a:srgbClr val="3333CC"/>
                </a:solidFill>
              </a:rPr>
              <a:t>)</a:t>
            </a:r>
            <a:r>
              <a:rPr lang="en-US" altLang="zh-CN" sz="2400" b="1" dirty="0" smtClean="0"/>
              <a:t>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    if(max &lt; mark)</a:t>
            </a:r>
            <a:r>
              <a:rPr lang="zh-CN" altLang="en-US" sz="2400" b="1" dirty="0" smtClean="0"/>
              <a:t>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          </a:t>
            </a:r>
            <a:r>
              <a:rPr lang="en-US" altLang="zh-CN" sz="2400" b="1" dirty="0" smtClean="0"/>
              <a:t>max = mark ; </a:t>
            </a:r>
            <a:endParaRPr lang="zh-CN" altLang="en-US" sz="2400" b="1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    </a:t>
            </a: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 ("%d", &amp;mark );</a:t>
            </a:r>
            <a:endParaRPr lang="zh-CN" altLang="en-US" sz="2400" b="1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}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("Max = %d\n", max);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}</a:t>
            </a:r>
            <a:endParaRPr lang="zh-CN" altLang="en-US" sz="2400" b="1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02203"/>
            <a:ext cx="8520113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 smtClean="0"/>
              <a:t>例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 输入一批学生的成绩，求最高分(</a:t>
            </a:r>
            <a:r>
              <a:rPr lang="en-US" altLang="zh-CN" sz="3200" dirty="0" smtClean="0"/>
              <a:t>while)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3995738" y="1404938"/>
            <a:ext cx="4608512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400"/>
              <a:t>Enter marks:</a:t>
            </a:r>
            <a:r>
              <a:rPr kumimoji="1" lang="en-US" altLang="zh-CN" sz="2400">
                <a:solidFill>
                  <a:srgbClr val="CC0066"/>
                </a:solidFill>
                <a:cs typeface="Arial" charset="0"/>
              </a:rPr>
              <a:t>67 88 73 54 82 -1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400">
                <a:cs typeface="Arial" charset="0"/>
              </a:rPr>
              <a:t>Max = 88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5076825" y="3933825"/>
            <a:ext cx="26384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400"/>
              <a:t>Enter marks:</a:t>
            </a:r>
            <a:r>
              <a:rPr kumimoji="1" lang="en-US" altLang="zh-CN" sz="240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-1</a:t>
            </a:r>
          </a:p>
          <a:p>
            <a:pPr eaLnBrk="1" hangingPunct="1">
              <a:spcBef>
                <a:spcPct val="30000"/>
              </a:spcBef>
            </a:pPr>
            <a:endParaRPr kumimoji="1" lang="en-US" altLang="zh-CN" sz="2400">
              <a:solidFill>
                <a:srgbClr val="CC0066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8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 animBg="1" autoUpdateAnimBg="0"/>
      <p:bldP spid="15975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795151" y="884259"/>
            <a:ext cx="244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一般形式：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526814" y="1424634"/>
            <a:ext cx="6840760" cy="107721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for 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表达式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；表达式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；表达式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循环体语句；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4.3.3for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1762" y="2832814"/>
            <a:ext cx="9589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for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433" y="2832814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68344" y="2832814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8897" y="3662920"/>
            <a:ext cx="12795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kumimoji="1"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一般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为赋值表达式，给控制变量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赋初值</a:t>
            </a:r>
            <a:r>
              <a:rPr kumimoji="1"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3256071" y="2832814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；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87411" y="3672566"/>
            <a:ext cx="12795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kumimoji="1"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表达式或逻辑表达式，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循环控制条件</a:t>
            </a:r>
            <a:r>
              <a:rPr kumimoji="1"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97" name="矩形 96"/>
          <p:cNvSpPr/>
          <p:nvPr/>
        </p:nvSpPr>
        <p:spPr>
          <a:xfrm>
            <a:off x="5364119" y="2832814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；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9055" y="3672566"/>
            <a:ext cx="1229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kumimoji="1"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一般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为赋值表达式，给控制变量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增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量或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减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量。</a:t>
            </a:r>
          </a:p>
        </p:txBody>
      </p:sp>
      <p:sp>
        <p:nvSpPr>
          <p:cNvPr id="99" name="Text Box 3"/>
          <p:cNvSpPr txBox="1">
            <a:spLocks noChangeArrowheads="1"/>
          </p:cNvSpPr>
          <p:nvPr/>
        </p:nvSpPr>
        <p:spPr bwMode="auto">
          <a:xfrm>
            <a:off x="1864218" y="2708920"/>
            <a:ext cx="1418400" cy="954000"/>
          </a:xfrm>
          <a:prstGeom prst="rect">
            <a:avLst/>
          </a:prstGeom>
          <a:solidFill>
            <a:srgbClr val="00007D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从哪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开始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楷体_GB2312" pitchFamily="49" charset="-122"/>
              <a:cs typeface="+mn-cs"/>
            </a:endParaRPr>
          </a:p>
        </p:txBody>
      </p: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3931761" y="2709704"/>
            <a:ext cx="1418400" cy="954000"/>
          </a:xfrm>
          <a:prstGeom prst="rect">
            <a:avLst/>
          </a:prstGeom>
          <a:solidFill>
            <a:srgbClr val="00007D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没到结束吧？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楷体_GB2312" pitchFamily="49" charset="-122"/>
              <a:cs typeface="+mn-cs"/>
            </a:endParaRP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6039810" y="2709704"/>
            <a:ext cx="1418400" cy="954000"/>
          </a:xfrm>
          <a:prstGeom prst="rect">
            <a:avLst/>
          </a:prstGeom>
          <a:solidFill>
            <a:srgbClr val="00007D"/>
          </a:solidFill>
          <a:ln w="9525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800">
                <a:solidFill>
                  <a:srgbClr val="FFFFFF"/>
                </a:solidFill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循环控制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变化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楷体_GB2312" pitchFamily="49" charset="-122"/>
              <a:cs typeface="+mn-cs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929290" y="3779890"/>
            <a:ext cx="1418400" cy="954000"/>
          </a:xfrm>
          <a:prstGeom prst="rect">
            <a:avLst/>
          </a:prstGeom>
          <a:solidFill>
            <a:srgbClr val="00007D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反复做某事</a:t>
            </a:r>
          </a:p>
        </p:txBody>
      </p:sp>
      <p:sp>
        <p:nvSpPr>
          <p:cNvPr id="2" name="矩形 1"/>
          <p:cNvSpPr/>
          <p:nvPr/>
        </p:nvSpPr>
        <p:spPr>
          <a:xfrm>
            <a:off x="3510907" y="3902947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821416"/>
      </p:ext>
    </p:extLst>
  </p:cSld>
  <p:clrMapOvr>
    <a:masterClrMapping/>
  </p:clrMapOvr>
  <p:transition spd="slow" advTm="19994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/>
      <p:bldP spid="222212" grpId="0" animBg="1" autoUpdateAnimBg="0"/>
      <p:bldP spid="6" grpId="0"/>
      <p:bldP spid="7" grpId="0"/>
      <p:bldP spid="8" grpId="0"/>
      <p:bldP spid="9" grpId="0"/>
      <p:bldP spid="9" grpId="1"/>
      <p:bldP spid="10" grpId="0"/>
      <p:bldP spid="96" grpId="0"/>
      <p:bldP spid="96" grpId="1"/>
      <p:bldP spid="97" grpId="0"/>
      <p:bldP spid="11" grpId="0"/>
      <p:bldP spid="11" grpId="1"/>
      <p:bldP spid="99" grpId="0" animBg="1"/>
      <p:bldP spid="100" grpId="0" animBg="1"/>
      <p:bldP spid="101" grpId="0" animBg="1"/>
      <p:bldP spid="17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73407" y="993208"/>
            <a:ext cx="244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一般形式：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9512" y="1639396"/>
            <a:ext cx="5695348" cy="9842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for (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表达式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；表达式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；表达式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循环体语句；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6109727" y="917861"/>
            <a:ext cx="244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执行流程：</a:t>
            </a:r>
          </a:p>
        </p:txBody>
      </p:sp>
      <p:sp>
        <p:nvSpPr>
          <p:cNvPr id="222215" name="AutoShape 7"/>
          <p:cNvSpPr>
            <a:spLocks noChangeArrowheads="1"/>
          </p:cNvSpPr>
          <p:nvPr/>
        </p:nvSpPr>
        <p:spPr bwMode="auto">
          <a:xfrm>
            <a:off x="6479232" y="3168675"/>
            <a:ext cx="1563688" cy="477837"/>
          </a:xfrm>
          <a:prstGeom prst="flowChartDecision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表达式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180907" y="3632225"/>
            <a:ext cx="431800" cy="447675"/>
            <a:chOff x="4558" y="2531"/>
            <a:chExt cx="272" cy="282"/>
          </a:xfrm>
        </p:grpSpPr>
        <p:sp>
          <p:nvSpPr>
            <p:cNvPr id="29724" name="Text Box 9"/>
            <p:cNvSpPr txBox="1">
              <a:spLocks noChangeArrowheads="1"/>
            </p:cNvSpPr>
            <p:nvPr/>
          </p:nvSpPr>
          <p:spPr bwMode="auto">
            <a:xfrm>
              <a:off x="4558" y="253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T</a:t>
              </a:r>
            </a:p>
          </p:txBody>
        </p:sp>
        <p:sp>
          <p:nvSpPr>
            <p:cNvPr id="222218" name="Line 10"/>
            <p:cNvSpPr>
              <a:spLocks noChangeShapeType="1"/>
            </p:cNvSpPr>
            <p:nvPr/>
          </p:nvSpPr>
          <p:spPr bwMode="auto">
            <a:xfrm>
              <a:off x="4598" y="2540"/>
              <a:ext cx="0" cy="2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6726882" y="4079900"/>
            <a:ext cx="1030288" cy="406400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循环体</a:t>
            </a:r>
          </a:p>
        </p:txBody>
      </p:sp>
      <p:sp>
        <p:nvSpPr>
          <p:cNvPr id="222220" name="AutoShape 12"/>
          <p:cNvSpPr>
            <a:spLocks noChangeArrowheads="1"/>
          </p:cNvSpPr>
          <p:nvPr/>
        </p:nvSpPr>
        <p:spPr bwMode="auto">
          <a:xfrm>
            <a:off x="6749107" y="1628800"/>
            <a:ext cx="1143000" cy="381000"/>
          </a:xfrm>
          <a:prstGeom prst="flowChartAlternateProcess">
            <a:avLst/>
          </a:prstGeom>
          <a:solidFill>
            <a:srgbClr val="FFFFCD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for</a:t>
            </a:r>
          </a:p>
        </p:txBody>
      </p:sp>
      <p:sp>
        <p:nvSpPr>
          <p:cNvPr id="222221" name="Line 13"/>
          <p:cNvSpPr>
            <a:spLocks noChangeShapeType="1"/>
          </p:cNvSpPr>
          <p:nvPr/>
        </p:nvSpPr>
        <p:spPr bwMode="auto">
          <a:xfrm>
            <a:off x="7279332" y="2012975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22222" name="Text Box 14"/>
          <p:cNvSpPr txBox="1">
            <a:spLocks noChangeArrowheads="1"/>
          </p:cNvSpPr>
          <p:nvPr/>
        </p:nvSpPr>
        <p:spPr bwMode="auto">
          <a:xfrm>
            <a:off x="6822132" y="2409820"/>
            <a:ext cx="1030288" cy="40011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表达式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2223" name="Line 15"/>
          <p:cNvSpPr>
            <a:spLocks noChangeShapeType="1"/>
          </p:cNvSpPr>
          <p:nvPr/>
        </p:nvSpPr>
        <p:spPr bwMode="auto">
          <a:xfrm>
            <a:off x="7253932" y="4476775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6745932" y="4848220"/>
            <a:ext cx="1030288" cy="40011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表达式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142682" y="2952775"/>
            <a:ext cx="1136650" cy="2679700"/>
            <a:chOff x="3904" y="2103"/>
            <a:chExt cx="716" cy="1688"/>
          </a:xfrm>
        </p:grpSpPr>
        <p:sp>
          <p:nvSpPr>
            <p:cNvPr id="222226" name="Line 18"/>
            <p:cNvSpPr>
              <a:spLocks noChangeShapeType="1"/>
            </p:cNvSpPr>
            <p:nvPr/>
          </p:nvSpPr>
          <p:spPr bwMode="auto">
            <a:xfrm>
              <a:off x="3904" y="2117"/>
              <a:ext cx="71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2227" name="Line 19"/>
            <p:cNvSpPr>
              <a:spLocks noChangeShapeType="1"/>
            </p:cNvSpPr>
            <p:nvPr/>
          </p:nvSpPr>
          <p:spPr bwMode="auto">
            <a:xfrm>
              <a:off x="4620" y="3551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2228" name="Line 20"/>
            <p:cNvSpPr>
              <a:spLocks noChangeShapeType="1"/>
            </p:cNvSpPr>
            <p:nvPr/>
          </p:nvSpPr>
          <p:spPr bwMode="auto">
            <a:xfrm flipH="1">
              <a:off x="3916" y="3775"/>
              <a:ext cx="6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2229" name="Line 21"/>
            <p:cNvSpPr>
              <a:spLocks noChangeShapeType="1"/>
            </p:cNvSpPr>
            <p:nvPr/>
          </p:nvSpPr>
          <p:spPr bwMode="auto">
            <a:xfrm>
              <a:off x="3916" y="2103"/>
              <a:ext cx="0" cy="16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241232" y="3035325"/>
            <a:ext cx="1219200" cy="3259137"/>
            <a:chOff x="4596" y="2155"/>
            <a:chExt cx="768" cy="2053"/>
          </a:xfrm>
        </p:grpSpPr>
        <p:sp>
          <p:nvSpPr>
            <p:cNvPr id="29715" name="Text Box 23"/>
            <p:cNvSpPr txBox="1">
              <a:spLocks noChangeArrowheads="1"/>
            </p:cNvSpPr>
            <p:nvPr/>
          </p:nvSpPr>
          <p:spPr bwMode="auto">
            <a:xfrm>
              <a:off x="5103" y="2155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F</a:t>
              </a:r>
            </a:p>
          </p:txBody>
        </p:sp>
        <p:sp>
          <p:nvSpPr>
            <p:cNvPr id="222232" name="Line 24"/>
            <p:cNvSpPr>
              <a:spLocks noChangeShapeType="1"/>
            </p:cNvSpPr>
            <p:nvPr/>
          </p:nvSpPr>
          <p:spPr bwMode="auto">
            <a:xfrm>
              <a:off x="5077" y="2379"/>
              <a:ext cx="2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2233" name="Line 25"/>
            <p:cNvSpPr>
              <a:spLocks noChangeShapeType="1"/>
            </p:cNvSpPr>
            <p:nvPr/>
          </p:nvSpPr>
          <p:spPr bwMode="auto">
            <a:xfrm>
              <a:off x="4596" y="3919"/>
              <a:ext cx="0" cy="2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2234" name="Line 26"/>
            <p:cNvSpPr>
              <a:spLocks noChangeShapeType="1"/>
            </p:cNvSpPr>
            <p:nvPr/>
          </p:nvSpPr>
          <p:spPr bwMode="auto">
            <a:xfrm>
              <a:off x="5364" y="2383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2235" name="Line 27"/>
            <p:cNvSpPr>
              <a:spLocks noChangeShapeType="1"/>
            </p:cNvSpPr>
            <p:nvPr/>
          </p:nvSpPr>
          <p:spPr bwMode="auto">
            <a:xfrm flipH="1">
              <a:off x="4596" y="3919"/>
              <a:ext cx="76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22236" name="Line 28"/>
          <p:cNvSpPr>
            <a:spLocks noChangeShapeType="1"/>
          </p:cNvSpPr>
          <p:nvPr/>
        </p:nvSpPr>
        <p:spPr bwMode="auto">
          <a:xfrm>
            <a:off x="7266632" y="2800375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4.3.3for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grpSp>
        <p:nvGrpSpPr>
          <p:cNvPr id="29" name="Group 128"/>
          <p:cNvGrpSpPr>
            <a:grpSpLocks/>
          </p:cNvGrpSpPr>
          <p:nvPr/>
        </p:nvGrpSpPr>
        <p:grpSpPr bwMode="auto">
          <a:xfrm rot="5400000">
            <a:off x="3168092" y="3660202"/>
            <a:ext cx="5760000" cy="114300"/>
            <a:chOff x="2134373" y="5430763"/>
            <a:chExt cx="6991092" cy="114249"/>
          </a:xfrm>
        </p:grpSpPr>
        <p:sp>
          <p:nvSpPr>
            <p:cNvPr id="30" name="Rounded Rectangle 129"/>
            <p:cNvSpPr/>
            <p:nvPr/>
          </p:nvSpPr>
          <p:spPr>
            <a:xfrm rot="900000">
              <a:off x="64458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1" name="Rounded Rectangle 130"/>
            <p:cNvSpPr/>
            <p:nvPr/>
          </p:nvSpPr>
          <p:spPr>
            <a:xfrm rot="900000">
              <a:off x="63696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2" name="Rounded Rectangle 131"/>
            <p:cNvSpPr/>
            <p:nvPr/>
          </p:nvSpPr>
          <p:spPr>
            <a:xfrm rot="900000">
              <a:off x="62918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3" name="Rounded Rectangle 132"/>
            <p:cNvSpPr/>
            <p:nvPr/>
          </p:nvSpPr>
          <p:spPr>
            <a:xfrm rot="900000">
              <a:off x="62156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4" name="Rounded Rectangle 133"/>
            <p:cNvSpPr/>
            <p:nvPr/>
          </p:nvSpPr>
          <p:spPr>
            <a:xfrm rot="900000">
              <a:off x="61379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5" name="Rounded Rectangle 134"/>
            <p:cNvSpPr/>
            <p:nvPr/>
          </p:nvSpPr>
          <p:spPr>
            <a:xfrm rot="900000">
              <a:off x="60617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6" name="Rounded Rectangle 135"/>
            <p:cNvSpPr/>
            <p:nvPr/>
          </p:nvSpPr>
          <p:spPr>
            <a:xfrm rot="900000">
              <a:off x="59839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7" name="Rounded Rectangle 136"/>
            <p:cNvSpPr/>
            <p:nvPr/>
          </p:nvSpPr>
          <p:spPr>
            <a:xfrm rot="900000">
              <a:off x="59077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8" name="Rounded Rectangle 137"/>
            <p:cNvSpPr/>
            <p:nvPr/>
          </p:nvSpPr>
          <p:spPr>
            <a:xfrm rot="900000">
              <a:off x="58299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9" name="Rounded Rectangle 138"/>
            <p:cNvSpPr/>
            <p:nvPr/>
          </p:nvSpPr>
          <p:spPr>
            <a:xfrm rot="900000">
              <a:off x="57537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0" name="Rounded Rectangle 139"/>
            <p:cNvSpPr/>
            <p:nvPr/>
          </p:nvSpPr>
          <p:spPr>
            <a:xfrm rot="900000">
              <a:off x="56759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1" name="Rounded Rectangle 140"/>
            <p:cNvSpPr/>
            <p:nvPr/>
          </p:nvSpPr>
          <p:spPr>
            <a:xfrm rot="900000">
              <a:off x="55997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2" name="Rounded Rectangle 141"/>
            <p:cNvSpPr/>
            <p:nvPr/>
          </p:nvSpPr>
          <p:spPr>
            <a:xfrm rot="900000">
              <a:off x="55219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3" name="Rounded Rectangle 142"/>
            <p:cNvSpPr/>
            <p:nvPr/>
          </p:nvSpPr>
          <p:spPr>
            <a:xfrm rot="900000">
              <a:off x="54457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4" name="Rounded Rectangle 143"/>
            <p:cNvSpPr/>
            <p:nvPr/>
          </p:nvSpPr>
          <p:spPr>
            <a:xfrm rot="900000">
              <a:off x="53679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5" name="Rounded Rectangle 144"/>
            <p:cNvSpPr/>
            <p:nvPr/>
          </p:nvSpPr>
          <p:spPr>
            <a:xfrm rot="900000">
              <a:off x="52917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6" name="Rounded Rectangle 145"/>
            <p:cNvSpPr/>
            <p:nvPr/>
          </p:nvSpPr>
          <p:spPr>
            <a:xfrm rot="900000">
              <a:off x="52140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7" name="Rounded Rectangle 146"/>
            <p:cNvSpPr/>
            <p:nvPr/>
          </p:nvSpPr>
          <p:spPr>
            <a:xfrm rot="900000">
              <a:off x="51378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8" name="Rounded Rectangle 147"/>
            <p:cNvSpPr/>
            <p:nvPr/>
          </p:nvSpPr>
          <p:spPr>
            <a:xfrm rot="900000">
              <a:off x="50600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9" name="Rounded Rectangle 148"/>
            <p:cNvSpPr/>
            <p:nvPr/>
          </p:nvSpPr>
          <p:spPr>
            <a:xfrm rot="900000">
              <a:off x="49838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0" name="Rounded Rectangle 149"/>
            <p:cNvSpPr/>
            <p:nvPr/>
          </p:nvSpPr>
          <p:spPr>
            <a:xfrm rot="900000">
              <a:off x="71395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1" name="Rounded Rectangle 150"/>
            <p:cNvSpPr/>
            <p:nvPr/>
          </p:nvSpPr>
          <p:spPr>
            <a:xfrm rot="900000">
              <a:off x="70617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2" name="Rounded Rectangle 151"/>
            <p:cNvSpPr/>
            <p:nvPr/>
          </p:nvSpPr>
          <p:spPr>
            <a:xfrm rot="900000">
              <a:off x="69855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3" name="Rounded Rectangle 152"/>
            <p:cNvSpPr/>
            <p:nvPr/>
          </p:nvSpPr>
          <p:spPr>
            <a:xfrm rot="900000">
              <a:off x="69078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4" name="Rounded Rectangle 153"/>
            <p:cNvSpPr/>
            <p:nvPr/>
          </p:nvSpPr>
          <p:spPr>
            <a:xfrm rot="900000">
              <a:off x="68316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5" name="Rounded Rectangle 154"/>
            <p:cNvSpPr/>
            <p:nvPr/>
          </p:nvSpPr>
          <p:spPr>
            <a:xfrm rot="900000">
              <a:off x="67538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6" name="Rounded Rectangle 155"/>
            <p:cNvSpPr/>
            <p:nvPr/>
          </p:nvSpPr>
          <p:spPr>
            <a:xfrm rot="900000">
              <a:off x="66776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7" name="Rounded Rectangle 156"/>
            <p:cNvSpPr/>
            <p:nvPr/>
          </p:nvSpPr>
          <p:spPr>
            <a:xfrm rot="900000">
              <a:off x="65998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8" name="Rounded Rectangle 157"/>
            <p:cNvSpPr/>
            <p:nvPr/>
          </p:nvSpPr>
          <p:spPr>
            <a:xfrm rot="900000">
              <a:off x="65236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9" name="Rounded Rectangle 158"/>
            <p:cNvSpPr/>
            <p:nvPr/>
          </p:nvSpPr>
          <p:spPr>
            <a:xfrm rot="900000">
              <a:off x="86793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0" name="Rounded Rectangle 159"/>
            <p:cNvSpPr/>
            <p:nvPr/>
          </p:nvSpPr>
          <p:spPr>
            <a:xfrm rot="900000">
              <a:off x="86016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1" name="Rounded Rectangle 160"/>
            <p:cNvSpPr/>
            <p:nvPr/>
          </p:nvSpPr>
          <p:spPr>
            <a:xfrm rot="900000">
              <a:off x="85254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2" name="Rounded Rectangle 161"/>
            <p:cNvSpPr/>
            <p:nvPr/>
          </p:nvSpPr>
          <p:spPr>
            <a:xfrm rot="900000">
              <a:off x="84476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3" name="Rounded Rectangle 162"/>
            <p:cNvSpPr/>
            <p:nvPr/>
          </p:nvSpPr>
          <p:spPr>
            <a:xfrm rot="900000">
              <a:off x="83714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4" name="Rounded Rectangle 163"/>
            <p:cNvSpPr/>
            <p:nvPr/>
          </p:nvSpPr>
          <p:spPr>
            <a:xfrm rot="900000">
              <a:off x="82936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5" name="Rounded Rectangle 164"/>
            <p:cNvSpPr/>
            <p:nvPr/>
          </p:nvSpPr>
          <p:spPr>
            <a:xfrm rot="900000">
              <a:off x="82174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6" name="Rounded Rectangle 165"/>
            <p:cNvSpPr/>
            <p:nvPr/>
          </p:nvSpPr>
          <p:spPr>
            <a:xfrm rot="900000">
              <a:off x="81396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7" name="Rounded Rectangle 166"/>
            <p:cNvSpPr/>
            <p:nvPr/>
          </p:nvSpPr>
          <p:spPr>
            <a:xfrm rot="900000">
              <a:off x="80634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8" name="Rounded Rectangle 167"/>
            <p:cNvSpPr/>
            <p:nvPr/>
          </p:nvSpPr>
          <p:spPr>
            <a:xfrm rot="900000">
              <a:off x="79856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9" name="Rounded Rectangle 168"/>
            <p:cNvSpPr/>
            <p:nvPr/>
          </p:nvSpPr>
          <p:spPr>
            <a:xfrm rot="900000">
              <a:off x="79094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0" name="Rounded Rectangle 169"/>
            <p:cNvSpPr/>
            <p:nvPr/>
          </p:nvSpPr>
          <p:spPr>
            <a:xfrm rot="900000">
              <a:off x="78317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1" name="Rounded Rectangle 170"/>
            <p:cNvSpPr/>
            <p:nvPr/>
          </p:nvSpPr>
          <p:spPr>
            <a:xfrm rot="900000">
              <a:off x="77555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2" name="Rounded Rectangle 171"/>
            <p:cNvSpPr/>
            <p:nvPr/>
          </p:nvSpPr>
          <p:spPr>
            <a:xfrm rot="900000">
              <a:off x="76777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3" name="Rounded Rectangle 172"/>
            <p:cNvSpPr/>
            <p:nvPr/>
          </p:nvSpPr>
          <p:spPr>
            <a:xfrm rot="900000">
              <a:off x="76015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4" name="Rounded Rectangle 173"/>
            <p:cNvSpPr/>
            <p:nvPr/>
          </p:nvSpPr>
          <p:spPr>
            <a:xfrm rot="900000">
              <a:off x="75237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5" name="Rounded Rectangle 174"/>
            <p:cNvSpPr/>
            <p:nvPr/>
          </p:nvSpPr>
          <p:spPr>
            <a:xfrm rot="900000">
              <a:off x="74475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6" name="Rounded Rectangle 175"/>
            <p:cNvSpPr/>
            <p:nvPr/>
          </p:nvSpPr>
          <p:spPr>
            <a:xfrm rot="900000">
              <a:off x="73697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7" name="Rounded Rectangle 176"/>
            <p:cNvSpPr/>
            <p:nvPr/>
          </p:nvSpPr>
          <p:spPr>
            <a:xfrm rot="900000">
              <a:off x="72935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8" name="Rounded Rectangle 177"/>
            <p:cNvSpPr/>
            <p:nvPr/>
          </p:nvSpPr>
          <p:spPr>
            <a:xfrm rot="900000">
              <a:off x="72157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9" name="Rounded Rectangle 178"/>
            <p:cNvSpPr/>
            <p:nvPr/>
          </p:nvSpPr>
          <p:spPr>
            <a:xfrm rot="900000">
              <a:off x="90635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0" name="Rounded Rectangle 179"/>
            <p:cNvSpPr/>
            <p:nvPr/>
          </p:nvSpPr>
          <p:spPr>
            <a:xfrm rot="900000">
              <a:off x="89873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1" name="Rounded Rectangle 180"/>
            <p:cNvSpPr/>
            <p:nvPr/>
          </p:nvSpPr>
          <p:spPr>
            <a:xfrm rot="900000">
              <a:off x="89095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2" name="Rounded Rectangle 181"/>
            <p:cNvSpPr/>
            <p:nvPr/>
          </p:nvSpPr>
          <p:spPr>
            <a:xfrm rot="900000">
              <a:off x="88333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3" name="Rounded Rectangle 182"/>
            <p:cNvSpPr/>
            <p:nvPr/>
          </p:nvSpPr>
          <p:spPr>
            <a:xfrm rot="900000">
              <a:off x="87555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4" name="Rounded Rectangle 183"/>
            <p:cNvSpPr/>
            <p:nvPr/>
          </p:nvSpPr>
          <p:spPr>
            <a:xfrm rot="900000">
              <a:off x="26741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5" name="Rounded Rectangle 184"/>
            <p:cNvSpPr/>
            <p:nvPr/>
          </p:nvSpPr>
          <p:spPr>
            <a:xfrm rot="900000">
              <a:off x="25963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6" name="Rounded Rectangle 185"/>
            <p:cNvSpPr/>
            <p:nvPr/>
          </p:nvSpPr>
          <p:spPr>
            <a:xfrm rot="900000">
              <a:off x="25201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7" name="Rounded Rectangle 186"/>
            <p:cNvSpPr/>
            <p:nvPr/>
          </p:nvSpPr>
          <p:spPr>
            <a:xfrm rot="900000">
              <a:off x="24423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8" name="Rounded Rectangle 187"/>
            <p:cNvSpPr/>
            <p:nvPr/>
          </p:nvSpPr>
          <p:spPr>
            <a:xfrm rot="900000">
              <a:off x="23661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9" name="Rounded Rectangle 188"/>
            <p:cNvSpPr/>
            <p:nvPr/>
          </p:nvSpPr>
          <p:spPr>
            <a:xfrm rot="900000">
              <a:off x="22883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0" name="Rounded Rectangle 189"/>
            <p:cNvSpPr/>
            <p:nvPr/>
          </p:nvSpPr>
          <p:spPr>
            <a:xfrm rot="900000">
              <a:off x="22121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1" name="Rounded Rectangle 190"/>
            <p:cNvSpPr/>
            <p:nvPr/>
          </p:nvSpPr>
          <p:spPr>
            <a:xfrm rot="900000">
              <a:off x="21343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2" name="Rounded Rectangle 191"/>
            <p:cNvSpPr/>
            <p:nvPr/>
          </p:nvSpPr>
          <p:spPr>
            <a:xfrm rot="900000">
              <a:off x="42139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3" name="Rounded Rectangle 192"/>
            <p:cNvSpPr/>
            <p:nvPr/>
          </p:nvSpPr>
          <p:spPr>
            <a:xfrm rot="900000">
              <a:off x="41361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4" name="Rounded Rectangle 193"/>
            <p:cNvSpPr/>
            <p:nvPr/>
          </p:nvSpPr>
          <p:spPr>
            <a:xfrm rot="900000">
              <a:off x="40599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5" name="Rounded Rectangle 194"/>
            <p:cNvSpPr/>
            <p:nvPr/>
          </p:nvSpPr>
          <p:spPr>
            <a:xfrm rot="900000">
              <a:off x="39821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6" name="Rounded Rectangle 195"/>
            <p:cNvSpPr/>
            <p:nvPr/>
          </p:nvSpPr>
          <p:spPr>
            <a:xfrm rot="900000">
              <a:off x="39059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7" name="Rounded Rectangle 196"/>
            <p:cNvSpPr/>
            <p:nvPr/>
          </p:nvSpPr>
          <p:spPr>
            <a:xfrm rot="900000">
              <a:off x="38281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8" name="Rounded Rectangle 197"/>
            <p:cNvSpPr/>
            <p:nvPr/>
          </p:nvSpPr>
          <p:spPr>
            <a:xfrm rot="900000">
              <a:off x="37519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9" name="Rounded Rectangle 198"/>
            <p:cNvSpPr/>
            <p:nvPr/>
          </p:nvSpPr>
          <p:spPr>
            <a:xfrm rot="900000">
              <a:off x="36741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0" name="Rounded Rectangle 199"/>
            <p:cNvSpPr/>
            <p:nvPr/>
          </p:nvSpPr>
          <p:spPr>
            <a:xfrm rot="900000">
              <a:off x="35979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1" name="Rounded Rectangle 200"/>
            <p:cNvSpPr/>
            <p:nvPr/>
          </p:nvSpPr>
          <p:spPr>
            <a:xfrm rot="900000">
              <a:off x="35202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2" name="Rounded Rectangle 201"/>
            <p:cNvSpPr/>
            <p:nvPr/>
          </p:nvSpPr>
          <p:spPr>
            <a:xfrm rot="900000">
              <a:off x="34440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3" name="Rounded Rectangle 202"/>
            <p:cNvSpPr/>
            <p:nvPr/>
          </p:nvSpPr>
          <p:spPr>
            <a:xfrm rot="900000">
              <a:off x="33662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4" name="Rounded Rectangle 203"/>
            <p:cNvSpPr/>
            <p:nvPr/>
          </p:nvSpPr>
          <p:spPr>
            <a:xfrm rot="900000">
              <a:off x="32900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5" name="Rounded Rectangle 204"/>
            <p:cNvSpPr/>
            <p:nvPr/>
          </p:nvSpPr>
          <p:spPr>
            <a:xfrm rot="900000">
              <a:off x="32122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6" name="Rounded Rectangle 205"/>
            <p:cNvSpPr/>
            <p:nvPr/>
          </p:nvSpPr>
          <p:spPr>
            <a:xfrm rot="900000">
              <a:off x="31360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7" name="Rounded Rectangle 206"/>
            <p:cNvSpPr/>
            <p:nvPr/>
          </p:nvSpPr>
          <p:spPr>
            <a:xfrm rot="900000">
              <a:off x="30582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8" name="Rounded Rectangle 207"/>
            <p:cNvSpPr/>
            <p:nvPr/>
          </p:nvSpPr>
          <p:spPr>
            <a:xfrm rot="900000">
              <a:off x="29820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9" name="Rounded Rectangle 208"/>
            <p:cNvSpPr/>
            <p:nvPr/>
          </p:nvSpPr>
          <p:spPr>
            <a:xfrm rot="900000">
              <a:off x="29042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0" name="Rounded Rectangle 209"/>
            <p:cNvSpPr/>
            <p:nvPr/>
          </p:nvSpPr>
          <p:spPr>
            <a:xfrm rot="900000">
              <a:off x="28280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1" name="Rounded Rectangle 210"/>
            <p:cNvSpPr/>
            <p:nvPr/>
          </p:nvSpPr>
          <p:spPr>
            <a:xfrm rot="900000">
              <a:off x="27503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2" name="Rounded Rectangle 211"/>
            <p:cNvSpPr/>
            <p:nvPr/>
          </p:nvSpPr>
          <p:spPr>
            <a:xfrm rot="900000">
              <a:off x="49060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3" name="Rounded Rectangle 212"/>
            <p:cNvSpPr/>
            <p:nvPr/>
          </p:nvSpPr>
          <p:spPr>
            <a:xfrm rot="900000">
              <a:off x="48298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4" name="Rounded Rectangle 213"/>
            <p:cNvSpPr/>
            <p:nvPr/>
          </p:nvSpPr>
          <p:spPr>
            <a:xfrm rot="900000">
              <a:off x="47520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5" name="Rounded Rectangle 214"/>
            <p:cNvSpPr/>
            <p:nvPr/>
          </p:nvSpPr>
          <p:spPr>
            <a:xfrm rot="900000">
              <a:off x="46758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6" name="Rounded Rectangle 215"/>
            <p:cNvSpPr/>
            <p:nvPr/>
          </p:nvSpPr>
          <p:spPr>
            <a:xfrm rot="900000">
              <a:off x="45980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7" name="Rounded Rectangle 216"/>
            <p:cNvSpPr/>
            <p:nvPr/>
          </p:nvSpPr>
          <p:spPr>
            <a:xfrm rot="900000">
              <a:off x="45218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8" name="Rounded Rectangle 217"/>
            <p:cNvSpPr/>
            <p:nvPr/>
          </p:nvSpPr>
          <p:spPr>
            <a:xfrm rot="900000">
              <a:off x="44441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9" name="Rounded Rectangle 218"/>
            <p:cNvSpPr/>
            <p:nvPr/>
          </p:nvSpPr>
          <p:spPr>
            <a:xfrm rot="900000">
              <a:off x="43679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0" name="Rounded Rectangle 219"/>
            <p:cNvSpPr/>
            <p:nvPr/>
          </p:nvSpPr>
          <p:spPr>
            <a:xfrm rot="900000">
              <a:off x="42901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654696" y="2813052"/>
            <a:ext cx="4608512" cy="347787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小结：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for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后面的括号（ ）不能省。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表达式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一般为赋值表达式，给控制变量赋初值。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表达式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关系表达式或逻辑表达式，循环控制条件。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表达式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一般为赋值表达式，给控制变量增量或减量。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表达式之间用分号分隔。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语句部分称为循环体，当需要执行多条语句时，应使用复合语句。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80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937">
        <p:cover/>
      </p:transition>
    </mc:Choice>
    <mc:Fallback xmlns="">
      <p:transition advTm="19937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1000"/>
                                        <p:tgtEl>
                                          <p:spTgt spid="222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222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222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1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10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1000"/>
                                        <p:tgtEl>
                                          <p:spTgt spid="222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222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/>
      <p:bldP spid="222215" grpId="0" animBg="1"/>
      <p:bldP spid="222219" grpId="0" animBg="1"/>
      <p:bldP spid="222220" grpId="0" animBg="1"/>
      <p:bldP spid="222222" grpId="0" animBg="1"/>
      <p:bldP spid="222224" grpId="0" animBg="1"/>
      <p:bldP spid="1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792384" y="2798406"/>
            <a:ext cx="5116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1</a:t>
            </a:r>
            <a:endParaRPr kumimoji="0" lang="zh-HK" altLang="en-US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29466" y="3778924"/>
            <a:ext cx="5116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3</a:t>
            </a:r>
            <a:endParaRPr kumimoji="0" lang="zh-HK" altLang="en-US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05956" y="3710184"/>
            <a:ext cx="5116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4</a:t>
            </a:r>
            <a:endParaRPr kumimoji="0" lang="zh-HK" altLang="en-US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48208" y="1585386"/>
            <a:ext cx="423955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【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1】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for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语句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输出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16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次上课。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6431934" y="3042547"/>
            <a:ext cx="1563688" cy="477837"/>
          </a:xfrm>
          <a:prstGeom prst="flowChartDecision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&lt;=16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40" name="Group 8"/>
          <p:cNvGrpSpPr>
            <a:grpSpLocks/>
          </p:cNvGrpSpPr>
          <p:nvPr/>
        </p:nvGrpSpPr>
        <p:grpSpPr bwMode="auto">
          <a:xfrm>
            <a:off x="7133609" y="3506097"/>
            <a:ext cx="431800" cy="447675"/>
            <a:chOff x="4558" y="2531"/>
            <a:chExt cx="272" cy="282"/>
          </a:xfrm>
        </p:grpSpPr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4558" y="253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T</a:t>
              </a: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4598" y="2540"/>
              <a:ext cx="0" cy="2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620267" y="3891135"/>
            <a:ext cx="1288811" cy="531674"/>
          </a:xfrm>
          <a:prstGeom prst="parallelogram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上课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>
            <a:off x="6701809" y="1502672"/>
            <a:ext cx="1143000" cy="381000"/>
          </a:xfrm>
          <a:prstGeom prst="flowChartAlternateProcess">
            <a:avLst/>
          </a:prstGeom>
          <a:solidFill>
            <a:srgbClr val="FFFFCD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开始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7232034" y="1886847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6774834" y="2283692"/>
            <a:ext cx="1030288" cy="40011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7206634" y="4350647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6698634" y="4722092"/>
            <a:ext cx="1030288" cy="40011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++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49" name="Group 17"/>
          <p:cNvGrpSpPr>
            <a:grpSpLocks/>
          </p:cNvGrpSpPr>
          <p:nvPr/>
        </p:nvGrpSpPr>
        <p:grpSpPr bwMode="auto">
          <a:xfrm>
            <a:off x="6095384" y="2826647"/>
            <a:ext cx="1136650" cy="2679700"/>
            <a:chOff x="3904" y="2103"/>
            <a:chExt cx="716" cy="1688"/>
          </a:xfrm>
        </p:grpSpPr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3904" y="2117"/>
              <a:ext cx="71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4620" y="3551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 flipH="1">
              <a:off x="3916" y="3775"/>
              <a:ext cx="6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3916" y="2103"/>
              <a:ext cx="0" cy="16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4" name="Group 22"/>
          <p:cNvGrpSpPr>
            <a:grpSpLocks/>
          </p:cNvGrpSpPr>
          <p:nvPr/>
        </p:nvGrpSpPr>
        <p:grpSpPr bwMode="auto">
          <a:xfrm>
            <a:off x="7193934" y="2909197"/>
            <a:ext cx="1219200" cy="3004691"/>
            <a:chOff x="4596" y="2155"/>
            <a:chExt cx="768" cy="1970"/>
          </a:xfrm>
        </p:grpSpPr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5103" y="2155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F</a:t>
              </a:r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>
              <a:off x="5077" y="2379"/>
              <a:ext cx="2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>
              <a:off x="4596" y="3919"/>
              <a:ext cx="8" cy="20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>
              <a:off x="5364" y="2383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 flipH="1">
              <a:off x="4596" y="3919"/>
              <a:ext cx="76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0" name="Line 28"/>
          <p:cNvSpPr>
            <a:spLocks noChangeShapeType="1"/>
          </p:cNvSpPr>
          <p:nvPr/>
        </p:nvSpPr>
        <p:spPr bwMode="auto">
          <a:xfrm>
            <a:off x="7219334" y="2674247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61" name="Group 128"/>
          <p:cNvGrpSpPr>
            <a:grpSpLocks/>
          </p:cNvGrpSpPr>
          <p:nvPr/>
        </p:nvGrpSpPr>
        <p:grpSpPr bwMode="auto">
          <a:xfrm rot="5400000">
            <a:off x="1891132" y="3589362"/>
            <a:ext cx="5760000" cy="114300"/>
            <a:chOff x="2134373" y="5430763"/>
            <a:chExt cx="6991092" cy="114249"/>
          </a:xfrm>
        </p:grpSpPr>
        <p:sp>
          <p:nvSpPr>
            <p:cNvPr id="62" name="Rounded Rectangle 129"/>
            <p:cNvSpPr/>
            <p:nvPr/>
          </p:nvSpPr>
          <p:spPr>
            <a:xfrm rot="900000">
              <a:off x="64458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3" name="Rounded Rectangle 130"/>
            <p:cNvSpPr/>
            <p:nvPr/>
          </p:nvSpPr>
          <p:spPr>
            <a:xfrm rot="900000">
              <a:off x="63696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4" name="Rounded Rectangle 131"/>
            <p:cNvSpPr/>
            <p:nvPr/>
          </p:nvSpPr>
          <p:spPr>
            <a:xfrm rot="900000">
              <a:off x="62918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5" name="Rounded Rectangle 132"/>
            <p:cNvSpPr/>
            <p:nvPr/>
          </p:nvSpPr>
          <p:spPr>
            <a:xfrm rot="900000">
              <a:off x="62156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6" name="Rounded Rectangle 133"/>
            <p:cNvSpPr/>
            <p:nvPr/>
          </p:nvSpPr>
          <p:spPr>
            <a:xfrm rot="900000">
              <a:off x="61379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7" name="Rounded Rectangle 134"/>
            <p:cNvSpPr/>
            <p:nvPr/>
          </p:nvSpPr>
          <p:spPr>
            <a:xfrm rot="900000">
              <a:off x="60617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8" name="Rounded Rectangle 135"/>
            <p:cNvSpPr/>
            <p:nvPr/>
          </p:nvSpPr>
          <p:spPr>
            <a:xfrm rot="900000">
              <a:off x="59839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9" name="Rounded Rectangle 136"/>
            <p:cNvSpPr/>
            <p:nvPr/>
          </p:nvSpPr>
          <p:spPr>
            <a:xfrm rot="900000">
              <a:off x="59077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0" name="Rounded Rectangle 137"/>
            <p:cNvSpPr/>
            <p:nvPr/>
          </p:nvSpPr>
          <p:spPr>
            <a:xfrm rot="900000">
              <a:off x="58299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1" name="Rounded Rectangle 138"/>
            <p:cNvSpPr/>
            <p:nvPr/>
          </p:nvSpPr>
          <p:spPr>
            <a:xfrm rot="900000">
              <a:off x="57537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2" name="Rounded Rectangle 139"/>
            <p:cNvSpPr/>
            <p:nvPr/>
          </p:nvSpPr>
          <p:spPr>
            <a:xfrm rot="900000">
              <a:off x="56759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3" name="Rounded Rectangle 140"/>
            <p:cNvSpPr/>
            <p:nvPr/>
          </p:nvSpPr>
          <p:spPr>
            <a:xfrm rot="900000">
              <a:off x="55997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4" name="Rounded Rectangle 141"/>
            <p:cNvSpPr/>
            <p:nvPr/>
          </p:nvSpPr>
          <p:spPr>
            <a:xfrm rot="900000">
              <a:off x="55219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5" name="Rounded Rectangle 142"/>
            <p:cNvSpPr/>
            <p:nvPr/>
          </p:nvSpPr>
          <p:spPr>
            <a:xfrm rot="900000">
              <a:off x="54457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6" name="Rounded Rectangle 143"/>
            <p:cNvSpPr/>
            <p:nvPr/>
          </p:nvSpPr>
          <p:spPr>
            <a:xfrm rot="900000">
              <a:off x="53679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7" name="Rounded Rectangle 144"/>
            <p:cNvSpPr/>
            <p:nvPr/>
          </p:nvSpPr>
          <p:spPr>
            <a:xfrm rot="900000">
              <a:off x="52917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8" name="Rounded Rectangle 145"/>
            <p:cNvSpPr/>
            <p:nvPr/>
          </p:nvSpPr>
          <p:spPr>
            <a:xfrm rot="900000">
              <a:off x="52140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9" name="Rounded Rectangle 146"/>
            <p:cNvSpPr/>
            <p:nvPr/>
          </p:nvSpPr>
          <p:spPr>
            <a:xfrm rot="900000">
              <a:off x="51378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0" name="Rounded Rectangle 147"/>
            <p:cNvSpPr/>
            <p:nvPr/>
          </p:nvSpPr>
          <p:spPr>
            <a:xfrm rot="900000">
              <a:off x="50600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1" name="Rounded Rectangle 148"/>
            <p:cNvSpPr/>
            <p:nvPr/>
          </p:nvSpPr>
          <p:spPr>
            <a:xfrm rot="900000">
              <a:off x="49838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2" name="Rounded Rectangle 149"/>
            <p:cNvSpPr/>
            <p:nvPr/>
          </p:nvSpPr>
          <p:spPr>
            <a:xfrm rot="900000">
              <a:off x="71395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3" name="Rounded Rectangle 150"/>
            <p:cNvSpPr/>
            <p:nvPr/>
          </p:nvSpPr>
          <p:spPr>
            <a:xfrm rot="900000">
              <a:off x="70617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4" name="Rounded Rectangle 151"/>
            <p:cNvSpPr/>
            <p:nvPr/>
          </p:nvSpPr>
          <p:spPr>
            <a:xfrm rot="900000">
              <a:off x="69855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5" name="Rounded Rectangle 152"/>
            <p:cNvSpPr/>
            <p:nvPr/>
          </p:nvSpPr>
          <p:spPr>
            <a:xfrm rot="900000">
              <a:off x="69078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6" name="Rounded Rectangle 153"/>
            <p:cNvSpPr/>
            <p:nvPr/>
          </p:nvSpPr>
          <p:spPr>
            <a:xfrm rot="900000">
              <a:off x="68316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7" name="Rounded Rectangle 154"/>
            <p:cNvSpPr/>
            <p:nvPr/>
          </p:nvSpPr>
          <p:spPr>
            <a:xfrm rot="900000">
              <a:off x="67538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8" name="Rounded Rectangle 155"/>
            <p:cNvSpPr/>
            <p:nvPr/>
          </p:nvSpPr>
          <p:spPr>
            <a:xfrm rot="900000">
              <a:off x="66776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9" name="Rounded Rectangle 156"/>
            <p:cNvSpPr/>
            <p:nvPr/>
          </p:nvSpPr>
          <p:spPr>
            <a:xfrm rot="900000">
              <a:off x="65998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0" name="Rounded Rectangle 157"/>
            <p:cNvSpPr/>
            <p:nvPr/>
          </p:nvSpPr>
          <p:spPr>
            <a:xfrm rot="900000">
              <a:off x="65236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1" name="Rounded Rectangle 158"/>
            <p:cNvSpPr/>
            <p:nvPr/>
          </p:nvSpPr>
          <p:spPr>
            <a:xfrm rot="900000">
              <a:off x="86793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2" name="Rounded Rectangle 159"/>
            <p:cNvSpPr/>
            <p:nvPr/>
          </p:nvSpPr>
          <p:spPr>
            <a:xfrm rot="900000">
              <a:off x="86016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3" name="Rounded Rectangle 160"/>
            <p:cNvSpPr/>
            <p:nvPr/>
          </p:nvSpPr>
          <p:spPr>
            <a:xfrm rot="900000">
              <a:off x="85254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4" name="Rounded Rectangle 161"/>
            <p:cNvSpPr/>
            <p:nvPr/>
          </p:nvSpPr>
          <p:spPr>
            <a:xfrm rot="900000">
              <a:off x="84476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5" name="Rounded Rectangle 162"/>
            <p:cNvSpPr/>
            <p:nvPr/>
          </p:nvSpPr>
          <p:spPr>
            <a:xfrm rot="900000">
              <a:off x="83714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6" name="Rounded Rectangle 163"/>
            <p:cNvSpPr/>
            <p:nvPr/>
          </p:nvSpPr>
          <p:spPr>
            <a:xfrm rot="900000">
              <a:off x="82936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7" name="Rounded Rectangle 164"/>
            <p:cNvSpPr/>
            <p:nvPr/>
          </p:nvSpPr>
          <p:spPr>
            <a:xfrm rot="900000">
              <a:off x="82174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8" name="Rounded Rectangle 165"/>
            <p:cNvSpPr/>
            <p:nvPr/>
          </p:nvSpPr>
          <p:spPr>
            <a:xfrm rot="900000">
              <a:off x="81396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9" name="Rounded Rectangle 166"/>
            <p:cNvSpPr/>
            <p:nvPr/>
          </p:nvSpPr>
          <p:spPr>
            <a:xfrm rot="900000">
              <a:off x="80634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0" name="Rounded Rectangle 167"/>
            <p:cNvSpPr/>
            <p:nvPr/>
          </p:nvSpPr>
          <p:spPr>
            <a:xfrm rot="900000">
              <a:off x="79856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1" name="Rounded Rectangle 168"/>
            <p:cNvSpPr/>
            <p:nvPr/>
          </p:nvSpPr>
          <p:spPr>
            <a:xfrm rot="900000">
              <a:off x="79094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2" name="Rounded Rectangle 169"/>
            <p:cNvSpPr/>
            <p:nvPr/>
          </p:nvSpPr>
          <p:spPr>
            <a:xfrm rot="900000">
              <a:off x="78317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3" name="Rounded Rectangle 170"/>
            <p:cNvSpPr/>
            <p:nvPr/>
          </p:nvSpPr>
          <p:spPr>
            <a:xfrm rot="900000">
              <a:off x="77555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4" name="Rounded Rectangle 171"/>
            <p:cNvSpPr/>
            <p:nvPr/>
          </p:nvSpPr>
          <p:spPr>
            <a:xfrm rot="900000">
              <a:off x="76777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5" name="Rounded Rectangle 172"/>
            <p:cNvSpPr/>
            <p:nvPr/>
          </p:nvSpPr>
          <p:spPr>
            <a:xfrm rot="900000">
              <a:off x="76015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6" name="Rounded Rectangle 173"/>
            <p:cNvSpPr/>
            <p:nvPr/>
          </p:nvSpPr>
          <p:spPr>
            <a:xfrm rot="900000">
              <a:off x="75237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7" name="Rounded Rectangle 174"/>
            <p:cNvSpPr/>
            <p:nvPr/>
          </p:nvSpPr>
          <p:spPr>
            <a:xfrm rot="900000">
              <a:off x="74475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8" name="Rounded Rectangle 175"/>
            <p:cNvSpPr/>
            <p:nvPr/>
          </p:nvSpPr>
          <p:spPr>
            <a:xfrm rot="900000">
              <a:off x="73697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9" name="Rounded Rectangle 176"/>
            <p:cNvSpPr/>
            <p:nvPr/>
          </p:nvSpPr>
          <p:spPr>
            <a:xfrm rot="900000">
              <a:off x="72935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0" name="Rounded Rectangle 177"/>
            <p:cNvSpPr/>
            <p:nvPr/>
          </p:nvSpPr>
          <p:spPr>
            <a:xfrm rot="900000">
              <a:off x="72157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1" name="Rounded Rectangle 178"/>
            <p:cNvSpPr/>
            <p:nvPr/>
          </p:nvSpPr>
          <p:spPr>
            <a:xfrm rot="900000">
              <a:off x="90635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2" name="Rounded Rectangle 179"/>
            <p:cNvSpPr/>
            <p:nvPr/>
          </p:nvSpPr>
          <p:spPr>
            <a:xfrm rot="900000">
              <a:off x="89873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3" name="Rounded Rectangle 180"/>
            <p:cNvSpPr/>
            <p:nvPr/>
          </p:nvSpPr>
          <p:spPr>
            <a:xfrm rot="900000">
              <a:off x="89095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4" name="Rounded Rectangle 181"/>
            <p:cNvSpPr/>
            <p:nvPr/>
          </p:nvSpPr>
          <p:spPr>
            <a:xfrm rot="900000">
              <a:off x="88333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5" name="Rounded Rectangle 182"/>
            <p:cNvSpPr/>
            <p:nvPr/>
          </p:nvSpPr>
          <p:spPr>
            <a:xfrm rot="900000">
              <a:off x="87555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6" name="Rounded Rectangle 183"/>
            <p:cNvSpPr/>
            <p:nvPr/>
          </p:nvSpPr>
          <p:spPr>
            <a:xfrm rot="900000">
              <a:off x="26741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7" name="Rounded Rectangle 184"/>
            <p:cNvSpPr/>
            <p:nvPr/>
          </p:nvSpPr>
          <p:spPr>
            <a:xfrm rot="900000">
              <a:off x="25963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8" name="Rounded Rectangle 185"/>
            <p:cNvSpPr/>
            <p:nvPr/>
          </p:nvSpPr>
          <p:spPr>
            <a:xfrm rot="900000">
              <a:off x="25201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9" name="Rounded Rectangle 186"/>
            <p:cNvSpPr/>
            <p:nvPr/>
          </p:nvSpPr>
          <p:spPr>
            <a:xfrm rot="900000">
              <a:off x="24423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0" name="Rounded Rectangle 187"/>
            <p:cNvSpPr/>
            <p:nvPr/>
          </p:nvSpPr>
          <p:spPr>
            <a:xfrm rot="900000">
              <a:off x="23661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1" name="Rounded Rectangle 188"/>
            <p:cNvSpPr/>
            <p:nvPr/>
          </p:nvSpPr>
          <p:spPr>
            <a:xfrm rot="900000">
              <a:off x="22883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2" name="Rounded Rectangle 189"/>
            <p:cNvSpPr/>
            <p:nvPr/>
          </p:nvSpPr>
          <p:spPr>
            <a:xfrm rot="900000">
              <a:off x="22121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3" name="Rounded Rectangle 190"/>
            <p:cNvSpPr/>
            <p:nvPr/>
          </p:nvSpPr>
          <p:spPr>
            <a:xfrm rot="900000">
              <a:off x="21343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4" name="Rounded Rectangle 191"/>
            <p:cNvSpPr/>
            <p:nvPr/>
          </p:nvSpPr>
          <p:spPr>
            <a:xfrm rot="900000">
              <a:off x="42139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5" name="Rounded Rectangle 192"/>
            <p:cNvSpPr/>
            <p:nvPr/>
          </p:nvSpPr>
          <p:spPr>
            <a:xfrm rot="900000">
              <a:off x="41361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6" name="Rounded Rectangle 193"/>
            <p:cNvSpPr/>
            <p:nvPr/>
          </p:nvSpPr>
          <p:spPr>
            <a:xfrm rot="900000">
              <a:off x="40599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7" name="Rounded Rectangle 194"/>
            <p:cNvSpPr/>
            <p:nvPr/>
          </p:nvSpPr>
          <p:spPr>
            <a:xfrm rot="900000">
              <a:off x="39821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8" name="Rounded Rectangle 195"/>
            <p:cNvSpPr/>
            <p:nvPr/>
          </p:nvSpPr>
          <p:spPr>
            <a:xfrm rot="900000">
              <a:off x="39059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9" name="Rounded Rectangle 196"/>
            <p:cNvSpPr/>
            <p:nvPr/>
          </p:nvSpPr>
          <p:spPr>
            <a:xfrm rot="900000">
              <a:off x="38281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0" name="Rounded Rectangle 197"/>
            <p:cNvSpPr/>
            <p:nvPr/>
          </p:nvSpPr>
          <p:spPr>
            <a:xfrm rot="900000">
              <a:off x="37519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1" name="Rounded Rectangle 198"/>
            <p:cNvSpPr/>
            <p:nvPr/>
          </p:nvSpPr>
          <p:spPr>
            <a:xfrm rot="900000">
              <a:off x="36741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2" name="Rounded Rectangle 199"/>
            <p:cNvSpPr/>
            <p:nvPr/>
          </p:nvSpPr>
          <p:spPr>
            <a:xfrm rot="900000">
              <a:off x="35979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3" name="Rounded Rectangle 200"/>
            <p:cNvSpPr/>
            <p:nvPr/>
          </p:nvSpPr>
          <p:spPr>
            <a:xfrm rot="900000">
              <a:off x="35202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4" name="Rounded Rectangle 201"/>
            <p:cNvSpPr/>
            <p:nvPr/>
          </p:nvSpPr>
          <p:spPr>
            <a:xfrm rot="900000">
              <a:off x="34440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5" name="Rounded Rectangle 202"/>
            <p:cNvSpPr/>
            <p:nvPr/>
          </p:nvSpPr>
          <p:spPr>
            <a:xfrm rot="900000">
              <a:off x="33662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6" name="Rounded Rectangle 203"/>
            <p:cNvSpPr/>
            <p:nvPr/>
          </p:nvSpPr>
          <p:spPr>
            <a:xfrm rot="900000">
              <a:off x="32900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7" name="Rounded Rectangle 204"/>
            <p:cNvSpPr/>
            <p:nvPr/>
          </p:nvSpPr>
          <p:spPr>
            <a:xfrm rot="900000">
              <a:off x="32122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8" name="Rounded Rectangle 205"/>
            <p:cNvSpPr/>
            <p:nvPr/>
          </p:nvSpPr>
          <p:spPr>
            <a:xfrm rot="900000">
              <a:off x="31360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9" name="Rounded Rectangle 206"/>
            <p:cNvSpPr/>
            <p:nvPr/>
          </p:nvSpPr>
          <p:spPr>
            <a:xfrm rot="900000">
              <a:off x="30582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0" name="Rounded Rectangle 207"/>
            <p:cNvSpPr/>
            <p:nvPr/>
          </p:nvSpPr>
          <p:spPr>
            <a:xfrm rot="900000">
              <a:off x="29820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1" name="Rounded Rectangle 208"/>
            <p:cNvSpPr/>
            <p:nvPr/>
          </p:nvSpPr>
          <p:spPr>
            <a:xfrm rot="900000">
              <a:off x="29042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2" name="Rounded Rectangle 209"/>
            <p:cNvSpPr/>
            <p:nvPr/>
          </p:nvSpPr>
          <p:spPr>
            <a:xfrm rot="900000">
              <a:off x="28280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3" name="Rounded Rectangle 210"/>
            <p:cNvSpPr/>
            <p:nvPr/>
          </p:nvSpPr>
          <p:spPr>
            <a:xfrm rot="900000">
              <a:off x="27503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4" name="Rounded Rectangle 211"/>
            <p:cNvSpPr/>
            <p:nvPr/>
          </p:nvSpPr>
          <p:spPr>
            <a:xfrm rot="900000">
              <a:off x="49060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5" name="Rounded Rectangle 212"/>
            <p:cNvSpPr/>
            <p:nvPr/>
          </p:nvSpPr>
          <p:spPr>
            <a:xfrm rot="900000">
              <a:off x="48298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6" name="Rounded Rectangle 213"/>
            <p:cNvSpPr/>
            <p:nvPr/>
          </p:nvSpPr>
          <p:spPr>
            <a:xfrm rot="900000">
              <a:off x="47520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7" name="Rounded Rectangle 214"/>
            <p:cNvSpPr/>
            <p:nvPr/>
          </p:nvSpPr>
          <p:spPr>
            <a:xfrm rot="900000">
              <a:off x="46758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8" name="Rounded Rectangle 215"/>
            <p:cNvSpPr/>
            <p:nvPr/>
          </p:nvSpPr>
          <p:spPr>
            <a:xfrm rot="900000">
              <a:off x="45980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9" name="Rounded Rectangle 216"/>
            <p:cNvSpPr/>
            <p:nvPr/>
          </p:nvSpPr>
          <p:spPr>
            <a:xfrm rot="900000">
              <a:off x="45218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0" name="Rounded Rectangle 217"/>
            <p:cNvSpPr/>
            <p:nvPr/>
          </p:nvSpPr>
          <p:spPr>
            <a:xfrm rot="900000">
              <a:off x="44441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1" name="Rounded Rectangle 218"/>
            <p:cNvSpPr/>
            <p:nvPr/>
          </p:nvSpPr>
          <p:spPr>
            <a:xfrm rot="900000">
              <a:off x="43679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2" name="Rounded Rectangle 219"/>
            <p:cNvSpPr/>
            <p:nvPr/>
          </p:nvSpPr>
          <p:spPr>
            <a:xfrm rot="900000">
              <a:off x="42901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153" name="AutoShape 12"/>
          <p:cNvSpPr>
            <a:spLocks noChangeArrowheads="1"/>
          </p:cNvSpPr>
          <p:nvPr/>
        </p:nvSpPr>
        <p:spPr bwMode="auto">
          <a:xfrm>
            <a:off x="6585922" y="5874821"/>
            <a:ext cx="1143000" cy="381000"/>
          </a:xfrm>
          <a:prstGeom prst="flowChartAlternateProcess">
            <a:avLst/>
          </a:prstGeom>
          <a:solidFill>
            <a:srgbClr val="FFFFCD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结束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54" name="Rectangle 5"/>
          <p:cNvSpPr>
            <a:spLocks noChangeArrowheads="1"/>
          </p:cNvSpPr>
          <p:nvPr/>
        </p:nvSpPr>
        <p:spPr bwMode="auto">
          <a:xfrm>
            <a:off x="4755207" y="885955"/>
            <a:ext cx="244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程序流程：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186744" y="3127058"/>
            <a:ext cx="4685748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kumimoji="1" lang="en-US" altLang="zh-CN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for</a:t>
            </a:r>
            <a:r>
              <a:rPr kumimoji="1" lang="zh-CN" alt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语句很好地体现了正确表达循环结构应注意的三个问题：</a:t>
            </a:r>
          </a:p>
          <a:p>
            <a:pPr>
              <a:buClr>
                <a:srgbClr val="CC00FF"/>
              </a:buClr>
              <a:buFont typeface="Wingdings" pitchFamily="2" charset="2"/>
              <a:buChar char="Ø"/>
              <a:tabLst>
                <a:tab pos="457200" algn="l"/>
              </a:tabLst>
              <a:defRPr/>
            </a:pPr>
            <a:r>
              <a:rPr kumimoji="1" lang="zh-CN" altLang="en-US" sz="24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控制变量的初始化。</a:t>
            </a:r>
          </a:p>
          <a:p>
            <a:pPr>
              <a:buClr>
                <a:srgbClr val="CC00FF"/>
              </a:buClr>
              <a:buFont typeface="Wingdings" pitchFamily="2" charset="2"/>
              <a:buChar char="Ø"/>
              <a:tabLst>
                <a:tab pos="457200" algn="l"/>
              </a:tabLst>
              <a:defRPr/>
            </a:pPr>
            <a:r>
              <a:rPr kumimoji="1" lang="zh-CN" altLang="en-US" sz="24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循环的条件。</a:t>
            </a:r>
          </a:p>
          <a:p>
            <a:pPr>
              <a:buClr>
                <a:srgbClr val="CC00FF"/>
              </a:buClr>
              <a:buFont typeface="Wingdings" pitchFamily="2" charset="2"/>
              <a:buChar char="Ø"/>
              <a:tabLst>
                <a:tab pos="457200" algn="l"/>
              </a:tabLst>
              <a:defRPr/>
            </a:pPr>
            <a:r>
              <a:rPr kumimoji="1" lang="zh-CN" altLang="en-US" sz="24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循环控制变量的更新。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33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4"/>
    </mc:Choice>
    <mc:Fallback xmlns="">
      <p:transition spd="slow" advTm="13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5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25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4" grpId="0" animBg="1"/>
      <p:bldP spid="46" grpId="0" animBg="1"/>
      <p:bldP spid="48" grpId="0" animBg="1"/>
      <p:bldP spid="153" grpId="0" animBg="1"/>
      <p:bldP spid="154" grpId="0"/>
      <p:bldP spid="1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756" y="1424186"/>
            <a:ext cx="2365453" cy="501744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792384" y="2798406"/>
            <a:ext cx="5116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1</a:t>
            </a:r>
            <a:endParaRPr kumimoji="0" lang="zh-HK" altLang="en-US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59104" y="2798406"/>
            <a:ext cx="5116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</a:t>
            </a:r>
            <a:endParaRPr kumimoji="0" lang="zh-HK" altLang="en-US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29466" y="3778924"/>
            <a:ext cx="5116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4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</a:t>
            </a:r>
            <a:endParaRPr kumimoji="0" lang="zh-HK" altLang="en-US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05956" y="3710184"/>
            <a:ext cx="5116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4</a:t>
            </a:r>
            <a:endParaRPr kumimoji="0" lang="zh-HK" altLang="en-US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48208" y="1585386"/>
            <a:ext cx="422516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【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1】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for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语句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输出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16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次上课。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17990" y="4129972"/>
            <a:ext cx="422179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【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2】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for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语句输出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16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次上课及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本次为第几次上课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。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14918" y="901417"/>
            <a:ext cx="244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程序流程：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297685" y="3871212"/>
            <a:ext cx="2058044" cy="508456"/>
          </a:xfrm>
          <a:prstGeom prst="parallelogram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上课，第</a:t>
            </a:r>
            <a:r>
              <a:rPr kumimoji="1" lang="en-US" altLang="zh-CN" sz="20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139" name="Group 128"/>
          <p:cNvGrpSpPr>
            <a:grpSpLocks/>
          </p:cNvGrpSpPr>
          <p:nvPr/>
        </p:nvGrpSpPr>
        <p:grpSpPr bwMode="auto">
          <a:xfrm rot="5400000">
            <a:off x="1891132" y="3589362"/>
            <a:ext cx="5760000" cy="114300"/>
            <a:chOff x="2134373" y="5430763"/>
            <a:chExt cx="6991092" cy="114249"/>
          </a:xfrm>
        </p:grpSpPr>
        <p:sp>
          <p:nvSpPr>
            <p:cNvPr id="140" name="Rounded Rectangle 129"/>
            <p:cNvSpPr/>
            <p:nvPr/>
          </p:nvSpPr>
          <p:spPr>
            <a:xfrm rot="900000">
              <a:off x="64458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1" name="Rounded Rectangle 130"/>
            <p:cNvSpPr/>
            <p:nvPr/>
          </p:nvSpPr>
          <p:spPr>
            <a:xfrm rot="900000">
              <a:off x="63696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2" name="Rounded Rectangle 131"/>
            <p:cNvSpPr/>
            <p:nvPr/>
          </p:nvSpPr>
          <p:spPr>
            <a:xfrm rot="900000">
              <a:off x="62918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3" name="Rounded Rectangle 132"/>
            <p:cNvSpPr/>
            <p:nvPr/>
          </p:nvSpPr>
          <p:spPr>
            <a:xfrm rot="900000">
              <a:off x="62156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4" name="Rounded Rectangle 133"/>
            <p:cNvSpPr/>
            <p:nvPr/>
          </p:nvSpPr>
          <p:spPr>
            <a:xfrm rot="900000">
              <a:off x="61379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5" name="Rounded Rectangle 134"/>
            <p:cNvSpPr/>
            <p:nvPr/>
          </p:nvSpPr>
          <p:spPr>
            <a:xfrm rot="900000">
              <a:off x="60617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6" name="Rounded Rectangle 135"/>
            <p:cNvSpPr/>
            <p:nvPr/>
          </p:nvSpPr>
          <p:spPr>
            <a:xfrm rot="900000">
              <a:off x="59839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7" name="Rounded Rectangle 136"/>
            <p:cNvSpPr/>
            <p:nvPr/>
          </p:nvSpPr>
          <p:spPr>
            <a:xfrm rot="900000">
              <a:off x="59077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8" name="Rounded Rectangle 137"/>
            <p:cNvSpPr/>
            <p:nvPr/>
          </p:nvSpPr>
          <p:spPr>
            <a:xfrm rot="900000">
              <a:off x="58299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9" name="Rounded Rectangle 138"/>
            <p:cNvSpPr/>
            <p:nvPr/>
          </p:nvSpPr>
          <p:spPr>
            <a:xfrm rot="900000">
              <a:off x="57537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0" name="Rounded Rectangle 139"/>
            <p:cNvSpPr/>
            <p:nvPr/>
          </p:nvSpPr>
          <p:spPr>
            <a:xfrm rot="900000">
              <a:off x="56759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1" name="Rounded Rectangle 140"/>
            <p:cNvSpPr/>
            <p:nvPr/>
          </p:nvSpPr>
          <p:spPr>
            <a:xfrm rot="900000">
              <a:off x="55997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2" name="Rounded Rectangle 141"/>
            <p:cNvSpPr/>
            <p:nvPr/>
          </p:nvSpPr>
          <p:spPr>
            <a:xfrm rot="900000">
              <a:off x="55219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3" name="Rounded Rectangle 142"/>
            <p:cNvSpPr/>
            <p:nvPr/>
          </p:nvSpPr>
          <p:spPr>
            <a:xfrm rot="900000">
              <a:off x="54457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4" name="Rounded Rectangle 143"/>
            <p:cNvSpPr/>
            <p:nvPr/>
          </p:nvSpPr>
          <p:spPr>
            <a:xfrm rot="900000">
              <a:off x="53679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5" name="Rounded Rectangle 144"/>
            <p:cNvSpPr/>
            <p:nvPr/>
          </p:nvSpPr>
          <p:spPr>
            <a:xfrm rot="900000">
              <a:off x="52917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6" name="Rounded Rectangle 145"/>
            <p:cNvSpPr/>
            <p:nvPr/>
          </p:nvSpPr>
          <p:spPr>
            <a:xfrm rot="900000">
              <a:off x="52140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7" name="Rounded Rectangle 146"/>
            <p:cNvSpPr/>
            <p:nvPr/>
          </p:nvSpPr>
          <p:spPr>
            <a:xfrm rot="900000">
              <a:off x="51378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8" name="Rounded Rectangle 147"/>
            <p:cNvSpPr/>
            <p:nvPr/>
          </p:nvSpPr>
          <p:spPr>
            <a:xfrm rot="900000">
              <a:off x="50600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9" name="Rounded Rectangle 148"/>
            <p:cNvSpPr/>
            <p:nvPr/>
          </p:nvSpPr>
          <p:spPr>
            <a:xfrm rot="900000">
              <a:off x="49838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0" name="Rounded Rectangle 149"/>
            <p:cNvSpPr/>
            <p:nvPr/>
          </p:nvSpPr>
          <p:spPr>
            <a:xfrm rot="900000">
              <a:off x="71395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1" name="Rounded Rectangle 150"/>
            <p:cNvSpPr/>
            <p:nvPr/>
          </p:nvSpPr>
          <p:spPr>
            <a:xfrm rot="900000">
              <a:off x="70617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2" name="Rounded Rectangle 151"/>
            <p:cNvSpPr/>
            <p:nvPr/>
          </p:nvSpPr>
          <p:spPr>
            <a:xfrm rot="900000">
              <a:off x="69855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3" name="Rounded Rectangle 152"/>
            <p:cNvSpPr/>
            <p:nvPr/>
          </p:nvSpPr>
          <p:spPr>
            <a:xfrm rot="900000">
              <a:off x="69078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4" name="Rounded Rectangle 153"/>
            <p:cNvSpPr/>
            <p:nvPr/>
          </p:nvSpPr>
          <p:spPr>
            <a:xfrm rot="900000">
              <a:off x="68316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5" name="Rounded Rectangle 154"/>
            <p:cNvSpPr/>
            <p:nvPr/>
          </p:nvSpPr>
          <p:spPr>
            <a:xfrm rot="900000">
              <a:off x="67538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6" name="Rounded Rectangle 155"/>
            <p:cNvSpPr/>
            <p:nvPr/>
          </p:nvSpPr>
          <p:spPr>
            <a:xfrm rot="900000">
              <a:off x="66776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7" name="Rounded Rectangle 156"/>
            <p:cNvSpPr/>
            <p:nvPr/>
          </p:nvSpPr>
          <p:spPr>
            <a:xfrm rot="900000">
              <a:off x="65998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8" name="Rounded Rectangle 157"/>
            <p:cNvSpPr/>
            <p:nvPr/>
          </p:nvSpPr>
          <p:spPr>
            <a:xfrm rot="900000">
              <a:off x="65236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9" name="Rounded Rectangle 158"/>
            <p:cNvSpPr/>
            <p:nvPr/>
          </p:nvSpPr>
          <p:spPr>
            <a:xfrm rot="900000">
              <a:off x="86793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0" name="Rounded Rectangle 159"/>
            <p:cNvSpPr/>
            <p:nvPr/>
          </p:nvSpPr>
          <p:spPr>
            <a:xfrm rot="900000">
              <a:off x="86016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1" name="Rounded Rectangle 160"/>
            <p:cNvSpPr/>
            <p:nvPr/>
          </p:nvSpPr>
          <p:spPr>
            <a:xfrm rot="900000">
              <a:off x="85254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2" name="Rounded Rectangle 161"/>
            <p:cNvSpPr/>
            <p:nvPr/>
          </p:nvSpPr>
          <p:spPr>
            <a:xfrm rot="900000">
              <a:off x="84476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3" name="Rounded Rectangle 162"/>
            <p:cNvSpPr/>
            <p:nvPr/>
          </p:nvSpPr>
          <p:spPr>
            <a:xfrm rot="900000">
              <a:off x="83714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4" name="Rounded Rectangle 163"/>
            <p:cNvSpPr/>
            <p:nvPr/>
          </p:nvSpPr>
          <p:spPr>
            <a:xfrm rot="900000">
              <a:off x="82936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5" name="Rounded Rectangle 164"/>
            <p:cNvSpPr/>
            <p:nvPr/>
          </p:nvSpPr>
          <p:spPr>
            <a:xfrm rot="900000">
              <a:off x="82174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6" name="Rounded Rectangle 165"/>
            <p:cNvSpPr/>
            <p:nvPr/>
          </p:nvSpPr>
          <p:spPr>
            <a:xfrm rot="900000">
              <a:off x="81396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7" name="Rounded Rectangle 166"/>
            <p:cNvSpPr/>
            <p:nvPr/>
          </p:nvSpPr>
          <p:spPr>
            <a:xfrm rot="900000">
              <a:off x="80634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8" name="Rounded Rectangle 167"/>
            <p:cNvSpPr/>
            <p:nvPr/>
          </p:nvSpPr>
          <p:spPr>
            <a:xfrm rot="900000">
              <a:off x="79856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9" name="Rounded Rectangle 168"/>
            <p:cNvSpPr/>
            <p:nvPr/>
          </p:nvSpPr>
          <p:spPr>
            <a:xfrm rot="900000">
              <a:off x="79094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0" name="Rounded Rectangle 169"/>
            <p:cNvSpPr/>
            <p:nvPr/>
          </p:nvSpPr>
          <p:spPr>
            <a:xfrm rot="900000">
              <a:off x="78317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1" name="Rounded Rectangle 170"/>
            <p:cNvSpPr/>
            <p:nvPr/>
          </p:nvSpPr>
          <p:spPr>
            <a:xfrm rot="900000">
              <a:off x="77555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2" name="Rounded Rectangle 171"/>
            <p:cNvSpPr/>
            <p:nvPr/>
          </p:nvSpPr>
          <p:spPr>
            <a:xfrm rot="900000">
              <a:off x="76777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3" name="Rounded Rectangle 172"/>
            <p:cNvSpPr/>
            <p:nvPr/>
          </p:nvSpPr>
          <p:spPr>
            <a:xfrm rot="900000">
              <a:off x="76015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4" name="Rounded Rectangle 173"/>
            <p:cNvSpPr/>
            <p:nvPr/>
          </p:nvSpPr>
          <p:spPr>
            <a:xfrm rot="900000">
              <a:off x="75237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5" name="Rounded Rectangle 174"/>
            <p:cNvSpPr/>
            <p:nvPr/>
          </p:nvSpPr>
          <p:spPr>
            <a:xfrm rot="900000">
              <a:off x="74475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6" name="Rounded Rectangle 175"/>
            <p:cNvSpPr/>
            <p:nvPr/>
          </p:nvSpPr>
          <p:spPr>
            <a:xfrm rot="900000">
              <a:off x="73697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7" name="Rounded Rectangle 176"/>
            <p:cNvSpPr/>
            <p:nvPr/>
          </p:nvSpPr>
          <p:spPr>
            <a:xfrm rot="900000">
              <a:off x="72935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8" name="Rounded Rectangle 177"/>
            <p:cNvSpPr/>
            <p:nvPr/>
          </p:nvSpPr>
          <p:spPr>
            <a:xfrm rot="900000">
              <a:off x="72157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9" name="Rounded Rectangle 178"/>
            <p:cNvSpPr/>
            <p:nvPr/>
          </p:nvSpPr>
          <p:spPr>
            <a:xfrm rot="900000">
              <a:off x="90635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0" name="Rounded Rectangle 179"/>
            <p:cNvSpPr/>
            <p:nvPr/>
          </p:nvSpPr>
          <p:spPr>
            <a:xfrm rot="900000">
              <a:off x="89873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1" name="Rounded Rectangle 180"/>
            <p:cNvSpPr/>
            <p:nvPr/>
          </p:nvSpPr>
          <p:spPr>
            <a:xfrm rot="900000">
              <a:off x="89095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2" name="Rounded Rectangle 181"/>
            <p:cNvSpPr/>
            <p:nvPr/>
          </p:nvSpPr>
          <p:spPr>
            <a:xfrm rot="900000">
              <a:off x="88333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3" name="Rounded Rectangle 182"/>
            <p:cNvSpPr/>
            <p:nvPr/>
          </p:nvSpPr>
          <p:spPr>
            <a:xfrm rot="900000">
              <a:off x="87555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4" name="Rounded Rectangle 183"/>
            <p:cNvSpPr/>
            <p:nvPr/>
          </p:nvSpPr>
          <p:spPr>
            <a:xfrm rot="900000">
              <a:off x="26741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5" name="Rounded Rectangle 184"/>
            <p:cNvSpPr/>
            <p:nvPr/>
          </p:nvSpPr>
          <p:spPr>
            <a:xfrm rot="900000">
              <a:off x="25963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6" name="Rounded Rectangle 185"/>
            <p:cNvSpPr/>
            <p:nvPr/>
          </p:nvSpPr>
          <p:spPr>
            <a:xfrm rot="900000">
              <a:off x="25201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7" name="Rounded Rectangle 186"/>
            <p:cNvSpPr/>
            <p:nvPr/>
          </p:nvSpPr>
          <p:spPr>
            <a:xfrm rot="900000">
              <a:off x="24423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8" name="Rounded Rectangle 187"/>
            <p:cNvSpPr/>
            <p:nvPr/>
          </p:nvSpPr>
          <p:spPr>
            <a:xfrm rot="900000">
              <a:off x="23661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9" name="Rounded Rectangle 188"/>
            <p:cNvSpPr/>
            <p:nvPr/>
          </p:nvSpPr>
          <p:spPr>
            <a:xfrm rot="900000">
              <a:off x="22883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0" name="Rounded Rectangle 189"/>
            <p:cNvSpPr/>
            <p:nvPr/>
          </p:nvSpPr>
          <p:spPr>
            <a:xfrm rot="900000">
              <a:off x="22121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1" name="Rounded Rectangle 190"/>
            <p:cNvSpPr/>
            <p:nvPr/>
          </p:nvSpPr>
          <p:spPr>
            <a:xfrm rot="900000">
              <a:off x="21343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2" name="Rounded Rectangle 191"/>
            <p:cNvSpPr/>
            <p:nvPr/>
          </p:nvSpPr>
          <p:spPr>
            <a:xfrm rot="900000">
              <a:off x="42139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3" name="Rounded Rectangle 192"/>
            <p:cNvSpPr/>
            <p:nvPr/>
          </p:nvSpPr>
          <p:spPr>
            <a:xfrm rot="900000">
              <a:off x="41361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4" name="Rounded Rectangle 193"/>
            <p:cNvSpPr/>
            <p:nvPr/>
          </p:nvSpPr>
          <p:spPr>
            <a:xfrm rot="900000">
              <a:off x="40599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5" name="Rounded Rectangle 194"/>
            <p:cNvSpPr/>
            <p:nvPr/>
          </p:nvSpPr>
          <p:spPr>
            <a:xfrm rot="900000">
              <a:off x="39821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6" name="Rounded Rectangle 195"/>
            <p:cNvSpPr/>
            <p:nvPr/>
          </p:nvSpPr>
          <p:spPr>
            <a:xfrm rot="900000">
              <a:off x="39059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7" name="Rounded Rectangle 196"/>
            <p:cNvSpPr/>
            <p:nvPr/>
          </p:nvSpPr>
          <p:spPr>
            <a:xfrm rot="900000">
              <a:off x="38281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8" name="Rounded Rectangle 197"/>
            <p:cNvSpPr/>
            <p:nvPr/>
          </p:nvSpPr>
          <p:spPr>
            <a:xfrm rot="900000">
              <a:off x="37519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9" name="Rounded Rectangle 198"/>
            <p:cNvSpPr/>
            <p:nvPr/>
          </p:nvSpPr>
          <p:spPr>
            <a:xfrm rot="900000">
              <a:off x="36741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0" name="Rounded Rectangle 199"/>
            <p:cNvSpPr/>
            <p:nvPr/>
          </p:nvSpPr>
          <p:spPr>
            <a:xfrm rot="900000">
              <a:off x="35979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1" name="Rounded Rectangle 200"/>
            <p:cNvSpPr/>
            <p:nvPr/>
          </p:nvSpPr>
          <p:spPr>
            <a:xfrm rot="900000">
              <a:off x="35202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2" name="Rounded Rectangle 201"/>
            <p:cNvSpPr/>
            <p:nvPr/>
          </p:nvSpPr>
          <p:spPr>
            <a:xfrm rot="900000">
              <a:off x="34440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3" name="Rounded Rectangle 202"/>
            <p:cNvSpPr/>
            <p:nvPr/>
          </p:nvSpPr>
          <p:spPr>
            <a:xfrm rot="900000">
              <a:off x="33662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4" name="Rounded Rectangle 203"/>
            <p:cNvSpPr/>
            <p:nvPr/>
          </p:nvSpPr>
          <p:spPr>
            <a:xfrm rot="900000">
              <a:off x="32900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5" name="Rounded Rectangle 204"/>
            <p:cNvSpPr/>
            <p:nvPr/>
          </p:nvSpPr>
          <p:spPr>
            <a:xfrm rot="900000">
              <a:off x="32122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6" name="Rounded Rectangle 205"/>
            <p:cNvSpPr/>
            <p:nvPr/>
          </p:nvSpPr>
          <p:spPr>
            <a:xfrm rot="900000">
              <a:off x="31360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7" name="Rounded Rectangle 206"/>
            <p:cNvSpPr/>
            <p:nvPr/>
          </p:nvSpPr>
          <p:spPr>
            <a:xfrm rot="900000">
              <a:off x="30582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8" name="Rounded Rectangle 207"/>
            <p:cNvSpPr/>
            <p:nvPr/>
          </p:nvSpPr>
          <p:spPr>
            <a:xfrm rot="900000">
              <a:off x="29820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9" name="Rounded Rectangle 208"/>
            <p:cNvSpPr/>
            <p:nvPr/>
          </p:nvSpPr>
          <p:spPr>
            <a:xfrm rot="900000">
              <a:off x="29042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0" name="Rounded Rectangle 209"/>
            <p:cNvSpPr/>
            <p:nvPr/>
          </p:nvSpPr>
          <p:spPr>
            <a:xfrm rot="900000">
              <a:off x="28280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1" name="Rounded Rectangle 210"/>
            <p:cNvSpPr/>
            <p:nvPr/>
          </p:nvSpPr>
          <p:spPr>
            <a:xfrm rot="900000">
              <a:off x="27503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2" name="Rounded Rectangle 211"/>
            <p:cNvSpPr/>
            <p:nvPr/>
          </p:nvSpPr>
          <p:spPr>
            <a:xfrm rot="900000">
              <a:off x="49060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3" name="Rounded Rectangle 212"/>
            <p:cNvSpPr/>
            <p:nvPr/>
          </p:nvSpPr>
          <p:spPr>
            <a:xfrm rot="900000">
              <a:off x="48298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4" name="Rounded Rectangle 213"/>
            <p:cNvSpPr/>
            <p:nvPr/>
          </p:nvSpPr>
          <p:spPr>
            <a:xfrm rot="900000">
              <a:off x="47520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5" name="Rounded Rectangle 214"/>
            <p:cNvSpPr/>
            <p:nvPr/>
          </p:nvSpPr>
          <p:spPr>
            <a:xfrm rot="900000">
              <a:off x="46758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6" name="Rounded Rectangle 215"/>
            <p:cNvSpPr/>
            <p:nvPr/>
          </p:nvSpPr>
          <p:spPr>
            <a:xfrm rot="900000">
              <a:off x="45980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7" name="Rounded Rectangle 216"/>
            <p:cNvSpPr/>
            <p:nvPr/>
          </p:nvSpPr>
          <p:spPr>
            <a:xfrm rot="900000">
              <a:off x="45218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8" name="Rounded Rectangle 217"/>
            <p:cNvSpPr/>
            <p:nvPr/>
          </p:nvSpPr>
          <p:spPr>
            <a:xfrm rot="900000">
              <a:off x="44441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9" name="Rounded Rectangle 218"/>
            <p:cNvSpPr/>
            <p:nvPr/>
          </p:nvSpPr>
          <p:spPr>
            <a:xfrm rot="900000">
              <a:off x="43679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30" name="Rounded Rectangle 219"/>
            <p:cNvSpPr/>
            <p:nvPr/>
          </p:nvSpPr>
          <p:spPr>
            <a:xfrm rot="900000">
              <a:off x="42901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104" name="Rectangle 2"/>
          <p:cNvSpPr>
            <a:spLocks noChangeArrowheads="1"/>
          </p:cNvSpPr>
          <p:nvPr/>
        </p:nvSpPr>
        <p:spPr bwMode="auto">
          <a:xfrm>
            <a:off x="1462875" y="2917501"/>
            <a:ext cx="467333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循环控制变量与循环体之间建立关联。</a:t>
            </a:r>
          </a:p>
        </p:txBody>
      </p:sp>
    </p:spTree>
    <p:extLst>
      <p:ext uri="{BB962C8B-B14F-4D97-AF65-F5344CB8AC3E}">
        <p14:creationId xmlns:p14="http://schemas.microsoft.com/office/powerpoint/2010/main" val="378226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38894">
        <p14:warp dir="in"/>
      </p:transition>
    </mc:Choice>
    <mc:Fallback xmlns="">
      <p:transition spd="slow" advTm="388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" grpId="0"/>
      <p:bldP spid="21" grpId="0" animBg="1"/>
      <p:bldP spid="1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81" y="2213167"/>
            <a:ext cx="4446908" cy="38816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62916" y="1064303"/>
            <a:ext cx="42144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【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3】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for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语句求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1</a:t>
            </a:r>
            <a:r>
              <a:rPr kumimoji="1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100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的累计和。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</p:txBody>
      </p:sp>
      <p:grpSp>
        <p:nvGrpSpPr>
          <p:cNvPr id="12" name="Group 128"/>
          <p:cNvGrpSpPr>
            <a:grpSpLocks/>
          </p:cNvGrpSpPr>
          <p:nvPr/>
        </p:nvGrpSpPr>
        <p:grpSpPr bwMode="auto">
          <a:xfrm rot="5400000">
            <a:off x="1891132" y="3589362"/>
            <a:ext cx="5760000" cy="114300"/>
            <a:chOff x="2134373" y="5430763"/>
            <a:chExt cx="6991092" cy="114249"/>
          </a:xfrm>
        </p:grpSpPr>
        <p:sp>
          <p:nvSpPr>
            <p:cNvPr id="13" name="Rounded Rectangle 129"/>
            <p:cNvSpPr/>
            <p:nvPr/>
          </p:nvSpPr>
          <p:spPr>
            <a:xfrm rot="900000">
              <a:off x="64458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" name="Rounded Rectangle 130"/>
            <p:cNvSpPr/>
            <p:nvPr/>
          </p:nvSpPr>
          <p:spPr>
            <a:xfrm rot="900000">
              <a:off x="63696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" name="Rounded Rectangle 131"/>
            <p:cNvSpPr/>
            <p:nvPr/>
          </p:nvSpPr>
          <p:spPr>
            <a:xfrm rot="900000">
              <a:off x="62918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" name="Rounded Rectangle 132"/>
            <p:cNvSpPr/>
            <p:nvPr/>
          </p:nvSpPr>
          <p:spPr>
            <a:xfrm rot="900000">
              <a:off x="62156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" name="Rounded Rectangle 133"/>
            <p:cNvSpPr/>
            <p:nvPr/>
          </p:nvSpPr>
          <p:spPr>
            <a:xfrm rot="900000">
              <a:off x="61379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" name="Rounded Rectangle 134"/>
            <p:cNvSpPr/>
            <p:nvPr/>
          </p:nvSpPr>
          <p:spPr>
            <a:xfrm rot="900000">
              <a:off x="60617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" name="Rounded Rectangle 135"/>
            <p:cNvSpPr/>
            <p:nvPr/>
          </p:nvSpPr>
          <p:spPr>
            <a:xfrm rot="900000">
              <a:off x="59839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6" name="Rounded Rectangle 136"/>
            <p:cNvSpPr/>
            <p:nvPr/>
          </p:nvSpPr>
          <p:spPr>
            <a:xfrm rot="900000">
              <a:off x="59077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7" name="Rounded Rectangle 137"/>
            <p:cNvSpPr/>
            <p:nvPr/>
          </p:nvSpPr>
          <p:spPr>
            <a:xfrm rot="900000">
              <a:off x="58299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8" name="Rounded Rectangle 138"/>
            <p:cNvSpPr/>
            <p:nvPr/>
          </p:nvSpPr>
          <p:spPr>
            <a:xfrm rot="900000">
              <a:off x="57537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9" name="Rounded Rectangle 139"/>
            <p:cNvSpPr/>
            <p:nvPr/>
          </p:nvSpPr>
          <p:spPr>
            <a:xfrm rot="900000">
              <a:off x="56759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0" name="Rounded Rectangle 140"/>
            <p:cNvSpPr/>
            <p:nvPr/>
          </p:nvSpPr>
          <p:spPr>
            <a:xfrm rot="900000">
              <a:off x="55997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1" name="Rounded Rectangle 141"/>
            <p:cNvSpPr/>
            <p:nvPr/>
          </p:nvSpPr>
          <p:spPr>
            <a:xfrm rot="900000">
              <a:off x="55219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2" name="Rounded Rectangle 142"/>
            <p:cNvSpPr/>
            <p:nvPr/>
          </p:nvSpPr>
          <p:spPr>
            <a:xfrm rot="900000">
              <a:off x="54457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4" name="Rounded Rectangle 143"/>
            <p:cNvSpPr/>
            <p:nvPr/>
          </p:nvSpPr>
          <p:spPr>
            <a:xfrm rot="900000">
              <a:off x="53679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6" name="Rounded Rectangle 144"/>
            <p:cNvSpPr/>
            <p:nvPr/>
          </p:nvSpPr>
          <p:spPr>
            <a:xfrm rot="900000">
              <a:off x="52917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7" name="Rounded Rectangle 145"/>
            <p:cNvSpPr/>
            <p:nvPr/>
          </p:nvSpPr>
          <p:spPr>
            <a:xfrm rot="900000">
              <a:off x="52140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8" name="Rounded Rectangle 146"/>
            <p:cNvSpPr/>
            <p:nvPr/>
          </p:nvSpPr>
          <p:spPr>
            <a:xfrm rot="900000">
              <a:off x="51378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9" name="Rounded Rectangle 147"/>
            <p:cNvSpPr/>
            <p:nvPr/>
          </p:nvSpPr>
          <p:spPr>
            <a:xfrm rot="900000">
              <a:off x="50600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0" name="Rounded Rectangle 148"/>
            <p:cNvSpPr/>
            <p:nvPr/>
          </p:nvSpPr>
          <p:spPr>
            <a:xfrm rot="900000">
              <a:off x="49838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1" name="Rounded Rectangle 149"/>
            <p:cNvSpPr/>
            <p:nvPr/>
          </p:nvSpPr>
          <p:spPr>
            <a:xfrm rot="900000">
              <a:off x="71395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2" name="Rounded Rectangle 150"/>
            <p:cNvSpPr/>
            <p:nvPr/>
          </p:nvSpPr>
          <p:spPr>
            <a:xfrm rot="900000">
              <a:off x="70617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3" name="Rounded Rectangle 151"/>
            <p:cNvSpPr/>
            <p:nvPr/>
          </p:nvSpPr>
          <p:spPr>
            <a:xfrm rot="900000">
              <a:off x="69855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4" name="Rounded Rectangle 152"/>
            <p:cNvSpPr/>
            <p:nvPr/>
          </p:nvSpPr>
          <p:spPr>
            <a:xfrm rot="900000">
              <a:off x="69078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5" name="Rounded Rectangle 153"/>
            <p:cNvSpPr/>
            <p:nvPr/>
          </p:nvSpPr>
          <p:spPr>
            <a:xfrm rot="900000">
              <a:off x="68316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6" name="Rounded Rectangle 154"/>
            <p:cNvSpPr/>
            <p:nvPr/>
          </p:nvSpPr>
          <p:spPr>
            <a:xfrm rot="900000">
              <a:off x="67538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7" name="Rounded Rectangle 155"/>
            <p:cNvSpPr/>
            <p:nvPr/>
          </p:nvSpPr>
          <p:spPr>
            <a:xfrm rot="900000">
              <a:off x="66776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8" name="Rounded Rectangle 156"/>
            <p:cNvSpPr/>
            <p:nvPr/>
          </p:nvSpPr>
          <p:spPr>
            <a:xfrm rot="900000">
              <a:off x="65998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9" name="Rounded Rectangle 157"/>
            <p:cNvSpPr/>
            <p:nvPr/>
          </p:nvSpPr>
          <p:spPr>
            <a:xfrm rot="900000">
              <a:off x="65236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0" name="Rounded Rectangle 158"/>
            <p:cNvSpPr/>
            <p:nvPr/>
          </p:nvSpPr>
          <p:spPr>
            <a:xfrm rot="900000">
              <a:off x="86793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1" name="Rounded Rectangle 159"/>
            <p:cNvSpPr/>
            <p:nvPr/>
          </p:nvSpPr>
          <p:spPr>
            <a:xfrm rot="900000">
              <a:off x="86016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2" name="Rounded Rectangle 160"/>
            <p:cNvSpPr/>
            <p:nvPr/>
          </p:nvSpPr>
          <p:spPr>
            <a:xfrm rot="900000">
              <a:off x="85254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3" name="Rounded Rectangle 161"/>
            <p:cNvSpPr/>
            <p:nvPr/>
          </p:nvSpPr>
          <p:spPr>
            <a:xfrm rot="900000">
              <a:off x="84476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4" name="Rounded Rectangle 162"/>
            <p:cNvSpPr/>
            <p:nvPr/>
          </p:nvSpPr>
          <p:spPr>
            <a:xfrm rot="900000">
              <a:off x="83714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5" name="Rounded Rectangle 163"/>
            <p:cNvSpPr/>
            <p:nvPr/>
          </p:nvSpPr>
          <p:spPr>
            <a:xfrm rot="900000">
              <a:off x="82936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6" name="Rounded Rectangle 164"/>
            <p:cNvSpPr/>
            <p:nvPr/>
          </p:nvSpPr>
          <p:spPr>
            <a:xfrm rot="900000">
              <a:off x="82174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7" name="Rounded Rectangle 165"/>
            <p:cNvSpPr/>
            <p:nvPr/>
          </p:nvSpPr>
          <p:spPr>
            <a:xfrm rot="900000">
              <a:off x="81396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8" name="Rounded Rectangle 166"/>
            <p:cNvSpPr/>
            <p:nvPr/>
          </p:nvSpPr>
          <p:spPr>
            <a:xfrm rot="900000">
              <a:off x="80634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9" name="Rounded Rectangle 167"/>
            <p:cNvSpPr/>
            <p:nvPr/>
          </p:nvSpPr>
          <p:spPr>
            <a:xfrm rot="900000">
              <a:off x="79856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0" name="Rounded Rectangle 168"/>
            <p:cNvSpPr/>
            <p:nvPr/>
          </p:nvSpPr>
          <p:spPr>
            <a:xfrm rot="900000">
              <a:off x="79094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1" name="Rounded Rectangle 169"/>
            <p:cNvSpPr/>
            <p:nvPr/>
          </p:nvSpPr>
          <p:spPr>
            <a:xfrm rot="900000">
              <a:off x="78317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2" name="Rounded Rectangle 170"/>
            <p:cNvSpPr/>
            <p:nvPr/>
          </p:nvSpPr>
          <p:spPr>
            <a:xfrm rot="900000">
              <a:off x="77555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3" name="Rounded Rectangle 171"/>
            <p:cNvSpPr/>
            <p:nvPr/>
          </p:nvSpPr>
          <p:spPr>
            <a:xfrm rot="900000">
              <a:off x="76777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4" name="Rounded Rectangle 172"/>
            <p:cNvSpPr/>
            <p:nvPr/>
          </p:nvSpPr>
          <p:spPr>
            <a:xfrm rot="900000">
              <a:off x="76015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5" name="Rounded Rectangle 173"/>
            <p:cNvSpPr/>
            <p:nvPr/>
          </p:nvSpPr>
          <p:spPr>
            <a:xfrm rot="900000">
              <a:off x="75237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6" name="Rounded Rectangle 174"/>
            <p:cNvSpPr/>
            <p:nvPr/>
          </p:nvSpPr>
          <p:spPr>
            <a:xfrm rot="900000">
              <a:off x="74475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7" name="Rounded Rectangle 175"/>
            <p:cNvSpPr/>
            <p:nvPr/>
          </p:nvSpPr>
          <p:spPr>
            <a:xfrm rot="900000">
              <a:off x="73697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8" name="Rounded Rectangle 176"/>
            <p:cNvSpPr/>
            <p:nvPr/>
          </p:nvSpPr>
          <p:spPr>
            <a:xfrm rot="900000">
              <a:off x="72935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9" name="Rounded Rectangle 177"/>
            <p:cNvSpPr/>
            <p:nvPr/>
          </p:nvSpPr>
          <p:spPr>
            <a:xfrm rot="900000">
              <a:off x="72157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0" name="Rounded Rectangle 178"/>
            <p:cNvSpPr/>
            <p:nvPr/>
          </p:nvSpPr>
          <p:spPr>
            <a:xfrm rot="900000">
              <a:off x="90635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1" name="Rounded Rectangle 179"/>
            <p:cNvSpPr/>
            <p:nvPr/>
          </p:nvSpPr>
          <p:spPr>
            <a:xfrm rot="900000">
              <a:off x="89873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2" name="Rounded Rectangle 180"/>
            <p:cNvSpPr/>
            <p:nvPr/>
          </p:nvSpPr>
          <p:spPr>
            <a:xfrm rot="900000">
              <a:off x="89095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3" name="Rounded Rectangle 181"/>
            <p:cNvSpPr/>
            <p:nvPr/>
          </p:nvSpPr>
          <p:spPr>
            <a:xfrm rot="900000">
              <a:off x="88333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4" name="Rounded Rectangle 182"/>
            <p:cNvSpPr/>
            <p:nvPr/>
          </p:nvSpPr>
          <p:spPr>
            <a:xfrm rot="900000">
              <a:off x="87555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5" name="Rounded Rectangle 183"/>
            <p:cNvSpPr/>
            <p:nvPr/>
          </p:nvSpPr>
          <p:spPr>
            <a:xfrm rot="900000">
              <a:off x="26741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6" name="Rounded Rectangle 184"/>
            <p:cNvSpPr/>
            <p:nvPr/>
          </p:nvSpPr>
          <p:spPr>
            <a:xfrm rot="900000">
              <a:off x="25963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7" name="Rounded Rectangle 185"/>
            <p:cNvSpPr/>
            <p:nvPr/>
          </p:nvSpPr>
          <p:spPr>
            <a:xfrm rot="900000">
              <a:off x="25201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8" name="Rounded Rectangle 186"/>
            <p:cNvSpPr/>
            <p:nvPr/>
          </p:nvSpPr>
          <p:spPr>
            <a:xfrm rot="900000">
              <a:off x="24423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9" name="Rounded Rectangle 187"/>
            <p:cNvSpPr/>
            <p:nvPr/>
          </p:nvSpPr>
          <p:spPr>
            <a:xfrm rot="900000">
              <a:off x="23661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0" name="Rounded Rectangle 188"/>
            <p:cNvSpPr/>
            <p:nvPr/>
          </p:nvSpPr>
          <p:spPr>
            <a:xfrm rot="900000">
              <a:off x="22883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1" name="Rounded Rectangle 189"/>
            <p:cNvSpPr/>
            <p:nvPr/>
          </p:nvSpPr>
          <p:spPr>
            <a:xfrm rot="900000">
              <a:off x="22121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2" name="Rounded Rectangle 190"/>
            <p:cNvSpPr/>
            <p:nvPr/>
          </p:nvSpPr>
          <p:spPr>
            <a:xfrm rot="900000">
              <a:off x="21343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3" name="Rounded Rectangle 191"/>
            <p:cNvSpPr/>
            <p:nvPr/>
          </p:nvSpPr>
          <p:spPr>
            <a:xfrm rot="900000">
              <a:off x="42139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4" name="Rounded Rectangle 192"/>
            <p:cNvSpPr/>
            <p:nvPr/>
          </p:nvSpPr>
          <p:spPr>
            <a:xfrm rot="900000">
              <a:off x="41361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5" name="Rounded Rectangle 193"/>
            <p:cNvSpPr/>
            <p:nvPr/>
          </p:nvSpPr>
          <p:spPr>
            <a:xfrm rot="900000">
              <a:off x="40599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6" name="Rounded Rectangle 194"/>
            <p:cNvSpPr/>
            <p:nvPr/>
          </p:nvSpPr>
          <p:spPr>
            <a:xfrm rot="900000">
              <a:off x="39821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7" name="Rounded Rectangle 195"/>
            <p:cNvSpPr/>
            <p:nvPr/>
          </p:nvSpPr>
          <p:spPr>
            <a:xfrm rot="900000">
              <a:off x="39059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8" name="Rounded Rectangle 196"/>
            <p:cNvSpPr/>
            <p:nvPr/>
          </p:nvSpPr>
          <p:spPr>
            <a:xfrm rot="900000">
              <a:off x="38281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9" name="Rounded Rectangle 197"/>
            <p:cNvSpPr/>
            <p:nvPr/>
          </p:nvSpPr>
          <p:spPr>
            <a:xfrm rot="900000">
              <a:off x="37519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0" name="Rounded Rectangle 198"/>
            <p:cNvSpPr/>
            <p:nvPr/>
          </p:nvSpPr>
          <p:spPr>
            <a:xfrm rot="900000">
              <a:off x="36741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1" name="Rounded Rectangle 199"/>
            <p:cNvSpPr/>
            <p:nvPr/>
          </p:nvSpPr>
          <p:spPr>
            <a:xfrm rot="900000">
              <a:off x="35979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2" name="Rounded Rectangle 200"/>
            <p:cNvSpPr/>
            <p:nvPr/>
          </p:nvSpPr>
          <p:spPr>
            <a:xfrm rot="900000">
              <a:off x="35202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3" name="Rounded Rectangle 201"/>
            <p:cNvSpPr/>
            <p:nvPr/>
          </p:nvSpPr>
          <p:spPr>
            <a:xfrm rot="900000">
              <a:off x="34440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4" name="Rounded Rectangle 202"/>
            <p:cNvSpPr/>
            <p:nvPr/>
          </p:nvSpPr>
          <p:spPr>
            <a:xfrm rot="900000">
              <a:off x="33662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5" name="Rounded Rectangle 203"/>
            <p:cNvSpPr/>
            <p:nvPr/>
          </p:nvSpPr>
          <p:spPr>
            <a:xfrm rot="900000">
              <a:off x="32900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6" name="Rounded Rectangle 204"/>
            <p:cNvSpPr/>
            <p:nvPr/>
          </p:nvSpPr>
          <p:spPr>
            <a:xfrm rot="900000">
              <a:off x="32122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7" name="Rounded Rectangle 205"/>
            <p:cNvSpPr/>
            <p:nvPr/>
          </p:nvSpPr>
          <p:spPr>
            <a:xfrm rot="900000">
              <a:off x="31360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8" name="Rounded Rectangle 206"/>
            <p:cNvSpPr/>
            <p:nvPr/>
          </p:nvSpPr>
          <p:spPr>
            <a:xfrm rot="900000">
              <a:off x="30582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9" name="Rounded Rectangle 207"/>
            <p:cNvSpPr/>
            <p:nvPr/>
          </p:nvSpPr>
          <p:spPr>
            <a:xfrm rot="900000">
              <a:off x="29820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0" name="Rounded Rectangle 208"/>
            <p:cNvSpPr/>
            <p:nvPr/>
          </p:nvSpPr>
          <p:spPr>
            <a:xfrm rot="900000">
              <a:off x="29042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1" name="Rounded Rectangle 209"/>
            <p:cNvSpPr/>
            <p:nvPr/>
          </p:nvSpPr>
          <p:spPr>
            <a:xfrm rot="900000">
              <a:off x="28280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2" name="Rounded Rectangle 210"/>
            <p:cNvSpPr/>
            <p:nvPr/>
          </p:nvSpPr>
          <p:spPr>
            <a:xfrm rot="900000">
              <a:off x="27503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3" name="Rounded Rectangle 211"/>
            <p:cNvSpPr/>
            <p:nvPr/>
          </p:nvSpPr>
          <p:spPr>
            <a:xfrm rot="900000">
              <a:off x="49060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4" name="Rounded Rectangle 212"/>
            <p:cNvSpPr/>
            <p:nvPr/>
          </p:nvSpPr>
          <p:spPr>
            <a:xfrm rot="900000">
              <a:off x="48298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5" name="Rounded Rectangle 213"/>
            <p:cNvSpPr/>
            <p:nvPr/>
          </p:nvSpPr>
          <p:spPr>
            <a:xfrm rot="900000">
              <a:off x="47520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6" name="Rounded Rectangle 214"/>
            <p:cNvSpPr/>
            <p:nvPr/>
          </p:nvSpPr>
          <p:spPr>
            <a:xfrm rot="900000">
              <a:off x="46758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7" name="Rounded Rectangle 215"/>
            <p:cNvSpPr/>
            <p:nvPr/>
          </p:nvSpPr>
          <p:spPr>
            <a:xfrm rot="900000">
              <a:off x="45980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8" name="Rounded Rectangle 216"/>
            <p:cNvSpPr/>
            <p:nvPr/>
          </p:nvSpPr>
          <p:spPr>
            <a:xfrm rot="900000">
              <a:off x="45218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9" name="Rounded Rectangle 217"/>
            <p:cNvSpPr/>
            <p:nvPr/>
          </p:nvSpPr>
          <p:spPr>
            <a:xfrm rot="900000">
              <a:off x="44441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0" name="Rounded Rectangle 218"/>
            <p:cNvSpPr/>
            <p:nvPr/>
          </p:nvSpPr>
          <p:spPr>
            <a:xfrm rot="900000">
              <a:off x="43679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1" name="Rounded Rectangle 219"/>
            <p:cNvSpPr/>
            <p:nvPr/>
          </p:nvSpPr>
          <p:spPr>
            <a:xfrm rot="900000">
              <a:off x="42901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4629349" y="871190"/>
            <a:ext cx="244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程序流程：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13" name="AutoShape 7"/>
          <p:cNvSpPr>
            <a:spLocks noChangeArrowheads="1"/>
          </p:cNvSpPr>
          <p:nvPr/>
        </p:nvSpPr>
        <p:spPr bwMode="auto">
          <a:xfrm>
            <a:off x="6258508" y="3089839"/>
            <a:ext cx="1563688" cy="477837"/>
          </a:xfrm>
          <a:prstGeom prst="flowChartDecision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&lt;=100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114" name="Group 8"/>
          <p:cNvGrpSpPr>
            <a:grpSpLocks/>
          </p:cNvGrpSpPr>
          <p:nvPr/>
        </p:nvGrpSpPr>
        <p:grpSpPr bwMode="auto">
          <a:xfrm>
            <a:off x="6960183" y="3553389"/>
            <a:ext cx="431800" cy="447675"/>
            <a:chOff x="4558" y="2531"/>
            <a:chExt cx="272" cy="282"/>
          </a:xfrm>
        </p:grpSpPr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4558" y="253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T</a:t>
              </a:r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4598" y="2540"/>
              <a:ext cx="0" cy="2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7" name="Text Box 11"/>
          <p:cNvSpPr txBox="1">
            <a:spLocks noChangeArrowheads="1"/>
          </p:cNvSpPr>
          <p:nvPr/>
        </p:nvSpPr>
        <p:spPr bwMode="auto">
          <a:xfrm>
            <a:off x="6076961" y="4004209"/>
            <a:ext cx="2058044" cy="400110"/>
          </a:xfrm>
          <a:prstGeom prst="flowChartProcess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sum=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sum+i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8" name="AutoShape 12"/>
          <p:cNvSpPr>
            <a:spLocks noChangeArrowheads="1"/>
          </p:cNvSpPr>
          <p:nvPr/>
        </p:nvSpPr>
        <p:spPr bwMode="auto">
          <a:xfrm>
            <a:off x="6528383" y="1540409"/>
            <a:ext cx="1143000" cy="400110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sum=0</a:t>
            </a:r>
            <a:endParaRPr kumimoji="1"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9" name="Line 13"/>
          <p:cNvSpPr>
            <a:spLocks noChangeShapeType="1"/>
          </p:cNvSpPr>
          <p:nvPr/>
        </p:nvSpPr>
        <p:spPr bwMode="auto">
          <a:xfrm>
            <a:off x="7058608" y="1934139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0" name="Text Box 14"/>
          <p:cNvSpPr txBox="1">
            <a:spLocks noChangeArrowheads="1"/>
          </p:cNvSpPr>
          <p:nvPr/>
        </p:nvSpPr>
        <p:spPr bwMode="auto">
          <a:xfrm>
            <a:off x="6601408" y="2330984"/>
            <a:ext cx="1030288" cy="40011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1" name="Line 15"/>
          <p:cNvSpPr>
            <a:spLocks noChangeShapeType="1"/>
          </p:cNvSpPr>
          <p:nvPr/>
        </p:nvSpPr>
        <p:spPr bwMode="auto">
          <a:xfrm>
            <a:off x="7033208" y="4397939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2" name="Text Box 16"/>
          <p:cNvSpPr txBox="1">
            <a:spLocks noChangeArrowheads="1"/>
          </p:cNvSpPr>
          <p:nvPr/>
        </p:nvSpPr>
        <p:spPr bwMode="auto">
          <a:xfrm>
            <a:off x="6525208" y="4769384"/>
            <a:ext cx="1030288" cy="40011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++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123" name="Group 17"/>
          <p:cNvGrpSpPr>
            <a:grpSpLocks/>
          </p:cNvGrpSpPr>
          <p:nvPr/>
        </p:nvGrpSpPr>
        <p:grpSpPr bwMode="auto">
          <a:xfrm>
            <a:off x="5921958" y="2873939"/>
            <a:ext cx="1136650" cy="2679700"/>
            <a:chOff x="3904" y="2103"/>
            <a:chExt cx="716" cy="1688"/>
          </a:xfrm>
        </p:grpSpPr>
        <p:sp>
          <p:nvSpPr>
            <p:cNvPr id="124" name="Line 18"/>
            <p:cNvSpPr>
              <a:spLocks noChangeShapeType="1"/>
            </p:cNvSpPr>
            <p:nvPr/>
          </p:nvSpPr>
          <p:spPr bwMode="auto">
            <a:xfrm>
              <a:off x="3904" y="2117"/>
              <a:ext cx="71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4620" y="3551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6" name="Line 20"/>
            <p:cNvSpPr>
              <a:spLocks noChangeShapeType="1"/>
            </p:cNvSpPr>
            <p:nvPr/>
          </p:nvSpPr>
          <p:spPr bwMode="auto">
            <a:xfrm flipH="1">
              <a:off x="3916" y="3775"/>
              <a:ext cx="6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7" name="Line 21"/>
            <p:cNvSpPr>
              <a:spLocks noChangeShapeType="1"/>
            </p:cNvSpPr>
            <p:nvPr/>
          </p:nvSpPr>
          <p:spPr bwMode="auto">
            <a:xfrm>
              <a:off x="3916" y="2103"/>
              <a:ext cx="0" cy="16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28" name="Group 22"/>
          <p:cNvGrpSpPr>
            <a:grpSpLocks/>
          </p:cNvGrpSpPr>
          <p:nvPr/>
        </p:nvGrpSpPr>
        <p:grpSpPr bwMode="auto">
          <a:xfrm>
            <a:off x="7020508" y="2956490"/>
            <a:ext cx="1219200" cy="2965624"/>
            <a:chOff x="4596" y="2155"/>
            <a:chExt cx="768" cy="1970"/>
          </a:xfrm>
        </p:grpSpPr>
        <p:sp>
          <p:nvSpPr>
            <p:cNvPr id="129" name="Text Box 23"/>
            <p:cNvSpPr txBox="1">
              <a:spLocks noChangeArrowheads="1"/>
            </p:cNvSpPr>
            <p:nvPr/>
          </p:nvSpPr>
          <p:spPr bwMode="auto">
            <a:xfrm>
              <a:off x="5103" y="2155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F</a:t>
              </a:r>
            </a:p>
          </p:txBody>
        </p:sp>
        <p:sp>
          <p:nvSpPr>
            <p:cNvPr id="130" name="Line 24"/>
            <p:cNvSpPr>
              <a:spLocks noChangeShapeType="1"/>
            </p:cNvSpPr>
            <p:nvPr/>
          </p:nvSpPr>
          <p:spPr bwMode="auto">
            <a:xfrm>
              <a:off x="5077" y="2379"/>
              <a:ext cx="2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1" name="Line 25"/>
            <p:cNvSpPr>
              <a:spLocks noChangeShapeType="1"/>
            </p:cNvSpPr>
            <p:nvPr/>
          </p:nvSpPr>
          <p:spPr bwMode="auto">
            <a:xfrm>
              <a:off x="4596" y="3919"/>
              <a:ext cx="8" cy="20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2" name="Line 26"/>
            <p:cNvSpPr>
              <a:spLocks noChangeShapeType="1"/>
            </p:cNvSpPr>
            <p:nvPr/>
          </p:nvSpPr>
          <p:spPr bwMode="auto">
            <a:xfrm>
              <a:off x="5364" y="2383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3" name="Line 27"/>
            <p:cNvSpPr>
              <a:spLocks noChangeShapeType="1"/>
            </p:cNvSpPr>
            <p:nvPr/>
          </p:nvSpPr>
          <p:spPr bwMode="auto">
            <a:xfrm flipH="1">
              <a:off x="4596" y="3919"/>
              <a:ext cx="76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34" name="Line 28"/>
          <p:cNvSpPr>
            <a:spLocks noChangeShapeType="1"/>
          </p:cNvSpPr>
          <p:nvPr/>
        </p:nvSpPr>
        <p:spPr bwMode="auto">
          <a:xfrm>
            <a:off x="7045908" y="2721539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35" name="AutoShape 12"/>
          <p:cNvSpPr>
            <a:spLocks noChangeArrowheads="1"/>
          </p:cNvSpPr>
          <p:nvPr/>
        </p:nvSpPr>
        <p:spPr bwMode="auto">
          <a:xfrm>
            <a:off x="6412496" y="5842909"/>
            <a:ext cx="1143000" cy="315817"/>
          </a:xfrm>
          <a:prstGeom prst="parallelogram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sum</a:t>
            </a:r>
          </a:p>
        </p:txBody>
      </p:sp>
      <p:sp>
        <p:nvSpPr>
          <p:cNvPr id="136" name="AutoShape 12"/>
          <p:cNvSpPr>
            <a:spLocks noChangeArrowheads="1"/>
          </p:cNvSpPr>
          <p:nvPr/>
        </p:nvSpPr>
        <p:spPr bwMode="auto">
          <a:xfrm>
            <a:off x="6538894" y="851018"/>
            <a:ext cx="1143000" cy="381000"/>
          </a:xfrm>
          <a:prstGeom prst="flowChartAlternateProcess">
            <a:avLst/>
          </a:prstGeom>
          <a:solidFill>
            <a:srgbClr val="FFFFCD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开始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37" name="Line 13"/>
          <p:cNvSpPr>
            <a:spLocks noChangeShapeType="1"/>
          </p:cNvSpPr>
          <p:nvPr/>
        </p:nvSpPr>
        <p:spPr bwMode="auto">
          <a:xfrm>
            <a:off x="7069119" y="1235193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40" name="AutoShape 12"/>
          <p:cNvSpPr>
            <a:spLocks noChangeArrowheads="1"/>
          </p:cNvSpPr>
          <p:nvPr/>
        </p:nvSpPr>
        <p:spPr bwMode="auto">
          <a:xfrm>
            <a:off x="6416308" y="6422363"/>
            <a:ext cx="1143000" cy="381000"/>
          </a:xfrm>
          <a:prstGeom prst="flowChartAlternateProcess">
            <a:avLst/>
          </a:prstGeom>
          <a:solidFill>
            <a:srgbClr val="FFFFCD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结束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cxnSp>
        <p:nvCxnSpPr>
          <p:cNvPr id="4" name="直接箭头连接符 3"/>
          <p:cNvCxnSpPr>
            <a:stCxn id="135" idx="4"/>
            <a:endCxn id="140" idx="0"/>
          </p:cNvCxnSpPr>
          <p:nvPr/>
        </p:nvCxnSpPr>
        <p:spPr>
          <a:xfrm>
            <a:off x="6983996" y="6158726"/>
            <a:ext cx="3812" cy="26363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8"/>
          <p:cNvSpPr>
            <a:spLocks noChangeArrowheads="1"/>
          </p:cNvSpPr>
          <p:nvPr/>
        </p:nvSpPr>
        <p:spPr bwMode="auto">
          <a:xfrm>
            <a:off x="1340069" y="2879683"/>
            <a:ext cx="2033752" cy="24401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3" name="Text Box 11"/>
          <p:cNvSpPr txBox="1">
            <a:spLocks noChangeArrowheads="1"/>
          </p:cNvSpPr>
          <p:nvPr/>
        </p:nvSpPr>
        <p:spPr bwMode="auto">
          <a:xfrm>
            <a:off x="2350927" y="4280845"/>
            <a:ext cx="2058044" cy="400110"/>
          </a:xfrm>
          <a:prstGeom prst="flowChartProcess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sum=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sum+i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8" name="Rectangle 3" descr="信纸"/>
          <p:cNvSpPr>
            <a:spLocks noChangeArrowheads="1"/>
          </p:cNvSpPr>
          <p:nvPr/>
        </p:nvSpPr>
        <p:spPr bwMode="auto">
          <a:xfrm>
            <a:off x="172400" y="2240049"/>
            <a:ext cx="4934788" cy="3970318"/>
          </a:xfrm>
          <a:prstGeom prst="rect">
            <a:avLst/>
          </a:prstGeom>
          <a:blipFill dpi="0" rotWithShape="1">
            <a:blip r:embed="rId7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190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#include &lt;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stdio.h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</a:t>
            </a:r>
          </a:p>
          <a:p>
            <a:pPr marL="0" marR="0" lvl="0" indent="190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void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main ( )</a:t>
            </a:r>
          </a:p>
          <a:p>
            <a:pPr marL="0" marR="0" lvl="0" indent="190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{</a:t>
            </a:r>
          </a:p>
          <a:p>
            <a:pPr marL="0" marR="0" lvl="0" indent="190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, sum = 0; </a:t>
            </a:r>
          </a:p>
          <a:p>
            <a:pPr marL="0" marR="0" lvl="0" indent="190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	</a:t>
            </a:r>
          </a:p>
          <a:p>
            <a:pPr marL="0" marR="0" lvl="0" indent="190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for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= 1;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&lt;= 100;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++)     </a:t>
            </a:r>
          </a:p>
          <a:p>
            <a:pPr marL="0" marR="0" lvl="0" indent="190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sum +=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	   </a:t>
            </a:r>
          </a:p>
          <a:p>
            <a:pPr marL="0" marR="0" lvl="0" indent="190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("sum = %d\n", sum);</a:t>
            </a:r>
          </a:p>
          <a:p>
            <a:pPr marL="0" marR="0" lvl="0" indent="190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</a:t>
            </a:r>
          </a:p>
        </p:txBody>
      </p:sp>
      <p:sp>
        <p:nvSpPr>
          <p:cNvPr id="139" name="Text Box 4"/>
          <p:cNvSpPr txBox="1">
            <a:spLocks noChangeArrowheads="1"/>
          </p:cNvSpPr>
          <p:nvPr/>
        </p:nvSpPr>
        <p:spPr bwMode="auto">
          <a:xfrm>
            <a:off x="2901164" y="5978132"/>
            <a:ext cx="1931603" cy="8636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运行结果：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sum = 5050</a:t>
            </a:r>
          </a:p>
        </p:txBody>
      </p:sp>
    </p:spTree>
    <p:extLst>
      <p:ext uri="{BB962C8B-B14F-4D97-AF65-F5344CB8AC3E}">
        <p14:creationId xmlns:p14="http://schemas.microsoft.com/office/powerpoint/2010/main" val="22233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2"/>
    </mc:Choice>
    <mc:Fallback xmlns="">
      <p:transition spd="slow" advTm="17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6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75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25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750"/>
                            </p:stCondLst>
                            <p:childTnLst>
                              <p:par>
                                <p:cTn id="6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250"/>
                            </p:stCondLst>
                            <p:childTnLst>
                              <p:par>
                                <p:cTn id="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 animBg="1"/>
      <p:bldP spid="117" grpId="0" animBg="1"/>
      <p:bldP spid="118" grpId="0" animBg="1"/>
      <p:bldP spid="120" grpId="0" animBg="1"/>
      <p:bldP spid="122" grpId="0" animBg="1"/>
      <p:bldP spid="135" grpId="0" animBg="1"/>
      <p:bldP spid="136" grpId="0" animBg="1"/>
      <p:bldP spid="140" grpId="0" animBg="1"/>
      <p:bldP spid="143" grpId="0" animBg="1"/>
      <p:bldP spid="138" grpId="0" animBg="1"/>
      <p:bldP spid="1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7"/>
          <p:cNvSpPr txBox="1">
            <a:spLocks noChangeArrowheads="1"/>
          </p:cNvSpPr>
          <p:nvPr/>
        </p:nvSpPr>
        <p:spPr bwMode="auto">
          <a:xfrm>
            <a:off x="307975" y="128752"/>
            <a:ext cx="50990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  <a:cs typeface="+mj-cs"/>
              </a:defRPr>
            </a:lvl1pPr>
            <a:lvl2pPr algn="ctr" eaLnBrk="1" hangingPunct="1">
              <a:defRPr sz="4400">
                <a:solidFill>
                  <a:schemeClr val="tx2"/>
                </a:solidFill>
              </a:defRPr>
            </a:lvl2pPr>
            <a:lvl3pPr algn="ctr" eaLnBrk="1" hangingPunct="1">
              <a:defRPr sz="4400">
                <a:solidFill>
                  <a:schemeClr val="tx2"/>
                </a:solidFill>
              </a:defRPr>
            </a:lvl3pPr>
            <a:lvl4pPr algn="ctr" eaLnBrk="1" hangingPunct="1">
              <a:defRPr sz="4400">
                <a:solidFill>
                  <a:schemeClr val="tx2"/>
                </a:solidFill>
              </a:defRPr>
            </a:lvl4pPr>
            <a:lvl5pPr algn="ctr" eaLnBrk="1" hangingPunct="1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 w="0"/>
                <a:solidFill>
                  <a:srgbClr val="B83D6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实现链接</a:t>
            </a:r>
            <a:endParaRPr kumimoji="0" lang="en-US" altLang="zh-CN" sz="4400" b="0" i="0" u="none" strike="noStrike" kern="1200" cap="none" spc="0" normalizeH="0" baseline="0" noProof="0" dirty="0">
              <a:ln w="0"/>
              <a:solidFill>
                <a:srgbClr val="B83D6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  <p:grpSp>
        <p:nvGrpSpPr>
          <p:cNvPr id="6" name="Group 128"/>
          <p:cNvGrpSpPr>
            <a:grpSpLocks/>
          </p:cNvGrpSpPr>
          <p:nvPr/>
        </p:nvGrpSpPr>
        <p:grpSpPr bwMode="auto">
          <a:xfrm>
            <a:off x="226004" y="898193"/>
            <a:ext cx="6991350" cy="114300"/>
            <a:chOff x="2134373" y="5430763"/>
            <a:chExt cx="6991092" cy="114249"/>
          </a:xfrm>
        </p:grpSpPr>
        <p:sp>
          <p:nvSpPr>
            <p:cNvPr id="7" name="Rounded Rectangle 129"/>
            <p:cNvSpPr/>
            <p:nvPr/>
          </p:nvSpPr>
          <p:spPr>
            <a:xfrm rot="900000">
              <a:off x="64458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" name="Rounded Rectangle 130"/>
            <p:cNvSpPr/>
            <p:nvPr/>
          </p:nvSpPr>
          <p:spPr>
            <a:xfrm rot="900000">
              <a:off x="63696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" name="Rounded Rectangle 131"/>
            <p:cNvSpPr/>
            <p:nvPr/>
          </p:nvSpPr>
          <p:spPr>
            <a:xfrm rot="900000">
              <a:off x="62918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" name="Rounded Rectangle 132"/>
            <p:cNvSpPr/>
            <p:nvPr/>
          </p:nvSpPr>
          <p:spPr>
            <a:xfrm rot="900000">
              <a:off x="62156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" name="Rounded Rectangle 133"/>
            <p:cNvSpPr/>
            <p:nvPr/>
          </p:nvSpPr>
          <p:spPr>
            <a:xfrm rot="900000">
              <a:off x="61379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" name="Rounded Rectangle 134"/>
            <p:cNvSpPr/>
            <p:nvPr/>
          </p:nvSpPr>
          <p:spPr>
            <a:xfrm rot="900000">
              <a:off x="60617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" name="Rounded Rectangle 135"/>
            <p:cNvSpPr/>
            <p:nvPr/>
          </p:nvSpPr>
          <p:spPr>
            <a:xfrm rot="900000">
              <a:off x="59839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" name="Rounded Rectangle 136"/>
            <p:cNvSpPr/>
            <p:nvPr/>
          </p:nvSpPr>
          <p:spPr>
            <a:xfrm rot="900000">
              <a:off x="59077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" name="Rounded Rectangle 137"/>
            <p:cNvSpPr/>
            <p:nvPr/>
          </p:nvSpPr>
          <p:spPr>
            <a:xfrm rot="900000">
              <a:off x="58299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" name="Rounded Rectangle 138"/>
            <p:cNvSpPr/>
            <p:nvPr/>
          </p:nvSpPr>
          <p:spPr>
            <a:xfrm rot="900000">
              <a:off x="57537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" name="Rounded Rectangle 139"/>
            <p:cNvSpPr/>
            <p:nvPr/>
          </p:nvSpPr>
          <p:spPr>
            <a:xfrm rot="900000">
              <a:off x="56759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" name="Rounded Rectangle 140"/>
            <p:cNvSpPr/>
            <p:nvPr/>
          </p:nvSpPr>
          <p:spPr>
            <a:xfrm rot="900000">
              <a:off x="55997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" name="Rounded Rectangle 141"/>
            <p:cNvSpPr/>
            <p:nvPr/>
          </p:nvSpPr>
          <p:spPr>
            <a:xfrm rot="900000">
              <a:off x="55219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" name="Rounded Rectangle 142"/>
            <p:cNvSpPr/>
            <p:nvPr/>
          </p:nvSpPr>
          <p:spPr>
            <a:xfrm rot="900000">
              <a:off x="54457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" name="Rounded Rectangle 143"/>
            <p:cNvSpPr/>
            <p:nvPr/>
          </p:nvSpPr>
          <p:spPr>
            <a:xfrm rot="900000">
              <a:off x="53679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" name="Rounded Rectangle 144"/>
            <p:cNvSpPr/>
            <p:nvPr/>
          </p:nvSpPr>
          <p:spPr>
            <a:xfrm rot="900000">
              <a:off x="52917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3" name="Rounded Rectangle 145"/>
            <p:cNvSpPr/>
            <p:nvPr/>
          </p:nvSpPr>
          <p:spPr>
            <a:xfrm rot="900000">
              <a:off x="52140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4" name="Rounded Rectangle 146"/>
            <p:cNvSpPr/>
            <p:nvPr/>
          </p:nvSpPr>
          <p:spPr>
            <a:xfrm rot="900000">
              <a:off x="51378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5" name="Rounded Rectangle 147"/>
            <p:cNvSpPr/>
            <p:nvPr/>
          </p:nvSpPr>
          <p:spPr>
            <a:xfrm rot="900000">
              <a:off x="50600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6" name="Rounded Rectangle 148"/>
            <p:cNvSpPr/>
            <p:nvPr/>
          </p:nvSpPr>
          <p:spPr>
            <a:xfrm rot="900000">
              <a:off x="49838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7" name="Rounded Rectangle 149"/>
            <p:cNvSpPr/>
            <p:nvPr/>
          </p:nvSpPr>
          <p:spPr>
            <a:xfrm rot="900000">
              <a:off x="71395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8" name="Rounded Rectangle 150"/>
            <p:cNvSpPr/>
            <p:nvPr/>
          </p:nvSpPr>
          <p:spPr>
            <a:xfrm rot="900000">
              <a:off x="70617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9" name="Rounded Rectangle 151"/>
            <p:cNvSpPr/>
            <p:nvPr/>
          </p:nvSpPr>
          <p:spPr>
            <a:xfrm rot="900000">
              <a:off x="69855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0" name="Rounded Rectangle 152"/>
            <p:cNvSpPr/>
            <p:nvPr/>
          </p:nvSpPr>
          <p:spPr>
            <a:xfrm rot="900000">
              <a:off x="69078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1" name="Rounded Rectangle 153"/>
            <p:cNvSpPr/>
            <p:nvPr/>
          </p:nvSpPr>
          <p:spPr>
            <a:xfrm rot="900000">
              <a:off x="68316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2" name="Rounded Rectangle 154"/>
            <p:cNvSpPr/>
            <p:nvPr/>
          </p:nvSpPr>
          <p:spPr>
            <a:xfrm rot="900000">
              <a:off x="67538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3" name="Rounded Rectangle 155"/>
            <p:cNvSpPr/>
            <p:nvPr/>
          </p:nvSpPr>
          <p:spPr>
            <a:xfrm rot="900000">
              <a:off x="66776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4" name="Rounded Rectangle 156"/>
            <p:cNvSpPr/>
            <p:nvPr/>
          </p:nvSpPr>
          <p:spPr>
            <a:xfrm rot="900000">
              <a:off x="65998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5" name="Rounded Rectangle 157"/>
            <p:cNvSpPr/>
            <p:nvPr/>
          </p:nvSpPr>
          <p:spPr>
            <a:xfrm rot="900000">
              <a:off x="65236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6" name="Rounded Rectangle 158"/>
            <p:cNvSpPr/>
            <p:nvPr/>
          </p:nvSpPr>
          <p:spPr>
            <a:xfrm rot="900000">
              <a:off x="86793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7" name="Rounded Rectangle 159"/>
            <p:cNvSpPr/>
            <p:nvPr/>
          </p:nvSpPr>
          <p:spPr>
            <a:xfrm rot="900000">
              <a:off x="86016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8" name="Rounded Rectangle 160"/>
            <p:cNvSpPr/>
            <p:nvPr/>
          </p:nvSpPr>
          <p:spPr>
            <a:xfrm rot="900000">
              <a:off x="85254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9" name="Rounded Rectangle 161"/>
            <p:cNvSpPr/>
            <p:nvPr/>
          </p:nvSpPr>
          <p:spPr>
            <a:xfrm rot="900000">
              <a:off x="84476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0" name="Rounded Rectangle 162"/>
            <p:cNvSpPr/>
            <p:nvPr/>
          </p:nvSpPr>
          <p:spPr>
            <a:xfrm rot="900000">
              <a:off x="83714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1" name="Rounded Rectangle 163"/>
            <p:cNvSpPr/>
            <p:nvPr/>
          </p:nvSpPr>
          <p:spPr>
            <a:xfrm rot="900000">
              <a:off x="82936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2" name="Rounded Rectangle 164"/>
            <p:cNvSpPr/>
            <p:nvPr/>
          </p:nvSpPr>
          <p:spPr>
            <a:xfrm rot="900000">
              <a:off x="82174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3" name="Rounded Rectangle 165"/>
            <p:cNvSpPr/>
            <p:nvPr/>
          </p:nvSpPr>
          <p:spPr>
            <a:xfrm rot="900000">
              <a:off x="81396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4" name="Rounded Rectangle 166"/>
            <p:cNvSpPr/>
            <p:nvPr/>
          </p:nvSpPr>
          <p:spPr>
            <a:xfrm rot="900000">
              <a:off x="80634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5" name="Rounded Rectangle 167"/>
            <p:cNvSpPr/>
            <p:nvPr/>
          </p:nvSpPr>
          <p:spPr>
            <a:xfrm rot="900000">
              <a:off x="79856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6" name="Rounded Rectangle 168"/>
            <p:cNvSpPr/>
            <p:nvPr/>
          </p:nvSpPr>
          <p:spPr>
            <a:xfrm rot="900000">
              <a:off x="79094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7" name="Rounded Rectangle 169"/>
            <p:cNvSpPr/>
            <p:nvPr/>
          </p:nvSpPr>
          <p:spPr>
            <a:xfrm rot="900000">
              <a:off x="78317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8" name="Rounded Rectangle 170"/>
            <p:cNvSpPr/>
            <p:nvPr/>
          </p:nvSpPr>
          <p:spPr>
            <a:xfrm rot="900000">
              <a:off x="77555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9" name="Rounded Rectangle 171"/>
            <p:cNvSpPr/>
            <p:nvPr/>
          </p:nvSpPr>
          <p:spPr>
            <a:xfrm rot="900000">
              <a:off x="76777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0" name="Rounded Rectangle 172"/>
            <p:cNvSpPr/>
            <p:nvPr/>
          </p:nvSpPr>
          <p:spPr>
            <a:xfrm rot="900000">
              <a:off x="76015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1" name="Rounded Rectangle 173"/>
            <p:cNvSpPr/>
            <p:nvPr/>
          </p:nvSpPr>
          <p:spPr>
            <a:xfrm rot="900000">
              <a:off x="75237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2" name="Rounded Rectangle 174"/>
            <p:cNvSpPr/>
            <p:nvPr/>
          </p:nvSpPr>
          <p:spPr>
            <a:xfrm rot="900000">
              <a:off x="74475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3" name="Rounded Rectangle 175"/>
            <p:cNvSpPr/>
            <p:nvPr/>
          </p:nvSpPr>
          <p:spPr>
            <a:xfrm rot="900000">
              <a:off x="73697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4" name="Rounded Rectangle 176"/>
            <p:cNvSpPr/>
            <p:nvPr/>
          </p:nvSpPr>
          <p:spPr>
            <a:xfrm rot="900000">
              <a:off x="72935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5" name="Rounded Rectangle 177"/>
            <p:cNvSpPr/>
            <p:nvPr/>
          </p:nvSpPr>
          <p:spPr>
            <a:xfrm rot="900000">
              <a:off x="72157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6" name="Rounded Rectangle 178"/>
            <p:cNvSpPr/>
            <p:nvPr/>
          </p:nvSpPr>
          <p:spPr>
            <a:xfrm rot="900000">
              <a:off x="90635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7" name="Rounded Rectangle 179"/>
            <p:cNvSpPr/>
            <p:nvPr/>
          </p:nvSpPr>
          <p:spPr>
            <a:xfrm rot="900000">
              <a:off x="89873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8" name="Rounded Rectangle 180"/>
            <p:cNvSpPr/>
            <p:nvPr/>
          </p:nvSpPr>
          <p:spPr>
            <a:xfrm rot="900000">
              <a:off x="89095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9" name="Rounded Rectangle 181"/>
            <p:cNvSpPr/>
            <p:nvPr/>
          </p:nvSpPr>
          <p:spPr>
            <a:xfrm rot="900000">
              <a:off x="88333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0" name="Rounded Rectangle 182"/>
            <p:cNvSpPr/>
            <p:nvPr/>
          </p:nvSpPr>
          <p:spPr>
            <a:xfrm rot="900000">
              <a:off x="87555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1" name="Rounded Rectangle 183"/>
            <p:cNvSpPr/>
            <p:nvPr/>
          </p:nvSpPr>
          <p:spPr>
            <a:xfrm rot="900000">
              <a:off x="26741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2" name="Rounded Rectangle 184"/>
            <p:cNvSpPr/>
            <p:nvPr/>
          </p:nvSpPr>
          <p:spPr>
            <a:xfrm rot="900000">
              <a:off x="25963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3" name="Rounded Rectangle 185"/>
            <p:cNvSpPr/>
            <p:nvPr/>
          </p:nvSpPr>
          <p:spPr>
            <a:xfrm rot="900000">
              <a:off x="25201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4" name="Rounded Rectangle 186"/>
            <p:cNvSpPr/>
            <p:nvPr/>
          </p:nvSpPr>
          <p:spPr>
            <a:xfrm rot="900000">
              <a:off x="24423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5" name="Rounded Rectangle 187"/>
            <p:cNvSpPr/>
            <p:nvPr/>
          </p:nvSpPr>
          <p:spPr>
            <a:xfrm rot="900000">
              <a:off x="23661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6" name="Rounded Rectangle 188"/>
            <p:cNvSpPr/>
            <p:nvPr/>
          </p:nvSpPr>
          <p:spPr>
            <a:xfrm rot="900000">
              <a:off x="22883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7" name="Rounded Rectangle 189"/>
            <p:cNvSpPr/>
            <p:nvPr/>
          </p:nvSpPr>
          <p:spPr>
            <a:xfrm rot="900000">
              <a:off x="22121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8" name="Rounded Rectangle 190"/>
            <p:cNvSpPr/>
            <p:nvPr/>
          </p:nvSpPr>
          <p:spPr>
            <a:xfrm rot="900000">
              <a:off x="21343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9" name="Rounded Rectangle 191"/>
            <p:cNvSpPr/>
            <p:nvPr/>
          </p:nvSpPr>
          <p:spPr>
            <a:xfrm rot="900000">
              <a:off x="42139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0" name="Rounded Rectangle 192"/>
            <p:cNvSpPr/>
            <p:nvPr/>
          </p:nvSpPr>
          <p:spPr>
            <a:xfrm rot="900000">
              <a:off x="41361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1" name="Rounded Rectangle 193"/>
            <p:cNvSpPr/>
            <p:nvPr/>
          </p:nvSpPr>
          <p:spPr>
            <a:xfrm rot="900000">
              <a:off x="40599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2" name="Rounded Rectangle 194"/>
            <p:cNvSpPr/>
            <p:nvPr/>
          </p:nvSpPr>
          <p:spPr>
            <a:xfrm rot="900000">
              <a:off x="39821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3" name="Rounded Rectangle 195"/>
            <p:cNvSpPr/>
            <p:nvPr/>
          </p:nvSpPr>
          <p:spPr>
            <a:xfrm rot="900000">
              <a:off x="39059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4" name="Rounded Rectangle 196"/>
            <p:cNvSpPr/>
            <p:nvPr/>
          </p:nvSpPr>
          <p:spPr>
            <a:xfrm rot="900000">
              <a:off x="38281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5" name="Rounded Rectangle 197"/>
            <p:cNvSpPr/>
            <p:nvPr/>
          </p:nvSpPr>
          <p:spPr>
            <a:xfrm rot="900000">
              <a:off x="37519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6" name="Rounded Rectangle 198"/>
            <p:cNvSpPr/>
            <p:nvPr/>
          </p:nvSpPr>
          <p:spPr>
            <a:xfrm rot="900000">
              <a:off x="36741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7" name="Rounded Rectangle 199"/>
            <p:cNvSpPr/>
            <p:nvPr/>
          </p:nvSpPr>
          <p:spPr>
            <a:xfrm rot="900000">
              <a:off x="35979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8" name="Rounded Rectangle 200"/>
            <p:cNvSpPr/>
            <p:nvPr/>
          </p:nvSpPr>
          <p:spPr>
            <a:xfrm rot="900000">
              <a:off x="35202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9" name="Rounded Rectangle 201"/>
            <p:cNvSpPr/>
            <p:nvPr/>
          </p:nvSpPr>
          <p:spPr>
            <a:xfrm rot="900000">
              <a:off x="34440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0" name="Rounded Rectangle 202"/>
            <p:cNvSpPr/>
            <p:nvPr/>
          </p:nvSpPr>
          <p:spPr>
            <a:xfrm rot="900000">
              <a:off x="33662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1" name="Rounded Rectangle 203"/>
            <p:cNvSpPr/>
            <p:nvPr/>
          </p:nvSpPr>
          <p:spPr>
            <a:xfrm rot="900000">
              <a:off x="32900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2" name="Rounded Rectangle 204"/>
            <p:cNvSpPr/>
            <p:nvPr/>
          </p:nvSpPr>
          <p:spPr>
            <a:xfrm rot="900000">
              <a:off x="32122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3" name="Rounded Rectangle 205"/>
            <p:cNvSpPr/>
            <p:nvPr/>
          </p:nvSpPr>
          <p:spPr>
            <a:xfrm rot="900000">
              <a:off x="31360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4" name="Rounded Rectangle 206"/>
            <p:cNvSpPr/>
            <p:nvPr/>
          </p:nvSpPr>
          <p:spPr>
            <a:xfrm rot="900000">
              <a:off x="30582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5" name="Rounded Rectangle 207"/>
            <p:cNvSpPr/>
            <p:nvPr/>
          </p:nvSpPr>
          <p:spPr>
            <a:xfrm rot="900000">
              <a:off x="29820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6" name="Rounded Rectangle 208"/>
            <p:cNvSpPr/>
            <p:nvPr/>
          </p:nvSpPr>
          <p:spPr>
            <a:xfrm rot="900000">
              <a:off x="29042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7" name="Rounded Rectangle 209"/>
            <p:cNvSpPr/>
            <p:nvPr/>
          </p:nvSpPr>
          <p:spPr>
            <a:xfrm rot="900000">
              <a:off x="28280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8" name="Rounded Rectangle 210"/>
            <p:cNvSpPr/>
            <p:nvPr/>
          </p:nvSpPr>
          <p:spPr>
            <a:xfrm rot="900000">
              <a:off x="27503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9" name="Rounded Rectangle 211"/>
            <p:cNvSpPr/>
            <p:nvPr/>
          </p:nvSpPr>
          <p:spPr>
            <a:xfrm rot="900000">
              <a:off x="49060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0" name="Rounded Rectangle 212"/>
            <p:cNvSpPr/>
            <p:nvPr/>
          </p:nvSpPr>
          <p:spPr>
            <a:xfrm rot="900000">
              <a:off x="48298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1" name="Rounded Rectangle 213"/>
            <p:cNvSpPr/>
            <p:nvPr/>
          </p:nvSpPr>
          <p:spPr>
            <a:xfrm rot="900000">
              <a:off x="47520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2" name="Rounded Rectangle 214"/>
            <p:cNvSpPr/>
            <p:nvPr/>
          </p:nvSpPr>
          <p:spPr>
            <a:xfrm rot="900000">
              <a:off x="46758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3" name="Rounded Rectangle 215"/>
            <p:cNvSpPr/>
            <p:nvPr/>
          </p:nvSpPr>
          <p:spPr>
            <a:xfrm rot="900000">
              <a:off x="45980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4" name="Rounded Rectangle 216"/>
            <p:cNvSpPr/>
            <p:nvPr/>
          </p:nvSpPr>
          <p:spPr>
            <a:xfrm rot="900000">
              <a:off x="45218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5" name="Rounded Rectangle 217"/>
            <p:cNvSpPr/>
            <p:nvPr/>
          </p:nvSpPr>
          <p:spPr>
            <a:xfrm rot="900000">
              <a:off x="44441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6" name="Rounded Rectangle 218"/>
            <p:cNvSpPr/>
            <p:nvPr/>
          </p:nvSpPr>
          <p:spPr>
            <a:xfrm rot="900000">
              <a:off x="43679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7" name="Rounded Rectangle 219"/>
            <p:cNvSpPr/>
            <p:nvPr/>
          </p:nvSpPr>
          <p:spPr>
            <a:xfrm rot="900000">
              <a:off x="42901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pic>
        <p:nvPicPr>
          <p:cNvPr id="98" name="Picture 3" descr="C:\Documents and Settings\Administrator\桌面\问号-3D小人\问号-3D小人\问号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4" y="3504949"/>
            <a:ext cx="2681811" cy="268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矩形 98"/>
          <p:cNvSpPr/>
          <p:nvPr/>
        </p:nvSpPr>
        <p:spPr>
          <a:xfrm>
            <a:off x="1261577" y="1458768"/>
            <a:ext cx="58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菜 谱 中：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楷体_GB2312" pitchFamily="49" charset="-122"/>
                <a:cs typeface="+mn-cs"/>
              </a:rPr>
              <a:t>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打鸡蛋直到泡沫状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楷体_GB2312" pitchFamily="49" charset="-122"/>
                <a:cs typeface="+mn-cs"/>
              </a:rPr>
              <a:t>”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261577" y="2053557"/>
            <a:ext cx="58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课 表 中：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3D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楷体_GB2312" pitchFamily="49" charset="-122"/>
                <a:cs typeface="+mn-cs"/>
              </a:rPr>
              <a:t>“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3D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3D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3D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16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3D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周，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3D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……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3D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”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B83D68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261577" y="3243134"/>
            <a:ext cx="58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3D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……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B83D68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61577" y="2648346"/>
            <a:ext cx="58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体育老师：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楷体_GB2312" pitchFamily="49" charset="-122"/>
                <a:cs typeface="+mn-cs"/>
              </a:rPr>
              <a:t>“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每人做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个，蹲起”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92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75"/>
    </mc:Choice>
    <mc:Fallback xmlns="">
      <p:transition spd="slow" advTm="162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9" grpId="0"/>
      <p:bldP spid="100" grpId="0"/>
      <p:bldP spid="101" grpId="0"/>
      <p:bldP spid="1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44139" y="818082"/>
            <a:ext cx="43332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【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4】</a:t>
            </a:r>
            <a:r>
              <a:rPr kumimoji="1" lang="zh-CN" altLang="en-US" sz="32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输入一</a:t>
            </a:r>
            <a:r>
              <a:rPr kumimoji="1" lang="zh-CN" altLang="en-US" sz="3200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个正整数</a:t>
            </a:r>
            <a:r>
              <a:rPr kumimoji="1" lang="en-US" altLang="zh-CN" sz="3200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n(n&lt;10)</a:t>
            </a:r>
            <a:r>
              <a:rPr kumimoji="1" lang="zh-CN" altLang="en-US" sz="32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，</a:t>
            </a:r>
            <a:r>
              <a:rPr kumimoji="1" lang="zh-CN" altLang="en-US" sz="32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用</a:t>
            </a:r>
            <a:r>
              <a:rPr kumimoji="1" lang="en-US" altLang="zh-CN" sz="32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for</a:t>
            </a:r>
            <a:r>
              <a:rPr kumimoji="1" lang="zh-CN" altLang="en-US" sz="32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语句求</a:t>
            </a:r>
            <a:r>
              <a:rPr kumimoji="1" lang="en-US" altLang="zh-CN" sz="32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n</a:t>
            </a:r>
            <a:r>
              <a:rPr kumimoji="1" lang="zh-CN" altLang="en-US" sz="32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的阶乘</a:t>
            </a:r>
            <a:r>
              <a:rPr kumimoji="1" lang="en-US" altLang="zh-CN" sz="32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n!</a:t>
            </a:r>
            <a:r>
              <a:rPr kumimoji="1" lang="zh-CN" altLang="en-US" sz="32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。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12" name="Group 128"/>
          <p:cNvGrpSpPr>
            <a:grpSpLocks/>
          </p:cNvGrpSpPr>
          <p:nvPr/>
        </p:nvGrpSpPr>
        <p:grpSpPr bwMode="auto">
          <a:xfrm rot="5400000">
            <a:off x="1891132" y="3589362"/>
            <a:ext cx="5760000" cy="114300"/>
            <a:chOff x="2134373" y="5430763"/>
            <a:chExt cx="6991092" cy="114249"/>
          </a:xfrm>
        </p:grpSpPr>
        <p:sp>
          <p:nvSpPr>
            <p:cNvPr id="13" name="Rounded Rectangle 129"/>
            <p:cNvSpPr/>
            <p:nvPr/>
          </p:nvSpPr>
          <p:spPr>
            <a:xfrm rot="900000">
              <a:off x="64458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" name="Rounded Rectangle 130"/>
            <p:cNvSpPr/>
            <p:nvPr/>
          </p:nvSpPr>
          <p:spPr>
            <a:xfrm rot="900000">
              <a:off x="63696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" name="Rounded Rectangle 131"/>
            <p:cNvSpPr/>
            <p:nvPr/>
          </p:nvSpPr>
          <p:spPr>
            <a:xfrm rot="900000">
              <a:off x="62918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" name="Rounded Rectangle 132"/>
            <p:cNvSpPr/>
            <p:nvPr/>
          </p:nvSpPr>
          <p:spPr>
            <a:xfrm rot="900000">
              <a:off x="62156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" name="Rounded Rectangle 133"/>
            <p:cNvSpPr/>
            <p:nvPr/>
          </p:nvSpPr>
          <p:spPr>
            <a:xfrm rot="900000">
              <a:off x="61379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" name="Rounded Rectangle 134"/>
            <p:cNvSpPr/>
            <p:nvPr/>
          </p:nvSpPr>
          <p:spPr>
            <a:xfrm rot="900000">
              <a:off x="60617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" name="Rounded Rectangle 135"/>
            <p:cNvSpPr/>
            <p:nvPr/>
          </p:nvSpPr>
          <p:spPr>
            <a:xfrm rot="900000">
              <a:off x="59839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6" name="Rounded Rectangle 136"/>
            <p:cNvSpPr/>
            <p:nvPr/>
          </p:nvSpPr>
          <p:spPr>
            <a:xfrm rot="900000">
              <a:off x="59077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7" name="Rounded Rectangle 137"/>
            <p:cNvSpPr/>
            <p:nvPr/>
          </p:nvSpPr>
          <p:spPr>
            <a:xfrm rot="900000">
              <a:off x="58299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8" name="Rounded Rectangle 138"/>
            <p:cNvSpPr/>
            <p:nvPr/>
          </p:nvSpPr>
          <p:spPr>
            <a:xfrm rot="900000">
              <a:off x="57537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9" name="Rounded Rectangle 139"/>
            <p:cNvSpPr/>
            <p:nvPr/>
          </p:nvSpPr>
          <p:spPr>
            <a:xfrm rot="900000">
              <a:off x="56759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0" name="Rounded Rectangle 140"/>
            <p:cNvSpPr/>
            <p:nvPr/>
          </p:nvSpPr>
          <p:spPr>
            <a:xfrm rot="900000">
              <a:off x="55997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1" name="Rounded Rectangle 141"/>
            <p:cNvSpPr/>
            <p:nvPr/>
          </p:nvSpPr>
          <p:spPr>
            <a:xfrm rot="900000">
              <a:off x="55219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2" name="Rounded Rectangle 142"/>
            <p:cNvSpPr/>
            <p:nvPr/>
          </p:nvSpPr>
          <p:spPr>
            <a:xfrm rot="900000">
              <a:off x="54457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4" name="Rounded Rectangle 143"/>
            <p:cNvSpPr/>
            <p:nvPr/>
          </p:nvSpPr>
          <p:spPr>
            <a:xfrm rot="900000">
              <a:off x="53679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6" name="Rounded Rectangle 144"/>
            <p:cNvSpPr/>
            <p:nvPr/>
          </p:nvSpPr>
          <p:spPr>
            <a:xfrm rot="900000">
              <a:off x="52917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7" name="Rounded Rectangle 145"/>
            <p:cNvSpPr/>
            <p:nvPr/>
          </p:nvSpPr>
          <p:spPr>
            <a:xfrm rot="900000">
              <a:off x="52140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8" name="Rounded Rectangle 146"/>
            <p:cNvSpPr/>
            <p:nvPr/>
          </p:nvSpPr>
          <p:spPr>
            <a:xfrm rot="900000">
              <a:off x="51378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9" name="Rounded Rectangle 147"/>
            <p:cNvSpPr/>
            <p:nvPr/>
          </p:nvSpPr>
          <p:spPr>
            <a:xfrm rot="900000">
              <a:off x="50600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0" name="Rounded Rectangle 148"/>
            <p:cNvSpPr/>
            <p:nvPr/>
          </p:nvSpPr>
          <p:spPr>
            <a:xfrm rot="900000">
              <a:off x="49838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1" name="Rounded Rectangle 149"/>
            <p:cNvSpPr/>
            <p:nvPr/>
          </p:nvSpPr>
          <p:spPr>
            <a:xfrm rot="900000">
              <a:off x="71395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2" name="Rounded Rectangle 150"/>
            <p:cNvSpPr/>
            <p:nvPr/>
          </p:nvSpPr>
          <p:spPr>
            <a:xfrm rot="900000">
              <a:off x="70617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3" name="Rounded Rectangle 151"/>
            <p:cNvSpPr/>
            <p:nvPr/>
          </p:nvSpPr>
          <p:spPr>
            <a:xfrm rot="900000">
              <a:off x="69855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4" name="Rounded Rectangle 152"/>
            <p:cNvSpPr/>
            <p:nvPr/>
          </p:nvSpPr>
          <p:spPr>
            <a:xfrm rot="900000">
              <a:off x="69078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5" name="Rounded Rectangle 153"/>
            <p:cNvSpPr/>
            <p:nvPr/>
          </p:nvSpPr>
          <p:spPr>
            <a:xfrm rot="900000">
              <a:off x="68316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6" name="Rounded Rectangle 154"/>
            <p:cNvSpPr/>
            <p:nvPr/>
          </p:nvSpPr>
          <p:spPr>
            <a:xfrm rot="900000">
              <a:off x="67538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7" name="Rounded Rectangle 155"/>
            <p:cNvSpPr/>
            <p:nvPr/>
          </p:nvSpPr>
          <p:spPr>
            <a:xfrm rot="900000">
              <a:off x="66776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8" name="Rounded Rectangle 156"/>
            <p:cNvSpPr/>
            <p:nvPr/>
          </p:nvSpPr>
          <p:spPr>
            <a:xfrm rot="900000">
              <a:off x="65998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9" name="Rounded Rectangle 157"/>
            <p:cNvSpPr/>
            <p:nvPr/>
          </p:nvSpPr>
          <p:spPr>
            <a:xfrm rot="900000">
              <a:off x="65236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0" name="Rounded Rectangle 158"/>
            <p:cNvSpPr/>
            <p:nvPr/>
          </p:nvSpPr>
          <p:spPr>
            <a:xfrm rot="900000">
              <a:off x="86793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1" name="Rounded Rectangle 159"/>
            <p:cNvSpPr/>
            <p:nvPr/>
          </p:nvSpPr>
          <p:spPr>
            <a:xfrm rot="900000">
              <a:off x="86016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2" name="Rounded Rectangle 160"/>
            <p:cNvSpPr/>
            <p:nvPr/>
          </p:nvSpPr>
          <p:spPr>
            <a:xfrm rot="900000">
              <a:off x="85254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3" name="Rounded Rectangle 161"/>
            <p:cNvSpPr/>
            <p:nvPr/>
          </p:nvSpPr>
          <p:spPr>
            <a:xfrm rot="900000">
              <a:off x="84476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4" name="Rounded Rectangle 162"/>
            <p:cNvSpPr/>
            <p:nvPr/>
          </p:nvSpPr>
          <p:spPr>
            <a:xfrm rot="900000">
              <a:off x="83714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5" name="Rounded Rectangle 163"/>
            <p:cNvSpPr/>
            <p:nvPr/>
          </p:nvSpPr>
          <p:spPr>
            <a:xfrm rot="900000">
              <a:off x="82936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6" name="Rounded Rectangle 164"/>
            <p:cNvSpPr/>
            <p:nvPr/>
          </p:nvSpPr>
          <p:spPr>
            <a:xfrm rot="900000">
              <a:off x="82174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7" name="Rounded Rectangle 165"/>
            <p:cNvSpPr/>
            <p:nvPr/>
          </p:nvSpPr>
          <p:spPr>
            <a:xfrm rot="900000">
              <a:off x="81396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8" name="Rounded Rectangle 166"/>
            <p:cNvSpPr/>
            <p:nvPr/>
          </p:nvSpPr>
          <p:spPr>
            <a:xfrm rot="900000">
              <a:off x="80634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9" name="Rounded Rectangle 167"/>
            <p:cNvSpPr/>
            <p:nvPr/>
          </p:nvSpPr>
          <p:spPr>
            <a:xfrm rot="900000">
              <a:off x="79856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0" name="Rounded Rectangle 168"/>
            <p:cNvSpPr/>
            <p:nvPr/>
          </p:nvSpPr>
          <p:spPr>
            <a:xfrm rot="900000">
              <a:off x="79094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1" name="Rounded Rectangle 169"/>
            <p:cNvSpPr/>
            <p:nvPr/>
          </p:nvSpPr>
          <p:spPr>
            <a:xfrm rot="900000">
              <a:off x="78317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2" name="Rounded Rectangle 170"/>
            <p:cNvSpPr/>
            <p:nvPr/>
          </p:nvSpPr>
          <p:spPr>
            <a:xfrm rot="900000">
              <a:off x="77555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3" name="Rounded Rectangle 171"/>
            <p:cNvSpPr/>
            <p:nvPr/>
          </p:nvSpPr>
          <p:spPr>
            <a:xfrm rot="900000">
              <a:off x="76777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4" name="Rounded Rectangle 172"/>
            <p:cNvSpPr/>
            <p:nvPr/>
          </p:nvSpPr>
          <p:spPr>
            <a:xfrm rot="900000">
              <a:off x="76015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5" name="Rounded Rectangle 173"/>
            <p:cNvSpPr/>
            <p:nvPr/>
          </p:nvSpPr>
          <p:spPr>
            <a:xfrm rot="900000">
              <a:off x="75237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6" name="Rounded Rectangle 174"/>
            <p:cNvSpPr/>
            <p:nvPr/>
          </p:nvSpPr>
          <p:spPr>
            <a:xfrm rot="900000">
              <a:off x="74475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7" name="Rounded Rectangle 175"/>
            <p:cNvSpPr/>
            <p:nvPr/>
          </p:nvSpPr>
          <p:spPr>
            <a:xfrm rot="900000">
              <a:off x="73697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8" name="Rounded Rectangle 176"/>
            <p:cNvSpPr/>
            <p:nvPr/>
          </p:nvSpPr>
          <p:spPr>
            <a:xfrm rot="900000">
              <a:off x="72935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9" name="Rounded Rectangle 177"/>
            <p:cNvSpPr/>
            <p:nvPr/>
          </p:nvSpPr>
          <p:spPr>
            <a:xfrm rot="900000">
              <a:off x="72157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0" name="Rounded Rectangle 178"/>
            <p:cNvSpPr/>
            <p:nvPr/>
          </p:nvSpPr>
          <p:spPr>
            <a:xfrm rot="900000">
              <a:off x="90635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1" name="Rounded Rectangle 179"/>
            <p:cNvSpPr/>
            <p:nvPr/>
          </p:nvSpPr>
          <p:spPr>
            <a:xfrm rot="900000">
              <a:off x="89873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2" name="Rounded Rectangle 180"/>
            <p:cNvSpPr/>
            <p:nvPr/>
          </p:nvSpPr>
          <p:spPr>
            <a:xfrm rot="900000">
              <a:off x="89095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3" name="Rounded Rectangle 181"/>
            <p:cNvSpPr/>
            <p:nvPr/>
          </p:nvSpPr>
          <p:spPr>
            <a:xfrm rot="900000">
              <a:off x="88333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4" name="Rounded Rectangle 182"/>
            <p:cNvSpPr/>
            <p:nvPr/>
          </p:nvSpPr>
          <p:spPr>
            <a:xfrm rot="900000">
              <a:off x="87555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5" name="Rounded Rectangle 183"/>
            <p:cNvSpPr/>
            <p:nvPr/>
          </p:nvSpPr>
          <p:spPr>
            <a:xfrm rot="900000">
              <a:off x="26741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6" name="Rounded Rectangle 184"/>
            <p:cNvSpPr/>
            <p:nvPr/>
          </p:nvSpPr>
          <p:spPr>
            <a:xfrm rot="900000">
              <a:off x="25963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7" name="Rounded Rectangle 185"/>
            <p:cNvSpPr/>
            <p:nvPr/>
          </p:nvSpPr>
          <p:spPr>
            <a:xfrm rot="900000">
              <a:off x="25201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8" name="Rounded Rectangle 186"/>
            <p:cNvSpPr/>
            <p:nvPr/>
          </p:nvSpPr>
          <p:spPr>
            <a:xfrm rot="900000">
              <a:off x="24423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9" name="Rounded Rectangle 187"/>
            <p:cNvSpPr/>
            <p:nvPr/>
          </p:nvSpPr>
          <p:spPr>
            <a:xfrm rot="900000">
              <a:off x="23661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0" name="Rounded Rectangle 188"/>
            <p:cNvSpPr/>
            <p:nvPr/>
          </p:nvSpPr>
          <p:spPr>
            <a:xfrm rot="900000">
              <a:off x="22883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1" name="Rounded Rectangle 189"/>
            <p:cNvSpPr/>
            <p:nvPr/>
          </p:nvSpPr>
          <p:spPr>
            <a:xfrm rot="900000">
              <a:off x="22121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2" name="Rounded Rectangle 190"/>
            <p:cNvSpPr/>
            <p:nvPr/>
          </p:nvSpPr>
          <p:spPr>
            <a:xfrm rot="900000">
              <a:off x="21343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3" name="Rounded Rectangle 191"/>
            <p:cNvSpPr/>
            <p:nvPr/>
          </p:nvSpPr>
          <p:spPr>
            <a:xfrm rot="900000">
              <a:off x="42139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4" name="Rounded Rectangle 192"/>
            <p:cNvSpPr/>
            <p:nvPr/>
          </p:nvSpPr>
          <p:spPr>
            <a:xfrm rot="900000">
              <a:off x="41361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5" name="Rounded Rectangle 193"/>
            <p:cNvSpPr/>
            <p:nvPr/>
          </p:nvSpPr>
          <p:spPr>
            <a:xfrm rot="900000">
              <a:off x="40599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6" name="Rounded Rectangle 194"/>
            <p:cNvSpPr/>
            <p:nvPr/>
          </p:nvSpPr>
          <p:spPr>
            <a:xfrm rot="900000">
              <a:off x="39821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7" name="Rounded Rectangle 195"/>
            <p:cNvSpPr/>
            <p:nvPr/>
          </p:nvSpPr>
          <p:spPr>
            <a:xfrm rot="900000">
              <a:off x="39059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8" name="Rounded Rectangle 196"/>
            <p:cNvSpPr/>
            <p:nvPr/>
          </p:nvSpPr>
          <p:spPr>
            <a:xfrm rot="900000">
              <a:off x="38281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9" name="Rounded Rectangle 197"/>
            <p:cNvSpPr/>
            <p:nvPr/>
          </p:nvSpPr>
          <p:spPr>
            <a:xfrm rot="900000">
              <a:off x="37519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0" name="Rounded Rectangle 198"/>
            <p:cNvSpPr/>
            <p:nvPr/>
          </p:nvSpPr>
          <p:spPr>
            <a:xfrm rot="900000">
              <a:off x="36741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1" name="Rounded Rectangle 199"/>
            <p:cNvSpPr/>
            <p:nvPr/>
          </p:nvSpPr>
          <p:spPr>
            <a:xfrm rot="900000">
              <a:off x="35979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2" name="Rounded Rectangle 200"/>
            <p:cNvSpPr/>
            <p:nvPr/>
          </p:nvSpPr>
          <p:spPr>
            <a:xfrm rot="900000">
              <a:off x="35202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3" name="Rounded Rectangle 201"/>
            <p:cNvSpPr/>
            <p:nvPr/>
          </p:nvSpPr>
          <p:spPr>
            <a:xfrm rot="900000">
              <a:off x="34440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4" name="Rounded Rectangle 202"/>
            <p:cNvSpPr/>
            <p:nvPr/>
          </p:nvSpPr>
          <p:spPr>
            <a:xfrm rot="900000">
              <a:off x="33662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5" name="Rounded Rectangle 203"/>
            <p:cNvSpPr/>
            <p:nvPr/>
          </p:nvSpPr>
          <p:spPr>
            <a:xfrm rot="900000">
              <a:off x="32900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6" name="Rounded Rectangle 204"/>
            <p:cNvSpPr/>
            <p:nvPr/>
          </p:nvSpPr>
          <p:spPr>
            <a:xfrm rot="900000">
              <a:off x="32122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7" name="Rounded Rectangle 205"/>
            <p:cNvSpPr/>
            <p:nvPr/>
          </p:nvSpPr>
          <p:spPr>
            <a:xfrm rot="900000">
              <a:off x="31360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8" name="Rounded Rectangle 206"/>
            <p:cNvSpPr/>
            <p:nvPr/>
          </p:nvSpPr>
          <p:spPr>
            <a:xfrm rot="900000">
              <a:off x="30582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9" name="Rounded Rectangle 207"/>
            <p:cNvSpPr/>
            <p:nvPr/>
          </p:nvSpPr>
          <p:spPr>
            <a:xfrm rot="900000">
              <a:off x="29820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0" name="Rounded Rectangle 208"/>
            <p:cNvSpPr/>
            <p:nvPr/>
          </p:nvSpPr>
          <p:spPr>
            <a:xfrm rot="900000">
              <a:off x="29042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1" name="Rounded Rectangle 209"/>
            <p:cNvSpPr/>
            <p:nvPr/>
          </p:nvSpPr>
          <p:spPr>
            <a:xfrm rot="900000">
              <a:off x="28280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2" name="Rounded Rectangle 210"/>
            <p:cNvSpPr/>
            <p:nvPr/>
          </p:nvSpPr>
          <p:spPr>
            <a:xfrm rot="900000">
              <a:off x="27503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3" name="Rounded Rectangle 211"/>
            <p:cNvSpPr/>
            <p:nvPr/>
          </p:nvSpPr>
          <p:spPr>
            <a:xfrm rot="900000">
              <a:off x="49060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4" name="Rounded Rectangle 212"/>
            <p:cNvSpPr/>
            <p:nvPr/>
          </p:nvSpPr>
          <p:spPr>
            <a:xfrm rot="900000">
              <a:off x="48298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5" name="Rounded Rectangle 213"/>
            <p:cNvSpPr/>
            <p:nvPr/>
          </p:nvSpPr>
          <p:spPr>
            <a:xfrm rot="900000">
              <a:off x="47520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6" name="Rounded Rectangle 214"/>
            <p:cNvSpPr/>
            <p:nvPr/>
          </p:nvSpPr>
          <p:spPr>
            <a:xfrm rot="900000">
              <a:off x="46758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7" name="Rounded Rectangle 215"/>
            <p:cNvSpPr/>
            <p:nvPr/>
          </p:nvSpPr>
          <p:spPr>
            <a:xfrm rot="900000">
              <a:off x="45980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8" name="Rounded Rectangle 216"/>
            <p:cNvSpPr/>
            <p:nvPr/>
          </p:nvSpPr>
          <p:spPr>
            <a:xfrm rot="900000">
              <a:off x="45218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9" name="Rounded Rectangle 217"/>
            <p:cNvSpPr/>
            <p:nvPr/>
          </p:nvSpPr>
          <p:spPr>
            <a:xfrm rot="900000">
              <a:off x="44441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0" name="Rounded Rectangle 218"/>
            <p:cNvSpPr/>
            <p:nvPr/>
          </p:nvSpPr>
          <p:spPr>
            <a:xfrm rot="900000">
              <a:off x="43679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1" name="Rounded Rectangle 219"/>
            <p:cNvSpPr/>
            <p:nvPr/>
          </p:nvSpPr>
          <p:spPr>
            <a:xfrm rot="900000">
              <a:off x="42901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4629349" y="871190"/>
            <a:ext cx="244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程序流程：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13" name="AutoShape 7"/>
          <p:cNvSpPr>
            <a:spLocks noChangeArrowheads="1"/>
          </p:cNvSpPr>
          <p:nvPr/>
        </p:nvSpPr>
        <p:spPr bwMode="auto">
          <a:xfrm>
            <a:off x="6258508" y="3089839"/>
            <a:ext cx="1563688" cy="477837"/>
          </a:xfrm>
          <a:prstGeom prst="flowChartDecision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&lt;=5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114" name="Group 8"/>
          <p:cNvGrpSpPr>
            <a:grpSpLocks/>
          </p:cNvGrpSpPr>
          <p:nvPr/>
        </p:nvGrpSpPr>
        <p:grpSpPr bwMode="auto">
          <a:xfrm>
            <a:off x="6960183" y="3553389"/>
            <a:ext cx="431800" cy="447675"/>
            <a:chOff x="4558" y="2531"/>
            <a:chExt cx="272" cy="282"/>
          </a:xfrm>
        </p:grpSpPr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4558" y="253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T</a:t>
              </a:r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4598" y="2540"/>
              <a:ext cx="0" cy="2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7" name="Text Box 11"/>
          <p:cNvSpPr txBox="1">
            <a:spLocks noChangeArrowheads="1"/>
          </p:cNvSpPr>
          <p:nvPr/>
        </p:nvSpPr>
        <p:spPr bwMode="auto">
          <a:xfrm>
            <a:off x="6076961" y="4004209"/>
            <a:ext cx="2058044" cy="400110"/>
          </a:xfrm>
          <a:prstGeom prst="flowChartProcess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p=p*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8" name="AutoShape 12"/>
          <p:cNvSpPr>
            <a:spLocks noChangeArrowheads="1"/>
          </p:cNvSpPr>
          <p:nvPr/>
        </p:nvSpPr>
        <p:spPr bwMode="auto">
          <a:xfrm>
            <a:off x="6528383" y="1540409"/>
            <a:ext cx="1143000" cy="400110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p=0</a:t>
            </a:r>
            <a:endParaRPr kumimoji="1"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9" name="Line 13"/>
          <p:cNvSpPr>
            <a:spLocks noChangeShapeType="1"/>
          </p:cNvSpPr>
          <p:nvPr/>
        </p:nvSpPr>
        <p:spPr bwMode="auto">
          <a:xfrm>
            <a:off x="7058608" y="1934139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0" name="Text Box 14"/>
          <p:cNvSpPr txBox="1">
            <a:spLocks noChangeArrowheads="1"/>
          </p:cNvSpPr>
          <p:nvPr/>
        </p:nvSpPr>
        <p:spPr bwMode="auto">
          <a:xfrm>
            <a:off x="6601408" y="2330984"/>
            <a:ext cx="1030288" cy="40011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=1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1" name="Line 15"/>
          <p:cNvSpPr>
            <a:spLocks noChangeShapeType="1"/>
          </p:cNvSpPr>
          <p:nvPr/>
        </p:nvSpPr>
        <p:spPr bwMode="auto">
          <a:xfrm>
            <a:off x="7033208" y="4397939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2" name="Text Box 16"/>
          <p:cNvSpPr txBox="1">
            <a:spLocks noChangeArrowheads="1"/>
          </p:cNvSpPr>
          <p:nvPr/>
        </p:nvSpPr>
        <p:spPr bwMode="auto">
          <a:xfrm>
            <a:off x="6525208" y="4769384"/>
            <a:ext cx="1030288" cy="40011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++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123" name="Group 17"/>
          <p:cNvGrpSpPr>
            <a:grpSpLocks/>
          </p:cNvGrpSpPr>
          <p:nvPr/>
        </p:nvGrpSpPr>
        <p:grpSpPr bwMode="auto">
          <a:xfrm>
            <a:off x="5921958" y="2873939"/>
            <a:ext cx="1136650" cy="2679700"/>
            <a:chOff x="3904" y="2103"/>
            <a:chExt cx="716" cy="1688"/>
          </a:xfrm>
        </p:grpSpPr>
        <p:sp>
          <p:nvSpPr>
            <p:cNvPr id="124" name="Line 18"/>
            <p:cNvSpPr>
              <a:spLocks noChangeShapeType="1"/>
            </p:cNvSpPr>
            <p:nvPr/>
          </p:nvSpPr>
          <p:spPr bwMode="auto">
            <a:xfrm>
              <a:off x="3904" y="2117"/>
              <a:ext cx="71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4620" y="3551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6" name="Line 20"/>
            <p:cNvSpPr>
              <a:spLocks noChangeShapeType="1"/>
            </p:cNvSpPr>
            <p:nvPr/>
          </p:nvSpPr>
          <p:spPr bwMode="auto">
            <a:xfrm flipH="1">
              <a:off x="3916" y="3775"/>
              <a:ext cx="6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7" name="Line 21"/>
            <p:cNvSpPr>
              <a:spLocks noChangeShapeType="1"/>
            </p:cNvSpPr>
            <p:nvPr/>
          </p:nvSpPr>
          <p:spPr bwMode="auto">
            <a:xfrm>
              <a:off x="3916" y="2103"/>
              <a:ext cx="0" cy="16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28" name="Group 22"/>
          <p:cNvGrpSpPr>
            <a:grpSpLocks/>
          </p:cNvGrpSpPr>
          <p:nvPr/>
        </p:nvGrpSpPr>
        <p:grpSpPr bwMode="auto">
          <a:xfrm>
            <a:off x="7020508" y="2956490"/>
            <a:ext cx="1219200" cy="2965624"/>
            <a:chOff x="4596" y="2155"/>
            <a:chExt cx="768" cy="1970"/>
          </a:xfrm>
        </p:grpSpPr>
        <p:sp>
          <p:nvSpPr>
            <p:cNvPr id="129" name="Text Box 23"/>
            <p:cNvSpPr txBox="1">
              <a:spLocks noChangeArrowheads="1"/>
            </p:cNvSpPr>
            <p:nvPr/>
          </p:nvSpPr>
          <p:spPr bwMode="auto">
            <a:xfrm>
              <a:off x="5103" y="2155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F</a:t>
              </a:r>
            </a:p>
          </p:txBody>
        </p:sp>
        <p:sp>
          <p:nvSpPr>
            <p:cNvPr id="130" name="Line 24"/>
            <p:cNvSpPr>
              <a:spLocks noChangeShapeType="1"/>
            </p:cNvSpPr>
            <p:nvPr/>
          </p:nvSpPr>
          <p:spPr bwMode="auto">
            <a:xfrm>
              <a:off x="5077" y="2379"/>
              <a:ext cx="2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1" name="Line 25"/>
            <p:cNvSpPr>
              <a:spLocks noChangeShapeType="1"/>
            </p:cNvSpPr>
            <p:nvPr/>
          </p:nvSpPr>
          <p:spPr bwMode="auto">
            <a:xfrm>
              <a:off x="4596" y="3919"/>
              <a:ext cx="8" cy="20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2" name="Line 26"/>
            <p:cNvSpPr>
              <a:spLocks noChangeShapeType="1"/>
            </p:cNvSpPr>
            <p:nvPr/>
          </p:nvSpPr>
          <p:spPr bwMode="auto">
            <a:xfrm>
              <a:off x="5364" y="2383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3" name="Line 27"/>
            <p:cNvSpPr>
              <a:spLocks noChangeShapeType="1"/>
            </p:cNvSpPr>
            <p:nvPr/>
          </p:nvSpPr>
          <p:spPr bwMode="auto">
            <a:xfrm flipH="1">
              <a:off x="4596" y="3919"/>
              <a:ext cx="76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34" name="Line 28"/>
          <p:cNvSpPr>
            <a:spLocks noChangeShapeType="1"/>
          </p:cNvSpPr>
          <p:nvPr/>
        </p:nvSpPr>
        <p:spPr bwMode="auto">
          <a:xfrm>
            <a:off x="7045908" y="2721539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35" name="AutoShape 12"/>
          <p:cNvSpPr>
            <a:spLocks noChangeArrowheads="1"/>
          </p:cNvSpPr>
          <p:nvPr/>
        </p:nvSpPr>
        <p:spPr bwMode="auto">
          <a:xfrm>
            <a:off x="6503936" y="5853031"/>
            <a:ext cx="936000" cy="324000"/>
          </a:xfrm>
          <a:prstGeom prst="parallelogram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endParaRPr kumimoji="1"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6" name="AutoShape 12"/>
          <p:cNvSpPr>
            <a:spLocks noChangeArrowheads="1"/>
          </p:cNvSpPr>
          <p:nvPr/>
        </p:nvSpPr>
        <p:spPr bwMode="auto">
          <a:xfrm>
            <a:off x="6538894" y="851018"/>
            <a:ext cx="1143000" cy="381000"/>
          </a:xfrm>
          <a:prstGeom prst="flowChartAlternateProcess">
            <a:avLst/>
          </a:prstGeom>
          <a:solidFill>
            <a:srgbClr val="FFFFCD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开始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37" name="Line 13"/>
          <p:cNvSpPr>
            <a:spLocks noChangeShapeType="1"/>
          </p:cNvSpPr>
          <p:nvPr/>
        </p:nvSpPr>
        <p:spPr bwMode="auto">
          <a:xfrm>
            <a:off x="7069119" y="1235193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40" name="AutoShape 12"/>
          <p:cNvSpPr>
            <a:spLocks noChangeArrowheads="1"/>
          </p:cNvSpPr>
          <p:nvPr/>
        </p:nvSpPr>
        <p:spPr bwMode="auto">
          <a:xfrm>
            <a:off x="6416308" y="6422363"/>
            <a:ext cx="1143000" cy="381000"/>
          </a:xfrm>
          <a:prstGeom prst="flowChartAlternateProcess">
            <a:avLst/>
          </a:prstGeom>
          <a:solidFill>
            <a:srgbClr val="FFFFCD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结束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cxnSp>
        <p:nvCxnSpPr>
          <p:cNvPr id="4" name="直接箭头连接符 3"/>
          <p:cNvCxnSpPr>
            <a:stCxn id="135" idx="4"/>
            <a:endCxn id="140" idx="0"/>
          </p:cNvCxnSpPr>
          <p:nvPr/>
        </p:nvCxnSpPr>
        <p:spPr>
          <a:xfrm>
            <a:off x="6983996" y="6158726"/>
            <a:ext cx="3812" cy="26363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7"/>
          <p:cNvSpPr>
            <a:spLocks noChangeArrowheads="1"/>
          </p:cNvSpPr>
          <p:nvPr/>
        </p:nvSpPr>
        <p:spPr bwMode="auto">
          <a:xfrm>
            <a:off x="548352" y="2477873"/>
            <a:ext cx="49761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阶乘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: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！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=</a:t>
            </a:r>
            <a:r>
              <a:rPr kumimoji="1" lang="en-US" altLang="zh-CN" sz="2800" b="1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！</a:t>
            </a:r>
            <a:r>
              <a:rPr kumimoji="1"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！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 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n!  =</a:t>
            </a:r>
            <a:r>
              <a:rPr kumimoji="1" lang="en-US" altLang="zh-CN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1*2*3</a:t>
            </a:r>
            <a:r>
              <a:rPr kumimoji="1"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*……*n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4" name="Text Box 11"/>
          <p:cNvSpPr txBox="1">
            <a:spLocks noChangeArrowheads="1"/>
          </p:cNvSpPr>
          <p:nvPr/>
        </p:nvSpPr>
        <p:spPr bwMode="auto">
          <a:xfrm>
            <a:off x="1019012" y="5403133"/>
            <a:ext cx="2058044" cy="400110"/>
          </a:xfrm>
          <a:prstGeom prst="flowChartProcess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p=p*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;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5" name="AutoShape 12"/>
          <p:cNvSpPr>
            <a:spLocks noChangeArrowheads="1"/>
          </p:cNvSpPr>
          <p:nvPr/>
        </p:nvSpPr>
        <p:spPr bwMode="auto">
          <a:xfrm>
            <a:off x="6525344" y="1525453"/>
            <a:ext cx="1143000" cy="400110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p=1</a:t>
            </a:r>
            <a:endParaRPr kumimoji="1"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8" name="Line 13"/>
          <p:cNvSpPr>
            <a:spLocks noChangeShapeType="1"/>
          </p:cNvSpPr>
          <p:nvPr/>
        </p:nvSpPr>
        <p:spPr bwMode="auto">
          <a:xfrm>
            <a:off x="7671383" y="1104813"/>
            <a:ext cx="666750" cy="1823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39" name="AutoShape 12"/>
          <p:cNvSpPr>
            <a:spLocks noChangeArrowheads="1"/>
          </p:cNvSpPr>
          <p:nvPr/>
        </p:nvSpPr>
        <p:spPr bwMode="auto">
          <a:xfrm>
            <a:off x="7822196" y="1294822"/>
            <a:ext cx="1143000" cy="539413"/>
          </a:xfrm>
          <a:prstGeom prst="parallelogram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en-US" altLang="zh-CN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endParaRPr kumimoji="1"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1" name="Line 13"/>
          <p:cNvSpPr>
            <a:spLocks noChangeShapeType="1"/>
          </p:cNvSpPr>
          <p:nvPr/>
        </p:nvSpPr>
        <p:spPr bwMode="auto">
          <a:xfrm flipH="1">
            <a:off x="7088959" y="1432320"/>
            <a:ext cx="838200" cy="762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43" name="Text Box 11"/>
          <p:cNvSpPr txBox="1">
            <a:spLocks noChangeArrowheads="1"/>
          </p:cNvSpPr>
          <p:nvPr/>
        </p:nvSpPr>
        <p:spPr bwMode="auto">
          <a:xfrm>
            <a:off x="4977805" y="1427121"/>
            <a:ext cx="747961" cy="584775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5!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6" name="AutoShape 7"/>
          <p:cNvSpPr>
            <a:spLocks noChangeArrowheads="1"/>
          </p:cNvSpPr>
          <p:nvPr/>
        </p:nvSpPr>
        <p:spPr bwMode="auto">
          <a:xfrm>
            <a:off x="6248672" y="3081660"/>
            <a:ext cx="1563688" cy="477837"/>
          </a:xfrm>
          <a:prstGeom prst="flowChartDecision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&lt;=n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2"/>
    </mc:Choice>
    <mc:Fallback xmlns="">
      <p:transition spd="slow" advTm="17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7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750"/>
                            </p:stCondLst>
                            <p:childTnLst>
                              <p:par>
                                <p:cTn id="10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50"/>
                            </p:stCondLst>
                            <p:childTnLst>
                              <p:par>
                                <p:cTn id="1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0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 animBg="1"/>
      <p:bldP spid="117" grpId="0" animBg="1"/>
      <p:bldP spid="118" grpId="0" animBg="1"/>
      <p:bldP spid="120" grpId="0" animBg="1"/>
      <p:bldP spid="122" grpId="0" animBg="1"/>
      <p:bldP spid="135" grpId="0" animBg="1"/>
      <p:bldP spid="136" grpId="0" animBg="1"/>
      <p:bldP spid="137" grpId="0" animBg="1"/>
      <p:bldP spid="140" grpId="0" animBg="1"/>
      <p:bldP spid="144" grpId="0" animBg="1"/>
      <p:bldP spid="145" grpId="0" animBg="1"/>
      <p:bldP spid="139" grpId="0" animBg="1"/>
      <p:bldP spid="143" grpId="0" animBg="1"/>
      <p:bldP spid="1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0175"/>
            <a:ext cx="9144000" cy="561975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sz="4800" dirty="0" smtClean="0"/>
              <a:t>小结</a:t>
            </a:r>
            <a:endParaRPr lang="zh-CN" altLang="en-US" sz="4800" dirty="0"/>
          </a:p>
        </p:txBody>
      </p:sp>
      <p:sp useBgFill="1">
        <p:nvSpPr>
          <p:cNvPr id="6" name="Rectangle 7"/>
          <p:cNvSpPr>
            <a:spLocks noChangeArrowheads="1"/>
          </p:cNvSpPr>
          <p:nvPr/>
        </p:nvSpPr>
        <p:spPr bwMode="auto">
          <a:xfrm>
            <a:off x="758825" y="1196772"/>
            <a:ext cx="7200900" cy="1867307"/>
          </a:xfrm>
          <a:prstGeom prst="rect">
            <a:avLst/>
          </a:prstGeom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48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循环结构</a:t>
            </a: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endParaRPr kumimoji="0" lang="zh-CN" altLang="en-US" sz="2800" b="1" i="0" u="sng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(1)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循环四要素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；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(2) for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语句。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8" name="组合 81"/>
          <p:cNvGrpSpPr>
            <a:grpSpLocks/>
          </p:cNvGrpSpPr>
          <p:nvPr/>
        </p:nvGrpSpPr>
        <p:grpSpPr bwMode="auto">
          <a:xfrm>
            <a:off x="402007" y="3212737"/>
            <a:ext cx="2277380" cy="2752618"/>
            <a:chOff x="0" y="0"/>
            <a:chExt cx="2696461" cy="4589109"/>
          </a:xfrm>
        </p:grpSpPr>
        <p:grpSp>
          <p:nvGrpSpPr>
            <p:cNvPr id="9" name="组合 80"/>
            <p:cNvGrpSpPr>
              <a:grpSpLocks/>
            </p:cNvGrpSpPr>
            <p:nvPr/>
          </p:nvGrpSpPr>
          <p:grpSpPr bwMode="auto">
            <a:xfrm>
              <a:off x="261870" y="1755640"/>
              <a:ext cx="2172721" cy="1007251"/>
              <a:chOff x="-224" y="516"/>
              <a:chExt cx="2172721" cy="1007251"/>
            </a:xfrm>
          </p:grpSpPr>
          <p:sp>
            <p:nvSpPr>
              <p:cNvPr id="29" name="矩形 32"/>
              <p:cNvSpPr>
                <a:spLocks noChangeArrowheads="1"/>
              </p:cNvSpPr>
              <p:nvPr/>
            </p:nvSpPr>
            <p:spPr bwMode="auto">
              <a:xfrm>
                <a:off x="-224" y="516"/>
                <a:ext cx="2172721" cy="525422"/>
              </a:xfrm>
              <a:prstGeom prst="rect">
                <a:avLst/>
              </a:prstGeom>
              <a:solidFill>
                <a:srgbClr val="5DA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文本框 33"/>
              <p:cNvSpPr txBox="1">
                <a:spLocks noChangeArrowheads="1"/>
              </p:cNvSpPr>
              <p:nvPr/>
            </p:nvSpPr>
            <p:spPr bwMode="auto">
              <a:xfrm>
                <a:off x="53002" y="89067"/>
                <a:ext cx="2066269" cy="918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34"/>
              <p:cNvSpPr>
                <a:spLocks noChangeArrowheads="1"/>
              </p:cNvSpPr>
              <p:nvPr/>
            </p:nvSpPr>
            <p:spPr bwMode="auto">
              <a:xfrm>
                <a:off x="118807" y="89409"/>
                <a:ext cx="1934659" cy="35398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组合 79"/>
            <p:cNvGrpSpPr>
              <a:grpSpLocks/>
            </p:cNvGrpSpPr>
            <p:nvPr/>
          </p:nvGrpSpPr>
          <p:grpSpPr bwMode="auto">
            <a:xfrm>
              <a:off x="269805" y="2317572"/>
              <a:ext cx="2156851" cy="2271537"/>
              <a:chOff x="425" y="151"/>
              <a:chExt cx="2156851" cy="2271537"/>
            </a:xfrm>
          </p:grpSpPr>
          <p:sp>
            <p:nvSpPr>
              <p:cNvPr id="26" name="矩形 51"/>
              <p:cNvSpPr>
                <a:spLocks noChangeArrowheads="1"/>
              </p:cNvSpPr>
              <p:nvPr/>
            </p:nvSpPr>
            <p:spPr bwMode="auto">
              <a:xfrm>
                <a:off x="425" y="151"/>
                <a:ext cx="2156851" cy="2271537"/>
              </a:xfrm>
              <a:prstGeom prst="rect">
                <a:avLst/>
              </a:prstGeom>
              <a:solidFill>
                <a:srgbClr val="5DA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文本框 35"/>
              <p:cNvSpPr txBox="1">
                <a:spLocks noChangeArrowheads="1"/>
              </p:cNvSpPr>
              <p:nvPr/>
            </p:nvSpPr>
            <p:spPr bwMode="auto">
              <a:xfrm>
                <a:off x="157262" y="202341"/>
                <a:ext cx="1843178" cy="1675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ctr" defTabSz="91440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zh-CN" altLang="en-US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楷体_GB2312" pitchFamily="49" charset="-122"/>
                  </a:rPr>
                  <a:t>循环的初始</a:t>
                </a:r>
                <a:endParaRPr lang="zh-CN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楷体_GB2312" pitchFamily="49" charset="-122"/>
                </a:endParaRPr>
              </a:p>
            </p:txBody>
          </p:sp>
          <p:sp>
            <p:nvSpPr>
              <p:cNvPr id="28" name="矩形 52"/>
              <p:cNvSpPr>
                <a:spLocks noChangeArrowheads="1"/>
              </p:cNvSpPr>
              <p:nvPr/>
            </p:nvSpPr>
            <p:spPr bwMode="auto">
              <a:xfrm>
                <a:off x="113109" y="68408"/>
                <a:ext cx="1931484" cy="210010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" name="AutoShape 31"/>
            <p:cNvSpPr>
              <a:spLocks noChangeAspect="1" noChangeArrowheads="1" noTextEdit="1"/>
            </p:cNvSpPr>
            <p:nvPr/>
          </p:nvSpPr>
          <p:spPr bwMode="auto">
            <a:xfrm>
              <a:off x="0" y="50107"/>
              <a:ext cx="2696461" cy="2112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12" name="组合 78"/>
            <p:cNvGrpSpPr>
              <a:grpSpLocks/>
            </p:cNvGrpSpPr>
            <p:nvPr/>
          </p:nvGrpSpPr>
          <p:grpSpPr bwMode="auto">
            <a:xfrm>
              <a:off x="294553" y="0"/>
              <a:ext cx="2107355" cy="1780524"/>
              <a:chOff x="0" y="0"/>
              <a:chExt cx="2107355" cy="1780524"/>
            </a:xfrm>
          </p:grpSpPr>
          <p:grpSp>
            <p:nvGrpSpPr>
              <p:cNvPr id="13" name="组合 77"/>
              <p:cNvGrpSpPr>
                <a:grpSpLocks/>
              </p:cNvGrpSpPr>
              <p:nvPr/>
            </p:nvGrpSpPr>
            <p:grpSpPr bwMode="auto">
              <a:xfrm>
                <a:off x="0" y="0"/>
                <a:ext cx="2107355" cy="1780524"/>
                <a:chOff x="0" y="0"/>
                <a:chExt cx="2107355" cy="1780524"/>
              </a:xfrm>
            </p:grpSpPr>
            <p:grpSp>
              <p:nvGrpSpPr>
                <p:cNvPr id="15" name="组合 72"/>
                <p:cNvGrpSpPr>
                  <a:grpSpLocks/>
                </p:cNvGrpSpPr>
                <p:nvPr/>
              </p:nvGrpSpPr>
              <p:grpSpPr bwMode="auto">
                <a:xfrm>
                  <a:off x="1142186" y="0"/>
                  <a:ext cx="693815" cy="768050"/>
                  <a:chOff x="0" y="0"/>
                  <a:chExt cx="693815" cy="768050"/>
                </a:xfrm>
              </p:grpSpPr>
              <p:sp>
                <p:nvSpPr>
                  <p:cNvPr id="22" name="Freeform 4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584265" cy="537635"/>
                  </a:xfrm>
                  <a:custGeom>
                    <a:avLst/>
                    <a:gdLst>
                      <a:gd name="T0" fmla="*/ 2147483646 w 128"/>
                      <a:gd name="T1" fmla="*/ 2147483646 h 124"/>
                      <a:gd name="T2" fmla="*/ 2147483646 w 128"/>
                      <a:gd name="T3" fmla="*/ 2147483646 h 124"/>
                      <a:gd name="T4" fmla="*/ 2147483646 w 128"/>
                      <a:gd name="T5" fmla="*/ 0 h 124"/>
                      <a:gd name="T6" fmla="*/ 2147483646 w 128"/>
                      <a:gd name="T7" fmla="*/ 2147483646 h 1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8" h="124">
                        <a:moveTo>
                          <a:pt x="19" y="124"/>
                        </a:moveTo>
                        <a:cubicBezTo>
                          <a:pt x="19" y="124"/>
                          <a:pt x="0" y="62"/>
                          <a:pt x="46" y="42"/>
                        </a:cubicBezTo>
                        <a:cubicBezTo>
                          <a:pt x="92" y="23"/>
                          <a:pt x="85" y="0"/>
                          <a:pt x="85" y="0"/>
                        </a:cubicBezTo>
                        <a:cubicBezTo>
                          <a:pt x="85" y="0"/>
                          <a:pt x="128" y="119"/>
                          <a:pt x="19" y="124"/>
                        </a:cubicBezTo>
                        <a:close/>
                      </a:path>
                    </a:pathLst>
                  </a:custGeom>
                  <a:solidFill>
                    <a:srgbClr val="5DAC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23" name="Freeform 42"/>
                  <p:cNvSpPr>
                    <a:spLocks/>
                  </p:cNvSpPr>
                  <p:nvPr/>
                </p:nvSpPr>
                <p:spPr bwMode="auto">
                  <a:xfrm>
                    <a:off x="205646" y="307220"/>
                    <a:ext cx="488169" cy="460830"/>
                  </a:xfrm>
                  <a:custGeom>
                    <a:avLst/>
                    <a:gdLst>
                      <a:gd name="T0" fmla="*/ 0 w 107"/>
                      <a:gd name="T1" fmla="*/ 2147483646 h 106"/>
                      <a:gd name="T2" fmla="*/ 2147483646 w 107"/>
                      <a:gd name="T3" fmla="*/ 2147483646 h 106"/>
                      <a:gd name="T4" fmla="*/ 2147483646 w 107"/>
                      <a:gd name="T5" fmla="*/ 2147483646 h 106"/>
                      <a:gd name="T6" fmla="*/ 0 w 107"/>
                      <a:gd name="T7" fmla="*/ 2147483646 h 10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7" h="106">
                        <a:moveTo>
                          <a:pt x="0" y="37"/>
                        </a:moveTo>
                        <a:cubicBezTo>
                          <a:pt x="0" y="37"/>
                          <a:pt x="33" y="0"/>
                          <a:pt x="64" y="22"/>
                        </a:cubicBezTo>
                        <a:cubicBezTo>
                          <a:pt x="95" y="44"/>
                          <a:pt x="107" y="30"/>
                          <a:pt x="107" y="30"/>
                        </a:cubicBezTo>
                        <a:cubicBezTo>
                          <a:pt x="107" y="30"/>
                          <a:pt x="46" y="106"/>
                          <a:pt x="0" y="37"/>
                        </a:cubicBezTo>
                        <a:close/>
                      </a:path>
                    </a:pathLst>
                  </a:custGeom>
                  <a:solidFill>
                    <a:srgbClr val="5DAC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24" name="Freeform 43"/>
                  <p:cNvSpPr>
                    <a:spLocks/>
                  </p:cNvSpPr>
                  <p:nvPr/>
                </p:nvSpPr>
                <p:spPr bwMode="auto">
                  <a:xfrm>
                    <a:off x="149910" y="177384"/>
                    <a:ext cx="196036" cy="287104"/>
                  </a:xfrm>
                  <a:custGeom>
                    <a:avLst/>
                    <a:gdLst>
                      <a:gd name="T0" fmla="*/ 0 w 43"/>
                      <a:gd name="T1" fmla="*/ 2147483646 h 66"/>
                      <a:gd name="T2" fmla="*/ 2147483646 w 43"/>
                      <a:gd name="T3" fmla="*/ 2147483646 h 66"/>
                      <a:gd name="T4" fmla="*/ 2147483646 w 43"/>
                      <a:gd name="T5" fmla="*/ 0 h 66"/>
                      <a:gd name="T6" fmla="*/ 2147483646 w 43"/>
                      <a:gd name="T7" fmla="*/ 2147483646 h 66"/>
                      <a:gd name="T8" fmla="*/ 0 w 43"/>
                      <a:gd name="T9" fmla="*/ 2147483646 h 6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" h="66">
                        <a:moveTo>
                          <a:pt x="0" y="66"/>
                        </a:moveTo>
                        <a:cubicBezTo>
                          <a:pt x="0" y="66"/>
                          <a:pt x="2" y="33"/>
                          <a:pt x="29" y="14"/>
                        </a:cubicBezTo>
                        <a:cubicBezTo>
                          <a:pt x="29" y="14"/>
                          <a:pt x="39" y="7"/>
                          <a:pt x="43" y="0"/>
                        </a:cubicBezTo>
                        <a:cubicBezTo>
                          <a:pt x="43" y="0"/>
                          <a:pt x="40" y="7"/>
                          <a:pt x="25" y="20"/>
                        </a:cubicBezTo>
                        <a:cubicBezTo>
                          <a:pt x="13" y="30"/>
                          <a:pt x="6" y="43"/>
                          <a:pt x="0" y="66"/>
                        </a:cubicBezTo>
                        <a:close/>
                      </a:path>
                    </a:pathLst>
                  </a:custGeom>
                  <a:solidFill>
                    <a:srgbClr val="FFA7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25" name="Freeform 44"/>
                  <p:cNvSpPr>
                    <a:spLocks/>
                  </p:cNvSpPr>
                  <p:nvPr/>
                </p:nvSpPr>
                <p:spPr bwMode="auto">
                  <a:xfrm>
                    <a:off x="282523" y="442543"/>
                    <a:ext cx="305587" cy="56689"/>
                  </a:xfrm>
                  <a:custGeom>
                    <a:avLst/>
                    <a:gdLst>
                      <a:gd name="T0" fmla="*/ 0 w 67"/>
                      <a:gd name="T1" fmla="*/ 2147483646 h 13"/>
                      <a:gd name="T2" fmla="*/ 2147483646 w 67"/>
                      <a:gd name="T3" fmla="*/ 2147483646 h 13"/>
                      <a:gd name="T4" fmla="*/ 2147483646 w 67"/>
                      <a:gd name="T5" fmla="*/ 2147483646 h 13"/>
                      <a:gd name="T6" fmla="*/ 2147483646 w 67"/>
                      <a:gd name="T7" fmla="*/ 2147483646 h 13"/>
                      <a:gd name="T8" fmla="*/ 0 w 67"/>
                      <a:gd name="T9" fmla="*/ 2147483646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7" h="13">
                        <a:moveTo>
                          <a:pt x="0" y="9"/>
                        </a:moveTo>
                        <a:cubicBezTo>
                          <a:pt x="0" y="9"/>
                          <a:pt x="17" y="0"/>
                          <a:pt x="36" y="5"/>
                        </a:cubicBezTo>
                        <a:cubicBezTo>
                          <a:pt x="54" y="10"/>
                          <a:pt x="67" y="7"/>
                          <a:pt x="67" y="7"/>
                        </a:cubicBezTo>
                        <a:cubicBezTo>
                          <a:pt x="67" y="7"/>
                          <a:pt x="58" y="13"/>
                          <a:pt x="35" y="7"/>
                        </a:cubicBezTo>
                        <a:cubicBezTo>
                          <a:pt x="12" y="2"/>
                          <a:pt x="0" y="9"/>
                          <a:pt x="0" y="9"/>
                        </a:cubicBezTo>
                        <a:close/>
                      </a:path>
                    </a:pathLst>
                  </a:custGeom>
                  <a:solidFill>
                    <a:srgbClr val="48D1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sp>
              <p:nvSpPr>
                <p:cNvPr id="16" name="Freeform 45"/>
                <p:cNvSpPr>
                  <a:spLocks/>
                </p:cNvSpPr>
                <p:nvPr/>
              </p:nvSpPr>
              <p:spPr bwMode="auto">
                <a:xfrm>
                  <a:off x="584075" y="452792"/>
                  <a:ext cx="199880" cy="186526"/>
                </a:xfrm>
                <a:custGeom>
                  <a:avLst/>
                  <a:gdLst>
                    <a:gd name="T0" fmla="*/ 2147483646 w 44"/>
                    <a:gd name="T1" fmla="*/ 2147483646 h 43"/>
                    <a:gd name="T2" fmla="*/ 2147483646 w 44"/>
                    <a:gd name="T3" fmla="*/ 2147483646 h 43"/>
                    <a:gd name="T4" fmla="*/ 2147483646 w 44"/>
                    <a:gd name="T5" fmla="*/ 2147483646 h 43"/>
                    <a:gd name="T6" fmla="*/ 2147483646 w 44"/>
                    <a:gd name="T7" fmla="*/ 2147483646 h 43"/>
                    <a:gd name="T8" fmla="*/ 2147483646 w 44"/>
                    <a:gd name="T9" fmla="*/ 2147483646 h 43"/>
                    <a:gd name="T10" fmla="*/ 2147483646 w 44"/>
                    <a:gd name="T11" fmla="*/ 2147483646 h 43"/>
                    <a:gd name="T12" fmla="*/ 2147483646 w 44"/>
                    <a:gd name="T13" fmla="*/ 2147483646 h 43"/>
                    <a:gd name="T14" fmla="*/ 2147483646 w 44"/>
                    <a:gd name="T15" fmla="*/ 2147483646 h 43"/>
                    <a:gd name="T16" fmla="*/ 2147483646 w 44"/>
                    <a:gd name="T17" fmla="*/ 2147483646 h 43"/>
                    <a:gd name="T18" fmla="*/ 2147483646 w 44"/>
                    <a:gd name="T19" fmla="*/ 2147483646 h 43"/>
                    <a:gd name="T20" fmla="*/ 2147483646 w 44"/>
                    <a:gd name="T21" fmla="*/ 2147483646 h 43"/>
                    <a:gd name="T22" fmla="*/ 2147483646 w 44"/>
                    <a:gd name="T23" fmla="*/ 2147483646 h 43"/>
                    <a:gd name="T24" fmla="*/ 2147483646 w 44"/>
                    <a:gd name="T25" fmla="*/ 2147483646 h 43"/>
                    <a:gd name="T26" fmla="*/ 2147483646 w 44"/>
                    <a:gd name="T27" fmla="*/ 2147483646 h 43"/>
                    <a:gd name="T28" fmla="*/ 2147483646 w 44"/>
                    <a:gd name="T29" fmla="*/ 2147483646 h 43"/>
                    <a:gd name="T30" fmla="*/ 2147483646 w 44"/>
                    <a:gd name="T31" fmla="*/ 2147483646 h 43"/>
                    <a:gd name="T32" fmla="*/ 2147483646 w 44"/>
                    <a:gd name="T33" fmla="*/ 2147483646 h 43"/>
                    <a:gd name="T34" fmla="*/ 2147483646 w 44"/>
                    <a:gd name="T35" fmla="*/ 2147483646 h 43"/>
                    <a:gd name="T36" fmla="*/ 2147483646 w 44"/>
                    <a:gd name="T37" fmla="*/ 2147483646 h 43"/>
                    <a:gd name="T38" fmla="*/ 2147483646 w 44"/>
                    <a:gd name="T39" fmla="*/ 2147483646 h 43"/>
                    <a:gd name="T40" fmla="*/ 2147483646 w 44"/>
                    <a:gd name="T41" fmla="*/ 2147483646 h 4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4" h="43">
                      <a:moveTo>
                        <a:pt x="11" y="4"/>
                      </a:moveTo>
                      <a:cubicBezTo>
                        <a:pt x="11" y="1"/>
                        <a:pt x="12" y="0"/>
                        <a:pt x="14" y="2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2" y="10"/>
                        <a:pt x="26" y="10"/>
                        <a:pt x="28" y="9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8" y="3"/>
                        <a:pt x="39" y="4"/>
                        <a:pt x="38" y="6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3" y="17"/>
                        <a:pt x="34" y="20"/>
                        <a:pt x="36" y="22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4" y="29"/>
                        <a:pt x="43" y="30"/>
                        <a:pt x="41" y="30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0" y="29"/>
                        <a:pt x="27" y="31"/>
                        <a:pt x="26" y="33"/>
                      </a:cubicBezTo>
                      <a:cubicBezTo>
                        <a:pt x="22" y="41"/>
                        <a:pt x="22" y="41"/>
                        <a:pt x="22" y="41"/>
                      </a:cubicBezTo>
                      <a:cubicBezTo>
                        <a:pt x="21" y="43"/>
                        <a:pt x="20" y="43"/>
                        <a:pt x="19" y="41"/>
                      </a:cubicBezTo>
                      <a:cubicBezTo>
                        <a:pt x="17" y="32"/>
                        <a:pt x="17" y="32"/>
                        <a:pt x="17" y="32"/>
                      </a:cubicBezTo>
                      <a:cubicBezTo>
                        <a:pt x="17" y="30"/>
                        <a:pt x="14" y="27"/>
                        <a:pt x="11" y="27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6"/>
                        <a:pt x="0" y="25"/>
                        <a:pt x="2" y="23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2" y="18"/>
                        <a:pt x="14" y="14"/>
                        <a:pt x="13" y="12"/>
                      </a:cubicBez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5DAC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7" name="Freeform 46"/>
                <p:cNvSpPr>
                  <a:spLocks/>
                </p:cNvSpPr>
                <p:nvPr/>
              </p:nvSpPr>
              <p:spPr bwMode="auto">
                <a:xfrm>
                  <a:off x="1380067" y="672044"/>
                  <a:ext cx="196036" cy="192012"/>
                </a:xfrm>
                <a:custGeom>
                  <a:avLst/>
                  <a:gdLst>
                    <a:gd name="T0" fmla="*/ 2147483646 w 43"/>
                    <a:gd name="T1" fmla="*/ 2147483646 h 44"/>
                    <a:gd name="T2" fmla="*/ 2147483646 w 43"/>
                    <a:gd name="T3" fmla="*/ 2147483646 h 44"/>
                    <a:gd name="T4" fmla="*/ 2147483646 w 43"/>
                    <a:gd name="T5" fmla="*/ 2147483646 h 44"/>
                    <a:gd name="T6" fmla="*/ 2147483646 w 43"/>
                    <a:gd name="T7" fmla="*/ 2147483646 h 44"/>
                    <a:gd name="T8" fmla="*/ 2147483646 w 43"/>
                    <a:gd name="T9" fmla="*/ 2147483646 h 44"/>
                    <a:gd name="T10" fmla="*/ 2147483646 w 43"/>
                    <a:gd name="T11" fmla="*/ 2147483646 h 44"/>
                    <a:gd name="T12" fmla="*/ 2147483646 w 43"/>
                    <a:gd name="T13" fmla="*/ 2147483646 h 44"/>
                    <a:gd name="T14" fmla="*/ 2147483646 w 43"/>
                    <a:gd name="T15" fmla="*/ 2147483646 h 44"/>
                    <a:gd name="T16" fmla="*/ 2147483646 w 43"/>
                    <a:gd name="T17" fmla="*/ 2147483646 h 44"/>
                    <a:gd name="T18" fmla="*/ 2147483646 w 43"/>
                    <a:gd name="T19" fmla="*/ 2147483646 h 44"/>
                    <a:gd name="T20" fmla="*/ 2147483646 w 43"/>
                    <a:gd name="T21" fmla="*/ 2147483646 h 44"/>
                    <a:gd name="T22" fmla="*/ 2147483646 w 43"/>
                    <a:gd name="T23" fmla="*/ 2147483646 h 44"/>
                    <a:gd name="T24" fmla="*/ 2147483646 w 43"/>
                    <a:gd name="T25" fmla="*/ 2147483646 h 44"/>
                    <a:gd name="T26" fmla="*/ 2147483646 w 43"/>
                    <a:gd name="T27" fmla="*/ 2147483646 h 44"/>
                    <a:gd name="T28" fmla="*/ 2147483646 w 43"/>
                    <a:gd name="T29" fmla="*/ 2147483646 h 44"/>
                    <a:gd name="T30" fmla="*/ 2147483646 w 43"/>
                    <a:gd name="T31" fmla="*/ 2147483646 h 44"/>
                    <a:gd name="T32" fmla="*/ 2147483646 w 43"/>
                    <a:gd name="T33" fmla="*/ 2147483646 h 44"/>
                    <a:gd name="T34" fmla="*/ 2147483646 w 43"/>
                    <a:gd name="T35" fmla="*/ 2147483646 h 44"/>
                    <a:gd name="T36" fmla="*/ 2147483646 w 43"/>
                    <a:gd name="T37" fmla="*/ 2147483646 h 44"/>
                    <a:gd name="T38" fmla="*/ 2147483646 w 43"/>
                    <a:gd name="T39" fmla="*/ 2147483646 h 44"/>
                    <a:gd name="T40" fmla="*/ 2147483646 w 43"/>
                    <a:gd name="T41" fmla="*/ 2147483646 h 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3" h="44">
                      <a:moveTo>
                        <a:pt x="40" y="24"/>
                      </a:moveTo>
                      <a:cubicBezTo>
                        <a:pt x="43" y="23"/>
                        <a:pt x="43" y="22"/>
                        <a:pt x="40" y="21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0" y="17"/>
                        <a:pt x="28" y="14"/>
                        <a:pt x="28" y="12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8" y="0"/>
                        <a:pt x="27" y="0"/>
                        <a:pt x="25" y="2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8" y="11"/>
                        <a:pt x="15" y="12"/>
                        <a:pt x="12" y="11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1" y="8"/>
                        <a:pt x="2" y="1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20"/>
                        <a:pt x="9" y="23"/>
                        <a:pt x="7" y="26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0" y="34"/>
                        <a:pt x="1" y="36"/>
                        <a:pt x="4" y="35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4" y="32"/>
                        <a:pt x="18" y="33"/>
                        <a:pt x="19" y="35"/>
                      </a:cubicBezTo>
                      <a:cubicBezTo>
                        <a:pt x="24" y="42"/>
                        <a:pt x="24" y="42"/>
                        <a:pt x="24" y="42"/>
                      </a:cubicBezTo>
                      <a:cubicBezTo>
                        <a:pt x="25" y="44"/>
                        <a:pt x="27" y="44"/>
                        <a:pt x="27" y="41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7" y="30"/>
                        <a:pt x="29" y="27"/>
                        <a:pt x="32" y="26"/>
                      </a:cubicBezTo>
                      <a:lnTo>
                        <a:pt x="40" y="24"/>
                      </a:lnTo>
                      <a:close/>
                    </a:path>
                  </a:pathLst>
                </a:custGeom>
                <a:solidFill>
                  <a:srgbClr val="5DAC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8" name="Freeform 47"/>
                <p:cNvSpPr>
                  <a:spLocks/>
                </p:cNvSpPr>
                <p:nvPr/>
              </p:nvSpPr>
              <p:spPr bwMode="auto">
                <a:xfrm>
                  <a:off x="766659" y="301011"/>
                  <a:ext cx="132613" cy="129836"/>
                </a:xfrm>
                <a:custGeom>
                  <a:avLst/>
                  <a:gdLst>
                    <a:gd name="T0" fmla="*/ 2147483646 w 29"/>
                    <a:gd name="T1" fmla="*/ 2147483646 h 30"/>
                    <a:gd name="T2" fmla="*/ 2147483646 w 29"/>
                    <a:gd name="T3" fmla="*/ 2147483646 h 30"/>
                    <a:gd name="T4" fmla="*/ 2147483646 w 29"/>
                    <a:gd name="T5" fmla="*/ 2147483646 h 30"/>
                    <a:gd name="T6" fmla="*/ 2147483646 w 29"/>
                    <a:gd name="T7" fmla="*/ 2147483646 h 30"/>
                    <a:gd name="T8" fmla="*/ 2147483646 w 29"/>
                    <a:gd name="T9" fmla="*/ 2147483646 h 30"/>
                    <a:gd name="T10" fmla="*/ 2147483646 w 29"/>
                    <a:gd name="T11" fmla="*/ 2147483646 h 30"/>
                    <a:gd name="T12" fmla="*/ 2147483646 w 29"/>
                    <a:gd name="T13" fmla="*/ 2147483646 h 30"/>
                    <a:gd name="T14" fmla="*/ 2147483646 w 29"/>
                    <a:gd name="T15" fmla="*/ 2147483646 h 30"/>
                    <a:gd name="T16" fmla="*/ 2147483646 w 29"/>
                    <a:gd name="T17" fmla="*/ 2147483646 h 30"/>
                    <a:gd name="T18" fmla="*/ 2147483646 w 29"/>
                    <a:gd name="T19" fmla="*/ 2147483646 h 30"/>
                    <a:gd name="T20" fmla="*/ 2147483646 w 29"/>
                    <a:gd name="T21" fmla="*/ 2147483646 h 30"/>
                    <a:gd name="T22" fmla="*/ 2147483646 w 29"/>
                    <a:gd name="T23" fmla="*/ 2147483646 h 30"/>
                    <a:gd name="T24" fmla="*/ 2147483646 w 29"/>
                    <a:gd name="T25" fmla="*/ 2147483646 h 30"/>
                    <a:gd name="T26" fmla="*/ 2147483646 w 29"/>
                    <a:gd name="T27" fmla="*/ 2147483646 h 30"/>
                    <a:gd name="T28" fmla="*/ 2147483646 w 29"/>
                    <a:gd name="T29" fmla="*/ 2147483646 h 30"/>
                    <a:gd name="T30" fmla="*/ 2147483646 w 29"/>
                    <a:gd name="T31" fmla="*/ 2147483646 h 30"/>
                    <a:gd name="T32" fmla="*/ 2147483646 w 29"/>
                    <a:gd name="T33" fmla="*/ 2147483646 h 30"/>
                    <a:gd name="T34" fmla="*/ 2147483646 w 29"/>
                    <a:gd name="T35" fmla="*/ 2147483646 h 30"/>
                    <a:gd name="T36" fmla="*/ 2147483646 w 29"/>
                    <a:gd name="T37" fmla="*/ 2147483646 h 30"/>
                    <a:gd name="T38" fmla="*/ 2147483646 w 29"/>
                    <a:gd name="T39" fmla="*/ 2147483646 h 30"/>
                    <a:gd name="T40" fmla="*/ 2147483646 w 29"/>
                    <a:gd name="T41" fmla="*/ 2147483646 h 3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" h="30">
                      <a:moveTo>
                        <a:pt x="16" y="1"/>
                      </a:moveTo>
                      <a:cubicBezTo>
                        <a:pt x="17" y="0"/>
                        <a:pt x="18" y="0"/>
                        <a:pt x="18" y="2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0"/>
                        <a:pt x="20" y="12"/>
                        <a:pt x="22" y="12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9" y="14"/>
                        <a:pt x="29" y="15"/>
                        <a:pt x="27" y="16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0" y="18"/>
                        <a:pt x="19" y="20"/>
                        <a:pt x="19" y="22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30"/>
                        <a:pt x="18" y="30"/>
                        <a:pt x="17" y="29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3" y="23"/>
                        <a:pt x="10" y="22"/>
                        <a:pt x="9" y="23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1" y="25"/>
                        <a:pt x="1" y="25"/>
                        <a:pt x="2" y="23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6" y="17"/>
                        <a:pt x="6" y="14"/>
                        <a:pt x="5" y="13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1" y="6"/>
                        <a:pt x="2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0" y="9"/>
                        <a:pt x="12" y="8"/>
                        <a:pt x="13" y="6"/>
                      </a:cubicBez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5DAC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9" name="同心圆 21"/>
                <p:cNvSpPr>
                  <a:spLocks/>
                </p:cNvSpPr>
                <p:nvPr/>
              </p:nvSpPr>
              <p:spPr bwMode="auto">
                <a:xfrm>
                  <a:off x="856085" y="401606"/>
                  <a:ext cx="395184" cy="396844"/>
                </a:xfrm>
                <a:custGeom>
                  <a:avLst/>
                  <a:gdLst>
                    <a:gd name="T0" fmla="*/ 0 w 395184"/>
                    <a:gd name="T1" fmla="*/ 198422 h 396844"/>
                    <a:gd name="T2" fmla="*/ 197592 w 395184"/>
                    <a:gd name="T3" fmla="*/ 0 h 396844"/>
                    <a:gd name="T4" fmla="*/ 395184 w 395184"/>
                    <a:gd name="T5" fmla="*/ 198422 h 396844"/>
                    <a:gd name="T6" fmla="*/ 197592 w 395184"/>
                    <a:gd name="T7" fmla="*/ 396844 h 396844"/>
                    <a:gd name="T8" fmla="*/ 0 w 395184"/>
                    <a:gd name="T9" fmla="*/ 198422 h 396844"/>
                    <a:gd name="T10" fmla="*/ 111189 w 395184"/>
                    <a:gd name="T11" fmla="*/ 198422 h 396844"/>
                    <a:gd name="T12" fmla="*/ 197592 w 395184"/>
                    <a:gd name="T13" fmla="*/ 285655 h 396844"/>
                    <a:gd name="T14" fmla="*/ 283995 w 395184"/>
                    <a:gd name="T15" fmla="*/ 198422 h 396844"/>
                    <a:gd name="T16" fmla="*/ 197592 w 395184"/>
                    <a:gd name="T17" fmla="*/ 111189 h 396844"/>
                    <a:gd name="T18" fmla="*/ 111189 w 395184"/>
                    <a:gd name="T19" fmla="*/ 198422 h 3968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95184" h="396844">
                      <a:moveTo>
                        <a:pt x="0" y="198422"/>
                      </a:moveTo>
                      <a:cubicBezTo>
                        <a:pt x="0" y="88837"/>
                        <a:pt x="88465" y="0"/>
                        <a:pt x="197592" y="0"/>
                      </a:cubicBezTo>
                      <a:cubicBezTo>
                        <a:pt x="306719" y="0"/>
                        <a:pt x="395184" y="88837"/>
                        <a:pt x="395184" y="198422"/>
                      </a:cubicBezTo>
                      <a:cubicBezTo>
                        <a:pt x="395184" y="308007"/>
                        <a:pt x="306719" y="396844"/>
                        <a:pt x="197592" y="396844"/>
                      </a:cubicBezTo>
                      <a:cubicBezTo>
                        <a:pt x="88465" y="396844"/>
                        <a:pt x="0" y="308007"/>
                        <a:pt x="0" y="198422"/>
                      </a:cubicBezTo>
                      <a:close/>
                      <a:moveTo>
                        <a:pt x="111189" y="198422"/>
                      </a:moveTo>
                      <a:cubicBezTo>
                        <a:pt x="111189" y="246599"/>
                        <a:pt x="149873" y="285655"/>
                        <a:pt x="197592" y="285655"/>
                      </a:cubicBezTo>
                      <a:cubicBezTo>
                        <a:pt x="245311" y="285655"/>
                        <a:pt x="283995" y="246599"/>
                        <a:pt x="283995" y="198422"/>
                      </a:cubicBezTo>
                      <a:cubicBezTo>
                        <a:pt x="283995" y="150245"/>
                        <a:pt x="245311" y="111189"/>
                        <a:pt x="197592" y="111189"/>
                      </a:cubicBezTo>
                      <a:cubicBezTo>
                        <a:pt x="149873" y="111189"/>
                        <a:pt x="111189" y="150245"/>
                        <a:pt x="111189" y="198422"/>
                      </a:cubicBezTo>
                      <a:close/>
                    </a:path>
                  </a:pathLst>
                </a:custGeom>
                <a:solidFill>
                  <a:srgbClr val="5DAC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cxnSp>
              <p:nvCxnSpPr>
                <p:cNvPr id="20" name="直接连接符 23"/>
                <p:cNvCxnSpPr>
                  <a:cxnSpLocks noChangeShapeType="1"/>
                </p:cNvCxnSpPr>
                <p:nvPr/>
              </p:nvCxnSpPr>
              <p:spPr bwMode="auto">
                <a:xfrm flipH="1">
                  <a:off x="645" y="739718"/>
                  <a:ext cx="937969" cy="1041320"/>
                </a:xfrm>
                <a:prstGeom prst="line">
                  <a:avLst/>
                </a:prstGeom>
                <a:noFill/>
                <a:ln w="47625">
                  <a:solidFill>
                    <a:srgbClr val="5DACE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" name="直接连接符 73"/>
                <p:cNvCxnSpPr>
                  <a:cxnSpLocks noChangeShapeType="1"/>
                </p:cNvCxnSpPr>
                <p:nvPr/>
              </p:nvCxnSpPr>
              <p:spPr bwMode="auto">
                <a:xfrm>
                  <a:off x="1156044" y="739718"/>
                  <a:ext cx="950665" cy="1028621"/>
                </a:xfrm>
                <a:prstGeom prst="line">
                  <a:avLst/>
                </a:prstGeom>
                <a:noFill/>
                <a:ln w="47625">
                  <a:solidFill>
                    <a:srgbClr val="5DACE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4" name="Freeform 141"/>
              <p:cNvSpPr>
                <a:spLocks noEditPoints="1"/>
              </p:cNvSpPr>
              <p:nvPr/>
            </p:nvSpPr>
            <p:spPr bwMode="auto">
              <a:xfrm>
                <a:off x="782533" y="1230558"/>
                <a:ext cx="542289" cy="337277"/>
              </a:xfrm>
              <a:custGeom>
                <a:avLst/>
                <a:gdLst>
                  <a:gd name="T0" fmla="*/ 2147483646 w 208"/>
                  <a:gd name="T1" fmla="*/ 0 h 129"/>
                  <a:gd name="T2" fmla="*/ 2147483646 w 208"/>
                  <a:gd name="T3" fmla="*/ 0 h 129"/>
                  <a:gd name="T4" fmla="*/ 2147483646 w 208"/>
                  <a:gd name="T5" fmla="*/ 2147483646 h 129"/>
                  <a:gd name="T6" fmla="*/ 2147483646 w 208"/>
                  <a:gd name="T7" fmla="*/ 2147483646 h 129"/>
                  <a:gd name="T8" fmla="*/ 2147483646 w 208"/>
                  <a:gd name="T9" fmla="*/ 2147483646 h 129"/>
                  <a:gd name="T10" fmla="*/ 2147483646 w 208"/>
                  <a:gd name="T11" fmla="*/ 2147483646 h 129"/>
                  <a:gd name="T12" fmla="*/ 0 w 208"/>
                  <a:gd name="T13" fmla="*/ 2147483646 h 129"/>
                  <a:gd name="T14" fmla="*/ 0 w 208"/>
                  <a:gd name="T15" fmla="*/ 2147483646 h 129"/>
                  <a:gd name="T16" fmla="*/ 2147483646 w 208"/>
                  <a:gd name="T17" fmla="*/ 0 h 129"/>
                  <a:gd name="T18" fmla="*/ 2147483646 w 208"/>
                  <a:gd name="T19" fmla="*/ 2147483646 h 129"/>
                  <a:gd name="T20" fmla="*/ 2147483646 w 208"/>
                  <a:gd name="T21" fmla="*/ 2147483646 h 129"/>
                  <a:gd name="T22" fmla="*/ 2147483646 w 208"/>
                  <a:gd name="T23" fmla="*/ 2147483646 h 129"/>
                  <a:gd name="T24" fmla="*/ 2147483646 w 208"/>
                  <a:gd name="T25" fmla="*/ 2147483646 h 129"/>
                  <a:gd name="T26" fmla="*/ 2147483646 w 208"/>
                  <a:gd name="T27" fmla="*/ 2147483646 h 129"/>
                  <a:gd name="T28" fmla="*/ 2147483646 w 208"/>
                  <a:gd name="T29" fmla="*/ 2147483646 h 129"/>
                  <a:gd name="T30" fmla="*/ 2147483646 w 208"/>
                  <a:gd name="T31" fmla="*/ 2147483646 h 129"/>
                  <a:gd name="T32" fmla="*/ 2147483646 w 208"/>
                  <a:gd name="T33" fmla="*/ 2147483646 h 129"/>
                  <a:gd name="T34" fmla="*/ 2147483646 w 208"/>
                  <a:gd name="T35" fmla="*/ 2147483646 h 129"/>
                  <a:gd name="T36" fmla="*/ 2147483646 w 208"/>
                  <a:gd name="T37" fmla="*/ 2147483646 h 129"/>
                  <a:gd name="T38" fmla="*/ 2147483646 w 208"/>
                  <a:gd name="T39" fmla="*/ 2147483646 h 129"/>
                  <a:gd name="T40" fmla="*/ 2147483646 w 208"/>
                  <a:gd name="T41" fmla="*/ 2147483646 h 129"/>
                  <a:gd name="T42" fmla="*/ 2147483646 w 208"/>
                  <a:gd name="T43" fmla="*/ 2147483646 h 129"/>
                  <a:gd name="T44" fmla="*/ 2147483646 w 208"/>
                  <a:gd name="T45" fmla="*/ 2147483646 h 129"/>
                  <a:gd name="T46" fmla="*/ 2147483646 w 208"/>
                  <a:gd name="T47" fmla="*/ 2147483646 h 1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08" h="129">
                    <a:moveTo>
                      <a:pt x="25" y="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197" y="0"/>
                      <a:pt x="208" y="11"/>
                      <a:pt x="208" y="25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17"/>
                      <a:pt x="197" y="129"/>
                      <a:pt x="183" y="129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12" y="129"/>
                      <a:pt x="0" y="117"/>
                      <a:pt x="0" y="10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5" y="0"/>
                    </a:cubicBezTo>
                    <a:close/>
                    <a:moveTo>
                      <a:pt x="26" y="20"/>
                    </a:moveTo>
                    <a:cubicBezTo>
                      <a:pt x="26" y="109"/>
                      <a:pt x="26" y="109"/>
                      <a:pt x="26" y="109"/>
                    </a:cubicBezTo>
                    <a:cubicBezTo>
                      <a:pt x="184" y="109"/>
                      <a:pt x="184" y="109"/>
                      <a:pt x="184" y="109"/>
                    </a:cubicBezTo>
                    <a:cubicBezTo>
                      <a:pt x="184" y="20"/>
                      <a:pt x="184" y="20"/>
                      <a:pt x="184" y="20"/>
                    </a:cubicBezTo>
                    <a:cubicBezTo>
                      <a:pt x="26" y="20"/>
                      <a:pt x="26" y="20"/>
                      <a:pt x="26" y="20"/>
                    </a:cubicBezTo>
                    <a:close/>
                    <a:moveTo>
                      <a:pt x="6" y="51"/>
                    </a:moveTo>
                    <a:cubicBezTo>
                      <a:pt x="6" y="76"/>
                      <a:pt x="6" y="76"/>
                      <a:pt x="6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6" y="51"/>
                      <a:pt x="6" y="51"/>
                      <a:pt x="6" y="51"/>
                    </a:cubicBezTo>
                    <a:close/>
                    <a:moveTo>
                      <a:pt x="193" y="51"/>
                    </a:moveTo>
                    <a:cubicBezTo>
                      <a:pt x="193" y="76"/>
                      <a:pt x="193" y="76"/>
                      <a:pt x="193" y="76"/>
                    </a:cubicBezTo>
                    <a:cubicBezTo>
                      <a:pt x="200" y="76"/>
                      <a:pt x="200" y="76"/>
                      <a:pt x="200" y="76"/>
                    </a:cubicBezTo>
                    <a:cubicBezTo>
                      <a:pt x="200" y="51"/>
                      <a:pt x="200" y="51"/>
                      <a:pt x="200" y="51"/>
                    </a:cubicBezTo>
                    <a:lnTo>
                      <a:pt x="193" y="51"/>
                    </a:lnTo>
                    <a:close/>
                  </a:path>
                </a:pathLst>
              </a:custGeom>
              <a:solidFill>
                <a:srgbClr val="5DA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32" name="组合 107"/>
          <p:cNvGrpSpPr>
            <a:grpSpLocks/>
          </p:cNvGrpSpPr>
          <p:nvPr/>
        </p:nvGrpSpPr>
        <p:grpSpPr bwMode="auto">
          <a:xfrm>
            <a:off x="2466690" y="3212737"/>
            <a:ext cx="2277380" cy="2752618"/>
            <a:chOff x="0" y="0"/>
            <a:chExt cx="2696461" cy="4589109"/>
          </a:xfrm>
        </p:grpSpPr>
        <p:grpSp>
          <p:nvGrpSpPr>
            <p:cNvPr id="33" name="组合 82"/>
            <p:cNvGrpSpPr>
              <a:grpSpLocks/>
            </p:cNvGrpSpPr>
            <p:nvPr/>
          </p:nvGrpSpPr>
          <p:grpSpPr bwMode="auto">
            <a:xfrm>
              <a:off x="0" y="0"/>
              <a:ext cx="2696461" cy="4589109"/>
              <a:chOff x="0" y="0"/>
              <a:chExt cx="2696461" cy="4589109"/>
            </a:xfrm>
          </p:grpSpPr>
          <p:grpSp>
            <p:nvGrpSpPr>
              <p:cNvPr id="35" name="组合 83"/>
              <p:cNvGrpSpPr>
                <a:grpSpLocks/>
              </p:cNvGrpSpPr>
              <p:nvPr/>
            </p:nvGrpSpPr>
            <p:grpSpPr bwMode="auto">
              <a:xfrm>
                <a:off x="261870" y="1755640"/>
                <a:ext cx="2172721" cy="1007250"/>
                <a:chOff x="-224" y="516"/>
                <a:chExt cx="2172721" cy="1007250"/>
              </a:xfrm>
            </p:grpSpPr>
            <p:sp>
              <p:nvSpPr>
                <p:cNvPr id="53" name="矩形 103"/>
                <p:cNvSpPr>
                  <a:spLocks noChangeArrowheads="1"/>
                </p:cNvSpPr>
                <p:nvPr/>
              </p:nvSpPr>
              <p:spPr bwMode="auto">
                <a:xfrm>
                  <a:off x="-224" y="516"/>
                  <a:ext cx="2172721" cy="525422"/>
                </a:xfrm>
                <a:prstGeom prst="rect">
                  <a:avLst/>
                </a:prstGeom>
                <a:solidFill>
                  <a:srgbClr val="A6ED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文本框 104"/>
                <p:cNvSpPr txBox="1">
                  <a:spLocks noChangeArrowheads="1"/>
                </p:cNvSpPr>
                <p:nvPr/>
              </p:nvSpPr>
              <p:spPr bwMode="auto">
                <a:xfrm>
                  <a:off x="53002" y="89066"/>
                  <a:ext cx="2066269" cy="918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矩形 105"/>
                <p:cNvSpPr>
                  <a:spLocks noChangeArrowheads="1"/>
                </p:cNvSpPr>
                <p:nvPr/>
              </p:nvSpPr>
              <p:spPr bwMode="auto">
                <a:xfrm>
                  <a:off x="118807" y="89409"/>
                  <a:ext cx="1934659" cy="353985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6" name="组合 84"/>
              <p:cNvGrpSpPr>
                <a:grpSpLocks/>
              </p:cNvGrpSpPr>
              <p:nvPr/>
            </p:nvGrpSpPr>
            <p:grpSpPr bwMode="auto">
              <a:xfrm>
                <a:off x="269805" y="2317572"/>
                <a:ext cx="2156851" cy="2271537"/>
                <a:chOff x="425" y="151"/>
                <a:chExt cx="2156851" cy="2271537"/>
              </a:xfrm>
            </p:grpSpPr>
            <p:sp>
              <p:nvSpPr>
                <p:cNvPr id="50" name="矩形 100"/>
                <p:cNvSpPr>
                  <a:spLocks noChangeArrowheads="1"/>
                </p:cNvSpPr>
                <p:nvPr/>
              </p:nvSpPr>
              <p:spPr bwMode="auto">
                <a:xfrm>
                  <a:off x="425" y="151"/>
                  <a:ext cx="2156851" cy="2271537"/>
                </a:xfrm>
                <a:prstGeom prst="rect">
                  <a:avLst/>
                </a:prstGeom>
                <a:solidFill>
                  <a:srgbClr val="A6ED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文本框 101"/>
                <p:cNvSpPr txBox="1">
                  <a:spLocks noChangeArrowheads="1"/>
                </p:cNvSpPr>
                <p:nvPr/>
              </p:nvSpPr>
              <p:spPr bwMode="auto">
                <a:xfrm>
                  <a:off x="157262" y="202341"/>
                  <a:ext cx="1843178" cy="1675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vl="0" algn="ctr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zh-CN" altLang="en-US" b="1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楷体_GB2312" pitchFamily="49" charset="-122"/>
                    </a:rPr>
                    <a:t>循环的条件</a:t>
                  </a:r>
                  <a:endParaRPr lang="zh-CN" altLang="en-US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楷体_GB2312" pitchFamily="49" charset="-122"/>
                  </a:endParaRPr>
                </a:p>
              </p:txBody>
            </p:sp>
            <p:sp>
              <p:nvSpPr>
                <p:cNvPr id="52" name="矩形 102"/>
                <p:cNvSpPr>
                  <a:spLocks noChangeArrowheads="1"/>
                </p:cNvSpPr>
                <p:nvPr/>
              </p:nvSpPr>
              <p:spPr bwMode="auto">
                <a:xfrm>
                  <a:off x="113109" y="68408"/>
                  <a:ext cx="1931484" cy="2100101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7" name="AutoShape 31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50107"/>
                <a:ext cx="2696461" cy="2112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38" name="组合 87"/>
              <p:cNvGrpSpPr>
                <a:grpSpLocks/>
              </p:cNvGrpSpPr>
              <p:nvPr/>
            </p:nvGrpSpPr>
            <p:grpSpPr bwMode="auto">
              <a:xfrm>
                <a:off x="294553" y="0"/>
                <a:ext cx="2107355" cy="1780524"/>
                <a:chOff x="0" y="0"/>
                <a:chExt cx="2107355" cy="1780524"/>
              </a:xfrm>
            </p:grpSpPr>
            <p:grpSp>
              <p:nvGrpSpPr>
                <p:cNvPr id="39" name="组合 89"/>
                <p:cNvGrpSpPr>
                  <a:grpSpLocks/>
                </p:cNvGrpSpPr>
                <p:nvPr/>
              </p:nvGrpSpPr>
              <p:grpSpPr bwMode="auto">
                <a:xfrm>
                  <a:off x="1142186" y="0"/>
                  <a:ext cx="693815" cy="768050"/>
                  <a:chOff x="0" y="0"/>
                  <a:chExt cx="693815" cy="768050"/>
                </a:xfrm>
              </p:grpSpPr>
              <p:sp>
                <p:nvSpPr>
                  <p:cNvPr id="46" name="Freeform 4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584265" cy="537635"/>
                  </a:xfrm>
                  <a:custGeom>
                    <a:avLst/>
                    <a:gdLst>
                      <a:gd name="T0" fmla="*/ 2147483646 w 128"/>
                      <a:gd name="T1" fmla="*/ 2147483646 h 124"/>
                      <a:gd name="T2" fmla="*/ 2147483646 w 128"/>
                      <a:gd name="T3" fmla="*/ 2147483646 h 124"/>
                      <a:gd name="T4" fmla="*/ 2147483646 w 128"/>
                      <a:gd name="T5" fmla="*/ 0 h 124"/>
                      <a:gd name="T6" fmla="*/ 2147483646 w 128"/>
                      <a:gd name="T7" fmla="*/ 2147483646 h 1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8" h="124">
                        <a:moveTo>
                          <a:pt x="19" y="124"/>
                        </a:moveTo>
                        <a:cubicBezTo>
                          <a:pt x="19" y="124"/>
                          <a:pt x="0" y="62"/>
                          <a:pt x="46" y="42"/>
                        </a:cubicBezTo>
                        <a:cubicBezTo>
                          <a:pt x="92" y="23"/>
                          <a:pt x="85" y="0"/>
                          <a:pt x="85" y="0"/>
                        </a:cubicBezTo>
                        <a:cubicBezTo>
                          <a:pt x="85" y="0"/>
                          <a:pt x="128" y="119"/>
                          <a:pt x="19" y="124"/>
                        </a:cubicBezTo>
                        <a:close/>
                      </a:path>
                    </a:pathLst>
                  </a:custGeom>
                  <a:solidFill>
                    <a:srgbClr val="A6ED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7" name="Freeform 42"/>
                  <p:cNvSpPr>
                    <a:spLocks/>
                  </p:cNvSpPr>
                  <p:nvPr/>
                </p:nvSpPr>
                <p:spPr bwMode="auto">
                  <a:xfrm>
                    <a:off x="205646" y="307220"/>
                    <a:ext cx="488169" cy="460830"/>
                  </a:xfrm>
                  <a:custGeom>
                    <a:avLst/>
                    <a:gdLst>
                      <a:gd name="T0" fmla="*/ 0 w 107"/>
                      <a:gd name="T1" fmla="*/ 2147483646 h 106"/>
                      <a:gd name="T2" fmla="*/ 2147483646 w 107"/>
                      <a:gd name="T3" fmla="*/ 2147483646 h 106"/>
                      <a:gd name="T4" fmla="*/ 2147483646 w 107"/>
                      <a:gd name="T5" fmla="*/ 2147483646 h 106"/>
                      <a:gd name="T6" fmla="*/ 0 w 107"/>
                      <a:gd name="T7" fmla="*/ 2147483646 h 10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7" h="106">
                        <a:moveTo>
                          <a:pt x="0" y="37"/>
                        </a:moveTo>
                        <a:cubicBezTo>
                          <a:pt x="0" y="37"/>
                          <a:pt x="33" y="0"/>
                          <a:pt x="64" y="22"/>
                        </a:cubicBezTo>
                        <a:cubicBezTo>
                          <a:pt x="95" y="44"/>
                          <a:pt x="107" y="30"/>
                          <a:pt x="107" y="30"/>
                        </a:cubicBezTo>
                        <a:cubicBezTo>
                          <a:pt x="107" y="30"/>
                          <a:pt x="46" y="106"/>
                          <a:pt x="0" y="37"/>
                        </a:cubicBezTo>
                        <a:close/>
                      </a:path>
                    </a:pathLst>
                  </a:custGeom>
                  <a:solidFill>
                    <a:srgbClr val="A6ED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8" name="Freeform 43"/>
                  <p:cNvSpPr>
                    <a:spLocks/>
                  </p:cNvSpPr>
                  <p:nvPr/>
                </p:nvSpPr>
                <p:spPr bwMode="auto">
                  <a:xfrm>
                    <a:off x="149910" y="177384"/>
                    <a:ext cx="196036" cy="287104"/>
                  </a:xfrm>
                  <a:custGeom>
                    <a:avLst/>
                    <a:gdLst>
                      <a:gd name="T0" fmla="*/ 0 w 43"/>
                      <a:gd name="T1" fmla="*/ 2147483646 h 66"/>
                      <a:gd name="T2" fmla="*/ 2147483646 w 43"/>
                      <a:gd name="T3" fmla="*/ 2147483646 h 66"/>
                      <a:gd name="T4" fmla="*/ 2147483646 w 43"/>
                      <a:gd name="T5" fmla="*/ 0 h 66"/>
                      <a:gd name="T6" fmla="*/ 2147483646 w 43"/>
                      <a:gd name="T7" fmla="*/ 2147483646 h 66"/>
                      <a:gd name="T8" fmla="*/ 0 w 43"/>
                      <a:gd name="T9" fmla="*/ 2147483646 h 6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" h="66">
                        <a:moveTo>
                          <a:pt x="0" y="66"/>
                        </a:moveTo>
                        <a:cubicBezTo>
                          <a:pt x="0" y="66"/>
                          <a:pt x="2" y="33"/>
                          <a:pt x="29" y="14"/>
                        </a:cubicBezTo>
                        <a:cubicBezTo>
                          <a:pt x="29" y="14"/>
                          <a:pt x="39" y="7"/>
                          <a:pt x="43" y="0"/>
                        </a:cubicBezTo>
                        <a:cubicBezTo>
                          <a:pt x="43" y="0"/>
                          <a:pt x="40" y="7"/>
                          <a:pt x="25" y="20"/>
                        </a:cubicBezTo>
                        <a:cubicBezTo>
                          <a:pt x="13" y="30"/>
                          <a:pt x="6" y="43"/>
                          <a:pt x="0" y="66"/>
                        </a:cubicBezTo>
                        <a:close/>
                      </a:path>
                    </a:pathLst>
                  </a:custGeom>
                  <a:solidFill>
                    <a:srgbClr val="FFA7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9" name="Freeform 44"/>
                  <p:cNvSpPr>
                    <a:spLocks/>
                  </p:cNvSpPr>
                  <p:nvPr/>
                </p:nvSpPr>
                <p:spPr bwMode="auto">
                  <a:xfrm>
                    <a:off x="282523" y="442543"/>
                    <a:ext cx="305587" cy="56689"/>
                  </a:xfrm>
                  <a:custGeom>
                    <a:avLst/>
                    <a:gdLst>
                      <a:gd name="T0" fmla="*/ 0 w 67"/>
                      <a:gd name="T1" fmla="*/ 2147483646 h 13"/>
                      <a:gd name="T2" fmla="*/ 2147483646 w 67"/>
                      <a:gd name="T3" fmla="*/ 2147483646 h 13"/>
                      <a:gd name="T4" fmla="*/ 2147483646 w 67"/>
                      <a:gd name="T5" fmla="*/ 2147483646 h 13"/>
                      <a:gd name="T6" fmla="*/ 2147483646 w 67"/>
                      <a:gd name="T7" fmla="*/ 2147483646 h 13"/>
                      <a:gd name="T8" fmla="*/ 0 w 67"/>
                      <a:gd name="T9" fmla="*/ 2147483646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7" h="13">
                        <a:moveTo>
                          <a:pt x="0" y="9"/>
                        </a:moveTo>
                        <a:cubicBezTo>
                          <a:pt x="0" y="9"/>
                          <a:pt x="17" y="0"/>
                          <a:pt x="36" y="5"/>
                        </a:cubicBezTo>
                        <a:cubicBezTo>
                          <a:pt x="54" y="10"/>
                          <a:pt x="67" y="7"/>
                          <a:pt x="67" y="7"/>
                        </a:cubicBezTo>
                        <a:cubicBezTo>
                          <a:pt x="67" y="7"/>
                          <a:pt x="58" y="13"/>
                          <a:pt x="35" y="7"/>
                        </a:cubicBezTo>
                        <a:cubicBezTo>
                          <a:pt x="12" y="2"/>
                          <a:pt x="0" y="9"/>
                          <a:pt x="0" y="9"/>
                        </a:cubicBezTo>
                        <a:close/>
                      </a:path>
                    </a:pathLst>
                  </a:custGeom>
                  <a:solidFill>
                    <a:srgbClr val="48D1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sp>
              <p:nvSpPr>
                <p:cNvPr id="40" name="Freeform 45"/>
                <p:cNvSpPr>
                  <a:spLocks/>
                </p:cNvSpPr>
                <p:nvPr/>
              </p:nvSpPr>
              <p:spPr bwMode="auto">
                <a:xfrm>
                  <a:off x="584075" y="452792"/>
                  <a:ext cx="199880" cy="186526"/>
                </a:xfrm>
                <a:custGeom>
                  <a:avLst/>
                  <a:gdLst>
                    <a:gd name="T0" fmla="*/ 2147483646 w 44"/>
                    <a:gd name="T1" fmla="*/ 2147483646 h 43"/>
                    <a:gd name="T2" fmla="*/ 2147483646 w 44"/>
                    <a:gd name="T3" fmla="*/ 2147483646 h 43"/>
                    <a:gd name="T4" fmla="*/ 2147483646 w 44"/>
                    <a:gd name="T5" fmla="*/ 2147483646 h 43"/>
                    <a:gd name="T6" fmla="*/ 2147483646 w 44"/>
                    <a:gd name="T7" fmla="*/ 2147483646 h 43"/>
                    <a:gd name="T8" fmla="*/ 2147483646 w 44"/>
                    <a:gd name="T9" fmla="*/ 2147483646 h 43"/>
                    <a:gd name="T10" fmla="*/ 2147483646 w 44"/>
                    <a:gd name="T11" fmla="*/ 2147483646 h 43"/>
                    <a:gd name="T12" fmla="*/ 2147483646 w 44"/>
                    <a:gd name="T13" fmla="*/ 2147483646 h 43"/>
                    <a:gd name="T14" fmla="*/ 2147483646 w 44"/>
                    <a:gd name="T15" fmla="*/ 2147483646 h 43"/>
                    <a:gd name="T16" fmla="*/ 2147483646 w 44"/>
                    <a:gd name="T17" fmla="*/ 2147483646 h 43"/>
                    <a:gd name="T18" fmla="*/ 2147483646 w 44"/>
                    <a:gd name="T19" fmla="*/ 2147483646 h 43"/>
                    <a:gd name="T20" fmla="*/ 2147483646 w 44"/>
                    <a:gd name="T21" fmla="*/ 2147483646 h 43"/>
                    <a:gd name="T22" fmla="*/ 2147483646 w 44"/>
                    <a:gd name="T23" fmla="*/ 2147483646 h 43"/>
                    <a:gd name="T24" fmla="*/ 2147483646 w 44"/>
                    <a:gd name="T25" fmla="*/ 2147483646 h 43"/>
                    <a:gd name="T26" fmla="*/ 2147483646 w 44"/>
                    <a:gd name="T27" fmla="*/ 2147483646 h 43"/>
                    <a:gd name="T28" fmla="*/ 2147483646 w 44"/>
                    <a:gd name="T29" fmla="*/ 2147483646 h 43"/>
                    <a:gd name="T30" fmla="*/ 2147483646 w 44"/>
                    <a:gd name="T31" fmla="*/ 2147483646 h 43"/>
                    <a:gd name="T32" fmla="*/ 2147483646 w 44"/>
                    <a:gd name="T33" fmla="*/ 2147483646 h 43"/>
                    <a:gd name="T34" fmla="*/ 2147483646 w 44"/>
                    <a:gd name="T35" fmla="*/ 2147483646 h 43"/>
                    <a:gd name="T36" fmla="*/ 2147483646 w 44"/>
                    <a:gd name="T37" fmla="*/ 2147483646 h 43"/>
                    <a:gd name="T38" fmla="*/ 2147483646 w 44"/>
                    <a:gd name="T39" fmla="*/ 2147483646 h 43"/>
                    <a:gd name="T40" fmla="*/ 2147483646 w 44"/>
                    <a:gd name="T41" fmla="*/ 2147483646 h 4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4" h="43">
                      <a:moveTo>
                        <a:pt x="11" y="4"/>
                      </a:moveTo>
                      <a:cubicBezTo>
                        <a:pt x="11" y="1"/>
                        <a:pt x="12" y="0"/>
                        <a:pt x="14" y="2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2" y="10"/>
                        <a:pt x="26" y="10"/>
                        <a:pt x="28" y="9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8" y="3"/>
                        <a:pt x="39" y="4"/>
                        <a:pt x="38" y="6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3" y="17"/>
                        <a:pt x="34" y="20"/>
                        <a:pt x="36" y="22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4" y="29"/>
                        <a:pt x="43" y="30"/>
                        <a:pt x="41" y="30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0" y="29"/>
                        <a:pt x="27" y="31"/>
                        <a:pt x="26" y="33"/>
                      </a:cubicBezTo>
                      <a:cubicBezTo>
                        <a:pt x="22" y="41"/>
                        <a:pt x="22" y="41"/>
                        <a:pt x="22" y="41"/>
                      </a:cubicBezTo>
                      <a:cubicBezTo>
                        <a:pt x="21" y="43"/>
                        <a:pt x="20" y="43"/>
                        <a:pt x="19" y="41"/>
                      </a:cubicBezTo>
                      <a:cubicBezTo>
                        <a:pt x="17" y="32"/>
                        <a:pt x="17" y="32"/>
                        <a:pt x="17" y="32"/>
                      </a:cubicBezTo>
                      <a:cubicBezTo>
                        <a:pt x="17" y="30"/>
                        <a:pt x="14" y="27"/>
                        <a:pt x="11" y="27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6"/>
                        <a:pt x="0" y="25"/>
                        <a:pt x="2" y="23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2" y="18"/>
                        <a:pt x="14" y="14"/>
                        <a:pt x="13" y="12"/>
                      </a:cubicBez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A6ED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41" name="Freeform 46"/>
                <p:cNvSpPr>
                  <a:spLocks/>
                </p:cNvSpPr>
                <p:nvPr/>
              </p:nvSpPr>
              <p:spPr bwMode="auto">
                <a:xfrm>
                  <a:off x="1380067" y="672044"/>
                  <a:ext cx="196036" cy="192012"/>
                </a:xfrm>
                <a:custGeom>
                  <a:avLst/>
                  <a:gdLst>
                    <a:gd name="T0" fmla="*/ 2147483646 w 43"/>
                    <a:gd name="T1" fmla="*/ 2147483646 h 44"/>
                    <a:gd name="T2" fmla="*/ 2147483646 w 43"/>
                    <a:gd name="T3" fmla="*/ 2147483646 h 44"/>
                    <a:gd name="T4" fmla="*/ 2147483646 w 43"/>
                    <a:gd name="T5" fmla="*/ 2147483646 h 44"/>
                    <a:gd name="T6" fmla="*/ 2147483646 w 43"/>
                    <a:gd name="T7" fmla="*/ 2147483646 h 44"/>
                    <a:gd name="T8" fmla="*/ 2147483646 w 43"/>
                    <a:gd name="T9" fmla="*/ 2147483646 h 44"/>
                    <a:gd name="T10" fmla="*/ 2147483646 w 43"/>
                    <a:gd name="T11" fmla="*/ 2147483646 h 44"/>
                    <a:gd name="T12" fmla="*/ 2147483646 w 43"/>
                    <a:gd name="T13" fmla="*/ 2147483646 h 44"/>
                    <a:gd name="T14" fmla="*/ 2147483646 w 43"/>
                    <a:gd name="T15" fmla="*/ 2147483646 h 44"/>
                    <a:gd name="T16" fmla="*/ 2147483646 w 43"/>
                    <a:gd name="T17" fmla="*/ 2147483646 h 44"/>
                    <a:gd name="T18" fmla="*/ 2147483646 w 43"/>
                    <a:gd name="T19" fmla="*/ 2147483646 h 44"/>
                    <a:gd name="T20" fmla="*/ 2147483646 w 43"/>
                    <a:gd name="T21" fmla="*/ 2147483646 h 44"/>
                    <a:gd name="T22" fmla="*/ 2147483646 w 43"/>
                    <a:gd name="T23" fmla="*/ 2147483646 h 44"/>
                    <a:gd name="T24" fmla="*/ 2147483646 w 43"/>
                    <a:gd name="T25" fmla="*/ 2147483646 h 44"/>
                    <a:gd name="T26" fmla="*/ 2147483646 w 43"/>
                    <a:gd name="T27" fmla="*/ 2147483646 h 44"/>
                    <a:gd name="T28" fmla="*/ 2147483646 w 43"/>
                    <a:gd name="T29" fmla="*/ 2147483646 h 44"/>
                    <a:gd name="T30" fmla="*/ 2147483646 w 43"/>
                    <a:gd name="T31" fmla="*/ 2147483646 h 44"/>
                    <a:gd name="T32" fmla="*/ 2147483646 w 43"/>
                    <a:gd name="T33" fmla="*/ 2147483646 h 44"/>
                    <a:gd name="T34" fmla="*/ 2147483646 w 43"/>
                    <a:gd name="T35" fmla="*/ 2147483646 h 44"/>
                    <a:gd name="T36" fmla="*/ 2147483646 w 43"/>
                    <a:gd name="T37" fmla="*/ 2147483646 h 44"/>
                    <a:gd name="T38" fmla="*/ 2147483646 w 43"/>
                    <a:gd name="T39" fmla="*/ 2147483646 h 44"/>
                    <a:gd name="T40" fmla="*/ 2147483646 w 43"/>
                    <a:gd name="T41" fmla="*/ 2147483646 h 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3" h="44">
                      <a:moveTo>
                        <a:pt x="40" y="24"/>
                      </a:moveTo>
                      <a:cubicBezTo>
                        <a:pt x="43" y="23"/>
                        <a:pt x="43" y="22"/>
                        <a:pt x="40" y="21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0" y="17"/>
                        <a:pt x="28" y="14"/>
                        <a:pt x="28" y="12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8" y="0"/>
                        <a:pt x="27" y="0"/>
                        <a:pt x="25" y="2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8" y="11"/>
                        <a:pt x="15" y="12"/>
                        <a:pt x="12" y="11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1" y="8"/>
                        <a:pt x="2" y="1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20"/>
                        <a:pt x="9" y="23"/>
                        <a:pt x="7" y="26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0" y="34"/>
                        <a:pt x="1" y="36"/>
                        <a:pt x="4" y="35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4" y="32"/>
                        <a:pt x="18" y="33"/>
                        <a:pt x="19" y="35"/>
                      </a:cubicBezTo>
                      <a:cubicBezTo>
                        <a:pt x="24" y="42"/>
                        <a:pt x="24" y="42"/>
                        <a:pt x="24" y="42"/>
                      </a:cubicBezTo>
                      <a:cubicBezTo>
                        <a:pt x="25" y="44"/>
                        <a:pt x="27" y="44"/>
                        <a:pt x="27" y="41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7" y="30"/>
                        <a:pt x="29" y="27"/>
                        <a:pt x="32" y="26"/>
                      </a:cubicBezTo>
                      <a:lnTo>
                        <a:pt x="40" y="24"/>
                      </a:lnTo>
                      <a:close/>
                    </a:path>
                  </a:pathLst>
                </a:custGeom>
                <a:solidFill>
                  <a:srgbClr val="A6ED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42" name="Freeform 47"/>
                <p:cNvSpPr>
                  <a:spLocks/>
                </p:cNvSpPr>
                <p:nvPr/>
              </p:nvSpPr>
              <p:spPr bwMode="auto">
                <a:xfrm>
                  <a:off x="766659" y="301011"/>
                  <a:ext cx="132613" cy="129836"/>
                </a:xfrm>
                <a:custGeom>
                  <a:avLst/>
                  <a:gdLst>
                    <a:gd name="T0" fmla="*/ 2147483646 w 29"/>
                    <a:gd name="T1" fmla="*/ 2147483646 h 30"/>
                    <a:gd name="T2" fmla="*/ 2147483646 w 29"/>
                    <a:gd name="T3" fmla="*/ 2147483646 h 30"/>
                    <a:gd name="T4" fmla="*/ 2147483646 w 29"/>
                    <a:gd name="T5" fmla="*/ 2147483646 h 30"/>
                    <a:gd name="T6" fmla="*/ 2147483646 w 29"/>
                    <a:gd name="T7" fmla="*/ 2147483646 h 30"/>
                    <a:gd name="T8" fmla="*/ 2147483646 w 29"/>
                    <a:gd name="T9" fmla="*/ 2147483646 h 30"/>
                    <a:gd name="T10" fmla="*/ 2147483646 w 29"/>
                    <a:gd name="T11" fmla="*/ 2147483646 h 30"/>
                    <a:gd name="T12" fmla="*/ 2147483646 w 29"/>
                    <a:gd name="T13" fmla="*/ 2147483646 h 30"/>
                    <a:gd name="T14" fmla="*/ 2147483646 w 29"/>
                    <a:gd name="T15" fmla="*/ 2147483646 h 30"/>
                    <a:gd name="T16" fmla="*/ 2147483646 w 29"/>
                    <a:gd name="T17" fmla="*/ 2147483646 h 30"/>
                    <a:gd name="T18" fmla="*/ 2147483646 w 29"/>
                    <a:gd name="T19" fmla="*/ 2147483646 h 30"/>
                    <a:gd name="T20" fmla="*/ 2147483646 w 29"/>
                    <a:gd name="T21" fmla="*/ 2147483646 h 30"/>
                    <a:gd name="T22" fmla="*/ 2147483646 w 29"/>
                    <a:gd name="T23" fmla="*/ 2147483646 h 30"/>
                    <a:gd name="T24" fmla="*/ 2147483646 w 29"/>
                    <a:gd name="T25" fmla="*/ 2147483646 h 30"/>
                    <a:gd name="T26" fmla="*/ 2147483646 w 29"/>
                    <a:gd name="T27" fmla="*/ 2147483646 h 30"/>
                    <a:gd name="T28" fmla="*/ 2147483646 w 29"/>
                    <a:gd name="T29" fmla="*/ 2147483646 h 30"/>
                    <a:gd name="T30" fmla="*/ 2147483646 w 29"/>
                    <a:gd name="T31" fmla="*/ 2147483646 h 30"/>
                    <a:gd name="T32" fmla="*/ 2147483646 w 29"/>
                    <a:gd name="T33" fmla="*/ 2147483646 h 30"/>
                    <a:gd name="T34" fmla="*/ 2147483646 w 29"/>
                    <a:gd name="T35" fmla="*/ 2147483646 h 30"/>
                    <a:gd name="T36" fmla="*/ 2147483646 w 29"/>
                    <a:gd name="T37" fmla="*/ 2147483646 h 30"/>
                    <a:gd name="T38" fmla="*/ 2147483646 w 29"/>
                    <a:gd name="T39" fmla="*/ 2147483646 h 30"/>
                    <a:gd name="T40" fmla="*/ 2147483646 w 29"/>
                    <a:gd name="T41" fmla="*/ 2147483646 h 3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" h="30">
                      <a:moveTo>
                        <a:pt x="16" y="1"/>
                      </a:moveTo>
                      <a:cubicBezTo>
                        <a:pt x="17" y="0"/>
                        <a:pt x="18" y="0"/>
                        <a:pt x="18" y="2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0"/>
                        <a:pt x="20" y="12"/>
                        <a:pt x="22" y="12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9" y="14"/>
                        <a:pt x="29" y="15"/>
                        <a:pt x="27" y="16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0" y="18"/>
                        <a:pt x="19" y="20"/>
                        <a:pt x="19" y="22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30"/>
                        <a:pt x="18" y="30"/>
                        <a:pt x="17" y="29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3" y="23"/>
                        <a:pt x="10" y="22"/>
                        <a:pt x="9" y="23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1" y="25"/>
                        <a:pt x="1" y="25"/>
                        <a:pt x="2" y="23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6" y="17"/>
                        <a:pt x="6" y="14"/>
                        <a:pt x="5" y="13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1" y="6"/>
                        <a:pt x="2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0" y="9"/>
                        <a:pt x="12" y="8"/>
                        <a:pt x="13" y="6"/>
                      </a:cubicBez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A6ED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43" name="同心圆 93"/>
                <p:cNvSpPr>
                  <a:spLocks/>
                </p:cNvSpPr>
                <p:nvPr/>
              </p:nvSpPr>
              <p:spPr bwMode="auto">
                <a:xfrm>
                  <a:off x="856085" y="401606"/>
                  <a:ext cx="395184" cy="396844"/>
                </a:xfrm>
                <a:custGeom>
                  <a:avLst/>
                  <a:gdLst>
                    <a:gd name="T0" fmla="*/ 0 w 395184"/>
                    <a:gd name="T1" fmla="*/ 198422 h 396844"/>
                    <a:gd name="T2" fmla="*/ 197592 w 395184"/>
                    <a:gd name="T3" fmla="*/ 0 h 396844"/>
                    <a:gd name="T4" fmla="*/ 395184 w 395184"/>
                    <a:gd name="T5" fmla="*/ 198422 h 396844"/>
                    <a:gd name="T6" fmla="*/ 197592 w 395184"/>
                    <a:gd name="T7" fmla="*/ 396844 h 396844"/>
                    <a:gd name="T8" fmla="*/ 0 w 395184"/>
                    <a:gd name="T9" fmla="*/ 198422 h 396844"/>
                    <a:gd name="T10" fmla="*/ 111189 w 395184"/>
                    <a:gd name="T11" fmla="*/ 198422 h 396844"/>
                    <a:gd name="T12" fmla="*/ 197592 w 395184"/>
                    <a:gd name="T13" fmla="*/ 285655 h 396844"/>
                    <a:gd name="T14" fmla="*/ 283995 w 395184"/>
                    <a:gd name="T15" fmla="*/ 198422 h 396844"/>
                    <a:gd name="T16" fmla="*/ 197592 w 395184"/>
                    <a:gd name="T17" fmla="*/ 111189 h 396844"/>
                    <a:gd name="T18" fmla="*/ 111189 w 395184"/>
                    <a:gd name="T19" fmla="*/ 198422 h 3968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95184" h="396844">
                      <a:moveTo>
                        <a:pt x="0" y="198422"/>
                      </a:moveTo>
                      <a:cubicBezTo>
                        <a:pt x="0" y="88837"/>
                        <a:pt x="88465" y="0"/>
                        <a:pt x="197592" y="0"/>
                      </a:cubicBezTo>
                      <a:cubicBezTo>
                        <a:pt x="306719" y="0"/>
                        <a:pt x="395184" y="88837"/>
                        <a:pt x="395184" y="198422"/>
                      </a:cubicBezTo>
                      <a:cubicBezTo>
                        <a:pt x="395184" y="308007"/>
                        <a:pt x="306719" y="396844"/>
                        <a:pt x="197592" y="396844"/>
                      </a:cubicBezTo>
                      <a:cubicBezTo>
                        <a:pt x="88465" y="396844"/>
                        <a:pt x="0" y="308007"/>
                        <a:pt x="0" y="198422"/>
                      </a:cubicBezTo>
                      <a:close/>
                      <a:moveTo>
                        <a:pt x="111189" y="198422"/>
                      </a:moveTo>
                      <a:cubicBezTo>
                        <a:pt x="111189" y="246599"/>
                        <a:pt x="149873" y="285655"/>
                        <a:pt x="197592" y="285655"/>
                      </a:cubicBezTo>
                      <a:cubicBezTo>
                        <a:pt x="245311" y="285655"/>
                        <a:pt x="283995" y="246599"/>
                        <a:pt x="283995" y="198422"/>
                      </a:cubicBezTo>
                      <a:cubicBezTo>
                        <a:pt x="283995" y="150245"/>
                        <a:pt x="245311" y="111189"/>
                        <a:pt x="197592" y="111189"/>
                      </a:cubicBezTo>
                      <a:cubicBezTo>
                        <a:pt x="149873" y="111189"/>
                        <a:pt x="111189" y="150245"/>
                        <a:pt x="111189" y="198422"/>
                      </a:cubicBezTo>
                      <a:close/>
                    </a:path>
                  </a:pathLst>
                </a:custGeom>
                <a:solidFill>
                  <a:srgbClr val="A6ED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cxnSp>
              <p:nvCxnSpPr>
                <p:cNvPr id="44" name="直接连接符 94"/>
                <p:cNvCxnSpPr>
                  <a:cxnSpLocks noChangeShapeType="1"/>
                </p:cNvCxnSpPr>
                <p:nvPr/>
              </p:nvCxnSpPr>
              <p:spPr bwMode="auto">
                <a:xfrm flipH="1">
                  <a:off x="645" y="739718"/>
                  <a:ext cx="937969" cy="1041320"/>
                </a:xfrm>
                <a:prstGeom prst="line">
                  <a:avLst/>
                </a:prstGeom>
                <a:noFill/>
                <a:ln w="47625">
                  <a:solidFill>
                    <a:srgbClr val="A6ED4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连接符 95"/>
                <p:cNvCxnSpPr>
                  <a:cxnSpLocks noChangeShapeType="1"/>
                </p:cNvCxnSpPr>
                <p:nvPr/>
              </p:nvCxnSpPr>
              <p:spPr bwMode="auto">
                <a:xfrm>
                  <a:off x="1156044" y="739718"/>
                  <a:ext cx="950665" cy="1028621"/>
                </a:xfrm>
                <a:prstGeom prst="line">
                  <a:avLst/>
                </a:prstGeom>
                <a:noFill/>
                <a:ln w="47625">
                  <a:solidFill>
                    <a:srgbClr val="A6ED4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4" name="Freeform 135"/>
            <p:cNvSpPr>
              <a:spLocks noEditPoints="1"/>
            </p:cNvSpPr>
            <p:nvPr/>
          </p:nvSpPr>
          <p:spPr bwMode="auto">
            <a:xfrm>
              <a:off x="1166916" y="1073355"/>
              <a:ext cx="362628" cy="542289"/>
            </a:xfrm>
            <a:custGeom>
              <a:avLst/>
              <a:gdLst>
                <a:gd name="T0" fmla="*/ 2147483646 w 139"/>
                <a:gd name="T1" fmla="*/ 2147483646 h 208"/>
                <a:gd name="T2" fmla="*/ 2147483646 w 139"/>
                <a:gd name="T3" fmla="*/ 2147483646 h 208"/>
                <a:gd name="T4" fmla="*/ 2147483646 w 139"/>
                <a:gd name="T5" fmla="*/ 2147483646 h 208"/>
                <a:gd name="T6" fmla="*/ 2147483646 w 139"/>
                <a:gd name="T7" fmla="*/ 2147483646 h 208"/>
                <a:gd name="T8" fmla="*/ 2147483646 w 139"/>
                <a:gd name="T9" fmla="*/ 2147483646 h 208"/>
                <a:gd name="T10" fmla="*/ 2147483646 w 139"/>
                <a:gd name="T11" fmla="*/ 2147483646 h 208"/>
                <a:gd name="T12" fmla="*/ 2147483646 w 139"/>
                <a:gd name="T13" fmla="*/ 2147483646 h 208"/>
                <a:gd name="T14" fmla="*/ 2147483646 w 139"/>
                <a:gd name="T15" fmla="*/ 2147483646 h 208"/>
                <a:gd name="T16" fmla="*/ 2147483646 w 139"/>
                <a:gd name="T17" fmla="*/ 2147483646 h 208"/>
                <a:gd name="T18" fmla="*/ 2147483646 w 139"/>
                <a:gd name="T19" fmla="*/ 2147483646 h 208"/>
                <a:gd name="T20" fmla="*/ 2147483646 w 139"/>
                <a:gd name="T21" fmla="*/ 2147483646 h 208"/>
                <a:gd name="T22" fmla="*/ 2147483646 w 139"/>
                <a:gd name="T23" fmla="*/ 2147483646 h 208"/>
                <a:gd name="T24" fmla="*/ 2147483646 w 139"/>
                <a:gd name="T25" fmla="*/ 2147483646 h 208"/>
                <a:gd name="T26" fmla="*/ 2147483646 w 139"/>
                <a:gd name="T27" fmla="*/ 2147483646 h 208"/>
                <a:gd name="T28" fmla="*/ 2147483646 w 139"/>
                <a:gd name="T29" fmla="*/ 2147483646 h 208"/>
                <a:gd name="T30" fmla="*/ 2147483646 w 139"/>
                <a:gd name="T31" fmla="*/ 0 h 208"/>
                <a:gd name="T32" fmla="*/ 0 w 139"/>
                <a:gd name="T33" fmla="*/ 2147483646 h 208"/>
                <a:gd name="T34" fmla="*/ 0 w 139"/>
                <a:gd name="T35" fmla="*/ 2147483646 h 208"/>
                <a:gd name="T36" fmla="*/ 2147483646 w 139"/>
                <a:gd name="T37" fmla="*/ 2147483646 h 208"/>
                <a:gd name="T38" fmla="*/ 2147483646 w 139"/>
                <a:gd name="T39" fmla="*/ 2147483646 h 208"/>
                <a:gd name="T40" fmla="*/ 2147483646 w 139"/>
                <a:gd name="T41" fmla="*/ 2147483646 h 208"/>
                <a:gd name="T42" fmla="*/ 2147483646 w 139"/>
                <a:gd name="T43" fmla="*/ 2147483646 h 208"/>
                <a:gd name="T44" fmla="*/ 2147483646 w 139"/>
                <a:gd name="T45" fmla="*/ 0 h 208"/>
                <a:gd name="T46" fmla="*/ 2147483646 w 139"/>
                <a:gd name="T47" fmla="*/ 0 h 20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9" h="208">
                  <a:moveTo>
                    <a:pt x="14" y="21"/>
                  </a:moveTo>
                  <a:cubicBezTo>
                    <a:pt x="126" y="21"/>
                    <a:pt x="126" y="21"/>
                    <a:pt x="126" y="21"/>
                  </a:cubicBezTo>
                  <a:cubicBezTo>
                    <a:pt x="126" y="187"/>
                    <a:pt x="126" y="187"/>
                    <a:pt x="126" y="187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14" y="21"/>
                    <a:pt x="14" y="21"/>
                    <a:pt x="14" y="21"/>
                  </a:cubicBezTo>
                  <a:close/>
                  <a:moveTo>
                    <a:pt x="55" y="193"/>
                  </a:moveTo>
                  <a:cubicBezTo>
                    <a:pt x="83" y="193"/>
                    <a:pt x="83" y="193"/>
                    <a:pt x="83" y="19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55" y="193"/>
                    <a:pt x="55" y="193"/>
                    <a:pt x="55" y="193"/>
                  </a:cubicBezTo>
                  <a:close/>
                  <a:moveTo>
                    <a:pt x="52" y="9"/>
                  </a:moveTo>
                  <a:cubicBezTo>
                    <a:pt x="90" y="9"/>
                    <a:pt x="90" y="9"/>
                    <a:pt x="90" y="9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9"/>
                    <a:pt x="52" y="9"/>
                    <a:pt x="52" y="9"/>
                  </a:cubicBez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2"/>
                    <a:pt x="6" y="208"/>
                    <a:pt x="13" y="208"/>
                  </a:cubicBezTo>
                  <a:cubicBezTo>
                    <a:pt x="127" y="208"/>
                    <a:pt x="127" y="208"/>
                    <a:pt x="127" y="208"/>
                  </a:cubicBezTo>
                  <a:cubicBezTo>
                    <a:pt x="134" y="208"/>
                    <a:pt x="139" y="202"/>
                    <a:pt x="139" y="195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6"/>
                    <a:pt x="134" y="0"/>
                    <a:pt x="127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A6E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6" name="组合 133"/>
          <p:cNvGrpSpPr>
            <a:grpSpLocks/>
          </p:cNvGrpSpPr>
          <p:nvPr/>
        </p:nvGrpSpPr>
        <p:grpSpPr bwMode="auto">
          <a:xfrm>
            <a:off x="4655059" y="3212737"/>
            <a:ext cx="2276039" cy="2752618"/>
            <a:chOff x="0" y="0"/>
            <a:chExt cx="2696461" cy="4589109"/>
          </a:xfrm>
        </p:grpSpPr>
        <p:grpSp>
          <p:nvGrpSpPr>
            <p:cNvPr id="57" name="组合 109"/>
            <p:cNvGrpSpPr>
              <a:grpSpLocks/>
            </p:cNvGrpSpPr>
            <p:nvPr/>
          </p:nvGrpSpPr>
          <p:grpSpPr bwMode="auto">
            <a:xfrm>
              <a:off x="0" y="0"/>
              <a:ext cx="2696461" cy="4589109"/>
              <a:chOff x="0" y="0"/>
              <a:chExt cx="2696461" cy="4589109"/>
            </a:xfrm>
          </p:grpSpPr>
          <p:grpSp>
            <p:nvGrpSpPr>
              <p:cNvPr id="59" name="组合 111"/>
              <p:cNvGrpSpPr>
                <a:grpSpLocks/>
              </p:cNvGrpSpPr>
              <p:nvPr/>
            </p:nvGrpSpPr>
            <p:grpSpPr bwMode="auto">
              <a:xfrm>
                <a:off x="262024" y="1755640"/>
                <a:ext cx="2172414" cy="1007250"/>
                <a:chOff x="-70" y="516"/>
                <a:chExt cx="2172414" cy="1007250"/>
              </a:xfrm>
            </p:grpSpPr>
            <p:sp>
              <p:nvSpPr>
                <p:cNvPr id="76" name="矩形 129"/>
                <p:cNvSpPr>
                  <a:spLocks noChangeArrowheads="1"/>
                </p:cNvSpPr>
                <p:nvPr/>
              </p:nvSpPr>
              <p:spPr bwMode="auto">
                <a:xfrm>
                  <a:off x="-70" y="516"/>
                  <a:ext cx="2172414" cy="525422"/>
                </a:xfrm>
                <a:prstGeom prst="rect">
                  <a:avLst/>
                </a:prstGeom>
                <a:solidFill>
                  <a:srgbClr val="FBCF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文本框 130"/>
                <p:cNvSpPr txBox="1">
                  <a:spLocks noChangeArrowheads="1"/>
                </p:cNvSpPr>
                <p:nvPr/>
              </p:nvSpPr>
              <p:spPr bwMode="auto">
                <a:xfrm>
                  <a:off x="53002" y="89066"/>
                  <a:ext cx="2066268" cy="918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矩形 131"/>
                <p:cNvSpPr>
                  <a:spLocks noChangeArrowheads="1"/>
                </p:cNvSpPr>
                <p:nvPr/>
              </p:nvSpPr>
              <p:spPr bwMode="auto">
                <a:xfrm>
                  <a:off x="117444" y="89409"/>
                  <a:ext cx="1937387" cy="353985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0" name="组合 112"/>
              <p:cNvGrpSpPr>
                <a:grpSpLocks/>
              </p:cNvGrpSpPr>
              <p:nvPr/>
            </p:nvGrpSpPr>
            <p:grpSpPr bwMode="auto">
              <a:xfrm>
                <a:off x="269964" y="2317572"/>
                <a:ext cx="2156534" cy="2271537"/>
                <a:chOff x="584" y="151"/>
                <a:chExt cx="2156534" cy="2271537"/>
              </a:xfrm>
            </p:grpSpPr>
            <p:sp>
              <p:nvSpPr>
                <p:cNvPr id="74" name="矩形 126"/>
                <p:cNvSpPr>
                  <a:spLocks noChangeArrowheads="1"/>
                </p:cNvSpPr>
                <p:nvPr/>
              </p:nvSpPr>
              <p:spPr bwMode="auto">
                <a:xfrm>
                  <a:off x="584" y="151"/>
                  <a:ext cx="2156534" cy="2271537"/>
                </a:xfrm>
                <a:prstGeom prst="rect">
                  <a:avLst/>
                </a:prstGeom>
                <a:solidFill>
                  <a:srgbClr val="FBCF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0" rIns="180000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循环控制变化</a:t>
                  </a:r>
                  <a:endPara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矩形 128"/>
                <p:cNvSpPr>
                  <a:spLocks noChangeArrowheads="1"/>
                </p:cNvSpPr>
                <p:nvPr/>
              </p:nvSpPr>
              <p:spPr bwMode="auto">
                <a:xfrm>
                  <a:off x="113334" y="68408"/>
                  <a:ext cx="1931035" cy="2100101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324000" rIns="288000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1" name="AutoShape 31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50107"/>
                <a:ext cx="2696461" cy="2112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62" name="组合 114"/>
              <p:cNvGrpSpPr>
                <a:grpSpLocks/>
              </p:cNvGrpSpPr>
              <p:nvPr/>
            </p:nvGrpSpPr>
            <p:grpSpPr bwMode="auto">
              <a:xfrm>
                <a:off x="294553" y="0"/>
                <a:ext cx="2107355" cy="1780524"/>
                <a:chOff x="0" y="0"/>
                <a:chExt cx="2107355" cy="1780524"/>
              </a:xfrm>
            </p:grpSpPr>
            <p:grpSp>
              <p:nvGrpSpPr>
                <p:cNvPr id="63" name="组合 115"/>
                <p:cNvGrpSpPr>
                  <a:grpSpLocks/>
                </p:cNvGrpSpPr>
                <p:nvPr/>
              </p:nvGrpSpPr>
              <p:grpSpPr bwMode="auto">
                <a:xfrm>
                  <a:off x="1142186" y="0"/>
                  <a:ext cx="693815" cy="768050"/>
                  <a:chOff x="0" y="0"/>
                  <a:chExt cx="693815" cy="768050"/>
                </a:xfrm>
              </p:grpSpPr>
              <p:sp>
                <p:nvSpPr>
                  <p:cNvPr id="70" name="Freeform 4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584265" cy="537635"/>
                  </a:xfrm>
                  <a:custGeom>
                    <a:avLst/>
                    <a:gdLst>
                      <a:gd name="T0" fmla="*/ 2147483646 w 128"/>
                      <a:gd name="T1" fmla="*/ 2147483646 h 124"/>
                      <a:gd name="T2" fmla="*/ 2147483646 w 128"/>
                      <a:gd name="T3" fmla="*/ 2147483646 h 124"/>
                      <a:gd name="T4" fmla="*/ 2147483646 w 128"/>
                      <a:gd name="T5" fmla="*/ 0 h 124"/>
                      <a:gd name="T6" fmla="*/ 2147483646 w 128"/>
                      <a:gd name="T7" fmla="*/ 2147483646 h 1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8" h="124">
                        <a:moveTo>
                          <a:pt x="19" y="124"/>
                        </a:moveTo>
                        <a:cubicBezTo>
                          <a:pt x="19" y="124"/>
                          <a:pt x="0" y="62"/>
                          <a:pt x="46" y="42"/>
                        </a:cubicBezTo>
                        <a:cubicBezTo>
                          <a:pt x="92" y="23"/>
                          <a:pt x="85" y="0"/>
                          <a:pt x="85" y="0"/>
                        </a:cubicBezTo>
                        <a:cubicBezTo>
                          <a:pt x="85" y="0"/>
                          <a:pt x="128" y="119"/>
                          <a:pt x="19" y="124"/>
                        </a:cubicBezTo>
                        <a:close/>
                      </a:path>
                    </a:pathLst>
                  </a:custGeom>
                  <a:solidFill>
                    <a:srgbClr val="FBCF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71" name="Freeform 42"/>
                  <p:cNvSpPr>
                    <a:spLocks/>
                  </p:cNvSpPr>
                  <p:nvPr/>
                </p:nvSpPr>
                <p:spPr bwMode="auto">
                  <a:xfrm>
                    <a:off x="205646" y="307220"/>
                    <a:ext cx="488169" cy="460830"/>
                  </a:xfrm>
                  <a:custGeom>
                    <a:avLst/>
                    <a:gdLst>
                      <a:gd name="T0" fmla="*/ 0 w 107"/>
                      <a:gd name="T1" fmla="*/ 2147483646 h 106"/>
                      <a:gd name="T2" fmla="*/ 2147483646 w 107"/>
                      <a:gd name="T3" fmla="*/ 2147483646 h 106"/>
                      <a:gd name="T4" fmla="*/ 2147483646 w 107"/>
                      <a:gd name="T5" fmla="*/ 2147483646 h 106"/>
                      <a:gd name="T6" fmla="*/ 0 w 107"/>
                      <a:gd name="T7" fmla="*/ 2147483646 h 10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7" h="106">
                        <a:moveTo>
                          <a:pt x="0" y="37"/>
                        </a:moveTo>
                        <a:cubicBezTo>
                          <a:pt x="0" y="37"/>
                          <a:pt x="33" y="0"/>
                          <a:pt x="64" y="22"/>
                        </a:cubicBezTo>
                        <a:cubicBezTo>
                          <a:pt x="95" y="44"/>
                          <a:pt x="107" y="30"/>
                          <a:pt x="107" y="30"/>
                        </a:cubicBezTo>
                        <a:cubicBezTo>
                          <a:pt x="107" y="30"/>
                          <a:pt x="46" y="106"/>
                          <a:pt x="0" y="37"/>
                        </a:cubicBezTo>
                        <a:close/>
                      </a:path>
                    </a:pathLst>
                  </a:custGeom>
                  <a:solidFill>
                    <a:srgbClr val="FBCF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72" name="Freeform 43"/>
                  <p:cNvSpPr>
                    <a:spLocks/>
                  </p:cNvSpPr>
                  <p:nvPr/>
                </p:nvSpPr>
                <p:spPr bwMode="auto">
                  <a:xfrm>
                    <a:off x="149910" y="177384"/>
                    <a:ext cx="196036" cy="287104"/>
                  </a:xfrm>
                  <a:custGeom>
                    <a:avLst/>
                    <a:gdLst>
                      <a:gd name="T0" fmla="*/ 0 w 43"/>
                      <a:gd name="T1" fmla="*/ 2147483646 h 66"/>
                      <a:gd name="T2" fmla="*/ 2147483646 w 43"/>
                      <a:gd name="T3" fmla="*/ 2147483646 h 66"/>
                      <a:gd name="T4" fmla="*/ 2147483646 w 43"/>
                      <a:gd name="T5" fmla="*/ 0 h 66"/>
                      <a:gd name="T6" fmla="*/ 2147483646 w 43"/>
                      <a:gd name="T7" fmla="*/ 2147483646 h 66"/>
                      <a:gd name="T8" fmla="*/ 0 w 43"/>
                      <a:gd name="T9" fmla="*/ 2147483646 h 6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" h="66">
                        <a:moveTo>
                          <a:pt x="0" y="66"/>
                        </a:moveTo>
                        <a:cubicBezTo>
                          <a:pt x="0" y="66"/>
                          <a:pt x="2" y="33"/>
                          <a:pt x="29" y="14"/>
                        </a:cubicBezTo>
                        <a:cubicBezTo>
                          <a:pt x="29" y="14"/>
                          <a:pt x="39" y="7"/>
                          <a:pt x="43" y="0"/>
                        </a:cubicBezTo>
                        <a:cubicBezTo>
                          <a:pt x="43" y="0"/>
                          <a:pt x="40" y="7"/>
                          <a:pt x="25" y="20"/>
                        </a:cubicBezTo>
                        <a:cubicBezTo>
                          <a:pt x="13" y="30"/>
                          <a:pt x="6" y="43"/>
                          <a:pt x="0" y="66"/>
                        </a:cubicBezTo>
                        <a:close/>
                      </a:path>
                    </a:pathLst>
                  </a:custGeom>
                  <a:solidFill>
                    <a:srgbClr val="FFA7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73" name="Freeform 44"/>
                  <p:cNvSpPr>
                    <a:spLocks/>
                  </p:cNvSpPr>
                  <p:nvPr/>
                </p:nvSpPr>
                <p:spPr bwMode="auto">
                  <a:xfrm>
                    <a:off x="282523" y="442543"/>
                    <a:ext cx="305587" cy="56689"/>
                  </a:xfrm>
                  <a:custGeom>
                    <a:avLst/>
                    <a:gdLst>
                      <a:gd name="T0" fmla="*/ 0 w 67"/>
                      <a:gd name="T1" fmla="*/ 2147483646 h 13"/>
                      <a:gd name="T2" fmla="*/ 2147483646 w 67"/>
                      <a:gd name="T3" fmla="*/ 2147483646 h 13"/>
                      <a:gd name="T4" fmla="*/ 2147483646 w 67"/>
                      <a:gd name="T5" fmla="*/ 2147483646 h 13"/>
                      <a:gd name="T6" fmla="*/ 2147483646 w 67"/>
                      <a:gd name="T7" fmla="*/ 2147483646 h 13"/>
                      <a:gd name="T8" fmla="*/ 0 w 67"/>
                      <a:gd name="T9" fmla="*/ 2147483646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7" h="13">
                        <a:moveTo>
                          <a:pt x="0" y="9"/>
                        </a:moveTo>
                        <a:cubicBezTo>
                          <a:pt x="0" y="9"/>
                          <a:pt x="17" y="0"/>
                          <a:pt x="36" y="5"/>
                        </a:cubicBezTo>
                        <a:cubicBezTo>
                          <a:pt x="54" y="10"/>
                          <a:pt x="67" y="7"/>
                          <a:pt x="67" y="7"/>
                        </a:cubicBezTo>
                        <a:cubicBezTo>
                          <a:pt x="67" y="7"/>
                          <a:pt x="58" y="13"/>
                          <a:pt x="35" y="7"/>
                        </a:cubicBezTo>
                        <a:cubicBezTo>
                          <a:pt x="12" y="2"/>
                          <a:pt x="0" y="9"/>
                          <a:pt x="0" y="9"/>
                        </a:cubicBezTo>
                        <a:close/>
                      </a:path>
                    </a:pathLst>
                  </a:custGeom>
                  <a:solidFill>
                    <a:srgbClr val="48D1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sp>
              <p:nvSpPr>
                <p:cNvPr id="64" name="Freeform 45"/>
                <p:cNvSpPr>
                  <a:spLocks/>
                </p:cNvSpPr>
                <p:nvPr/>
              </p:nvSpPr>
              <p:spPr bwMode="auto">
                <a:xfrm>
                  <a:off x="584075" y="452792"/>
                  <a:ext cx="199880" cy="186526"/>
                </a:xfrm>
                <a:custGeom>
                  <a:avLst/>
                  <a:gdLst>
                    <a:gd name="T0" fmla="*/ 2147483646 w 44"/>
                    <a:gd name="T1" fmla="*/ 2147483646 h 43"/>
                    <a:gd name="T2" fmla="*/ 2147483646 w 44"/>
                    <a:gd name="T3" fmla="*/ 2147483646 h 43"/>
                    <a:gd name="T4" fmla="*/ 2147483646 w 44"/>
                    <a:gd name="T5" fmla="*/ 2147483646 h 43"/>
                    <a:gd name="T6" fmla="*/ 2147483646 w 44"/>
                    <a:gd name="T7" fmla="*/ 2147483646 h 43"/>
                    <a:gd name="T8" fmla="*/ 2147483646 w 44"/>
                    <a:gd name="T9" fmla="*/ 2147483646 h 43"/>
                    <a:gd name="T10" fmla="*/ 2147483646 w 44"/>
                    <a:gd name="T11" fmla="*/ 2147483646 h 43"/>
                    <a:gd name="T12" fmla="*/ 2147483646 w 44"/>
                    <a:gd name="T13" fmla="*/ 2147483646 h 43"/>
                    <a:gd name="T14" fmla="*/ 2147483646 w 44"/>
                    <a:gd name="T15" fmla="*/ 2147483646 h 43"/>
                    <a:gd name="T16" fmla="*/ 2147483646 w 44"/>
                    <a:gd name="T17" fmla="*/ 2147483646 h 43"/>
                    <a:gd name="T18" fmla="*/ 2147483646 w 44"/>
                    <a:gd name="T19" fmla="*/ 2147483646 h 43"/>
                    <a:gd name="T20" fmla="*/ 2147483646 w 44"/>
                    <a:gd name="T21" fmla="*/ 2147483646 h 43"/>
                    <a:gd name="T22" fmla="*/ 2147483646 w 44"/>
                    <a:gd name="T23" fmla="*/ 2147483646 h 43"/>
                    <a:gd name="T24" fmla="*/ 2147483646 w 44"/>
                    <a:gd name="T25" fmla="*/ 2147483646 h 43"/>
                    <a:gd name="T26" fmla="*/ 2147483646 w 44"/>
                    <a:gd name="T27" fmla="*/ 2147483646 h 43"/>
                    <a:gd name="T28" fmla="*/ 2147483646 w 44"/>
                    <a:gd name="T29" fmla="*/ 2147483646 h 43"/>
                    <a:gd name="T30" fmla="*/ 2147483646 w 44"/>
                    <a:gd name="T31" fmla="*/ 2147483646 h 43"/>
                    <a:gd name="T32" fmla="*/ 2147483646 w 44"/>
                    <a:gd name="T33" fmla="*/ 2147483646 h 43"/>
                    <a:gd name="T34" fmla="*/ 2147483646 w 44"/>
                    <a:gd name="T35" fmla="*/ 2147483646 h 43"/>
                    <a:gd name="T36" fmla="*/ 2147483646 w 44"/>
                    <a:gd name="T37" fmla="*/ 2147483646 h 43"/>
                    <a:gd name="T38" fmla="*/ 2147483646 w 44"/>
                    <a:gd name="T39" fmla="*/ 2147483646 h 43"/>
                    <a:gd name="T40" fmla="*/ 2147483646 w 44"/>
                    <a:gd name="T41" fmla="*/ 2147483646 h 4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4" h="43">
                      <a:moveTo>
                        <a:pt x="11" y="4"/>
                      </a:moveTo>
                      <a:cubicBezTo>
                        <a:pt x="11" y="1"/>
                        <a:pt x="12" y="0"/>
                        <a:pt x="14" y="2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2" y="10"/>
                        <a:pt x="26" y="10"/>
                        <a:pt x="28" y="9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8" y="3"/>
                        <a:pt x="39" y="4"/>
                        <a:pt x="38" y="6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3" y="17"/>
                        <a:pt x="34" y="20"/>
                        <a:pt x="36" y="22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4" y="29"/>
                        <a:pt x="43" y="30"/>
                        <a:pt x="41" y="30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0" y="29"/>
                        <a:pt x="27" y="31"/>
                        <a:pt x="26" y="33"/>
                      </a:cubicBezTo>
                      <a:cubicBezTo>
                        <a:pt x="22" y="41"/>
                        <a:pt x="22" y="41"/>
                        <a:pt x="22" y="41"/>
                      </a:cubicBezTo>
                      <a:cubicBezTo>
                        <a:pt x="21" y="43"/>
                        <a:pt x="20" y="43"/>
                        <a:pt x="19" y="41"/>
                      </a:cubicBezTo>
                      <a:cubicBezTo>
                        <a:pt x="17" y="32"/>
                        <a:pt x="17" y="32"/>
                        <a:pt x="17" y="32"/>
                      </a:cubicBezTo>
                      <a:cubicBezTo>
                        <a:pt x="17" y="30"/>
                        <a:pt x="14" y="27"/>
                        <a:pt x="11" y="27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6"/>
                        <a:pt x="0" y="25"/>
                        <a:pt x="2" y="23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2" y="18"/>
                        <a:pt x="14" y="14"/>
                        <a:pt x="13" y="12"/>
                      </a:cubicBez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FBCF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5" name="Freeform 46"/>
                <p:cNvSpPr>
                  <a:spLocks/>
                </p:cNvSpPr>
                <p:nvPr/>
              </p:nvSpPr>
              <p:spPr bwMode="auto">
                <a:xfrm>
                  <a:off x="1380067" y="672044"/>
                  <a:ext cx="196036" cy="192012"/>
                </a:xfrm>
                <a:custGeom>
                  <a:avLst/>
                  <a:gdLst>
                    <a:gd name="T0" fmla="*/ 2147483646 w 43"/>
                    <a:gd name="T1" fmla="*/ 2147483646 h 44"/>
                    <a:gd name="T2" fmla="*/ 2147483646 w 43"/>
                    <a:gd name="T3" fmla="*/ 2147483646 h 44"/>
                    <a:gd name="T4" fmla="*/ 2147483646 w 43"/>
                    <a:gd name="T5" fmla="*/ 2147483646 h 44"/>
                    <a:gd name="T6" fmla="*/ 2147483646 w 43"/>
                    <a:gd name="T7" fmla="*/ 2147483646 h 44"/>
                    <a:gd name="T8" fmla="*/ 2147483646 w 43"/>
                    <a:gd name="T9" fmla="*/ 2147483646 h 44"/>
                    <a:gd name="T10" fmla="*/ 2147483646 w 43"/>
                    <a:gd name="T11" fmla="*/ 2147483646 h 44"/>
                    <a:gd name="T12" fmla="*/ 2147483646 w 43"/>
                    <a:gd name="T13" fmla="*/ 2147483646 h 44"/>
                    <a:gd name="T14" fmla="*/ 2147483646 w 43"/>
                    <a:gd name="T15" fmla="*/ 2147483646 h 44"/>
                    <a:gd name="T16" fmla="*/ 2147483646 w 43"/>
                    <a:gd name="T17" fmla="*/ 2147483646 h 44"/>
                    <a:gd name="T18" fmla="*/ 2147483646 w 43"/>
                    <a:gd name="T19" fmla="*/ 2147483646 h 44"/>
                    <a:gd name="T20" fmla="*/ 2147483646 w 43"/>
                    <a:gd name="T21" fmla="*/ 2147483646 h 44"/>
                    <a:gd name="T22" fmla="*/ 2147483646 w 43"/>
                    <a:gd name="T23" fmla="*/ 2147483646 h 44"/>
                    <a:gd name="T24" fmla="*/ 2147483646 w 43"/>
                    <a:gd name="T25" fmla="*/ 2147483646 h 44"/>
                    <a:gd name="T26" fmla="*/ 2147483646 w 43"/>
                    <a:gd name="T27" fmla="*/ 2147483646 h 44"/>
                    <a:gd name="T28" fmla="*/ 2147483646 w 43"/>
                    <a:gd name="T29" fmla="*/ 2147483646 h 44"/>
                    <a:gd name="T30" fmla="*/ 2147483646 w 43"/>
                    <a:gd name="T31" fmla="*/ 2147483646 h 44"/>
                    <a:gd name="T32" fmla="*/ 2147483646 w 43"/>
                    <a:gd name="T33" fmla="*/ 2147483646 h 44"/>
                    <a:gd name="T34" fmla="*/ 2147483646 w 43"/>
                    <a:gd name="T35" fmla="*/ 2147483646 h 44"/>
                    <a:gd name="T36" fmla="*/ 2147483646 w 43"/>
                    <a:gd name="T37" fmla="*/ 2147483646 h 44"/>
                    <a:gd name="T38" fmla="*/ 2147483646 w 43"/>
                    <a:gd name="T39" fmla="*/ 2147483646 h 44"/>
                    <a:gd name="T40" fmla="*/ 2147483646 w 43"/>
                    <a:gd name="T41" fmla="*/ 2147483646 h 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3" h="44">
                      <a:moveTo>
                        <a:pt x="40" y="24"/>
                      </a:moveTo>
                      <a:cubicBezTo>
                        <a:pt x="43" y="23"/>
                        <a:pt x="43" y="22"/>
                        <a:pt x="40" y="21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0" y="17"/>
                        <a:pt x="28" y="14"/>
                        <a:pt x="28" y="12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8" y="0"/>
                        <a:pt x="27" y="0"/>
                        <a:pt x="25" y="2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8" y="11"/>
                        <a:pt x="15" y="12"/>
                        <a:pt x="12" y="11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1" y="8"/>
                        <a:pt x="2" y="1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20"/>
                        <a:pt x="9" y="23"/>
                        <a:pt x="7" y="26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0" y="34"/>
                        <a:pt x="1" y="36"/>
                        <a:pt x="4" y="35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4" y="32"/>
                        <a:pt x="18" y="33"/>
                        <a:pt x="19" y="35"/>
                      </a:cubicBezTo>
                      <a:cubicBezTo>
                        <a:pt x="24" y="42"/>
                        <a:pt x="24" y="42"/>
                        <a:pt x="24" y="42"/>
                      </a:cubicBezTo>
                      <a:cubicBezTo>
                        <a:pt x="25" y="44"/>
                        <a:pt x="27" y="44"/>
                        <a:pt x="27" y="41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7" y="30"/>
                        <a:pt x="29" y="27"/>
                        <a:pt x="32" y="26"/>
                      </a:cubicBezTo>
                      <a:lnTo>
                        <a:pt x="40" y="24"/>
                      </a:lnTo>
                      <a:close/>
                    </a:path>
                  </a:pathLst>
                </a:custGeom>
                <a:solidFill>
                  <a:srgbClr val="FBCF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6" name="Freeform 47"/>
                <p:cNvSpPr>
                  <a:spLocks/>
                </p:cNvSpPr>
                <p:nvPr/>
              </p:nvSpPr>
              <p:spPr bwMode="auto">
                <a:xfrm>
                  <a:off x="766659" y="301011"/>
                  <a:ext cx="132613" cy="129836"/>
                </a:xfrm>
                <a:custGeom>
                  <a:avLst/>
                  <a:gdLst>
                    <a:gd name="T0" fmla="*/ 2147483646 w 29"/>
                    <a:gd name="T1" fmla="*/ 2147483646 h 30"/>
                    <a:gd name="T2" fmla="*/ 2147483646 w 29"/>
                    <a:gd name="T3" fmla="*/ 2147483646 h 30"/>
                    <a:gd name="T4" fmla="*/ 2147483646 w 29"/>
                    <a:gd name="T5" fmla="*/ 2147483646 h 30"/>
                    <a:gd name="T6" fmla="*/ 2147483646 w 29"/>
                    <a:gd name="T7" fmla="*/ 2147483646 h 30"/>
                    <a:gd name="T8" fmla="*/ 2147483646 w 29"/>
                    <a:gd name="T9" fmla="*/ 2147483646 h 30"/>
                    <a:gd name="T10" fmla="*/ 2147483646 w 29"/>
                    <a:gd name="T11" fmla="*/ 2147483646 h 30"/>
                    <a:gd name="T12" fmla="*/ 2147483646 w 29"/>
                    <a:gd name="T13" fmla="*/ 2147483646 h 30"/>
                    <a:gd name="T14" fmla="*/ 2147483646 w 29"/>
                    <a:gd name="T15" fmla="*/ 2147483646 h 30"/>
                    <a:gd name="T16" fmla="*/ 2147483646 w 29"/>
                    <a:gd name="T17" fmla="*/ 2147483646 h 30"/>
                    <a:gd name="T18" fmla="*/ 2147483646 w 29"/>
                    <a:gd name="T19" fmla="*/ 2147483646 h 30"/>
                    <a:gd name="T20" fmla="*/ 2147483646 w 29"/>
                    <a:gd name="T21" fmla="*/ 2147483646 h 30"/>
                    <a:gd name="T22" fmla="*/ 2147483646 w 29"/>
                    <a:gd name="T23" fmla="*/ 2147483646 h 30"/>
                    <a:gd name="T24" fmla="*/ 2147483646 w 29"/>
                    <a:gd name="T25" fmla="*/ 2147483646 h 30"/>
                    <a:gd name="T26" fmla="*/ 2147483646 w 29"/>
                    <a:gd name="T27" fmla="*/ 2147483646 h 30"/>
                    <a:gd name="T28" fmla="*/ 2147483646 w 29"/>
                    <a:gd name="T29" fmla="*/ 2147483646 h 30"/>
                    <a:gd name="T30" fmla="*/ 2147483646 w 29"/>
                    <a:gd name="T31" fmla="*/ 2147483646 h 30"/>
                    <a:gd name="T32" fmla="*/ 2147483646 w 29"/>
                    <a:gd name="T33" fmla="*/ 2147483646 h 30"/>
                    <a:gd name="T34" fmla="*/ 2147483646 w 29"/>
                    <a:gd name="T35" fmla="*/ 2147483646 h 30"/>
                    <a:gd name="T36" fmla="*/ 2147483646 w 29"/>
                    <a:gd name="T37" fmla="*/ 2147483646 h 30"/>
                    <a:gd name="T38" fmla="*/ 2147483646 w 29"/>
                    <a:gd name="T39" fmla="*/ 2147483646 h 30"/>
                    <a:gd name="T40" fmla="*/ 2147483646 w 29"/>
                    <a:gd name="T41" fmla="*/ 2147483646 h 3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" h="30">
                      <a:moveTo>
                        <a:pt x="16" y="1"/>
                      </a:moveTo>
                      <a:cubicBezTo>
                        <a:pt x="17" y="0"/>
                        <a:pt x="18" y="0"/>
                        <a:pt x="18" y="2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0"/>
                        <a:pt x="20" y="12"/>
                        <a:pt x="22" y="12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9" y="14"/>
                        <a:pt x="29" y="15"/>
                        <a:pt x="27" y="16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0" y="18"/>
                        <a:pt x="19" y="20"/>
                        <a:pt x="19" y="22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30"/>
                        <a:pt x="18" y="30"/>
                        <a:pt x="17" y="29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3" y="23"/>
                        <a:pt x="10" y="22"/>
                        <a:pt x="9" y="23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1" y="25"/>
                        <a:pt x="1" y="25"/>
                        <a:pt x="2" y="23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6" y="17"/>
                        <a:pt x="6" y="14"/>
                        <a:pt x="5" y="13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1" y="6"/>
                        <a:pt x="2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0" y="9"/>
                        <a:pt x="12" y="8"/>
                        <a:pt x="13" y="6"/>
                      </a:cubicBez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FBCF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7" name="同心圆 119"/>
                <p:cNvSpPr>
                  <a:spLocks/>
                </p:cNvSpPr>
                <p:nvPr/>
              </p:nvSpPr>
              <p:spPr bwMode="auto">
                <a:xfrm>
                  <a:off x="855175" y="401606"/>
                  <a:ext cx="397005" cy="396844"/>
                </a:xfrm>
                <a:custGeom>
                  <a:avLst/>
                  <a:gdLst>
                    <a:gd name="T0" fmla="*/ 0 w 397005"/>
                    <a:gd name="T1" fmla="*/ 198422 h 396844"/>
                    <a:gd name="T2" fmla="*/ 198503 w 397005"/>
                    <a:gd name="T3" fmla="*/ 0 h 396844"/>
                    <a:gd name="T4" fmla="*/ 397006 w 397005"/>
                    <a:gd name="T5" fmla="*/ 198422 h 396844"/>
                    <a:gd name="T6" fmla="*/ 198503 w 397005"/>
                    <a:gd name="T7" fmla="*/ 396844 h 396844"/>
                    <a:gd name="T8" fmla="*/ 0 w 397005"/>
                    <a:gd name="T9" fmla="*/ 198422 h 396844"/>
                    <a:gd name="T10" fmla="*/ 111656 w 397005"/>
                    <a:gd name="T11" fmla="*/ 198422 h 396844"/>
                    <a:gd name="T12" fmla="*/ 198502 w 397005"/>
                    <a:gd name="T13" fmla="*/ 285188 h 396844"/>
                    <a:gd name="T14" fmla="*/ 285348 w 397005"/>
                    <a:gd name="T15" fmla="*/ 198422 h 396844"/>
                    <a:gd name="T16" fmla="*/ 198502 w 397005"/>
                    <a:gd name="T17" fmla="*/ 111656 h 396844"/>
                    <a:gd name="T18" fmla="*/ 111656 w 397005"/>
                    <a:gd name="T19" fmla="*/ 198422 h 3968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97005" h="396844">
                      <a:moveTo>
                        <a:pt x="0" y="198422"/>
                      </a:moveTo>
                      <a:cubicBezTo>
                        <a:pt x="0" y="88837"/>
                        <a:pt x="88873" y="0"/>
                        <a:pt x="198503" y="0"/>
                      </a:cubicBezTo>
                      <a:cubicBezTo>
                        <a:pt x="308133" y="0"/>
                        <a:pt x="397006" y="88837"/>
                        <a:pt x="397006" y="198422"/>
                      </a:cubicBezTo>
                      <a:cubicBezTo>
                        <a:pt x="397006" y="308007"/>
                        <a:pt x="308133" y="396844"/>
                        <a:pt x="198503" y="396844"/>
                      </a:cubicBezTo>
                      <a:cubicBezTo>
                        <a:pt x="88873" y="396844"/>
                        <a:pt x="0" y="308007"/>
                        <a:pt x="0" y="198422"/>
                      </a:cubicBezTo>
                      <a:close/>
                      <a:moveTo>
                        <a:pt x="111656" y="198422"/>
                      </a:moveTo>
                      <a:cubicBezTo>
                        <a:pt x="111656" y="246342"/>
                        <a:pt x="150538" y="285188"/>
                        <a:pt x="198502" y="285188"/>
                      </a:cubicBezTo>
                      <a:cubicBezTo>
                        <a:pt x="246466" y="285188"/>
                        <a:pt x="285348" y="246342"/>
                        <a:pt x="285348" y="198422"/>
                      </a:cubicBezTo>
                      <a:cubicBezTo>
                        <a:pt x="285348" y="150502"/>
                        <a:pt x="246466" y="111656"/>
                        <a:pt x="198502" y="111656"/>
                      </a:cubicBezTo>
                      <a:cubicBezTo>
                        <a:pt x="150538" y="111656"/>
                        <a:pt x="111656" y="150502"/>
                        <a:pt x="111656" y="198422"/>
                      </a:cubicBezTo>
                      <a:close/>
                    </a:path>
                  </a:pathLst>
                </a:custGeom>
                <a:solidFill>
                  <a:srgbClr val="FBCF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cxnSp>
              <p:nvCxnSpPr>
                <p:cNvPr id="68" name="直接连接符 120"/>
                <p:cNvCxnSpPr>
                  <a:cxnSpLocks noChangeShapeType="1"/>
                </p:cNvCxnSpPr>
                <p:nvPr/>
              </p:nvCxnSpPr>
              <p:spPr bwMode="auto">
                <a:xfrm flipH="1">
                  <a:off x="-768" y="739718"/>
                  <a:ext cx="940109" cy="1041320"/>
                </a:xfrm>
                <a:prstGeom prst="line">
                  <a:avLst/>
                </a:prstGeom>
                <a:noFill/>
                <a:ln w="47625">
                  <a:solidFill>
                    <a:srgbClr val="FBCF5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直接连接符 121"/>
                <p:cNvCxnSpPr>
                  <a:cxnSpLocks noChangeShapeType="1"/>
                </p:cNvCxnSpPr>
                <p:nvPr/>
              </p:nvCxnSpPr>
              <p:spPr bwMode="auto">
                <a:xfrm>
                  <a:off x="1155311" y="739718"/>
                  <a:ext cx="952813" cy="1028621"/>
                </a:xfrm>
                <a:prstGeom prst="line">
                  <a:avLst/>
                </a:prstGeom>
                <a:noFill/>
                <a:ln w="47625">
                  <a:solidFill>
                    <a:srgbClr val="FBCF5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58" name="Freeform 153"/>
            <p:cNvSpPr>
              <a:spLocks noEditPoints="1"/>
            </p:cNvSpPr>
            <p:nvPr/>
          </p:nvSpPr>
          <p:spPr bwMode="auto">
            <a:xfrm>
              <a:off x="1079290" y="1083594"/>
              <a:ext cx="537880" cy="516938"/>
            </a:xfrm>
            <a:custGeom>
              <a:avLst/>
              <a:gdLst>
                <a:gd name="T0" fmla="*/ 2147483646 w 206"/>
                <a:gd name="T1" fmla="*/ 2147483646 h 198"/>
                <a:gd name="T2" fmla="*/ 2147483646 w 206"/>
                <a:gd name="T3" fmla="*/ 2147483646 h 198"/>
                <a:gd name="T4" fmla="*/ 2147483646 w 206"/>
                <a:gd name="T5" fmla="*/ 2147483646 h 198"/>
                <a:gd name="T6" fmla="*/ 2147483646 w 206"/>
                <a:gd name="T7" fmla="*/ 2147483646 h 198"/>
                <a:gd name="T8" fmla="*/ 2147483646 w 206"/>
                <a:gd name="T9" fmla="*/ 2147483646 h 198"/>
                <a:gd name="T10" fmla="*/ 2147483646 w 206"/>
                <a:gd name="T11" fmla="*/ 2147483646 h 198"/>
                <a:gd name="T12" fmla="*/ 2147483646 w 206"/>
                <a:gd name="T13" fmla="*/ 2147483646 h 198"/>
                <a:gd name="T14" fmla="*/ 2147483646 w 206"/>
                <a:gd name="T15" fmla="*/ 2147483646 h 198"/>
                <a:gd name="T16" fmla="*/ 2147483646 w 206"/>
                <a:gd name="T17" fmla="*/ 2147483646 h 198"/>
                <a:gd name="T18" fmla="*/ 2147483646 w 206"/>
                <a:gd name="T19" fmla="*/ 2147483646 h 198"/>
                <a:gd name="T20" fmla="*/ 2147483646 w 206"/>
                <a:gd name="T21" fmla="*/ 2147483646 h 198"/>
                <a:gd name="T22" fmla="*/ 2147483646 w 206"/>
                <a:gd name="T23" fmla="*/ 2147483646 h 198"/>
                <a:gd name="T24" fmla="*/ 2147483646 w 206"/>
                <a:gd name="T25" fmla="*/ 2147483646 h 198"/>
                <a:gd name="T26" fmla="*/ 2147483646 w 206"/>
                <a:gd name="T27" fmla="*/ 2147483646 h 198"/>
                <a:gd name="T28" fmla="*/ 2147483646 w 206"/>
                <a:gd name="T29" fmla="*/ 2147483646 h 198"/>
                <a:gd name="T30" fmla="*/ 2147483646 w 206"/>
                <a:gd name="T31" fmla="*/ 2147483646 h 198"/>
                <a:gd name="T32" fmla="*/ 2147483646 w 206"/>
                <a:gd name="T33" fmla="*/ 2147483646 h 198"/>
                <a:gd name="T34" fmla="*/ 2147483646 w 206"/>
                <a:gd name="T35" fmla="*/ 2147483646 h 198"/>
                <a:gd name="T36" fmla="*/ 2147483646 w 206"/>
                <a:gd name="T37" fmla="*/ 2147483646 h 198"/>
                <a:gd name="T38" fmla="*/ 2147483646 w 206"/>
                <a:gd name="T39" fmla="*/ 2147483646 h 198"/>
                <a:gd name="T40" fmla="*/ 2147483646 w 206"/>
                <a:gd name="T41" fmla="*/ 2147483646 h 198"/>
                <a:gd name="T42" fmla="*/ 2147483646 w 206"/>
                <a:gd name="T43" fmla="*/ 2147483646 h 198"/>
                <a:gd name="T44" fmla="*/ 2147483646 w 206"/>
                <a:gd name="T45" fmla="*/ 2147483646 h 198"/>
                <a:gd name="T46" fmla="*/ 2147483646 w 206"/>
                <a:gd name="T47" fmla="*/ 2147483646 h 198"/>
                <a:gd name="T48" fmla="*/ 2147483646 w 206"/>
                <a:gd name="T49" fmla="*/ 2147483646 h 198"/>
                <a:gd name="T50" fmla="*/ 2147483646 w 206"/>
                <a:gd name="T51" fmla="*/ 2147483646 h 198"/>
                <a:gd name="T52" fmla="*/ 2147483646 w 206"/>
                <a:gd name="T53" fmla="*/ 2147483646 h 198"/>
                <a:gd name="T54" fmla="*/ 2147483646 w 206"/>
                <a:gd name="T55" fmla="*/ 2147483646 h 198"/>
                <a:gd name="T56" fmla="*/ 2147483646 w 206"/>
                <a:gd name="T57" fmla="*/ 2147483646 h 198"/>
                <a:gd name="T58" fmla="*/ 2147483646 w 206"/>
                <a:gd name="T59" fmla="*/ 2147483646 h 198"/>
                <a:gd name="T60" fmla="*/ 2147483646 w 206"/>
                <a:gd name="T61" fmla="*/ 2147483646 h 198"/>
                <a:gd name="T62" fmla="*/ 2147483646 w 206"/>
                <a:gd name="T63" fmla="*/ 2147483646 h 198"/>
                <a:gd name="T64" fmla="*/ 2147483646 w 206"/>
                <a:gd name="T65" fmla="*/ 2147483646 h 198"/>
                <a:gd name="T66" fmla="*/ 2147483646 w 206"/>
                <a:gd name="T67" fmla="*/ 2147483646 h 198"/>
                <a:gd name="T68" fmla="*/ 2147483646 w 206"/>
                <a:gd name="T69" fmla="*/ 2147483646 h 198"/>
                <a:gd name="T70" fmla="*/ 2147483646 w 206"/>
                <a:gd name="T71" fmla="*/ 2147483646 h 198"/>
                <a:gd name="T72" fmla="*/ 2147483646 w 206"/>
                <a:gd name="T73" fmla="*/ 2147483646 h 198"/>
                <a:gd name="T74" fmla="*/ 2147483646 w 206"/>
                <a:gd name="T75" fmla="*/ 2147483646 h 198"/>
                <a:gd name="T76" fmla="*/ 2147483646 w 206"/>
                <a:gd name="T77" fmla="*/ 2147483646 h 198"/>
                <a:gd name="T78" fmla="*/ 2147483646 w 206"/>
                <a:gd name="T79" fmla="*/ 2147483646 h 198"/>
                <a:gd name="T80" fmla="*/ 2147483646 w 206"/>
                <a:gd name="T81" fmla="*/ 2147483646 h 198"/>
                <a:gd name="T82" fmla="*/ 2147483646 w 206"/>
                <a:gd name="T83" fmla="*/ 2147483646 h 198"/>
                <a:gd name="T84" fmla="*/ 2147483646 w 206"/>
                <a:gd name="T85" fmla="*/ 2147483646 h 1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6" h="198">
                  <a:moveTo>
                    <a:pt x="104" y="19"/>
                  </a:moveTo>
                  <a:cubicBezTo>
                    <a:pt x="183" y="19"/>
                    <a:pt x="183" y="19"/>
                    <a:pt x="183" y="19"/>
                  </a:cubicBezTo>
                  <a:cubicBezTo>
                    <a:pt x="196" y="19"/>
                    <a:pt x="206" y="30"/>
                    <a:pt x="206" y="42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06" y="187"/>
                    <a:pt x="196" y="198"/>
                    <a:pt x="183" y="198"/>
                  </a:cubicBezTo>
                  <a:cubicBezTo>
                    <a:pt x="104" y="198"/>
                    <a:pt x="104" y="198"/>
                    <a:pt x="104" y="198"/>
                  </a:cubicBezTo>
                  <a:cubicBezTo>
                    <a:pt x="94" y="198"/>
                    <a:pt x="85" y="191"/>
                    <a:pt x="82" y="181"/>
                  </a:cubicBezTo>
                  <a:cubicBezTo>
                    <a:pt x="82" y="181"/>
                    <a:pt x="82" y="181"/>
                    <a:pt x="82" y="181"/>
                  </a:cubicBezTo>
                  <a:cubicBezTo>
                    <a:pt x="62" y="178"/>
                    <a:pt x="44" y="171"/>
                    <a:pt x="32" y="161"/>
                  </a:cubicBezTo>
                  <a:cubicBezTo>
                    <a:pt x="19" y="150"/>
                    <a:pt x="12" y="135"/>
                    <a:pt x="13" y="117"/>
                  </a:cubicBezTo>
                  <a:cubicBezTo>
                    <a:pt x="13" y="116"/>
                    <a:pt x="13" y="115"/>
                    <a:pt x="13" y="113"/>
                  </a:cubicBezTo>
                  <a:cubicBezTo>
                    <a:pt x="14" y="106"/>
                    <a:pt x="17" y="98"/>
                    <a:pt x="21" y="90"/>
                  </a:cubicBezTo>
                  <a:cubicBezTo>
                    <a:pt x="6" y="77"/>
                    <a:pt x="0" y="60"/>
                    <a:pt x="16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47" y="0"/>
                    <a:pt x="53" y="4"/>
                  </a:cubicBezTo>
                  <a:cubicBezTo>
                    <a:pt x="59" y="7"/>
                    <a:pt x="64" y="13"/>
                    <a:pt x="64" y="1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" y="58"/>
                    <a:pt x="19" y="69"/>
                    <a:pt x="28" y="78"/>
                  </a:cubicBezTo>
                  <a:cubicBezTo>
                    <a:pt x="33" y="71"/>
                    <a:pt x="39" y="63"/>
                    <a:pt x="47" y="54"/>
                  </a:cubicBezTo>
                  <a:cubicBezTo>
                    <a:pt x="46" y="52"/>
                    <a:pt x="46" y="50"/>
                    <a:pt x="46" y="48"/>
                  </a:cubicBezTo>
                  <a:cubicBezTo>
                    <a:pt x="46" y="43"/>
                    <a:pt x="48" y="39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4" y="32"/>
                    <a:pt x="58" y="31"/>
                    <a:pt x="63" y="31"/>
                  </a:cubicBezTo>
                  <a:cubicBezTo>
                    <a:pt x="67" y="31"/>
                    <a:pt x="72" y="32"/>
                    <a:pt x="75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8" y="39"/>
                    <a:pt x="80" y="43"/>
                    <a:pt x="80" y="48"/>
                  </a:cubicBezTo>
                  <a:cubicBezTo>
                    <a:pt x="80" y="52"/>
                    <a:pt x="78" y="56"/>
                    <a:pt x="75" y="60"/>
                  </a:cubicBezTo>
                  <a:cubicBezTo>
                    <a:pt x="72" y="63"/>
                    <a:pt x="67" y="65"/>
                    <a:pt x="63" y="65"/>
                  </a:cubicBezTo>
                  <a:cubicBezTo>
                    <a:pt x="61" y="65"/>
                    <a:pt x="59" y="64"/>
                    <a:pt x="57" y="63"/>
                  </a:cubicBezTo>
                  <a:cubicBezTo>
                    <a:pt x="49" y="71"/>
                    <a:pt x="43" y="79"/>
                    <a:pt x="38" y="86"/>
                  </a:cubicBezTo>
                  <a:cubicBezTo>
                    <a:pt x="38" y="86"/>
                    <a:pt x="38" y="87"/>
                    <a:pt x="38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3" y="90"/>
                    <a:pt x="48" y="94"/>
                    <a:pt x="54" y="98"/>
                  </a:cubicBezTo>
                  <a:cubicBezTo>
                    <a:pt x="64" y="103"/>
                    <a:pt x="73" y="109"/>
                    <a:pt x="81" y="116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30"/>
                    <a:pt x="92" y="19"/>
                    <a:pt x="104" y="19"/>
                  </a:cubicBezTo>
                  <a:close/>
                  <a:moveTo>
                    <a:pt x="68" y="43"/>
                  </a:moveTo>
                  <a:cubicBezTo>
                    <a:pt x="66" y="41"/>
                    <a:pt x="65" y="40"/>
                    <a:pt x="63" y="40"/>
                  </a:cubicBezTo>
                  <a:cubicBezTo>
                    <a:pt x="61" y="40"/>
                    <a:pt x="59" y="41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6" y="44"/>
                    <a:pt x="56" y="46"/>
                    <a:pt x="56" y="48"/>
                  </a:cubicBezTo>
                  <a:cubicBezTo>
                    <a:pt x="56" y="50"/>
                    <a:pt x="56" y="51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9" y="54"/>
                    <a:pt x="61" y="55"/>
                    <a:pt x="63" y="55"/>
                  </a:cubicBezTo>
                  <a:cubicBezTo>
                    <a:pt x="65" y="55"/>
                    <a:pt x="66" y="54"/>
                    <a:pt x="68" y="53"/>
                  </a:cubicBezTo>
                  <a:cubicBezTo>
                    <a:pt x="69" y="51"/>
                    <a:pt x="70" y="50"/>
                    <a:pt x="70" y="48"/>
                  </a:cubicBezTo>
                  <a:cubicBezTo>
                    <a:pt x="70" y="46"/>
                    <a:pt x="69" y="44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lose/>
                  <a:moveTo>
                    <a:pt x="81" y="167"/>
                  </a:moveTo>
                  <a:cubicBezTo>
                    <a:pt x="81" y="134"/>
                    <a:pt x="81" y="134"/>
                    <a:pt x="81" y="134"/>
                  </a:cubicBezTo>
                  <a:cubicBezTo>
                    <a:pt x="72" y="124"/>
                    <a:pt x="60" y="116"/>
                    <a:pt x="48" y="109"/>
                  </a:cubicBezTo>
                  <a:cubicBezTo>
                    <a:pt x="42" y="106"/>
                    <a:pt x="36" y="102"/>
                    <a:pt x="31" y="99"/>
                  </a:cubicBezTo>
                  <a:cubicBezTo>
                    <a:pt x="29" y="104"/>
                    <a:pt x="27" y="110"/>
                    <a:pt x="26" y="115"/>
                  </a:cubicBezTo>
                  <a:cubicBezTo>
                    <a:pt x="26" y="116"/>
                    <a:pt x="26" y="117"/>
                    <a:pt x="26" y="118"/>
                  </a:cubicBezTo>
                  <a:cubicBezTo>
                    <a:pt x="25" y="131"/>
                    <a:pt x="31" y="142"/>
                    <a:pt x="41" y="151"/>
                  </a:cubicBezTo>
                  <a:cubicBezTo>
                    <a:pt x="51" y="159"/>
                    <a:pt x="65" y="165"/>
                    <a:pt x="81" y="167"/>
                  </a:cubicBezTo>
                  <a:close/>
                  <a:moveTo>
                    <a:pt x="104" y="43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143" y="131"/>
                  </a:moveTo>
                  <a:cubicBezTo>
                    <a:pt x="138" y="131"/>
                    <a:pt x="133" y="133"/>
                    <a:pt x="129" y="136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4" y="133"/>
                    <a:pt x="149" y="131"/>
                    <a:pt x="143" y="131"/>
                  </a:cubicBezTo>
                  <a:close/>
                  <a:moveTo>
                    <a:pt x="164" y="142"/>
                  </a:moveTo>
                  <a:cubicBezTo>
                    <a:pt x="150" y="157"/>
                    <a:pt x="150" y="157"/>
                    <a:pt x="150" y="157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7" y="167"/>
                    <a:pt x="169" y="162"/>
                    <a:pt x="169" y="157"/>
                  </a:cubicBezTo>
                  <a:cubicBezTo>
                    <a:pt x="169" y="152"/>
                    <a:pt x="167" y="147"/>
                    <a:pt x="164" y="142"/>
                  </a:cubicBezTo>
                  <a:close/>
                  <a:moveTo>
                    <a:pt x="159" y="178"/>
                  </a:moveTo>
                  <a:cubicBezTo>
                    <a:pt x="144" y="163"/>
                    <a:pt x="144" y="163"/>
                    <a:pt x="144" y="163"/>
                  </a:cubicBezTo>
                  <a:cubicBezTo>
                    <a:pt x="129" y="178"/>
                    <a:pt x="129" y="178"/>
                    <a:pt x="129" y="178"/>
                  </a:cubicBezTo>
                  <a:cubicBezTo>
                    <a:pt x="133" y="181"/>
                    <a:pt x="138" y="183"/>
                    <a:pt x="143" y="183"/>
                  </a:cubicBezTo>
                  <a:cubicBezTo>
                    <a:pt x="149" y="183"/>
                    <a:pt x="154" y="181"/>
                    <a:pt x="159" y="178"/>
                  </a:cubicBezTo>
                  <a:close/>
                  <a:moveTo>
                    <a:pt x="123" y="172"/>
                  </a:moveTo>
                  <a:cubicBezTo>
                    <a:pt x="138" y="157"/>
                    <a:pt x="138" y="157"/>
                    <a:pt x="138" y="157"/>
                  </a:cubicBezTo>
                  <a:cubicBezTo>
                    <a:pt x="123" y="142"/>
                    <a:pt x="123" y="142"/>
                    <a:pt x="123" y="142"/>
                  </a:cubicBezTo>
                  <a:cubicBezTo>
                    <a:pt x="120" y="146"/>
                    <a:pt x="118" y="151"/>
                    <a:pt x="118" y="157"/>
                  </a:cubicBezTo>
                  <a:cubicBezTo>
                    <a:pt x="118" y="163"/>
                    <a:pt x="120" y="168"/>
                    <a:pt x="123" y="172"/>
                  </a:cubicBezTo>
                  <a:close/>
                </a:path>
              </a:pathLst>
            </a:custGeom>
            <a:solidFill>
              <a:srgbClr val="FBC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9" name="组合 159"/>
          <p:cNvGrpSpPr>
            <a:grpSpLocks/>
          </p:cNvGrpSpPr>
          <p:nvPr/>
        </p:nvGrpSpPr>
        <p:grpSpPr bwMode="auto">
          <a:xfrm>
            <a:off x="6842236" y="3212737"/>
            <a:ext cx="2277380" cy="2752618"/>
            <a:chOff x="0" y="0"/>
            <a:chExt cx="2696461" cy="4589109"/>
          </a:xfrm>
        </p:grpSpPr>
        <p:grpSp>
          <p:nvGrpSpPr>
            <p:cNvPr id="80" name="组合 135"/>
            <p:cNvGrpSpPr>
              <a:grpSpLocks/>
            </p:cNvGrpSpPr>
            <p:nvPr/>
          </p:nvGrpSpPr>
          <p:grpSpPr bwMode="auto">
            <a:xfrm>
              <a:off x="0" y="0"/>
              <a:ext cx="2696461" cy="4589109"/>
              <a:chOff x="0" y="0"/>
              <a:chExt cx="2696461" cy="4589109"/>
            </a:xfrm>
          </p:grpSpPr>
          <p:grpSp>
            <p:nvGrpSpPr>
              <p:cNvPr id="82" name="组合 137"/>
              <p:cNvGrpSpPr>
                <a:grpSpLocks/>
              </p:cNvGrpSpPr>
              <p:nvPr/>
            </p:nvGrpSpPr>
            <p:grpSpPr bwMode="auto">
              <a:xfrm>
                <a:off x="261869" y="1755640"/>
                <a:ext cx="2172723" cy="1007250"/>
                <a:chOff x="-225" y="516"/>
                <a:chExt cx="2172723" cy="1007250"/>
              </a:xfrm>
            </p:grpSpPr>
            <p:sp>
              <p:nvSpPr>
                <p:cNvPr id="99" name="矩形 155"/>
                <p:cNvSpPr>
                  <a:spLocks noChangeArrowheads="1"/>
                </p:cNvSpPr>
                <p:nvPr/>
              </p:nvSpPr>
              <p:spPr bwMode="auto">
                <a:xfrm>
                  <a:off x="-225" y="516"/>
                  <a:ext cx="2172723" cy="525422"/>
                </a:xfrm>
                <a:prstGeom prst="rect">
                  <a:avLst/>
                </a:prstGeom>
                <a:solidFill>
                  <a:srgbClr val="F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文本框 156"/>
                <p:cNvSpPr txBox="1">
                  <a:spLocks noChangeArrowheads="1"/>
                </p:cNvSpPr>
                <p:nvPr/>
              </p:nvSpPr>
              <p:spPr bwMode="auto">
                <a:xfrm>
                  <a:off x="53002" y="89066"/>
                  <a:ext cx="2066269" cy="918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矩形 157"/>
                <p:cNvSpPr>
                  <a:spLocks noChangeArrowheads="1"/>
                </p:cNvSpPr>
                <p:nvPr/>
              </p:nvSpPr>
              <p:spPr bwMode="auto">
                <a:xfrm>
                  <a:off x="118807" y="89409"/>
                  <a:ext cx="1934659" cy="353985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3" name="组合 138"/>
              <p:cNvGrpSpPr>
                <a:grpSpLocks/>
              </p:cNvGrpSpPr>
              <p:nvPr/>
            </p:nvGrpSpPr>
            <p:grpSpPr bwMode="auto">
              <a:xfrm>
                <a:off x="269805" y="2317572"/>
                <a:ext cx="2156851" cy="2271537"/>
                <a:chOff x="425" y="151"/>
                <a:chExt cx="2156851" cy="2271537"/>
              </a:xfrm>
            </p:grpSpPr>
            <p:sp>
              <p:nvSpPr>
                <p:cNvPr id="97" name="矩形 152"/>
                <p:cNvSpPr>
                  <a:spLocks noChangeArrowheads="1"/>
                </p:cNvSpPr>
                <p:nvPr/>
              </p:nvSpPr>
              <p:spPr bwMode="auto">
                <a:xfrm>
                  <a:off x="425" y="151"/>
                  <a:ext cx="2156851" cy="2271537"/>
                </a:xfrm>
                <a:prstGeom prst="rect">
                  <a:avLst/>
                </a:prstGeom>
                <a:solidFill>
                  <a:srgbClr val="F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  重复做的事</a:t>
                  </a:r>
                  <a:endPara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" name="矩形 154"/>
                <p:cNvSpPr>
                  <a:spLocks noChangeArrowheads="1"/>
                </p:cNvSpPr>
                <p:nvPr/>
              </p:nvSpPr>
              <p:spPr bwMode="auto">
                <a:xfrm>
                  <a:off x="113108" y="68408"/>
                  <a:ext cx="1931486" cy="2100101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4" name="AutoShape 31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50107"/>
                <a:ext cx="2696461" cy="2112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85" name="组合 140"/>
              <p:cNvGrpSpPr>
                <a:grpSpLocks/>
              </p:cNvGrpSpPr>
              <p:nvPr/>
            </p:nvGrpSpPr>
            <p:grpSpPr bwMode="auto">
              <a:xfrm>
                <a:off x="294553" y="0"/>
                <a:ext cx="2107355" cy="1780524"/>
                <a:chOff x="0" y="0"/>
                <a:chExt cx="2107355" cy="1780524"/>
              </a:xfrm>
            </p:grpSpPr>
            <p:grpSp>
              <p:nvGrpSpPr>
                <p:cNvPr id="86" name="组合 141"/>
                <p:cNvGrpSpPr>
                  <a:grpSpLocks/>
                </p:cNvGrpSpPr>
                <p:nvPr/>
              </p:nvGrpSpPr>
              <p:grpSpPr bwMode="auto">
                <a:xfrm>
                  <a:off x="1142186" y="0"/>
                  <a:ext cx="693815" cy="768050"/>
                  <a:chOff x="0" y="0"/>
                  <a:chExt cx="693815" cy="768050"/>
                </a:xfrm>
              </p:grpSpPr>
              <p:sp>
                <p:nvSpPr>
                  <p:cNvPr id="93" name="Freeform 4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584265" cy="537635"/>
                  </a:xfrm>
                  <a:custGeom>
                    <a:avLst/>
                    <a:gdLst>
                      <a:gd name="T0" fmla="*/ 2147483646 w 128"/>
                      <a:gd name="T1" fmla="*/ 2147483646 h 124"/>
                      <a:gd name="T2" fmla="*/ 2147483646 w 128"/>
                      <a:gd name="T3" fmla="*/ 2147483646 h 124"/>
                      <a:gd name="T4" fmla="*/ 2147483646 w 128"/>
                      <a:gd name="T5" fmla="*/ 0 h 124"/>
                      <a:gd name="T6" fmla="*/ 2147483646 w 128"/>
                      <a:gd name="T7" fmla="*/ 2147483646 h 1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8" h="124">
                        <a:moveTo>
                          <a:pt x="19" y="124"/>
                        </a:moveTo>
                        <a:cubicBezTo>
                          <a:pt x="19" y="124"/>
                          <a:pt x="0" y="62"/>
                          <a:pt x="46" y="42"/>
                        </a:cubicBezTo>
                        <a:cubicBezTo>
                          <a:pt x="92" y="23"/>
                          <a:pt x="85" y="0"/>
                          <a:pt x="85" y="0"/>
                        </a:cubicBezTo>
                        <a:cubicBezTo>
                          <a:pt x="85" y="0"/>
                          <a:pt x="128" y="119"/>
                          <a:pt x="19" y="124"/>
                        </a:cubicBezTo>
                        <a:close/>
                      </a:path>
                    </a:pathLst>
                  </a:custGeom>
                  <a:solidFill>
                    <a:srgbClr val="F555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4" name="Freeform 42"/>
                  <p:cNvSpPr>
                    <a:spLocks/>
                  </p:cNvSpPr>
                  <p:nvPr/>
                </p:nvSpPr>
                <p:spPr bwMode="auto">
                  <a:xfrm>
                    <a:off x="205646" y="307220"/>
                    <a:ext cx="488169" cy="460830"/>
                  </a:xfrm>
                  <a:custGeom>
                    <a:avLst/>
                    <a:gdLst>
                      <a:gd name="T0" fmla="*/ 0 w 107"/>
                      <a:gd name="T1" fmla="*/ 2147483646 h 106"/>
                      <a:gd name="T2" fmla="*/ 2147483646 w 107"/>
                      <a:gd name="T3" fmla="*/ 2147483646 h 106"/>
                      <a:gd name="T4" fmla="*/ 2147483646 w 107"/>
                      <a:gd name="T5" fmla="*/ 2147483646 h 106"/>
                      <a:gd name="T6" fmla="*/ 0 w 107"/>
                      <a:gd name="T7" fmla="*/ 2147483646 h 10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7" h="106">
                        <a:moveTo>
                          <a:pt x="0" y="37"/>
                        </a:moveTo>
                        <a:cubicBezTo>
                          <a:pt x="0" y="37"/>
                          <a:pt x="33" y="0"/>
                          <a:pt x="64" y="22"/>
                        </a:cubicBezTo>
                        <a:cubicBezTo>
                          <a:pt x="95" y="44"/>
                          <a:pt x="107" y="30"/>
                          <a:pt x="107" y="30"/>
                        </a:cubicBezTo>
                        <a:cubicBezTo>
                          <a:pt x="107" y="30"/>
                          <a:pt x="46" y="106"/>
                          <a:pt x="0" y="37"/>
                        </a:cubicBezTo>
                        <a:close/>
                      </a:path>
                    </a:pathLst>
                  </a:custGeom>
                  <a:solidFill>
                    <a:srgbClr val="F555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5" name="Freeform 43"/>
                  <p:cNvSpPr>
                    <a:spLocks/>
                  </p:cNvSpPr>
                  <p:nvPr/>
                </p:nvSpPr>
                <p:spPr bwMode="auto">
                  <a:xfrm>
                    <a:off x="149910" y="177384"/>
                    <a:ext cx="196036" cy="287104"/>
                  </a:xfrm>
                  <a:custGeom>
                    <a:avLst/>
                    <a:gdLst>
                      <a:gd name="T0" fmla="*/ 0 w 43"/>
                      <a:gd name="T1" fmla="*/ 2147483646 h 66"/>
                      <a:gd name="T2" fmla="*/ 2147483646 w 43"/>
                      <a:gd name="T3" fmla="*/ 2147483646 h 66"/>
                      <a:gd name="T4" fmla="*/ 2147483646 w 43"/>
                      <a:gd name="T5" fmla="*/ 0 h 66"/>
                      <a:gd name="T6" fmla="*/ 2147483646 w 43"/>
                      <a:gd name="T7" fmla="*/ 2147483646 h 66"/>
                      <a:gd name="T8" fmla="*/ 0 w 43"/>
                      <a:gd name="T9" fmla="*/ 2147483646 h 6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" h="66">
                        <a:moveTo>
                          <a:pt x="0" y="66"/>
                        </a:moveTo>
                        <a:cubicBezTo>
                          <a:pt x="0" y="66"/>
                          <a:pt x="2" y="33"/>
                          <a:pt x="29" y="14"/>
                        </a:cubicBezTo>
                        <a:cubicBezTo>
                          <a:pt x="29" y="14"/>
                          <a:pt x="39" y="7"/>
                          <a:pt x="43" y="0"/>
                        </a:cubicBezTo>
                        <a:cubicBezTo>
                          <a:pt x="43" y="0"/>
                          <a:pt x="40" y="7"/>
                          <a:pt x="25" y="20"/>
                        </a:cubicBezTo>
                        <a:cubicBezTo>
                          <a:pt x="13" y="30"/>
                          <a:pt x="6" y="43"/>
                          <a:pt x="0" y="66"/>
                        </a:cubicBezTo>
                        <a:close/>
                      </a:path>
                    </a:pathLst>
                  </a:custGeom>
                  <a:solidFill>
                    <a:srgbClr val="FFA7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6" name="Freeform 44"/>
                  <p:cNvSpPr>
                    <a:spLocks/>
                  </p:cNvSpPr>
                  <p:nvPr/>
                </p:nvSpPr>
                <p:spPr bwMode="auto">
                  <a:xfrm>
                    <a:off x="282523" y="442543"/>
                    <a:ext cx="305587" cy="56689"/>
                  </a:xfrm>
                  <a:custGeom>
                    <a:avLst/>
                    <a:gdLst>
                      <a:gd name="T0" fmla="*/ 0 w 67"/>
                      <a:gd name="T1" fmla="*/ 2147483646 h 13"/>
                      <a:gd name="T2" fmla="*/ 2147483646 w 67"/>
                      <a:gd name="T3" fmla="*/ 2147483646 h 13"/>
                      <a:gd name="T4" fmla="*/ 2147483646 w 67"/>
                      <a:gd name="T5" fmla="*/ 2147483646 h 13"/>
                      <a:gd name="T6" fmla="*/ 2147483646 w 67"/>
                      <a:gd name="T7" fmla="*/ 2147483646 h 13"/>
                      <a:gd name="T8" fmla="*/ 0 w 67"/>
                      <a:gd name="T9" fmla="*/ 2147483646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7" h="13">
                        <a:moveTo>
                          <a:pt x="0" y="9"/>
                        </a:moveTo>
                        <a:cubicBezTo>
                          <a:pt x="0" y="9"/>
                          <a:pt x="17" y="0"/>
                          <a:pt x="36" y="5"/>
                        </a:cubicBezTo>
                        <a:cubicBezTo>
                          <a:pt x="54" y="10"/>
                          <a:pt x="67" y="7"/>
                          <a:pt x="67" y="7"/>
                        </a:cubicBezTo>
                        <a:cubicBezTo>
                          <a:pt x="67" y="7"/>
                          <a:pt x="58" y="13"/>
                          <a:pt x="35" y="7"/>
                        </a:cubicBezTo>
                        <a:cubicBezTo>
                          <a:pt x="12" y="2"/>
                          <a:pt x="0" y="9"/>
                          <a:pt x="0" y="9"/>
                        </a:cubicBezTo>
                        <a:close/>
                      </a:path>
                    </a:pathLst>
                  </a:custGeom>
                  <a:solidFill>
                    <a:srgbClr val="48D1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sp>
              <p:nvSpPr>
                <p:cNvPr id="87" name="Freeform 45"/>
                <p:cNvSpPr>
                  <a:spLocks/>
                </p:cNvSpPr>
                <p:nvPr/>
              </p:nvSpPr>
              <p:spPr bwMode="auto">
                <a:xfrm>
                  <a:off x="584075" y="452792"/>
                  <a:ext cx="199880" cy="186526"/>
                </a:xfrm>
                <a:custGeom>
                  <a:avLst/>
                  <a:gdLst>
                    <a:gd name="T0" fmla="*/ 2147483646 w 44"/>
                    <a:gd name="T1" fmla="*/ 2147483646 h 43"/>
                    <a:gd name="T2" fmla="*/ 2147483646 w 44"/>
                    <a:gd name="T3" fmla="*/ 2147483646 h 43"/>
                    <a:gd name="T4" fmla="*/ 2147483646 w 44"/>
                    <a:gd name="T5" fmla="*/ 2147483646 h 43"/>
                    <a:gd name="T6" fmla="*/ 2147483646 w 44"/>
                    <a:gd name="T7" fmla="*/ 2147483646 h 43"/>
                    <a:gd name="T8" fmla="*/ 2147483646 w 44"/>
                    <a:gd name="T9" fmla="*/ 2147483646 h 43"/>
                    <a:gd name="T10" fmla="*/ 2147483646 w 44"/>
                    <a:gd name="T11" fmla="*/ 2147483646 h 43"/>
                    <a:gd name="T12" fmla="*/ 2147483646 w 44"/>
                    <a:gd name="T13" fmla="*/ 2147483646 h 43"/>
                    <a:gd name="T14" fmla="*/ 2147483646 w 44"/>
                    <a:gd name="T15" fmla="*/ 2147483646 h 43"/>
                    <a:gd name="T16" fmla="*/ 2147483646 w 44"/>
                    <a:gd name="T17" fmla="*/ 2147483646 h 43"/>
                    <a:gd name="T18" fmla="*/ 2147483646 w 44"/>
                    <a:gd name="T19" fmla="*/ 2147483646 h 43"/>
                    <a:gd name="T20" fmla="*/ 2147483646 w 44"/>
                    <a:gd name="T21" fmla="*/ 2147483646 h 43"/>
                    <a:gd name="T22" fmla="*/ 2147483646 w 44"/>
                    <a:gd name="T23" fmla="*/ 2147483646 h 43"/>
                    <a:gd name="T24" fmla="*/ 2147483646 w 44"/>
                    <a:gd name="T25" fmla="*/ 2147483646 h 43"/>
                    <a:gd name="T26" fmla="*/ 2147483646 w 44"/>
                    <a:gd name="T27" fmla="*/ 2147483646 h 43"/>
                    <a:gd name="T28" fmla="*/ 2147483646 w 44"/>
                    <a:gd name="T29" fmla="*/ 2147483646 h 43"/>
                    <a:gd name="T30" fmla="*/ 2147483646 w 44"/>
                    <a:gd name="T31" fmla="*/ 2147483646 h 43"/>
                    <a:gd name="T32" fmla="*/ 2147483646 w 44"/>
                    <a:gd name="T33" fmla="*/ 2147483646 h 43"/>
                    <a:gd name="T34" fmla="*/ 2147483646 w 44"/>
                    <a:gd name="T35" fmla="*/ 2147483646 h 43"/>
                    <a:gd name="T36" fmla="*/ 2147483646 w 44"/>
                    <a:gd name="T37" fmla="*/ 2147483646 h 43"/>
                    <a:gd name="T38" fmla="*/ 2147483646 w 44"/>
                    <a:gd name="T39" fmla="*/ 2147483646 h 43"/>
                    <a:gd name="T40" fmla="*/ 2147483646 w 44"/>
                    <a:gd name="T41" fmla="*/ 2147483646 h 4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4" h="43">
                      <a:moveTo>
                        <a:pt x="11" y="4"/>
                      </a:moveTo>
                      <a:cubicBezTo>
                        <a:pt x="11" y="1"/>
                        <a:pt x="12" y="0"/>
                        <a:pt x="14" y="2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2" y="10"/>
                        <a:pt x="26" y="10"/>
                        <a:pt x="28" y="9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8" y="3"/>
                        <a:pt x="39" y="4"/>
                        <a:pt x="38" y="6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3" y="17"/>
                        <a:pt x="34" y="20"/>
                        <a:pt x="36" y="22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4" y="29"/>
                        <a:pt x="43" y="30"/>
                        <a:pt x="41" y="30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0" y="29"/>
                        <a:pt x="27" y="31"/>
                        <a:pt x="26" y="33"/>
                      </a:cubicBezTo>
                      <a:cubicBezTo>
                        <a:pt x="22" y="41"/>
                        <a:pt x="22" y="41"/>
                        <a:pt x="22" y="41"/>
                      </a:cubicBezTo>
                      <a:cubicBezTo>
                        <a:pt x="21" y="43"/>
                        <a:pt x="20" y="43"/>
                        <a:pt x="19" y="41"/>
                      </a:cubicBezTo>
                      <a:cubicBezTo>
                        <a:pt x="17" y="32"/>
                        <a:pt x="17" y="32"/>
                        <a:pt x="17" y="32"/>
                      </a:cubicBezTo>
                      <a:cubicBezTo>
                        <a:pt x="17" y="30"/>
                        <a:pt x="14" y="27"/>
                        <a:pt x="11" y="27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6"/>
                        <a:pt x="0" y="25"/>
                        <a:pt x="2" y="23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2" y="18"/>
                        <a:pt x="14" y="14"/>
                        <a:pt x="13" y="12"/>
                      </a:cubicBez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F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" name="Freeform 46"/>
                <p:cNvSpPr>
                  <a:spLocks/>
                </p:cNvSpPr>
                <p:nvPr/>
              </p:nvSpPr>
              <p:spPr bwMode="auto">
                <a:xfrm>
                  <a:off x="1380067" y="672044"/>
                  <a:ext cx="196036" cy="192012"/>
                </a:xfrm>
                <a:custGeom>
                  <a:avLst/>
                  <a:gdLst>
                    <a:gd name="T0" fmla="*/ 2147483646 w 43"/>
                    <a:gd name="T1" fmla="*/ 2147483646 h 44"/>
                    <a:gd name="T2" fmla="*/ 2147483646 w 43"/>
                    <a:gd name="T3" fmla="*/ 2147483646 h 44"/>
                    <a:gd name="T4" fmla="*/ 2147483646 w 43"/>
                    <a:gd name="T5" fmla="*/ 2147483646 h 44"/>
                    <a:gd name="T6" fmla="*/ 2147483646 w 43"/>
                    <a:gd name="T7" fmla="*/ 2147483646 h 44"/>
                    <a:gd name="T8" fmla="*/ 2147483646 w 43"/>
                    <a:gd name="T9" fmla="*/ 2147483646 h 44"/>
                    <a:gd name="T10" fmla="*/ 2147483646 w 43"/>
                    <a:gd name="T11" fmla="*/ 2147483646 h 44"/>
                    <a:gd name="T12" fmla="*/ 2147483646 w 43"/>
                    <a:gd name="T13" fmla="*/ 2147483646 h 44"/>
                    <a:gd name="T14" fmla="*/ 2147483646 w 43"/>
                    <a:gd name="T15" fmla="*/ 2147483646 h 44"/>
                    <a:gd name="T16" fmla="*/ 2147483646 w 43"/>
                    <a:gd name="T17" fmla="*/ 2147483646 h 44"/>
                    <a:gd name="T18" fmla="*/ 2147483646 w 43"/>
                    <a:gd name="T19" fmla="*/ 2147483646 h 44"/>
                    <a:gd name="T20" fmla="*/ 2147483646 w 43"/>
                    <a:gd name="T21" fmla="*/ 2147483646 h 44"/>
                    <a:gd name="T22" fmla="*/ 2147483646 w 43"/>
                    <a:gd name="T23" fmla="*/ 2147483646 h 44"/>
                    <a:gd name="T24" fmla="*/ 2147483646 w 43"/>
                    <a:gd name="T25" fmla="*/ 2147483646 h 44"/>
                    <a:gd name="T26" fmla="*/ 2147483646 w 43"/>
                    <a:gd name="T27" fmla="*/ 2147483646 h 44"/>
                    <a:gd name="T28" fmla="*/ 2147483646 w 43"/>
                    <a:gd name="T29" fmla="*/ 2147483646 h 44"/>
                    <a:gd name="T30" fmla="*/ 2147483646 w 43"/>
                    <a:gd name="T31" fmla="*/ 2147483646 h 44"/>
                    <a:gd name="T32" fmla="*/ 2147483646 w 43"/>
                    <a:gd name="T33" fmla="*/ 2147483646 h 44"/>
                    <a:gd name="T34" fmla="*/ 2147483646 w 43"/>
                    <a:gd name="T35" fmla="*/ 2147483646 h 44"/>
                    <a:gd name="T36" fmla="*/ 2147483646 w 43"/>
                    <a:gd name="T37" fmla="*/ 2147483646 h 44"/>
                    <a:gd name="T38" fmla="*/ 2147483646 w 43"/>
                    <a:gd name="T39" fmla="*/ 2147483646 h 44"/>
                    <a:gd name="T40" fmla="*/ 2147483646 w 43"/>
                    <a:gd name="T41" fmla="*/ 2147483646 h 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3" h="44">
                      <a:moveTo>
                        <a:pt x="40" y="24"/>
                      </a:moveTo>
                      <a:cubicBezTo>
                        <a:pt x="43" y="23"/>
                        <a:pt x="43" y="22"/>
                        <a:pt x="40" y="21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0" y="17"/>
                        <a:pt x="28" y="14"/>
                        <a:pt x="28" y="12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8" y="0"/>
                        <a:pt x="27" y="0"/>
                        <a:pt x="25" y="2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8" y="11"/>
                        <a:pt x="15" y="12"/>
                        <a:pt x="12" y="11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1" y="8"/>
                        <a:pt x="2" y="1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20"/>
                        <a:pt x="9" y="23"/>
                        <a:pt x="7" y="26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0" y="34"/>
                        <a:pt x="1" y="36"/>
                        <a:pt x="4" y="35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4" y="32"/>
                        <a:pt x="18" y="33"/>
                        <a:pt x="19" y="35"/>
                      </a:cubicBezTo>
                      <a:cubicBezTo>
                        <a:pt x="24" y="42"/>
                        <a:pt x="24" y="42"/>
                        <a:pt x="24" y="42"/>
                      </a:cubicBezTo>
                      <a:cubicBezTo>
                        <a:pt x="25" y="44"/>
                        <a:pt x="27" y="44"/>
                        <a:pt x="27" y="41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7" y="30"/>
                        <a:pt x="29" y="27"/>
                        <a:pt x="32" y="26"/>
                      </a:cubicBezTo>
                      <a:lnTo>
                        <a:pt x="40" y="24"/>
                      </a:lnTo>
                      <a:close/>
                    </a:path>
                  </a:pathLst>
                </a:custGeom>
                <a:solidFill>
                  <a:srgbClr val="F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" name="Freeform 47"/>
                <p:cNvSpPr>
                  <a:spLocks/>
                </p:cNvSpPr>
                <p:nvPr/>
              </p:nvSpPr>
              <p:spPr bwMode="auto">
                <a:xfrm>
                  <a:off x="766659" y="301011"/>
                  <a:ext cx="132613" cy="129836"/>
                </a:xfrm>
                <a:custGeom>
                  <a:avLst/>
                  <a:gdLst>
                    <a:gd name="T0" fmla="*/ 2147483646 w 29"/>
                    <a:gd name="T1" fmla="*/ 2147483646 h 30"/>
                    <a:gd name="T2" fmla="*/ 2147483646 w 29"/>
                    <a:gd name="T3" fmla="*/ 2147483646 h 30"/>
                    <a:gd name="T4" fmla="*/ 2147483646 w 29"/>
                    <a:gd name="T5" fmla="*/ 2147483646 h 30"/>
                    <a:gd name="T6" fmla="*/ 2147483646 w 29"/>
                    <a:gd name="T7" fmla="*/ 2147483646 h 30"/>
                    <a:gd name="T8" fmla="*/ 2147483646 w 29"/>
                    <a:gd name="T9" fmla="*/ 2147483646 h 30"/>
                    <a:gd name="T10" fmla="*/ 2147483646 w 29"/>
                    <a:gd name="T11" fmla="*/ 2147483646 h 30"/>
                    <a:gd name="T12" fmla="*/ 2147483646 w 29"/>
                    <a:gd name="T13" fmla="*/ 2147483646 h 30"/>
                    <a:gd name="T14" fmla="*/ 2147483646 w 29"/>
                    <a:gd name="T15" fmla="*/ 2147483646 h 30"/>
                    <a:gd name="T16" fmla="*/ 2147483646 w 29"/>
                    <a:gd name="T17" fmla="*/ 2147483646 h 30"/>
                    <a:gd name="T18" fmla="*/ 2147483646 w 29"/>
                    <a:gd name="T19" fmla="*/ 2147483646 h 30"/>
                    <a:gd name="T20" fmla="*/ 2147483646 w 29"/>
                    <a:gd name="T21" fmla="*/ 2147483646 h 30"/>
                    <a:gd name="T22" fmla="*/ 2147483646 w 29"/>
                    <a:gd name="T23" fmla="*/ 2147483646 h 30"/>
                    <a:gd name="T24" fmla="*/ 2147483646 w 29"/>
                    <a:gd name="T25" fmla="*/ 2147483646 h 30"/>
                    <a:gd name="T26" fmla="*/ 2147483646 w 29"/>
                    <a:gd name="T27" fmla="*/ 2147483646 h 30"/>
                    <a:gd name="T28" fmla="*/ 2147483646 w 29"/>
                    <a:gd name="T29" fmla="*/ 2147483646 h 30"/>
                    <a:gd name="T30" fmla="*/ 2147483646 w 29"/>
                    <a:gd name="T31" fmla="*/ 2147483646 h 30"/>
                    <a:gd name="T32" fmla="*/ 2147483646 w 29"/>
                    <a:gd name="T33" fmla="*/ 2147483646 h 30"/>
                    <a:gd name="T34" fmla="*/ 2147483646 w 29"/>
                    <a:gd name="T35" fmla="*/ 2147483646 h 30"/>
                    <a:gd name="T36" fmla="*/ 2147483646 w 29"/>
                    <a:gd name="T37" fmla="*/ 2147483646 h 30"/>
                    <a:gd name="T38" fmla="*/ 2147483646 w 29"/>
                    <a:gd name="T39" fmla="*/ 2147483646 h 30"/>
                    <a:gd name="T40" fmla="*/ 2147483646 w 29"/>
                    <a:gd name="T41" fmla="*/ 2147483646 h 3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" h="30">
                      <a:moveTo>
                        <a:pt x="16" y="1"/>
                      </a:moveTo>
                      <a:cubicBezTo>
                        <a:pt x="17" y="0"/>
                        <a:pt x="18" y="0"/>
                        <a:pt x="18" y="2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0"/>
                        <a:pt x="20" y="12"/>
                        <a:pt x="22" y="12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9" y="14"/>
                        <a:pt x="29" y="15"/>
                        <a:pt x="27" y="16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0" y="18"/>
                        <a:pt x="19" y="20"/>
                        <a:pt x="19" y="22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30"/>
                        <a:pt x="18" y="30"/>
                        <a:pt x="17" y="29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3" y="23"/>
                        <a:pt x="10" y="22"/>
                        <a:pt x="9" y="23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1" y="25"/>
                        <a:pt x="1" y="25"/>
                        <a:pt x="2" y="23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6" y="17"/>
                        <a:pt x="6" y="14"/>
                        <a:pt x="5" y="13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1" y="6"/>
                        <a:pt x="2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0" y="9"/>
                        <a:pt x="12" y="8"/>
                        <a:pt x="13" y="6"/>
                      </a:cubicBez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F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0" name="同心圆 145"/>
                <p:cNvSpPr>
                  <a:spLocks/>
                </p:cNvSpPr>
                <p:nvPr/>
              </p:nvSpPr>
              <p:spPr bwMode="auto">
                <a:xfrm>
                  <a:off x="856084" y="401606"/>
                  <a:ext cx="395185" cy="396844"/>
                </a:xfrm>
                <a:custGeom>
                  <a:avLst/>
                  <a:gdLst>
                    <a:gd name="T0" fmla="*/ 0 w 395185"/>
                    <a:gd name="T1" fmla="*/ 198422 h 396844"/>
                    <a:gd name="T2" fmla="*/ 197593 w 395185"/>
                    <a:gd name="T3" fmla="*/ 0 h 396844"/>
                    <a:gd name="T4" fmla="*/ 395186 w 395185"/>
                    <a:gd name="T5" fmla="*/ 198422 h 396844"/>
                    <a:gd name="T6" fmla="*/ 197593 w 395185"/>
                    <a:gd name="T7" fmla="*/ 396844 h 396844"/>
                    <a:gd name="T8" fmla="*/ 0 w 395185"/>
                    <a:gd name="T9" fmla="*/ 198422 h 396844"/>
                    <a:gd name="T10" fmla="*/ 111189 w 395185"/>
                    <a:gd name="T11" fmla="*/ 198422 h 396844"/>
                    <a:gd name="T12" fmla="*/ 197592 w 395185"/>
                    <a:gd name="T13" fmla="*/ 285655 h 396844"/>
                    <a:gd name="T14" fmla="*/ 283995 w 395185"/>
                    <a:gd name="T15" fmla="*/ 198422 h 396844"/>
                    <a:gd name="T16" fmla="*/ 197592 w 395185"/>
                    <a:gd name="T17" fmla="*/ 111189 h 396844"/>
                    <a:gd name="T18" fmla="*/ 111189 w 395185"/>
                    <a:gd name="T19" fmla="*/ 198422 h 3968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95185" h="396844">
                      <a:moveTo>
                        <a:pt x="0" y="198422"/>
                      </a:moveTo>
                      <a:cubicBezTo>
                        <a:pt x="0" y="88837"/>
                        <a:pt x="88465" y="0"/>
                        <a:pt x="197593" y="0"/>
                      </a:cubicBezTo>
                      <a:cubicBezTo>
                        <a:pt x="306721" y="0"/>
                        <a:pt x="395186" y="88837"/>
                        <a:pt x="395186" y="198422"/>
                      </a:cubicBezTo>
                      <a:cubicBezTo>
                        <a:pt x="395186" y="308007"/>
                        <a:pt x="306721" y="396844"/>
                        <a:pt x="197593" y="396844"/>
                      </a:cubicBezTo>
                      <a:cubicBezTo>
                        <a:pt x="88465" y="396844"/>
                        <a:pt x="0" y="308007"/>
                        <a:pt x="0" y="198422"/>
                      </a:cubicBezTo>
                      <a:close/>
                      <a:moveTo>
                        <a:pt x="111189" y="198422"/>
                      </a:moveTo>
                      <a:cubicBezTo>
                        <a:pt x="111189" y="246599"/>
                        <a:pt x="149873" y="285655"/>
                        <a:pt x="197592" y="285655"/>
                      </a:cubicBezTo>
                      <a:cubicBezTo>
                        <a:pt x="245311" y="285655"/>
                        <a:pt x="283995" y="246599"/>
                        <a:pt x="283995" y="198422"/>
                      </a:cubicBezTo>
                      <a:cubicBezTo>
                        <a:pt x="283995" y="150245"/>
                        <a:pt x="245311" y="111189"/>
                        <a:pt x="197592" y="111189"/>
                      </a:cubicBezTo>
                      <a:cubicBezTo>
                        <a:pt x="149873" y="111189"/>
                        <a:pt x="111189" y="150245"/>
                        <a:pt x="111189" y="198422"/>
                      </a:cubicBezTo>
                      <a:close/>
                    </a:path>
                  </a:pathLst>
                </a:custGeom>
                <a:solidFill>
                  <a:srgbClr val="F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cxnSp>
              <p:nvCxnSpPr>
                <p:cNvPr id="91" name="直接连接符 146"/>
                <p:cNvCxnSpPr>
                  <a:cxnSpLocks noChangeShapeType="1"/>
                </p:cNvCxnSpPr>
                <p:nvPr/>
              </p:nvCxnSpPr>
              <p:spPr bwMode="auto">
                <a:xfrm flipH="1">
                  <a:off x="645" y="739718"/>
                  <a:ext cx="937968" cy="1041320"/>
                </a:xfrm>
                <a:prstGeom prst="line">
                  <a:avLst/>
                </a:prstGeom>
                <a:noFill/>
                <a:ln w="47625">
                  <a:solidFill>
                    <a:srgbClr val="F5555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" name="直接连接符 147"/>
                <p:cNvCxnSpPr>
                  <a:cxnSpLocks noChangeShapeType="1"/>
                </p:cNvCxnSpPr>
                <p:nvPr/>
              </p:nvCxnSpPr>
              <p:spPr bwMode="auto">
                <a:xfrm>
                  <a:off x="1156044" y="739718"/>
                  <a:ext cx="950665" cy="1028621"/>
                </a:xfrm>
                <a:prstGeom prst="line">
                  <a:avLst/>
                </a:prstGeom>
                <a:noFill/>
                <a:ln w="47625">
                  <a:solidFill>
                    <a:srgbClr val="F5555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81" name="Freeform 170"/>
            <p:cNvSpPr>
              <a:spLocks noEditPoints="1"/>
            </p:cNvSpPr>
            <p:nvPr/>
          </p:nvSpPr>
          <p:spPr bwMode="auto">
            <a:xfrm>
              <a:off x="1079435" y="1104205"/>
              <a:ext cx="537590" cy="509766"/>
            </a:xfrm>
            <a:custGeom>
              <a:avLst/>
              <a:gdLst>
                <a:gd name="T0" fmla="*/ 2147483646 w 229"/>
                <a:gd name="T1" fmla="*/ 0 h 217"/>
                <a:gd name="T2" fmla="*/ 2147483646 w 229"/>
                <a:gd name="T3" fmla="*/ 0 h 217"/>
                <a:gd name="T4" fmla="*/ 2147483646 w 229"/>
                <a:gd name="T5" fmla="*/ 2147483646 h 217"/>
                <a:gd name="T6" fmla="*/ 2147483646 w 229"/>
                <a:gd name="T7" fmla="*/ 2147483646 h 217"/>
                <a:gd name="T8" fmla="*/ 2147483646 w 229"/>
                <a:gd name="T9" fmla="*/ 2147483646 h 217"/>
                <a:gd name="T10" fmla="*/ 2147483646 w 229"/>
                <a:gd name="T11" fmla="*/ 2147483646 h 217"/>
                <a:gd name="T12" fmla="*/ 0 w 229"/>
                <a:gd name="T13" fmla="*/ 2147483646 h 217"/>
                <a:gd name="T14" fmla="*/ 0 w 229"/>
                <a:gd name="T15" fmla="*/ 2147483646 h 217"/>
                <a:gd name="T16" fmla="*/ 2147483646 w 229"/>
                <a:gd name="T17" fmla="*/ 0 h 217"/>
                <a:gd name="T18" fmla="*/ 2147483646 w 229"/>
                <a:gd name="T19" fmla="*/ 2147483646 h 217"/>
                <a:gd name="T20" fmla="*/ 2147483646 w 229"/>
                <a:gd name="T21" fmla="*/ 2147483646 h 217"/>
                <a:gd name="T22" fmla="*/ 2147483646 w 229"/>
                <a:gd name="T23" fmla="*/ 2147483646 h 217"/>
                <a:gd name="T24" fmla="*/ 2147483646 w 229"/>
                <a:gd name="T25" fmla="*/ 2147483646 h 217"/>
                <a:gd name="T26" fmla="*/ 2147483646 w 229"/>
                <a:gd name="T27" fmla="*/ 2147483646 h 217"/>
                <a:gd name="T28" fmla="*/ 2147483646 w 229"/>
                <a:gd name="T29" fmla="*/ 2147483646 h 217"/>
                <a:gd name="T30" fmla="*/ 2147483646 w 229"/>
                <a:gd name="T31" fmla="*/ 2147483646 h 217"/>
                <a:gd name="T32" fmla="*/ 2147483646 w 229"/>
                <a:gd name="T33" fmla="*/ 2147483646 h 217"/>
                <a:gd name="T34" fmla="*/ 2147483646 w 229"/>
                <a:gd name="T35" fmla="*/ 2147483646 h 217"/>
                <a:gd name="T36" fmla="*/ 2147483646 w 229"/>
                <a:gd name="T37" fmla="*/ 2147483646 h 217"/>
                <a:gd name="T38" fmla="*/ 2147483646 w 229"/>
                <a:gd name="T39" fmla="*/ 2147483646 h 217"/>
                <a:gd name="T40" fmla="*/ 2147483646 w 229"/>
                <a:gd name="T41" fmla="*/ 2147483646 h 217"/>
                <a:gd name="T42" fmla="*/ 2147483646 w 229"/>
                <a:gd name="T43" fmla="*/ 2147483646 h 217"/>
                <a:gd name="T44" fmla="*/ 2147483646 w 229"/>
                <a:gd name="T45" fmla="*/ 2147483646 h 217"/>
                <a:gd name="T46" fmla="*/ 2147483646 w 229"/>
                <a:gd name="T47" fmla="*/ 2147483646 h 217"/>
                <a:gd name="T48" fmla="*/ 2147483646 w 229"/>
                <a:gd name="T49" fmla="*/ 2147483646 h 217"/>
                <a:gd name="T50" fmla="*/ 2147483646 w 229"/>
                <a:gd name="T51" fmla="*/ 2147483646 h 217"/>
                <a:gd name="T52" fmla="*/ 2147483646 w 229"/>
                <a:gd name="T53" fmla="*/ 2147483646 h 217"/>
                <a:gd name="T54" fmla="*/ 2147483646 w 229"/>
                <a:gd name="T55" fmla="*/ 2147483646 h 21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29" h="217">
                  <a:moveTo>
                    <a:pt x="19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220" y="0"/>
                    <a:pt x="229" y="9"/>
                    <a:pt x="229" y="20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9" y="151"/>
                    <a:pt x="220" y="160"/>
                    <a:pt x="20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8" y="160"/>
                    <a:pt x="0" y="151"/>
                    <a:pt x="0" y="14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19" y="0"/>
                  </a:cubicBezTo>
                  <a:close/>
                  <a:moveTo>
                    <a:pt x="56" y="203"/>
                  </a:moveTo>
                  <a:cubicBezTo>
                    <a:pt x="69" y="201"/>
                    <a:pt x="81" y="199"/>
                    <a:pt x="94" y="19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140" y="171"/>
                    <a:pt x="140" y="171"/>
                    <a:pt x="140" y="171"/>
                  </a:cubicBezTo>
                  <a:cubicBezTo>
                    <a:pt x="140" y="199"/>
                    <a:pt x="140" y="199"/>
                    <a:pt x="140" y="199"/>
                  </a:cubicBezTo>
                  <a:cubicBezTo>
                    <a:pt x="152" y="200"/>
                    <a:pt x="164" y="201"/>
                    <a:pt x="176" y="203"/>
                  </a:cubicBezTo>
                  <a:cubicBezTo>
                    <a:pt x="176" y="217"/>
                    <a:pt x="176" y="217"/>
                    <a:pt x="176" y="217"/>
                  </a:cubicBezTo>
                  <a:cubicBezTo>
                    <a:pt x="56" y="217"/>
                    <a:pt x="56" y="217"/>
                    <a:pt x="56" y="217"/>
                  </a:cubicBezTo>
                  <a:cubicBezTo>
                    <a:pt x="56" y="213"/>
                    <a:pt x="56" y="208"/>
                    <a:pt x="56" y="203"/>
                  </a:cubicBezTo>
                  <a:close/>
                  <a:moveTo>
                    <a:pt x="17" y="19"/>
                  </a:moveTo>
                  <a:cubicBezTo>
                    <a:pt x="17" y="124"/>
                    <a:pt x="17" y="124"/>
                    <a:pt x="17" y="124"/>
                  </a:cubicBezTo>
                  <a:cubicBezTo>
                    <a:pt x="210" y="124"/>
                    <a:pt x="210" y="124"/>
                    <a:pt x="210" y="124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17" y="19"/>
                    <a:pt x="17" y="19"/>
                    <a:pt x="17" y="19"/>
                  </a:cubicBezTo>
                  <a:close/>
                  <a:moveTo>
                    <a:pt x="191" y="134"/>
                  </a:moveTo>
                  <a:cubicBezTo>
                    <a:pt x="186" y="134"/>
                    <a:pt x="183" y="137"/>
                    <a:pt x="183" y="142"/>
                  </a:cubicBezTo>
                  <a:cubicBezTo>
                    <a:pt x="183" y="146"/>
                    <a:pt x="186" y="150"/>
                    <a:pt x="191" y="150"/>
                  </a:cubicBezTo>
                  <a:cubicBezTo>
                    <a:pt x="195" y="150"/>
                    <a:pt x="199" y="146"/>
                    <a:pt x="199" y="142"/>
                  </a:cubicBezTo>
                  <a:cubicBezTo>
                    <a:pt x="199" y="137"/>
                    <a:pt x="195" y="134"/>
                    <a:pt x="191" y="134"/>
                  </a:cubicBezTo>
                  <a:close/>
                </a:path>
              </a:pathLst>
            </a:custGeom>
            <a:solidFill>
              <a:srgbClr val="F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2507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35011">
        <p14:warp dir="in"/>
      </p:transition>
    </mc:Choice>
    <mc:Fallback xmlns="">
      <p:transition spd="slow" advTm="35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319" y="197121"/>
            <a:ext cx="6983412" cy="5619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1" hangingPunct="1">
              <a:spcBef>
                <a:spcPct val="0"/>
              </a:spcBef>
              <a:defRPr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  <a:cs typeface="+mj-cs"/>
              </a:defRPr>
            </a:lvl1pPr>
            <a:lvl2pPr algn="ctr" eaLnBrk="0" hangingPunct="0">
              <a:spcBef>
                <a:spcPct val="0"/>
              </a:spcBef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eaLnBrk="0" hangingPunct="0">
              <a:spcBef>
                <a:spcPct val="0"/>
              </a:spcBef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eaLnBrk="0" hangingPunct="0">
              <a:spcBef>
                <a:spcPct val="0"/>
              </a:spcBef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eaLnBrk="0" hangingPunct="0">
              <a:spcBef>
                <a:spcPct val="0"/>
              </a:spcBef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习题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960403"/>
            <a:ext cx="8744866" cy="5419049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r>
              <a:rPr lang="en-US" altLang="zh-CN" sz="2400" dirty="0" smtClean="0"/>
              <a:t>1</a:t>
            </a:r>
            <a:r>
              <a:rPr lang="zh-CN" altLang="zh-CN" sz="2400" dirty="0"/>
              <a:t>、输出所有水仙花数。所谓水仙花数是指：一个三位数，它的个位、十位、百位的立方和等于它本身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zh-CN" altLang="zh-CN" sz="2400" dirty="0"/>
          </a:p>
          <a:p>
            <a:r>
              <a:rPr lang="en-US" altLang="zh-CN" sz="2400" dirty="0"/>
              <a:t>2</a:t>
            </a:r>
            <a:r>
              <a:rPr lang="zh-CN" altLang="zh-CN" sz="2400" dirty="0"/>
              <a:t>、假如从今天开始</a:t>
            </a:r>
            <a:r>
              <a:rPr lang="en-US" altLang="zh-CN" sz="2400" dirty="0"/>
              <a:t>, </a:t>
            </a:r>
            <a:r>
              <a:rPr lang="zh-CN" altLang="zh-CN" sz="2400" dirty="0"/>
              <a:t>第</a:t>
            </a:r>
            <a:r>
              <a:rPr lang="en-US" altLang="zh-CN" sz="2400" dirty="0"/>
              <a:t>1</a:t>
            </a:r>
            <a:r>
              <a:rPr lang="zh-CN" altLang="zh-CN" sz="2400" dirty="0"/>
              <a:t>天为“希望工程”存入</a:t>
            </a:r>
            <a:r>
              <a:rPr lang="en-US" altLang="zh-CN" sz="2400" dirty="0"/>
              <a:t>1</a:t>
            </a:r>
            <a:r>
              <a:rPr lang="zh-CN" altLang="zh-CN" sz="2400" dirty="0"/>
              <a:t>元钱</a:t>
            </a:r>
            <a:r>
              <a:rPr lang="en-US" altLang="zh-CN" sz="2400" dirty="0"/>
              <a:t>, </a:t>
            </a:r>
            <a:r>
              <a:rPr lang="zh-CN" altLang="zh-CN" sz="2400" dirty="0"/>
              <a:t>第</a:t>
            </a:r>
            <a:r>
              <a:rPr lang="en-US" altLang="zh-CN" sz="2400" dirty="0"/>
              <a:t>2</a:t>
            </a:r>
            <a:r>
              <a:rPr lang="zh-CN" altLang="zh-CN" sz="2400" dirty="0"/>
              <a:t>天存入</a:t>
            </a:r>
            <a:r>
              <a:rPr lang="en-US" altLang="zh-CN" sz="2400" dirty="0"/>
              <a:t>2</a:t>
            </a:r>
            <a:r>
              <a:rPr lang="zh-CN" altLang="zh-CN" sz="2400" dirty="0"/>
              <a:t>元钱</a:t>
            </a:r>
            <a:r>
              <a:rPr lang="en-US" altLang="zh-CN" sz="2400" dirty="0"/>
              <a:t>, </a:t>
            </a:r>
            <a:r>
              <a:rPr lang="zh-CN" altLang="zh-CN" sz="2400" dirty="0"/>
              <a:t>第</a:t>
            </a:r>
            <a:r>
              <a:rPr lang="en-US" altLang="zh-CN" sz="2400" dirty="0"/>
              <a:t>3</a:t>
            </a:r>
            <a:r>
              <a:rPr lang="zh-CN" altLang="zh-CN" sz="2400" dirty="0"/>
              <a:t>天存入</a:t>
            </a:r>
            <a:r>
              <a:rPr lang="en-US" altLang="zh-CN" sz="2400" dirty="0"/>
              <a:t>3</a:t>
            </a:r>
            <a:r>
              <a:rPr lang="zh-CN" altLang="zh-CN" sz="2400" dirty="0"/>
              <a:t>元钱</a:t>
            </a:r>
            <a:r>
              <a:rPr lang="en-US" altLang="zh-CN" sz="2400" dirty="0"/>
              <a:t>, </a:t>
            </a:r>
            <a:r>
              <a:rPr lang="zh-CN" altLang="zh-CN" sz="2400" dirty="0"/>
              <a:t>问</a:t>
            </a:r>
            <a:r>
              <a:rPr lang="en-US" altLang="zh-CN" sz="2400" dirty="0"/>
              <a:t>10</a:t>
            </a:r>
            <a:r>
              <a:rPr lang="zh-CN" altLang="zh-CN" sz="2400" dirty="0"/>
              <a:t>天后你将为“希望工程”存入多少钱。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输入一个正整数</a:t>
            </a:r>
            <a:r>
              <a:rPr lang="en-US" altLang="zh-CN" sz="2400" dirty="0"/>
              <a:t>n,</a:t>
            </a:r>
            <a:r>
              <a:rPr lang="zh-CN" altLang="en-US" sz="2400" dirty="0"/>
              <a:t>输出</a:t>
            </a:r>
            <a:r>
              <a:rPr lang="en-US" altLang="zh-CN" sz="2400" dirty="0"/>
              <a:t>2/1+3/2+5/3+8/5+……</a:t>
            </a:r>
            <a:r>
              <a:rPr lang="zh-CN" altLang="en-US" sz="2400" dirty="0"/>
              <a:t>的前</a:t>
            </a:r>
            <a:r>
              <a:rPr lang="en-US" altLang="zh-CN" sz="2400" dirty="0"/>
              <a:t>n</a:t>
            </a:r>
            <a:r>
              <a:rPr lang="zh-CN" altLang="en-US" sz="2400" dirty="0"/>
              <a:t>项之和，保留两位小数。（该序列从第</a:t>
            </a:r>
            <a:r>
              <a:rPr lang="en-US" altLang="zh-CN" sz="2400" dirty="0"/>
              <a:t>2</a:t>
            </a:r>
            <a:r>
              <a:rPr lang="zh-CN" altLang="en-US" sz="2400" dirty="0"/>
              <a:t>项起，每一项的分子是前一项分子与分母的和，分母是前一项的</a:t>
            </a:r>
            <a:r>
              <a:rPr lang="zh-CN" altLang="en-US" sz="2400" dirty="0" smtClean="0"/>
              <a:t>分子）。</a:t>
            </a:r>
            <a:endParaRPr lang="en-US" altLang="zh-CN" sz="2400" dirty="0"/>
          </a:p>
          <a:p>
            <a:pPr lvl="2"/>
            <a:endParaRPr lang="zh-CN" altLang="en-US" sz="2400" dirty="0"/>
          </a:p>
          <a:p>
            <a:pPr lvl="2" algn="just"/>
            <a:r>
              <a:rPr lang="zh-CN" altLang="en-US" sz="2000" dirty="0">
                <a:solidFill>
                  <a:srgbClr val="000000"/>
                </a:solidFill>
              </a:rPr>
              <a:t>输入输出示例：</a:t>
            </a:r>
          </a:p>
          <a:p>
            <a:pPr lvl="2" algn="just"/>
            <a:r>
              <a:rPr lang="en-US" altLang="zh-CN" sz="2000" dirty="0">
                <a:solidFill>
                  <a:srgbClr val="000000"/>
                </a:solidFill>
              </a:rPr>
              <a:t>Input n:</a:t>
            </a:r>
            <a:r>
              <a:rPr lang="en-US" altLang="zh-CN" sz="2000" u="sng" dirty="0">
                <a:solidFill>
                  <a:srgbClr val="000000"/>
                </a:solidFill>
              </a:rPr>
              <a:t>15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2" algn="just"/>
            <a:r>
              <a:rPr lang="zh-CN" altLang="en-US" sz="2000" dirty="0">
                <a:solidFill>
                  <a:srgbClr val="000000"/>
                </a:solidFill>
              </a:rPr>
              <a:t>结果为</a:t>
            </a:r>
            <a:r>
              <a:rPr lang="en-US" altLang="zh-CN" sz="2000" dirty="0" smtClean="0">
                <a:solidFill>
                  <a:srgbClr val="000000"/>
                </a:solidFill>
              </a:rPr>
              <a:t>24.57</a:t>
            </a:r>
            <a:endParaRPr lang="zh-CN" altLang="zh-CN" sz="2400" dirty="0"/>
          </a:p>
          <a:p>
            <a:pPr lvl="0" indent="45720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61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011"/>
    </mc:Choice>
    <mc:Fallback xmlns="">
      <p:transition advTm="35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827088" y="260350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for</a:t>
            </a: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语句注意事项：</a:t>
            </a:r>
          </a:p>
        </p:txBody>
      </p:sp>
      <p:sp>
        <p:nvSpPr>
          <p:cNvPr id="226307" name="Rectangle 3" descr="信纸"/>
          <p:cNvSpPr>
            <a:spLocks noChangeArrowheads="1"/>
          </p:cNvSpPr>
          <p:nvPr/>
        </p:nvSpPr>
        <p:spPr bwMode="auto">
          <a:xfrm>
            <a:off x="1476375" y="2060575"/>
            <a:ext cx="6408738" cy="2320925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indent="400050">
              <a:defRPr/>
            </a:pPr>
            <a:r>
              <a:rPr kumimoji="1" lang="zh-CN" altLang="en-US" sz="24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例：计算</a:t>
            </a:r>
            <a:r>
              <a:rPr kumimoji="1" lang="en-US" altLang="zh-CN" sz="24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1*2+3*4+5*6+…+99*100</a:t>
            </a:r>
            <a:r>
              <a:rPr kumimoji="1" lang="zh-CN" altLang="en-US" sz="24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  <a:r>
              <a:rPr kumimoji="1" lang="zh-CN" altLang="en-US" sz="2400" b="0">
                <a:latin typeface="Times New Roman" pitchFamily="18" charset="0"/>
                <a:ea typeface="宋体" pitchFamily="2" charset="-122"/>
              </a:rPr>
              <a:t> </a:t>
            </a:r>
            <a:endParaRPr kumimoji="1" lang="zh-CN" altLang="en-US" sz="24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int i, j;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long sum = 0;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for ( i =1, j = 2; i &lt;= 99; i = i + 2, j = j + 2 )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sum += i *j;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printf ("sum = %ld\n", sum);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0" y="692150"/>
            <a:ext cx="89646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(1) 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、表达式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、和表达式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可以是任何类型的表达式。比方说，这三个表达式都可以是逗号表达式，即每个表达式都可由多个表达式组成。</a:t>
            </a:r>
            <a:r>
              <a:rPr kumimoji="1" lang="zh-CN" altLang="en-US" sz="2400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6309" name="Oval 5"/>
          <p:cNvSpPr>
            <a:spLocks noChangeArrowheads="1"/>
          </p:cNvSpPr>
          <p:nvPr/>
        </p:nvSpPr>
        <p:spPr bwMode="auto">
          <a:xfrm>
            <a:off x="2563813" y="3213100"/>
            <a:ext cx="1347787" cy="406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10" name="Oval 6"/>
          <p:cNvSpPr>
            <a:spLocks noChangeArrowheads="1"/>
          </p:cNvSpPr>
          <p:nvPr/>
        </p:nvSpPr>
        <p:spPr bwMode="auto">
          <a:xfrm>
            <a:off x="4978400" y="3213100"/>
            <a:ext cx="2376488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11" name="AutoShape 7"/>
          <p:cNvSpPr>
            <a:spLocks/>
          </p:cNvSpPr>
          <p:nvPr/>
        </p:nvSpPr>
        <p:spPr bwMode="auto">
          <a:xfrm>
            <a:off x="3635375" y="5229225"/>
            <a:ext cx="1944688" cy="474663"/>
          </a:xfrm>
          <a:prstGeom prst="borderCallout2">
            <a:avLst>
              <a:gd name="adj1" fmla="val 24079"/>
              <a:gd name="adj2" fmla="val -3917"/>
              <a:gd name="adj3" fmla="val 24079"/>
              <a:gd name="adj4" fmla="val -23102"/>
              <a:gd name="adj5" fmla="val -339130"/>
              <a:gd name="adj6" fmla="val -43102"/>
            </a:avLst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逗号表达式</a:t>
            </a:r>
          </a:p>
        </p:txBody>
      </p:sp>
      <p:sp>
        <p:nvSpPr>
          <p:cNvPr id="226312" name="AutoShape 8"/>
          <p:cNvSpPr>
            <a:spLocks/>
          </p:cNvSpPr>
          <p:nvPr/>
        </p:nvSpPr>
        <p:spPr bwMode="auto">
          <a:xfrm>
            <a:off x="6659563" y="5229225"/>
            <a:ext cx="1944687" cy="474663"/>
          </a:xfrm>
          <a:prstGeom prst="borderCallout2">
            <a:avLst>
              <a:gd name="adj1" fmla="val 24079"/>
              <a:gd name="adj2" fmla="val -3917"/>
              <a:gd name="adj3" fmla="val 24079"/>
              <a:gd name="adj4" fmla="val -32329"/>
              <a:gd name="adj5" fmla="val -336120"/>
              <a:gd name="adj6" fmla="val -61880"/>
            </a:avLst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逗号表达式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  <p:bldP spid="226307" grpId="0" animBg="1"/>
      <p:bldP spid="226309" grpId="0" animBg="1"/>
      <p:bldP spid="226310" grpId="0" animBg="1"/>
      <p:bldP spid="226311" grpId="0" animBg="1"/>
      <p:bldP spid="2263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 descr="信纸"/>
          <p:cNvSpPr>
            <a:spLocks noChangeArrowheads="1"/>
          </p:cNvSpPr>
          <p:nvPr/>
        </p:nvSpPr>
        <p:spPr bwMode="auto">
          <a:xfrm>
            <a:off x="684213" y="2314575"/>
            <a:ext cx="4103687" cy="34163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#include &lt;stdio.h&gt;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void main ( )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int i, sum = 0;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i = 1;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for ( ; i &lt;= 100; i++)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 sum += i;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printf("sum = %d\n", sum);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27331" name="Rectangle 3" descr="信纸"/>
          <p:cNvSpPr>
            <a:spLocks noChangeArrowheads="1"/>
          </p:cNvSpPr>
          <p:nvPr/>
        </p:nvSpPr>
        <p:spPr bwMode="auto">
          <a:xfrm>
            <a:off x="4716463" y="1916113"/>
            <a:ext cx="4213225" cy="34163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#include &lt;stdio.h&gt;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void main ( )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int i, sum = 0;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i = 1;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for ( ; i &lt;= 100; )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sum += i++;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printf("sum = %d\n", sum);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827088" y="260350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for</a:t>
            </a: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语句注意事项：</a:t>
            </a:r>
          </a:p>
        </p:txBody>
      </p:sp>
      <p:sp>
        <p:nvSpPr>
          <p:cNvPr id="227333" name="AutoShape 5"/>
          <p:cNvSpPr>
            <a:spLocks/>
          </p:cNvSpPr>
          <p:nvPr/>
        </p:nvSpPr>
        <p:spPr bwMode="auto">
          <a:xfrm>
            <a:off x="6872288" y="2662238"/>
            <a:ext cx="1944687" cy="474662"/>
          </a:xfrm>
          <a:prstGeom prst="borderCallout2">
            <a:avLst>
              <a:gd name="adj1" fmla="val 24079"/>
              <a:gd name="adj2" fmla="val -3917"/>
              <a:gd name="adj3" fmla="val 24079"/>
              <a:gd name="adj4" fmla="val -26204"/>
              <a:gd name="adj5" fmla="val 252176"/>
              <a:gd name="adj6" fmla="val -49306"/>
            </a:avLst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省掉表达式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1,3</a:t>
            </a:r>
          </a:p>
        </p:txBody>
      </p:sp>
      <p:sp>
        <p:nvSpPr>
          <p:cNvPr id="227334" name="Oval 6"/>
          <p:cNvSpPr>
            <a:spLocks noChangeArrowheads="1"/>
          </p:cNvSpPr>
          <p:nvPr/>
        </p:nvSpPr>
        <p:spPr bwMode="auto">
          <a:xfrm>
            <a:off x="4999038" y="3802063"/>
            <a:ext cx="2376487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335" name="AutoShape 7"/>
          <p:cNvSpPr>
            <a:spLocks/>
          </p:cNvSpPr>
          <p:nvPr/>
        </p:nvSpPr>
        <p:spPr bwMode="auto">
          <a:xfrm>
            <a:off x="2843213" y="2997200"/>
            <a:ext cx="1944687" cy="474663"/>
          </a:xfrm>
          <a:prstGeom prst="borderCallout2">
            <a:avLst>
              <a:gd name="adj1" fmla="val 24079"/>
              <a:gd name="adj2" fmla="val -3917"/>
              <a:gd name="adj3" fmla="val 24079"/>
              <a:gd name="adj4" fmla="val -29713"/>
              <a:gd name="adj5" fmla="val 277593"/>
              <a:gd name="adj6" fmla="val -56491"/>
            </a:avLst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省掉表达式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27336" name="Oval 8"/>
          <p:cNvSpPr>
            <a:spLocks noChangeArrowheads="1"/>
          </p:cNvSpPr>
          <p:nvPr/>
        </p:nvSpPr>
        <p:spPr bwMode="auto">
          <a:xfrm>
            <a:off x="900113" y="4203700"/>
            <a:ext cx="2879725" cy="4413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684213" y="765175"/>
            <a:ext cx="82089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(2) 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、表达式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、和表达式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都是任选项，可以省掉其中的一个、两个或全部，但其用于间隔的分号是一个也不能省的。</a:t>
            </a:r>
          </a:p>
        </p:txBody>
      </p:sp>
      <p:sp>
        <p:nvSpPr>
          <p:cNvPr id="227338" name="Rectangle 10" descr="信纸"/>
          <p:cNvSpPr>
            <a:spLocks noChangeArrowheads="1"/>
          </p:cNvSpPr>
          <p:nvPr/>
        </p:nvSpPr>
        <p:spPr bwMode="auto">
          <a:xfrm>
            <a:off x="3005138" y="2111375"/>
            <a:ext cx="4806950" cy="4511675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#include &lt;</a:t>
            </a:r>
            <a:r>
              <a:rPr kumimoji="1"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stdio.h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void main ( )</a:t>
            </a: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 sum = 0;</a:t>
            </a: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= 1;</a:t>
            </a: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for ( ;  ; )</a:t>
            </a: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{</a:t>
            </a: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if (</a:t>
            </a:r>
            <a:r>
              <a:rPr kumimoji="1"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&gt; 100)  break;</a:t>
            </a: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sum += </a:t>
            </a:r>
            <a:r>
              <a:rPr kumimoji="1"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++;</a:t>
            </a: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}</a:t>
            </a: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printf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("sum = %d\n", sum);</a:t>
            </a: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27339" name="AutoShape 11"/>
          <p:cNvSpPr>
            <a:spLocks/>
          </p:cNvSpPr>
          <p:nvPr/>
        </p:nvSpPr>
        <p:spPr bwMode="auto">
          <a:xfrm>
            <a:off x="5580063" y="2997200"/>
            <a:ext cx="2087562" cy="474663"/>
          </a:xfrm>
          <a:prstGeom prst="borderCallout2">
            <a:avLst>
              <a:gd name="adj1" fmla="val 24079"/>
              <a:gd name="adj2" fmla="val -3648"/>
              <a:gd name="adj3" fmla="val 24079"/>
              <a:gd name="adj4" fmla="val -32319"/>
              <a:gd name="adj5" fmla="val 241472"/>
              <a:gd name="adj6" fmla="val -62130"/>
            </a:avLst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省掉表达式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1,2,3</a:t>
            </a:r>
          </a:p>
        </p:txBody>
      </p:sp>
      <p:sp>
        <p:nvSpPr>
          <p:cNvPr id="227340" name="Oval 12"/>
          <p:cNvSpPr>
            <a:spLocks noChangeArrowheads="1"/>
          </p:cNvSpPr>
          <p:nvPr/>
        </p:nvSpPr>
        <p:spPr bwMode="auto">
          <a:xfrm>
            <a:off x="3203575" y="4005263"/>
            <a:ext cx="1800225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 animBg="1"/>
      <p:bldP spid="227331" grpId="0" animBg="1"/>
      <p:bldP spid="227333" grpId="0" animBg="1"/>
      <p:bldP spid="227334" grpId="0" animBg="1"/>
      <p:bldP spid="227335" grpId="0" animBg="1"/>
      <p:bldP spid="227336" grpId="0" animBg="1"/>
      <p:bldP spid="227337" grpId="0"/>
      <p:bldP spid="227338" grpId="0" animBg="1"/>
      <p:bldP spid="227339" grpId="0" animBg="1"/>
      <p:bldP spid="2273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827088" y="260350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for</a:t>
            </a: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语句注意事项：</a:t>
            </a:r>
          </a:p>
        </p:txBody>
      </p:sp>
      <p:sp>
        <p:nvSpPr>
          <p:cNvPr id="228355" name="Rectangle 3" descr="信纸"/>
          <p:cNvSpPr>
            <a:spLocks noChangeArrowheads="1"/>
          </p:cNvSpPr>
          <p:nvPr/>
        </p:nvSpPr>
        <p:spPr bwMode="auto">
          <a:xfrm>
            <a:off x="1547813" y="1412875"/>
            <a:ext cx="6408737" cy="860425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for (a = 1; ; a++)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printf ("&amp;d\n", a);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755650" y="836613"/>
            <a:ext cx="813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(3) 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如果为空则相当于表达式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的值是真</a:t>
            </a:r>
            <a:r>
              <a:rPr kumimoji="1" lang="zh-CN" altLang="en-US" sz="2400" b="0">
                <a:latin typeface="楷体_GB2312" pitchFamily="49" charset="-122"/>
                <a:ea typeface="楷体_GB2312" pitchFamily="49" charset="-122"/>
              </a:rPr>
              <a:t> 。</a:t>
            </a:r>
          </a:p>
        </p:txBody>
      </p:sp>
      <p:sp>
        <p:nvSpPr>
          <p:cNvPr id="228357" name="AutoShape 5"/>
          <p:cNvSpPr>
            <a:spLocks noChangeArrowheads="1"/>
          </p:cNvSpPr>
          <p:nvPr/>
        </p:nvSpPr>
        <p:spPr bwMode="auto">
          <a:xfrm>
            <a:off x="4859338" y="1336675"/>
            <a:ext cx="2376487" cy="1008063"/>
          </a:xfrm>
          <a:prstGeom prst="irregularSeal1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69804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死循环！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722313" y="2413000"/>
            <a:ext cx="84216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(4) 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循环体中的语句可为任意类型的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语句。</a:t>
            </a:r>
          </a:p>
          <a:p>
            <a:pPr>
              <a:tabLst>
                <a:tab pos="457200" algn="l"/>
              </a:tabLst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(5) for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语句也可以组成多重循环，而且也可以和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语句和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语句相互嵌套。</a:t>
            </a:r>
          </a:p>
          <a:p>
            <a:pPr>
              <a:tabLst>
                <a:tab pos="457200" algn="l"/>
              </a:tabLst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(6) 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循环体可以是空语句。</a:t>
            </a:r>
          </a:p>
        </p:txBody>
      </p:sp>
      <p:sp>
        <p:nvSpPr>
          <p:cNvPr id="228359" name="Rectangle 7" descr="信纸"/>
          <p:cNvSpPr>
            <a:spLocks noChangeArrowheads="1"/>
          </p:cNvSpPr>
          <p:nvPr/>
        </p:nvSpPr>
        <p:spPr bwMode="auto">
          <a:xfrm>
            <a:off x="1514475" y="2908300"/>
            <a:ext cx="6408738" cy="3781425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indent="400050">
              <a:defRPr/>
            </a:pP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例：计算用户输入的字符数（当输入是回车符时统计结束</a:t>
            </a:r>
            <a:r>
              <a:rPr kumimoji="1" lang="en-US" altLang="zh-CN" sz="24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。</a:t>
            </a:r>
            <a:r>
              <a:rPr kumimoji="1" lang="zh-CN" altLang="en-US" sz="2400" b="0">
                <a:latin typeface="Times New Roman" pitchFamily="18" charset="0"/>
                <a:ea typeface="宋体" pitchFamily="2" charset="-122"/>
              </a:rPr>
              <a:t> </a:t>
            </a:r>
            <a:endParaRPr kumimoji="1" lang="zh-CN" altLang="en-US" sz="24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#include &lt;stdio.h&gt;</a:t>
            </a:r>
          </a:p>
          <a:p>
            <a:pPr indent="400050">
              <a:defRPr/>
            </a:pPr>
            <a:r>
              <a:rPr kumimoji="1" lang="en-US" altLang="zh-CN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void main ( )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{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int n = 0;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printf ("input a string:\n");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for ( ; getchar( ) != '\n'; n++) 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;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printf ("%d",n);</a:t>
            </a:r>
          </a:p>
          <a:p>
            <a:pPr indent="40005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940425" y="3500438"/>
            <a:ext cx="3024188" cy="1296987"/>
          </a:xfrm>
          <a:prstGeom prst="wedgeRoundRectCallout">
            <a:avLst>
              <a:gd name="adj1" fmla="val -43125"/>
              <a:gd name="adj2" fmla="val 120745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63529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表示循环体为空语句，并非表示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for</a:t>
            </a: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语句结束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8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8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8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8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animBg="1"/>
      <p:bldP spid="228357" grpId="0" animBg="1"/>
      <p:bldP spid="228359" grpId="0" animBg="1"/>
      <p:bldP spid="2283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7772400" cy="5257800"/>
          </a:xfrm>
        </p:spPr>
        <p:txBody>
          <a:bodyPr/>
          <a:lstStyle/>
          <a:p>
            <a:pPr algn="just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altLang="zh-CN" sz="2800" dirty="0" smtClean="0"/>
              <a:t>if（</a:t>
            </a:r>
            <a:r>
              <a:rPr lang="zh-CN" altLang="en-US" sz="2800" dirty="0" smtClean="0"/>
              <a:t>循环次数已知）</a:t>
            </a:r>
          </a:p>
          <a:p>
            <a:pPr algn="just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sz="2800" dirty="0" smtClean="0"/>
              <a:t>	 	使用</a:t>
            </a:r>
            <a:r>
              <a:rPr lang="en-US" altLang="zh-CN" sz="2800" dirty="0" smtClean="0">
                <a:solidFill>
                  <a:srgbClr val="CC0066"/>
                </a:solidFill>
              </a:rPr>
              <a:t>for</a:t>
            </a:r>
            <a:r>
              <a:rPr lang="zh-CN" altLang="en-US" sz="2800" dirty="0" smtClean="0"/>
              <a:t>语句</a:t>
            </a:r>
          </a:p>
          <a:p>
            <a:pPr algn="just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altLang="zh-CN" sz="2800" dirty="0" smtClean="0"/>
              <a:t>else		  	   /* </a:t>
            </a:r>
            <a:r>
              <a:rPr lang="zh-CN" altLang="en-US" sz="2800" dirty="0" smtClean="0"/>
              <a:t>循环次数未知 */</a:t>
            </a:r>
          </a:p>
          <a:p>
            <a:pPr algn="just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if  (</a:t>
            </a:r>
            <a:r>
              <a:rPr lang="zh-CN" altLang="en-US" sz="2800" dirty="0" smtClean="0"/>
              <a:t>循环条件在进入循环时明确)</a:t>
            </a:r>
          </a:p>
          <a:p>
            <a:pPr algn="just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sz="2800" dirty="0" smtClean="0"/>
              <a:t>			使用</a:t>
            </a:r>
            <a:r>
              <a:rPr lang="en-US" altLang="zh-CN" sz="2800" dirty="0" smtClean="0">
                <a:solidFill>
                  <a:srgbClr val="CC0066"/>
                </a:solidFill>
              </a:rPr>
              <a:t>while</a:t>
            </a:r>
            <a:r>
              <a:rPr lang="zh-CN" altLang="en-US" sz="2800" dirty="0" smtClean="0"/>
              <a:t>语句</a:t>
            </a:r>
          </a:p>
          <a:p>
            <a:pPr algn="just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else 	</a:t>
            </a:r>
            <a:r>
              <a:rPr lang="en-US" altLang="zh-CN" dirty="0" smtClean="0"/>
              <a:t>  </a:t>
            </a:r>
            <a:r>
              <a:rPr lang="en-US" altLang="zh-CN" sz="2800" dirty="0" smtClean="0"/>
              <a:t>/* </a:t>
            </a:r>
            <a:r>
              <a:rPr lang="zh-CN" altLang="en-US" sz="2800" dirty="0" smtClean="0"/>
              <a:t>循环条件需要在循环体中明确 */</a:t>
            </a:r>
          </a:p>
          <a:p>
            <a:pPr algn="just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sz="2800" dirty="0" smtClean="0"/>
              <a:t>			使用</a:t>
            </a:r>
            <a:r>
              <a:rPr lang="en-US" altLang="zh-CN" sz="2800" dirty="0" smtClean="0">
                <a:solidFill>
                  <a:srgbClr val="CC0066"/>
                </a:solidFill>
              </a:rPr>
              <a:t>do-while</a:t>
            </a:r>
            <a:r>
              <a:rPr lang="zh-CN" altLang="en-US" sz="2800" dirty="0" smtClean="0"/>
              <a:t>语句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92825" cy="990600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 smtClean="0"/>
              <a:t>4.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  循环语句的选择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11188" y="186681"/>
            <a:ext cx="67691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en-US" altLang="zh-CN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4.3.4 </a:t>
            </a:r>
            <a:r>
              <a:rPr kumimoji="1" lang="zh-CN" altLang="en-US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辅助控制语句：</a:t>
            </a:r>
            <a:r>
              <a:rPr kumimoji="1" lang="en-US" altLang="zh-CN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break</a:t>
            </a:r>
            <a:r>
              <a:rPr kumimoji="1" lang="zh-CN" altLang="en-US" sz="24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en-US" altLang="zh-CN" sz="24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continue</a:t>
            </a:r>
            <a:r>
              <a:rPr kumimoji="1" lang="zh-CN" altLang="en-US" sz="24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r>
              <a:rPr kumimoji="1" lang="zh-CN" altLang="en-US" sz="2400" b="0" dirty="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900113" y="765175"/>
            <a:ext cx="7920037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Ø"/>
              <a:defRPr/>
            </a:pPr>
            <a:r>
              <a:rPr kumimoji="1" lang="en-US" altLang="zh-CN" sz="24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break</a:t>
            </a:r>
            <a:r>
              <a:rPr kumimoji="1" lang="zh-CN" altLang="zh-CN" sz="24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语句</a:t>
            </a:r>
          </a:p>
          <a:p>
            <a:pPr marL="914400" lvl="1" indent="-457200">
              <a:defRPr/>
            </a:pPr>
            <a:r>
              <a:rPr kumimoji="1" lang="zh-CN" altLang="zh-CN" sz="240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功能：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在循环语句和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switch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语句中,终止并跳出循环体或开关体</a:t>
            </a:r>
          </a:p>
          <a:p>
            <a:pPr marL="914400" lvl="1" indent="-457200">
              <a:defRPr/>
            </a:pPr>
            <a:r>
              <a:rPr kumimoji="1" lang="zh-CN" altLang="zh-CN" sz="240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说明：</a:t>
            </a:r>
          </a:p>
          <a:p>
            <a:pPr marL="1371600" lvl="2" indent="-4572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(1) break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不能用于循环语句和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switch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语句之外的任何其它语句之中。 </a:t>
            </a:r>
            <a:endParaRPr kumimoji="1" lang="zh-CN" altLang="en-US" sz="240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1371600" lvl="2" indent="-4572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(2) break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只能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终止并跳出</a:t>
            </a:r>
            <a:r>
              <a:rPr kumimoji="1"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最近一层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的结构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endParaRPr kumimoji="1" lang="zh-CN" altLang="zh-CN" sz="2400" b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36548" name="Text Box 4" descr="信纸"/>
          <p:cNvSpPr txBox="1">
            <a:spLocks noChangeArrowheads="1"/>
          </p:cNvSpPr>
          <p:nvPr/>
        </p:nvSpPr>
        <p:spPr bwMode="auto">
          <a:xfrm>
            <a:off x="768350" y="3551238"/>
            <a:ext cx="2049463" cy="268605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while (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表达式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1)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… …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if (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表达式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2)  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break;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… 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…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algn="just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……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70088" y="5011738"/>
            <a:ext cx="503237" cy="954087"/>
            <a:chOff x="3975" y="2769"/>
            <a:chExt cx="440" cy="921"/>
          </a:xfrm>
        </p:grpSpPr>
        <p:sp>
          <p:nvSpPr>
            <p:cNvPr id="236550" name="Line 6" descr="信纸"/>
            <p:cNvSpPr>
              <a:spLocks noChangeShapeType="1"/>
            </p:cNvSpPr>
            <p:nvPr/>
          </p:nvSpPr>
          <p:spPr bwMode="auto">
            <a:xfrm>
              <a:off x="4110" y="2769"/>
              <a:ext cx="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6551" name="Line 7" descr="信纸"/>
            <p:cNvSpPr>
              <a:spLocks noChangeShapeType="1"/>
            </p:cNvSpPr>
            <p:nvPr/>
          </p:nvSpPr>
          <p:spPr bwMode="auto">
            <a:xfrm flipH="1">
              <a:off x="3975" y="3690"/>
              <a:ext cx="4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6552" name="Line 8" descr="信纸"/>
            <p:cNvSpPr>
              <a:spLocks noChangeShapeType="1"/>
            </p:cNvSpPr>
            <p:nvPr/>
          </p:nvSpPr>
          <p:spPr bwMode="auto">
            <a:xfrm>
              <a:off x="4409" y="2778"/>
              <a:ext cx="0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36553" name="Text Box 9" descr="信纸"/>
          <p:cNvSpPr txBox="1">
            <a:spLocks noChangeArrowheads="1"/>
          </p:cNvSpPr>
          <p:nvPr/>
        </p:nvSpPr>
        <p:spPr bwMode="auto">
          <a:xfrm>
            <a:off x="3246438" y="3573463"/>
            <a:ext cx="2592387" cy="26638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>
            <a:solidFill>
              <a:srgbClr val="339933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do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… …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if (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表达式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2)  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 break;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… 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…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} while (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表达式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1);</a:t>
            </a:r>
          </a:p>
          <a:p>
            <a:pPr algn="just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……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16438" y="5049838"/>
            <a:ext cx="996950" cy="923925"/>
            <a:chOff x="2701" y="3173"/>
            <a:chExt cx="628" cy="582"/>
          </a:xfrm>
        </p:grpSpPr>
        <p:sp>
          <p:nvSpPr>
            <p:cNvPr id="236555" name="Line 11"/>
            <p:cNvSpPr>
              <a:spLocks noChangeShapeType="1"/>
            </p:cNvSpPr>
            <p:nvPr/>
          </p:nvSpPr>
          <p:spPr bwMode="auto">
            <a:xfrm>
              <a:off x="2701" y="3173"/>
              <a:ext cx="6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6556" name="Line 12"/>
            <p:cNvSpPr>
              <a:spLocks noChangeShapeType="1"/>
            </p:cNvSpPr>
            <p:nvPr/>
          </p:nvSpPr>
          <p:spPr bwMode="auto">
            <a:xfrm flipH="1">
              <a:off x="2771" y="3741"/>
              <a:ext cx="5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6557" name="Line 13"/>
            <p:cNvSpPr>
              <a:spLocks noChangeShapeType="1"/>
            </p:cNvSpPr>
            <p:nvPr/>
          </p:nvSpPr>
          <p:spPr bwMode="auto">
            <a:xfrm>
              <a:off x="3320" y="3186"/>
              <a:ext cx="0" cy="5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36558" name="Text Box 14" descr="信纸"/>
          <p:cNvSpPr txBox="1">
            <a:spLocks noChangeArrowheads="1"/>
          </p:cNvSpPr>
          <p:nvPr/>
        </p:nvSpPr>
        <p:spPr bwMode="auto">
          <a:xfrm>
            <a:off x="6278563" y="3573463"/>
            <a:ext cx="2452687" cy="26638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for (; 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表达式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1; )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……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if (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表达式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2)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break;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……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algn="just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……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523163" y="5008563"/>
            <a:ext cx="428625" cy="957262"/>
            <a:chOff x="3975" y="2769"/>
            <a:chExt cx="440" cy="921"/>
          </a:xfrm>
        </p:grpSpPr>
        <p:sp>
          <p:nvSpPr>
            <p:cNvPr id="236560" name="Line 16"/>
            <p:cNvSpPr>
              <a:spLocks noChangeShapeType="1"/>
            </p:cNvSpPr>
            <p:nvPr/>
          </p:nvSpPr>
          <p:spPr bwMode="auto">
            <a:xfrm>
              <a:off x="4110" y="2769"/>
              <a:ext cx="3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6561" name="Line 17"/>
            <p:cNvSpPr>
              <a:spLocks noChangeShapeType="1"/>
            </p:cNvSpPr>
            <p:nvPr/>
          </p:nvSpPr>
          <p:spPr bwMode="auto">
            <a:xfrm flipH="1">
              <a:off x="3975" y="3690"/>
              <a:ext cx="4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6562" name="Line 18"/>
            <p:cNvSpPr>
              <a:spLocks noChangeShapeType="1"/>
            </p:cNvSpPr>
            <p:nvPr/>
          </p:nvSpPr>
          <p:spPr bwMode="auto">
            <a:xfrm>
              <a:off x="4410" y="2778"/>
              <a:ext cx="0" cy="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65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36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6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36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36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36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36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6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36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36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365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36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36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36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36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236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36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236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365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236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2365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236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36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36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236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236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236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236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236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236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 build="allAtOnce" animBg="1"/>
      <p:bldP spid="236553" grpId="0" build="allAtOnce" animBg="1"/>
      <p:bldP spid="236558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11188" y="47625"/>
            <a:ext cx="82819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【</a:t>
            </a:r>
            <a:r>
              <a:rPr kumimoji="1" lang="zh-CN" altLang="en-US" sz="28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sz="28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】 </a:t>
            </a:r>
            <a:r>
              <a:rPr kumimoji="1" lang="zh-CN" altLang="en-US" sz="28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将用户输入的小写字母转换成大写字母，直到输入非小写字母字符。</a:t>
            </a:r>
            <a:r>
              <a:rPr kumimoji="1" lang="zh-CN" altLang="en-US" sz="2400" b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237571" name="Rectangle 3" descr="信纸"/>
          <p:cNvSpPr>
            <a:spLocks noChangeArrowheads="1"/>
          </p:cNvSpPr>
          <p:nvPr/>
        </p:nvSpPr>
        <p:spPr bwMode="auto">
          <a:xfrm>
            <a:off x="1030288" y="1171575"/>
            <a:ext cx="7502525" cy="4876800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#include &lt;stdio.h&gt;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void main ( )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char  c;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while ( 1 )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{ 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c = getchar ( );                     </a:t>
            </a:r>
            <a:r>
              <a:rPr kumimoji="1"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读取一个字符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if ( c &gt;= 'a' &amp;&amp; c &lt;= 'z')      </a:t>
            </a:r>
            <a:r>
              <a:rPr kumimoji="1"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是小写字母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putchar (c - 'a' + 'A');      </a:t>
            </a:r>
            <a:r>
              <a:rPr kumimoji="1"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输出其大写字母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else           </a:t>
            </a:r>
            <a:r>
              <a:rPr kumimoji="1"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不是小写字母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break;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循环退出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indent="190500">
              <a:tabLst>
                <a:tab pos="800100" algn="l"/>
              </a:tabLst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5940425" y="5300663"/>
            <a:ext cx="2881313" cy="1296987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运行结果：</a:t>
            </a: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howareyou↙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HOWAREYOU</a:t>
            </a:r>
            <a:r>
              <a:rPr kumimoji="1" lang="en-US" altLang="zh-CN" sz="2400" b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animBg="1"/>
      <p:bldP spid="2375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558088" cy="36576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dirty="0" smtClean="0"/>
              <a:t>输入一个正整数</a:t>
            </a:r>
            <a:r>
              <a:rPr lang="en-US" altLang="zh-CN" sz="3200" dirty="0" smtClean="0"/>
              <a:t>m，</a:t>
            </a:r>
            <a:r>
              <a:rPr lang="zh-CN" altLang="en-US" sz="3200" dirty="0" smtClean="0"/>
              <a:t>判断它是否为素数。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3200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32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dirty="0" smtClean="0"/>
              <a:t>1  程序解析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200" dirty="0" smtClean="0"/>
              <a:t>2  </a:t>
            </a:r>
            <a:r>
              <a:rPr lang="en-US" altLang="zh-CN" sz="3200" dirty="0" smtClean="0"/>
              <a:t>break</a:t>
            </a:r>
            <a:r>
              <a:rPr lang="zh-CN" altLang="en-US" sz="3200" dirty="0" smtClean="0"/>
              <a:t>语句 和</a:t>
            </a:r>
            <a:r>
              <a:rPr lang="en-US" altLang="zh-CN" sz="3200" dirty="0" smtClean="0"/>
              <a:t>continue</a:t>
            </a:r>
            <a:r>
              <a:rPr lang="zh-CN" altLang="en-US" sz="3200" dirty="0" smtClean="0"/>
              <a:t>语句</a:t>
            </a:r>
            <a:endParaRPr lang="zh-CN" altLang="zh-CN" sz="3200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3" y="163513"/>
            <a:ext cx="5267325" cy="606425"/>
          </a:xfrm>
          <a:noFill/>
        </p:spPr>
        <p:txBody>
          <a:bodyPr/>
          <a:lstStyle/>
          <a:p>
            <a:pPr eaLnBrk="1" hangingPunct="1"/>
            <a:r>
              <a:rPr lang="en-US" altLang="zh-CN" sz="3600" dirty="0" smtClean="0"/>
              <a:t>4.3.5</a:t>
            </a:r>
            <a:r>
              <a:rPr lang="zh-CN" altLang="en-US" sz="3600" dirty="0" smtClean="0"/>
              <a:t>例：判断素数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组合 188"/>
          <p:cNvGrpSpPr/>
          <p:nvPr/>
        </p:nvGrpSpPr>
        <p:grpSpPr>
          <a:xfrm>
            <a:off x="4221461" y="2242493"/>
            <a:ext cx="3158098" cy="2412278"/>
            <a:chOff x="4206080" y="2266834"/>
            <a:chExt cx="3158098" cy="2412278"/>
          </a:xfrm>
        </p:grpSpPr>
        <p:sp>
          <p:nvSpPr>
            <p:cNvPr id="144" name="椭圆 143"/>
            <p:cNvSpPr/>
            <p:nvPr/>
          </p:nvSpPr>
          <p:spPr>
            <a:xfrm>
              <a:off x="5525602" y="2603402"/>
              <a:ext cx="153988" cy="119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cxnSp>
          <p:nvCxnSpPr>
            <p:cNvPr id="146" name="直接箭头连接符 145"/>
            <p:cNvCxnSpPr>
              <a:stCxn id="144" idx="4"/>
              <a:endCxn id="137" idx="0"/>
            </p:cNvCxnSpPr>
            <p:nvPr/>
          </p:nvCxnSpPr>
          <p:spPr>
            <a:xfrm>
              <a:off x="5602596" y="2723361"/>
              <a:ext cx="1121839" cy="1737656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4" idx="5"/>
              <a:endCxn id="157" idx="1"/>
            </p:cNvCxnSpPr>
            <p:nvPr/>
          </p:nvCxnSpPr>
          <p:spPr>
            <a:xfrm>
              <a:off x="5657039" y="2705793"/>
              <a:ext cx="1316941" cy="725987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44" idx="4"/>
              <a:endCxn id="134" idx="0"/>
            </p:cNvCxnSpPr>
            <p:nvPr/>
          </p:nvCxnSpPr>
          <p:spPr>
            <a:xfrm flipH="1">
              <a:off x="4206080" y="2723361"/>
              <a:ext cx="1396516" cy="195575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44" idx="7"/>
              <a:endCxn id="187" idx="1"/>
            </p:cNvCxnSpPr>
            <p:nvPr/>
          </p:nvCxnSpPr>
          <p:spPr>
            <a:xfrm flipV="1">
              <a:off x="5657039" y="2266834"/>
              <a:ext cx="1707139" cy="354136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任意多边形 3"/>
          <p:cNvSpPr>
            <a:spLocks noChangeArrowheads="1"/>
          </p:cNvSpPr>
          <p:nvPr/>
        </p:nvSpPr>
        <p:spPr bwMode="auto">
          <a:xfrm>
            <a:off x="115828" y="1700808"/>
            <a:ext cx="3160028" cy="1722810"/>
          </a:xfrm>
          <a:custGeom>
            <a:avLst/>
            <a:gdLst>
              <a:gd name="T0" fmla="*/ 0 w 978408"/>
              <a:gd name="T1" fmla="*/ 0 h 484632"/>
              <a:gd name="T2" fmla="*/ 736092 w 978408"/>
              <a:gd name="T3" fmla="*/ 0 h 484632"/>
              <a:gd name="T4" fmla="*/ 978408 w 978408"/>
              <a:gd name="T5" fmla="*/ 242316 h 484632"/>
              <a:gd name="T6" fmla="*/ 736092 w 978408"/>
              <a:gd name="T7" fmla="*/ 484632 h 484632"/>
              <a:gd name="T8" fmla="*/ 0 w 978408"/>
              <a:gd name="T9" fmla="*/ 484632 h 484632"/>
              <a:gd name="T10" fmla="*/ 242316 w 978408"/>
              <a:gd name="T11" fmla="*/ 242316 h 484632"/>
              <a:gd name="T12" fmla="*/ 0 w 978408"/>
              <a:gd name="T13" fmla="*/ 0 h 484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8408"/>
              <a:gd name="T22" fmla="*/ 0 h 484632"/>
              <a:gd name="T23" fmla="*/ 978408 w 978408"/>
              <a:gd name="T24" fmla="*/ 484632 h 484632"/>
              <a:gd name="connsiteX0" fmla="*/ 0 w 978408"/>
              <a:gd name="connsiteY0" fmla="*/ 0 h 484632"/>
              <a:gd name="connsiteX1" fmla="*/ 736092 w 978408"/>
              <a:gd name="connsiteY1" fmla="*/ 0 h 484632"/>
              <a:gd name="connsiteX2" fmla="*/ 978408 w 978408"/>
              <a:gd name="connsiteY2" fmla="*/ 242316 h 484632"/>
              <a:gd name="connsiteX3" fmla="*/ 736092 w 978408"/>
              <a:gd name="connsiteY3" fmla="*/ 484632 h 484632"/>
              <a:gd name="connsiteX4" fmla="*/ 0 w 978408"/>
              <a:gd name="connsiteY4" fmla="*/ 484632 h 484632"/>
              <a:gd name="connsiteX5" fmla="*/ 86373 w 978408"/>
              <a:gd name="connsiteY5" fmla="*/ 232700 h 484632"/>
              <a:gd name="connsiteX6" fmla="*/ 0 w 978408"/>
              <a:gd name="connsiteY6" fmla="*/ 0 h 484632"/>
              <a:gd name="connsiteX0" fmla="*/ 0 w 856253"/>
              <a:gd name="connsiteY0" fmla="*/ 0 h 484632"/>
              <a:gd name="connsiteX1" fmla="*/ 736092 w 856253"/>
              <a:gd name="connsiteY1" fmla="*/ 0 h 484632"/>
              <a:gd name="connsiteX2" fmla="*/ 856253 w 856253"/>
              <a:gd name="connsiteY2" fmla="*/ 247124 h 484632"/>
              <a:gd name="connsiteX3" fmla="*/ 736092 w 856253"/>
              <a:gd name="connsiteY3" fmla="*/ 484632 h 484632"/>
              <a:gd name="connsiteX4" fmla="*/ 0 w 856253"/>
              <a:gd name="connsiteY4" fmla="*/ 484632 h 484632"/>
              <a:gd name="connsiteX5" fmla="*/ 86373 w 856253"/>
              <a:gd name="connsiteY5" fmla="*/ 232700 h 484632"/>
              <a:gd name="connsiteX6" fmla="*/ 0 w 856253"/>
              <a:gd name="connsiteY6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253" h="484632">
                <a:moveTo>
                  <a:pt x="0" y="0"/>
                </a:moveTo>
                <a:lnTo>
                  <a:pt x="736092" y="0"/>
                </a:lnTo>
                <a:lnTo>
                  <a:pt x="856253" y="247124"/>
                </a:lnTo>
                <a:lnTo>
                  <a:pt x="736092" y="484632"/>
                </a:lnTo>
                <a:lnTo>
                  <a:pt x="0" y="484632"/>
                </a:lnTo>
                <a:lnTo>
                  <a:pt x="86373" y="2327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TextBox 127"/>
          <p:cNvSpPr txBox="1">
            <a:spLocks noChangeArrowheads="1"/>
          </p:cNvSpPr>
          <p:nvPr/>
        </p:nvSpPr>
        <p:spPr bwMode="auto">
          <a:xfrm>
            <a:off x="307975" y="128752"/>
            <a:ext cx="50990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  <a:cs typeface="+mj-cs"/>
              </a:defRPr>
            </a:lvl1pPr>
            <a:lvl2pPr algn="ctr" eaLnBrk="1" hangingPunct="1">
              <a:defRPr sz="4400">
                <a:solidFill>
                  <a:schemeClr val="tx2"/>
                </a:solidFill>
              </a:defRPr>
            </a:lvl2pPr>
            <a:lvl3pPr algn="ctr" eaLnBrk="1" hangingPunct="1">
              <a:defRPr sz="4400">
                <a:solidFill>
                  <a:schemeClr val="tx2"/>
                </a:solidFill>
              </a:defRPr>
            </a:lvl3pPr>
            <a:lvl4pPr algn="ctr" eaLnBrk="1" hangingPunct="1">
              <a:defRPr sz="4400">
                <a:solidFill>
                  <a:schemeClr val="tx2"/>
                </a:solidFill>
              </a:defRPr>
            </a:lvl4pPr>
            <a:lvl5pPr algn="ctr" eaLnBrk="1" hangingPunct="1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 w="0"/>
                <a:solidFill>
                  <a:srgbClr val="B83D6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实现链接</a:t>
            </a:r>
            <a:endParaRPr kumimoji="0" lang="en-US" altLang="zh-CN" sz="4400" b="0" i="0" u="none" strike="noStrike" kern="1200" cap="none" spc="0" normalizeH="0" baseline="0" noProof="0" dirty="0">
              <a:ln w="0"/>
              <a:solidFill>
                <a:srgbClr val="B83D6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  <p:grpSp>
        <p:nvGrpSpPr>
          <p:cNvPr id="6" name="Group 128"/>
          <p:cNvGrpSpPr>
            <a:grpSpLocks/>
          </p:cNvGrpSpPr>
          <p:nvPr/>
        </p:nvGrpSpPr>
        <p:grpSpPr bwMode="auto">
          <a:xfrm>
            <a:off x="226004" y="898193"/>
            <a:ext cx="6991350" cy="114300"/>
            <a:chOff x="2134373" y="5430763"/>
            <a:chExt cx="6991092" cy="114249"/>
          </a:xfrm>
        </p:grpSpPr>
        <p:sp>
          <p:nvSpPr>
            <p:cNvPr id="7" name="Rounded Rectangle 129"/>
            <p:cNvSpPr/>
            <p:nvPr/>
          </p:nvSpPr>
          <p:spPr>
            <a:xfrm rot="900000">
              <a:off x="64458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" name="Rounded Rectangle 130"/>
            <p:cNvSpPr/>
            <p:nvPr/>
          </p:nvSpPr>
          <p:spPr>
            <a:xfrm rot="900000">
              <a:off x="63696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" name="Rounded Rectangle 131"/>
            <p:cNvSpPr/>
            <p:nvPr/>
          </p:nvSpPr>
          <p:spPr>
            <a:xfrm rot="900000">
              <a:off x="62918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" name="Rounded Rectangle 132"/>
            <p:cNvSpPr/>
            <p:nvPr/>
          </p:nvSpPr>
          <p:spPr>
            <a:xfrm rot="900000">
              <a:off x="62156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1" name="Rounded Rectangle 133"/>
            <p:cNvSpPr/>
            <p:nvPr/>
          </p:nvSpPr>
          <p:spPr>
            <a:xfrm rot="900000">
              <a:off x="61379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2" name="Rounded Rectangle 134"/>
            <p:cNvSpPr/>
            <p:nvPr/>
          </p:nvSpPr>
          <p:spPr>
            <a:xfrm rot="900000">
              <a:off x="60617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" name="Rounded Rectangle 135"/>
            <p:cNvSpPr/>
            <p:nvPr/>
          </p:nvSpPr>
          <p:spPr>
            <a:xfrm rot="900000">
              <a:off x="59839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" name="Rounded Rectangle 136"/>
            <p:cNvSpPr/>
            <p:nvPr/>
          </p:nvSpPr>
          <p:spPr>
            <a:xfrm rot="900000">
              <a:off x="59077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" name="Rounded Rectangle 137"/>
            <p:cNvSpPr/>
            <p:nvPr/>
          </p:nvSpPr>
          <p:spPr>
            <a:xfrm rot="900000">
              <a:off x="58299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" name="Rounded Rectangle 138"/>
            <p:cNvSpPr/>
            <p:nvPr/>
          </p:nvSpPr>
          <p:spPr>
            <a:xfrm rot="900000">
              <a:off x="57537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" name="Rounded Rectangle 139"/>
            <p:cNvSpPr/>
            <p:nvPr/>
          </p:nvSpPr>
          <p:spPr>
            <a:xfrm rot="900000">
              <a:off x="56759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" name="Rounded Rectangle 140"/>
            <p:cNvSpPr/>
            <p:nvPr/>
          </p:nvSpPr>
          <p:spPr>
            <a:xfrm rot="900000">
              <a:off x="55997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" name="Rounded Rectangle 141"/>
            <p:cNvSpPr/>
            <p:nvPr/>
          </p:nvSpPr>
          <p:spPr>
            <a:xfrm rot="900000">
              <a:off x="55219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0" name="Rounded Rectangle 142"/>
            <p:cNvSpPr/>
            <p:nvPr/>
          </p:nvSpPr>
          <p:spPr>
            <a:xfrm rot="900000">
              <a:off x="54457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" name="Rounded Rectangle 143"/>
            <p:cNvSpPr/>
            <p:nvPr/>
          </p:nvSpPr>
          <p:spPr>
            <a:xfrm rot="900000">
              <a:off x="53679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" name="Rounded Rectangle 144"/>
            <p:cNvSpPr/>
            <p:nvPr/>
          </p:nvSpPr>
          <p:spPr>
            <a:xfrm rot="900000">
              <a:off x="52917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3" name="Rounded Rectangle 145"/>
            <p:cNvSpPr/>
            <p:nvPr/>
          </p:nvSpPr>
          <p:spPr>
            <a:xfrm rot="900000">
              <a:off x="52140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4" name="Rounded Rectangle 146"/>
            <p:cNvSpPr/>
            <p:nvPr/>
          </p:nvSpPr>
          <p:spPr>
            <a:xfrm rot="900000">
              <a:off x="51378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5" name="Rounded Rectangle 147"/>
            <p:cNvSpPr/>
            <p:nvPr/>
          </p:nvSpPr>
          <p:spPr>
            <a:xfrm rot="900000">
              <a:off x="50600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6" name="Rounded Rectangle 148"/>
            <p:cNvSpPr/>
            <p:nvPr/>
          </p:nvSpPr>
          <p:spPr>
            <a:xfrm rot="900000">
              <a:off x="49838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7" name="Rounded Rectangle 149"/>
            <p:cNvSpPr/>
            <p:nvPr/>
          </p:nvSpPr>
          <p:spPr>
            <a:xfrm rot="900000">
              <a:off x="71395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8" name="Rounded Rectangle 150"/>
            <p:cNvSpPr/>
            <p:nvPr/>
          </p:nvSpPr>
          <p:spPr>
            <a:xfrm rot="900000">
              <a:off x="70617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9" name="Rounded Rectangle 151"/>
            <p:cNvSpPr/>
            <p:nvPr/>
          </p:nvSpPr>
          <p:spPr>
            <a:xfrm rot="900000">
              <a:off x="69855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0" name="Rounded Rectangle 152"/>
            <p:cNvSpPr/>
            <p:nvPr/>
          </p:nvSpPr>
          <p:spPr>
            <a:xfrm rot="900000">
              <a:off x="69078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1" name="Rounded Rectangle 153"/>
            <p:cNvSpPr/>
            <p:nvPr/>
          </p:nvSpPr>
          <p:spPr>
            <a:xfrm rot="900000">
              <a:off x="68316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2" name="Rounded Rectangle 154"/>
            <p:cNvSpPr/>
            <p:nvPr/>
          </p:nvSpPr>
          <p:spPr>
            <a:xfrm rot="900000">
              <a:off x="67538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3" name="Rounded Rectangle 155"/>
            <p:cNvSpPr/>
            <p:nvPr/>
          </p:nvSpPr>
          <p:spPr>
            <a:xfrm rot="900000">
              <a:off x="66776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4" name="Rounded Rectangle 156"/>
            <p:cNvSpPr/>
            <p:nvPr/>
          </p:nvSpPr>
          <p:spPr>
            <a:xfrm rot="900000">
              <a:off x="65998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5" name="Rounded Rectangle 157"/>
            <p:cNvSpPr/>
            <p:nvPr/>
          </p:nvSpPr>
          <p:spPr>
            <a:xfrm rot="900000">
              <a:off x="65236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6" name="Rounded Rectangle 158"/>
            <p:cNvSpPr/>
            <p:nvPr/>
          </p:nvSpPr>
          <p:spPr>
            <a:xfrm rot="900000">
              <a:off x="86793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7" name="Rounded Rectangle 159"/>
            <p:cNvSpPr/>
            <p:nvPr/>
          </p:nvSpPr>
          <p:spPr>
            <a:xfrm rot="900000">
              <a:off x="8601609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8" name="Rounded Rectangle 160"/>
            <p:cNvSpPr/>
            <p:nvPr/>
          </p:nvSpPr>
          <p:spPr>
            <a:xfrm rot="900000">
              <a:off x="852541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9" name="Rounded Rectangle 161"/>
            <p:cNvSpPr/>
            <p:nvPr/>
          </p:nvSpPr>
          <p:spPr>
            <a:xfrm rot="900000">
              <a:off x="8447628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0" name="Rounded Rectangle 162"/>
            <p:cNvSpPr/>
            <p:nvPr/>
          </p:nvSpPr>
          <p:spPr>
            <a:xfrm rot="900000">
              <a:off x="837143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1" name="Rounded Rectangle 163"/>
            <p:cNvSpPr/>
            <p:nvPr/>
          </p:nvSpPr>
          <p:spPr>
            <a:xfrm rot="900000">
              <a:off x="82936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2" name="Rounded Rectangle 164"/>
            <p:cNvSpPr/>
            <p:nvPr/>
          </p:nvSpPr>
          <p:spPr>
            <a:xfrm rot="900000">
              <a:off x="82174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3" name="Rounded Rectangle 165"/>
            <p:cNvSpPr/>
            <p:nvPr/>
          </p:nvSpPr>
          <p:spPr>
            <a:xfrm rot="900000">
              <a:off x="81396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4" name="Rounded Rectangle 166"/>
            <p:cNvSpPr/>
            <p:nvPr/>
          </p:nvSpPr>
          <p:spPr>
            <a:xfrm rot="900000">
              <a:off x="80634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5" name="Rounded Rectangle 167"/>
            <p:cNvSpPr/>
            <p:nvPr/>
          </p:nvSpPr>
          <p:spPr>
            <a:xfrm rot="900000">
              <a:off x="79856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6" name="Rounded Rectangle 168"/>
            <p:cNvSpPr/>
            <p:nvPr/>
          </p:nvSpPr>
          <p:spPr>
            <a:xfrm rot="900000">
              <a:off x="79094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7" name="Rounded Rectangle 169"/>
            <p:cNvSpPr/>
            <p:nvPr/>
          </p:nvSpPr>
          <p:spPr>
            <a:xfrm rot="900000">
              <a:off x="78317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8" name="Rounded Rectangle 170"/>
            <p:cNvSpPr/>
            <p:nvPr/>
          </p:nvSpPr>
          <p:spPr>
            <a:xfrm rot="900000">
              <a:off x="77555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9" name="Rounded Rectangle 171"/>
            <p:cNvSpPr/>
            <p:nvPr/>
          </p:nvSpPr>
          <p:spPr>
            <a:xfrm rot="900000">
              <a:off x="76777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0" name="Rounded Rectangle 172"/>
            <p:cNvSpPr/>
            <p:nvPr/>
          </p:nvSpPr>
          <p:spPr>
            <a:xfrm rot="900000">
              <a:off x="76015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1" name="Rounded Rectangle 173"/>
            <p:cNvSpPr/>
            <p:nvPr/>
          </p:nvSpPr>
          <p:spPr>
            <a:xfrm rot="900000">
              <a:off x="75237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2" name="Rounded Rectangle 174"/>
            <p:cNvSpPr/>
            <p:nvPr/>
          </p:nvSpPr>
          <p:spPr>
            <a:xfrm rot="900000">
              <a:off x="74475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3" name="Rounded Rectangle 175"/>
            <p:cNvSpPr/>
            <p:nvPr/>
          </p:nvSpPr>
          <p:spPr>
            <a:xfrm rot="900000">
              <a:off x="73697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4" name="Rounded Rectangle 176"/>
            <p:cNvSpPr/>
            <p:nvPr/>
          </p:nvSpPr>
          <p:spPr>
            <a:xfrm rot="900000">
              <a:off x="72935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5" name="Rounded Rectangle 177"/>
            <p:cNvSpPr/>
            <p:nvPr/>
          </p:nvSpPr>
          <p:spPr>
            <a:xfrm rot="900000">
              <a:off x="72157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6" name="Rounded Rectangle 178"/>
            <p:cNvSpPr/>
            <p:nvPr/>
          </p:nvSpPr>
          <p:spPr>
            <a:xfrm rot="900000">
              <a:off x="90635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7" name="Rounded Rectangle 179"/>
            <p:cNvSpPr/>
            <p:nvPr/>
          </p:nvSpPr>
          <p:spPr>
            <a:xfrm rot="900000">
              <a:off x="89873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8" name="Rounded Rectangle 180"/>
            <p:cNvSpPr/>
            <p:nvPr/>
          </p:nvSpPr>
          <p:spPr>
            <a:xfrm rot="900000">
              <a:off x="89095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9" name="Rounded Rectangle 181"/>
            <p:cNvSpPr/>
            <p:nvPr/>
          </p:nvSpPr>
          <p:spPr>
            <a:xfrm rot="900000">
              <a:off x="88333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0" name="Rounded Rectangle 182"/>
            <p:cNvSpPr/>
            <p:nvPr/>
          </p:nvSpPr>
          <p:spPr>
            <a:xfrm rot="900000">
              <a:off x="8755592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1" name="Rounded Rectangle 183"/>
            <p:cNvSpPr/>
            <p:nvPr/>
          </p:nvSpPr>
          <p:spPr>
            <a:xfrm rot="900000">
              <a:off x="267410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2" name="Rounded Rectangle 184"/>
            <p:cNvSpPr/>
            <p:nvPr/>
          </p:nvSpPr>
          <p:spPr>
            <a:xfrm rot="900000">
              <a:off x="2596319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3" name="Rounded Rectangle 185"/>
            <p:cNvSpPr/>
            <p:nvPr/>
          </p:nvSpPr>
          <p:spPr>
            <a:xfrm rot="900000">
              <a:off x="2520122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4" name="Rounded Rectangle 186"/>
            <p:cNvSpPr/>
            <p:nvPr/>
          </p:nvSpPr>
          <p:spPr>
            <a:xfrm rot="900000">
              <a:off x="2442337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5" name="Rounded Rectangle 187"/>
            <p:cNvSpPr/>
            <p:nvPr/>
          </p:nvSpPr>
          <p:spPr>
            <a:xfrm rot="900000">
              <a:off x="236613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6" name="Rounded Rectangle 188"/>
            <p:cNvSpPr/>
            <p:nvPr/>
          </p:nvSpPr>
          <p:spPr>
            <a:xfrm rot="900000">
              <a:off x="2288355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7" name="Rounded Rectangle 189"/>
            <p:cNvSpPr/>
            <p:nvPr/>
          </p:nvSpPr>
          <p:spPr>
            <a:xfrm rot="900000">
              <a:off x="22121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8" name="Rounded Rectangle 190"/>
            <p:cNvSpPr/>
            <p:nvPr/>
          </p:nvSpPr>
          <p:spPr>
            <a:xfrm rot="900000">
              <a:off x="2134373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9" name="Rounded Rectangle 191"/>
            <p:cNvSpPr/>
            <p:nvPr/>
          </p:nvSpPr>
          <p:spPr>
            <a:xfrm rot="900000">
              <a:off x="4213921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0" name="Rounded Rectangle 192"/>
            <p:cNvSpPr/>
            <p:nvPr/>
          </p:nvSpPr>
          <p:spPr>
            <a:xfrm rot="900000">
              <a:off x="4136137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1" name="Rounded Rectangle 193"/>
            <p:cNvSpPr/>
            <p:nvPr/>
          </p:nvSpPr>
          <p:spPr>
            <a:xfrm rot="900000">
              <a:off x="405994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2" name="Rounded Rectangle 194"/>
            <p:cNvSpPr/>
            <p:nvPr/>
          </p:nvSpPr>
          <p:spPr>
            <a:xfrm rot="900000">
              <a:off x="3982155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3" name="Rounded Rectangle 195"/>
            <p:cNvSpPr/>
            <p:nvPr/>
          </p:nvSpPr>
          <p:spPr>
            <a:xfrm rot="900000">
              <a:off x="3905958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4" name="Rounded Rectangle 196"/>
            <p:cNvSpPr/>
            <p:nvPr/>
          </p:nvSpPr>
          <p:spPr>
            <a:xfrm rot="900000">
              <a:off x="382817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5" name="Rounded Rectangle 197"/>
            <p:cNvSpPr/>
            <p:nvPr/>
          </p:nvSpPr>
          <p:spPr>
            <a:xfrm rot="900000">
              <a:off x="3751976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6" name="Rounded Rectangle 198"/>
            <p:cNvSpPr/>
            <p:nvPr/>
          </p:nvSpPr>
          <p:spPr>
            <a:xfrm rot="900000">
              <a:off x="3674191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7" name="Rounded Rectangle 199"/>
            <p:cNvSpPr/>
            <p:nvPr/>
          </p:nvSpPr>
          <p:spPr>
            <a:xfrm rot="900000">
              <a:off x="359799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8" name="Rounded Rectangle 200"/>
            <p:cNvSpPr/>
            <p:nvPr/>
          </p:nvSpPr>
          <p:spPr>
            <a:xfrm rot="900000">
              <a:off x="3520210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9" name="Rounded Rectangle 201"/>
            <p:cNvSpPr/>
            <p:nvPr/>
          </p:nvSpPr>
          <p:spPr>
            <a:xfrm rot="900000">
              <a:off x="3444013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0" name="Rounded Rectangle 202"/>
            <p:cNvSpPr/>
            <p:nvPr/>
          </p:nvSpPr>
          <p:spPr>
            <a:xfrm rot="900000">
              <a:off x="336622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1" name="Rounded Rectangle 203"/>
            <p:cNvSpPr/>
            <p:nvPr/>
          </p:nvSpPr>
          <p:spPr>
            <a:xfrm rot="900000">
              <a:off x="3290030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2" name="Rounded Rectangle 204"/>
            <p:cNvSpPr/>
            <p:nvPr/>
          </p:nvSpPr>
          <p:spPr>
            <a:xfrm rot="900000">
              <a:off x="3212246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3" name="Rounded Rectangle 205"/>
            <p:cNvSpPr/>
            <p:nvPr/>
          </p:nvSpPr>
          <p:spPr>
            <a:xfrm rot="900000">
              <a:off x="31360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4" name="Rounded Rectangle 206"/>
            <p:cNvSpPr/>
            <p:nvPr/>
          </p:nvSpPr>
          <p:spPr>
            <a:xfrm rot="900000">
              <a:off x="3058264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5" name="Rounded Rectangle 207"/>
            <p:cNvSpPr/>
            <p:nvPr/>
          </p:nvSpPr>
          <p:spPr>
            <a:xfrm rot="900000">
              <a:off x="29820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6" name="Rounded Rectangle 208"/>
            <p:cNvSpPr/>
            <p:nvPr/>
          </p:nvSpPr>
          <p:spPr>
            <a:xfrm rot="900000">
              <a:off x="2904283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7" name="Rounded Rectangle 209"/>
            <p:cNvSpPr/>
            <p:nvPr/>
          </p:nvSpPr>
          <p:spPr>
            <a:xfrm rot="900000">
              <a:off x="28280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8" name="Rounded Rectangle 210"/>
            <p:cNvSpPr/>
            <p:nvPr/>
          </p:nvSpPr>
          <p:spPr>
            <a:xfrm rot="900000">
              <a:off x="2750300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9" name="Rounded Rectangle 211"/>
            <p:cNvSpPr/>
            <p:nvPr/>
          </p:nvSpPr>
          <p:spPr>
            <a:xfrm rot="900000">
              <a:off x="4906046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0" name="Rounded Rectangle 212"/>
            <p:cNvSpPr/>
            <p:nvPr/>
          </p:nvSpPr>
          <p:spPr>
            <a:xfrm rot="900000">
              <a:off x="4829849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1" name="Rounded Rectangle 213"/>
            <p:cNvSpPr/>
            <p:nvPr/>
          </p:nvSpPr>
          <p:spPr>
            <a:xfrm rot="900000">
              <a:off x="4752064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2" name="Rounded Rectangle 214"/>
            <p:cNvSpPr/>
            <p:nvPr/>
          </p:nvSpPr>
          <p:spPr>
            <a:xfrm rot="900000">
              <a:off x="4675867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3" name="Rounded Rectangle 215"/>
            <p:cNvSpPr/>
            <p:nvPr/>
          </p:nvSpPr>
          <p:spPr>
            <a:xfrm rot="900000">
              <a:off x="4598082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4" name="Rounded Rectangle 216"/>
            <p:cNvSpPr/>
            <p:nvPr/>
          </p:nvSpPr>
          <p:spPr>
            <a:xfrm rot="900000">
              <a:off x="4521885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5" name="Rounded Rectangle 217"/>
            <p:cNvSpPr/>
            <p:nvPr/>
          </p:nvSpPr>
          <p:spPr>
            <a:xfrm rot="900000">
              <a:off x="4444101" y="5430763"/>
              <a:ext cx="61910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6" name="Rounded Rectangle 218"/>
            <p:cNvSpPr/>
            <p:nvPr/>
          </p:nvSpPr>
          <p:spPr>
            <a:xfrm rot="900000">
              <a:off x="4367904" y="5430763"/>
              <a:ext cx="60323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7" name="Rounded Rectangle 219"/>
            <p:cNvSpPr/>
            <p:nvPr/>
          </p:nvSpPr>
          <p:spPr>
            <a:xfrm rot="900000">
              <a:off x="4290118" y="5430763"/>
              <a:ext cx="61911" cy="11424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pic>
        <p:nvPicPr>
          <p:cNvPr id="98" name="Picture 3" descr="C:\Documents and Settings\Administrator\桌面\问号-3D小人\问号-3D小人\问号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4" y="3504949"/>
            <a:ext cx="2681811" cy="268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971" y="1373966"/>
            <a:ext cx="5944115" cy="2578832"/>
          </a:xfrm>
          <a:prstGeom prst="rect">
            <a:avLst/>
          </a:prstGeom>
        </p:spPr>
      </p:pic>
      <p:sp>
        <p:nvSpPr>
          <p:cNvPr id="108" name="燕尾形 107"/>
          <p:cNvSpPr/>
          <p:nvPr/>
        </p:nvSpPr>
        <p:spPr>
          <a:xfrm>
            <a:off x="3013279" y="1695517"/>
            <a:ext cx="762792" cy="1753115"/>
          </a:xfrm>
          <a:prstGeom prst="chevron">
            <a:avLst>
              <a:gd name="adj" fmla="val 6231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9" name="燕尾形 108"/>
          <p:cNvSpPr/>
          <p:nvPr/>
        </p:nvSpPr>
        <p:spPr>
          <a:xfrm>
            <a:off x="3665192" y="1695517"/>
            <a:ext cx="762792" cy="1753115"/>
          </a:xfrm>
          <a:prstGeom prst="chevron">
            <a:avLst>
              <a:gd name="adj" fmla="val 6231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86571"/>
              <a:satOff val="22323"/>
              <a:lumOff val="5883"/>
              <a:alphaOff val="0"/>
            </a:schemeClr>
          </a:fillRef>
          <a:effectRef idx="0">
            <a:schemeClr val="accent3">
              <a:hueOff val="1186571"/>
              <a:satOff val="22323"/>
              <a:lumOff val="5883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0" name="组合 109"/>
          <p:cNvGrpSpPr/>
          <p:nvPr/>
        </p:nvGrpSpPr>
        <p:grpSpPr>
          <a:xfrm>
            <a:off x="4603477" y="1565338"/>
            <a:ext cx="2000037" cy="2128763"/>
            <a:chOff x="4070997" y="1161235"/>
            <a:chExt cx="1912739" cy="1912739"/>
          </a:xfrm>
        </p:grpSpPr>
        <p:sp>
          <p:nvSpPr>
            <p:cNvPr id="111" name="椭圆 110"/>
            <p:cNvSpPr/>
            <p:nvPr/>
          </p:nvSpPr>
          <p:spPr>
            <a:xfrm>
              <a:off x="4070997" y="1161235"/>
              <a:ext cx="1912739" cy="19127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86571"/>
                <a:satOff val="22323"/>
                <a:lumOff val="5883"/>
                <a:alphaOff val="0"/>
              </a:schemeClr>
            </a:fillRef>
            <a:effectRef idx="0">
              <a:schemeClr val="accent3">
                <a:hueOff val="1186571"/>
                <a:satOff val="22323"/>
                <a:lumOff val="5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椭圆 6"/>
            <p:cNvSpPr txBox="1"/>
            <p:nvPr/>
          </p:nvSpPr>
          <p:spPr>
            <a:xfrm>
              <a:off x="4351111" y="1441349"/>
              <a:ext cx="1352511" cy="13525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235585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3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楷体_GB2312"/>
                  <a:ea typeface="宋体"/>
                  <a:cs typeface="+mn-cs"/>
                </a:rPr>
                <a:t>循环</a:t>
              </a:r>
              <a:endParaRPr kumimoji="0" lang="zh-CN" altLang="en-US" sz="5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/>
                <a:ea typeface="宋体"/>
                <a:cs typeface="+mn-cs"/>
              </a:endParaRPr>
            </a:p>
          </p:txBody>
        </p:sp>
      </p:grpSp>
      <p:pic>
        <p:nvPicPr>
          <p:cNvPr id="13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95" y="4679112"/>
            <a:ext cx="2763370" cy="6396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图片 136"/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9317"/>
          <a:stretch/>
        </p:blipFill>
        <p:spPr>
          <a:xfrm>
            <a:off x="5806323" y="4461017"/>
            <a:ext cx="1836224" cy="1789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7" name="图片 1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980" y="3035505"/>
            <a:ext cx="1914310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7" name="图片 1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4178" y="1931525"/>
            <a:ext cx="1603387" cy="670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69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0"/>
    </mc:Choice>
    <mc:Fallback xmlns="">
      <p:transition spd="slow" advTm="11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27000" decel="3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25 -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33074"/>
            <a:ext cx="8839200" cy="54102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400" dirty="0" smtClean="0"/>
              <a:t>算法：除了</a:t>
            </a:r>
            <a:r>
              <a:rPr lang="zh-CN" altLang="en-US" sz="2400" dirty="0" smtClean="0"/>
              <a:t>1和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，不能被其它数整除。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/>
              <a:t>设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取值 [2, </a:t>
            </a:r>
            <a:r>
              <a:rPr lang="en-US" altLang="zh-CN" sz="2400" dirty="0" smtClean="0"/>
              <a:t>m-1] 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400" dirty="0" smtClean="0"/>
              <a:t>如果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不能被该区间上的任何一个数整除，即对每个</a:t>
            </a:r>
            <a:r>
              <a:rPr lang="en-US" altLang="zh-CN" sz="2400" dirty="0" err="1" smtClean="0"/>
              <a:t>i，m%i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都不为0，则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是素数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400" dirty="0" smtClean="0"/>
              <a:t>只要找到一个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，</a:t>
            </a:r>
            <a:r>
              <a:rPr lang="zh-CN" altLang="en-US" sz="2400" dirty="0" smtClean="0"/>
              <a:t>使</a:t>
            </a:r>
            <a:r>
              <a:rPr lang="en-US" altLang="zh-CN" sz="2400" dirty="0" err="1" smtClean="0"/>
              <a:t>m%i</a:t>
            </a:r>
            <a:r>
              <a:rPr lang="zh-CN" altLang="en-US" sz="2400" dirty="0" smtClean="0"/>
              <a:t>为0，则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肯定不是素数</a:t>
            </a:r>
          </a:p>
          <a:p>
            <a:pPr lvl="2" algn="just" eaLnBrk="1" hangingPunct="1">
              <a:lnSpc>
                <a:spcPct val="90000"/>
              </a:lnSpc>
            </a:pPr>
            <a:endParaRPr lang="zh-CN" altLang="zh-CN" sz="2400" dirty="0" smtClean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m                        %2     %3     %4    %5 ……%(m-1)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400" dirty="0" smtClean="0"/>
              <a:t>不是素数    </a:t>
            </a:r>
            <a:r>
              <a:rPr lang="zh-CN" altLang="en-US" sz="2400" dirty="0" smtClean="0"/>
              <a:t>||       =0      =0      =0      =0</a:t>
            </a:r>
            <a:r>
              <a:rPr lang="en-US" altLang="zh-CN" sz="2400" dirty="0" smtClean="0"/>
              <a:t>…… </a:t>
            </a:r>
            <a:r>
              <a:rPr lang="zh-CN" altLang="en-US" sz="2400" dirty="0" smtClean="0"/>
              <a:t>=0</a:t>
            </a:r>
            <a:endParaRPr lang="en-US" altLang="zh-CN" sz="2400" dirty="0" smtClean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400" dirty="0" smtClean="0"/>
              <a:t>是素数       </a:t>
            </a:r>
            <a:r>
              <a:rPr lang="zh-CN" altLang="en-US" sz="2400" dirty="0" smtClean="0"/>
              <a:t>&amp;&amp;    !=0     !=0    !=0     !=0 </a:t>
            </a:r>
            <a:r>
              <a:rPr lang="en-US" altLang="zh-CN" sz="2400" dirty="0" smtClean="0"/>
              <a:t>…… </a:t>
            </a:r>
            <a:r>
              <a:rPr lang="zh-CN" altLang="en-US" sz="2400" dirty="0" smtClean="0"/>
              <a:t>!=0 </a:t>
            </a:r>
            <a:endParaRPr lang="en-US" altLang="zh-CN" sz="2400" dirty="0" smtClean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m</a:t>
            </a:r>
            <a:r>
              <a:rPr lang="zh-CN" altLang="en-US" sz="2400" dirty="0" smtClean="0"/>
              <a:t>不可能被大于 </a:t>
            </a:r>
            <a:r>
              <a:rPr lang="en-US" altLang="zh-CN" sz="2400" dirty="0" smtClean="0"/>
              <a:t>m/2 </a:t>
            </a:r>
            <a:r>
              <a:rPr lang="zh-CN" altLang="en-US" sz="2400" dirty="0" smtClean="0"/>
              <a:t>的数整除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取值 [2, </a:t>
            </a:r>
            <a:r>
              <a:rPr lang="en-US" altLang="zh-CN" sz="2400" dirty="0" smtClean="0"/>
              <a:t>m-1] 、 </a:t>
            </a:r>
            <a:r>
              <a:rPr lang="zh-CN" altLang="en-US" sz="2400" dirty="0" smtClean="0"/>
              <a:t>[2, </a:t>
            </a:r>
            <a:r>
              <a:rPr lang="en-US" altLang="zh-CN" sz="2400" dirty="0" smtClean="0"/>
              <a:t>m/2] 、 </a:t>
            </a:r>
            <a:r>
              <a:rPr lang="zh-CN" altLang="en-US" sz="2400" dirty="0" smtClean="0"/>
              <a:t>[2,        </a:t>
            </a:r>
            <a:r>
              <a:rPr lang="en-US" altLang="zh-CN" sz="2400" dirty="0" smtClean="0"/>
              <a:t>]</a:t>
            </a:r>
            <a:endParaRPr lang="zh-CN" altLang="en-US" sz="2400" dirty="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1913"/>
            <a:ext cx="7772400" cy="9144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4.3.</a:t>
            </a:r>
            <a:r>
              <a:rPr lang="en-US" altLang="zh-CN" dirty="0" smtClean="0"/>
              <a:t>5</a:t>
            </a:r>
            <a:r>
              <a:rPr lang="zh-CN" altLang="en-US" dirty="0" smtClean="0"/>
              <a:t> 程序解析－判断素数</a:t>
            </a:r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600650"/>
              </p:ext>
            </p:extLst>
          </p:nvPr>
        </p:nvGraphicFramePr>
        <p:xfrm>
          <a:off x="5796136" y="5013176"/>
          <a:ext cx="60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r:id="rId3" imgW="279279" imgH="215806" progId="Equation.DSMT4">
                  <p:embed/>
                </p:oleObj>
              </mc:Choice>
              <mc:Fallback>
                <p:oleObj r:id="rId3" imgW="279279" imgH="215806" progId="Equation.DSMT4">
                  <p:embed/>
                  <p:pic>
                    <p:nvPicPr>
                      <p:cNvPr id="635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013176"/>
                        <a:ext cx="609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683568" y="1916832"/>
            <a:ext cx="8139113" cy="21812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0"/>
              <a:t>for(i = 2; i &lt;= m/2; i++)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0"/>
              <a:t>      if(m % i == 0) break;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0"/>
              <a:t>if(i &gt; m/2) printf("yes\n")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0"/>
              <a:t>else printf("no\n”);</a:t>
            </a:r>
          </a:p>
        </p:txBody>
      </p:sp>
    </p:spTree>
    <p:extLst>
      <p:ext uri="{BB962C8B-B14F-4D97-AF65-F5344CB8AC3E}">
        <p14:creationId xmlns:p14="http://schemas.microsoft.com/office/powerpoint/2010/main" val="2178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3" autoUpdateAnimBg="0"/>
      <p:bldP spid="63503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6248400" cy="4648200"/>
          </a:xfrm>
        </p:spPr>
        <p:txBody>
          <a:bodyPr/>
          <a:lstStyle/>
          <a:p>
            <a:pPr marL="187325" indent="-187325"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void main(void)</a:t>
            </a:r>
          </a:p>
          <a:p>
            <a:pPr marL="187325" indent="-187325"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{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, m;</a:t>
            </a:r>
          </a:p>
          <a:p>
            <a:pPr marL="187325" indent="-187325"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(“Enter a number: ");</a:t>
            </a:r>
            <a:endParaRPr lang="zh-CN" altLang="en-US" sz="2400" b="1" dirty="0" smtClean="0"/>
          </a:p>
          <a:p>
            <a:pPr marL="187325" indent="-187325" algn="just"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 ("%d", &amp;m);	</a:t>
            </a:r>
          </a:p>
          <a:p>
            <a:pPr marL="187325" indent="-187325"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	for 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= 2; </a:t>
            </a:r>
            <a:r>
              <a:rPr lang="en-US" altLang="zh-CN" sz="2400" b="1" dirty="0" err="1" smtClean="0">
                <a:solidFill>
                  <a:srgbClr val="3333CC"/>
                </a:solidFill>
              </a:rPr>
              <a:t>i</a:t>
            </a:r>
            <a:r>
              <a:rPr lang="en-US" altLang="zh-CN" sz="2400" b="1" dirty="0" smtClean="0">
                <a:solidFill>
                  <a:srgbClr val="3333CC"/>
                </a:solidFill>
              </a:rPr>
              <a:t> &lt;= m/2</a:t>
            </a:r>
            <a:r>
              <a:rPr lang="en-US" altLang="zh-CN" sz="2400" b="1" dirty="0" smtClean="0"/>
              <a:t>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++)      	</a:t>
            </a:r>
            <a:endParaRPr lang="zh-CN" altLang="en-US" sz="2400" b="1" dirty="0" smtClean="0"/>
          </a:p>
          <a:p>
            <a:pPr marL="187325" indent="-187325" algn="just"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         </a:t>
            </a:r>
            <a:r>
              <a:rPr lang="en-US" altLang="zh-CN" sz="2400" b="1" dirty="0" smtClean="0"/>
              <a:t>if (m %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== 0)  </a:t>
            </a:r>
            <a:r>
              <a:rPr lang="en-US" altLang="zh-CN" sz="2400" b="1" dirty="0" smtClean="0">
                <a:solidFill>
                  <a:srgbClr val="CC0066"/>
                </a:solidFill>
              </a:rPr>
              <a:t>break</a:t>
            </a:r>
            <a:r>
              <a:rPr lang="en-US" altLang="zh-CN" sz="2400" b="1" dirty="0" smtClean="0"/>
              <a:t>;  </a:t>
            </a:r>
          </a:p>
          <a:p>
            <a:pPr marL="187325" indent="-187325" algn="just"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if 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&gt; m/2 ) </a:t>
            </a:r>
            <a:endParaRPr lang="zh-CN" altLang="en-US" sz="2400" b="1" dirty="0" smtClean="0"/>
          </a:p>
          <a:p>
            <a:pPr marL="187325" indent="-1873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 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("%d is a prime number! \n", m);  </a:t>
            </a:r>
          </a:p>
          <a:p>
            <a:pPr marL="187325" indent="-1873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else</a:t>
            </a:r>
          </a:p>
          <a:p>
            <a:pPr marL="187325" indent="-1873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 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("No!\n");       	</a:t>
            </a:r>
          </a:p>
          <a:p>
            <a:pPr marL="187325" indent="-1873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}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497840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 smtClean="0"/>
              <a:t>例4-4源程序－判断素数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5508625" y="1484313"/>
            <a:ext cx="250825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cs typeface="Arial" charset="0"/>
              </a:rPr>
              <a:t>Enter a number: </a:t>
            </a:r>
            <a:r>
              <a:rPr kumimoji="1" lang="en-US" altLang="zh-CN" sz="200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9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cs typeface="Arial" charset="0"/>
              </a:rPr>
              <a:t>No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5435600" y="2478088"/>
            <a:ext cx="28956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cs typeface="Arial" charset="0"/>
              </a:rPr>
              <a:t>Enter a number: </a:t>
            </a:r>
            <a:r>
              <a:rPr kumimoji="1" lang="en-US" altLang="zh-CN" sz="200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11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cs typeface="Arial" charset="0"/>
              </a:rPr>
              <a:t>11 is a prime number!</a:t>
            </a: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2195513" y="5300663"/>
            <a:ext cx="6840537" cy="13335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en-US" altLang="zh-CN" sz="2400"/>
              <a:t>for (i = 2; i &lt;= m/2; i++)      	</a:t>
            </a:r>
            <a:endParaRPr kumimoji="1" lang="zh-CN" altLang="en-US" sz="2400"/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400"/>
              <a:t>    </a:t>
            </a:r>
            <a:r>
              <a:rPr kumimoji="1" lang="en-US" altLang="zh-CN" sz="2400"/>
              <a:t>if (m % i == 0) printf("No!\n");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400"/>
              <a:t>    else printf("%d is a prime number! \n", m); 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609600" y="3048000"/>
            <a:ext cx="6096000" cy="2438400"/>
          </a:xfrm>
          <a:prstGeom prst="rect">
            <a:avLst/>
          </a:prstGeom>
          <a:noFill/>
          <a:ln w="12700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6156325" y="3357563"/>
            <a:ext cx="2743200" cy="87153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2400"/>
              <a:t>循环条件?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400"/>
              <a:t>循环的结束条件?</a:t>
            </a:r>
          </a:p>
        </p:txBody>
      </p:sp>
    </p:spTree>
    <p:extLst>
      <p:ext uri="{BB962C8B-B14F-4D97-AF65-F5344CB8AC3E}">
        <p14:creationId xmlns:p14="http://schemas.microsoft.com/office/powerpoint/2010/main" val="39105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nimBg="1" autoUpdateAnimBg="0"/>
      <p:bldP spid="148485" grpId="0" animBg="1" autoUpdateAnimBg="0"/>
      <p:bldP spid="148487" grpId="0" animBg="1" autoUpdateAnimBg="0"/>
      <p:bldP spid="148489" grpId="0" animBg="1"/>
      <p:bldP spid="148490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760413" y="219075"/>
            <a:ext cx="7920037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Ø"/>
              <a:defRPr/>
            </a:pPr>
            <a:r>
              <a:rPr kumimoji="1" lang="en-US" altLang="zh-CN" sz="24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continue</a:t>
            </a:r>
            <a:r>
              <a:rPr kumimoji="1" lang="zh-CN" altLang="zh-CN" sz="24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语句</a:t>
            </a:r>
          </a:p>
          <a:p>
            <a:pPr marL="914400" lvl="1" indent="-457200">
              <a:defRPr/>
            </a:pPr>
            <a:r>
              <a:rPr kumimoji="1" lang="zh-CN" altLang="zh-CN" sz="240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功能：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结束本次循环，跳过</a:t>
            </a: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循环体中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尚未执行的语句，进行下一次是否执行循环体的判断。</a:t>
            </a:r>
          </a:p>
          <a:p>
            <a:pPr marL="914400" lvl="1" indent="-457200">
              <a:defRPr/>
            </a:pPr>
            <a:r>
              <a:rPr kumimoji="1" lang="zh-CN" altLang="zh-CN" sz="240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说明：</a:t>
            </a:r>
          </a:p>
          <a:p>
            <a:pPr marL="1371600" lvl="2" indent="-4572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(1) 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仅用于循环语句中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 </a:t>
            </a:r>
            <a:endParaRPr kumimoji="1" lang="zh-CN" altLang="en-US" sz="240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1371600" lvl="2" indent="-457200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(2) 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在嵌套循环的情况下，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continue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语句只对包含它的</a:t>
            </a: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最内层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的循环体语句起作用。 </a:t>
            </a:r>
            <a:endParaRPr kumimoji="1" lang="zh-CN" altLang="zh-CN" sz="240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40643" name="Text Box 3" descr="信纸"/>
          <p:cNvSpPr txBox="1">
            <a:spLocks noChangeArrowheads="1"/>
          </p:cNvSpPr>
          <p:nvPr/>
        </p:nvSpPr>
        <p:spPr bwMode="auto">
          <a:xfrm>
            <a:off x="1908175" y="3014663"/>
            <a:ext cx="5443538" cy="35274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 eaLnBrk="0" hangingPunct="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for (…)</a:t>
            </a:r>
          </a:p>
          <a:p>
            <a:pPr algn="just" eaLnBrk="0" hangingPunct="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just" eaLnBrk="0" hangingPunct="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while (…)</a:t>
            </a:r>
          </a:p>
          <a:p>
            <a:pPr algn="just" eaLnBrk="0" hangingPunct="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{</a:t>
            </a:r>
          </a:p>
          <a:p>
            <a:pPr algn="just" eaLnBrk="0" hangingPunct="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……</a:t>
            </a:r>
          </a:p>
          <a:p>
            <a:pPr algn="just" eaLnBrk="0" hangingPunct="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if (…)  </a:t>
            </a:r>
          </a:p>
          <a:p>
            <a:pPr algn="just" eaLnBrk="0" hangingPunct="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 continue;</a:t>
            </a:r>
          </a:p>
          <a:p>
            <a:pPr algn="just" eaLnBrk="0" hangingPunct="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……</a:t>
            </a:r>
          </a:p>
          <a:p>
            <a:pPr algn="just" eaLnBrk="0" hangingPunct="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}  </a:t>
            </a:r>
          </a:p>
          <a:p>
            <a:pPr algn="just" eaLnBrk="0" hangingPunct="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while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循环后的第一条语句</a:t>
            </a:r>
          </a:p>
          <a:p>
            <a:pPr algn="just" eaLnBrk="0" hangingPunct="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}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86013" y="5094288"/>
            <a:ext cx="2328862" cy="601662"/>
            <a:chOff x="1503" y="3209"/>
            <a:chExt cx="1467" cy="379"/>
          </a:xfrm>
        </p:grpSpPr>
        <p:sp>
          <p:nvSpPr>
            <p:cNvPr id="240645" name="Line 5"/>
            <p:cNvSpPr>
              <a:spLocks noChangeShapeType="1"/>
            </p:cNvSpPr>
            <p:nvPr/>
          </p:nvSpPr>
          <p:spPr bwMode="auto">
            <a:xfrm>
              <a:off x="2324" y="3209"/>
              <a:ext cx="64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0646" name="Line 6"/>
            <p:cNvSpPr>
              <a:spLocks noChangeShapeType="1"/>
            </p:cNvSpPr>
            <p:nvPr/>
          </p:nvSpPr>
          <p:spPr bwMode="auto">
            <a:xfrm flipH="1">
              <a:off x="1503" y="3588"/>
              <a:ext cx="14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0647" name="Line 7"/>
            <p:cNvSpPr>
              <a:spLocks noChangeShapeType="1"/>
            </p:cNvSpPr>
            <p:nvPr/>
          </p:nvSpPr>
          <p:spPr bwMode="auto">
            <a:xfrm>
              <a:off x="2967" y="3211"/>
              <a:ext cx="0" cy="3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1989" name="Text Box 8"/>
          <p:cNvSpPr txBox="1">
            <a:spLocks noChangeArrowheads="1"/>
          </p:cNvSpPr>
          <p:nvPr/>
        </p:nvSpPr>
        <p:spPr bwMode="auto">
          <a:xfrm>
            <a:off x="7720013" y="42211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en-US" sz="2400" b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4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406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4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40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 有以下程序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main()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i,j,x</a:t>
            </a:r>
            <a:r>
              <a:rPr lang="en-US" altLang="zh-CN" dirty="0"/>
              <a:t>=0;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=0;i&lt;2;i++)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{ x++;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for(j=0;j&lt;=3;j++)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{ if(j%2) continue;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x++;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x++;}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("x=%d\</a:t>
            </a:r>
            <a:r>
              <a:rPr lang="en-US" altLang="zh-CN" dirty="0" err="1"/>
              <a:t>n",x</a:t>
            </a:r>
            <a:r>
              <a:rPr lang="en-US" altLang="zh-CN" dirty="0"/>
              <a:t>);}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程序执行后的输出结果是______。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x=4     B</a:t>
            </a:r>
            <a:r>
              <a:rPr lang="zh-CN" altLang="zh-CN" dirty="0"/>
              <a:t>、</a:t>
            </a:r>
            <a:r>
              <a:rPr lang="en-US" altLang="zh-CN" dirty="0"/>
              <a:t>x=8     C</a:t>
            </a:r>
            <a:r>
              <a:rPr lang="zh-CN" altLang="zh-CN" dirty="0"/>
              <a:t>、</a:t>
            </a:r>
            <a:r>
              <a:rPr lang="en-US" altLang="zh-CN" dirty="0"/>
              <a:t>x=6     D</a:t>
            </a:r>
            <a:r>
              <a:rPr lang="zh-CN" altLang="zh-CN" dirty="0"/>
              <a:t>、</a:t>
            </a:r>
            <a:r>
              <a:rPr lang="en-US" altLang="zh-CN" dirty="0" smtClean="0"/>
              <a:t>x=12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156176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83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有以下程序</a:t>
            </a:r>
            <a:endParaRPr lang="zh-CN" altLang="zh-CN" dirty="0"/>
          </a:p>
          <a:p>
            <a:r>
              <a:rPr lang="en-US" altLang="zh-CN" dirty="0"/>
              <a:t>main()</a:t>
            </a:r>
            <a:endParaRPr lang="zh-CN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=0,s=0;</a:t>
            </a:r>
            <a:endParaRPr lang="zh-CN" altLang="zh-CN" dirty="0"/>
          </a:p>
          <a:p>
            <a:r>
              <a:rPr lang="en-US" altLang="zh-CN" dirty="0"/>
              <a:t>  for (;;)</a:t>
            </a:r>
            <a:endParaRPr lang="zh-CN" altLang="zh-CN" dirty="0"/>
          </a:p>
          <a:p>
            <a:r>
              <a:rPr lang="en-US" altLang="zh-CN" dirty="0"/>
              <a:t>  {if(</a:t>
            </a:r>
            <a:r>
              <a:rPr lang="en-US" altLang="zh-CN" dirty="0" err="1"/>
              <a:t>i</a:t>
            </a:r>
            <a:r>
              <a:rPr lang="en-US" altLang="zh-CN" dirty="0"/>
              <a:t>==3||</a:t>
            </a:r>
            <a:r>
              <a:rPr lang="en-US" altLang="zh-CN" dirty="0" err="1"/>
              <a:t>i</a:t>
            </a:r>
            <a:r>
              <a:rPr lang="en-US" altLang="zh-CN" dirty="0"/>
              <a:t>==5) continue;</a:t>
            </a:r>
            <a:endParaRPr lang="zh-CN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</a:t>
            </a:r>
            <a:r>
              <a:rPr lang="en-US" altLang="zh-CN" dirty="0"/>
              <a:t>==6) break;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++;s+=</a:t>
            </a:r>
            <a:r>
              <a:rPr lang="en-US" altLang="zh-CN" dirty="0" err="1"/>
              <a:t>i</a:t>
            </a:r>
            <a:r>
              <a:rPr lang="en-US" altLang="zh-CN" dirty="0"/>
              <a:t>;};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n",s</a:t>
            </a:r>
            <a:r>
              <a:rPr lang="en-US" altLang="zh-CN" dirty="0"/>
              <a:t>);}</a:t>
            </a:r>
            <a:endParaRPr lang="zh-CN" altLang="zh-CN" dirty="0"/>
          </a:p>
          <a:p>
            <a:r>
              <a:rPr lang="zh-CN" altLang="zh-CN" dirty="0"/>
              <a:t>程序运行后的输出结果是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10     B</a:t>
            </a:r>
            <a:r>
              <a:rPr lang="zh-CN" altLang="zh-CN" dirty="0"/>
              <a:t>、</a:t>
            </a:r>
            <a:r>
              <a:rPr lang="en-US" altLang="zh-CN" dirty="0"/>
              <a:t>13    C</a:t>
            </a:r>
            <a:r>
              <a:rPr lang="zh-CN" altLang="zh-CN" dirty="0"/>
              <a:t>、</a:t>
            </a:r>
            <a:r>
              <a:rPr lang="en-US" altLang="zh-CN" dirty="0"/>
              <a:t>21    D</a:t>
            </a:r>
            <a:r>
              <a:rPr lang="zh-CN" altLang="zh-CN" dirty="0"/>
              <a:t>、程序进入死循环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56176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8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4.3.6 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81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循环嵌套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个正整数 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n(m&gt;=1,n&lt;=500)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之间的所有素数，每行输出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个。素数是指只能被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和自身整除的正整数，最小的素数是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输入输出示例：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Input m:1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Input n:35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2   3  5  7  11  13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17  19  23  29  31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2348880"/>
            <a:ext cx="3962400" cy="354806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算法提示：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定义变量；</a:t>
            </a:r>
            <a:r>
              <a:rPr lang="en-US" altLang="zh-CN" dirty="0" err="1" smtClean="0"/>
              <a:t>m,n,I,j,count</a:t>
            </a:r>
            <a:r>
              <a:rPr lang="en-US" altLang="zh-CN" dirty="0" smtClean="0"/>
              <a:t>;</a:t>
            </a:r>
            <a:r>
              <a:rPr lang="zh-CN" altLang="en-US" dirty="0" smtClean="0"/>
              <a:t>（变量名可以自己设定）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输入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变量赋初值；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循环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从</a:t>
            </a:r>
            <a:r>
              <a:rPr lang="en-US" altLang="zh-CN" dirty="0" smtClean="0"/>
              <a:t>m</a:t>
            </a:r>
            <a:r>
              <a:rPr lang="zh-CN" altLang="en-US" dirty="0" smtClean="0"/>
              <a:t>开始，到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判断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是不是素数，如果是计算器加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；判断计算器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能不能被</a:t>
            </a:r>
            <a:r>
              <a:rPr lang="en-US" altLang="zh-CN" dirty="0" smtClean="0"/>
              <a:t>6</a:t>
            </a:r>
            <a:r>
              <a:rPr lang="zh-CN" altLang="en-US" dirty="0" smtClean="0"/>
              <a:t>整除，如果能输出一个回车。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505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1004888" y="620713"/>
            <a:ext cx="72739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Font typeface="Wingdings" pitchFamily="2" charset="2"/>
              <a:buChar char="Ø"/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三种循环可互相嵌套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层数不限</a:t>
            </a:r>
          </a:p>
          <a:p>
            <a:pPr eaLnBrk="0" hangingPunct="0">
              <a:buClr>
                <a:srgbClr val="000000"/>
              </a:buClr>
              <a:buFont typeface="Wingdings" pitchFamily="2" charset="2"/>
              <a:buChar char="Ø"/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外层循环可包含两个以上内循环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但不能相互交叉</a:t>
            </a:r>
          </a:p>
          <a:p>
            <a:pPr eaLnBrk="0" hangingPunct="0">
              <a:buClr>
                <a:srgbClr val="000000"/>
              </a:buClr>
              <a:buFont typeface="Wingdings" pitchFamily="2" charset="2"/>
              <a:buChar char="Ø"/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嵌套循环的执行流程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546100" y="3848100"/>
            <a:ext cx="1816100" cy="2263775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46800" rIns="90000" bIns="46800">
            <a:spAutoFit/>
          </a:bodyPr>
          <a:lstStyle/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(1)  while()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{    ……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       while()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       {   ……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       }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   …...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}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2546350" y="3865563"/>
            <a:ext cx="2011363" cy="2263775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46800" rIns="90000" bIns="46800">
            <a:spAutoFit/>
          </a:bodyPr>
          <a:lstStyle/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(2)  do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{    ……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       do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       {   ……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       }while( );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  …...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}while( );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4764088" y="3860800"/>
            <a:ext cx="2011362" cy="2263775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46800" rIns="90000" bIns="46800">
            <a:spAutoFit/>
          </a:bodyPr>
          <a:lstStyle/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(3)  while()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{    ……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       do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       {   ……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       }while( );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…….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   }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992188" y="1730375"/>
            <a:ext cx="5862637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Font typeface="Wingdings" pitchFamily="2" charset="2"/>
              <a:buChar char="Ø"/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嵌套循环的跳转</a:t>
            </a:r>
          </a:p>
          <a:p>
            <a:pPr eaLnBrk="0" hangingPunct="0"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禁止：</a:t>
            </a:r>
          </a:p>
          <a:p>
            <a:pPr lvl="1" eaLnBrk="0" hangingPunct="0">
              <a:buClr>
                <a:srgbClr val="0033CC"/>
              </a:buClr>
              <a:buFont typeface="Wingdings" pitchFamily="2" charset="2"/>
              <a:buChar char="l"/>
              <a:defRPr/>
            </a:pP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从外层跳入内层</a:t>
            </a:r>
          </a:p>
          <a:p>
            <a:pPr lvl="1" eaLnBrk="0" hangingPunct="0">
              <a:buClr>
                <a:srgbClr val="0033CC"/>
              </a:buClr>
              <a:buFont typeface="Wingdings" pitchFamily="2" charset="2"/>
              <a:buChar char="l"/>
              <a:defRPr/>
            </a:pP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跳入同层的另一循环</a:t>
            </a:r>
          </a:p>
          <a:p>
            <a:pPr lvl="1" eaLnBrk="0" hangingPunct="0">
              <a:buClr>
                <a:srgbClr val="0033CC"/>
              </a:buClr>
              <a:buFont typeface="Wingdings" pitchFamily="2" charset="2"/>
              <a:buChar char="l"/>
              <a:defRPr/>
            </a:pP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向上跳转</a:t>
            </a:r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611188" y="188913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6. </a:t>
            </a:r>
            <a:r>
              <a:rPr kumimoji="1" lang="zh-CN" altLang="en-US" sz="24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循环嵌套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46700" y="1789113"/>
            <a:ext cx="3676650" cy="4335462"/>
            <a:chOff x="3288" y="1071"/>
            <a:chExt cx="2316" cy="2731"/>
          </a:xfrm>
        </p:grpSpPr>
        <p:sp>
          <p:nvSpPr>
            <p:cNvPr id="244745" name="Text Box 9"/>
            <p:cNvSpPr txBox="1">
              <a:spLocks noChangeArrowheads="1"/>
            </p:cNvSpPr>
            <p:nvPr/>
          </p:nvSpPr>
          <p:spPr bwMode="auto">
            <a:xfrm>
              <a:off x="4324" y="1608"/>
              <a:ext cx="1227" cy="2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0" tIns="46800" rIns="90000" bIns="46800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(4)  for( ; ;)</a:t>
              </a:r>
            </a:p>
            <a:p>
              <a:pPr eaLnBrk="0" hangingPunct="0"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       {    ……</a:t>
              </a:r>
            </a:p>
            <a:p>
              <a:pPr eaLnBrk="0" hangingPunct="0"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              do</a:t>
              </a:r>
            </a:p>
            <a:p>
              <a:pPr eaLnBrk="0" hangingPunct="0"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              {   ……</a:t>
              </a:r>
            </a:p>
            <a:p>
              <a:pPr eaLnBrk="0" hangingPunct="0"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              }while();</a:t>
              </a:r>
            </a:p>
            <a:p>
              <a:pPr eaLnBrk="0" hangingPunct="0"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          ……</a:t>
              </a:r>
            </a:p>
            <a:p>
              <a:pPr eaLnBrk="0" hangingPunct="0"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            while()</a:t>
              </a:r>
            </a:p>
            <a:p>
              <a:pPr eaLnBrk="0" hangingPunct="0"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              {   ……</a:t>
              </a:r>
            </a:p>
            <a:p>
              <a:pPr eaLnBrk="0" hangingPunct="0"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              }</a:t>
              </a:r>
            </a:p>
            <a:p>
              <a:pPr eaLnBrk="0" hangingPunct="0"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          …...</a:t>
              </a:r>
            </a:p>
            <a:p>
              <a:pPr eaLnBrk="0" hangingPunct="0"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}</a:t>
              </a:r>
            </a:p>
          </p:txBody>
        </p:sp>
        <p:sp>
          <p:nvSpPr>
            <p:cNvPr id="35850" name="Freeform 10"/>
            <p:cNvSpPr>
              <a:spLocks/>
            </p:cNvSpPr>
            <p:nvPr/>
          </p:nvSpPr>
          <p:spPr bwMode="auto">
            <a:xfrm>
              <a:off x="4748" y="2006"/>
              <a:ext cx="848" cy="744"/>
            </a:xfrm>
            <a:custGeom>
              <a:avLst/>
              <a:gdLst>
                <a:gd name="T0" fmla="*/ 8 w 848"/>
                <a:gd name="T1" fmla="*/ 0 h 744"/>
                <a:gd name="T2" fmla="*/ 428 w 848"/>
                <a:gd name="T3" fmla="*/ 36 h 744"/>
                <a:gd name="T4" fmla="*/ 716 w 848"/>
                <a:gd name="T5" fmla="*/ 84 h 744"/>
                <a:gd name="T6" fmla="*/ 812 w 848"/>
                <a:gd name="T7" fmla="*/ 168 h 744"/>
                <a:gd name="T8" fmla="*/ 836 w 848"/>
                <a:gd name="T9" fmla="*/ 240 h 744"/>
                <a:gd name="T10" fmla="*/ 824 w 848"/>
                <a:gd name="T11" fmla="*/ 348 h 744"/>
                <a:gd name="T12" fmla="*/ 800 w 848"/>
                <a:gd name="T13" fmla="*/ 420 h 744"/>
                <a:gd name="T14" fmla="*/ 788 w 848"/>
                <a:gd name="T15" fmla="*/ 456 h 744"/>
                <a:gd name="T16" fmla="*/ 776 w 848"/>
                <a:gd name="T17" fmla="*/ 720 h 744"/>
                <a:gd name="T18" fmla="*/ 692 w 848"/>
                <a:gd name="T19" fmla="*/ 744 h 744"/>
                <a:gd name="T20" fmla="*/ 68 w 848"/>
                <a:gd name="T21" fmla="*/ 696 h 744"/>
                <a:gd name="T22" fmla="*/ 44 w 848"/>
                <a:gd name="T23" fmla="*/ 624 h 744"/>
                <a:gd name="T24" fmla="*/ 32 w 848"/>
                <a:gd name="T25" fmla="*/ 588 h 744"/>
                <a:gd name="T26" fmla="*/ 8 w 848"/>
                <a:gd name="T27" fmla="*/ 0 h 7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8"/>
                <a:gd name="T43" fmla="*/ 0 h 744"/>
                <a:gd name="T44" fmla="*/ 848 w 848"/>
                <a:gd name="T45" fmla="*/ 744 h 7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8" h="744">
                  <a:moveTo>
                    <a:pt x="8" y="0"/>
                  </a:moveTo>
                  <a:cubicBezTo>
                    <a:pt x="156" y="37"/>
                    <a:pt x="251" y="29"/>
                    <a:pt x="428" y="36"/>
                  </a:cubicBezTo>
                  <a:cubicBezTo>
                    <a:pt x="521" y="59"/>
                    <a:pt x="620" y="72"/>
                    <a:pt x="716" y="84"/>
                  </a:cubicBezTo>
                  <a:cubicBezTo>
                    <a:pt x="762" y="115"/>
                    <a:pt x="791" y="121"/>
                    <a:pt x="812" y="168"/>
                  </a:cubicBezTo>
                  <a:cubicBezTo>
                    <a:pt x="822" y="191"/>
                    <a:pt x="836" y="240"/>
                    <a:pt x="836" y="240"/>
                  </a:cubicBezTo>
                  <a:cubicBezTo>
                    <a:pt x="832" y="276"/>
                    <a:pt x="831" y="312"/>
                    <a:pt x="824" y="348"/>
                  </a:cubicBezTo>
                  <a:cubicBezTo>
                    <a:pt x="819" y="373"/>
                    <a:pt x="808" y="396"/>
                    <a:pt x="800" y="420"/>
                  </a:cubicBezTo>
                  <a:cubicBezTo>
                    <a:pt x="796" y="432"/>
                    <a:pt x="788" y="456"/>
                    <a:pt x="788" y="456"/>
                  </a:cubicBezTo>
                  <a:cubicBezTo>
                    <a:pt x="798" y="529"/>
                    <a:pt x="848" y="662"/>
                    <a:pt x="776" y="720"/>
                  </a:cubicBezTo>
                  <a:cubicBezTo>
                    <a:pt x="768" y="726"/>
                    <a:pt x="695" y="743"/>
                    <a:pt x="692" y="744"/>
                  </a:cubicBezTo>
                  <a:cubicBezTo>
                    <a:pt x="480" y="735"/>
                    <a:pt x="279" y="708"/>
                    <a:pt x="68" y="696"/>
                  </a:cubicBezTo>
                  <a:cubicBezTo>
                    <a:pt x="60" y="672"/>
                    <a:pt x="52" y="648"/>
                    <a:pt x="44" y="624"/>
                  </a:cubicBezTo>
                  <a:cubicBezTo>
                    <a:pt x="40" y="612"/>
                    <a:pt x="32" y="588"/>
                    <a:pt x="32" y="588"/>
                  </a:cubicBezTo>
                  <a:cubicBezTo>
                    <a:pt x="0" y="329"/>
                    <a:pt x="21" y="524"/>
                    <a:pt x="8" y="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851" name="Freeform 11"/>
            <p:cNvSpPr>
              <a:spLocks/>
            </p:cNvSpPr>
            <p:nvPr/>
          </p:nvSpPr>
          <p:spPr bwMode="auto">
            <a:xfrm>
              <a:off x="4756" y="2758"/>
              <a:ext cx="848" cy="744"/>
            </a:xfrm>
            <a:custGeom>
              <a:avLst/>
              <a:gdLst>
                <a:gd name="T0" fmla="*/ 8 w 848"/>
                <a:gd name="T1" fmla="*/ 0 h 744"/>
                <a:gd name="T2" fmla="*/ 428 w 848"/>
                <a:gd name="T3" fmla="*/ 36 h 744"/>
                <a:gd name="T4" fmla="*/ 716 w 848"/>
                <a:gd name="T5" fmla="*/ 84 h 744"/>
                <a:gd name="T6" fmla="*/ 812 w 848"/>
                <a:gd name="T7" fmla="*/ 168 h 744"/>
                <a:gd name="T8" fmla="*/ 836 w 848"/>
                <a:gd name="T9" fmla="*/ 240 h 744"/>
                <a:gd name="T10" fmla="*/ 824 w 848"/>
                <a:gd name="T11" fmla="*/ 348 h 744"/>
                <a:gd name="T12" fmla="*/ 800 w 848"/>
                <a:gd name="T13" fmla="*/ 420 h 744"/>
                <a:gd name="T14" fmla="*/ 788 w 848"/>
                <a:gd name="T15" fmla="*/ 456 h 744"/>
                <a:gd name="T16" fmla="*/ 776 w 848"/>
                <a:gd name="T17" fmla="*/ 720 h 744"/>
                <a:gd name="T18" fmla="*/ 692 w 848"/>
                <a:gd name="T19" fmla="*/ 744 h 744"/>
                <a:gd name="T20" fmla="*/ 68 w 848"/>
                <a:gd name="T21" fmla="*/ 696 h 744"/>
                <a:gd name="T22" fmla="*/ 44 w 848"/>
                <a:gd name="T23" fmla="*/ 624 h 744"/>
                <a:gd name="T24" fmla="*/ 32 w 848"/>
                <a:gd name="T25" fmla="*/ 588 h 744"/>
                <a:gd name="T26" fmla="*/ 8 w 848"/>
                <a:gd name="T27" fmla="*/ 0 h 7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8"/>
                <a:gd name="T43" fmla="*/ 0 h 744"/>
                <a:gd name="T44" fmla="*/ 848 w 848"/>
                <a:gd name="T45" fmla="*/ 744 h 7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8" h="744">
                  <a:moveTo>
                    <a:pt x="8" y="0"/>
                  </a:moveTo>
                  <a:cubicBezTo>
                    <a:pt x="156" y="37"/>
                    <a:pt x="251" y="29"/>
                    <a:pt x="428" y="36"/>
                  </a:cubicBezTo>
                  <a:cubicBezTo>
                    <a:pt x="521" y="59"/>
                    <a:pt x="620" y="72"/>
                    <a:pt x="716" y="84"/>
                  </a:cubicBezTo>
                  <a:cubicBezTo>
                    <a:pt x="762" y="115"/>
                    <a:pt x="791" y="121"/>
                    <a:pt x="812" y="168"/>
                  </a:cubicBezTo>
                  <a:cubicBezTo>
                    <a:pt x="822" y="191"/>
                    <a:pt x="836" y="240"/>
                    <a:pt x="836" y="240"/>
                  </a:cubicBezTo>
                  <a:cubicBezTo>
                    <a:pt x="832" y="276"/>
                    <a:pt x="831" y="312"/>
                    <a:pt x="824" y="348"/>
                  </a:cubicBezTo>
                  <a:cubicBezTo>
                    <a:pt x="819" y="373"/>
                    <a:pt x="808" y="396"/>
                    <a:pt x="800" y="420"/>
                  </a:cubicBezTo>
                  <a:cubicBezTo>
                    <a:pt x="796" y="432"/>
                    <a:pt x="788" y="456"/>
                    <a:pt x="788" y="456"/>
                  </a:cubicBezTo>
                  <a:cubicBezTo>
                    <a:pt x="798" y="529"/>
                    <a:pt x="848" y="662"/>
                    <a:pt x="776" y="720"/>
                  </a:cubicBezTo>
                  <a:cubicBezTo>
                    <a:pt x="768" y="726"/>
                    <a:pt x="695" y="743"/>
                    <a:pt x="692" y="744"/>
                  </a:cubicBezTo>
                  <a:cubicBezTo>
                    <a:pt x="480" y="735"/>
                    <a:pt x="279" y="708"/>
                    <a:pt x="68" y="696"/>
                  </a:cubicBezTo>
                  <a:cubicBezTo>
                    <a:pt x="60" y="672"/>
                    <a:pt x="52" y="648"/>
                    <a:pt x="44" y="624"/>
                  </a:cubicBezTo>
                  <a:cubicBezTo>
                    <a:pt x="40" y="612"/>
                    <a:pt x="32" y="588"/>
                    <a:pt x="32" y="588"/>
                  </a:cubicBezTo>
                  <a:cubicBezTo>
                    <a:pt x="0" y="329"/>
                    <a:pt x="21" y="524"/>
                    <a:pt x="8" y="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4748" name="AutoShape 12"/>
            <p:cNvSpPr>
              <a:spLocks/>
            </p:cNvSpPr>
            <p:nvPr/>
          </p:nvSpPr>
          <p:spPr bwMode="auto">
            <a:xfrm>
              <a:off x="3424" y="1071"/>
              <a:ext cx="905" cy="299"/>
            </a:xfrm>
            <a:prstGeom prst="borderCallout2">
              <a:avLst>
                <a:gd name="adj1" fmla="val 24079"/>
                <a:gd name="adj2" fmla="val 105306"/>
                <a:gd name="adj3" fmla="val 24079"/>
                <a:gd name="adj4" fmla="val 123866"/>
                <a:gd name="adj5" fmla="val 217727"/>
                <a:gd name="adj6" fmla="val 143204"/>
              </a:avLst>
            </a:prstGeom>
            <a:solidFill>
              <a:srgbClr val="CCFFFF"/>
            </a:solidFill>
            <a:ln w="158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外循环</a:t>
              </a:r>
            </a:p>
          </p:txBody>
        </p:sp>
        <p:sp>
          <p:nvSpPr>
            <p:cNvPr id="244749" name="AutoShape 13"/>
            <p:cNvSpPr>
              <a:spLocks/>
            </p:cNvSpPr>
            <p:nvPr/>
          </p:nvSpPr>
          <p:spPr bwMode="auto">
            <a:xfrm>
              <a:off x="3334" y="1493"/>
              <a:ext cx="905" cy="299"/>
            </a:xfrm>
            <a:prstGeom prst="borderCallout2">
              <a:avLst>
                <a:gd name="adj1" fmla="val 24079"/>
                <a:gd name="adj2" fmla="val 105306"/>
                <a:gd name="adj3" fmla="val 24079"/>
                <a:gd name="adj4" fmla="val 134477"/>
                <a:gd name="adj5" fmla="val 246153"/>
                <a:gd name="adj6" fmla="val 164750"/>
              </a:avLst>
            </a:prstGeom>
            <a:solidFill>
              <a:srgbClr val="CCFFFF"/>
            </a:solidFill>
            <a:ln w="158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内循环</a:t>
              </a:r>
            </a:p>
          </p:txBody>
        </p:sp>
        <p:sp>
          <p:nvSpPr>
            <p:cNvPr id="244750" name="AutoShape 14"/>
            <p:cNvSpPr>
              <a:spLocks/>
            </p:cNvSpPr>
            <p:nvPr/>
          </p:nvSpPr>
          <p:spPr bwMode="auto">
            <a:xfrm>
              <a:off x="3288" y="1979"/>
              <a:ext cx="905" cy="299"/>
            </a:xfrm>
            <a:prstGeom prst="borderCallout2">
              <a:avLst>
                <a:gd name="adj1" fmla="val 24079"/>
                <a:gd name="adj2" fmla="val 105306"/>
                <a:gd name="adj3" fmla="val 24079"/>
                <a:gd name="adj4" fmla="val 138231"/>
                <a:gd name="adj5" fmla="val 370569"/>
                <a:gd name="adj6" fmla="val 172264"/>
              </a:avLst>
            </a:prstGeom>
            <a:solidFill>
              <a:srgbClr val="CCFFFF"/>
            </a:solidFill>
            <a:ln w="158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内循环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6039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44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44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44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44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44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build="p" bldLvl="3" autoUpdateAnimBg="0"/>
      <p:bldP spid="244739" grpId="0" animBg="1" autoUpdateAnimBg="0"/>
      <p:bldP spid="244740" grpId="0" animBg="1" autoUpdateAnimBg="0"/>
      <p:bldP spid="244741" grpId="0" animBg="1" autoUpdateAnimBg="0"/>
      <p:bldP spid="244742" grpId="0" build="p" bldLvl="3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539750" y="66675"/>
            <a:ext cx="53527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【</a:t>
            </a:r>
            <a:r>
              <a:rPr kumimoji="1" lang="zh-CN" altLang="en-US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例</a:t>
            </a:r>
            <a:r>
              <a:rPr kumimoji="1" lang="en-US" altLang="zh-CN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4-5】</a:t>
            </a:r>
            <a:r>
              <a:rPr kumimoji="1" lang="zh-CN" alt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循环嵌套，输出九九表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6600" y="1206500"/>
            <a:ext cx="8153400" cy="4248150"/>
            <a:chOff x="324" y="504"/>
            <a:chExt cx="5136" cy="2676"/>
          </a:xfrm>
        </p:grpSpPr>
        <p:sp>
          <p:nvSpPr>
            <p:cNvPr id="245764" name="Rectangle 4"/>
            <p:cNvSpPr>
              <a:spLocks noChangeArrowheads="1"/>
            </p:cNvSpPr>
            <p:nvPr/>
          </p:nvSpPr>
          <p:spPr bwMode="auto">
            <a:xfrm>
              <a:off x="324" y="504"/>
              <a:ext cx="5136" cy="267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FF33CC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0" tIns="46800" rIns="90000" bIns="46800" anchor="ctr">
              <a:spAutoFit/>
            </a:bodyPr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6876" name="Group 5"/>
            <p:cNvGrpSpPr>
              <a:grpSpLocks/>
            </p:cNvGrpSpPr>
            <p:nvPr/>
          </p:nvGrpSpPr>
          <p:grpSpPr bwMode="auto">
            <a:xfrm>
              <a:off x="684" y="825"/>
              <a:ext cx="4488" cy="1918"/>
              <a:chOff x="684" y="825"/>
              <a:chExt cx="4488" cy="1918"/>
            </a:xfrm>
          </p:grpSpPr>
          <p:grpSp>
            <p:nvGrpSpPr>
              <p:cNvPr id="36877" name="Group 6"/>
              <p:cNvGrpSpPr>
                <a:grpSpLocks/>
              </p:cNvGrpSpPr>
              <p:nvPr/>
            </p:nvGrpSpPr>
            <p:grpSpPr bwMode="auto">
              <a:xfrm>
                <a:off x="1051" y="825"/>
                <a:ext cx="3857" cy="250"/>
                <a:chOff x="1123" y="825"/>
                <a:chExt cx="3857" cy="250"/>
              </a:xfrm>
            </p:grpSpPr>
            <p:sp>
              <p:nvSpPr>
                <p:cNvPr id="369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69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692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3692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69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3692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0000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369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0000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369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3692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0000"/>
                      </a:solidFill>
                      <a:latin typeface="Times New Roman" pitchFamily="18" charset="0"/>
                    </a:rPr>
                    <a:t>9</a:t>
                  </a:r>
                </a:p>
              </p:txBody>
            </p:sp>
          </p:grpSp>
          <p:sp>
            <p:nvSpPr>
              <p:cNvPr id="36878" name="Line 16"/>
              <p:cNvSpPr>
                <a:spLocks noChangeShapeType="1"/>
              </p:cNvSpPr>
              <p:nvPr/>
            </p:nvSpPr>
            <p:spPr bwMode="auto">
              <a:xfrm>
                <a:off x="684" y="1188"/>
                <a:ext cx="448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6879" name="Group 17"/>
              <p:cNvGrpSpPr>
                <a:grpSpLocks/>
              </p:cNvGrpSpPr>
              <p:nvPr/>
            </p:nvGrpSpPr>
            <p:grpSpPr bwMode="auto">
              <a:xfrm>
                <a:off x="1051" y="1161"/>
                <a:ext cx="3857" cy="250"/>
                <a:chOff x="1123" y="825"/>
                <a:chExt cx="3857" cy="250"/>
              </a:xfrm>
            </p:grpSpPr>
            <p:sp>
              <p:nvSpPr>
                <p:cNvPr id="3691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691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691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3691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691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3691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3691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3691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3691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9</a:t>
                  </a:r>
                </a:p>
              </p:txBody>
            </p:sp>
          </p:grpSp>
          <p:grpSp>
            <p:nvGrpSpPr>
              <p:cNvPr id="36880" name="Group 27"/>
              <p:cNvGrpSpPr>
                <a:grpSpLocks/>
              </p:cNvGrpSpPr>
              <p:nvPr/>
            </p:nvGrpSpPr>
            <p:grpSpPr bwMode="auto">
              <a:xfrm>
                <a:off x="1051" y="1449"/>
                <a:ext cx="3937" cy="250"/>
                <a:chOff x="1123" y="825"/>
                <a:chExt cx="3937" cy="250"/>
              </a:xfrm>
            </p:grpSpPr>
            <p:sp>
              <p:nvSpPr>
                <p:cNvPr id="3690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690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690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3690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3690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10</a:t>
                  </a:r>
                </a:p>
              </p:txBody>
            </p:sp>
            <p:sp>
              <p:nvSpPr>
                <p:cNvPr id="3690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12</a:t>
                  </a:r>
                </a:p>
              </p:txBody>
            </p:sp>
            <p:sp>
              <p:nvSpPr>
                <p:cNvPr id="3690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14</a:t>
                  </a:r>
                </a:p>
              </p:txBody>
            </p:sp>
            <p:sp>
              <p:nvSpPr>
                <p:cNvPr id="3690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16</a:t>
                  </a:r>
                </a:p>
              </p:txBody>
            </p:sp>
            <p:sp>
              <p:nvSpPr>
                <p:cNvPr id="3691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18</a:t>
                  </a:r>
                </a:p>
              </p:txBody>
            </p:sp>
          </p:grpSp>
          <p:grpSp>
            <p:nvGrpSpPr>
              <p:cNvPr id="36881" name="Group 37"/>
              <p:cNvGrpSpPr>
                <a:grpSpLocks/>
              </p:cNvGrpSpPr>
              <p:nvPr/>
            </p:nvGrpSpPr>
            <p:grpSpPr bwMode="auto">
              <a:xfrm>
                <a:off x="1051" y="1737"/>
                <a:ext cx="3937" cy="250"/>
                <a:chOff x="1123" y="825"/>
                <a:chExt cx="3937" cy="250"/>
              </a:xfrm>
            </p:grpSpPr>
            <p:sp>
              <p:nvSpPr>
                <p:cNvPr id="3689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3689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3689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3689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12</a:t>
                  </a:r>
                </a:p>
              </p:txBody>
            </p:sp>
            <p:sp>
              <p:nvSpPr>
                <p:cNvPr id="3689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3689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18</a:t>
                  </a:r>
                </a:p>
              </p:txBody>
            </p:sp>
            <p:sp>
              <p:nvSpPr>
                <p:cNvPr id="3689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21</a:t>
                  </a:r>
                </a:p>
              </p:txBody>
            </p:sp>
            <p:sp>
              <p:nvSpPr>
                <p:cNvPr id="3690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24</a:t>
                  </a:r>
                </a:p>
              </p:txBody>
            </p:sp>
            <p:sp>
              <p:nvSpPr>
                <p:cNvPr id="3690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27</a:t>
                  </a:r>
                </a:p>
              </p:txBody>
            </p:sp>
          </p:grpSp>
          <p:grpSp>
            <p:nvGrpSpPr>
              <p:cNvPr id="36882" name="Group 47"/>
              <p:cNvGrpSpPr>
                <a:grpSpLocks/>
              </p:cNvGrpSpPr>
              <p:nvPr/>
            </p:nvGrpSpPr>
            <p:grpSpPr bwMode="auto">
              <a:xfrm>
                <a:off x="1051" y="2493"/>
                <a:ext cx="3937" cy="250"/>
                <a:chOff x="1123" y="825"/>
                <a:chExt cx="3937" cy="250"/>
              </a:xfrm>
            </p:grpSpPr>
            <p:sp>
              <p:nvSpPr>
                <p:cNvPr id="3688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3688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18</a:t>
                  </a:r>
                </a:p>
              </p:txBody>
            </p:sp>
            <p:sp>
              <p:nvSpPr>
                <p:cNvPr id="3688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27</a:t>
                  </a:r>
                </a:p>
              </p:txBody>
            </p:sp>
            <p:sp>
              <p:nvSpPr>
                <p:cNvPr id="3688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36</a:t>
                  </a:r>
                </a:p>
              </p:txBody>
            </p:sp>
            <p:sp>
              <p:nvSpPr>
                <p:cNvPr id="3688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45</a:t>
                  </a:r>
                </a:p>
              </p:txBody>
            </p:sp>
            <p:sp>
              <p:nvSpPr>
                <p:cNvPr id="3688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54</a:t>
                  </a:r>
                </a:p>
              </p:txBody>
            </p:sp>
            <p:sp>
              <p:nvSpPr>
                <p:cNvPr id="3689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63</a:t>
                  </a:r>
                </a:p>
              </p:txBody>
            </p:sp>
            <p:sp>
              <p:nvSpPr>
                <p:cNvPr id="3689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72</a:t>
                  </a:r>
                </a:p>
              </p:txBody>
            </p:sp>
            <p:sp>
              <p:nvSpPr>
                <p:cNvPr id="3689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solidFill>
                        <a:srgbClr val="0033CC"/>
                      </a:solidFill>
                      <a:latin typeface="Times New Roman" pitchFamily="18" charset="0"/>
                    </a:rPr>
                    <a:t>81</a:t>
                  </a:r>
                </a:p>
              </p:txBody>
            </p:sp>
          </p:grpSp>
          <p:sp>
            <p:nvSpPr>
              <p:cNvPr id="36883" name="Text Box 57"/>
              <p:cNvSpPr txBox="1">
                <a:spLocks noChangeArrowheads="1"/>
              </p:cNvSpPr>
              <p:nvPr/>
            </p:nvSpPr>
            <p:spPr bwMode="auto">
              <a:xfrm>
                <a:off x="1051" y="2013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46800" rIns="90000" bIns="4680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033CC"/>
                    </a:solidFill>
                    <a:latin typeface="Times New Roman" pitchFamily="18" charset="0"/>
                  </a:rPr>
                  <a:t>……………..</a:t>
                </a:r>
              </a:p>
            </p:txBody>
          </p:sp>
        </p:grp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1116013" y="2205038"/>
            <a:ext cx="674687" cy="396875"/>
            <a:chOff x="703" y="1629"/>
            <a:chExt cx="425" cy="250"/>
          </a:xfrm>
        </p:grpSpPr>
        <p:sp>
          <p:nvSpPr>
            <p:cNvPr id="36873" name="Line 59"/>
            <p:cNvSpPr>
              <a:spLocks noChangeShapeType="1"/>
            </p:cNvSpPr>
            <p:nvPr/>
          </p:nvSpPr>
          <p:spPr bwMode="auto">
            <a:xfrm>
              <a:off x="756" y="1788"/>
              <a:ext cx="3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874" name="Text Box 60"/>
            <p:cNvSpPr txBox="1">
              <a:spLocks noChangeArrowheads="1"/>
            </p:cNvSpPr>
            <p:nvPr/>
          </p:nvSpPr>
          <p:spPr bwMode="auto">
            <a:xfrm>
              <a:off x="703" y="1629"/>
              <a:ext cx="1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0000" bIns="4680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1943100" y="1125538"/>
            <a:ext cx="247650" cy="595312"/>
            <a:chOff x="1392" y="981"/>
            <a:chExt cx="156" cy="375"/>
          </a:xfrm>
        </p:grpSpPr>
        <p:sp>
          <p:nvSpPr>
            <p:cNvPr id="36871" name="Line 62"/>
            <p:cNvSpPr>
              <a:spLocks noChangeShapeType="1"/>
            </p:cNvSpPr>
            <p:nvPr/>
          </p:nvSpPr>
          <p:spPr bwMode="auto">
            <a:xfrm>
              <a:off x="1392" y="1116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872" name="Text Box 63"/>
            <p:cNvSpPr txBox="1">
              <a:spLocks noChangeArrowheads="1"/>
            </p:cNvSpPr>
            <p:nvPr/>
          </p:nvSpPr>
          <p:spPr bwMode="auto">
            <a:xfrm>
              <a:off x="1447" y="981"/>
              <a:ext cx="1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0000" bIns="4680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sp>
        <p:nvSpPr>
          <p:cNvPr id="245824" name="Text Box 64" descr="信纸"/>
          <p:cNvSpPr txBox="1">
            <a:spLocks noChangeArrowheads="1"/>
          </p:cNvSpPr>
          <p:nvPr/>
        </p:nvSpPr>
        <p:spPr bwMode="auto">
          <a:xfrm>
            <a:off x="1403350" y="1341438"/>
            <a:ext cx="6985000" cy="451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46800" rIns="90000" bIns="46800">
            <a:spAutoFit/>
          </a:bodyPr>
          <a:lstStyle/>
          <a:p>
            <a:pPr lvl="1" eaLnBrk="0" hangingPunct="0">
              <a:defRPr/>
            </a:pP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#include &lt;stdio.h&gt;</a:t>
            </a:r>
          </a:p>
          <a:p>
            <a:pPr lvl="1" eaLnBrk="0" hangingPunct="0">
              <a:defRPr/>
            </a:pP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隶书" pitchFamily="49" charset="-122"/>
            </a:endParaRPr>
          </a:p>
          <a:p>
            <a:pPr lvl="1" eaLnBrk="0" hangingPunct="0">
              <a:defRPr/>
            </a:pPr>
            <a:r>
              <a:rPr kumimoji="1" lang="en-US" altLang="zh-CN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void main ( )</a:t>
            </a:r>
          </a:p>
          <a:p>
            <a:pPr lvl="1" eaLnBrk="0" hangingPunct="0">
              <a:defRPr/>
            </a:pP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{   </a:t>
            </a:r>
          </a:p>
          <a:p>
            <a:pPr lvl="1" eaLnBrk="0" hangingPunct="0">
              <a:defRPr/>
            </a:pP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int i, j;</a:t>
            </a:r>
          </a:p>
          <a:p>
            <a:pPr lvl="1" eaLnBrk="0" hangingPunct="0">
              <a:defRPr/>
            </a:pP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for (i = 1; i &lt; 10; i++)</a:t>
            </a:r>
          </a:p>
          <a:p>
            <a:pPr lvl="1" eaLnBrk="0" hangingPunct="0">
              <a:defRPr/>
            </a:pP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     printf ("%4d", i);</a:t>
            </a:r>
          </a:p>
          <a:p>
            <a:pPr lvl="1" eaLnBrk="0" hangingPunct="0">
              <a:defRPr/>
            </a:pP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printf ("\n---------------------------------------\n");</a:t>
            </a:r>
          </a:p>
          <a:p>
            <a:pPr lvl="1" eaLnBrk="0" hangingPunct="0">
              <a:defRPr/>
            </a:pP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for (i = 1; i &lt; 10; i++)</a:t>
            </a:r>
          </a:p>
          <a:p>
            <a:pPr lvl="1" eaLnBrk="0" hangingPunct="0">
              <a:defRPr/>
            </a:pP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    for (j = 1; j &lt; 10; j++)</a:t>
            </a:r>
          </a:p>
          <a:p>
            <a:pPr lvl="1" eaLnBrk="0" hangingPunct="0">
              <a:defRPr/>
            </a:pP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          printf((j==9) ? "%4d\n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 : "%4d", i * j);</a:t>
            </a:r>
          </a:p>
          <a:p>
            <a:pPr lvl="1" eaLnBrk="0" hangingPunct="0">
              <a:defRPr/>
            </a:pP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隶书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90490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build="p" autoUpdateAnimBg="0"/>
      <p:bldP spid="245824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18088" y="0"/>
            <a:ext cx="3998912" cy="6877050"/>
            <a:chOff x="3049" y="0"/>
            <a:chExt cx="2519" cy="4332"/>
          </a:xfrm>
        </p:grpSpPr>
        <p:sp>
          <p:nvSpPr>
            <p:cNvPr id="246787" name="AutoShape 3"/>
            <p:cNvSpPr>
              <a:spLocks noChangeArrowheads="1"/>
            </p:cNvSpPr>
            <p:nvPr/>
          </p:nvSpPr>
          <p:spPr bwMode="auto">
            <a:xfrm>
              <a:off x="3642" y="720"/>
              <a:ext cx="985" cy="301"/>
            </a:xfrm>
            <a:prstGeom prst="flowChartDecision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i&lt;10</a:t>
              </a:r>
            </a:p>
          </p:txBody>
        </p:sp>
        <p:sp>
          <p:nvSpPr>
            <p:cNvPr id="37900" name="Line 4"/>
            <p:cNvSpPr>
              <a:spLocks noChangeShapeType="1"/>
            </p:cNvSpPr>
            <p:nvPr/>
          </p:nvSpPr>
          <p:spPr bwMode="auto">
            <a:xfrm>
              <a:off x="4148" y="1021"/>
              <a:ext cx="0" cy="27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789" name="Text Box 5"/>
            <p:cNvSpPr txBox="1">
              <a:spLocks noChangeArrowheads="1"/>
            </p:cNvSpPr>
            <p:nvPr/>
          </p:nvSpPr>
          <p:spPr bwMode="auto">
            <a:xfrm>
              <a:off x="3877" y="2327"/>
              <a:ext cx="649" cy="2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printf</a:t>
              </a:r>
            </a:p>
          </p:txBody>
        </p:sp>
        <p:sp>
          <p:nvSpPr>
            <p:cNvPr id="37902" name="Line 6"/>
            <p:cNvSpPr>
              <a:spLocks noChangeShapeType="1"/>
            </p:cNvSpPr>
            <p:nvPr/>
          </p:nvSpPr>
          <p:spPr bwMode="auto">
            <a:xfrm>
              <a:off x="3460" y="1638"/>
              <a:ext cx="71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03" name="Line 7"/>
            <p:cNvSpPr>
              <a:spLocks noChangeShapeType="1"/>
            </p:cNvSpPr>
            <p:nvPr/>
          </p:nvSpPr>
          <p:spPr bwMode="auto">
            <a:xfrm>
              <a:off x="4627" y="860"/>
              <a:ext cx="94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4171" y="2045"/>
              <a:ext cx="0" cy="28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793" name="Text Box 9"/>
            <p:cNvSpPr txBox="1">
              <a:spLocks noChangeArrowheads="1"/>
            </p:cNvSpPr>
            <p:nvPr/>
          </p:nvSpPr>
          <p:spPr bwMode="auto">
            <a:xfrm>
              <a:off x="4459" y="610"/>
              <a:ext cx="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假</a:t>
              </a: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(0)</a:t>
              </a:r>
            </a:p>
          </p:txBody>
        </p:sp>
        <p:sp>
          <p:nvSpPr>
            <p:cNvPr id="246794" name="Text Box 10"/>
            <p:cNvSpPr txBox="1">
              <a:spLocks noChangeArrowheads="1"/>
            </p:cNvSpPr>
            <p:nvPr/>
          </p:nvSpPr>
          <p:spPr bwMode="auto">
            <a:xfrm>
              <a:off x="4062" y="992"/>
              <a:ext cx="7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真</a:t>
              </a: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非</a:t>
              </a: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0)</a:t>
              </a:r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4170" y="0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796" name="Text Box 12"/>
            <p:cNvSpPr txBox="1">
              <a:spLocks noChangeArrowheads="1"/>
            </p:cNvSpPr>
            <p:nvPr/>
          </p:nvSpPr>
          <p:spPr bwMode="auto">
            <a:xfrm>
              <a:off x="3882" y="240"/>
              <a:ext cx="649" cy="2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i=1</a:t>
              </a:r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>
              <a:off x="4171" y="1525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798" name="Text Box 14"/>
            <p:cNvSpPr txBox="1">
              <a:spLocks noChangeArrowheads="1"/>
            </p:cNvSpPr>
            <p:nvPr/>
          </p:nvSpPr>
          <p:spPr bwMode="auto">
            <a:xfrm>
              <a:off x="3856" y="2787"/>
              <a:ext cx="649" cy="2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j++</a:t>
              </a:r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450" y="1638"/>
              <a:ext cx="0" cy="17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5060" y="1898"/>
              <a:ext cx="0" cy="15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>
              <a:off x="4170" y="480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802" name="Text Box 18"/>
            <p:cNvSpPr txBox="1">
              <a:spLocks noChangeArrowheads="1"/>
            </p:cNvSpPr>
            <p:nvPr/>
          </p:nvSpPr>
          <p:spPr bwMode="auto">
            <a:xfrm>
              <a:off x="3812" y="1281"/>
              <a:ext cx="649" cy="2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j=1</a:t>
              </a:r>
            </a:p>
          </p:txBody>
        </p:sp>
        <p:sp>
          <p:nvSpPr>
            <p:cNvPr id="246803" name="AutoShape 19"/>
            <p:cNvSpPr>
              <a:spLocks noChangeArrowheads="1"/>
            </p:cNvSpPr>
            <p:nvPr/>
          </p:nvSpPr>
          <p:spPr bwMode="auto">
            <a:xfrm>
              <a:off x="3682" y="1739"/>
              <a:ext cx="985" cy="301"/>
            </a:xfrm>
            <a:prstGeom prst="flowChartDecision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j&lt;10</a:t>
              </a:r>
            </a:p>
          </p:txBody>
        </p:sp>
        <p:sp>
          <p:nvSpPr>
            <p:cNvPr id="246804" name="Text Box 20"/>
            <p:cNvSpPr txBox="1">
              <a:spLocks noChangeArrowheads="1"/>
            </p:cNvSpPr>
            <p:nvPr/>
          </p:nvSpPr>
          <p:spPr bwMode="auto">
            <a:xfrm>
              <a:off x="4092" y="2043"/>
              <a:ext cx="7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真</a:t>
              </a: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非</a:t>
              </a: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0)</a:t>
              </a:r>
            </a:p>
          </p:txBody>
        </p:sp>
        <p:sp>
          <p:nvSpPr>
            <p:cNvPr id="37917" name="Line 21"/>
            <p:cNvSpPr>
              <a:spLocks noChangeShapeType="1"/>
            </p:cNvSpPr>
            <p:nvPr/>
          </p:nvSpPr>
          <p:spPr bwMode="auto">
            <a:xfrm>
              <a:off x="4193" y="2579"/>
              <a:ext cx="0" cy="2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18" name="Line 22"/>
            <p:cNvSpPr>
              <a:spLocks noChangeShapeType="1"/>
            </p:cNvSpPr>
            <p:nvPr/>
          </p:nvSpPr>
          <p:spPr bwMode="auto">
            <a:xfrm>
              <a:off x="4182" y="3045"/>
              <a:ext cx="0" cy="28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19" name="Line 23"/>
            <p:cNvSpPr>
              <a:spLocks noChangeShapeType="1"/>
            </p:cNvSpPr>
            <p:nvPr/>
          </p:nvSpPr>
          <p:spPr bwMode="auto">
            <a:xfrm flipH="1">
              <a:off x="3460" y="3334"/>
              <a:ext cx="72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808" name="Text Box 24"/>
            <p:cNvSpPr txBox="1">
              <a:spLocks noChangeArrowheads="1"/>
            </p:cNvSpPr>
            <p:nvPr/>
          </p:nvSpPr>
          <p:spPr bwMode="auto">
            <a:xfrm>
              <a:off x="4612" y="1695"/>
              <a:ext cx="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假</a:t>
              </a: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(0)</a:t>
              </a:r>
            </a:p>
          </p:txBody>
        </p:sp>
        <p:sp>
          <p:nvSpPr>
            <p:cNvPr id="37921" name="Line 25"/>
            <p:cNvSpPr>
              <a:spLocks noChangeShapeType="1"/>
            </p:cNvSpPr>
            <p:nvPr/>
          </p:nvSpPr>
          <p:spPr bwMode="auto">
            <a:xfrm>
              <a:off x="4649" y="1890"/>
              <a:ext cx="4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810" name="Text Box 26"/>
            <p:cNvSpPr txBox="1">
              <a:spLocks noChangeArrowheads="1"/>
            </p:cNvSpPr>
            <p:nvPr/>
          </p:nvSpPr>
          <p:spPr bwMode="auto">
            <a:xfrm>
              <a:off x="3920" y="3615"/>
              <a:ext cx="649" cy="2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i++</a:t>
              </a:r>
            </a:p>
          </p:txBody>
        </p:sp>
        <p:sp>
          <p:nvSpPr>
            <p:cNvPr id="37923" name="Line 27"/>
            <p:cNvSpPr>
              <a:spLocks noChangeShapeType="1"/>
            </p:cNvSpPr>
            <p:nvPr/>
          </p:nvSpPr>
          <p:spPr bwMode="auto">
            <a:xfrm flipH="1">
              <a:off x="4271" y="3434"/>
              <a:ext cx="78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24" name="Line 28"/>
            <p:cNvSpPr>
              <a:spLocks noChangeShapeType="1"/>
            </p:cNvSpPr>
            <p:nvPr/>
          </p:nvSpPr>
          <p:spPr bwMode="auto">
            <a:xfrm>
              <a:off x="4260" y="3434"/>
              <a:ext cx="0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25" name="Line 29"/>
            <p:cNvSpPr>
              <a:spLocks noChangeShapeType="1"/>
            </p:cNvSpPr>
            <p:nvPr/>
          </p:nvSpPr>
          <p:spPr bwMode="auto">
            <a:xfrm>
              <a:off x="4205" y="3868"/>
              <a:ext cx="0" cy="1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26" name="Line 30"/>
            <p:cNvSpPr>
              <a:spLocks noChangeShapeType="1"/>
            </p:cNvSpPr>
            <p:nvPr/>
          </p:nvSpPr>
          <p:spPr bwMode="auto">
            <a:xfrm flipH="1">
              <a:off x="3060" y="3990"/>
              <a:ext cx="114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27" name="Line 31"/>
            <p:cNvSpPr>
              <a:spLocks noChangeShapeType="1"/>
            </p:cNvSpPr>
            <p:nvPr/>
          </p:nvSpPr>
          <p:spPr bwMode="auto">
            <a:xfrm flipV="1">
              <a:off x="3049" y="646"/>
              <a:ext cx="0" cy="334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28" name="Line 32"/>
            <p:cNvSpPr>
              <a:spLocks noChangeShapeType="1"/>
            </p:cNvSpPr>
            <p:nvPr/>
          </p:nvSpPr>
          <p:spPr bwMode="auto">
            <a:xfrm>
              <a:off x="3049" y="646"/>
              <a:ext cx="112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29" name="Line 33"/>
            <p:cNvSpPr>
              <a:spLocks noChangeShapeType="1"/>
            </p:cNvSpPr>
            <p:nvPr/>
          </p:nvSpPr>
          <p:spPr bwMode="auto">
            <a:xfrm flipH="1">
              <a:off x="5568" y="869"/>
              <a:ext cx="0" cy="323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30" name="Line 34"/>
            <p:cNvSpPr>
              <a:spLocks noChangeShapeType="1"/>
            </p:cNvSpPr>
            <p:nvPr/>
          </p:nvSpPr>
          <p:spPr bwMode="auto">
            <a:xfrm flipH="1">
              <a:off x="4182" y="4089"/>
              <a:ext cx="137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31" name="Line 35"/>
            <p:cNvSpPr>
              <a:spLocks noChangeShapeType="1"/>
            </p:cNvSpPr>
            <p:nvPr/>
          </p:nvSpPr>
          <p:spPr bwMode="auto">
            <a:xfrm>
              <a:off x="4193" y="4089"/>
              <a:ext cx="0" cy="24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033713" y="2016125"/>
            <a:ext cx="1766887" cy="727075"/>
            <a:chOff x="1911" y="1270"/>
            <a:chExt cx="1113" cy="458"/>
          </a:xfrm>
        </p:grpSpPr>
        <p:sp>
          <p:nvSpPr>
            <p:cNvPr id="246821" name="Text Box 37"/>
            <p:cNvSpPr txBox="1">
              <a:spLocks noChangeArrowheads="1"/>
            </p:cNvSpPr>
            <p:nvPr/>
          </p:nvSpPr>
          <p:spPr bwMode="auto">
            <a:xfrm>
              <a:off x="1911" y="1270"/>
              <a:ext cx="54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0" tIns="46800" rIns="90000" bIns="46800">
              <a:spAutoFit/>
            </a:bodyPr>
            <a:lstStyle/>
            <a:p>
              <a:pPr>
                <a:defRPr/>
              </a:pPr>
              <a:r>
                <a:rPr kumimoji="1" lang="zh-CN" altLang="en-US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外循环</a:t>
              </a:r>
            </a:p>
          </p:txBody>
        </p:sp>
        <p:sp>
          <p:nvSpPr>
            <p:cNvPr id="37898" name="Line 38"/>
            <p:cNvSpPr>
              <a:spLocks noChangeShapeType="1"/>
            </p:cNvSpPr>
            <p:nvPr/>
          </p:nvSpPr>
          <p:spPr bwMode="auto">
            <a:xfrm>
              <a:off x="2316" y="1464"/>
              <a:ext cx="708" cy="2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697163" y="1905000"/>
            <a:ext cx="6026150" cy="3475038"/>
            <a:chOff x="1531" y="1200"/>
            <a:chExt cx="3796" cy="2189"/>
          </a:xfrm>
        </p:grpSpPr>
        <p:sp>
          <p:nvSpPr>
            <p:cNvPr id="37894" name="Rectangle 40"/>
            <p:cNvSpPr>
              <a:spLocks noChangeArrowheads="1"/>
            </p:cNvSpPr>
            <p:nvPr/>
          </p:nvSpPr>
          <p:spPr bwMode="auto">
            <a:xfrm>
              <a:off x="3182" y="1200"/>
              <a:ext cx="2145" cy="21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825" name="Text Box 41"/>
            <p:cNvSpPr txBox="1">
              <a:spLocks noChangeArrowheads="1"/>
            </p:cNvSpPr>
            <p:nvPr/>
          </p:nvSpPr>
          <p:spPr bwMode="auto">
            <a:xfrm>
              <a:off x="1531" y="2062"/>
              <a:ext cx="54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0" tIns="46800" rIns="90000" bIns="46800">
              <a:spAutoFit/>
            </a:bodyPr>
            <a:lstStyle/>
            <a:p>
              <a:pPr>
                <a:defRPr/>
              </a:pPr>
              <a:r>
                <a:rPr kumimoji="1" lang="zh-CN" altLang="en-US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内循环</a:t>
              </a:r>
            </a:p>
          </p:txBody>
        </p:sp>
        <p:sp>
          <p:nvSpPr>
            <p:cNvPr id="37896" name="Line 42"/>
            <p:cNvSpPr>
              <a:spLocks noChangeShapeType="1"/>
            </p:cNvSpPr>
            <p:nvPr/>
          </p:nvSpPr>
          <p:spPr bwMode="auto">
            <a:xfrm>
              <a:off x="2076" y="2172"/>
              <a:ext cx="110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6827" name="Text Box 43"/>
          <p:cNvSpPr txBox="1">
            <a:spLocks noChangeArrowheads="1"/>
          </p:cNvSpPr>
          <p:nvPr/>
        </p:nvSpPr>
        <p:spPr bwMode="auto">
          <a:xfrm>
            <a:off x="531813" y="212725"/>
            <a:ext cx="4313237" cy="1349375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46800" rIns="90000" bIns="46800">
            <a:spAutoFit/>
          </a:bodyPr>
          <a:lstStyle/>
          <a:p>
            <a:pPr eaLnBrk="0" hangingPunct="0">
              <a:defRPr/>
            </a:pPr>
            <a:r>
              <a:rPr kumimoji="1"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for(i=1;i&lt;10;i++)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for(j=1;j&lt;10;j++)</a:t>
            </a:r>
          </a:p>
          <a:p>
            <a:pPr eaLnBrk="0" hangingPunct="0">
              <a:defRPr/>
            </a:pP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   printf((j==9)?"%4d\n":"%4d",i*j);</a:t>
            </a:r>
          </a:p>
          <a:p>
            <a:pPr>
              <a:defRPr/>
            </a:pPr>
            <a:endParaRPr kumimoji="1" lang="zh-CN" altLang="en-US" sz="2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4586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2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03664"/>
            <a:ext cx="5630862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4400" dirty="0" smtClean="0"/>
              <a:t>4.3</a:t>
            </a:r>
            <a:r>
              <a:rPr lang="zh-CN" altLang="en-US" sz="4400" dirty="0" smtClean="0"/>
              <a:t> </a:t>
            </a:r>
            <a:r>
              <a:rPr lang="zh-CN" altLang="en-US" sz="4400" dirty="0"/>
              <a:t>循环结构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532040" y="1168322"/>
            <a:ext cx="77123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如何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编程来计算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 + 2 + 3 + … + 100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？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419746" y="2571527"/>
            <a:ext cx="636842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程序如下：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sum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sum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 sum + 1;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sum = sum + 2;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sum = sum + 3;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um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um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+ 100;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(“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um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 %d”,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um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2991598" y="3052834"/>
            <a:ext cx="3015064" cy="214592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5652021" y="2709640"/>
            <a:ext cx="3080014" cy="1373847"/>
          </a:xfrm>
          <a:prstGeom prst="wedgeRoundRectCallout">
            <a:avLst>
              <a:gd name="adj1" fmla="val -100093"/>
              <a:gd name="adj2" fmla="val 51102"/>
              <a:gd name="adj3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78824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重复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100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次，晕！！！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717493" y="1869924"/>
            <a:ext cx="31648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用</a:t>
            </a:r>
            <a:r>
              <a:rPr kumimoji="1" lang="zh-CN" altLang="en-US" sz="3600" b="1" i="0" u="sng" strike="noStrike" kern="1200" cap="none" spc="0" normalizeH="0" baseline="0" noProof="0" dirty="0">
                <a:ln>
                  <a:noFill/>
                </a:ln>
                <a:solidFill>
                  <a:srgbClr val="B13F9A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循环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来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编程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pic>
        <p:nvPicPr>
          <p:cNvPr id="9" name="Picture 3" descr="C:\Documents and Settings\Administrator\桌面\问号-3D小人\问号-3D小人\问号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4" y="3504949"/>
            <a:ext cx="2681811" cy="268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02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45"/>
    </mc:Choice>
    <mc:Fallback xmlns="">
      <p:transition spd="slow" advTm="33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  <p:bldP spid="43016" grpId="0" animBg="1"/>
      <p:bldP spid="43017" grpId="0" animBg="1"/>
      <p:bldP spid="430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思考：循环控制变量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如何</a:t>
            </a:r>
            <a:r>
              <a:rPr lang="zh-CN" altLang="en-US" sz="3200" dirty="0"/>
              <a:t>能让</a:t>
            </a:r>
            <a:r>
              <a:rPr lang="zh-CN" altLang="en-US" sz="3200" dirty="0" smtClean="0"/>
              <a:t>九九表只显示下三角？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75510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for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= 1;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&lt;= 100;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rgbClr val="CC0066"/>
                </a:solidFill>
              </a:rPr>
              <a:t>item = </a:t>
            </a:r>
            <a:r>
              <a:rPr lang="en-US" altLang="zh-CN" sz="2800" dirty="0" err="1" smtClean="0">
                <a:solidFill>
                  <a:srgbClr val="CC0066"/>
                </a:solidFill>
              </a:rPr>
              <a:t>i</a:t>
            </a:r>
            <a:r>
              <a:rPr lang="en-US" altLang="zh-CN" sz="2800" dirty="0" smtClean="0">
                <a:solidFill>
                  <a:srgbClr val="CC0066"/>
                </a:solidFill>
              </a:rPr>
              <a:t> !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    sum = sum + item;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 smtClean="0"/>
              <a:t>}</a:t>
            </a:r>
          </a:p>
        </p:txBody>
      </p:sp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4000" dirty="0" smtClean="0"/>
              <a:t>例</a:t>
            </a:r>
            <a:r>
              <a:rPr lang="en-US" altLang="zh-CN" sz="4000" dirty="0" smtClean="0"/>
              <a:t>4-6:</a:t>
            </a:r>
            <a:r>
              <a:rPr lang="zh-CN" altLang="en-US" sz="4000" dirty="0" smtClean="0"/>
              <a:t>求1! + 2! + …. + 100!</a:t>
            </a:r>
          </a:p>
        </p:txBody>
      </p:sp>
      <p:sp>
        <p:nvSpPr>
          <p:cNvPr id="133126" name="Text Box 1030"/>
          <p:cNvSpPr txBox="1">
            <a:spLocks noChangeArrowheads="1"/>
          </p:cNvSpPr>
          <p:nvPr/>
        </p:nvSpPr>
        <p:spPr bwMode="auto">
          <a:xfrm>
            <a:off x="1907704" y="3573016"/>
            <a:ext cx="454342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en-US" altLang="zh-CN" sz="2800" dirty="0"/>
              <a:t>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&lt;= 100;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{   </a:t>
            </a:r>
            <a:endParaRPr lang="zh-CN" altLang="en-US" sz="2800" dirty="0"/>
          </a:p>
          <a:p>
            <a:pPr algn="just"/>
            <a:r>
              <a:rPr lang="zh-CN" altLang="en-US" sz="2800" dirty="0">
                <a:solidFill>
                  <a:srgbClr val="FF0000"/>
                </a:solidFill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item = 1;          	</a:t>
            </a:r>
          </a:p>
          <a:p>
            <a:pPr algn="just"/>
            <a:r>
              <a:rPr lang="zh-CN" altLang="en-US" sz="2800" dirty="0">
                <a:solidFill>
                  <a:srgbClr val="FF0000"/>
                </a:solidFill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for (j = 1; j &lt;=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; </a:t>
            </a:r>
            <a:r>
              <a:rPr lang="en-US" altLang="zh-CN" sz="2800" dirty="0" err="1">
                <a:solidFill>
                  <a:srgbClr val="FF0000"/>
                </a:solidFill>
              </a:rPr>
              <a:t>j++</a:t>
            </a:r>
            <a:r>
              <a:rPr lang="en-US" altLang="zh-CN" sz="2800" dirty="0">
                <a:solidFill>
                  <a:srgbClr val="FF0000"/>
                </a:solidFill>
              </a:rPr>
              <a:t>) 	item = item * j;</a:t>
            </a:r>
          </a:p>
          <a:p>
            <a:pPr algn="just"/>
            <a:r>
              <a:rPr lang="en-US" altLang="zh-CN" sz="2800" dirty="0"/>
              <a:t>    sum = sum + item;  </a:t>
            </a:r>
          </a:p>
          <a:p>
            <a:pPr algn="just"/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388" y="260350"/>
            <a:ext cx="8964612" cy="5791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/>
              <a:t>#</a:t>
            </a:r>
            <a:r>
              <a:rPr lang="en-US" altLang="zh-CN" sz="2400" dirty="0" smtClean="0"/>
              <a:t>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j;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/>
              <a:t>	double item, sum;                   /*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item </a:t>
            </a:r>
            <a:r>
              <a:rPr lang="zh-CN" altLang="en-US" sz="2400" dirty="0" smtClean="0"/>
              <a:t>存放阶乘 */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sum = 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2400" dirty="0" smtClean="0"/>
              <a:t>    </a:t>
            </a:r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&lt;= 100;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 { </a:t>
            </a:r>
            <a:r>
              <a:rPr lang="zh-CN" altLang="en-US" sz="2400" dirty="0" smtClean="0"/>
              <a:t>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     </a:t>
            </a:r>
            <a:r>
              <a:rPr lang="en-US" altLang="zh-CN" sz="2400" dirty="0" smtClean="0"/>
              <a:t>item = 1;                           /*  </a:t>
            </a:r>
            <a:r>
              <a:rPr lang="zh-CN" altLang="en-US" sz="2400" dirty="0" smtClean="0"/>
              <a:t>每次求阶乘都从1开始 */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/>
              <a:t>	      </a:t>
            </a:r>
            <a:r>
              <a:rPr lang="en-US" altLang="zh-CN" sz="2400" dirty="0" smtClean="0"/>
              <a:t>for (j = 1; j &lt;=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 </a:t>
            </a:r>
            <a:r>
              <a:rPr lang="en-US" altLang="zh-CN" sz="2400" dirty="0" err="1" smtClean="0"/>
              <a:t>j++</a:t>
            </a:r>
            <a:r>
              <a:rPr lang="en-US" altLang="zh-CN" sz="2400" dirty="0" smtClean="0"/>
              <a:t>)	        /* </a:t>
            </a:r>
            <a:r>
              <a:rPr lang="zh-CN" altLang="en-US" sz="2400" dirty="0" smtClean="0"/>
              <a:t>内层循环算出 </a:t>
            </a:r>
            <a:r>
              <a:rPr lang="en-US" altLang="zh-CN" sz="2400" dirty="0" smtClean="0"/>
              <a:t>item 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! */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/>
              <a:t>	           item = item * j;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/>
              <a:t>	      sum = sum + item;   </a:t>
            </a:r>
            <a:endParaRPr lang="zh-CN" altLang="en-US" sz="24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/>
              <a:t>	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("1! + 2! + 3! + … + 100! = %e\n", sum);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/>
              <a:t>}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43550" y="228600"/>
            <a:ext cx="3600450" cy="7620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例4-6 源程序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24000"/>
            <a:ext cx="4648200" cy="3200400"/>
          </a:xfrm>
        </p:spPr>
        <p:txBody>
          <a:bodyPr/>
          <a:lstStyle/>
          <a:p>
            <a:pPr algn="just">
              <a:buClrTx/>
              <a:buSzTx/>
              <a:buFontTx/>
              <a:buNone/>
            </a:pPr>
            <a:r>
              <a:rPr lang="en-US" altLang="zh-CN" sz="2800" smtClean="0"/>
              <a:t>for(i = 1; i &lt;= 100; i++) {   </a:t>
            </a:r>
            <a:endParaRPr lang="zh-CN" altLang="en-US" sz="2800" smtClean="0"/>
          </a:p>
          <a:p>
            <a:pPr algn="just">
              <a:buClrTx/>
              <a:buSzTx/>
              <a:buFontTx/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>
                <a:solidFill>
                  <a:srgbClr val="CC0066"/>
                </a:solidFill>
              </a:rPr>
              <a:t>item = 1</a:t>
            </a:r>
            <a:r>
              <a:rPr lang="en-US" altLang="zh-CN" sz="2800" smtClean="0"/>
              <a:t>; </a:t>
            </a:r>
            <a:r>
              <a:rPr lang="en-US" altLang="zh-CN" sz="2800" smtClean="0">
                <a:solidFill>
                  <a:srgbClr val="FF0000"/>
                </a:solidFill>
              </a:rPr>
              <a:t>         	</a:t>
            </a:r>
          </a:p>
          <a:p>
            <a:pPr algn="just">
              <a:buClrTx/>
              <a:buSzTx/>
              <a:buFontTx/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    </a:t>
            </a:r>
            <a:r>
              <a:rPr lang="en-US" altLang="zh-CN" sz="2800" smtClean="0"/>
              <a:t>for (j = 1; j &lt;= i; j++)</a:t>
            </a:r>
          </a:p>
          <a:p>
            <a:pPr algn="just">
              <a:buClrTx/>
              <a:buSzTx/>
              <a:buFontTx/>
              <a:buNone/>
            </a:pPr>
            <a:r>
              <a:rPr lang="en-US" altLang="zh-CN" sz="2800" smtClean="0"/>
              <a:t>	   	item = item * j;</a:t>
            </a:r>
          </a:p>
          <a:p>
            <a:pPr algn="just">
              <a:buClrTx/>
              <a:buSzTx/>
              <a:buFontTx/>
              <a:buNone/>
            </a:pPr>
            <a:r>
              <a:rPr lang="en-US" altLang="zh-CN" sz="2800" smtClean="0"/>
              <a:t>    sum = sum + item;  </a:t>
            </a:r>
          </a:p>
          <a:p>
            <a:pPr algn="just">
              <a:buClrTx/>
              <a:buSzTx/>
              <a:buFontTx/>
              <a:buNone/>
            </a:pPr>
            <a:r>
              <a:rPr lang="en-US" altLang="zh-CN" sz="2800" smtClean="0"/>
              <a:t>}</a:t>
            </a:r>
            <a:endParaRPr lang="zh-CN" altLang="en-US" sz="2800" smtClean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40200" y="0"/>
            <a:ext cx="4756150" cy="9144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内层循环的初始化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395288" y="260350"/>
            <a:ext cx="3559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</a:rPr>
              <a:t>求1! + 2! + …. + 100!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4211638" y="2971800"/>
            <a:ext cx="4389437" cy="2819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>
                <a:solidFill>
                  <a:srgbClr val="CC0066"/>
                </a:solidFill>
              </a:rPr>
              <a:t>item = 1</a:t>
            </a:r>
            <a:r>
              <a:rPr kumimoji="1" lang="en-US" altLang="zh-CN" sz="2800"/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800"/>
              <a:t>for(i = 1; i &lt;= 100; i++){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800"/>
              <a:t>      for (j = 1; j &lt;= i; j++)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800"/>
              <a:t>         item = item * j;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800"/>
              <a:t>      sum = sum + item;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800"/>
              <a:t>}</a:t>
            </a:r>
            <a:endParaRPr kumimoji="1" lang="zh-CN" altLang="en-US" sz="2800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900363" y="6019800"/>
            <a:ext cx="6140450" cy="52863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/>
              <a:t>求1! + 1!*2! + …… + 1!*2!*……*100!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utoUpdateAnimBg="0"/>
      <p:bldP spid="157701" grpId="0" animBg="1" autoUpdateAnimBg="0"/>
      <p:bldP spid="157702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7338"/>
            <a:ext cx="4800600" cy="3581400"/>
          </a:xfrm>
        </p:spPr>
        <p:txBody>
          <a:bodyPr/>
          <a:lstStyle/>
          <a:p>
            <a:pPr algn="just">
              <a:buClrTx/>
              <a:buSzTx/>
              <a:buFontTx/>
              <a:buNone/>
            </a:pPr>
            <a:r>
              <a:rPr lang="en-US" altLang="zh-CN" sz="3000" dirty="0" smtClean="0"/>
              <a:t>for(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 = 1;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 &lt;= 100;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++) {   </a:t>
            </a:r>
            <a:endParaRPr lang="zh-CN" altLang="en-US" sz="3000" dirty="0" smtClean="0"/>
          </a:p>
          <a:p>
            <a:pPr algn="just">
              <a:buClrTx/>
              <a:buSzTx/>
              <a:buFontTx/>
              <a:buNone/>
            </a:pPr>
            <a:r>
              <a:rPr lang="zh-CN" altLang="en-US" sz="3000" dirty="0" smtClean="0">
                <a:solidFill>
                  <a:srgbClr val="FF0000"/>
                </a:solidFill>
              </a:rPr>
              <a:t>    </a:t>
            </a:r>
            <a:r>
              <a:rPr lang="en-US" altLang="zh-CN" sz="3000" b="1" dirty="0" smtClean="0">
                <a:solidFill>
                  <a:srgbClr val="3333CC"/>
                </a:solidFill>
              </a:rPr>
              <a:t>item = 1;          </a:t>
            </a:r>
            <a:r>
              <a:rPr lang="en-US" altLang="zh-CN" sz="3000" dirty="0" smtClean="0">
                <a:solidFill>
                  <a:srgbClr val="FF0000"/>
                </a:solidFill>
              </a:rPr>
              <a:t>	</a:t>
            </a:r>
          </a:p>
          <a:p>
            <a:pPr algn="just">
              <a:buClrTx/>
              <a:buSzTx/>
              <a:buFontTx/>
              <a:buNone/>
            </a:pPr>
            <a:r>
              <a:rPr lang="zh-CN" altLang="en-US" sz="3000" dirty="0" smtClean="0">
                <a:solidFill>
                  <a:srgbClr val="FF0000"/>
                </a:solidFill>
              </a:rPr>
              <a:t>    </a:t>
            </a:r>
            <a:r>
              <a:rPr lang="en-US" altLang="zh-CN" sz="3000" dirty="0" smtClean="0">
                <a:solidFill>
                  <a:srgbClr val="FF0000"/>
                </a:solidFill>
              </a:rPr>
              <a:t>for (j = 1; j &lt;=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000" dirty="0" smtClean="0">
                <a:solidFill>
                  <a:srgbClr val="FF0000"/>
                </a:solidFill>
              </a:rPr>
              <a:t>;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j++</a:t>
            </a:r>
            <a:r>
              <a:rPr lang="en-US" altLang="zh-CN" sz="3000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buClrTx/>
              <a:buSzTx/>
              <a:buFontTx/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   	item = item * j;</a:t>
            </a:r>
          </a:p>
          <a:p>
            <a:pPr algn="just">
              <a:buClrTx/>
              <a:buSzTx/>
              <a:buFontTx/>
              <a:buNone/>
            </a:pPr>
            <a:r>
              <a:rPr lang="en-US" altLang="zh-CN" sz="3000" dirty="0" smtClean="0"/>
              <a:t>    sum = sum + item;  </a:t>
            </a:r>
          </a:p>
          <a:p>
            <a:pPr algn="just">
              <a:buClrTx/>
              <a:buSzTx/>
              <a:buFontTx/>
              <a:buNone/>
            </a:pPr>
            <a:r>
              <a:rPr lang="en-US" altLang="zh-CN" sz="3000" dirty="0" smtClean="0"/>
              <a:t>}</a:t>
            </a:r>
            <a:endParaRPr lang="zh-CN" altLang="en-US" sz="3000" dirty="0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4450"/>
            <a:ext cx="6935788" cy="9144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分析嵌套循环的执行过程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828800" y="4572000"/>
            <a:ext cx="502920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zh-CN" altLang="en-US" sz="2400" dirty="0"/>
              <a:t> 外层循环变量 </a:t>
            </a:r>
            <a:r>
              <a:rPr kumimoji="1" lang="en-US" altLang="zh-CN" sz="2400" dirty="0" err="1">
                <a:solidFill>
                  <a:srgbClr val="CC0066"/>
                </a:solidFill>
              </a:rPr>
              <a:t>i</a:t>
            </a:r>
            <a:r>
              <a:rPr kumimoji="1" lang="en-US" altLang="zh-CN" sz="2400" dirty="0">
                <a:solidFill>
                  <a:srgbClr val="CC0066"/>
                </a:solidFill>
              </a:rPr>
              <a:t> </a:t>
            </a:r>
            <a:r>
              <a:rPr kumimoji="1" lang="zh-CN" altLang="en-US" sz="2400" dirty="0"/>
              <a:t>的每个值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dirty="0"/>
              <a:t>内层循环变量 </a:t>
            </a:r>
            <a:r>
              <a:rPr kumimoji="1" lang="en-US" altLang="zh-CN" sz="2400" dirty="0">
                <a:solidFill>
                  <a:srgbClr val="3333CC"/>
                </a:solidFill>
              </a:rPr>
              <a:t>j</a:t>
            </a:r>
            <a:r>
              <a:rPr kumimoji="1" lang="en-US" altLang="zh-CN" sz="2400" dirty="0">
                <a:solidFill>
                  <a:schemeClr val="bg2"/>
                </a:solidFill>
              </a:rPr>
              <a:t> </a:t>
            </a:r>
            <a:r>
              <a:rPr kumimoji="1" lang="zh-CN" altLang="en-US" sz="2400" dirty="0"/>
              <a:t>变化一个轮次；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zh-CN" altLang="en-US" sz="2400" dirty="0"/>
              <a:t> 内外层循环变量不能相同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400" dirty="0"/>
              <a:t>分别用 </a:t>
            </a:r>
            <a:r>
              <a:rPr kumimoji="1" lang="en-US" altLang="zh-CN" sz="2400" dirty="0" err="1">
                <a:solidFill>
                  <a:srgbClr val="CC0066"/>
                </a:solidFill>
              </a:rPr>
              <a:t>i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和 </a:t>
            </a:r>
            <a:r>
              <a:rPr kumimoji="1" lang="en-US" altLang="zh-CN" sz="2400" dirty="0">
                <a:solidFill>
                  <a:srgbClr val="3333CC"/>
                </a:solidFill>
              </a:rPr>
              <a:t>j</a:t>
            </a:r>
            <a:endParaRPr kumimoji="1" lang="zh-CN" altLang="en-US" sz="2400" dirty="0">
              <a:solidFill>
                <a:srgbClr val="3333CC"/>
              </a:solidFill>
            </a:endParaRPr>
          </a:p>
        </p:txBody>
      </p:sp>
      <p:sp>
        <p:nvSpPr>
          <p:cNvPr id="50181" name="Freeform 5"/>
          <p:cNvSpPr>
            <a:spLocks/>
          </p:cNvSpPr>
          <p:nvPr/>
        </p:nvSpPr>
        <p:spPr bwMode="auto">
          <a:xfrm>
            <a:off x="5292725" y="1844824"/>
            <a:ext cx="650875" cy="2592288"/>
          </a:xfrm>
          <a:custGeom>
            <a:avLst/>
            <a:gdLst>
              <a:gd name="T0" fmla="*/ 0 w 146"/>
              <a:gd name="T1" fmla="*/ 0 h 526"/>
              <a:gd name="T2" fmla="*/ 144 w 146"/>
              <a:gd name="T3" fmla="*/ 0 h 526"/>
              <a:gd name="T4" fmla="*/ 146 w 146"/>
              <a:gd name="T5" fmla="*/ 526 h 526"/>
              <a:gd name="T6" fmla="*/ 50 w 146"/>
              <a:gd name="T7" fmla="*/ 526 h 526"/>
              <a:gd name="T8" fmla="*/ 0 60000 65536"/>
              <a:gd name="T9" fmla="*/ 0 60000 65536"/>
              <a:gd name="T10" fmla="*/ 0 60000 65536"/>
              <a:gd name="T11" fmla="*/ 0 60000 65536"/>
              <a:gd name="T12" fmla="*/ 0 w 146"/>
              <a:gd name="T13" fmla="*/ 0 h 526"/>
              <a:gd name="T14" fmla="*/ 146 w 146"/>
              <a:gd name="T15" fmla="*/ 526 h 5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6" h="526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lnTo>
                  <a:pt x="146" y="526"/>
                </a:lnTo>
                <a:lnTo>
                  <a:pt x="50" y="526"/>
                </a:lnTo>
              </a:path>
            </a:pathLst>
          </a:cu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Freeform 7"/>
          <p:cNvSpPr>
            <a:spLocks/>
          </p:cNvSpPr>
          <p:nvPr/>
        </p:nvSpPr>
        <p:spPr bwMode="auto">
          <a:xfrm>
            <a:off x="4859338" y="2852936"/>
            <a:ext cx="398462" cy="864096"/>
          </a:xfrm>
          <a:custGeom>
            <a:avLst/>
            <a:gdLst>
              <a:gd name="T0" fmla="*/ 0 w 146"/>
              <a:gd name="T1" fmla="*/ 0 h 526"/>
              <a:gd name="T2" fmla="*/ 144 w 146"/>
              <a:gd name="T3" fmla="*/ 0 h 526"/>
              <a:gd name="T4" fmla="*/ 146 w 146"/>
              <a:gd name="T5" fmla="*/ 526 h 526"/>
              <a:gd name="T6" fmla="*/ 50 w 146"/>
              <a:gd name="T7" fmla="*/ 526 h 526"/>
              <a:gd name="T8" fmla="*/ 0 60000 65536"/>
              <a:gd name="T9" fmla="*/ 0 60000 65536"/>
              <a:gd name="T10" fmla="*/ 0 60000 65536"/>
              <a:gd name="T11" fmla="*/ 0 60000 65536"/>
              <a:gd name="T12" fmla="*/ 0 w 146"/>
              <a:gd name="T13" fmla="*/ 0 h 526"/>
              <a:gd name="T14" fmla="*/ 146 w 146"/>
              <a:gd name="T15" fmla="*/ 526 h 5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6" h="526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lnTo>
                  <a:pt x="146" y="526"/>
                </a:lnTo>
                <a:lnTo>
                  <a:pt x="50" y="52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314864"/>
              </p:ext>
            </p:extLst>
          </p:nvPr>
        </p:nvGraphicFramePr>
        <p:xfrm>
          <a:off x="207168" y="2641947"/>
          <a:ext cx="8729663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文档" r:id="rId3" imgW="4496400" imgH="1677600" progId="Word.Document.8">
                  <p:embed/>
                </p:oleObj>
              </mc:Choice>
              <mc:Fallback>
                <p:oleObj name="文档" r:id="rId3" imgW="4496400" imgH="1677600" progId="Word.Document.8">
                  <p:embed/>
                  <p:pic>
                    <p:nvPicPr>
                      <p:cNvPr id="137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" y="2641947"/>
                        <a:ext cx="8729663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536" y="980728"/>
            <a:ext cx="6019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&lt;= 100;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</a:t>
            </a:r>
          </a:p>
          <a:p>
            <a:pPr algn="just"/>
            <a:r>
              <a:rPr lang="en-US" altLang="zh-CN" sz="2800" dirty="0"/>
              <a:t>    for (j = 1; j &lt;=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</a:t>
            </a:r>
            <a:r>
              <a:rPr lang="en-US" altLang="zh-CN" sz="2800" dirty="0" err="1"/>
              <a:t>j++</a:t>
            </a:r>
            <a:r>
              <a:rPr lang="en-US" altLang="zh-CN" sz="2800" dirty="0"/>
              <a:t>)		</a:t>
            </a:r>
          </a:p>
          <a:p>
            <a:pPr algn="just"/>
            <a:r>
              <a:rPr lang="en-US" altLang="zh-CN" sz="2800" dirty="0"/>
              <a:t>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("%d %d\n",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 );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分析下列语句执行过程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1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从键盘输入一个整数</a:t>
            </a:r>
            <a:r>
              <a:rPr lang="en-US" altLang="zh-CN" dirty="0"/>
              <a:t>n</a:t>
            </a:r>
            <a:r>
              <a:rPr lang="zh-CN" altLang="en-US" dirty="0"/>
              <a:t>，在屏幕上输出一个</a:t>
            </a:r>
            <a:r>
              <a:rPr lang="en-US" altLang="zh-CN" dirty="0"/>
              <a:t>n</a:t>
            </a:r>
            <a:r>
              <a:rPr lang="zh-CN" altLang="en-US" dirty="0"/>
              <a:t>行的由*号构成的</a:t>
            </a:r>
            <a:r>
              <a:rPr lang="zh-CN" altLang="en-US" dirty="0" smtClean="0"/>
              <a:t>三角形。</a:t>
            </a:r>
            <a:endParaRPr lang="en-US" altLang="zh-CN" dirty="0" smtClean="0"/>
          </a:p>
          <a:p>
            <a:r>
              <a:rPr lang="zh-CN" altLang="en-US" dirty="0" smtClean="0"/>
              <a:t>如：当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时，输出如下。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分析有规律图形的显示问题。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4-7</a:t>
            </a:r>
            <a:r>
              <a:rPr lang="zh-CN" altLang="en-US" dirty="0"/>
              <a:t>有规律图形的显示问题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2847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92098"/>
            <a:ext cx="8496300" cy="1524000"/>
          </a:xfrm>
        </p:spPr>
        <p:txBody>
          <a:bodyPr/>
          <a:lstStyle/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某地需要搬运砖块，已知男人一人搬3块，女人一人搬2块，小孩两人搬一块。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问用45人正好搬45块砖，有多少种搬法？</a:t>
            </a:r>
            <a:endParaRPr lang="en-US" altLang="zh-CN" sz="2800" dirty="0" smtClean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96" y="160338"/>
            <a:ext cx="6715125" cy="609600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 smtClean="0"/>
              <a:t>例4-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古典算术问题－搬砖头</a:t>
            </a: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228600" y="3213100"/>
            <a:ext cx="8915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400" dirty="0"/>
              <a:t>for (men = 0; men &lt;= 45; men++)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400" dirty="0"/>
              <a:t>   for (women = 0; women &lt;= 45; women++)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400" dirty="0"/>
              <a:t>      for (child = 0; child &lt;= 45; child++)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/>
              <a:t>           </a:t>
            </a:r>
            <a:r>
              <a:rPr kumimoji="1" lang="en-US" altLang="zh-CN" sz="2000" dirty="0">
                <a:solidFill>
                  <a:srgbClr val="CC0066"/>
                </a:solidFill>
              </a:rPr>
              <a:t>if ((</a:t>
            </a:r>
            <a:r>
              <a:rPr kumimoji="1" lang="en-US" altLang="zh-CN" sz="2000" dirty="0" err="1">
                <a:solidFill>
                  <a:srgbClr val="CC0066"/>
                </a:solidFill>
              </a:rPr>
              <a:t>men+women+child</a:t>
            </a:r>
            <a:r>
              <a:rPr kumimoji="1" lang="en-US" altLang="zh-CN" sz="2000" dirty="0">
                <a:solidFill>
                  <a:srgbClr val="CC0066"/>
                </a:solidFill>
              </a:rPr>
              <a:t>==45) &amp;&amp; (men*3+women*2+child*0.5==45))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/>
              <a:t>                </a:t>
            </a:r>
            <a:r>
              <a:rPr kumimoji="1" lang="en-US" altLang="zh-CN" sz="2000" dirty="0" err="1"/>
              <a:t>printf</a:t>
            </a:r>
            <a:r>
              <a:rPr kumimoji="1" lang="en-US" altLang="zh-CN" sz="2000" dirty="0"/>
              <a:t>("men=%d  women=%d  child=%d\n", men, women, child);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400" dirty="0"/>
              <a:t>}</a:t>
            </a:r>
            <a:endParaRPr kumimoji="1" lang="en-US" altLang="zh-C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bldLvl="2" autoUpdateAnimBg="0"/>
      <p:bldP spid="5120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051"/>
          <p:cNvSpPr>
            <a:spLocks noGrp="1" noChangeArrowheads="1"/>
          </p:cNvSpPr>
          <p:nvPr>
            <p:ph idx="1"/>
          </p:nvPr>
        </p:nvSpPr>
        <p:spPr>
          <a:xfrm>
            <a:off x="12281" y="1022350"/>
            <a:ext cx="9144000" cy="30019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for (men = 0; men &lt;= 15; men++)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for (women = 0; women &lt;= 22; women++){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         </a:t>
            </a:r>
            <a:r>
              <a:rPr lang="en-US" altLang="zh-CN" sz="2400" b="1" dirty="0" smtClean="0">
                <a:solidFill>
                  <a:srgbClr val="CC0066"/>
                </a:solidFill>
              </a:rPr>
              <a:t>child = 45 – women – men;</a:t>
            </a:r>
            <a:r>
              <a:rPr lang="en-US" altLang="zh-CN" sz="2400" b="1" dirty="0" smtClean="0"/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         if (men * 3 + women * 2 + child * 0.5 == 45)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         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("men=%d  women=%d  child=%d\n", men, women, child);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}</a:t>
            </a:r>
          </a:p>
        </p:txBody>
      </p:sp>
      <p:sp>
        <p:nvSpPr>
          <p:cNvPr id="5222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-180528" y="0"/>
            <a:ext cx="382905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 smtClean="0"/>
              <a:t>例4-</a:t>
            </a:r>
            <a:r>
              <a:rPr lang="en-US" altLang="zh-CN" sz="3600" dirty="0" smtClean="0"/>
              <a:t>8-2</a:t>
            </a:r>
            <a:r>
              <a:rPr lang="zh-CN" altLang="en-US" sz="3600" dirty="0" smtClean="0"/>
              <a:t> 源程序(2)</a:t>
            </a:r>
          </a:p>
        </p:txBody>
      </p:sp>
      <p:sp>
        <p:nvSpPr>
          <p:cNvPr id="100358" name="Rectangle 2054"/>
          <p:cNvSpPr>
            <a:spLocks noChangeArrowheads="1"/>
          </p:cNvSpPr>
          <p:nvPr/>
        </p:nvSpPr>
        <p:spPr bwMode="auto">
          <a:xfrm>
            <a:off x="395536" y="3861048"/>
            <a:ext cx="85359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400" dirty="0"/>
              <a:t>for (men = 0; men &lt;= 45; men++)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400" dirty="0"/>
              <a:t>   for (women = 0; women &lt;= 45; women++)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400" dirty="0"/>
              <a:t>      for (child = 0; child &lt;= 45; child++)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/>
              <a:t>          </a:t>
            </a:r>
            <a:r>
              <a:rPr kumimoji="1" lang="en-US" altLang="zh-CN" sz="2000" dirty="0">
                <a:solidFill>
                  <a:srgbClr val="CC0066"/>
                </a:solidFill>
              </a:rPr>
              <a:t>if((</a:t>
            </a:r>
            <a:r>
              <a:rPr kumimoji="1" lang="en-US" altLang="zh-CN" sz="2000" dirty="0" err="1">
                <a:solidFill>
                  <a:srgbClr val="CC0066"/>
                </a:solidFill>
              </a:rPr>
              <a:t>men+women+child</a:t>
            </a:r>
            <a:r>
              <a:rPr kumimoji="1" lang="en-US" altLang="zh-CN" sz="2000" dirty="0">
                <a:solidFill>
                  <a:srgbClr val="CC0066"/>
                </a:solidFill>
              </a:rPr>
              <a:t>==45)&amp;&amp;(men*3+women*2+child*0.5==45))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/>
              <a:t>               </a:t>
            </a:r>
            <a:r>
              <a:rPr kumimoji="1" lang="en-US" altLang="zh-CN" sz="2000" dirty="0" err="1"/>
              <a:t>printf</a:t>
            </a:r>
            <a:r>
              <a:rPr kumimoji="1" lang="en-US" altLang="zh-CN" sz="2000" dirty="0"/>
              <a:t>("men=%</a:t>
            </a:r>
            <a:r>
              <a:rPr kumimoji="1" lang="en-US" altLang="zh-CN" sz="2000" dirty="0" err="1"/>
              <a:t>dwomen</a:t>
            </a:r>
            <a:r>
              <a:rPr kumimoji="1" lang="en-US" altLang="zh-CN" sz="2000" dirty="0"/>
              <a:t>=%</a:t>
            </a:r>
            <a:r>
              <a:rPr kumimoji="1" lang="en-US" altLang="zh-CN" sz="2000" dirty="0" err="1"/>
              <a:t>dchild</a:t>
            </a:r>
            <a:r>
              <a:rPr kumimoji="1" lang="en-US" altLang="zh-CN" sz="2000" dirty="0"/>
              <a:t>=%d\n", men, women, child);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400" dirty="0"/>
              <a:t>}</a:t>
            </a:r>
            <a:endParaRPr kumimoji="1" lang="en-US" altLang="zh-CN" sz="3200" dirty="0"/>
          </a:p>
        </p:txBody>
      </p:sp>
      <p:sp>
        <p:nvSpPr>
          <p:cNvPr id="100359" name="Rectangle 2055"/>
          <p:cNvSpPr>
            <a:spLocks noChangeArrowheads="1"/>
          </p:cNvSpPr>
          <p:nvPr/>
        </p:nvSpPr>
        <p:spPr bwMode="auto">
          <a:xfrm>
            <a:off x="5796136" y="3211185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3333CC"/>
                </a:solidFill>
                <a:ea typeface="仿宋_GB2312" pitchFamily="49" charset="-122"/>
              </a:rPr>
              <a:t>比较循环次数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autoUpdateAnimBg="0"/>
      <p:bldP spid="1003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552450" y="4508500"/>
            <a:ext cx="3816350" cy="19558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kumimoji="1" lang="zh-CN" altLang="en-US" sz="2400" b="0">
                <a:latin typeface="Times New Roman" pitchFamily="18" charset="0"/>
                <a:ea typeface="宋体" pitchFamily="2" charset="-122"/>
              </a:rPr>
              <a:t>     </a:t>
            </a:r>
            <a:r>
              <a:rPr kumimoji="1" lang="zh-CN" altLang="en-US" sz="240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方法：</a:t>
            </a:r>
            <a:r>
              <a:rPr kumimoji="1" lang="zh-CN" altLang="en-US" sz="24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通过设置一标志变量</a:t>
            </a: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tag</a:t>
            </a:r>
            <a:r>
              <a:rPr kumimoji="1" lang="zh-CN" altLang="en-US" sz="24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，然后在每层循环后加上一条语句：</a:t>
            </a:r>
            <a:r>
              <a:rPr kumimoji="1" lang="en-US" altLang="zh-CN" sz="24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if (tag) break;</a:t>
            </a: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4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其值为</a:t>
            </a: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1</a:t>
            </a:r>
            <a:r>
              <a:rPr kumimoji="1" lang="zh-CN" altLang="en-US" sz="24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表示跳出循环体，为</a:t>
            </a:r>
            <a:r>
              <a:rPr kumimoji="1" lang="en-US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0</a:t>
            </a:r>
            <a:r>
              <a:rPr kumimoji="1" lang="zh-CN" altLang="en-US" sz="24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则不跳出。 </a:t>
            </a:r>
          </a:p>
        </p:txBody>
      </p:sp>
      <p:sp>
        <p:nvSpPr>
          <p:cNvPr id="239619" name="Text Box 3" descr="信纸"/>
          <p:cNvSpPr txBox="1">
            <a:spLocks noChangeArrowheads="1"/>
          </p:cNvSpPr>
          <p:nvPr/>
        </p:nvSpPr>
        <p:spPr bwMode="auto">
          <a:xfrm>
            <a:off x="577850" y="836613"/>
            <a:ext cx="3457575" cy="3465512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for (…)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while (…)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{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……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if (…)  break;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…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}  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while</a:t>
            </a:r>
            <a:r>
              <a:rPr kumimoji="1"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循环后的第一条语句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}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33675" y="2636838"/>
            <a:ext cx="1152525" cy="857250"/>
            <a:chOff x="4258" y="4314"/>
            <a:chExt cx="1080" cy="951"/>
          </a:xfrm>
        </p:grpSpPr>
        <p:sp>
          <p:nvSpPr>
            <p:cNvPr id="239621" name="Line 5"/>
            <p:cNvSpPr>
              <a:spLocks noChangeShapeType="1"/>
            </p:cNvSpPr>
            <p:nvPr/>
          </p:nvSpPr>
          <p:spPr bwMode="auto">
            <a:xfrm>
              <a:off x="4258" y="4314"/>
              <a:ext cx="10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9622" name="Line 6"/>
            <p:cNvSpPr>
              <a:spLocks noChangeShapeType="1"/>
            </p:cNvSpPr>
            <p:nvPr/>
          </p:nvSpPr>
          <p:spPr bwMode="auto">
            <a:xfrm flipH="1">
              <a:off x="4978" y="5265"/>
              <a:ext cx="3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9623" name="Line 7"/>
            <p:cNvSpPr>
              <a:spLocks noChangeShapeType="1"/>
            </p:cNvSpPr>
            <p:nvPr/>
          </p:nvSpPr>
          <p:spPr bwMode="auto">
            <a:xfrm>
              <a:off x="5338" y="4323"/>
              <a:ext cx="0" cy="9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39624" name="Text Box 8" descr="信纸"/>
          <p:cNvSpPr txBox="1">
            <a:spLocks noChangeArrowheads="1"/>
          </p:cNvSpPr>
          <p:nvPr/>
        </p:nvSpPr>
        <p:spPr bwMode="auto">
          <a:xfrm>
            <a:off x="4572000" y="1052513"/>
            <a:ext cx="4321175" cy="5256212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int tag = 0;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for (…)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while (…)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{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……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if (…)  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{ 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tag = 1;  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break; 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}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……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}  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if ( tag )  break;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……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  <a:p>
            <a:pPr algn="just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for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循环后的第一条语句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707188" y="5308600"/>
            <a:ext cx="1765300" cy="842963"/>
            <a:chOff x="4225" y="3344"/>
            <a:chExt cx="1112" cy="531"/>
          </a:xfrm>
        </p:grpSpPr>
        <p:sp>
          <p:nvSpPr>
            <p:cNvPr id="239626" name="Line 10"/>
            <p:cNvSpPr>
              <a:spLocks noChangeShapeType="1"/>
            </p:cNvSpPr>
            <p:nvPr/>
          </p:nvSpPr>
          <p:spPr bwMode="auto">
            <a:xfrm>
              <a:off x="4225" y="3348"/>
              <a:ext cx="10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9627" name="Line 11"/>
            <p:cNvSpPr>
              <a:spLocks noChangeShapeType="1"/>
            </p:cNvSpPr>
            <p:nvPr/>
          </p:nvSpPr>
          <p:spPr bwMode="auto">
            <a:xfrm flipH="1">
              <a:off x="4705" y="3867"/>
              <a:ext cx="6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9628" name="Line 12"/>
            <p:cNvSpPr>
              <a:spLocks noChangeShapeType="1"/>
            </p:cNvSpPr>
            <p:nvPr/>
          </p:nvSpPr>
          <p:spPr bwMode="auto">
            <a:xfrm>
              <a:off x="5337" y="3344"/>
              <a:ext cx="0" cy="53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169025" y="4017963"/>
            <a:ext cx="2295525" cy="1192212"/>
            <a:chOff x="3886" y="2531"/>
            <a:chExt cx="1446" cy="751"/>
          </a:xfrm>
        </p:grpSpPr>
        <p:sp>
          <p:nvSpPr>
            <p:cNvPr id="239630" name="Line 14"/>
            <p:cNvSpPr>
              <a:spLocks noChangeShapeType="1"/>
            </p:cNvSpPr>
            <p:nvPr/>
          </p:nvSpPr>
          <p:spPr bwMode="auto">
            <a:xfrm>
              <a:off x="3886" y="2531"/>
              <a:ext cx="144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9631" name="Line 15"/>
            <p:cNvSpPr>
              <a:spLocks noChangeShapeType="1"/>
            </p:cNvSpPr>
            <p:nvPr/>
          </p:nvSpPr>
          <p:spPr bwMode="auto">
            <a:xfrm>
              <a:off x="5329" y="2535"/>
              <a:ext cx="0" cy="7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9632" name="Line 16"/>
            <p:cNvSpPr>
              <a:spLocks noChangeShapeType="1"/>
            </p:cNvSpPr>
            <p:nvPr/>
          </p:nvSpPr>
          <p:spPr bwMode="auto">
            <a:xfrm flipH="1">
              <a:off x="4221" y="3275"/>
              <a:ext cx="10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39633" name="Text Box 17"/>
          <p:cNvSpPr txBox="1">
            <a:spLocks noChangeArrowheads="1"/>
          </p:cNvSpPr>
          <p:nvPr/>
        </p:nvSpPr>
        <p:spPr bwMode="auto">
          <a:xfrm>
            <a:off x="539750" y="138113"/>
            <a:ext cx="4859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kumimoji="1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多重循环中，</a:t>
            </a:r>
            <a:r>
              <a:rPr kumimoji="1"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break</a:t>
            </a:r>
            <a:r>
              <a:rPr kumimoji="1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的使用</a:t>
            </a:r>
          </a:p>
        </p:txBody>
      </p:sp>
      <p:sp>
        <p:nvSpPr>
          <p:cNvPr id="239634" name="AutoShape 18"/>
          <p:cNvSpPr>
            <a:spLocks noChangeArrowheads="1"/>
          </p:cNvSpPr>
          <p:nvPr/>
        </p:nvSpPr>
        <p:spPr bwMode="auto">
          <a:xfrm>
            <a:off x="3951288" y="2349500"/>
            <a:ext cx="5013325" cy="2663825"/>
          </a:xfrm>
          <a:prstGeom prst="cloudCallout">
            <a:avLst>
              <a:gd name="adj1" fmla="val -57218"/>
              <a:gd name="adj2" fmla="val -69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kumimoji="1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问：在嵌套循环的情况下，如何让</a:t>
            </a:r>
            <a:r>
              <a:rPr kumimoji="1"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break</a:t>
            </a:r>
            <a:r>
              <a:rPr kumimoji="1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语句跳出最外层的的循环体？</a:t>
            </a:r>
          </a:p>
        </p:txBody>
      </p:sp>
      <p:sp>
        <p:nvSpPr>
          <p:cNvPr id="239635" name="Text Box 19"/>
          <p:cNvSpPr txBox="1">
            <a:spLocks noChangeArrowheads="1"/>
          </p:cNvSpPr>
          <p:nvPr/>
        </p:nvSpPr>
        <p:spPr bwMode="auto">
          <a:xfrm>
            <a:off x="4767263" y="62372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en-US" sz="24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885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396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39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39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39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39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39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39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2396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396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2396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2396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2396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2396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2396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2396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2396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2396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2396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2396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396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2396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nimBg="1"/>
      <p:bldP spid="239619" grpId="0" build="allAtOnce" animBg="1"/>
      <p:bldP spid="239624" grpId="0" build="allAtOnce" animBg="1"/>
      <p:bldP spid="239634" grpId="0" animBg="1"/>
      <p:bldP spid="2396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Administrator\桌面\问号-3D小人\问号-3D小人\问号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r="13767"/>
          <a:stretch/>
        </p:blipFill>
        <p:spPr bwMode="auto">
          <a:xfrm>
            <a:off x="7020271" y="2420888"/>
            <a:ext cx="2088233" cy="398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949458" y="692696"/>
            <a:ext cx="4710363" cy="2108299"/>
          </a:xfrm>
          <a:prstGeom prst="cloudCallout">
            <a:avLst>
              <a:gd name="adj1" fmla="val 101520"/>
              <a:gd name="adj2" fmla="val 56180"/>
            </a:avLst>
          </a:prstGeom>
          <a:solidFill>
            <a:schemeClr val="accent5">
              <a:lumMod val="75000"/>
            </a:schemeClr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D"/>
                </a:solidFill>
                <a:effectLst/>
                <a:uLnTx/>
                <a:uFillTx/>
                <a:latin typeface="Arial" charset="0"/>
                <a:ea typeface="全新硬笔楷书简" pitchFamily="2" charset="-122"/>
                <a:cs typeface="+mn-cs"/>
              </a:rPr>
              <a:t>我们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CD"/>
                </a:solidFill>
                <a:effectLst/>
                <a:uLnTx/>
                <a:uFillTx/>
                <a:latin typeface="Arial" charset="0"/>
                <a:ea typeface="全新硬笔楷书简" pitchFamily="2" charset="-122"/>
                <a:cs typeface="+mn-cs"/>
              </a:rPr>
              <a:t>日常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D"/>
                </a:solidFill>
                <a:effectLst/>
                <a:uLnTx/>
                <a:uFillTx/>
                <a:latin typeface="Arial" charset="0"/>
                <a:ea typeface="全新硬笔楷书简" pitchFamily="2" charset="-122"/>
                <a:cs typeface="+mn-cs"/>
              </a:rPr>
              <a:t>的有规律的重复工作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CD"/>
                </a:solidFill>
                <a:effectLst/>
                <a:uLnTx/>
                <a:uFillTx/>
                <a:latin typeface="Arial" charset="0"/>
                <a:ea typeface="全新硬笔楷书简" pitchFamily="2" charset="-122"/>
                <a:cs typeface="+mn-cs"/>
              </a:rPr>
              <a:t>都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D"/>
                </a:solidFill>
                <a:effectLst/>
                <a:uLnTx/>
                <a:uFillTx/>
                <a:latin typeface="Arial" charset="0"/>
                <a:ea typeface="全新硬笔楷书简" pitchFamily="2" charset="-122"/>
                <a:cs typeface="+mn-cs"/>
              </a:rPr>
              <a:t>有哪些共同特点？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CD"/>
              </a:solidFill>
              <a:effectLst/>
              <a:uLnTx/>
              <a:uFillTx/>
              <a:latin typeface="Arial" charset="0"/>
              <a:ea typeface="全新硬笔楷书简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引：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41158" y="3151956"/>
            <a:ext cx="1512000" cy="1260000"/>
            <a:chOff x="841158" y="3151956"/>
            <a:chExt cx="1512000" cy="1260000"/>
          </a:xfrm>
        </p:grpSpPr>
        <p:grpSp>
          <p:nvGrpSpPr>
            <p:cNvPr id="10" name="组合 79"/>
            <p:cNvGrpSpPr>
              <a:grpSpLocks/>
            </p:cNvGrpSpPr>
            <p:nvPr/>
          </p:nvGrpSpPr>
          <p:grpSpPr bwMode="auto">
            <a:xfrm>
              <a:off x="841158" y="3151956"/>
              <a:ext cx="1512000" cy="1260000"/>
              <a:chOff x="425" y="151"/>
              <a:chExt cx="2156851" cy="2271537"/>
            </a:xfrm>
          </p:grpSpPr>
          <p:sp>
            <p:nvSpPr>
              <p:cNvPr id="11" name="矩形 51"/>
              <p:cNvSpPr>
                <a:spLocks noChangeArrowheads="1"/>
              </p:cNvSpPr>
              <p:nvPr/>
            </p:nvSpPr>
            <p:spPr bwMode="auto">
              <a:xfrm>
                <a:off x="425" y="151"/>
                <a:ext cx="2156851" cy="2271537"/>
              </a:xfrm>
              <a:prstGeom prst="rect">
                <a:avLst/>
              </a:prstGeom>
              <a:solidFill>
                <a:srgbClr val="5DA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5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52"/>
              <p:cNvSpPr>
                <a:spLocks noChangeArrowheads="1"/>
              </p:cNvSpPr>
              <p:nvPr/>
            </p:nvSpPr>
            <p:spPr bwMode="auto">
              <a:xfrm>
                <a:off x="113109" y="68408"/>
                <a:ext cx="1931484" cy="210010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5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949458" y="3261018"/>
              <a:ext cx="1295400" cy="955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楷体_GB2312" pitchFamily="49" charset="-122"/>
                  <a:cs typeface="+mn-cs"/>
                </a:rPr>
                <a:t>从哪</a:t>
              </a:r>
              <a:endPara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楷体_GB2312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楷体_GB2312" pitchFamily="49" charset="-122"/>
                  <a:cs typeface="+mn-cs"/>
                </a:rPr>
                <a:t>开始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56202" y="3094724"/>
            <a:ext cx="1512000" cy="1260000"/>
            <a:chOff x="3856202" y="3094724"/>
            <a:chExt cx="1512000" cy="1260000"/>
          </a:xfrm>
        </p:grpSpPr>
        <p:grpSp>
          <p:nvGrpSpPr>
            <p:cNvPr id="17" name="组合 84"/>
            <p:cNvGrpSpPr>
              <a:grpSpLocks/>
            </p:cNvGrpSpPr>
            <p:nvPr/>
          </p:nvGrpSpPr>
          <p:grpSpPr bwMode="auto">
            <a:xfrm>
              <a:off x="3856202" y="3094724"/>
              <a:ext cx="1512000" cy="1260000"/>
              <a:chOff x="425" y="151"/>
              <a:chExt cx="2156851" cy="2271537"/>
            </a:xfrm>
          </p:grpSpPr>
          <p:sp>
            <p:nvSpPr>
              <p:cNvPr id="18" name="矩形 100"/>
              <p:cNvSpPr>
                <a:spLocks noChangeArrowheads="1"/>
              </p:cNvSpPr>
              <p:nvPr/>
            </p:nvSpPr>
            <p:spPr bwMode="auto">
              <a:xfrm>
                <a:off x="425" y="151"/>
                <a:ext cx="2156851" cy="2271537"/>
              </a:xfrm>
              <a:prstGeom prst="rect">
                <a:avLst/>
              </a:prstGeom>
              <a:solidFill>
                <a:srgbClr val="A6ED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5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矩形 102"/>
              <p:cNvSpPr>
                <a:spLocks noChangeArrowheads="1"/>
              </p:cNvSpPr>
              <p:nvPr/>
            </p:nvSpPr>
            <p:spPr bwMode="auto">
              <a:xfrm>
                <a:off x="113109" y="68408"/>
                <a:ext cx="1931484" cy="210010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5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973646" y="3261018"/>
              <a:ext cx="1296987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楷体_GB2312" pitchFamily="49" charset="-122"/>
                  <a:cs typeface="+mn-cs"/>
                </a:rPr>
                <a:t>没到结束吧？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3135" y="4524668"/>
            <a:ext cx="1512000" cy="1260000"/>
            <a:chOff x="2193135" y="4524668"/>
            <a:chExt cx="1512000" cy="1260000"/>
          </a:xfrm>
        </p:grpSpPr>
        <p:grpSp>
          <p:nvGrpSpPr>
            <p:cNvPr id="27" name="组合 138"/>
            <p:cNvGrpSpPr>
              <a:grpSpLocks/>
            </p:cNvGrpSpPr>
            <p:nvPr/>
          </p:nvGrpSpPr>
          <p:grpSpPr bwMode="auto">
            <a:xfrm>
              <a:off x="2193135" y="4524668"/>
              <a:ext cx="1512000" cy="1260000"/>
              <a:chOff x="425" y="151"/>
              <a:chExt cx="2156851" cy="2271537"/>
            </a:xfrm>
          </p:grpSpPr>
          <p:sp>
            <p:nvSpPr>
              <p:cNvPr id="28" name="矩形 152"/>
              <p:cNvSpPr>
                <a:spLocks noChangeArrowheads="1"/>
              </p:cNvSpPr>
              <p:nvPr/>
            </p:nvSpPr>
            <p:spPr bwMode="auto">
              <a:xfrm>
                <a:off x="425" y="151"/>
                <a:ext cx="2156851" cy="2271537"/>
              </a:xfrm>
              <a:prstGeom prst="rect">
                <a:avLst/>
              </a:prstGeom>
              <a:solidFill>
                <a:srgbClr val="F5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5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矩形 154"/>
              <p:cNvSpPr>
                <a:spLocks noChangeArrowheads="1"/>
              </p:cNvSpPr>
              <p:nvPr/>
            </p:nvSpPr>
            <p:spPr bwMode="auto">
              <a:xfrm>
                <a:off x="113108" y="68408"/>
                <a:ext cx="1931486" cy="210010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5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265273" y="4631032"/>
              <a:ext cx="1439862" cy="955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楷体_GB2312" pitchFamily="49" charset="-122"/>
                  <a:cs typeface="+mn-cs"/>
                </a:rPr>
                <a:t>反复做某事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2244858" y="4127793"/>
            <a:ext cx="1798638" cy="284163"/>
          </a:xfrm>
          <a:prstGeom prst="curvedUpArrow">
            <a:avLst>
              <a:gd name="adj1" fmla="val 53509"/>
              <a:gd name="adj2" fmla="val 180101"/>
              <a:gd name="adj3" fmla="val 33333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47780" y="2810561"/>
            <a:ext cx="1260000" cy="1260000"/>
            <a:chOff x="2447780" y="2810561"/>
            <a:chExt cx="1260000" cy="1260000"/>
          </a:xfrm>
        </p:grpSpPr>
        <p:grpSp>
          <p:nvGrpSpPr>
            <p:cNvPr id="23" name="组合 112"/>
            <p:cNvGrpSpPr>
              <a:grpSpLocks/>
            </p:cNvGrpSpPr>
            <p:nvPr/>
          </p:nvGrpSpPr>
          <p:grpSpPr bwMode="auto">
            <a:xfrm>
              <a:off x="2447780" y="2810561"/>
              <a:ext cx="1260000" cy="1260000"/>
              <a:chOff x="584" y="151"/>
              <a:chExt cx="2156534" cy="2271537"/>
            </a:xfrm>
          </p:grpSpPr>
          <p:sp>
            <p:nvSpPr>
              <p:cNvPr id="24" name="矩形 126"/>
              <p:cNvSpPr>
                <a:spLocks noChangeArrowheads="1"/>
              </p:cNvSpPr>
              <p:nvPr/>
            </p:nvSpPr>
            <p:spPr bwMode="auto">
              <a:xfrm>
                <a:off x="584" y="151"/>
                <a:ext cx="2156534" cy="2271537"/>
              </a:xfrm>
              <a:prstGeom prst="rect">
                <a:avLst/>
              </a:prstGeom>
              <a:solidFill>
                <a:srgbClr val="FBCF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5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矩形 128"/>
              <p:cNvSpPr>
                <a:spLocks noChangeArrowheads="1"/>
              </p:cNvSpPr>
              <p:nvPr/>
            </p:nvSpPr>
            <p:spPr bwMode="auto">
              <a:xfrm>
                <a:off x="113334" y="68408"/>
                <a:ext cx="1931035" cy="210010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5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2564148" y="3101459"/>
              <a:ext cx="90601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楷体_GB2312" pitchFamily="49" charset="-122"/>
                  <a:cs typeface="+mn-cs"/>
                </a:rPr>
                <a:t>变化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985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1"/>
    </mc:Choice>
    <mc:Fallback xmlns="">
      <p:transition spd="slow" advTm="34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nimBg="1"/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433532" y="1196752"/>
            <a:ext cx="8229600" cy="4724400"/>
          </a:xfrm>
        </p:spPr>
        <p:txBody>
          <a:bodyPr/>
          <a:lstStyle/>
          <a:p>
            <a:pPr algn="just" eaLnBrk="1" hangingPunct="1"/>
            <a:r>
              <a:rPr lang="zh-CN" altLang="en-US" sz="3200" dirty="0" smtClean="0"/>
              <a:t>循环程序的实现要点：</a:t>
            </a:r>
          </a:p>
          <a:p>
            <a:pPr lvl="1" algn="just" eaLnBrk="1" hangingPunct="1"/>
            <a:r>
              <a:rPr lang="zh-CN" altLang="en-US" sz="2800" dirty="0" smtClean="0">
                <a:latin typeface="宋体" charset="-122"/>
              </a:rPr>
              <a:t>归纳出</a:t>
            </a:r>
            <a:r>
              <a:rPr lang="zh-CN" altLang="en-US" sz="2800" dirty="0" smtClean="0"/>
              <a:t>哪些操作需要反复执行？</a:t>
            </a:r>
            <a:r>
              <a:rPr lang="zh-CN" altLang="en-US" sz="2800" b="1" dirty="0" smtClean="0">
                <a:latin typeface="宋体" charset="-122"/>
              </a:rPr>
              <a:t> </a:t>
            </a:r>
            <a:r>
              <a:rPr lang="zh-CN" altLang="en-US" sz="2800" dirty="0" smtClean="0">
                <a:solidFill>
                  <a:schemeClr val="bg2"/>
                </a:solidFill>
              </a:rPr>
              <a:t>循环体</a:t>
            </a:r>
          </a:p>
          <a:p>
            <a:pPr lvl="1" algn="just" eaLnBrk="1" hangingPunct="1"/>
            <a:r>
              <a:rPr lang="zh-CN" altLang="en-US" sz="2800" dirty="0" smtClean="0"/>
              <a:t>这些操作在什么情况下重复执行</a:t>
            </a:r>
            <a:r>
              <a:rPr lang="zh-CN" altLang="en-US" sz="2800" dirty="0" smtClean="0">
                <a:latin typeface="宋体" charset="-122"/>
              </a:rPr>
              <a:t>？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CC0066"/>
                </a:solidFill>
              </a:rPr>
              <a:t>循环条件</a:t>
            </a:r>
          </a:p>
          <a:p>
            <a:pPr algn="just" eaLnBrk="1" hangingPunct="1"/>
            <a:r>
              <a:rPr lang="zh-CN" altLang="en-US" sz="3200" dirty="0" smtClean="0"/>
              <a:t>选用合适的循环语句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for  while   do-while</a:t>
            </a:r>
            <a:endParaRPr lang="zh-CN" altLang="en-US" sz="2800" dirty="0" smtClean="0"/>
          </a:p>
          <a:p>
            <a:pPr algn="just" eaLnBrk="1" hangingPunct="1"/>
            <a:r>
              <a:rPr lang="zh-CN" altLang="en-US" sz="3200" dirty="0" smtClean="0">
                <a:latin typeface="宋体" charset="-122"/>
              </a:rPr>
              <a:t>循环具体实现时考虑（循环条件）：</a:t>
            </a:r>
          </a:p>
          <a:p>
            <a:pPr lvl="1" algn="just" eaLnBrk="1" hangingPunct="1"/>
            <a:r>
              <a:rPr lang="zh-CN" altLang="en-US" sz="2800" dirty="0" smtClean="0">
                <a:latin typeface="宋体" charset="-122"/>
              </a:rPr>
              <a:t>事先给定循环次数，首选</a:t>
            </a:r>
            <a:r>
              <a:rPr lang="en-US" altLang="zh-CN" sz="2800" dirty="0" smtClean="0"/>
              <a:t>for</a:t>
            </a:r>
            <a:endParaRPr lang="zh-CN" altLang="en-US" sz="2800" dirty="0" smtClean="0">
              <a:latin typeface="宋体" charset="-122"/>
            </a:endParaRPr>
          </a:p>
          <a:p>
            <a:pPr lvl="1" algn="just" eaLnBrk="1" hangingPunct="1"/>
            <a:r>
              <a:rPr lang="zh-CN" altLang="en-US" sz="2800" dirty="0" smtClean="0"/>
              <a:t>通过其他条件控制循环，考虑</a:t>
            </a:r>
            <a:r>
              <a:rPr lang="en-US" altLang="zh-CN" sz="2800" dirty="0" smtClean="0"/>
              <a:t>while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do-while</a:t>
            </a:r>
            <a:endParaRPr lang="zh-CN" altLang="zh-CN" sz="2800" dirty="0" smtClean="0"/>
          </a:p>
        </p:txBody>
      </p:sp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5181600" cy="9144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小节：循环程序设计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395288" y="188913"/>
            <a:ext cx="46085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kumimoji="1" lang="zh-CN" altLang="en-US" sz="44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本章小结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179512" y="993603"/>
            <a:ext cx="8642350" cy="50673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400" b="0">
                <a:latin typeface="Times New Roman" pitchFamily="18" charset="0"/>
                <a:ea typeface="宋体" pitchFamily="2" charset="-122"/>
              </a:rPr>
              <a:t>       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本章主要讨论了循环结构程序设计的有关方法，重点介绍了与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语言三种循环控制结构有关的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语句、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do-while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语句及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语句。</a:t>
            </a:r>
          </a:p>
          <a:p>
            <a:pPr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本章所涉及到的主要关键字有：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do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break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continue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>
              <a:defRPr/>
            </a:pPr>
            <a:r>
              <a:rPr kumimoji="1" lang="zh-CN" altLang="en-US" sz="2000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Ｃ语言提供了三种循环语句。</a:t>
            </a:r>
          </a:p>
          <a:p>
            <a:pPr>
              <a:buClr>
                <a:srgbClr val="D60093"/>
              </a:buClr>
              <a:buFont typeface="Wingdings" pitchFamily="2" charset="2"/>
              <a:buChar char="Ø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语句主要适用于循环次数确定的循环结构。</a:t>
            </a:r>
          </a:p>
          <a:p>
            <a:pPr>
              <a:buClr>
                <a:srgbClr val="D60093"/>
              </a:buClr>
              <a:buFont typeface="Wingdings" pitchFamily="2" charset="2"/>
              <a:buChar char="Ø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循环次数及控制条件要在循环过程中才能确定的循环可用 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或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do-while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语句。</a:t>
            </a:r>
          </a:p>
          <a:p>
            <a:pPr>
              <a:buClr>
                <a:srgbClr val="D60093"/>
              </a:buClr>
              <a:buFont typeface="Wingdings" pitchFamily="2" charset="2"/>
              <a:buChar char="Ø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三种循环语句可以相互嵌套组成多重循环，循环之间可以并列但不能交叉。</a:t>
            </a:r>
          </a:p>
          <a:p>
            <a:pPr>
              <a:buClr>
                <a:srgbClr val="D60093"/>
              </a:buClr>
              <a:buFont typeface="Wingdings" pitchFamily="2" charset="2"/>
              <a:buChar char="Ø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三种循环结构可以相互转换。</a:t>
            </a:r>
          </a:p>
          <a:p>
            <a:pPr>
              <a:buClr>
                <a:srgbClr val="D60093"/>
              </a:buClr>
              <a:buFont typeface="Wingdings" pitchFamily="2" charset="2"/>
              <a:buChar char="Ø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可用转移语句把流程转出循环体外，但不能从外面转向循环体内。</a:t>
            </a:r>
          </a:p>
          <a:p>
            <a:pPr>
              <a:buClr>
                <a:srgbClr val="D60093"/>
              </a:buClr>
              <a:buFont typeface="Wingdings" pitchFamily="2" charset="2"/>
              <a:buChar char="Ø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在循环程序中应避免出现死循环，即应保证循环控制变量的值在运行过程中可以得到修改，并使循环条件逐步变为假，从而结束循环。</a:t>
            </a:r>
          </a:p>
          <a:p>
            <a:pPr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break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continue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goto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语句都可用于流程控制。其中，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break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语句用于退出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switch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或一层循环结构，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continue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语句用于结束本次循环，继续执行下一次循环</a:t>
            </a:r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</a:p>
          <a:p>
            <a:pPr eaLnBrk="1" hangingPunct="1"/>
            <a:r>
              <a:rPr lang="en-US" altLang="zh-CN" smtClean="0"/>
              <a:t>do while</a:t>
            </a:r>
          </a:p>
          <a:p>
            <a:pPr eaLnBrk="1" hangingPunct="1"/>
            <a:r>
              <a:rPr lang="en-US" altLang="zh-CN" smtClean="0"/>
              <a:t>for</a:t>
            </a:r>
          </a:p>
          <a:p>
            <a:pPr eaLnBrk="1" hangingPunct="1"/>
            <a:r>
              <a:rPr lang="en-US" altLang="zh-CN" smtClean="0"/>
              <a:t>break</a:t>
            </a:r>
          </a:p>
          <a:p>
            <a:pPr eaLnBrk="1" hangingPunct="1"/>
            <a:r>
              <a:rPr lang="en-US" altLang="zh-CN" smtClean="0"/>
              <a:t>continue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>
                <a:solidFill>
                  <a:srgbClr val="000000"/>
                </a:solidFill>
              </a:rPr>
              <a:t>输入一个正整数</a:t>
            </a:r>
            <a:r>
              <a:rPr lang="en-US" altLang="zh-CN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，计算下式的和求</a:t>
            </a:r>
            <a:r>
              <a:rPr lang="en-US" altLang="zh-CN" smtClean="0">
                <a:solidFill>
                  <a:srgbClr val="000000"/>
                </a:solidFill>
              </a:rPr>
              <a:t>e</a:t>
            </a:r>
            <a:r>
              <a:rPr lang="zh-CN" altLang="en-US" smtClean="0">
                <a:solidFill>
                  <a:srgbClr val="000000"/>
                </a:solidFill>
              </a:rPr>
              <a:t>的值（保留</a:t>
            </a:r>
            <a:r>
              <a:rPr lang="en-US" altLang="zh-CN" smtClean="0">
                <a:solidFill>
                  <a:srgbClr val="000000"/>
                </a:solidFill>
              </a:rPr>
              <a:t>4</a:t>
            </a:r>
            <a:r>
              <a:rPr lang="zh-CN" altLang="en-US" smtClean="0">
                <a:solidFill>
                  <a:srgbClr val="000000"/>
                </a:solidFill>
              </a:rPr>
              <a:t>位小数）。</a:t>
            </a:r>
          </a:p>
          <a:p>
            <a:pPr algn="just" eaLnBrk="1" hangingPunct="1"/>
            <a:endParaRPr lang="zh-CN" altLang="en-US" smtClean="0">
              <a:solidFill>
                <a:srgbClr val="000000"/>
              </a:solidFill>
            </a:endParaRPr>
          </a:p>
          <a:p>
            <a:pPr algn="just" eaLnBrk="1" hangingPunct="1"/>
            <a:endParaRPr lang="zh-CN" altLang="en-US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zh-CN" altLang="en-US" smtClean="0">
                <a:solidFill>
                  <a:srgbClr val="000000"/>
                </a:solidFill>
              </a:rPr>
              <a:t>输入输出示例：</a:t>
            </a:r>
          </a:p>
          <a:p>
            <a:pPr algn="just" eaLnBrk="1" hangingPunct="1"/>
            <a:r>
              <a:rPr lang="en-US" altLang="zh-CN" smtClean="0">
                <a:solidFill>
                  <a:srgbClr val="000000"/>
                </a:solidFill>
              </a:rPr>
              <a:t>Input n:</a:t>
            </a:r>
            <a:r>
              <a:rPr lang="en-US" altLang="zh-CN" u="sng" smtClean="0">
                <a:solidFill>
                  <a:srgbClr val="000000"/>
                </a:solidFill>
              </a:rPr>
              <a:t>10</a:t>
            </a:r>
            <a:endParaRPr lang="en-US" altLang="zh-CN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smtClean="0">
                <a:solidFill>
                  <a:srgbClr val="000000"/>
                </a:solidFill>
              </a:rPr>
              <a:t>e=2.7183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习题</a:t>
            </a:r>
            <a:r>
              <a:rPr lang="en-US" altLang="zh-CN" dirty="0" smtClean="0"/>
              <a:t>1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590391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543800" cy="47244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使用格里高利公式求</a:t>
            </a:r>
            <a:r>
              <a:rPr lang="en-US" altLang="zh-CN" dirty="0" smtClean="0"/>
              <a:t>π</a:t>
            </a:r>
            <a:r>
              <a:rPr lang="zh-CN" altLang="en-US" dirty="0" smtClean="0"/>
              <a:t>的近似值，要求精确到最后一项的绝对值小于10</a:t>
            </a:r>
            <a:r>
              <a:rPr lang="zh-CN" altLang="en-US" baseline="30000" dirty="0" smtClean="0"/>
              <a:t>–</a:t>
            </a:r>
            <a:r>
              <a:rPr lang="en-US" altLang="zh-CN" baseline="30000" dirty="0" smtClean="0"/>
              <a:t>4</a:t>
            </a:r>
            <a:r>
              <a:rPr lang="zh-CN" altLang="en-US" dirty="0" smtClean="0"/>
              <a:t>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8893175" cy="990600"/>
          </a:xfrm>
          <a:noFill/>
        </p:spPr>
        <p:txBody>
          <a:bodyPr/>
          <a:lstStyle/>
          <a:p>
            <a:r>
              <a:rPr lang="zh-CN" altLang="en-US" dirty="0" smtClean="0"/>
              <a:t>习题：用格里高利公式求</a:t>
            </a:r>
            <a:r>
              <a:rPr lang="en-US" altLang="zh-CN" dirty="0" smtClean="0"/>
              <a:t>π</a:t>
            </a:r>
            <a:r>
              <a:rPr lang="zh-CN" altLang="en-US" dirty="0" smtClean="0"/>
              <a:t>的近似值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524000" y="2663825"/>
          <a:ext cx="3048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3" imgW="1296000" imgH="423720" progId="">
                  <p:embed/>
                </p:oleObj>
              </mc:Choice>
              <mc:Fallback>
                <p:oleObj r:id="rId3" imgW="1296000" imgH="42372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3825"/>
                        <a:ext cx="3048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2</a:t>
            </a:r>
          </a:p>
          <a:p>
            <a:pPr eaLnBrk="1" hangingPunct="1"/>
            <a:r>
              <a:rPr lang="zh-CN" altLang="en-US" sz="2800" dirty="0" smtClean="0"/>
              <a:t>输入一个实数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，计算并输出下式的值，直到最后一项的绝对值小于</a:t>
            </a:r>
            <a:r>
              <a:rPr lang="en-US" altLang="zh-CN" sz="2800" dirty="0" smtClean="0"/>
              <a:t>10</a:t>
            </a:r>
            <a:r>
              <a:rPr lang="en-US" altLang="zh-CN" sz="2800" baseline="30000" dirty="0" smtClean="0"/>
              <a:t>-5</a:t>
            </a:r>
            <a:r>
              <a:rPr lang="zh-CN" altLang="en-US" sz="2800" dirty="0" smtClean="0"/>
              <a:t>（保留两位小数）。要求定义和调用函数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61607095"/>
              </p:ext>
            </p:extLst>
          </p:nvPr>
        </p:nvGraphicFramePr>
        <p:xfrm>
          <a:off x="3131840" y="2780928"/>
          <a:ext cx="40386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公式" r:id="rId3" imgW="1663560" imgH="419040" progId="Equation.3">
                  <p:embed/>
                </p:oleObj>
              </mc:Choice>
              <mc:Fallback>
                <p:oleObj name="公式" r:id="rId3" imgW="16635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780928"/>
                        <a:ext cx="40386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输入一个正整数</a:t>
            </a:r>
            <a:r>
              <a:rPr lang="en-US" altLang="zh-CN" dirty="0" smtClean="0"/>
              <a:t>n,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2/1+3/2+5/3+8/5+……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项之和，保留两位小数。（该序列从第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项起，每一项的分子是前一项分子与分母的和，分母是前一项的分子。</a:t>
            </a:r>
            <a:endParaRPr lang="en-US" altLang="zh-CN" dirty="0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输入</a:t>
            </a:r>
            <a:r>
              <a:rPr lang="en-US" altLang="zh-CN" smtClean="0"/>
              <a:t>2</a:t>
            </a:r>
            <a:r>
              <a:rPr lang="zh-CN" altLang="en-US" smtClean="0"/>
              <a:t>个正整数 </a:t>
            </a:r>
            <a:r>
              <a:rPr lang="en-US" altLang="zh-CN" smtClean="0"/>
              <a:t>m</a:t>
            </a:r>
            <a:r>
              <a:rPr lang="zh-CN" altLang="en-US" smtClean="0"/>
              <a:t>和</a:t>
            </a:r>
            <a:r>
              <a:rPr lang="en-US" altLang="zh-CN" smtClean="0"/>
              <a:t>n(m&gt;=1,n&lt;=500)</a:t>
            </a:r>
            <a:r>
              <a:rPr lang="zh-CN" altLang="en-US" smtClean="0"/>
              <a:t>，输出</a:t>
            </a:r>
            <a:r>
              <a:rPr lang="en-US" altLang="zh-CN" smtClean="0"/>
              <a:t>m</a:t>
            </a:r>
            <a:r>
              <a:rPr lang="zh-CN" altLang="en-US" smtClean="0"/>
              <a:t>和</a:t>
            </a:r>
            <a:r>
              <a:rPr lang="en-US" altLang="zh-CN" smtClean="0"/>
              <a:t>n</a:t>
            </a:r>
            <a:r>
              <a:rPr lang="zh-CN" altLang="en-US" smtClean="0"/>
              <a:t>之间的所有素数，每行输出</a:t>
            </a:r>
            <a:r>
              <a:rPr lang="en-US" altLang="zh-CN" smtClean="0"/>
              <a:t>6</a:t>
            </a:r>
            <a:r>
              <a:rPr lang="zh-CN" altLang="en-US" smtClean="0"/>
              <a:t>个。素数是指只能被</a:t>
            </a:r>
            <a:r>
              <a:rPr lang="en-US" altLang="zh-CN" smtClean="0"/>
              <a:t>1</a:t>
            </a:r>
            <a:r>
              <a:rPr lang="zh-CN" altLang="en-US" smtClean="0"/>
              <a:t>和自身整除的正整数，最小的素数是</a:t>
            </a:r>
            <a:r>
              <a:rPr lang="en-US" altLang="zh-CN" smtClean="0"/>
              <a:t>2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输入输出示例：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Input m:1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Input n:35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2   3  5  7  11  13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17  19  23  29  31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用一张一元票换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分的硬币（至少各一枚），问有几种换法？每种换法中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分的硬币各几枚？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编程程序，输出下三角形状的乘法九九表。 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5256" y="159999"/>
            <a:ext cx="9144000" cy="562074"/>
          </a:xfrm>
        </p:spPr>
        <p:txBody>
          <a:bodyPr/>
          <a:lstStyle/>
          <a:p>
            <a:r>
              <a:rPr lang="zh-CN" altLang="en-US" dirty="0" smtClean="0"/>
              <a:t>循环四要素</a:t>
            </a:r>
            <a:endParaRPr lang="zh-CN" altLang="en-US" dirty="0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5033705" y="2574131"/>
            <a:ext cx="1418400" cy="95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循环的初始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楷体_GB2312" pitchFamily="49" charset="-122"/>
              <a:cs typeface="+mn-cs"/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7362612" y="2591172"/>
            <a:ext cx="1418400" cy="95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楷体_GB2312" pitchFamily="49" charset="-122"/>
                <a:cs typeface="+mn-cs"/>
              </a:rPr>
              <a:t>循环的条件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6346358" y="4388287"/>
            <a:ext cx="1418400" cy="95410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楷体_GB2312" pitchFamily="49" charset="-122"/>
                <a:cs typeface="+mn-cs"/>
              </a:rPr>
              <a:t>反复某操作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楷体_GB2312" pitchFamily="49" charset="-122"/>
              <a:cs typeface="+mn-cs"/>
            </a:endParaRPr>
          </a:p>
        </p:txBody>
      </p:sp>
      <p:sp>
        <p:nvSpPr>
          <p:cNvPr id="63" name="AutoShape 8"/>
          <p:cNvSpPr>
            <a:spLocks noChangeArrowheads="1"/>
          </p:cNvSpPr>
          <p:nvPr/>
        </p:nvSpPr>
        <p:spPr bwMode="auto">
          <a:xfrm>
            <a:off x="6346358" y="3509918"/>
            <a:ext cx="1798638" cy="284163"/>
          </a:xfrm>
          <a:prstGeom prst="curvedUpArrow">
            <a:avLst>
              <a:gd name="adj1" fmla="val 53509"/>
              <a:gd name="adj2" fmla="val 180101"/>
              <a:gd name="adj3" fmla="val 33333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5723092" y="1904115"/>
            <a:ext cx="2348720" cy="523220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循环控制变化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814948" y="999690"/>
            <a:ext cx="2879354" cy="52322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循环控制变量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楷体_GB2312" pitchFamily="49" charset="-122"/>
              <a:cs typeface="+mn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516277" y="1680528"/>
            <a:ext cx="4627723" cy="2402741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13575" y="2588507"/>
            <a:ext cx="1418400" cy="95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循环的初始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楷体_GB2312" pitchFamily="49" charset="-122"/>
              <a:cs typeface="+mn-cs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232120" y="2605548"/>
            <a:ext cx="1418400" cy="95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楷体_GB2312" pitchFamily="49" charset="-122"/>
                <a:cs typeface="+mn-cs"/>
              </a:rPr>
              <a:t>循环的条件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702962" y="1918491"/>
            <a:ext cx="2348720" cy="523220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循环控制变化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2" name="AutoShape 8"/>
          <p:cNvSpPr>
            <a:spLocks/>
          </p:cNvSpPr>
          <p:nvPr/>
        </p:nvSpPr>
        <p:spPr bwMode="auto">
          <a:xfrm flipH="1">
            <a:off x="3072266" y="5803765"/>
            <a:ext cx="1961439" cy="474663"/>
          </a:xfrm>
          <a:prstGeom prst="borderCallout2">
            <a:avLst>
              <a:gd name="adj1" fmla="val 24079"/>
              <a:gd name="adj2" fmla="val -3917"/>
              <a:gd name="adj3" fmla="val 24079"/>
              <a:gd name="adj4" fmla="val -32329"/>
              <a:gd name="adj5" fmla="val -369334"/>
              <a:gd name="adj6" fmla="val -48909"/>
            </a:avLst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循环控制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68" y="2057909"/>
            <a:ext cx="3839230" cy="30032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078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52"/>
    </mc:Choice>
    <mc:Fallback xmlns="">
      <p:transition spd="slow" advTm="328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3" grpId="0" animBg="1"/>
      <p:bldP spid="64" grpId="0" animBg="1"/>
      <p:bldP spid="18" grpId="0" animBg="1"/>
      <p:bldP spid="2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4463"/>
            <a:ext cx="5400675" cy="1582737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smtClean="0"/>
              <a:t>1,   1,   2,   3,   5,   8, </a:t>
            </a:r>
            <a:r>
              <a:rPr lang="en-US" altLang="zh-CN" sz="2800" smtClean="0"/>
              <a:t>13, ……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smtClean="0"/>
              <a:t>x1  x2   x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smtClean="0"/>
              <a:t>      </a:t>
            </a:r>
            <a:r>
              <a:rPr lang="en-US" altLang="zh-CN" sz="2800" smtClean="0"/>
              <a:t>x1  x2   x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3811"/>
            <a:ext cx="9144000" cy="1203813"/>
          </a:xfrm>
          <a:solidFill>
            <a:schemeClr val="accent2"/>
          </a:solidFill>
        </p:spPr>
        <p:txBody>
          <a:bodyPr/>
          <a:lstStyle/>
          <a:p>
            <a:pPr eaLnBrk="1" hangingPunct="1"/>
            <a:r>
              <a:rPr lang="zh-CN" altLang="en-US" sz="3600" dirty="0" smtClean="0"/>
              <a:t>习题：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求</a:t>
            </a:r>
            <a:r>
              <a:rPr lang="en-US" altLang="zh-CN" sz="3600" dirty="0" smtClean="0"/>
              <a:t>Fibonacci</a:t>
            </a:r>
            <a:r>
              <a:rPr lang="zh-CN" altLang="en-US" sz="3600" dirty="0" smtClean="0"/>
              <a:t>序列：1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1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2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3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5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8</a:t>
            </a:r>
            <a:r>
              <a:rPr lang="en-US" altLang="zh-CN" sz="3600" dirty="0" smtClean="0"/>
              <a:t>,13,…</a:t>
            </a:r>
            <a:r>
              <a:rPr lang="zh-CN" altLang="en-US" sz="3600" dirty="0" smtClean="0"/>
              <a:t>前</a:t>
            </a:r>
            <a:r>
              <a:rPr lang="en-US" altLang="zh-CN" sz="3600" dirty="0" smtClean="0"/>
              <a:t>10</a:t>
            </a:r>
            <a:r>
              <a:rPr lang="zh-CN" altLang="en-US" sz="3600" dirty="0" smtClean="0"/>
              <a:t>项</a:t>
            </a:r>
            <a:r>
              <a:rPr lang="en-US" altLang="zh-CN" sz="3600" dirty="0" smtClean="0"/>
              <a:t> 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6011863" y="1412875"/>
            <a:ext cx="2667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"/>
              </a:spcBef>
            </a:pPr>
            <a:r>
              <a:rPr kumimoji="1" lang="zh-CN" altLang="en-US" sz="2800"/>
              <a:t>x1 = </a:t>
            </a:r>
            <a:r>
              <a:rPr kumimoji="1" lang="en-US" altLang="zh-CN" sz="2800"/>
              <a:t>x2 = 1;</a:t>
            </a:r>
          </a:p>
          <a:p>
            <a:pPr algn="just" eaLnBrk="1" hangingPunct="1">
              <a:spcBef>
                <a:spcPct val="5000"/>
              </a:spcBef>
            </a:pPr>
            <a:endParaRPr kumimoji="1" lang="en-US" altLang="zh-CN" sz="2800"/>
          </a:p>
          <a:p>
            <a:pPr algn="just" eaLnBrk="1" hangingPunct="1">
              <a:spcBef>
                <a:spcPct val="5000"/>
              </a:spcBef>
            </a:pPr>
            <a:r>
              <a:rPr kumimoji="1" lang="en-US" altLang="zh-CN" sz="2800"/>
              <a:t>x = x1 + x2;</a:t>
            </a:r>
          </a:p>
          <a:p>
            <a:pPr algn="just" eaLnBrk="1" hangingPunct="1">
              <a:spcBef>
                <a:spcPct val="5000"/>
              </a:spcBef>
            </a:pPr>
            <a:r>
              <a:rPr kumimoji="1" lang="en-US" altLang="zh-CN" sz="2800"/>
              <a:t>x1 = x2;</a:t>
            </a:r>
          </a:p>
          <a:p>
            <a:pPr algn="just" eaLnBrk="1" hangingPunct="1">
              <a:spcBef>
                <a:spcPct val="5000"/>
              </a:spcBef>
            </a:pPr>
            <a:r>
              <a:rPr kumimoji="1" lang="zh-CN" altLang="en-US" sz="2800"/>
              <a:t>x2 = </a:t>
            </a:r>
            <a:r>
              <a:rPr kumimoji="1" lang="en-US" altLang="zh-CN" sz="2800"/>
              <a:t>x;</a:t>
            </a:r>
            <a:endParaRPr kumimoji="1" lang="zh-CN" altLang="zh-CN" sz="2800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457200" y="3092450"/>
            <a:ext cx="7315200" cy="35052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/>
              <a:t>x1 = 1;</a:t>
            </a:r>
          </a:p>
          <a:p>
            <a:pPr algn="just" eaLnBrk="1" hangingPunct="1"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/>
              <a:t>x2 = 1;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/>
              <a:t>printf ("%6d%6d", x1, x2 );      /* </a:t>
            </a:r>
            <a:r>
              <a:rPr lang="zh-CN" altLang="en-US" sz="2400"/>
              <a:t>输出头两项 */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/>
              <a:t>for (i = 1; i &lt;= 8; i++){                /* </a:t>
            </a:r>
            <a:r>
              <a:rPr lang="zh-CN" altLang="en-US" sz="2400"/>
              <a:t>循环输出后8项 */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x = x1 + x2;                        /* </a:t>
            </a:r>
            <a:r>
              <a:rPr lang="zh-CN" altLang="en-US" sz="2400"/>
              <a:t>计算新项 */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printf("%6d", x);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/>
              <a:t>        x1 = x2;                              /* </a:t>
            </a:r>
            <a:r>
              <a:rPr lang="zh-CN" altLang="en-US" sz="2400"/>
              <a:t>更新</a:t>
            </a:r>
            <a:r>
              <a:rPr lang="en-US" altLang="zh-CN" sz="2400"/>
              <a:t>x1</a:t>
            </a:r>
            <a:r>
              <a:rPr lang="zh-CN" altLang="en-US" sz="2400"/>
              <a:t>和</a:t>
            </a:r>
            <a:r>
              <a:rPr lang="en-US" altLang="zh-CN" sz="2400"/>
              <a:t>x2 */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/>
              <a:t>        x2 = x;   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2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bldLvl="2" autoUpdateAnimBg="0"/>
      <p:bldP spid="174086" grpId="0" build="p" bldLvl="2" autoUpdateAnimBg="0"/>
      <p:bldP spid="174087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6553200" cy="533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确定：</a:t>
            </a:r>
            <a:r>
              <a:rPr lang="zh-CN" altLang="en-US" sz="2800" dirty="0" smtClean="0">
                <a:solidFill>
                  <a:srgbClr val="CC0066"/>
                </a:solidFill>
                <a:latin typeface="Times New Roman" pitchFamily="18" charset="0"/>
              </a:rPr>
              <a:t>循环条件</a:t>
            </a:r>
            <a:r>
              <a:rPr lang="zh-CN" altLang="en-US" sz="2800" dirty="0" smtClean="0">
                <a:latin typeface="Times New Roman" pitchFamily="18" charset="0"/>
              </a:rPr>
              <a:t>和</a:t>
            </a:r>
            <a:r>
              <a:rPr lang="zh-CN" altLang="en-US" sz="2800" dirty="0" smtClean="0">
                <a:solidFill>
                  <a:srgbClr val="CC0066"/>
                </a:solidFill>
                <a:latin typeface="Times New Roman" pitchFamily="18" charset="0"/>
              </a:rPr>
              <a:t>循环体(循环不变式</a:t>
            </a:r>
            <a:r>
              <a:rPr lang="en-US" altLang="zh-CN" sz="2800" dirty="0" smtClean="0">
                <a:solidFill>
                  <a:srgbClr val="CC0066"/>
                </a:solidFill>
                <a:latin typeface="Times New Roman" pitchFamily="18" charset="0"/>
              </a:rPr>
              <a:t>)</a:t>
            </a:r>
            <a:endParaRPr lang="zh-CN" altLang="zh-CN" sz="2800" dirty="0" smtClean="0">
              <a:solidFill>
                <a:srgbClr val="CC0066"/>
              </a:solidFill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626225" cy="609600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 smtClean="0"/>
              <a:t>例</a:t>
            </a:r>
            <a:r>
              <a:rPr lang="en-US" altLang="zh-CN" sz="3600" dirty="0" smtClean="0"/>
              <a:t>12</a:t>
            </a:r>
            <a:r>
              <a:rPr lang="zh-CN" altLang="en-US" sz="3600" dirty="0" smtClean="0"/>
              <a:t>　将一个正整数逆序输出</a:t>
            </a:r>
            <a:endParaRPr lang="zh-CN" altLang="en-US" dirty="0" smtClean="0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50825" y="1916113"/>
            <a:ext cx="7010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/>
            <a:r>
              <a:rPr lang="zh-CN" altLang="en-US" sz="2400" dirty="0">
                <a:latin typeface="Times New Roman" pitchFamily="18" charset="0"/>
              </a:rPr>
              <a:t>          </a:t>
            </a:r>
            <a:r>
              <a:rPr lang="zh-CN" altLang="en-US" sz="2400" dirty="0"/>
              <a:t>12345    5   4   3   2   1</a:t>
            </a:r>
          </a:p>
          <a:p>
            <a:pPr lvl="1"/>
            <a:endParaRPr lang="zh-CN" altLang="en-US" sz="2400" dirty="0"/>
          </a:p>
          <a:p>
            <a:pPr lvl="1"/>
            <a:r>
              <a:rPr lang="zh-CN" altLang="zh-CN" sz="2400" dirty="0"/>
              <a:t>12345 </a:t>
            </a:r>
            <a:r>
              <a:rPr lang="zh-CN" altLang="en-US" sz="2400" dirty="0"/>
              <a:t>% </a:t>
            </a:r>
            <a:r>
              <a:rPr lang="zh-CN" altLang="zh-CN" sz="2400" dirty="0"/>
              <a:t>10 = 5      12345 /</a:t>
            </a:r>
            <a:r>
              <a:rPr lang="zh-CN" altLang="en-US" sz="2400" dirty="0"/>
              <a:t> </a:t>
            </a:r>
            <a:r>
              <a:rPr lang="zh-CN" altLang="zh-CN" sz="2400" dirty="0"/>
              <a:t>10 =</a:t>
            </a:r>
            <a:r>
              <a:rPr lang="zh-CN" altLang="en-US" sz="2400" dirty="0"/>
              <a:t> </a:t>
            </a:r>
            <a:r>
              <a:rPr lang="zh-CN" altLang="zh-CN" sz="2400" dirty="0"/>
              <a:t>1234</a:t>
            </a:r>
          </a:p>
          <a:p>
            <a:pPr lvl="1"/>
            <a:r>
              <a:rPr lang="zh-CN" altLang="en-US" sz="2400" dirty="0"/>
              <a:t>  </a:t>
            </a:r>
            <a:r>
              <a:rPr lang="zh-CN" altLang="zh-CN" sz="2400" dirty="0"/>
              <a:t>1234 %</a:t>
            </a:r>
            <a:r>
              <a:rPr lang="zh-CN" altLang="en-US" sz="2400" dirty="0"/>
              <a:t> </a:t>
            </a:r>
            <a:r>
              <a:rPr lang="zh-CN" altLang="zh-CN" sz="2400" dirty="0"/>
              <a:t>10 = 4      </a:t>
            </a:r>
            <a:r>
              <a:rPr lang="zh-CN" altLang="en-US" sz="2400" dirty="0"/>
              <a:t>  </a:t>
            </a:r>
            <a:r>
              <a:rPr lang="zh-CN" altLang="zh-CN" sz="2400" dirty="0"/>
              <a:t>1234</a:t>
            </a:r>
            <a:r>
              <a:rPr lang="zh-CN" altLang="en-US" sz="2400" dirty="0"/>
              <a:t> </a:t>
            </a:r>
            <a:r>
              <a:rPr lang="zh-CN" altLang="zh-CN" sz="2400" dirty="0"/>
              <a:t>/</a:t>
            </a:r>
            <a:r>
              <a:rPr lang="zh-CN" altLang="en-US" sz="2400" dirty="0"/>
              <a:t> </a:t>
            </a:r>
            <a:r>
              <a:rPr lang="zh-CN" altLang="zh-CN" sz="2400" dirty="0"/>
              <a:t>10 =</a:t>
            </a:r>
            <a:r>
              <a:rPr lang="zh-CN" altLang="en-US" sz="2400" dirty="0"/>
              <a:t> </a:t>
            </a:r>
            <a:r>
              <a:rPr lang="zh-CN" altLang="zh-CN" sz="2400" dirty="0"/>
              <a:t>123</a:t>
            </a:r>
          </a:p>
          <a:p>
            <a:pPr lvl="1"/>
            <a:r>
              <a:rPr lang="zh-CN" altLang="en-US" sz="2400" dirty="0"/>
              <a:t>    </a:t>
            </a:r>
            <a:r>
              <a:rPr lang="zh-CN" altLang="zh-CN" sz="2400" dirty="0"/>
              <a:t>123</a:t>
            </a:r>
            <a:r>
              <a:rPr lang="zh-CN" altLang="en-US" sz="2400" dirty="0"/>
              <a:t> </a:t>
            </a:r>
            <a:r>
              <a:rPr lang="zh-CN" altLang="zh-CN" sz="2400" dirty="0"/>
              <a:t>%</a:t>
            </a:r>
            <a:r>
              <a:rPr lang="zh-CN" altLang="en-US" sz="2400" dirty="0"/>
              <a:t> </a:t>
            </a:r>
            <a:r>
              <a:rPr lang="zh-CN" altLang="zh-CN" sz="2400" dirty="0"/>
              <a:t>10 = 3         </a:t>
            </a:r>
            <a:r>
              <a:rPr lang="zh-CN" altLang="en-US" sz="2400" dirty="0"/>
              <a:t> </a:t>
            </a:r>
            <a:r>
              <a:rPr lang="zh-CN" altLang="zh-CN" sz="2400" dirty="0"/>
              <a:t>123</a:t>
            </a:r>
            <a:r>
              <a:rPr lang="zh-CN" altLang="en-US" sz="2400" dirty="0"/>
              <a:t> </a:t>
            </a:r>
            <a:r>
              <a:rPr lang="zh-CN" altLang="zh-CN" sz="2400" dirty="0"/>
              <a:t>/</a:t>
            </a:r>
            <a:r>
              <a:rPr lang="zh-CN" altLang="en-US" sz="2400" dirty="0"/>
              <a:t> </a:t>
            </a:r>
            <a:r>
              <a:rPr lang="zh-CN" altLang="zh-CN" sz="2400" dirty="0"/>
              <a:t>10 =</a:t>
            </a:r>
            <a:r>
              <a:rPr lang="zh-CN" altLang="en-US" sz="2400" dirty="0"/>
              <a:t> </a:t>
            </a:r>
            <a:r>
              <a:rPr lang="zh-CN" altLang="zh-CN" sz="2400" dirty="0"/>
              <a:t>12</a:t>
            </a:r>
          </a:p>
          <a:p>
            <a:pPr lvl="1"/>
            <a:r>
              <a:rPr lang="zh-CN" altLang="en-US" sz="2400" dirty="0"/>
              <a:t>      </a:t>
            </a:r>
            <a:r>
              <a:rPr lang="zh-CN" altLang="zh-CN" sz="2400" dirty="0"/>
              <a:t>12</a:t>
            </a:r>
            <a:r>
              <a:rPr lang="zh-CN" altLang="en-US" sz="2400" dirty="0"/>
              <a:t> </a:t>
            </a:r>
            <a:r>
              <a:rPr lang="zh-CN" altLang="zh-CN" sz="2400" dirty="0"/>
              <a:t>%</a:t>
            </a:r>
            <a:r>
              <a:rPr lang="zh-CN" altLang="en-US" sz="2400" dirty="0"/>
              <a:t> </a:t>
            </a:r>
            <a:r>
              <a:rPr lang="zh-CN" altLang="zh-CN" sz="2400" dirty="0"/>
              <a:t>10 = 2      </a:t>
            </a:r>
            <a:r>
              <a:rPr lang="zh-CN" altLang="en-US" sz="2400" dirty="0"/>
              <a:t>      </a:t>
            </a:r>
            <a:r>
              <a:rPr lang="zh-CN" altLang="zh-CN" sz="2400" dirty="0"/>
              <a:t>12</a:t>
            </a:r>
            <a:r>
              <a:rPr lang="zh-CN" altLang="en-US" sz="2400" dirty="0"/>
              <a:t> </a:t>
            </a:r>
            <a:r>
              <a:rPr lang="zh-CN" altLang="zh-CN" sz="2400" dirty="0"/>
              <a:t>/</a:t>
            </a:r>
            <a:r>
              <a:rPr lang="zh-CN" altLang="en-US" sz="2400" dirty="0"/>
              <a:t> </a:t>
            </a:r>
            <a:r>
              <a:rPr lang="zh-CN" altLang="zh-CN" sz="2400" dirty="0"/>
              <a:t>10 =</a:t>
            </a:r>
            <a:r>
              <a:rPr lang="zh-CN" altLang="en-US" sz="2400" dirty="0"/>
              <a:t> </a:t>
            </a:r>
            <a:r>
              <a:rPr lang="zh-CN" altLang="zh-CN" sz="2400" dirty="0"/>
              <a:t>1</a:t>
            </a:r>
          </a:p>
          <a:p>
            <a:pPr lvl="1"/>
            <a:r>
              <a:rPr lang="zh-CN" altLang="en-US" sz="2400" dirty="0"/>
              <a:t>        </a:t>
            </a:r>
            <a:r>
              <a:rPr lang="zh-CN" altLang="zh-CN" sz="2400" dirty="0"/>
              <a:t>1</a:t>
            </a:r>
            <a:r>
              <a:rPr lang="zh-CN" altLang="en-US" sz="2400" dirty="0"/>
              <a:t> </a:t>
            </a:r>
            <a:r>
              <a:rPr lang="zh-CN" altLang="zh-CN" sz="2400" dirty="0"/>
              <a:t>%</a:t>
            </a:r>
            <a:r>
              <a:rPr lang="zh-CN" altLang="en-US" sz="2400" dirty="0"/>
              <a:t> </a:t>
            </a:r>
            <a:r>
              <a:rPr lang="zh-CN" altLang="zh-CN" sz="2400" dirty="0"/>
              <a:t>10</a:t>
            </a:r>
            <a:r>
              <a:rPr lang="zh-CN" altLang="en-US" sz="2400" dirty="0"/>
              <a:t> </a:t>
            </a:r>
            <a:r>
              <a:rPr lang="zh-CN" altLang="zh-CN" sz="2400" dirty="0"/>
              <a:t>=</a:t>
            </a:r>
            <a:r>
              <a:rPr lang="zh-CN" altLang="en-US" sz="2400" dirty="0"/>
              <a:t> </a:t>
            </a:r>
            <a:r>
              <a:rPr lang="zh-CN" altLang="zh-CN" sz="2400" dirty="0"/>
              <a:t>1    </a:t>
            </a:r>
            <a:r>
              <a:rPr lang="zh-CN" altLang="en-US" sz="2400" dirty="0"/>
              <a:t>          </a:t>
            </a:r>
            <a:r>
              <a:rPr lang="zh-CN" altLang="zh-CN" sz="2400" dirty="0"/>
              <a:t>1</a:t>
            </a:r>
            <a:r>
              <a:rPr lang="zh-CN" altLang="en-US" sz="2400" dirty="0"/>
              <a:t> </a:t>
            </a:r>
            <a:r>
              <a:rPr lang="zh-CN" altLang="zh-CN" sz="2400" dirty="0"/>
              <a:t>/</a:t>
            </a:r>
            <a:r>
              <a:rPr lang="zh-CN" altLang="en-US" sz="2400" dirty="0"/>
              <a:t> </a:t>
            </a:r>
            <a:r>
              <a:rPr lang="zh-CN" altLang="zh-CN" sz="2400" dirty="0"/>
              <a:t>10</a:t>
            </a:r>
            <a:r>
              <a:rPr lang="zh-CN" altLang="en-US" sz="2400" dirty="0"/>
              <a:t> </a:t>
            </a:r>
            <a:r>
              <a:rPr lang="zh-CN" altLang="zh-CN" sz="2400" dirty="0"/>
              <a:t>=</a:t>
            </a:r>
            <a:r>
              <a:rPr lang="zh-CN" altLang="en-US" sz="2400" dirty="0"/>
              <a:t> </a:t>
            </a:r>
            <a:r>
              <a:rPr lang="zh-CN" altLang="zh-CN" sz="2400" dirty="0"/>
              <a:t>0 </a:t>
            </a:r>
            <a:r>
              <a:rPr lang="zh-CN" altLang="zh-CN" sz="2400" dirty="0">
                <a:solidFill>
                  <a:srgbClr val="FF0000"/>
                </a:solidFill>
              </a:rPr>
              <a:t>结束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446088" y="5373688"/>
            <a:ext cx="4630737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循环不变式     </a:t>
            </a:r>
            <a:r>
              <a:rPr lang="en-US" altLang="zh-CN" sz="2400"/>
              <a:t>x%10      x=x/10</a:t>
            </a:r>
            <a:endParaRPr kumimoji="1" lang="en-US" altLang="zh-CN" sz="2400"/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2400"/>
              <a:t>循环结束条件  </a:t>
            </a:r>
            <a:r>
              <a:rPr lang="en-US" altLang="zh-CN" sz="2400"/>
              <a:t>x==0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4800600" y="4581525"/>
            <a:ext cx="3886200" cy="229552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scanf( “%d”, &amp;x);</a:t>
            </a:r>
          </a:p>
          <a:p>
            <a:pPr eaLnBrk="1" hangingPunct="1"/>
            <a:r>
              <a:rPr lang="en-US" altLang="zh-CN" sz="2400"/>
              <a:t>while (x != 0){</a:t>
            </a:r>
          </a:p>
          <a:p>
            <a:pPr eaLnBrk="1" hangingPunct="1"/>
            <a:r>
              <a:rPr lang="en-US" altLang="zh-CN" sz="2400"/>
              <a:t>     digit = x %10;</a:t>
            </a:r>
          </a:p>
          <a:p>
            <a:pPr eaLnBrk="1" hangingPunct="1"/>
            <a:r>
              <a:rPr lang="en-US" altLang="zh-CN" sz="2400"/>
              <a:t>     x = x/10 ;</a:t>
            </a:r>
          </a:p>
          <a:p>
            <a:pPr eaLnBrk="1" hangingPunct="1"/>
            <a:r>
              <a:rPr lang="en-US" altLang="zh-CN" sz="2400"/>
              <a:t>     printf( "%d  ", digit);</a:t>
            </a:r>
          </a:p>
          <a:p>
            <a:pPr eaLnBrk="1" hangingPunct="1"/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059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build="p" bldLvl="2" autoUpdateAnimBg="0"/>
      <p:bldP spid="161797" grpId="0" autoUpdateAnimBg="0"/>
      <p:bldP spid="161798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0728"/>
            <a:ext cx="8424862" cy="6477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习题</a:t>
            </a:r>
            <a:r>
              <a:rPr lang="en-US" altLang="zh-CN" sz="2800" smtClean="0">
                <a:latin typeface="Times New Roman" pitchFamily="18" charset="0"/>
              </a:rPr>
              <a:t>4-9 </a:t>
            </a:r>
            <a:r>
              <a:rPr lang="zh-CN" altLang="en-US" sz="2800" smtClean="0">
                <a:latin typeface="Times New Roman" pitchFamily="18" charset="0"/>
              </a:rPr>
              <a:t>输入一个整数，从高位开始逐个数字输出。</a:t>
            </a:r>
            <a:endParaRPr lang="zh-CN" altLang="zh-CN" sz="2800" smtClean="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3" y="163513"/>
            <a:ext cx="7772400" cy="5588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循环程序设计－习题</a:t>
            </a:r>
            <a:endParaRPr lang="en-US" altLang="zh-CN" dirty="0" smtClean="0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250825" y="1772890"/>
            <a:ext cx="4103688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800">
                <a:latin typeface="Times New Roman" pitchFamily="18" charset="0"/>
              </a:rPr>
              <a:t>12345 /</a:t>
            </a:r>
            <a:r>
              <a:rPr lang="zh-CN" altLang="zh-CN" sz="2800">
                <a:solidFill>
                  <a:srgbClr val="CC0066"/>
                </a:solidFill>
                <a:latin typeface="Times New Roman" pitchFamily="18" charset="0"/>
              </a:rPr>
              <a:t>10000</a:t>
            </a:r>
            <a:r>
              <a:rPr lang="zh-CN" altLang="zh-CN" sz="2800">
                <a:latin typeface="Times New Roman" pitchFamily="18" charset="0"/>
              </a:rPr>
              <a:t> = 1</a:t>
            </a:r>
          </a:p>
          <a:p>
            <a:r>
              <a:rPr lang="zh-CN" altLang="zh-CN" sz="2800">
                <a:latin typeface="Times New Roman" pitchFamily="18" charset="0"/>
              </a:rPr>
              <a:t>     12345 %10000 =2345</a:t>
            </a:r>
          </a:p>
          <a:p>
            <a:r>
              <a:rPr lang="zh-CN" altLang="zh-CN" sz="2800">
                <a:latin typeface="Times New Roman" pitchFamily="18" charset="0"/>
              </a:rPr>
              <a:t>2345 /</a:t>
            </a:r>
            <a:r>
              <a:rPr lang="zh-CN" altLang="zh-CN" sz="2800">
                <a:solidFill>
                  <a:srgbClr val="CC0066"/>
                </a:solidFill>
                <a:latin typeface="Times New Roman" pitchFamily="18" charset="0"/>
              </a:rPr>
              <a:t>1000</a:t>
            </a:r>
            <a:r>
              <a:rPr lang="zh-CN" altLang="zh-CN" sz="2800">
                <a:latin typeface="Times New Roman" pitchFamily="18" charset="0"/>
              </a:rPr>
              <a:t> = 2 </a:t>
            </a:r>
          </a:p>
          <a:p>
            <a:r>
              <a:rPr lang="zh-CN" altLang="zh-CN" sz="2800">
                <a:latin typeface="Times New Roman" pitchFamily="18" charset="0"/>
              </a:rPr>
              <a:t>     2345%1000 =345</a:t>
            </a:r>
          </a:p>
          <a:p>
            <a:r>
              <a:rPr lang="zh-CN" altLang="zh-CN" sz="2800">
                <a:latin typeface="Times New Roman" pitchFamily="18" charset="0"/>
              </a:rPr>
              <a:t>345 /</a:t>
            </a:r>
            <a:r>
              <a:rPr lang="zh-CN" altLang="zh-CN" sz="2800">
                <a:solidFill>
                  <a:srgbClr val="CC0066"/>
                </a:solidFill>
                <a:latin typeface="Times New Roman" pitchFamily="18" charset="0"/>
              </a:rPr>
              <a:t>100</a:t>
            </a:r>
            <a:r>
              <a:rPr lang="zh-CN" altLang="zh-CN" sz="2800">
                <a:latin typeface="Times New Roman" pitchFamily="18" charset="0"/>
              </a:rPr>
              <a:t> = 3</a:t>
            </a:r>
          </a:p>
          <a:p>
            <a:r>
              <a:rPr lang="zh-CN" altLang="zh-CN" sz="2800">
                <a:latin typeface="Times New Roman" pitchFamily="18" charset="0"/>
              </a:rPr>
              <a:t>     345%100 =45</a:t>
            </a:r>
          </a:p>
          <a:p>
            <a:r>
              <a:rPr lang="zh-CN" altLang="zh-CN" sz="2800">
                <a:latin typeface="Times New Roman" pitchFamily="18" charset="0"/>
              </a:rPr>
              <a:t>45 /</a:t>
            </a:r>
            <a:r>
              <a:rPr lang="zh-CN" altLang="zh-CN" sz="2800">
                <a:solidFill>
                  <a:srgbClr val="CC0066"/>
                </a:solidFill>
                <a:latin typeface="Times New Roman" pitchFamily="18" charset="0"/>
              </a:rPr>
              <a:t>10</a:t>
            </a:r>
            <a:r>
              <a:rPr lang="zh-CN" altLang="zh-CN" sz="2800">
                <a:latin typeface="Times New Roman" pitchFamily="18" charset="0"/>
              </a:rPr>
              <a:t> = 4 </a:t>
            </a:r>
          </a:p>
          <a:p>
            <a:r>
              <a:rPr lang="zh-CN" altLang="zh-CN" sz="2800">
                <a:latin typeface="Times New Roman" pitchFamily="18" charset="0"/>
              </a:rPr>
              <a:t>     45%10 =5</a:t>
            </a:r>
          </a:p>
          <a:p>
            <a:r>
              <a:rPr lang="zh-CN" altLang="zh-CN" sz="2800">
                <a:latin typeface="Times New Roman" pitchFamily="18" charset="0"/>
              </a:rPr>
              <a:t>5/</a:t>
            </a:r>
            <a:r>
              <a:rPr lang="zh-CN" altLang="zh-CN" sz="2800">
                <a:solidFill>
                  <a:srgbClr val="CC0066"/>
                </a:solidFill>
                <a:latin typeface="Times New Roman" pitchFamily="18" charset="0"/>
              </a:rPr>
              <a:t>1</a:t>
            </a:r>
            <a:r>
              <a:rPr lang="zh-CN" altLang="zh-CN" sz="2800">
                <a:latin typeface="Times New Roman" pitchFamily="18" charset="0"/>
              </a:rPr>
              <a:t>= 5</a:t>
            </a:r>
          </a:p>
          <a:p>
            <a:r>
              <a:rPr lang="zh-CN" altLang="zh-CN" sz="2800">
                <a:latin typeface="Times New Roman" pitchFamily="18" charset="0"/>
              </a:rPr>
              <a:t>      5%1=5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4140200" y="1628428"/>
            <a:ext cx="5003800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2800"/>
              <a:t>（1） </a:t>
            </a:r>
            <a:r>
              <a:rPr lang="zh-CN" altLang="en-US" sz="2800"/>
              <a:t>如何得到</a:t>
            </a:r>
            <a:r>
              <a:rPr lang="zh-CN" altLang="en-US" sz="2800">
                <a:solidFill>
                  <a:srgbClr val="CC0066"/>
                </a:solidFill>
              </a:rPr>
              <a:t>10000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/>
              <a:t>  找输入数据对应的幂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/>
              <a:t>    </a:t>
            </a:r>
            <a:r>
              <a:rPr lang="en-US" altLang="zh-CN" sz="2800"/>
              <a:t>pow=1; temp = x;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/>
              <a:t>    </a:t>
            </a:r>
            <a:r>
              <a:rPr lang="en-US" altLang="zh-CN" sz="2800"/>
              <a:t>while (</a:t>
            </a:r>
            <a:r>
              <a:rPr lang="en-US" altLang="en-US" sz="2800"/>
              <a:t>x</a:t>
            </a:r>
            <a:r>
              <a:rPr lang="en-US" altLang="zh-CN" sz="2800"/>
              <a:t> != </a:t>
            </a:r>
            <a:r>
              <a:rPr lang="en-US" altLang="en-US" sz="2800"/>
              <a:t>0</a:t>
            </a:r>
            <a:r>
              <a:rPr lang="en-US" altLang="zh-CN" sz="2800"/>
              <a:t>) {</a:t>
            </a:r>
            <a:r>
              <a:rPr lang="en-US" altLang="en-US" sz="2800"/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800"/>
              <a:t>         </a:t>
            </a:r>
            <a:r>
              <a:rPr lang="en-US" altLang="zh-CN" sz="2800"/>
              <a:t>pow = pow * 10;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/>
              <a:t>         x =x /10;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/>
              <a:t>    }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/>
              <a:t>    pow = pow /10;</a:t>
            </a:r>
            <a:endParaRPr kumimoji="1" lang="en-US" altLang="zh-CN" sz="2800"/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800"/>
              <a:t>（</a:t>
            </a:r>
            <a:r>
              <a:rPr kumimoji="1" lang="en-US" altLang="zh-CN" sz="2800"/>
              <a:t>2</a:t>
            </a:r>
            <a:r>
              <a:rPr kumimoji="1" lang="zh-CN" altLang="en-US" sz="2800"/>
              <a:t>）</a:t>
            </a:r>
            <a:r>
              <a:rPr kumimoji="1" lang="en-US" altLang="zh-CN" sz="2800"/>
              <a:t> </a:t>
            </a:r>
            <a:r>
              <a:rPr kumimoji="1" lang="zh-CN" altLang="en-US" sz="2800"/>
              <a:t>每次循环</a:t>
            </a:r>
            <a:r>
              <a:rPr kumimoji="1" lang="en-US" altLang="zh-CN" sz="2800"/>
              <a:t>pow</a:t>
            </a:r>
            <a:r>
              <a:rPr kumimoji="1" lang="zh-CN" altLang="en-US" sz="2800"/>
              <a:t>缩小</a:t>
            </a:r>
            <a:r>
              <a:rPr kumimoji="1" lang="en-US" altLang="zh-CN" sz="2800"/>
              <a:t>1/10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800"/>
              <a:t>（3） </a:t>
            </a:r>
            <a:r>
              <a:rPr kumimoji="1" lang="en-US" altLang="zh-CN" sz="2800"/>
              <a:t>pow=0</a:t>
            </a:r>
            <a:r>
              <a:rPr kumimoji="1" lang="zh-CN" altLang="en-US" sz="2800"/>
              <a:t> 结束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832543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2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2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2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2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build="p" autoUpdateAnimBg="0"/>
      <p:bldP spid="16282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399256" y="970518"/>
            <a:ext cx="7791450" cy="550386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#</a:t>
            </a:r>
            <a:r>
              <a:rPr lang="en-US" altLang="zh-CN" sz="2400" b="1" dirty="0" smtClean="0"/>
              <a:t>include &lt;</a:t>
            </a:r>
            <a:r>
              <a:rPr lang="en-US" altLang="zh-CN" sz="2400" b="1" dirty="0" err="1" smtClean="0"/>
              <a:t>stdio.h</a:t>
            </a:r>
            <a:r>
              <a:rPr lang="en-US" altLang="zh-CN" sz="2400" b="1" dirty="0" smtClean="0"/>
              <a:t>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main(void)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{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, mark, max, n;  </a:t>
            </a:r>
            <a:endParaRPr lang="zh-CN" altLang="en-US" sz="24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400" b="1" dirty="0" smtClean="0"/>
              <a:t> 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("Enter n: "); </a:t>
            </a:r>
            <a:r>
              <a:rPr lang="zh-CN" altLang="en-US" sz="2400" b="1" dirty="0" smtClean="0"/>
              <a:t>   </a:t>
            </a: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 ("%d", &amp;n); </a:t>
            </a:r>
            <a:endParaRPr lang="zh-CN" altLang="en-US" sz="24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("Enter %d marks: ", n);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 ("%d", &amp;mark);   	         /* </a:t>
            </a:r>
            <a:r>
              <a:rPr lang="zh-CN" altLang="en-US" sz="2400" b="1" dirty="0" smtClean="0"/>
              <a:t>读入第一个成绩 */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</a:t>
            </a:r>
            <a:r>
              <a:rPr lang="en-US" altLang="zh-CN" sz="2400" b="1" dirty="0" smtClean="0"/>
              <a:t>max = mark;             /* </a:t>
            </a:r>
            <a:r>
              <a:rPr lang="zh-CN" altLang="en-US" sz="2400" b="1" dirty="0" smtClean="0"/>
              <a:t>假设第一个成绩是最高分 */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for (</a:t>
            </a:r>
            <a:r>
              <a:rPr lang="en-US" altLang="zh-CN" sz="2400" b="1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 = 1; </a:t>
            </a:r>
            <a:r>
              <a:rPr lang="en-US" altLang="zh-CN" sz="2400" b="1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400" b="1" dirty="0" smtClean="0">
                <a:solidFill>
                  <a:srgbClr val="CC0066"/>
                </a:solidFill>
              </a:rPr>
              <a:t>&lt;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 n; </a:t>
            </a:r>
            <a:r>
              <a:rPr lang="en-US" altLang="zh-CN" sz="2400" b="1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++ )</a:t>
            </a:r>
            <a:r>
              <a:rPr lang="en-US" altLang="zh-CN" sz="2400" b="1" dirty="0" smtClean="0"/>
              <a:t>{   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    </a:t>
            </a: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 ("%d", &amp;mark);   </a:t>
            </a:r>
            <a:endParaRPr lang="zh-CN" altLang="en-US" sz="24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    </a:t>
            </a:r>
            <a:r>
              <a:rPr lang="en-US" altLang="zh-CN" sz="2400" b="1" dirty="0" smtClean="0"/>
              <a:t>if (max &lt; mark)</a:t>
            </a:r>
            <a:endParaRPr lang="zh-CN" altLang="en-US" sz="24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         </a:t>
            </a:r>
            <a:r>
              <a:rPr lang="en-US" altLang="zh-CN" sz="2400" b="1" dirty="0" smtClean="0"/>
              <a:t>max = mark;</a:t>
            </a:r>
            <a:endParaRPr lang="zh-CN" altLang="en-US" sz="24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}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("Max = %d\n", max);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return 0;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}</a:t>
            </a:r>
            <a:endParaRPr lang="zh-CN" altLang="en-US" sz="2400" b="1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231187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 smtClean="0"/>
              <a:t>例</a:t>
            </a:r>
            <a:r>
              <a:rPr lang="en-US" altLang="zh-CN" sz="3200" dirty="0" smtClean="0"/>
              <a:t>11</a:t>
            </a:r>
            <a:r>
              <a:rPr lang="zh-CN" altLang="en-US" sz="3200" dirty="0" smtClean="0"/>
              <a:t>输入一批学生的成绩，求最高分(</a:t>
            </a:r>
            <a:r>
              <a:rPr lang="en-US" altLang="zh-CN" sz="3200" dirty="0" smtClean="0"/>
              <a:t>for)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953000" y="4343400"/>
            <a:ext cx="2282825" cy="457200"/>
            <a:chOff x="3120" y="2736"/>
            <a:chExt cx="1330" cy="288"/>
          </a:xfrm>
        </p:grpSpPr>
        <p:sp>
          <p:nvSpPr>
            <p:cNvPr id="55307" name="Rectangle 5"/>
            <p:cNvSpPr>
              <a:spLocks noChangeArrowheads="1"/>
            </p:cNvSpPr>
            <p:nvPr/>
          </p:nvSpPr>
          <p:spPr bwMode="auto">
            <a:xfrm>
              <a:off x="3120" y="2736"/>
              <a:ext cx="1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kumimoji="1" lang="en-US" altLang="zh-CN" sz="2000">
                  <a:ea typeface="仿宋_GB2312" pitchFamily="49" charset="-122"/>
                </a:rPr>
                <a:t>mark            </a:t>
              </a:r>
              <a:r>
                <a:rPr kumimoji="1" lang="en-US" altLang="zh-CN" sz="2000">
                  <a:solidFill>
                    <a:schemeClr val="bg2"/>
                  </a:solidFill>
                  <a:ea typeface="仿宋_GB2312" pitchFamily="49" charset="-122"/>
                </a:rPr>
                <a:t>max</a:t>
              </a:r>
            </a:p>
          </p:txBody>
        </p:sp>
        <p:sp>
          <p:nvSpPr>
            <p:cNvPr id="55308" name="Line 6"/>
            <p:cNvSpPr>
              <a:spLocks noChangeShapeType="1"/>
            </p:cNvSpPr>
            <p:nvPr/>
          </p:nvSpPr>
          <p:spPr bwMode="auto">
            <a:xfrm flipH="1">
              <a:off x="3648" y="28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727" name="AutoShape 7"/>
          <p:cNvSpPr>
            <a:spLocks/>
          </p:cNvSpPr>
          <p:nvPr/>
        </p:nvSpPr>
        <p:spPr bwMode="auto">
          <a:xfrm>
            <a:off x="7010400" y="4572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7300913" y="4724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en-US" altLang="zh-CN" sz="2000">
                <a:solidFill>
                  <a:schemeClr val="bg2"/>
                </a:solidFill>
                <a:ea typeface="仿宋_GB2312" pitchFamily="49" charset="-122"/>
              </a:rPr>
              <a:t>max</a:t>
            </a:r>
            <a:endParaRPr kumimoji="1" lang="zh-CN" altLang="en-US" sz="2000">
              <a:solidFill>
                <a:schemeClr val="bg2"/>
              </a:solidFill>
              <a:ea typeface="仿宋_GB2312" pitchFamily="49" charset="-122"/>
            </a:endParaRP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6302375" y="50006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000"/>
              <a:t>mark</a:t>
            </a:r>
            <a:endParaRPr kumimoji="1" lang="zh-CN" altLang="en-US" sz="2000"/>
          </a:p>
        </p:txBody>
      </p:sp>
      <p:sp>
        <p:nvSpPr>
          <p:cNvPr id="158730" name="Oval 10"/>
          <p:cNvSpPr>
            <a:spLocks noChangeArrowheads="1"/>
          </p:cNvSpPr>
          <p:nvPr/>
        </p:nvSpPr>
        <p:spPr bwMode="auto">
          <a:xfrm>
            <a:off x="6248400" y="4038600"/>
            <a:ext cx="1828800" cy="1600200"/>
          </a:xfrm>
          <a:prstGeom prst="ellips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4645024" y="827318"/>
            <a:ext cx="4105275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cs typeface="Arial" charset="0"/>
              </a:rPr>
              <a:t>Enter n: </a:t>
            </a:r>
            <a:r>
              <a:rPr kumimoji="1" lang="en-US" altLang="zh-CN" sz="200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5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ea typeface="Arial Unicode MS" pitchFamily="34" charset="-122"/>
                <a:cs typeface="Arial Unicode MS" pitchFamily="34" charset="-122"/>
              </a:rPr>
              <a:t>Enter 5 maks:</a:t>
            </a:r>
            <a:r>
              <a:rPr kumimoji="1" lang="en-US" altLang="zh-CN" sz="2000">
                <a:solidFill>
                  <a:srgbClr val="CC0066"/>
                </a:solidFill>
                <a:cs typeface="Arial" charset="0"/>
              </a:rPr>
              <a:t>67 88 73 54 82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cs typeface="Arial" charset="0"/>
              </a:rPr>
              <a:t>Max = 88</a:t>
            </a:r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5364163" y="5734050"/>
            <a:ext cx="15240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cs typeface="Arial" charset="0"/>
              </a:rPr>
              <a:t>Enter n: </a:t>
            </a:r>
            <a:r>
              <a:rPr kumimoji="1" lang="en-US" altLang="zh-CN" sz="200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eaLnBrk="1" hangingPunct="1">
              <a:spcBef>
                <a:spcPct val="30000"/>
              </a:spcBef>
            </a:pPr>
            <a:endParaRPr kumimoji="1" lang="en-US" altLang="zh-CN" sz="2000">
              <a:solidFill>
                <a:srgbClr val="CC006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 animBg="1"/>
      <p:bldP spid="158728" grpId="0" autoUpdateAnimBg="0"/>
      <p:bldP spid="158729" grpId="0" autoUpdateAnimBg="0"/>
      <p:bldP spid="158730" grpId="0" animBg="1"/>
      <p:bldP spid="158732" grpId="0" animBg="1" autoUpdateAnimBg="0"/>
      <p:bldP spid="15873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accent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684213" y="692150"/>
            <a:ext cx="748982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FFFFCD"/>
                </a:solidFill>
                <a:ea typeface="全新硬笔楷书简" pitchFamily="2" charset="-122"/>
              </a:rPr>
              <a:t>想一想，我们日常的循环工作都有那些？？共同特点是什么？？？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1044575" y="4654550"/>
            <a:ext cx="1295400" cy="955675"/>
          </a:xfrm>
          <a:prstGeom prst="rect">
            <a:avLst/>
          </a:prstGeom>
          <a:solidFill>
            <a:srgbClr val="00007D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从某时开始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068763" y="4654550"/>
            <a:ext cx="1296987" cy="954107"/>
          </a:xfrm>
          <a:prstGeom prst="rect">
            <a:avLst/>
          </a:prstGeom>
          <a:solidFill>
            <a:srgbClr val="00007D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到结束</a:t>
            </a:r>
          </a:p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ea typeface="楷体_GB2312" pitchFamily="49" charset="-122"/>
              </a:rPr>
              <a:t>时了吗</a:t>
            </a:r>
            <a:endParaRPr lang="zh-CN" altLang="en-US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6516688" y="4654550"/>
            <a:ext cx="1439862" cy="955675"/>
          </a:xfrm>
          <a:prstGeom prst="rect">
            <a:avLst/>
          </a:prstGeom>
          <a:solidFill>
            <a:srgbClr val="00007D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反复做某事</a:t>
            </a:r>
          </a:p>
        </p:txBody>
      </p:sp>
      <p:sp>
        <p:nvSpPr>
          <p:cNvPr id="195590" name="Line 6"/>
          <p:cNvSpPr>
            <a:spLocks noChangeShapeType="1"/>
          </p:cNvSpPr>
          <p:nvPr/>
        </p:nvSpPr>
        <p:spPr bwMode="auto">
          <a:xfrm>
            <a:off x="2339975" y="5157788"/>
            <a:ext cx="1728788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1" name="Line 7"/>
          <p:cNvSpPr>
            <a:spLocks noChangeShapeType="1"/>
          </p:cNvSpPr>
          <p:nvPr/>
        </p:nvSpPr>
        <p:spPr bwMode="auto">
          <a:xfrm>
            <a:off x="5364163" y="5157788"/>
            <a:ext cx="1152525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2" name="AutoShape 8"/>
          <p:cNvSpPr>
            <a:spLocks noChangeArrowheads="1"/>
          </p:cNvSpPr>
          <p:nvPr/>
        </p:nvSpPr>
        <p:spPr bwMode="auto">
          <a:xfrm>
            <a:off x="2339975" y="5521325"/>
            <a:ext cx="1798638" cy="284163"/>
          </a:xfrm>
          <a:prstGeom prst="curvedUpArrow">
            <a:avLst>
              <a:gd name="adj1" fmla="val 53509"/>
              <a:gd name="adj2" fmla="val 180101"/>
              <a:gd name="adj3" fmla="val 33333"/>
            </a:avLst>
          </a:prstGeom>
          <a:solidFill>
            <a:srgbClr val="99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627313" y="45100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</a:rPr>
              <a:t>变化？？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  <p:bldP spid="195587" grpId="0" animBg="1"/>
      <p:bldP spid="195588" grpId="0" animBg="1"/>
      <p:bldP spid="195589" grpId="0" animBg="1"/>
      <p:bldP spid="195590" grpId="0" animBg="1"/>
      <p:bldP spid="195591" grpId="0" animBg="1"/>
      <p:bldP spid="195592" grpId="0" animBg="1"/>
      <p:bldP spid="1955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47650"/>
            <a:ext cx="7772400" cy="64770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4.3.1  </a:t>
            </a:r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循环结构的程序设计</a:t>
            </a:r>
            <a:r>
              <a:rPr lang="zh-CN" altLang="en-US" dirty="0" smtClean="0"/>
              <a:t> 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971550" y="908050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1. while</a:t>
            </a:r>
            <a:r>
              <a:rPr kumimoji="1" lang="zh-CN" altLang="en-US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 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1258888" y="1412875"/>
            <a:ext cx="244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kumimoji="1" lang="zh-CN" altLang="en-US" sz="240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一般形式：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4872038" y="1422400"/>
            <a:ext cx="3600450" cy="9842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kumimoji="1"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while (</a:t>
            </a:r>
            <a:r>
              <a:rPr kumimoji="1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表达式</a:t>
            </a:r>
            <a:r>
              <a:rPr kumimoji="1"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) </a:t>
            </a:r>
          </a:p>
          <a:p>
            <a:pPr eaLnBrk="0" hangingPunct="0">
              <a:defRPr/>
            </a:pPr>
            <a:r>
              <a:rPr kumimoji="1"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     </a:t>
            </a:r>
            <a:r>
              <a:rPr kumimoji="1" lang="zh-CN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循环体语句；</a:t>
            </a:r>
            <a:endParaRPr kumimoji="1" lang="zh-CN" altLang="en-US" sz="28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1274763" y="2681288"/>
            <a:ext cx="244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kumimoji="1" lang="zh-CN" altLang="en-US" sz="240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执行流程：</a:t>
            </a:r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7264400" y="3386138"/>
            <a:ext cx="0" cy="48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2760" name="AutoShape 8"/>
          <p:cNvSpPr>
            <a:spLocks noChangeArrowheads="1"/>
          </p:cNvSpPr>
          <p:nvPr/>
        </p:nvSpPr>
        <p:spPr bwMode="auto">
          <a:xfrm>
            <a:off x="6461125" y="3868738"/>
            <a:ext cx="1563688" cy="477837"/>
          </a:xfrm>
          <a:prstGeom prst="flowChartDecision">
            <a:avLst/>
          </a:prstGeom>
          <a:solidFill>
            <a:srgbClr val="FFFFCD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expr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127875" y="4292600"/>
            <a:ext cx="574675" cy="487363"/>
            <a:chOff x="4490" y="2704"/>
            <a:chExt cx="362" cy="307"/>
          </a:xfrm>
        </p:grpSpPr>
        <p:sp>
          <p:nvSpPr>
            <p:cNvPr id="202762" name="Text Box 10"/>
            <p:cNvSpPr txBox="1">
              <a:spLocks noChangeArrowheads="1"/>
            </p:cNvSpPr>
            <p:nvPr/>
          </p:nvSpPr>
          <p:spPr bwMode="auto">
            <a:xfrm>
              <a:off x="4490" y="2704"/>
              <a:ext cx="3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sz="200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T</a:t>
              </a:r>
            </a:p>
          </p:txBody>
        </p:sp>
        <p:sp>
          <p:nvSpPr>
            <p:cNvPr id="202763" name="Line 11"/>
            <p:cNvSpPr>
              <a:spLocks noChangeShapeType="1"/>
            </p:cNvSpPr>
            <p:nvPr/>
          </p:nvSpPr>
          <p:spPr bwMode="auto">
            <a:xfrm>
              <a:off x="4576" y="2738"/>
              <a:ext cx="0" cy="2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6746875" y="4779963"/>
            <a:ext cx="1030288" cy="406400"/>
          </a:xfrm>
          <a:prstGeom prst="rect">
            <a:avLst/>
          </a:prstGeom>
          <a:solidFill>
            <a:srgbClr val="FFFFCD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循环体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137275" y="3598863"/>
            <a:ext cx="1127125" cy="1833562"/>
            <a:chOff x="3866" y="2267"/>
            <a:chExt cx="710" cy="1155"/>
          </a:xfrm>
        </p:grpSpPr>
        <p:sp>
          <p:nvSpPr>
            <p:cNvPr id="202766" name="Line 14"/>
            <p:cNvSpPr>
              <a:spLocks noChangeShapeType="1"/>
            </p:cNvSpPr>
            <p:nvPr/>
          </p:nvSpPr>
          <p:spPr bwMode="auto">
            <a:xfrm>
              <a:off x="4576" y="3267"/>
              <a:ext cx="0" cy="15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2767" name="Line 15"/>
            <p:cNvSpPr>
              <a:spLocks noChangeShapeType="1"/>
            </p:cNvSpPr>
            <p:nvPr/>
          </p:nvSpPr>
          <p:spPr bwMode="auto">
            <a:xfrm flipH="1">
              <a:off x="3866" y="3422"/>
              <a:ext cx="71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2768" name="Line 16"/>
            <p:cNvSpPr>
              <a:spLocks noChangeShapeType="1"/>
            </p:cNvSpPr>
            <p:nvPr/>
          </p:nvSpPr>
          <p:spPr bwMode="auto">
            <a:xfrm flipV="1">
              <a:off x="3866" y="2267"/>
              <a:ext cx="0" cy="115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2769" name="Line 17"/>
            <p:cNvSpPr>
              <a:spLocks noChangeShapeType="1"/>
            </p:cNvSpPr>
            <p:nvPr/>
          </p:nvSpPr>
          <p:spPr bwMode="auto">
            <a:xfrm>
              <a:off x="3866" y="2267"/>
              <a:ext cx="71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264400" y="3730625"/>
            <a:ext cx="1198563" cy="2636838"/>
            <a:chOff x="4576" y="2350"/>
            <a:chExt cx="755" cy="1661"/>
          </a:xfrm>
        </p:grpSpPr>
        <p:sp>
          <p:nvSpPr>
            <p:cNvPr id="202771" name="Text Box 19"/>
            <p:cNvSpPr txBox="1">
              <a:spLocks noChangeArrowheads="1"/>
            </p:cNvSpPr>
            <p:nvPr/>
          </p:nvSpPr>
          <p:spPr bwMode="auto">
            <a:xfrm>
              <a:off x="5080" y="235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02772" name="Line 20"/>
            <p:cNvSpPr>
              <a:spLocks noChangeShapeType="1"/>
            </p:cNvSpPr>
            <p:nvPr/>
          </p:nvSpPr>
          <p:spPr bwMode="auto">
            <a:xfrm>
              <a:off x="5055" y="2577"/>
              <a:ext cx="2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2773" name="Line 21"/>
            <p:cNvSpPr>
              <a:spLocks noChangeShapeType="1"/>
            </p:cNvSpPr>
            <p:nvPr/>
          </p:nvSpPr>
          <p:spPr bwMode="auto">
            <a:xfrm>
              <a:off x="5331" y="2577"/>
              <a:ext cx="0" cy="10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2774" name="Line 22"/>
            <p:cNvSpPr>
              <a:spLocks noChangeShapeType="1"/>
            </p:cNvSpPr>
            <p:nvPr/>
          </p:nvSpPr>
          <p:spPr bwMode="auto">
            <a:xfrm flipH="1">
              <a:off x="4576" y="3578"/>
              <a:ext cx="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2775" name="Line 23"/>
            <p:cNvSpPr>
              <a:spLocks noChangeShapeType="1"/>
            </p:cNvSpPr>
            <p:nvPr/>
          </p:nvSpPr>
          <p:spPr bwMode="auto">
            <a:xfrm>
              <a:off x="4576" y="3578"/>
              <a:ext cx="0" cy="4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02776" name="AutoShape 24"/>
          <p:cNvSpPr>
            <a:spLocks noChangeArrowheads="1"/>
          </p:cNvSpPr>
          <p:nvPr/>
        </p:nvSpPr>
        <p:spPr bwMode="auto">
          <a:xfrm>
            <a:off x="6670675" y="2928938"/>
            <a:ext cx="1143000" cy="457200"/>
          </a:xfrm>
          <a:prstGeom prst="flowChartAlternateProcess">
            <a:avLst/>
          </a:prstGeom>
          <a:solidFill>
            <a:srgbClr val="FFFFCD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1" lang="en-US" altLang="zh-CN" sz="20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while</a:t>
            </a: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827088" y="3943350"/>
            <a:ext cx="4608512" cy="26289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0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其中：</a:t>
            </a:r>
          </a:p>
          <a:p>
            <a:pPr>
              <a:buFont typeface="Wingdings" pitchFamily="2" charset="2"/>
              <a:buChar char="l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后面的括号（ ）不能省。</a:t>
            </a:r>
          </a:p>
          <a:p>
            <a:pPr>
              <a:buFont typeface="Wingdings" pitchFamily="2" charset="2"/>
              <a:buChar char="l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后面的表达式可以是任意类型的表达式，但一般是条件表达式或逻辑表达式。</a:t>
            </a:r>
          </a:p>
          <a:p>
            <a:pPr>
              <a:buFont typeface="Wingdings" pitchFamily="2" charset="2"/>
              <a:buChar char="l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表达式的值是是循环的控制条件。</a:t>
            </a:r>
          </a:p>
          <a:p>
            <a:pPr>
              <a:buFont typeface="Wingdings" pitchFamily="2" charset="2"/>
              <a:buChar char="l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语句部分称为循环体，当需要执行多条语句时，应使用复合语句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  <a:r>
              <a:rPr kumimoji="1" lang="zh-CN" altLang="en-US" sz="2400" b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2778" name="Text Box 26"/>
          <p:cNvSpPr txBox="1">
            <a:spLocks noChangeArrowheads="1"/>
          </p:cNvSpPr>
          <p:nvPr/>
        </p:nvSpPr>
        <p:spPr bwMode="auto">
          <a:xfrm>
            <a:off x="755650" y="3217863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特点：先判断表达式，再执行循环体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0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20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02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/>
      <p:bldP spid="202756" grpId="0"/>
      <p:bldP spid="202757" grpId="0" animBg="1" autoUpdateAnimBg="0"/>
      <p:bldP spid="202758" grpId="0"/>
      <p:bldP spid="202760" grpId="0" animBg="1"/>
      <p:bldP spid="202764" grpId="0" animBg="1"/>
      <p:bldP spid="202776" grpId="0" animBg="1"/>
      <p:bldP spid="202777" grpId="0" animBg="1"/>
      <p:bldP spid="20277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4|5.8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.4|2.8|1.4|1.8|1.7|1.2|4.7|6.7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6.9|2.3|1|4.6|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6|5.3|4.5|2.8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3|2|1.7|2.4|1.5|1.5|2|1.2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4.7"/>
</p:tagLst>
</file>

<file path=ppt/theme/theme1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默认设计模板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默认设计模板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" id="{76F43C9C-29A7-4739-8070-8AE22FB194ED}" vid="{D4E6E03C-19AD-48AA-AB52-F1310CC9FE19}"/>
    </a:ext>
  </a:extLst>
</a:theme>
</file>

<file path=ppt/theme/theme4.xml><?xml version="1.0" encoding="utf-8"?>
<a:theme xmlns:a="http://schemas.openxmlformats.org/drawingml/2006/main" name="3_默认设计模板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C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" id="{76F43C9C-29A7-4739-8070-8AE22FB194ED}" vid="{D4E6E03C-19AD-48AA-AB52-F1310CC9FE19}"/>
    </a:ext>
  </a:extLst>
</a:theme>
</file>

<file path=ppt/theme/theme6.xml><?xml version="1.0" encoding="utf-8"?>
<a:theme xmlns:a="http://schemas.openxmlformats.org/drawingml/2006/main" name="1_默认设计模板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C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" id="{76F43C9C-29A7-4739-8070-8AE22FB194ED}" vid="{D4E6E03C-19AD-48AA-AB52-F1310CC9FE19}"/>
    </a:ext>
  </a:extLst>
</a:theme>
</file>

<file path=ppt/theme/theme8.xml><?xml version="1.0" encoding="utf-8"?>
<a:theme xmlns:a="http://schemas.openxmlformats.org/drawingml/2006/main" name="4_默认设计模板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C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" id="{76F43C9C-29A7-4739-8070-8AE22FB194ED}" vid="{D4E6E03C-19AD-48AA-AB52-F1310CC9FE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7310</Words>
  <Application>Microsoft Office PowerPoint</Application>
  <PresentationFormat>全屏显示(4:3)</PresentationFormat>
  <Paragraphs>1210</Paragraphs>
  <Slides>73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73</vt:i4>
      </vt:variant>
    </vt:vector>
  </HeadingPairs>
  <TitlesOfParts>
    <vt:vector size="104" baseType="lpstr">
      <vt:lpstr>Arial Unicode MS</vt:lpstr>
      <vt:lpstr>Monotype Sorts</vt:lpstr>
      <vt:lpstr>等线</vt:lpstr>
      <vt:lpstr>仿宋_GB2312</vt:lpstr>
      <vt:lpstr>黑体</vt:lpstr>
      <vt:lpstr>华文楷体</vt:lpstr>
      <vt:lpstr>楷体_GB2312</vt:lpstr>
      <vt:lpstr>隶书</vt:lpstr>
      <vt:lpstr>全新硬笔楷书简</vt:lpstr>
      <vt:lpstr>宋体</vt:lpstr>
      <vt:lpstr>微软雅黑</vt:lpstr>
      <vt:lpstr>Arial</vt:lpstr>
      <vt:lpstr>Arial Black</vt:lpstr>
      <vt:lpstr>Calibri</vt:lpstr>
      <vt:lpstr>Symbol</vt:lpstr>
      <vt:lpstr>Times New Roman</vt:lpstr>
      <vt:lpstr>Trebuchet MS</vt:lpstr>
      <vt:lpstr>Wingdings</vt:lpstr>
      <vt:lpstr>2_Pixel</vt:lpstr>
      <vt:lpstr>2_默认设计模板</vt:lpstr>
      <vt:lpstr>C</vt:lpstr>
      <vt:lpstr>3_默认设计模板</vt:lpstr>
      <vt:lpstr>1_C</vt:lpstr>
      <vt:lpstr>1_默认设计模板</vt:lpstr>
      <vt:lpstr>2_C</vt:lpstr>
      <vt:lpstr>4_默认设计模板</vt:lpstr>
      <vt:lpstr>3_C</vt:lpstr>
      <vt:lpstr>5_默认设计模板</vt:lpstr>
      <vt:lpstr>Equation.DSMT4</vt:lpstr>
      <vt:lpstr>文档</vt:lpstr>
      <vt:lpstr>公式</vt:lpstr>
      <vt:lpstr>4.3循环结构</vt:lpstr>
      <vt:lpstr>本节要点</vt:lpstr>
      <vt:lpstr>PowerPoint 演示文稿</vt:lpstr>
      <vt:lpstr>PowerPoint 演示文稿</vt:lpstr>
      <vt:lpstr>4.3 循环结构</vt:lpstr>
      <vt:lpstr>引：</vt:lpstr>
      <vt:lpstr>循环四要素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4.3 -2统计输入的一批学生的平均成绩</vt:lpstr>
      <vt:lpstr>PowerPoint 演示文稿</vt:lpstr>
      <vt:lpstr>4.3.2 统计一个整数的位数</vt:lpstr>
      <vt:lpstr>1  程序解析－统计一个整数的位数</vt:lpstr>
      <vt:lpstr>4.3.2 do - while 语句</vt:lpstr>
      <vt:lpstr>while 和 do-while 的比较</vt:lpstr>
      <vt:lpstr>例4 输入一批学生的成绩，求最高分(while)</vt:lpstr>
      <vt:lpstr>4.3.3for语句</vt:lpstr>
      <vt:lpstr>4.3.3for语句</vt:lpstr>
      <vt:lpstr>例题</vt:lpstr>
      <vt:lpstr>习题</vt:lpstr>
      <vt:lpstr>习题</vt:lpstr>
      <vt:lpstr>习题</vt:lpstr>
      <vt:lpstr>小结</vt:lpstr>
      <vt:lpstr>PowerPoint 演示文稿</vt:lpstr>
      <vt:lpstr>PowerPoint 演示文稿</vt:lpstr>
      <vt:lpstr>PowerPoint 演示文稿</vt:lpstr>
      <vt:lpstr>PowerPoint 演示文稿</vt:lpstr>
      <vt:lpstr>4.3  循环语句的选择</vt:lpstr>
      <vt:lpstr>PowerPoint 演示文稿</vt:lpstr>
      <vt:lpstr>PowerPoint 演示文稿</vt:lpstr>
      <vt:lpstr>4.3.5例：判断素数</vt:lpstr>
      <vt:lpstr>4.3.5 程序解析－判断素数</vt:lpstr>
      <vt:lpstr>例4-4源程序－判断素数</vt:lpstr>
      <vt:lpstr>PowerPoint 演示文稿</vt:lpstr>
      <vt:lpstr>习题：</vt:lpstr>
      <vt:lpstr>PowerPoint 演示文稿</vt:lpstr>
      <vt:lpstr>4.3.6 循环嵌套</vt:lpstr>
      <vt:lpstr>循环嵌套</vt:lpstr>
      <vt:lpstr>PowerPoint 演示文稿</vt:lpstr>
      <vt:lpstr>PowerPoint 演示文稿</vt:lpstr>
      <vt:lpstr>PowerPoint 演示文稿</vt:lpstr>
      <vt:lpstr>思考：循环控制变量</vt:lpstr>
      <vt:lpstr>例4-6:求1! + 2! + …. + 100!</vt:lpstr>
      <vt:lpstr>例4-6 源程序</vt:lpstr>
      <vt:lpstr>内层循环的初始化</vt:lpstr>
      <vt:lpstr>分析嵌套循环的执行过程</vt:lpstr>
      <vt:lpstr>分析下列语句执行过程</vt:lpstr>
      <vt:lpstr>例4-7有规律图形的显示问题</vt:lpstr>
      <vt:lpstr>例4-8古典算术问题－搬砖头</vt:lpstr>
      <vt:lpstr>例4-8-2 源程序(2)</vt:lpstr>
      <vt:lpstr>PowerPoint 演示文稿</vt:lpstr>
      <vt:lpstr>小节：循环程序设计</vt:lpstr>
      <vt:lpstr>PowerPoint 演示文稿</vt:lpstr>
      <vt:lpstr>小结：</vt:lpstr>
      <vt:lpstr>习题1</vt:lpstr>
      <vt:lpstr>习题：用格里高利公式求π的近似值</vt:lpstr>
      <vt:lpstr>习题2</vt:lpstr>
      <vt:lpstr>习题3</vt:lpstr>
      <vt:lpstr>习题5</vt:lpstr>
      <vt:lpstr>习题4</vt:lpstr>
      <vt:lpstr>习题6</vt:lpstr>
      <vt:lpstr>习题： 求Fibonacci序列：1,1,2,3,5,8,13,…前10项 </vt:lpstr>
      <vt:lpstr>例12　将一个正整数逆序输出</vt:lpstr>
      <vt:lpstr>循环程序设计－习题</vt:lpstr>
      <vt:lpstr>例11输入一批学生的成绩，求最高分(for)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 循环结构</dc:title>
  <dc:creator>yangqf</dc:creator>
  <cp:lastModifiedBy>Microsoft</cp:lastModifiedBy>
  <cp:revision>636</cp:revision>
  <dcterms:created xsi:type="dcterms:W3CDTF">1998-03-04T14:16:10Z</dcterms:created>
  <dcterms:modified xsi:type="dcterms:W3CDTF">2019-10-20T10:54:14Z</dcterms:modified>
</cp:coreProperties>
</file>