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2"/>
  </p:notesMasterIdLst>
  <p:sldIdLst>
    <p:sldId id="256" r:id="rId2"/>
    <p:sldId id="258" r:id="rId3"/>
    <p:sldId id="259" r:id="rId4"/>
    <p:sldId id="257" r:id="rId5"/>
    <p:sldId id="260" r:id="rId6"/>
    <p:sldId id="265" r:id="rId7"/>
    <p:sldId id="261" r:id="rId8"/>
    <p:sldId id="266" r:id="rId9"/>
    <p:sldId id="271" r:id="rId10"/>
    <p:sldId id="268" r:id="rId11"/>
    <p:sldId id="284" r:id="rId12"/>
    <p:sldId id="285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8" r:id="rId23"/>
    <p:sldId id="289" r:id="rId24"/>
    <p:sldId id="290" r:id="rId25"/>
    <p:sldId id="291" r:id="rId26"/>
    <p:sldId id="282" r:id="rId27"/>
    <p:sldId id="283" r:id="rId28"/>
    <p:sldId id="286" r:id="rId29"/>
    <p:sldId id="287" r:id="rId30"/>
    <p:sldId id="29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663" autoAdjust="0"/>
  </p:normalViewPr>
  <p:slideViewPr>
    <p:cSldViewPr snapToGrid="0">
      <p:cViewPr varScale="1">
        <p:scale>
          <a:sx n="63" d="100"/>
          <a:sy n="63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8BBB6-EFAA-48ED-88FB-1BB807B2C6A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801A0-F865-4ED8-9F3B-31C5374AC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0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void main(){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n;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("input n:");</a:t>
            </a:r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d",&amp;n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{if(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&gt;n)break;</a:t>
            </a:r>
          </a:p>
          <a:p>
            <a:r>
              <a:rPr lang="en-US" altLang="zh-CN" dirty="0" smtClean="0"/>
              <a:t>if(i%7!=0 &amp;&amp;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/10 !=7 &amp;&amp; i%10!=7)continue;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("%d  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801A0-F865-4ED8-9F3B-31C5374ACF8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0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void main(){</a:t>
            </a:r>
          </a:p>
          <a:p>
            <a:r>
              <a:rPr lang="en-US" altLang="zh-CN" dirty="0" smtClean="0"/>
              <a:t>long n;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c1,c2,c3;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("input n:");</a:t>
            </a:r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",&amp;n);</a:t>
            </a:r>
          </a:p>
          <a:p>
            <a:r>
              <a:rPr lang="en-US" altLang="zh-CN" dirty="0" smtClean="0"/>
              <a:t>c1=c2=c3=0;</a:t>
            </a:r>
          </a:p>
          <a:p>
            <a:r>
              <a:rPr lang="en-US" altLang="zh-CN" dirty="0" smtClean="0"/>
              <a:t>while(n)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switch(n%10)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case 1:c1++;break;</a:t>
            </a:r>
          </a:p>
          <a:p>
            <a:r>
              <a:rPr lang="en-US" altLang="zh-CN" dirty="0" smtClean="0"/>
              <a:t>	case 2:c2++;break;</a:t>
            </a:r>
          </a:p>
          <a:p>
            <a:r>
              <a:rPr lang="en-US" altLang="zh-CN" dirty="0" smtClean="0"/>
              <a:t>	case 3:c3++;break;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n/=10;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("c1=%d c2=%d c3=%d\n",c1,c2,c3);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void main(){</a:t>
            </a:r>
          </a:p>
          <a:p>
            <a:r>
              <a:rPr lang="en-US" altLang="zh-CN" dirty="0" smtClean="0"/>
              <a:t>	double </a:t>
            </a:r>
            <a:r>
              <a:rPr lang="en-US" altLang="zh-CN" dirty="0" err="1" smtClean="0"/>
              <a:t>x,fz,fm,s</a:t>
            </a:r>
            <a:r>
              <a:rPr lang="en-US" altLang="zh-CN" dirty="0" smtClean="0"/>
              <a:t>=0;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("input x:");</a:t>
            </a:r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lf",&amp;x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fz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x;fm</a:t>
            </a:r>
            <a:r>
              <a:rPr lang="en-US" altLang="zh-CN" dirty="0" smtClean="0"/>
              <a:t>=1;i=1;</a:t>
            </a:r>
          </a:p>
          <a:p>
            <a:r>
              <a:rPr lang="en-US" altLang="zh-CN" dirty="0" smtClean="0"/>
              <a:t>while(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fz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fm</a:t>
            </a:r>
            <a:r>
              <a:rPr lang="en-US" altLang="zh-CN" dirty="0" smtClean="0"/>
              <a:t>)&gt;1e-5)</a:t>
            </a:r>
          </a:p>
          <a:p>
            <a:r>
              <a:rPr lang="en-US" altLang="zh-CN" dirty="0" smtClean="0"/>
              <a:t>{  s+=</a:t>
            </a:r>
            <a:r>
              <a:rPr lang="en-US" altLang="zh-CN" dirty="0" err="1" smtClean="0"/>
              <a:t>fz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fz</a:t>
            </a:r>
            <a:r>
              <a:rPr lang="en-US" altLang="zh-CN" dirty="0" smtClean="0"/>
              <a:t>*=x;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fm</a:t>
            </a:r>
            <a:r>
              <a:rPr lang="en-US" altLang="zh-CN" dirty="0" smtClean="0"/>
              <a:t>*=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	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("s=%.2f",s);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801A0-F865-4ED8-9F3B-31C5374ACF8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0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6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0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7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578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1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44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9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99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91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7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3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1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1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2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3AB3-9F5A-40ED-9593-D2336371AA7F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5DEF-5B89-4C70-A84D-4256C447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86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1-2</a:t>
            </a:r>
            <a:r>
              <a:rPr lang="zh-CN" altLang="en-US" dirty="0" smtClean="0"/>
              <a:t>习题小节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计算并输出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（包括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）以内能被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整除的所有整数的平方根之和。</a:t>
            </a:r>
            <a:endParaRPr lang="en-US" altLang="zh-CN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64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12" y="609600"/>
            <a:ext cx="6626225" cy="609600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3.1  </a:t>
            </a:r>
            <a:r>
              <a:rPr lang="zh-CN" altLang="en-US" dirty="0"/>
              <a:t>将一个正整数逆序输出</a:t>
            </a:r>
            <a:endParaRPr lang="zh-CN" alt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412875"/>
            <a:ext cx="6553200" cy="5334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确定：</a:t>
            </a: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</a:rPr>
              <a:t>循环条件</a:t>
            </a:r>
            <a:r>
              <a:rPr lang="zh-CN" altLang="en-US" sz="2800" dirty="0">
                <a:latin typeface="Times New Roman" pitchFamily="18" charset="0"/>
              </a:rPr>
              <a:t>和</a:t>
            </a: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</a:rPr>
              <a:t>循环体(循环不变式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endParaRPr lang="zh-CN" altLang="zh-CN" sz="28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774825" y="1916113"/>
            <a:ext cx="7010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/>
            <a:r>
              <a:rPr lang="zh-CN" altLang="en-US" sz="2400" dirty="0">
                <a:latin typeface="Times New Roman" pitchFamily="18" charset="0"/>
              </a:rPr>
              <a:t>          </a:t>
            </a:r>
            <a:r>
              <a:rPr lang="zh-CN" altLang="en-US" sz="2400" dirty="0"/>
              <a:t>12345    5   4   3   2   1</a:t>
            </a:r>
          </a:p>
          <a:p>
            <a:pPr lvl="1"/>
            <a:endParaRPr lang="zh-CN" altLang="en-US" sz="2400" dirty="0"/>
          </a:p>
          <a:p>
            <a:pPr lvl="1"/>
            <a:r>
              <a:rPr lang="zh-CN" altLang="zh-CN" sz="2400" dirty="0"/>
              <a:t>12345 </a:t>
            </a:r>
            <a:r>
              <a:rPr lang="zh-CN" altLang="en-US" sz="2400" dirty="0"/>
              <a:t>% </a:t>
            </a:r>
            <a:r>
              <a:rPr lang="zh-CN" altLang="zh-CN" sz="2400" dirty="0"/>
              <a:t>10 = 5      12345 /</a:t>
            </a:r>
            <a:r>
              <a:rPr lang="zh-CN" altLang="en-US" sz="2400" dirty="0"/>
              <a:t> </a:t>
            </a:r>
            <a:r>
              <a:rPr lang="zh-CN" altLang="zh-CN" sz="2400" dirty="0"/>
              <a:t>10 =</a:t>
            </a:r>
            <a:r>
              <a:rPr lang="zh-CN" altLang="en-US" sz="2400" dirty="0"/>
              <a:t> </a:t>
            </a:r>
            <a:r>
              <a:rPr lang="zh-CN" altLang="zh-CN" sz="2400" dirty="0"/>
              <a:t>1234</a:t>
            </a:r>
          </a:p>
          <a:p>
            <a:pPr lvl="1"/>
            <a:r>
              <a:rPr lang="zh-CN" altLang="en-US" sz="2400" dirty="0"/>
              <a:t>  </a:t>
            </a:r>
            <a:r>
              <a:rPr lang="zh-CN" altLang="zh-CN" sz="2400" dirty="0"/>
              <a:t>1234 %</a:t>
            </a:r>
            <a:r>
              <a:rPr lang="zh-CN" altLang="en-US" sz="2400" dirty="0"/>
              <a:t> </a:t>
            </a:r>
            <a:r>
              <a:rPr lang="zh-CN" altLang="zh-CN" sz="2400" dirty="0"/>
              <a:t>10 = 4      </a:t>
            </a:r>
            <a:r>
              <a:rPr lang="zh-CN" altLang="en-US" sz="2400" dirty="0"/>
              <a:t>  </a:t>
            </a:r>
            <a:r>
              <a:rPr lang="zh-CN" altLang="zh-CN" sz="2400" dirty="0"/>
              <a:t>1234</a:t>
            </a:r>
            <a:r>
              <a:rPr lang="zh-CN" altLang="en-US" sz="2400" dirty="0"/>
              <a:t> </a:t>
            </a:r>
            <a:r>
              <a:rPr lang="zh-CN" altLang="zh-CN" sz="2400" dirty="0"/>
              <a:t>/</a:t>
            </a:r>
            <a:r>
              <a:rPr lang="zh-CN" altLang="en-US" sz="2400" dirty="0"/>
              <a:t> </a:t>
            </a:r>
            <a:r>
              <a:rPr lang="zh-CN" altLang="zh-CN" sz="2400" dirty="0"/>
              <a:t>10 =</a:t>
            </a:r>
            <a:r>
              <a:rPr lang="zh-CN" altLang="en-US" sz="2400" dirty="0"/>
              <a:t> </a:t>
            </a:r>
            <a:r>
              <a:rPr lang="zh-CN" altLang="zh-CN" sz="2400" dirty="0"/>
              <a:t>123</a:t>
            </a:r>
          </a:p>
          <a:p>
            <a:pPr lvl="1"/>
            <a:r>
              <a:rPr lang="zh-CN" altLang="en-US" sz="2400" dirty="0"/>
              <a:t>    </a:t>
            </a:r>
            <a:r>
              <a:rPr lang="zh-CN" altLang="zh-CN" sz="2400" dirty="0"/>
              <a:t>123</a:t>
            </a:r>
            <a:r>
              <a:rPr lang="zh-CN" altLang="en-US" sz="2400" dirty="0"/>
              <a:t> </a:t>
            </a:r>
            <a:r>
              <a:rPr lang="zh-CN" altLang="zh-CN" sz="2400" dirty="0"/>
              <a:t>%</a:t>
            </a:r>
            <a:r>
              <a:rPr lang="zh-CN" altLang="en-US" sz="2400" dirty="0"/>
              <a:t> </a:t>
            </a:r>
            <a:r>
              <a:rPr lang="zh-CN" altLang="zh-CN" sz="2400" dirty="0"/>
              <a:t>10 = 3         </a:t>
            </a:r>
            <a:r>
              <a:rPr lang="zh-CN" altLang="en-US" sz="2400" dirty="0"/>
              <a:t> </a:t>
            </a:r>
            <a:r>
              <a:rPr lang="zh-CN" altLang="zh-CN" sz="2400" dirty="0"/>
              <a:t>123</a:t>
            </a:r>
            <a:r>
              <a:rPr lang="zh-CN" altLang="en-US" sz="2400" dirty="0"/>
              <a:t> </a:t>
            </a:r>
            <a:r>
              <a:rPr lang="zh-CN" altLang="zh-CN" sz="2400" dirty="0"/>
              <a:t>/</a:t>
            </a:r>
            <a:r>
              <a:rPr lang="zh-CN" altLang="en-US" sz="2400" dirty="0"/>
              <a:t> </a:t>
            </a:r>
            <a:r>
              <a:rPr lang="zh-CN" altLang="zh-CN" sz="2400" dirty="0"/>
              <a:t>10 =</a:t>
            </a:r>
            <a:r>
              <a:rPr lang="zh-CN" altLang="en-US" sz="2400" dirty="0"/>
              <a:t> </a:t>
            </a:r>
            <a:r>
              <a:rPr lang="zh-CN" altLang="zh-CN" sz="2400" dirty="0"/>
              <a:t>12</a:t>
            </a:r>
          </a:p>
          <a:p>
            <a:pPr lvl="1"/>
            <a:r>
              <a:rPr lang="zh-CN" altLang="en-US" sz="2400" dirty="0"/>
              <a:t>      </a:t>
            </a:r>
            <a:r>
              <a:rPr lang="zh-CN" altLang="zh-CN" sz="2400" dirty="0"/>
              <a:t>12</a:t>
            </a:r>
            <a:r>
              <a:rPr lang="zh-CN" altLang="en-US" sz="2400" dirty="0"/>
              <a:t> </a:t>
            </a:r>
            <a:r>
              <a:rPr lang="zh-CN" altLang="zh-CN" sz="2400" dirty="0"/>
              <a:t>%</a:t>
            </a:r>
            <a:r>
              <a:rPr lang="zh-CN" altLang="en-US" sz="2400" dirty="0"/>
              <a:t> </a:t>
            </a:r>
            <a:r>
              <a:rPr lang="zh-CN" altLang="zh-CN" sz="2400" dirty="0"/>
              <a:t>10 = 2      </a:t>
            </a:r>
            <a:r>
              <a:rPr lang="zh-CN" altLang="en-US" sz="2400" dirty="0"/>
              <a:t>      </a:t>
            </a:r>
            <a:r>
              <a:rPr lang="zh-CN" altLang="zh-CN" sz="2400" dirty="0"/>
              <a:t>12</a:t>
            </a:r>
            <a:r>
              <a:rPr lang="zh-CN" altLang="en-US" sz="2400" dirty="0"/>
              <a:t> </a:t>
            </a:r>
            <a:r>
              <a:rPr lang="zh-CN" altLang="zh-CN" sz="2400" dirty="0"/>
              <a:t>/</a:t>
            </a:r>
            <a:r>
              <a:rPr lang="zh-CN" altLang="en-US" sz="2400" dirty="0"/>
              <a:t> </a:t>
            </a:r>
            <a:r>
              <a:rPr lang="zh-CN" altLang="zh-CN" sz="2400" dirty="0"/>
              <a:t>10 =</a:t>
            </a:r>
            <a:r>
              <a:rPr lang="zh-CN" altLang="en-US" sz="2400" dirty="0"/>
              <a:t> </a:t>
            </a:r>
            <a:r>
              <a:rPr lang="zh-CN" altLang="zh-CN" sz="2400" dirty="0"/>
              <a:t>1</a:t>
            </a:r>
          </a:p>
          <a:p>
            <a:pPr lvl="1"/>
            <a:r>
              <a:rPr lang="zh-CN" altLang="en-US" sz="2400" dirty="0"/>
              <a:t>        </a:t>
            </a:r>
            <a:r>
              <a:rPr lang="zh-CN" altLang="zh-CN" sz="2400" dirty="0"/>
              <a:t>1</a:t>
            </a:r>
            <a:r>
              <a:rPr lang="zh-CN" altLang="en-US" sz="2400" dirty="0"/>
              <a:t> </a:t>
            </a:r>
            <a:r>
              <a:rPr lang="zh-CN" altLang="zh-CN" sz="2400" dirty="0"/>
              <a:t>%</a:t>
            </a:r>
            <a:r>
              <a:rPr lang="zh-CN" altLang="en-US" sz="2400" dirty="0"/>
              <a:t> </a:t>
            </a:r>
            <a:r>
              <a:rPr lang="zh-CN" altLang="zh-CN" sz="2400" dirty="0"/>
              <a:t>10</a:t>
            </a:r>
            <a:r>
              <a:rPr lang="zh-CN" altLang="en-US" sz="2400" dirty="0"/>
              <a:t> </a:t>
            </a:r>
            <a:r>
              <a:rPr lang="zh-CN" altLang="zh-CN" sz="2400" dirty="0"/>
              <a:t>=</a:t>
            </a:r>
            <a:r>
              <a:rPr lang="zh-CN" altLang="en-US" sz="2400" dirty="0"/>
              <a:t> </a:t>
            </a:r>
            <a:r>
              <a:rPr lang="zh-CN" altLang="zh-CN" sz="2400" dirty="0"/>
              <a:t>1    </a:t>
            </a:r>
            <a:r>
              <a:rPr lang="zh-CN" altLang="en-US" sz="2400" dirty="0"/>
              <a:t>          </a:t>
            </a:r>
            <a:r>
              <a:rPr lang="zh-CN" altLang="zh-CN" sz="2400" dirty="0"/>
              <a:t>1</a:t>
            </a:r>
            <a:r>
              <a:rPr lang="zh-CN" altLang="en-US" sz="2400" dirty="0"/>
              <a:t> </a:t>
            </a:r>
            <a:r>
              <a:rPr lang="zh-CN" altLang="zh-CN" sz="2400" dirty="0"/>
              <a:t>/</a:t>
            </a:r>
            <a:r>
              <a:rPr lang="zh-CN" altLang="en-US" sz="2400" dirty="0"/>
              <a:t> </a:t>
            </a:r>
            <a:r>
              <a:rPr lang="zh-CN" altLang="zh-CN" sz="2400" dirty="0"/>
              <a:t>10</a:t>
            </a:r>
            <a:r>
              <a:rPr lang="zh-CN" altLang="en-US" sz="2400" dirty="0"/>
              <a:t> </a:t>
            </a:r>
            <a:r>
              <a:rPr lang="zh-CN" altLang="zh-CN" sz="2400" dirty="0"/>
              <a:t>=</a:t>
            </a:r>
            <a:r>
              <a:rPr lang="zh-CN" altLang="en-US" sz="2400" dirty="0"/>
              <a:t> </a:t>
            </a:r>
            <a:r>
              <a:rPr lang="zh-CN" altLang="zh-CN" sz="2400" dirty="0"/>
              <a:t>0 </a:t>
            </a:r>
            <a:r>
              <a:rPr lang="zh-CN" altLang="zh-CN" sz="2400" dirty="0">
                <a:solidFill>
                  <a:schemeClr val="accent2"/>
                </a:solidFill>
              </a:rPr>
              <a:t>结束</a:t>
            </a:r>
            <a:endParaRPr kumimoji="1"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970089" y="5373689"/>
            <a:ext cx="463073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循环不变式     </a:t>
            </a:r>
            <a:r>
              <a:rPr lang="en-US" altLang="zh-CN" sz="2400"/>
              <a:t>x%10      x=x/10</a:t>
            </a:r>
            <a:endParaRPr kumimoji="1" lang="en-US" altLang="zh-CN" sz="2400"/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2400"/>
              <a:t>循环结束条件  </a:t>
            </a:r>
            <a:r>
              <a:rPr lang="en-US" altLang="zh-CN" sz="2400"/>
              <a:t>x==0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6324600" y="4581526"/>
            <a:ext cx="3886200" cy="229552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scanf( “%d”, &amp;x);</a:t>
            </a:r>
          </a:p>
          <a:p>
            <a:pPr eaLnBrk="1" hangingPunct="1"/>
            <a:r>
              <a:rPr lang="en-US" altLang="zh-CN" sz="2400"/>
              <a:t>while (x != 0){</a:t>
            </a:r>
          </a:p>
          <a:p>
            <a:pPr eaLnBrk="1" hangingPunct="1"/>
            <a:r>
              <a:rPr lang="en-US" altLang="zh-CN" sz="2400"/>
              <a:t>     digit = x %10;</a:t>
            </a:r>
          </a:p>
          <a:p>
            <a:pPr eaLnBrk="1" hangingPunct="1"/>
            <a:r>
              <a:rPr lang="en-US" altLang="zh-CN" sz="2400"/>
              <a:t>     x = x/10 ;</a:t>
            </a:r>
          </a:p>
          <a:p>
            <a:pPr eaLnBrk="1" hangingPunct="1"/>
            <a:r>
              <a:rPr lang="en-US" altLang="zh-CN" sz="2400"/>
              <a:t>     printf( "%d  ", digit);</a:t>
            </a:r>
          </a:p>
          <a:p>
            <a:pPr eaLnBrk="1" hangingPunct="1"/>
            <a:r>
              <a:rPr lang="en-US" altLang="zh-CN" sz="2400"/>
              <a:t>}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88025" y="119256"/>
            <a:ext cx="9905998" cy="59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实验</a:t>
            </a:r>
            <a:r>
              <a:rPr lang="en-US" altLang="zh-CN" dirty="0" smtClean="0"/>
              <a:t>3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69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build="p" bldLvl="2" autoUpdateAnimBg="0"/>
      <p:bldP spid="161797" grpId="0" autoUpdateAnimBg="0"/>
      <p:bldP spid="16179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990600"/>
            <a:ext cx="8447087" cy="558800"/>
          </a:xfrm>
          <a:noFill/>
        </p:spPr>
        <p:txBody>
          <a:bodyPr vert="horz" lIns="0" tIns="45720" rIns="0" bIns="0" rtlCol="0" anchor="b"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3.2</a:t>
            </a:r>
            <a:r>
              <a:rPr lang="zh-CN" altLang="en-US" dirty="0"/>
              <a:t>输入一个整数，从高位开始逐个数字输出</a:t>
            </a:r>
            <a:endParaRPr lang="en-US" altLang="zh-CN" dirty="0"/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774825" y="2133600"/>
            <a:ext cx="4103688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sz="2800">
                <a:latin typeface="Times New Roman" pitchFamily="18" charset="0"/>
              </a:rPr>
              <a:t>12345 /</a:t>
            </a:r>
            <a:r>
              <a:rPr lang="zh-CN" altLang="zh-CN" sz="2800">
                <a:solidFill>
                  <a:srgbClr val="CC0066"/>
                </a:solidFill>
                <a:latin typeface="Times New Roman" pitchFamily="18" charset="0"/>
              </a:rPr>
              <a:t>10000</a:t>
            </a:r>
            <a:r>
              <a:rPr lang="zh-CN" altLang="zh-CN" sz="2800">
                <a:latin typeface="Times New Roman" pitchFamily="18" charset="0"/>
              </a:rPr>
              <a:t> = 1</a:t>
            </a:r>
          </a:p>
          <a:p>
            <a:r>
              <a:rPr lang="zh-CN" altLang="zh-CN" sz="2800">
                <a:latin typeface="Times New Roman" pitchFamily="18" charset="0"/>
              </a:rPr>
              <a:t>     12345 %10000 =2345</a:t>
            </a:r>
          </a:p>
          <a:p>
            <a:r>
              <a:rPr lang="zh-CN" altLang="zh-CN" sz="2800">
                <a:latin typeface="Times New Roman" pitchFamily="18" charset="0"/>
              </a:rPr>
              <a:t>2345 /</a:t>
            </a:r>
            <a:r>
              <a:rPr lang="zh-CN" altLang="zh-CN" sz="2800">
                <a:solidFill>
                  <a:srgbClr val="CC0066"/>
                </a:solidFill>
                <a:latin typeface="Times New Roman" pitchFamily="18" charset="0"/>
              </a:rPr>
              <a:t>1000</a:t>
            </a:r>
            <a:r>
              <a:rPr lang="zh-CN" altLang="zh-CN" sz="2800">
                <a:latin typeface="Times New Roman" pitchFamily="18" charset="0"/>
              </a:rPr>
              <a:t> = 2 </a:t>
            </a:r>
          </a:p>
          <a:p>
            <a:r>
              <a:rPr lang="zh-CN" altLang="zh-CN" sz="2800">
                <a:latin typeface="Times New Roman" pitchFamily="18" charset="0"/>
              </a:rPr>
              <a:t>     2345%1000 =345</a:t>
            </a:r>
          </a:p>
          <a:p>
            <a:r>
              <a:rPr lang="zh-CN" altLang="zh-CN" sz="2800">
                <a:latin typeface="Times New Roman" pitchFamily="18" charset="0"/>
              </a:rPr>
              <a:t>345 /</a:t>
            </a:r>
            <a:r>
              <a:rPr lang="zh-CN" altLang="zh-CN" sz="2800">
                <a:solidFill>
                  <a:srgbClr val="CC0066"/>
                </a:solidFill>
                <a:latin typeface="Times New Roman" pitchFamily="18" charset="0"/>
              </a:rPr>
              <a:t>100</a:t>
            </a:r>
            <a:r>
              <a:rPr lang="zh-CN" altLang="zh-CN" sz="2800">
                <a:latin typeface="Times New Roman" pitchFamily="18" charset="0"/>
              </a:rPr>
              <a:t> = 3</a:t>
            </a:r>
          </a:p>
          <a:p>
            <a:r>
              <a:rPr lang="zh-CN" altLang="zh-CN" sz="2800">
                <a:latin typeface="Times New Roman" pitchFamily="18" charset="0"/>
              </a:rPr>
              <a:t>     345%100 =45</a:t>
            </a:r>
          </a:p>
          <a:p>
            <a:r>
              <a:rPr lang="zh-CN" altLang="zh-CN" sz="2800">
                <a:latin typeface="Times New Roman" pitchFamily="18" charset="0"/>
              </a:rPr>
              <a:t>45 /</a:t>
            </a:r>
            <a:r>
              <a:rPr lang="zh-CN" altLang="zh-CN" sz="2800">
                <a:solidFill>
                  <a:srgbClr val="CC0066"/>
                </a:solidFill>
                <a:latin typeface="Times New Roman" pitchFamily="18" charset="0"/>
              </a:rPr>
              <a:t>10</a:t>
            </a:r>
            <a:r>
              <a:rPr lang="zh-CN" altLang="zh-CN" sz="2800">
                <a:latin typeface="Times New Roman" pitchFamily="18" charset="0"/>
              </a:rPr>
              <a:t> = 4 </a:t>
            </a:r>
          </a:p>
          <a:p>
            <a:r>
              <a:rPr lang="zh-CN" altLang="zh-CN" sz="2800">
                <a:latin typeface="Times New Roman" pitchFamily="18" charset="0"/>
              </a:rPr>
              <a:t>     45%10 =5</a:t>
            </a:r>
          </a:p>
          <a:p>
            <a:r>
              <a:rPr lang="zh-CN" altLang="zh-CN" sz="2800">
                <a:latin typeface="Times New Roman" pitchFamily="18" charset="0"/>
              </a:rPr>
              <a:t>5/</a:t>
            </a:r>
            <a:r>
              <a:rPr lang="zh-CN" altLang="zh-CN" sz="2800">
                <a:solidFill>
                  <a:srgbClr val="CC0066"/>
                </a:solidFill>
                <a:latin typeface="Times New Roman" pitchFamily="18" charset="0"/>
              </a:rPr>
              <a:t>1</a:t>
            </a:r>
            <a:r>
              <a:rPr lang="zh-CN" altLang="zh-CN" sz="2800">
                <a:latin typeface="Times New Roman" pitchFamily="18" charset="0"/>
              </a:rPr>
              <a:t>= 5</a:t>
            </a:r>
          </a:p>
          <a:p>
            <a:r>
              <a:rPr lang="zh-CN" altLang="zh-CN" sz="2800">
                <a:latin typeface="Times New Roman" pitchFamily="18" charset="0"/>
              </a:rPr>
              <a:t>      5%1=5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664200" y="1989138"/>
            <a:ext cx="5003800" cy="47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 sz="2800" dirty="0"/>
              <a:t>（1） </a:t>
            </a:r>
            <a:r>
              <a:rPr lang="zh-CN" altLang="en-US" sz="2800" dirty="0"/>
              <a:t>如何得到</a:t>
            </a:r>
            <a:r>
              <a:rPr lang="zh-CN" altLang="en-US" sz="2800" dirty="0">
                <a:solidFill>
                  <a:srgbClr val="CC0066"/>
                </a:solidFill>
              </a:rPr>
              <a:t>10000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dirty="0"/>
              <a:t>  找输入数据对应的幂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dirty="0"/>
              <a:t>    </a:t>
            </a:r>
            <a:r>
              <a:rPr lang="en-US" altLang="zh-CN" sz="2800" dirty="0"/>
              <a:t>pow=1; temp = x;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dirty="0"/>
              <a:t>    </a:t>
            </a:r>
            <a:r>
              <a:rPr lang="en-US" altLang="zh-CN" sz="2800" dirty="0"/>
              <a:t>while (</a:t>
            </a:r>
            <a:r>
              <a:rPr lang="en-US" altLang="en-US" sz="2800" dirty="0"/>
              <a:t>x</a:t>
            </a:r>
            <a:r>
              <a:rPr lang="en-US" altLang="zh-CN" sz="2800" dirty="0"/>
              <a:t> != </a:t>
            </a:r>
            <a:r>
              <a:rPr lang="en-US" altLang="en-US" sz="2800" dirty="0"/>
              <a:t>0</a:t>
            </a:r>
            <a:r>
              <a:rPr lang="en-US" altLang="zh-CN" sz="2800" dirty="0"/>
              <a:t>) {</a:t>
            </a:r>
            <a:r>
              <a:rPr lang="en-US" altLang="en-US" sz="2800" dirty="0"/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800" dirty="0"/>
              <a:t>         </a:t>
            </a:r>
            <a:r>
              <a:rPr lang="en-US" altLang="zh-CN" sz="2800" dirty="0"/>
              <a:t>pow = pow * 10;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 dirty="0"/>
              <a:t>         x =x /10;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 dirty="0"/>
              <a:t>    }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 dirty="0"/>
              <a:t>    pow = pow /10;</a:t>
            </a:r>
            <a:endParaRPr kumimoji="1" lang="en-US" altLang="zh-CN" sz="2800" dirty="0"/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800" dirty="0"/>
              <a:t>（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 </a:t>
            </a:r>
            <a:r>
              <a:rPr kumimoji="1" lang="zh-CN" altLang="en-US" sz="2800" dirty="0"/>
              <a:t>每次循环</a:t>
            </a:r>
            <a:r>
              <a:rPr kumimoji="1" lang="en-US" altLang="zh-CN" sz="2800" dirty="0"/>
              <a:t>pow</a:t>
            </a:r>
            <a:r>
              <a:rPr kumimoji="1" lang="zh-CN" altLang="en-US" sz="2800" dirty="0"/>
              <a:t>缩小</a:t>
            </a:r>
            <a:r>
              <a:rPr kumimoji="1" lang="en-US" altLang="zh-CN" sz="2800" dirty="0"/>
              <a:t>1/10</a:t>
            </a:r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800" dirty="0"/>
              <a:t>（3） </a:t>
            </a:r>
            <a:r>
              <a:rPr kumimoji="1" lang="en-US" altLang="zh-CN" sz="2800" dirty="0"/>
              <a:t>pow=0</a:t>
            </a:r>
            <a:r>
              <a:rPr kumimoji="1" lang="zh-CN" altLang="en-US" sz="2800" dirty="0"/>
              <a:t> 结束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7089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2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2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2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2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2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build="p" autoUpdateAnimBg="0"/>
      <p:bldP spid="1628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实验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9900" y="1798639"/>
            <a:ext cx="10020300" cy="43894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sz="2800" dirty="0" smtClean="0"/>
              <a:t>输入一个正整数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，计算下式的和求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的值（保留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位小数）。</a:t>
            </a:r>
          </a:p>
          <a:p>
            <a:pPr algn="just" eaLnBrk="1" hangingPunct="1"/>
            <a:endParaRPr lang="zh-CN" altLang="en-US" sz="2800" dirty="0" smtClean="0"/>
          </a:p>
          <a:p>
            <a:pPr algn="just" eaLnBrk="1" hangingPunct="1"/>
            <a:endParaRPr lang="zh-CN" altLang="en-US" sz="2800" dirty="0" smtClean="0"/>
          </a:p>
          <a:p>
            <a:pPr algn="just" eaLnBrk="1" hangingPunct="1"/>
            <a:r>
              <a:rPr lang="zh-CN" altLang="en-US" sz="2800" dirty="0" smtClean="0"/>
              <a:t>输入输出示例：</a:t>
            </a:r>
          </a:p>
          <a:p>
            <a:pPr algn="just" eaLnBrk="1" hangingPunct="1"/>
            <a:r>
              <a:rPr lang="en-US" altLang="zh-CN" sz="2800" dirty="0" smtClean="0"/>
              <a:t>Input n:</a:t>
            </a:r>
            <a:r>
              <a:rPr lang="en-US" altLang="zh-CN" sz="2800" u="sng" dirty="0" smtClean="0"/>
              <a:t>10</a:t>
            </a:r>
            <a:endParaRPr lang="en-US" altLang="zh-CN" sz="2800" dirty="0" smtClean="0"/>
          </a:p>
          <a:p>
            <a:pPr algn="just" eaLnBrk="1" hangingPunct="1"/>
            <a:r>
              <a:rPr lang="en-US" altLang="zh-CN" sz="2800" dirty="0" smtClean="0"/>
              <a:t>e=2.7183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9" y="2460626"/>
            <a:ext cx="4594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内容占位符 2"/>
          <p:cNvSpPr txBox="1">
            <a:spLocks/>
          </p:cNvSpPr>
          <p:nvPr/>
        </p:nvSpPr>
        <p:spPr bwMode="auto">
          <a:xfrm>
            <a:off x="5486400" y="3421859"/>
            <a:ext cx="67056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zh-CN" altLang="en-US" dirty="0"/>
              <a:t>算法提示：</a:t>
            </a:r>
            <a:endParaRPr lang="en-US" altLang="zh-CN" dirty="0"/>
          </a:p>
          <a:p>
            <a:r>
              <a:rPr lang="zh-CN" altLang="en-US" dirty="0"/>
              <a:t>定义变量；</a:t>
            </a:r>
            <a:r>
              <a:rPr lang="en-US" altLang="zh-CN" dirty="0" err="1"/>
              <a:t>i,n,e,t</a:t>
            </a:r>
            <a:r>
              <a:rPr lang="en-US" altLang="zh-CN" dirty="0"/>
              <a:t>;</a:t>
            </a:r>
            <a:r>
              <a:rPr lang="zh-CN" altLang="en-US" dirty="0"/>
              <a:t>（变量名可以自己设定）</a:t>
            </a:r>
            <a:endParaRPr lang="en-US" altLang="zh-CN" dirty="0"/>
          </a:p>
          <a:p>
            <a:r>
              <a:rPr lang="zh-CN" altLang="en-US" dirty="0"/>
              <a:t>变量赋初值，并输入</a:t>
            </a:r>
            <a:r>
              <a:rPr lang="en-US" altLang="zh-CN" dirty="0"/>
              <a:t>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循环从</a:t>
            </a:r>
            <a:r>
              <a:rPr lang="en-US" altLang="zh-CN" dirty="0"/>
              <a:t>1</a:t>
            </a:r>
            <a:r>
              <a:rPr lang="zh-CN" altLang="en-US" dirty="0"/>
              <a:t>开始，到</a:t>
            </a:r>
            <a:r>
              <a:rPr lang="en-US" altLang="zh-CN" dirty="0"/>
              <a:t>n</a:t>
            </a:r>
            <a:r>
              <a:rPr lang="zh-CN" altLang="en-US" dirty="0"/>
              <a:t>结束</a:t>
            </a:r>
            <a:endParaRPr lang="en-US" altLang="zh-CN" dirty="0"/>
          </a:p>
          <a:p>
            <a:pPr lvl="1"/>
            <a:r>
              <a:rPr lang="en-US" altLang="zh-CN" dirty="0"/>
              <a:t>t=t*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e=e+1/t;</a:t>
            </a:r>
          </a:p>
          <a:p>
            <a:pPr lvl="1"/>
            <a:r>
              <a:rPr lang="zh-CN" altLang="en-US" dirty="0"/>
              <a:t>结果输出。</a:t>
            </a:r>
          </a:p>
        </p:txBody>
      </p:sp>
    </p:spTree>
    <p:extLst>
      <p:ext uri="{BB962C8B-B14F-4D97-AF65-F5344CB8AC3E}">
        <p14:creationId xmlns:p14="http://schemas.microsoft.com/office/powerpoint/2010/main" val="3388253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实验</a:t>
            </a:r>
            <a:r>
              <a:rPr lang="en-US" altLang="zh-CN" dirty="0" smtClean="0">
                <a:solidFill>
                  <a:srgbClr val="FFFF00"/>
                </a:solidFill>
              </a:rPr>
              <a:t>5</a:t>
            </a:r>
            <a:endParaRPr lang="zh-CN" altLang="en-US" dirty="0" smtClean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1189037"/>
          </a:xfrm>
        </p:spPr>
        <p:txBody>
          <a:bodyPr/>
          <a:lstStyle/>
          <a:p>
            <a:pPr>
              <a:defRPr/>
            </a:pPr>
            <a:r>
              <a:rPr lang="zh-CN" altLang="zh-CN" sz="2800" dirty="0">
                <a:latin typeface="+mj-ea"/>
              </a:rPr>
              <a:t>从键盘上输入</a:t>
            </a:r>
            <a:r>
              <a:rPr lang="en-US" altLang="zh-CN" sz="2800" dirty="0">
                <a:latin typeface="+mj-ea"/>
              </a:rPr>
              <a:t>n</a:t>
            </a:r>
            <a:r>
              <a:rPr lang="zh-CN" altLang="zh-CN" sz="2800" dirty="0">
                <a:latin typeface="+mj-ea"/>
              </a:rPr>
              <a:t>门课程的成绩，统计其中</a:t>
            </a:r>
            <a:r>
              <a:rPr lang="en-US" altLang="zh-CN" sz="2800" dirty="0">
                <a:latin typeface="+mj-ea"/>
              </a:rPr>
              <a:t>90</a:t>
            </a:r>
            <a:r>
              <a:rPr lang="zh-CN" altLang="zh-CN" sz="2800" dirty="0">
                <a:latin typeface="+mj-ea"/>
              </a:rPr>
              <a:t>分以上的课程数目。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089150" y="3429000"/>
            <a:ext cx="8229600" cy="3302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算法提示：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定义变量；</a:t>
            </a:r>
            <a:r>
              <a:rPr lang="en-US" altLang="zh-CN" dirty="0" err="1"/>
              <a:t>i,n,count,score</a:t>
            </a:r>
            <a:r>
              <a:rPr lang="en-US" altLang="zh-CN" dirty="0"/>
              <a:t>;</a:t>
            </a:r>
            <a:r>
              <a:rPr lang="zh-CN" altLang="en-US" dirty="0"/>
              <a:t>（变量名可以自己设定）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输入</a:t>
            </a:r>
            <a:r>
              <a:rPr lang="en-US" altLang="zh-CN" dirty="0"/>
              <a:t>n,</a:t>
            </a:r>
            <a:r>
              <a:rPr lang="zh-CN" altLang="en-US" dirty="0"/>
              <a:t>变量赋初值；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循环从</a:t>
            </a:r>
            <a:r>
              <a:rPr lang="en-US" altLang="zh-CN" dirty="0"/>
              <a:t>1</a:t>
            </a:r>
            <a:r>
              <a:rPr lang="zh-CN" altLang="en-US" dirty="0"/>
              <a:t>开始，到</a:t>
            </a:r>
            <a:r>
              <a:rPr lang="en-US" altLang="zh-CN" dirty="0"/>
              <a:t>n</a:t>
            </a:r>
            <a:r>
              <a:rPr lang="zh-CN" altLang="en-US" dirty="0"/>
              <a:t>结束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输入</a:t>
            </a:r>
            <a:r>
              <a:rPr lang="en-US" altLang="zh-CN" dirty="0"/>
              <a:t>score;</a:t>
            </a:r>
          </a:p>
          <a:p>
            <a:pPr lvl="1">
              <a:defRPr/>
            </a:pPr>
            <a:r>
              <a:rPr lang="zh-CN" altLang="en-US" dirty="0"/>
              <a:t>如果</a:t>
            </a:r>
            <a:r>
              <a:rPr lang="en-US" altLang="zh-CN" dirty="0"/>
              <a:t>score&gt;90,count++</a:t>
            </a:r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57150" indent="0">
              <a:buNone/>
              <a:defRPr/>
            </a:pPr>
            <a:r>
              <a:rPr lang="zh-CN" altLang="en-US" dirty="0"/>
              <a:t>结果输出。</a:t>
            </a:r>
          </a:p>
        </p:txBody>
      </p:sp>
    </p:spTree>
    <p:extLst>
      <p:ext uri="{BB962C8B-B14F-4D97-AF65-F5344CB8AC3E}">
        <p14:creationId xmlns:p14="http://schemas.microsoft.com/office/powerpoint/2010/main" val="122168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6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latin typeface="+mj-ea"/>
              </a:rPr>
              <a:t>输入</a:t>
            </a:r>
            <a:r>
              <a:rPr lang="en-US" altLang="zh-CN" sz="3200" dirty="0">
                <a:latin typeface="+mj-ea"/>
              </a:rPr>
              <a:t>n</a:t>
            </a:r>
            <a:r>
              <a:rPr lang="zh-CN" altLang="en-US" sz="3200" dirty="0">
                <a:latin typeface="+mj-ea"/>
              </a:rPr>
              <a:t>名学生计算机课程的成绩，输出成绩最高的成绩。</a:t>
            </a:r>
            <a:endParaRPr lang="en-US" altLang="zh-CN" sz="3200" dirty="0">
              <a:latin typeface="+mj-ea"/>
            </a:endParaRPr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(</a:t>
            </a:r>
            <a:r>
              <a:rPr lang="zh-CN" altLang="en-US" sz="3200" dirty="0">
                <a:latin typeface="+mj-ea"/>
              </a:rPr>
              <a:t>输入</a:t>
            </a:r>
            <a:r>
              <a:rPr lang="en-US" altLang="zh-CN" sz="3200" dirty="0">
                <a:latin typeface="+mj-ea"/>
              </a:rPr>
              <a:t>n</a:t>
            </a:r>
            <a:r>
              <a:rPr lang="zh-CN" altLang="en-US" sz="3200" dirty="0">
                <a:latin typeface="+mj-ea"/>
              </a:rPr>
              <a:t>名学生的学号和计算机课程的成绩，输出成绩最高的学生学号和对应成绩。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09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7 </a:t>
            </a:r>
            <a:br>
              <a:rPr lang="en-US" altLang="zh-CN" dirty="0" smtClean="0"/>
            </a:br>
            <a:r>
              <a:rPr lang="zh-CN" altLang="en-US" dirty="0" smtClean="0"/>
              <a:t>程序</a:t>
            </a:r>
            <a:r>
              <a:rPr lang="zh-CN" altLang="en-US" dirty="0"/>
              <a:t>功能：（用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break</a:t>
            </a:r>
            <a:r>
              <a:rPr lang="zh-CN" altLang="en-US" dirty="0"/>
              <a:t>、</a:t>
            </a:r>
            <a:r>
              <a:rPr lang="en-US" altLang="zh-CN" dirty="0"/>
              <a:t>continue)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统计</a:t>
            </a:r>
            <a:r>
              <a:rPr lang="zh-CN" altLang="en-US" sz="2800" dirty="0"/>
              <a:t>并输出</a:t>
            </a:r>
            <a:r>
              <a:rPr lang="en-US" altLang="zh-CN" sz="2800" dirty="0"/>
              <a:t>n</a:t>
            </a:r>
            <a:r>
              <a:rPr lang="zh-CN" altLang="en-US" sz="2800" dirty="0"/>
              <a:t>（包括</a:t>
            </a:r>
            <a:r>
              <a:rPr lang="en-US" altLang="zh-CN" sz="2800" dirty="0"/>
              <a:t>n</a:t>
            </a:r>
            <a:r>
              <a:rPr lang="zh-CN" altLang="en-US" sz="2800" dirty="0"/>
              <a:t>，</a:t>
            </a:r>
            <a:r>
              <a:rPr lang="en-US" altLang="zh-CN" sz="2800" dirty="0"/>
              <a:t>1&lt;=n&lt;=100</a:t>
            </a:r>
            <a:r>
              <a:rPr lang="zh-CN" altLang="en-US" sz="2800" dirty="0"/>
              <a:t>）以内，能被</a:t>
            </a:r>
            <a:r>
              <a:rPr lang="en-US" altLang="zh-CN" sz="2800" dirty="0"/>
              <a:t>7</a:t>
            </a:r>
            <a:r>
              <a:rPr lang="zh-CN" altLang="en-US" sz="2800" dirty="0"/>
              <a:t>整除或数值中包括</a:t>
            </a:r>
            <a:r>
              <a:rPr lang="en-US" altLang="zh-CN" sz="2800" dirty="0"/>
              <a:t>7</a:t>
            </a:r>
            <a:r>
              <a:rPr lang="zh-CN" altLang="en-US" sz="2800" dirty="0"/>
              <a:t>的所有数据。 要求：必须用：</a:t>
            </a:r>
            <a:r>
              <a:rPr lang="en-US" altLang="zh-CN" sz="2800" dirty="0"/>
              <a:t>break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 </a:t>
            </a:r>
            <a:r>
              <a:rPr lang="zh-CN" altLang="en-US" sz="2800" dirty="0"/>
              <a:t>控制循环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83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实验</a:t>
            </a:r>
            <a:r>
              <a:rPr lang="en-US" altLang="zh-CN" sz="4400" dirty="0" smtClean="0"/>
              <a:t>8 </a:t>
            </a:r>
            <a:r>
              <a:rPr lang="en-US" altLang="zh-CN" sz="4400" dirty="0"/>
              <a:t>Break continue</a:t>
            </a:r>
            <a:r>
              <a:rPr lang="zh-CN" altLang="en-US" sz="4400" dirty="0"/>
              <a:t>（循环嵌套）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输入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个正整数 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n(m&gt;=1,n&lt;=500)</a:t>
            </a:r>
            <a:r>
              <a:rPr lang="zh-CN" altLang="en-US" sz="2800" dirty="0" smtClean="0"/>
              <a:t>，输出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之间的所有素数，每行输出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个。素数是指只能被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和自身整除的正整数，最小的素数是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输入输出示例：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Input m:1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Input n:35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2   3  5  7  11  13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17  19  23  29  31</a:t>
            </a:r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645400" y="3309937"/>
            <a:ext cx="3962400" cy="35480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算法提示：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定义变量；</a:t>
            </a:r>
            <a:r>
              <a:rPr lang="en-US" altLang="zh-CN" dirty="0" err="1"/>
              <a:t>m,n,I,j,count</a:t>
            </a:r>
            <a:r>
              <a:rPr lang="en-US" altLang="zh-CN" dirty="0"/>
              <a:t>;</a:t>
            </a:r>
            <a:r>
              <a:rPr lang="zh-CN" altLang="en-US" dirty="0"/>
              <a:t>（变量名可以自己设定）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输入</a:t>
            </a:r>
            <a:r>
              <a:rPr lang="en-US" altLang="zh-CN" dirty="0" err="1"/>
              <a:t>m,n</a:t>
            </a:r>
            <a:r>
              <a:rPr lang="en-US" altLang="zh-CN" dirty="0"/>
              <a:t>,</a:t>
            </a:r>
            <a:r>
              <a:rPr lang="zh-CN" altLang="en-US" dirty="0"/>
              <a:t>变量赋初值；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循环</a:t>
            </a:r>
            <a:r>
              <a:rPr lang="en-US" altLang="zh-CN" dirty="0" err="1"/>
              <a:t>i</a:t>
            </a:r>
            <a:r>
              <a:rPr lang="zh-CN" altLang="en-US" dirty="0"/>
              <a:t>从</a:t>
            </a:r>
            <a:r>
              <a:rPr lang="en-US" altLang="zh-CN" dirty="0"/>
              <a:t>m</a:t>
            </a:r>
            <a:r>
              <a:rPr lang="zh-CN" altLang="en-US" dirty="0"/>
              <a:t>开始，到</a:t>
            </a:r>
            <a:r>
              <a:rPr lang="en-US" altLang="zh-CN" dirty="0"/>
              <a:t>n</a:t>
            </a:r>
            <a:r>
              <a:rPr lang="zh-CN" altLang="en-US" dirty="0"/>
              <a:t>结束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判断</a:t>
            </a:r>
            <a:r>
              <a:rPr lang="en-US" altLang="zh-CN" dirty="0" err="1"/>
              <a:t>i</a:t>
            </a:r>
            <a:r>
              <a:rPr lang="zh-CN" altLang="en-US" dirty="0"/>
              <a:t>是不是素数，如果是计算器加</a:t>
            </a:r>
            <a:r>
              <a:rPr lang="en-US" altLang="zh-CN" dirty="0"/>
              <a:t>1</a:t>
            </a:r>
            <a:r>
              <a:rPr lang="zh-CN" altLang="en-US" dirty="0"/>
              <a:t>；判断计算器</a:t>
            </a:r>
            <a:r>
              <a:rPr lang="en-US" altLang="zh-CN" dirty="0"/>
              <a:t>count</a:t>
            </a:r>
            <a:r>
              <a:rPr lang="zh-CN" altLang="en-US" dirty="0"/>
              <a:t>能不能被</a:t>
            </a:r>
            <a:r>
              <a:rPr lang="en-US" altLang="zh-CN" dirty="0"/>
              <a:t>6</a:t>
            </a:r>
            <a:r>
              <a:rPr lang="zh-CN" altLang="en-US" dirty="0"/>
              <a:t>整除，如果能输出一个回车。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46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9  </a:t>
            </a:r>
            <a:r>
              <a:rPr lang="zh-CN" altLang="en-US" dirty="0" smtClean="0"/>
              <a:t>循环嵌套</a:t>
            </a:r>
            <a:r>
              <a:rPr lang="en-US" altLang="zh-CN" dirty="0" smtClean="0"/>
              <a:t>(1)</a:t>
            </a:r>
            <a:endParaRPr lang="zh-CN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1981200" y="1905000"/>
            <a:ext cx="8229600" cy="43894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4000" dirty="0" smtClean="0"/>
              <a:t>编程程序，输出下三角形状的乘法九九表。</a:t>
            </a:r>
            <a:endParaRPr lang="en-US" altLang="zh-CN" sz="40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4000" dirty="0"/>
              <a:t>求1! + 2! + …. + 100!</a:t>
            </a:r>
            <a:endParaRPr lang="en-US" altLang="zh-CN" sz="4000" dirty="0"/>
          </a:p>
          <a:p>
            <a:pPr eaLnBrk="1" hangingPunct="1">
              <a:defRPr/>
            </a:pPr>
            <a:endParaRPr lang="zh-CN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122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905000" y="685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循环嵌套</a:t>
            </a:r>
            <a:r>
              <a:rPr lang="en-US" altLang="zh-CN" dirty="0" smtClean="0"/>
              <a:t>(2)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用一张一元票换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分，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分、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分的硬币（至少各一枚），问有几种换法？每种换法中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分、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分、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分的硬币各几枚？</a:t>
            </a:r>
          </a:p>
          <a:p>
            <a:pPr eaLnBrk="1" hangingPunct="1"/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201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四舍五入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请编写若干条语句完成整个程序功能：对变量</a:t>
            </a:r>
            <a:r>
              <a:rPr lang="en-US" altLang="zh-CN" dirty="0"/>
              <a:t>s</a:t>
            </a:r>
            <a:r>
              <a:rPr lang="zh-CN" altLang="en-US" dirty="0"/>
              <a:t>中的值保留</a:t>
            </a:r>
            <a:r>
              <a:rPr lang="en-US" altLang="zh-CN" dirty="0"/>
              <a:t>2</a:t>
            </a:r>
            <a:r>
              <a:rPr lang="zh-CN" altLang="en-US" dirty="0"/>
              <a:t>位小数，并对第三位进行四舍五入（规定</a:t>
            </a:r>
            <a:r>
              <a:rPr lang="en-US" altLang="zh-CN" dirty="0"/>
              <a:t>s</a:t>
            </a:r>
            <a:r>
              <a:rPr lang="zh-CN" altLang="en-US" dirty="0"/>
              <a:t>中的值为正数）。</a:t>
            </a:r>
          </a:p>
          <a:p>
            <a:r>
              <a:rPr lang="zh-CN" altLang="en-US" dirty="0"/>
              <a:t>    例如：</a:t>
            </a:r>
            <a:r>
              <a:rPr lang="en-US" altLang="zh-CN" dirty="0"/>
              <a:t>s</a:t>
            </a:r>
            <a:r>
              <a:rPr lang="zh-CN" altLang="en-US" dirty="0"/>
              <a:t>值为</a:t>
            </a:r>
            <a:r>
              <a:rPr lang="en-US" altLang="zh-CN" dirty="0"/>
              <a:t>8.32433</a:t>
            </a:r>
            <a:r>
              <a:rPr lang="zh-CN" altLang="en-US" dirty="0"/>
              <a:t>，则返回</a:t>
            </a:r>
            <a:r>
              <a:rPr lang="en-US" altLang="zh-CN" dirty="0"/>
              <a:t>8.32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              </a:t>
            </a:r>
            <a:r>
              <a:rPr lang="en-US" altLang="zh-CN" dirty="0"/>
              <a:t>s</a:t>
            </a:r>
            <a:r>
              <a:rPr lang="zh-CN" altLang="en-US" dirty="0"/>
              <a:t>值为</a:t>
            </a:r>
            <a:r>
              <a:rPr lang="en-US" altLang="zh-CN" dirty="0"/>
              <a:t>8.32533</a:t>
            </a:r>
            <a:r>
              <a:rPr lang="zh-CN" altLang="en-US" dirty="0"/>
              <a:t>，则返回</a:t>
            </a:r>
            <a:r>
              <a:rPr lang="en-US" altLang="zh-CN" dirty="0"/>
              <a:t>8.33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注要求：变量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/>
              <a:t>double</a:t>
            </a:r>
            <a:r>
              <a:rPr lang="zh-CN" altLang="en-US" dirty="0"/>
              <a:t>类型。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7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11</a:t>
            </a:r>
            <a:r>
              <a:rPr lang="zh-CN" altLang="en-US" dirty="0" smtClean="0"/>
              <a:t>循环嵌套</a:t>
            </a:r>
            <a:r>
              <a:rPr lang="en-US" altLang="zh-CN" dirty="0" smtClean="0"/>
              <a:t>(3)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从键盘输入一个整数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，在屏幕上输出一个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行的由</a:t>
            </a:r>
            <a:r>
              <a:rPr lang="en-US" altLang="zh-CN" dirty="0" smtClean="0"/>
              <a:t>*</a:t>
            </a:r>
            <a:r>
              <a:rPr lang="zh-CN" altLang="en-US" dirty="0" smtClean="0"/>
              <a:t>号构成的三角形。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18" y="3429001"/>
            <a:ext cx="2847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练习题：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281112" y="1658143"/>
            <a:ext cx="9905999" cy="3541714"/>
          </a:xfrm>
        </p:spPr>
        <p:txBody>
          <a:bodyPr/>
          <a:lstStyle/>
          <a:p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统计长整数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的各个位上出现数字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的次数，</a:t>
            </a:r>
          </a:p>
          <a:p>
            <a:r>
              <a:rPr lang="zh-CN" altLang="en-US" dirty="0" smtClean="0"/>
              <a:t>例如，当</a:t>
            </a:r>
            <a:r>
              <a:rPr lang="en-US" altLang="zh-CN" dirty="0" smtClean="0"/>
              <a:t>n=123114350</a:t>
            </a:r>
            <a:r>
              <a:rPr lang="zh-CN" altLang="en-US" dirty="0" smtClean="0"/>
              <a:t>时，结果应该为：</a:t>
            </a:r>
            <a:r>
              <a:rPr lang="en-US" altLang="zh-CN" dirty="0" smtClean="0"/>
              <a:t>c1=3  c2=1  c3=2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1281112" y="3429000"/>
            <a:ext cx="77057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en-US" altLang="zh-CN" sz="2800"/>
              <a:t>2</a:t>
            </a:r>
          </a:p>
          <a:p>
            <a:r>
              <a:rPr lang="zh-CN" altLang="en-US" sz="2800"/>
              <a:t>输入一个实数</a:t>
            </a:r>
            <a:r>
              <a:rPr lang="en-US" altLang="zh-CN" sz="2800"/>
              <a:t>X</a:t>
            </a:r>
            <a:r>
              <a:rPr lang="zh-CN" altLang="en-US" sz="2800"/>
              <a:t>，计算并输出下式的值，直到最后一项的绝对值小于</a:t>
            </a:r>
            <a:r>
              <a:rPr lang="en-US" altLang="zh-CN" sz="2800"/>
              <a:t>10</a:t>
            </a:r>
            <a:r>
              <a:rPr lang="en-US" altLang="zh-CN" sz="2800" baseline="30000"/>
              <a:t>-5</a:t>
            </a:r>
            <a:r>
              <a:rPr lang="zh-CN" altLang="en-US" sz="2800"/>
              <a:t>（保留两位小数）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569851"/>
              </p:ext>
            </p:extLst>
          </p:nvPr>
        </p:nvGraphicFramePr>
        <p:xfrm>
          <a:off x="3937001" y="5163157"/>
          <a:ext cx="38131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公式" r:id="rId4" imgW="1663700" imgH="419100" progId="Equation.3">
                  <p:embed/>
                </p:oleObj>
              </mc:Choice>
              <mc:Fallback>
                <p:oleObj name="公式" r:id="rId4" imgW="1663700" imgH="419100" progId="Equation.3">
                  <p:embed/>
                  <p:pic>
                    <p:nvPicPr>
                      <p:cNvPr id="194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1" y="5163157"/>
                        <a:ext cx="3813175" cy="1076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419305" y="5181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r>
              <a:rPr lang="zh-CN" altLang="en-US" dirty="0">
                <a:solidFill>
                  <a:srgbClr val="000000"/>
                </a:solidFill>
              </a:rPr>
              <a:t>输入输出示例：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Input </a:t>
            </a:r>
            <a:r>
              <a:rPr lang="en-US" altLang="zh-CN" dirty="0" smtClean="0">
                <a:solidFill>
                  <a:srgbClr val="000000"/>
                </a:solidFill>
              </a:rPr>
              <a:t>x:</a:t>
            </a:r>
            <a:r>
              <a:rPr lang="en-US" altLang="zh-CN" u="sng" dirty="0" smtClean="0">
                <a:solidFill>
                  <a:srgbClr val="000000"/>
                </a:solidFill>
              </a:rPr>
              <a:t>10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dirty="0" smtClean="0">
                <a:solidFill>
                  <a:srgbClr val="000000"/>
                </a:solidFill>
              </a:rPr>
              <a:t>s=22025.47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391155"/>
            <a:ext cx="9905999" cy="3541714"/>
          </a:xfrm>
        </p:spPr>
        <p:txBody>
          <a:bodyPr/>
          <a:lstStyle/>
          <a:p>
            <a:r>
              <a:rPr lang="zh-CN" altLang="en-US" dirty="0"/>
              <a:t>根据以下公式计算</a:t>
            </a:r>
            <a:r>
              <a:rPr lang="en-US" altLang="zh-CN" dirty="0"/>
              <a:t>s</a:t>
            </a:r>
            <a:r>
              <a:rPr lang="zh-CN" altLang="en-US" dirty="0"/>
              <a:t>，程序运行时，输入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 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例如</a:t>
            </a:r>
            <a:r>
              <a:rPr lang="en-US" altLang="zh-CN" dirty="0"/>
              <a:t>:</a:t>
            </a:r>
            <a:r>
              <a:rPr lang="zh-CN" altLang="en-US" dirty="0"/>
              <a:t>若</a:t>
            </a:r>
            <a:r>
              <a:rPr lang="en-US" altLang="zh-CN" dirty="0"/>
              <a:t>n</a:t>
            </a:r>
            <a:r>
              <a:rPr lang="zh-CN" altLang="en-US" dirty="0"/>
              <a:t>的值为</a:t>
            </a:r>
            <a:r>
              <a:rPr lang="en-US" altLang="zh-CN" dirty="0"/>
              <a:t>11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输出的结果是</a:t>
            </a:r>
            <a:r>
              <a:rPr lang="en-US" altLang="zh-CN" dirty="0"/>
              <a:t>:S=0.764601  N=11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 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" name="Picture 2" descr="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09" y="3146514"/>
            <a:ext cx="8034249" cy="13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7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计算并输出下列多项式的值，</a:t>
            </a:r>
            <a:r>
              <a:rPr lang="en-US" altLang="zh-CN" dirty="0"/>
              <a:t>n</a:t>
            </a:r>
            <a:r>
              <a:rPr lang="zh-CN" altLang="en-US" dirty="0"/>
              <a:t>由键盘输入</a:t>
            </a:r>
            <a:r>
              <a:rPr lang="en-US" altLang="zh-CN" dirty="0" smtClean="0"/>
              <a:t>: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,</a:t>
            </a:r>
            <a:r>
              <a:rPr lang="zh-CN" altLang="en-US" dirty="0"/>
              <a:t>在主函数中从键盘给</a:t>
            </a:r>
            <a:r>
              <a:rPr lang="en-US" altLang="zh-CN" dirty="0"/>
              <a:t>n</a:t>
            </a:r>
            <a:r>
              <a:rPr lang="zh-CN" altLang="en-US" dirty="0"/>
              <a:t>输入</a:t>
            </a:r>
            <a:r>
              <a:rPr lang="en-US" altLang="zh-CN" dirty="0"/>
              <a:t>8</a:t>
            </a:r>
            <a:r>
              <a:rPr lang="zh-CN" altLang="en-US" dirty="0"/>
              <a:t>后</a:t>
            </a:r>
            <a:r>
              <a:rPr lang="en-US" altLang="zh-CN" dirty="0"/>
              <a:t>,</a:t>
            </a:r>
            <a:r>
              <a:rPr lang="zh-CN" altLang="en-US" dirty="0"/>
              <a:t>输出为</a:t>
            </a:r>
            <a:r>
              <a:rPr lang="en-US" altLang="zh-CN" dirty="0"/>
              <a:t>:s=0.662872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 descr="http://p.ananas.chaoxing.com/star3/origin/2a6693817956fe95443e556abc5867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35" y="4923155"/>
            <a:ext cx="6670432" cy="124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6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程序功能要求</a:t>
            </a:r>
            <a:r>
              <a:rPr lang="en-US" altLang="zh-CN" dirty="0"/>
              <a:t>:</a:t>
            </a:r>
            <a:r>
              <a:rPr lang="zh-CN" altLang="en-US" dirty="0"/>
              <a:t>根据以下公式求</a:t>
            </a:r>
            <a:r>
              <a:rPr lang="en-US" altLang="zh-CN" dirty="0"/>
              <a:t>P</a:t>
            </a:r>
            <a:r>
              <a:rPr lang="zh-CN" altLang="en-US" dirty="0"/>
              <a:t>的值。</a:t>
            </a:r>
            <a:r>
              <a:rPr lang="en-US" altLang="zh-CN" dirty="0"/>
              <a:t>m</a:t>
            </a:r>
            <a:r>
              <a:rPr lang="zh-CN" altLang="en-US" dirty="0"/>
              <a:t>与</a:t>
            </a:r>
            <a:r>
              <a:rPr lang="en-US" altLang="zh-CN" dirty="0"/>
              <a:t>n</a:t>
            </a:r>
            <a:r>
              <a:rPr lang="zh-CN" altLang="en-US" dirty="0"/>
              <a:t>为两个正整数且要求</a:t>
            </a:r>
            <a:r>
              <a:rPr lang="en-US" altLang="zh-CN" dirty="0"/>
              <a:t>m&gt;n</a:t>
            </a:r>
            <a:r>
              <a:rPr lang="zh-CN" altLang="en-US" dirty="0"/>
              <a:t>，</a:t>
            </a:r>
            <a:r>
              <a:rPr lang="en-US" altLang="zh-CN" dirty="0" err="1"/>
              <a:t>m,n</a:t>
            </a:r>
            <a:r>
              <a:rPr lang="zh-CN" altLang="en-US" dirty="0"/>
              <a:t>要求从键盘输入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   </a:t>
            </a:r>
            <a:r>
              <a:rPr lang="en-US" altLang="zh-CN" dirty="0" smtClean="0"/>
              <a:t>      </a:t>
            </a:r>
            <a:r>
              <a:rPr lang="en-US" altLang="zh-CN" dirty="0"/>
              <a:t> m</a:t>
            </a:r>
            <a:r>
              <a:rPr lang="en-US" altLang="zh-CN" dirty="0" smtClean="0"/>
              <a:t>!</a:t>
            </a:r>
            <a:r>
              <a:rPr lang="en-US" altLang="zh-CN" dirty="0"/>
              <a:t> </a:t>
            </a:r>
          </a:p>
          <a:p>
            <a:r>
              <a:rPr lang="en-US" altLang="zh-CN" dirty="0"/>
              <a:t> P = ─────</a:t>
            </a:r>
          </a:p>
          <a:p>
            <a:r>
              <a:rPr lang="en-US" altLang="zh-CN" dirty="0"/>
              <a:t>  </a:t>
            </a:r>
            <a:r>
              <a:rPr lang="en-US" altLang="zh-CN" dirty="0" smtClean="0"/>
              <a:t> </a:t>
            </a:r>
            <a:r>
              <a:rPr lang="en-US" altLang="zh-CN" dirty="0"/>
              <a:t>     n!(m-n)!</a:t>
            </a:r>
          </a:p>
          <a:p>
            <a:r>
              <a:rPr lang="en-US" altLang="zh-CN" dirty="0"/>
              <a:t>  </a:t>
            </a:r>
            <a:r>
              <a:rPr lang="zh-CN" altLang="en-US" dirty="0"/>
              <a:t>例如</a:t>
            </a:r>
            <a:r>
              <a:rPr lang="en-US" altLang="zh-CN" dirty="0"/>
              <a:t>:m=12,n=8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运行结果为</a:t>
            </a:r>
            <a:r>
              <a:rPr lang="en-US" altLang="zh-CN" dirty="0"/>
              <a:t>495.000000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1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程序功能要求</a:t>
            </a:r>
            <a:r>
              <a:rPr lang="en-US" altLang="zh-CN" dirty="0"/>
              <a:t>:</a:t>
            </a:r>
            <a:r>
              <a:rPr lang="zh-CN" altLang="en-US" dirty="0"/>
              <a:t>  从键盘输入</a:t>
            </a:r>
            <a:r>
              <a:rPr lang="en-US" altLang="zh-CN" dirty="0"/>
              <a:t>n</a:t>
            </a:r>
            <a:r>
              <a:rPr lang="zh-CN" altLang="en-US" dirty="0"/>
              <a:t>，计算并输出下列多项式的前</a:t>
            </a:r>
            <a:r>
              <a:rPr lang="en-US" altLang="zh-CN" dirty="0"/>
              <a:t>n</a:t>
            </a:r>
            <a:r>
              <a:rPr lang="zh-CN" altLang="en-US" dirty="0"/>
              <a:t>项和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,</a:t>
            </a:r>
            <a:r>
              <a:rPr lang="zh-CN" altLang="en-US" dirty="0"/>
              <a:t>在主函数中从键盘给</a:t>
            </a:r>
            <a:r>
              <a:rPr lang="en-US" altLang="zh-CN" dirty="0"/>
              <a:t>n</a:t>
            </a:r>
            <a:r>
              <a:rPr lang="zh-CN" altLang="en-US" dirty="0"/>
              <a:t>输入</a:t>
            </a:r>
            <a:r>
              <a:rPr lang="en-US" altLang="zh-CN" dirty="0"/>
              <a:t>50</a:t>
            </a:r>
            <a:r>
              <a:rPr lang="zh-CN" altLang="en-US" dirty="0"/>
              <a:t>后</a:t>
            </a:r>
            <a:r>
              <a:rPr lang="en-US" altLang="zh-CN" dirty="0"/>
              <a:t>,</a:t>
            </a:r>
            <a:r>
              <a:rPr lang="zh-CN" altLang="en-US" dirty="0"/>
              <a:t>输出为</a:t>
            </a:r>
            <a:r>
              <a:rPr lang="en-US" altLang="zh-CN" dirty="0"/>
              <a:t>:s=1.960784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4098" name="Picture 2" descr="http://p.ananas.chaoxing.com/star3/origin/89952223cf225906b6eedea9ed183a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45" y="3788410"/>
            <a:ext cx="6945993" cy="1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练习题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141412" y="1690687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3</a:t>
            </a:r>
          </a:p>
          <a:p>
            <a:r>
              <a:rPr lang="zh-CN" altLang="en-US" sz="2800" dirty="0" smtClean="0"/>
              <a:t>程序的功能是：找出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至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 （</a:t>
            </a:r>
            <a:r>
              <a:rPr lang="en-US" altLang="zh-CN" sz="2800" dirty="0" smtClean="0"/>
              <a:t>n≤999</a:t>
            </a:r>
            <a:r>
              <a:rPr lang="zh-CN" altLang="en-US" sz="2800" dirty="0" smtClean="0"/>
              <a:t>）之间各位上的数字之和为</a:t>
            </a:r>
            <a:r>
              <a:rPr lang="en-US" altLang="zh-CN" sz="2800" dirty="0" smtClean="0"/>
              <a:t>15</a:t>
            </a:r>
            <a:r>
              <a:rPr lang="zh-CN" altLang="en-US" sz="2800" dirty="0" smtClean="0"/>
              <a:t>的所有整数，然后输出；并输出符合条件的整数个数。</a:t>
            </a:r>
          </a:p>
          <a:p>
            <a:r>
              <a:rPr lang="zh-CN" altLang="en-US" sz="2800" dirty="0" smtClean="0"/>
              <a:t>例如，当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值为</a:t>
            </a:r>
            <a:r>
              <a:rPr lang="en-US" altLang="zh-CN" sz="2800" dirty="0" smtClean="0"/>
              <a:t>200</a:t>
            </a:r>
            <a:r>
              <a:rPr lang="zh-CN" altLang="en-US" sz="2800" dirty="0" smtClean="0"/>
              <a:t>时，各位数字之和为</a:t>
            </a:r>
            <a:r>
              <a:rPr lang="en-US" altLang="zh-CN" sz="2800" dirty="0" smtClean="0"/>
              <a:t>15</a:t>
            </a:r>
            <a:r>
              <a:rPr lang="zh-CN" altLang="en-US" sz="2800" dirty="0" smtClean="0"/>
              <a:t>的整数有：</a:t>
            </a:r>
            <a:r>
              <a:rPr lang="en-US" altLang="zh-CN" sz="2800" dirty="0" smtClean="0"/>
              <a:t>159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168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177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186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195</a:t>
            </a:r>
            <a:r>
              <a:rPr lang="zh-CN" altLang="en-US" sz="2800" dirty="0" smtClean="0"/>
              <a:t>。共有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个。</a:t>
            </a:r>
          </a:p>
          <a:p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462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1-100</a:t>
            </a:r>
            <a:r>
              <a:rPr lang="zh-CN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之间所有能被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整除但不能被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除的数，要求每行输出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个。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1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15888"/>
            <a:ext cx="9144000" cy="823912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练习 </a:t>
            </a:r>
            <a:r>
              <a:rPr lang="en-US" altLang="zh-CN" smtClean="0"/>
              <a:t>5 </a:t>
            </a:r>
            <a:r>
              <a:rPr lang="zh-CN" altLang="en-US" dirty="0"/>
              <a:t>求</a:t>
            </a:r>
            <a:r>
              <a:rPr lang="en-US" altLang="zh-CN" dirty="0"/>
              <a:t>Fibonacci</a:t>
            </a:r>
            <a:r>
              <a:rPr lang="zh-CN" altLang="en-US" dirty="0"/>
              <a:t>序列：1</a:t>
            </a:r>
            <a:r>
              <a:rPr lang="en-US" altLang="zh-CN" dirty="0"/>
              <a:t>,</a:t>
            </a:r>
            <a:r>
              <a:rPr lang="zh-CN" altLang="en-US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3</a:t>
            </a:r>
            <a:r>
              <a:rPr lang="en-US" altLang="zh-CN" dirty="0"/>
              <a:t>,</a:t>
            </a:r>
            <a:r>
              <a:rPr lang="zh-CN" altLang="en-US" dirty="0"/>
              <a:t>5</a:t>
            </a:r>
            <a:r>
              <a:rPr lang="en-US" altLang="zh-CN" dirty="0"/>
              <a:t>,</a:t>
            </a:r>
            <a:r>
              <a:rPr lang="zh-CN" altLang="en-US" dirty="0"/>
              <a:t>8</a:t>
            </a:r>
            <a:r>
              <a:rPr lang="en-US" altLang="zh-CN" dirty="0"/>
              <a:t>,13,… 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1414464"/>
            <a:ext cx="5400675" cy="1582737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/>
              <a:t>1,   1,   2,   3,   5,   8, </a:t>
            </a:r>
            <a:r>
              <a:rPr lang="en-US" altLang="zh-CN" sz="2800"/>
              <a:t>13, ……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/>
              <a:t>x1  x2   x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/>
              <a:t>      </a:t>
            </a:r>
            <a:r>
              <a:rPr lang="en-US" altLang="zh-CN" sz="2800"/>
              <a:t>x1  x2   x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7535863" y="1412875"/>
            <a:ext cx="2667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algn="just">
              <a:spcBef>
                <a:spcPct val="5000"/>
              </a:spcBef>
            </a:pPr>
            <a:r>
              <a:rPr kumimoji="1" lang="zh-CN" altLang="en-US" sz="2800"/>
              <a:t>x1 = </a:t>
            </a:r>
            <a:r>
              <a:rPr kumimoji="1" lang="en-US" altLang="zh-CN" sz="2800"/>
              <a:t>x2 = 1;</a:t>
            </a:r>
          </a:p>
          <a:p>
            <a:pPr marL="342900" indent="-342900" algn="just">
              <a:spcBef>
                <a:spcPct val="5000"/>
              </a:spcBef>
            </a:pPr>
            <a:endParaRPr kumimoji="1" lang="en-US" altLang="zh-CN" sz="2800"/>
          </a:p>
          <a:p>
            <a:pPr marL="342900" indent="-342900" algn="just">
              <a:spcBef>
                <a:spcPct val="5000"/>
              </a:spcBef>
            </a:pPr>
            <a:r>
              <a:rPr kumimoji="1" lang="en-US" altLang="zh-CN" sz="2800"/>
              <a:t>x = x1 + x2;</a:t>
            </a:r>
          </a:p>
          <a:p>
            <a:pPr marL="342900" indent="-342900" algn="just">
              <a:spcBef>
                <a:spcPct val="5000"/>
              </a:spcBef>
            </a:pPr>
            <a:r>
              <a:rPr kumimoji="1" lang="en-US" altLang="zh-CN" sz="2800"/>
              <a:t>x1 = x2;</a:t>
            </a:r>
          </a:p>
          <a:p>
            <a:pPr marL="342900" indent="-342900" algn="just">
              <a:spcBef>
                <a:spcPct val="5000"/>
              </a:spcBef>
            </a:pPr>
            <a:r>
              <a:rPr kumimoji="1" lang="zh-CN" altLang="en-US" sz="2800"/>
              <a:t>x2 = </a:t>
            </a:r>
            <a:r>
              <a:rPr kumimoji="1" lang="en-US" altLang="zh-CN" sz="2800"/>
              <a:t>x;</a:t>
            </a:r>
            <a:endParaRPr kumimoji="1" lang="zh-CN" altLang="zh-CN" sz="2800"/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1981200" y="3092450"/>
            <a:ext cx="7315200" cy="35052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342900" indent="-342900" algn="just">
              <a:spcBef>
                <a:spcPct val="5000"/>
              </a:spcBef>
              <a:buClr>
                <a:schemeClr val="bg2"/>
              </a:buClr>
              <a:buSzPct val="75000"/>
            </a:pPr>
            <a:r>
              <a:rPr lang="en-US" altLang="zh-CN" sz="2400"/>
              <a:t>x1 = 1;</a:t>
            </a:r>
          </a:p>
          <a:p>
            <a:pPr marL="342900" indent="-342900" algn="just">
              <a:spcBef>
                <a:spcPct val="5000"/>
              </a:spcBef>
              <a:buClr>
                <a:schemeClr val="bg2"/>
              </a:buClr>
              <a:buSzPct val="75000"/>
            </a:pPr>
            <a:r>
              <a:rPr lang="en-US" altLang="zh-CN" sz="2400"/>
              <a:t>x2 = 1;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/>
              <a:t>printf ("%6d%6d", x1, x2 );      /* </a:t>
            </a:r>
            <a:r>
              <a:rPr lang="zh-CN" altLang="en-US" sz="2400"/>
              <a:t>输出头两项 */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/>
              <a:t>for (i = 1; i &lt;= 8; i++){                /* </a:t>
            </a:r>
            <a:r>
              <a:rPr lang="zh-CN" altLang="en-US" sz="2400"/>
              <a:t>循环输出后8项 */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/>
              <a:t>        </a:t>
            </a:r>
            <a:r>
              <a:rPr lang="en-US" altLang="zh-CN" sz="2400"/>
              <a:t>x = x1 + x2;                        /* </a:t>
            </a:r>
            <a:r>
              <a:rPr lang="zh-CN" altLang="en-US" sz="2400"/>
              <a:t>计算新项 */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/>
              <a:t>        </a:t>
            </a:r>
            <a:r>
              <a:rPr lang="en-US" altLang="zh-CN" sz="2400"/>
              <a:t>printf("%6d", x);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/>
              <a:t>        x1 = x2;                              /* </a:t>
            </a:r>
            <a:r>
              <a:rPr lang="zh-CN" altLang="en-US" sz="2400"/>
              <a:t>更新</a:t>
            </a:r>
            <a:r>
              <a:rPr lang="en-US" altLang="zh-CN" sz="2400"/>
              <a:t>x1</a:t>
            </a:r>
            <a:r>
              <a:rPr lang="zh-CN" altLang="en-US" sz="2400"/>
              <a:t>和</a:t>
            </a:r>
            <a:r>
              <a:rPr lang="en-US" altLang="zh-CN" sz="2400"/>
              <a:t>x2 */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/>
              <a:t>        x2 = x;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542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bldLvl="2" autoUpdateAnimBg="0"/>
      <p:bldP spid="174086" grpId="0" build="p" bldLvl="2" autoUpdateAnimBg="0"/>
      <p:bldP spid="17408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程序功能要求</a:t>
            </a:r>
            <a:r>
              <a:rPr lang="en-US" altLang="zh-CN" sz="3600" dirty="0"/>
              <a:t>:</a:t>
            </a:r>
            <a:r>
              <a:rPr lang="zh-CN" altLang="en-US" sz="3600" dirty="0"/>
              <a:t>统计从键盘输入一行字符的个数</a:t>
            </a:r>
            <a:r>
              <a:rPr lang="en-US" altLang="zh-CN" sz="3600" dirty="0"/>
              <a:t>(</a:t>
            </a:r>
            <a:r>
              <a:rPr lang="zh-CN" altLang="en-US" sz="3600" dirty="0"/>
              <a:t>例</a:t>
            </a:r>
            <a:r>
              <a:rPr lang="en-US" altLang="zh-CN" sz="3600" dirty="0"/>
              <a:t>4.28);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82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选择题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3012" y="1741487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型且已赋值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则以下语句中能将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中的数值保留到小数点后两位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并将第三位四舍五入的是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atinLnBrk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x=(x*100+0.5)/100.0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)(x*100+0.5)/100.0;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x=x*100+0.5/100.0;  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(x/100+0.5)/100.0;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3600" y="5740400"/>
            <a:ext cx="72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164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计算正整数</a:t>
            </a:r>
            <a:r>
              <a:rPr lang="en-US" altLang="zh-CN" dirty="0"/>
              <a:t>n</a:t>
            </a:r>
            <a:r>
              <a:rPr lang="zh-CN" altLang="en-US" dirty="0"/>
              <a:t>的所有因子</a:t>
            </a:r>
            <a:r>
              <a:rPr lang="en-US" altLang="zh-CN" dirty="0"/>
              <a:t>(1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除外</a:t>
            </a:r>
            <a:r>
              <a:rPr lang="en-US" altLang="zh-CN" dirty="0"/>
              <a:t>)</a:t>
            </a:r>
            <a:r>
              <a:rPr lang="zh-CN" altLang="en-US" dirty="0"/>
              <a:t>之和</a:t>
            </a:r>
            <a:r>
              <a:rPr lang="en-US" altLang="zh-CN" dirty="0"/>
              <a:t>(</a:t>
            </a:r>
            <a:r>
              <a:rPr lang="zh-CN" altLang="en-US" dirty="0"/>
              <a:t>能整除</a:t>
            </a:r>
            <a:r>
              <a:rPr lang="en-US" altLang="zh-CN" dirty="0"/>
              <a:t>n</a:t>
            </a:r>
            <a:r>
              <a:rPr lang="zh-CN" altLang="en-US" dirty="0"/>
              <a:t>的自然数即称为因子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从键盘输入。</a:t>
            </a:r>
          </a:p>
          <a:p>
            <a:r>
              <a:rPr lang="zh-CN" altLang="en-US" dirty="0"/>
              <a:t>  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:n=120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函数值为</a:t>
            </a:r>
            <a:r>
              <a:rPr lang="en-US" altLang="zh-CN" dirty="0"/>
              <a:t>239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7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1" y="1868488"/>
            <a:ext cx="7957192" cy="4516244"/>
          </a:xfrm>
        </p:spPr>
      </p:pic>
    </p:spTree>
    <p:extLst>
      <p:ext uri="{BB962C8B-B14F-4D97-AF65-F5344CB8AC3E}">
        <p14:creationId xmlns:p14="http://schemas.microsoft.com/office/powerpoint/2010/main" val="20550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7d261010046cd0c30b23ea64f32b60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819274"/>
            <a:ext cx="87153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程序功能要求</a:t>
            </a:r>
            <a:r>
              <a:rPr lang="en-US" altLang="zh-CN" dirty="0"/>
              <a:t>:</a:t>
            </a:r>
            <a:r>
              <a:rPr lang="zh-CN" altLang="en-US" dirty="0"/>
              <a:t>求</a:t>
            </a:r>
            <a:r>
              <a:rPr lang="en-US" altLang="zh-CN" dirty="0"/>
              <a:t>1-100</a:t>
            </a:r>
            <a:r>
              <a:rPr lang="zh-CN" altLang="en-US" dirty="0"/>
              <a:t>的奇数和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程序功能要求</a:t>
            </a:r>
            <a:r>
              <a:rPr lang="en-US" altLang="zh-CN" dirty="0"/>
              <a:t>:</a:t>
            </a:r>
            <a:r>
              <a:rPr lang="zh-CN" altLang="en-US" dirty="0"/>
              <a:t>求</a:t>
            </a:r>
            <a:r>
              <a:rPr lang="en-US" altLang="zh-CN" dirty="0"/>
              <a:t>N</a:t>
            </a:r>
            <a:r>
              <a:rPr lang="zh-CN" altLang="en-US" dirty="0"/>
              <a:t>的阶乘。</a:t>
            </a:r>
            <a:r>
              <a:rPr lang="en-US" altLang="zh-CN" dirty="0"/>
              <a:t>(N</a:t>
            </a:r>
            <a:r>
              <a:rPr lang="zh-CN" altLang="en-US" dirty="0"/>
              <a:t>由键盘输入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程序功能要求</a:t>
            </a:r>
            <a:r>
              <a:rPr lang="en-US" altLang="zh-CN" dirty="0"/>
              <a:t>:</a:t>
            </a:r>
            <a:r>
              <a:rPr lang="zh-CN" altLang="en-US" dirty="0"/>
              <a:t>统计从键盘输入一行字符的个数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4.28);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1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2050" name="Picture 2" descr="c3b4f982d86f82e6bb0be856b97960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701800"/>
            <a:ext cx="8658225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1   While (1)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935164"/>
            <a:ext cx="9359900" cy="3932236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zh-CN" altLang="en-US" sz="4000" dirty="0" smtClean="0"/>
              <a:t>求</a:t>
            </a:r>
            <a:r>
              <a:rPr lang="en-US" altLang="zh-CN" sz="4000" dirty="0" smtClean="0"/>
              <a:t>1-100</a:t>
            </a:r>
            <a:r>
              <a:rPr lang="zh-CN" altLang="en-US" sz="4000" dirty="0" smtClean="0"/>
              <a:t>的奇数和</a:t>
            </a:r>
            <a:r>
              <a:rPr lang="en-US" altLang="zh-CN" sz="4000" dirty="0" smtClean="0"/>
              <a:t>;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zh-CN" altLang="en-US" sz="4000" dirty="0" smtClean="0"/>
              <a:t>求</a:t>
            </a:r>
            <a:r>
              <a:rPr lang="en-US" altLang="zh-CN" sz="4000" dirty="0" smtClean="0"/>
              <a:t>N</a:t>
            </a:r>
            <a:r>
              <a:rPr lang="zh-CN" altLang="en-US" sz="4000" dirty="0" smtClean="0"/>
              <a:t>的阶乘。（</a:t>
            </a:r>
            <a:r>
              <a:rPr lang="en-US" altLang="zh-CN" sz="4000" dirty="0" smtClean="0"/>
              <a:t>N</a:t>
            </a:r>
            <a:r>
              <a:rPr lang="zh-CN" altLang="en-US" sz="4000" dirty="0" smtClean="0"/>
              <a:t>由键盘输入）</a:t>
            </a:r>
            <a:endParaRPr lang="en-US" altLang="zh-CN" sz="4000" dirty="0" smtClean="0"/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zh-CN" altLang="en-US" sz="4000" dirty="0" smtClean="0"/>
              <a:t>统计</a:t>
            </a:r>
            <a:r>
              <a:rPr lang="zh-CN" altLang="en-US" sz="4000" dirty="0"/>
              <a:t>从键盘输入一行字符的个数（例</a:t>
            </a:r>
            <a:r>
              <a:rPr lang="en-US" altLang="zh-CN" sz="4000" dirty="0"/>
              <a:t>4.28</a:t>
            </a:r>
            <a:r>
              <a:rPr lang="zh-CN" altLang="en-US" sz="4000" dirty="0"/>
              <a:t>）</a:t>
            </a:r>
            <a:endParaRPr lang="en-US" altLang="zh-CN" sz="4000" dirty="0" smtClean="0"/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endParaRPr lang="en-US" altLang="zh-CN" sz="4000" dirty="0" smtClean="0"/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endParaRPr lang="en-US" altLang="zh-CN" sz="4000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079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5 for(2)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141413" y="1881187"/>
            <a:ext cx="9905999" cy="3541714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dirty="0" smtClean="0"/>
              <a:t>输入一个正整数</a:t>
            </a:r>
            <a:r>
              <a:rPr lang="en-US" altLang="zh-CN" sz="2800" dirty="0" smtClean="0"/>
              <a:t>n,</a:t>
            </a:r>
            <a:r>
              <a:rPr lang="zh-CN" altLang="en-US" sz="2800" dirty="0" smtClean="0"/>
              <a:t>输出</a:t>
            </a:r>
            <a:r>
              <a:rPr lang="en-US" altLang="zh-CN" sz="2800" dirty="0" smtClean="0"/>
              <a:t>2/1+3/2+5/3+8/5+……</a:t>
            </a:r>
            <a:r>
              <a:rPr lang="zh-CN" altLang="en-US" sz="2800" dirty="0" smtClean="0"/>
              <a:t>的前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项之和，保留两位小数。（该序列从第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项起，每一项的分子是前一项分子与分母的和，分母是前一项的分子。</a:t>
            </a:r>
            <a:endParaRPr lang="en-US" altLang="zh-CN" sz="2800" dirty="0" smtClean="0"/>
          </a:p>
          <a:p>
            <a:pPr eaLnBrk="1" hangingPunct="1"/>
            <a:endParaRPr lang="zh-CN" altLang="en-US" sz="2800" dirty="0" smtClean="0"/>
          </a:p>
          <a:p>
            <a:pPr algn="just" eaLnBrk="1" hangingPunct="1"/>
            <a:r>
              <a:rPr lang="zh-CN" altLang="en-US" sz="2800" dirty="0"/>
              <a:t>输入输出示例：</a:t>
            </a:r>
          </a:p>
          <a:p>
            <a:pPr algn="just" eaLnBrk="1" hangingPunct="1"/>
            <a:r>
              <a:rPr lang="en-US" altLang="zh-CN" sz="2800" dirty="0"/>
              <a:t>Input </a:t>
            </a:r>
            <a:r>
              <a:rPr lang="en-US" altLang="zh-CN" sz="2800" dirty="0" smtClean="0"/>
              <a:t>n:</a:t>
            </a:r>
            <a:r>
              <a:rPr lang="en-US" altLang="zh-CN" sz="2800" u="sng" dirty="0" smtClean="0"/>
              <a:t>15</a:t>
            </a:r>
            <a:endParaRPr lang="en-US" altLang="zh-CN" sz="2800" dirty="0"/>
          </a:p>
          <a:p>
            <a:pPr algn="just" eaLnBrk="1" hangingPunct="1"/>
            <a:r>
              <a:rPr lang="zh-CN" altLang="en-US" sz="2800" dirty="0" smtClean="0"/>
              <a:t>结果为</a:t>
            </a:r>
            <a:r>
              <a:rPr lang="en-US" altLang="zh-CN" sz="2800" dirty="0" smtClean="0"/>
              <a:t>24.57</a:t>
            </a:r>
            <a:endParaRPr lang="en-US" altLang="zh-CN" sz="2800" dirty="0"/>
          </a:p>
          <a:p>
            <a:pPr eaLnBrk="1" hangingPunct="1"/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527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119</TotalTime>
  <Words>1813</Words>
  <Application>Microsoft Office PowerPoint</Application>
  <PresentationFormat>宽屏</PresentationFormat>
  <Paragraphs>228</Paragraphs>
  <Slides>30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等线</vt:lpstr>
      <vt:lpstr>华文楷体</vt:lpstr>
      <vt:lpstr>隶书</vt:lpstr>
      <vt:lpstr>宋体</vt:lpstr>
      <vt:lpstr>微软雅黑</vt:lpstr>
      <vt:lpstr>Arial</vt:lpstr>
      <vt:lpstr>Constantia</vt:lpstr>
      <vt:lpstr>Times New Roman</vt:lpstr>
      <vt:lpstr>Trebuchet MS</vt:lpstr>
      <vt:lpstr>Tw Cen MT</vt:lpstr>
      <vt:lpstr>Wingdings</vt:lpstr>
      <vt:lpstr>Wingdings 2</vt:lpstr>
      <vt:lpstr>电路</vt:lpstr>
      <vt:lpstr>公式</vt:lpstr>
      <vt:lpstr>实验1-2习题小节</vt:lpstr>
      <vt:lpstr>四舍五入</vt:lpstr>
      <vt:lpstr>选择题 </vt:lpstr>
      <vt:lpstr>分支1</vt:lpstr>
      <vt:lpstr>分支 2  利用switch</vt:lpstr>
      <vt:lpstr>PowerPoint 演示文稿</vt:lpstr>
      <vt:lpstr>分支3</vt:lpstr>
      <vt:lpstr>实验1   While (1)</vt:lpstr>
      <vt:lpstr>实验5 for(2)</vt:lpstr>
      <vt:lpstr>实验</vt:lpstr>
      <vt:lpstr>例3.1  将一个正整数逆序输出</vt:lpstr>
      <vt:lpstr>例3.2输入一个整数，从高位开始逐个数字输出</vt:lpstr>
      <vt:lpstr>实验</vt:lpstr>
      <vt:lpstr>实验5</vt:lpstr>
      <vt:lpstr>*实验6</vt:lpstr>
      <vt:lpstr>实验7  程序功能：（用for、break、continue) </vt:lpstr>
      <vt:lpstr>实验8 Break continue（循环嵌套）</vt:lpstr>
      <vt:lpstr>实验9  循环嵌套(1)</vt:lpstr>
      <vt:lpstr>实验10 循环嵌套(2)</vt:lpstr>
      <vt:lpstr>实验11循环嵌套(3)</vt:lpstr>
      <vt:lpstr>练习题：</vt:lpstr>
      <vt:lpstr>样题</vt:lpstr>
      <vt:lpstr>PowerPoint 演示文稿</vt:lpstr>
      <vt:lpstr>PowerPoint 演示文稿</vt:lpstr>
      <vt:lpstr>PowerPoint 演示文稿</vt:lpstr>
      <vt:lpstr>练习题</vt:lpstr>
      <vt:lpstr>练习题4</vt:lpstr>
      <vt:lpstr>练习 5 求Fibonacci序列：1,1,2,3,5,8,13,… </vt:lpstr>
      <vt:lpstr>练习：6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</dc:creator>
  <cp:lastModifiedBy>dai</cp:lastModifiedBy>
  <cp:revision>27</cp:revision>
  <dcterms:created xsi:type="dcterms:W3CDTF">2020-10-10T06:34:53Z</dcterms:created>
  <dcterms:modified xsi:type="dcterms:W3CDTF">2020-10-18T14:14:43Z</dcterms:modified>
</cp:coreProperties>
</file>