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Source Code Pro"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Shape 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Shape 5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Shape 5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Shape 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Shape 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Shape 27"/>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Shape 35"/>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Shape 36"/>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3" name="Shape 43"/>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Shape 44"/>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Shape 45"/>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Shape 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311700" y="1343425"/>
            <a:ext cx="8520600" cy="508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a:t>EC500 E1: Parallel Programming and HPC</a:t>
            </a:r>
            <a:endParaRPr sz="2400"/>
          </a:p>
        </p:txBody>
      </p:sp>
      <p:sp>
        <p:nvSpPr>
          <p:cNvPr id="63" name="Shape 63"/>
          <p:cNvSpPr txBox="1">
            <a:spLocks noGrp="1"/>
          </p:cNvSpPr>
          <p:nvPr>
            <p:ph type="subTitle" idx="1"/>
          </p:nvPr>
        </p:nvSpPr>
        <p:spPr>
          <a:xfrm>
            <a:off x="311700" y="3523650"/>
            <a:ext cx="8520600" cy="647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t>Group 1: Michael Clifford, Patrick Dillon, Frank Tranghese</a:t>
            </a:r>
            <a:endParaRPr sz="2400"/>
          </a:p>
        </p:txBody>
      </p:sp>
      <p:sp>
        <p:nvSpPr>
          <p:cNvPr id="64" name="Shape 64"/>
          <p:cNvSpPr txBox="1"/>
          <p:nvPr/>
        </p:nvSpPr>
        <p:spPr>
          <a:xfrm>
            <a:off x="327300" y="1962950"/>
            <a:ext cx="8489400" cy="113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FFFFFF"/>
                </a:solidFill>
              </a:rPr>
              <a:t>Parallelizing 2D Convolutions on GPUs</a:t>
            </a:r>
            <a:endParaRPr sz="3600">
              <a:solidFill>
                <a:srgbClr val="FFFFFF"/>
              </a:solidFill>
            </a:endParaRPr>
          </a:p>
        </p:txBody>
      </p:sp>
      <p:pic>
        <p:nvPicPr>
          <p:cNvPr id="65" name="Shape 65" descr="http://www.bu.edu/eng/files/2017/02/ECELogo-1.jpg"/>
          <p:cNvPicPr preferRelativeResize="0"/>
          <p:nvPr/>
        </p:nvPicPr>
        <p:blipFill>
          <a:blip r:embed="rId3">
            <a:alphaModFix/>
          </a:blip>
          <a:stretch>
            <a:fillRect/>
          </a:stretch>
        </p:blipFill>
        <p:spPr>
          <a:xfrm>
            <a:off x="-12" y="4597150"/>
            <a:ext cx="4129886" cy="546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Parallelization Strategy </a:t>
            </a:r>
            <a:endParaRPr/>
          </a:p>
        </p:txBody>
      </p:sp>
      <p:sp>
        <p:nvSpPr>
          <p:cNvPr id="135" name="Shape 135"/>
          <p:cNvSpPr txBox="1"/>
          <p:nvPr/>
        </p:nvSpPr>
        <p:spPr>
          <a:xfrm>
            <a:off x="574700" y="1434825"/>
            <a:ext cx="4808400" cy="21456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The convolution operation is highly parallelizable due to each step in the algorithm being independent of the rest. </a:t>
            </a:r>
            <a:endParaRPr sz="1800"/>
          </a:p>
          <a:p>
            <a:pPr marL="0" lvl="0" indent="0" rtl="0">
              <a:spcBef>
                <a:spcPts val="0"/>
              </a:spcBef>
              <a:spcAft>
                <a:spcPts val="0"/>
              </a:spcAft>
              <a:buNone/>
            </a:pPr>
            <a:endParaRPr sz="1800"/>
          </a:p>
          <a:p>
            <a:pPr marL="457200" lvl="0" indent="-342900" rtl="0">
              <a:spcBef>
                <a:spcPts val="0"/>
              </a:spcBef>
              <a:spcAft>
                <a:spcPts val="0"/>
              </a:spcAft>
              <a:buSzPts val="1800"/>
              <a:buChar char="●"/>
            </a:pPr>
            <a:r>
              <a:rPr lang="en" sz="1800"/>
              <a:t>Each KxK block can be computed correctly without information from any of the others. </a:t>
            </a:r>
            <a:endParaRPr sz="1800"/>
          </a:p>
          <a:p>
            <a:pPr marL="0" lvl="0" indent="0" rtl="0">
              <a:spcBef>
                <a:spcPts val="0"/>
              </a:spcBef>
              <a:spcAft>
                <a:spcPts val="0"/>
              </a:spcAft>
              <a:buNone/>
            </a:pPr>
            <a:endParaRPr sz="1800"/>
          </a:p>
          <a:p>
            <a:pPr marL="457200" lvl="0" indent="-317500" rtl="0">
              <a:spcBef>
                <a:spcPts val="0"/>
              </a:spcBef>
              <a:spcAft>
                <a:spcPts val="0"/>
              </a:spcAft>
              <a:buSzPts val="1400"/>
              <a:buChar char="●"/>
            </a:pPr>
            <a:r>
              <a:rPr lang="en" sz="1800"/>
              <a:t>Our plan was to compute all KxK blocks simultaneously using the openACC library  </a:t>
            </a:r>
            <a:r>
              <a:rPr lang="en"/>
              <a:t> </a:t>
            </a:r>
            <a:endParaRPr/>
          </a:p>
        </p:txBody>
      </p:sp>
      <p:pic>
        <p:nvPicPr>
          <p:cNvPr id="136" name="Shape 136"/>
          <p:cNvPicPr preferRelativeResize="0"/>
          <p:nvPr/>
        </p:nvPicPr>
        <p:blipFill>
          <a:blip r:embed="rId3">
            <a:alphaModFix/>
          </a:blip>
          <a:stretch>
            <a:fillRect/>
          </a:stretch>
        </p:blipFill>
        <p:spPr>
          <a:xfrm>
            <a:off x="6083175" y="1017725"/>
            <a:ext cx="2761775" cy="1457600"/>
          </a:xfrm>
          <a:prstGeom prst="rect">
            <a:avLst/>
          </a:prstGeom>
          <a:noFill/>
          <a:ln>
            <a:noFill/>
          </a:ln>
        </p:spPr>
      </p:pic>
      <p:pic>
        <p:nvPicPr>
          <p:cNvPr id="137" name="Shape 137"/>
          <p:cNvPicPr preferRelativeResize="0"/>
          <p:nvPr/>
        </p:nvPicPr>
        <p:blipFill>
          <a:blip r:embed="rId4">
            <a:alphaModFix/>
          </a:blip>
          <a:stretch>
            <a:fillRect/>
          </a:stretch>
        </p:blipFill>
        <p:spPr>
          <a:xfrm>
            <a:off x="5459299" y="2326000"/>
            <a:ext cx="3168275" cy="222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Parallelization Strategy </a:t>
            </a:r>
            <a:endParaRPr/>
          </a:p>
        </p:txBody>
      </p:sp>
      <p:pic>
        <p:nvPicPr>
          <p:cNvPr id="143" name="Shape 143"/>
          <p:cNvPicPr preferRelativeResize="0"/>
          <p:nvPr/>
        </p:nvPicPr>
        <p:blipFill>
          <a:blip r:embed="rId3">
            <a:alphaModFix/>
          </a:blip>
          <a:stretch>
            <a:fillRect/>
          </a:stretch>
        </p:blipFill>
        <p:spPr>
          <a:xfrm>
            <a:off x="114075" y="1103075"/>
            <a:ext cx="8839198" cy="28486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Parallelization Strategy </a:t>
            </a:r>
            <a:endParaRPr/>
          </a:p>
        </p:txBody>
      </p:sp>
      <p:pic>
        <p:nvPicPr>
          <p:cNvPr id="149" name="Shape 149"/>
          <p:cNvPicPr preferRelativeResize="0"/>
          <p:nvPr/>
        </p:nvPicPr>
        <p:blipFill>
          <a:blip r:embed="rId3">
            <a:alphaModFix/>
          </a:blip>
          <a:stretch>
            <a:fillRect/>
          </a:stretch>
        </p:blipFill>
        <p:spPr>
          <a:xfrm>
            <a:off x="114075" y="1103075"/>
            <a:ext cx="8839198" cy="2848682"/>
          </a:xfrm>
          <a:prstGeom prst="rect">
            <a:avLst/>
          </a:prstGeom>
          <a:noFill/>
          <a:ln>
            <a:noFill/>
          </a:ln>
        </p:spPr>
      </p:pic>
      <p:sp>
        <p:nvSpPr>
          <p:cNvPr id="150" name="Shape 150"/>
          <p:cNvSpPr/>
          <p:nvPr/>
        </p:nvSpPr>
        <p:spPr>
          <a:xfrm>
            <a:off x="491200" y="1806425"/>
            <a:ext cx="4160100" cy="512700"/>
          </a:xfrm>
          <a:prstGeom prst="flowChartAlternateProcess">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51" name="Shape 151"/>
          <p:cNvCxnSpPr>
            <a:endCxn id="150" idx="3"/>
          </p:cNvCxnSpPr>
          <p:nvPr/>
        </p:nvCxnSpPr>
        <p:spPr>
          <a:xfrm flipH="1">
            <a:off x="4651300" y="2048675"/>
            <a:ext cx="1500600" cy="14100"/>
          </a:xfrm>
          <a:prstGeom prst="straightConnector1">
            <a:avLst/>
          </a:prstGeom>
          <a:noFill/>
          <a:ln w="28575" cap="flat" cmpd="sng">
            <a:solidFill>
              <a:schemeClr val="dk1"/>
            </a:solidFill>
            <a:prstDash val="solid"/>
            <a:round/>
            <a:headEnd type="none" w="med" len="med"/>
            <a:tailEnd type="triangle" w="med" len="med"/>
          </a:ln>
        </p:spPr>
      </p:cxnSp>
      <p:sp>
        <p:nvSpPr>
          <p:cNvPr id="152" name="Shape 152"/>
          <p:cNvSpPr txBox="1"/>
          <p:nvPr/>
        </p:nvSpPr>
        <p:spPr>
          <a:xfrm>
            <a:off x="6151900" y="1775375"/>
            <a:ext cx="2404800" cy="727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t>Each KxK block is run in parallel </a:t>
            </a:r>
            <a:r>
              <a:rPr lang="en"/>
              <a:t> </a:t>
            </a: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5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117450"/>
            <a:ext cx="8520600" cy="733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Parallelization with OpenACC</a:t>
            </a:r>
            <a:endParaRPr/>
          </a:p>
        </p:txBody>
      </p:sp>
      <p:sp>
        <p:nvSpPr>
          <p:cNvPr id="158" name="Shape 158"/>
          <p:cNvSpPr txBox="1">
            <a:spLocks noGrp="1"/>
          </p:cNvSpPr>
          <p:nvPr>
            <p:ph type="body" idx="4294967295"/>
          </p:nvPr>
        </p:nvSpPr>
        <p:spPr>
          <a:xfrm>
            <a:off x="311700" y="850950"/>
            <a:ext cx="8520600" cy="3099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200"/>
              <a:t>pgcc -DUSE_DOUBLE -Minfo=accel -fast -acc -ta=tesla:cc20 -c main.c  -g</a:t>
            </a:r>
            <a:br>
              <a:rPr lang="en" sz="1200"/>
            </a:br>
            <a:r>
              <a:rPr lang="en" sz="1200"/>
              <a:t>main:</a:t>
            </a:r>
            <a:br>
              <a:rPr lang="en" sz="1200"/>
            </a:br>
            <a:r>
              <a:rPr lang="en" sz="1200"/>
              <a:t>     62, Generating implicit copyin(filter[:][:])</a:t>
            </a:r>
            <a:br>
              <a:rPr lang="en" sz="1200"/>
            </a:br>
            <a:r>
              <a:rPr lang="en" sz="1200"/>
              <a:t>         Generating copyout(output[:][:])</a:t>
            </a:r>
            <a:br>
              <a:rPr lang="en" sz="1200"/>
            </a:br>
            <a:r>
              <a:rPr lang="en" sz="1200"/>
              <a:t>         Generating copy(image[:][:])</a:t>
            </a:r>
            <a:br>
              <a:rPr lang="en" sz="1200"/>
            </a:br>
            <a:r>
              <a:rPr lang="en" sz="1200"/>
              <a:t>     64, Loop is parallelizable</a:t>
            </a:r>
            <a:br>
              <a:rPr lang="en" sz="1200"/>
            </a:br>
            <a:r>
              <a:rPr lang="en" sz="1200"/>
              <a:t>     65, Loop is parallelizable</a:t>
            </a:r>
            <a:br>
              <a:rPr lang="en" sz="1200"/>
            </a:br>
            <a:r>
              <a:rPr lang="en" sz="1200"/>
              <a:t>     66, Loop carried dependence of output prevents parallelization</a:t>
            </a:r>
            <a:br>
              <a:rPr lang="en" sz="1200"/>
            </a:br>
            <a:r>
              <a:rPr lang="en" sz="1200"/>
              <a:t>         Loop carried backward dependence of output prevents vectorization</a:t>
            </a:r>
            <a:br>
              <a:rPr lang="en" sz="1200"/>
            </a:br>
            <a:r>
              <a:rPr lang="en" sz="1200"/>
              <a:t>     67, Complex loop carried dependence of output prevents parallelization</a:t>
            </a:r>
            <a:br>
              <a:rPr lang="en" sz="1200"/>
            </a:br>
            <a:r>
              <a:rPr lang="en" sz="1200"/>
              <a:t>         Loop carried dependence of output prevents parallelization</a:t>
            </a:r>
            <a:br>
              <a:rPr lang="en" sz="1200"/>
            </a:br>
            <a:r>
              <a:rPr lang="en" sz="1200"/>
              <a:t>         Loop carried backward dependence of output prevents vectorization</a:t>
            </a:r>
            <a:br>
              <a:rPr lang="en" sz="1200"/>
            </a:br>
            <a:r>
              <a:rPr lang="en" sz="1200"/>
              <a:t>         Inner sequential loop scheduled on accelerator</a:t>
            </a:r>
            <a:br>
              <a:rPr lang="en" sz="1200"/>
            </a:br>
            <a:r>
              <a:rPr lang="en" sz="1200"/>
              <a:t>         Accelerator kernel generated</a:t>
            </a:r>
            <a:br>
              <a:rPr lang="en" sz="1200"/>
            </a:br>
            <a:r>
              <a:rPr lang="en" sz="1200"/>
              <a:t>         Generating Tesla code</a:t>
            </a:r>
            <a:br>
              <a:rPr lang="en" sz="1200"/>
            </a:br>
            <a:r>
              <a:rPr lang="en" sz="1200"/>
              <a:t>         64, #pragma acc loop gang /* blockIdx.y */</a:t>
            </a:r>
            <a:br>
              <a:rPr lang="en" sz="1200"/>
            </a:br>
            <a:r>
              <a:rPr lang="en" sz="1200"/>
              <a:t>         65, #pragma acc loop gang, vector(128) /* blockIdx.x threadIdx.x */</a:t>
            </a:r>
            <a:br>
              <a:rPr lang="en" sz="1200"/>
            </a:br>
            <a:r>
              <a:rPr lang="en" sz="1200"/>
              <a:t>         66, #pragma acc loop seq</a:t>
            </a:r>
            <a:br>
              <a:rPr lang="en" sz="1200"/>
            </a:br>
            <a:r>
              <a:rPr lang="en" sz="1200"/>
              <a:t>         67, #pragma acc loop seq</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Results</a:t>
            </a:r>
            <a:endParaRPr/>
          </a:p>
        </p:txBody>
      </p:sp>
      <p:sp>
        <p:nvSpPr>
          <p:cNvPr id="164" name="Shape 164"/>
          <p:cNvSpPr txBox="1"/>
          <p:nvPr/>
        </p:nvSpPr>
        <p:spPr>
          <a:xfrm>
            <a:off x="421600" y="1406075"/>
            <a:ext cx="8251200" cy="30555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en" sz="1600"/>
              <a:t>Parallel Code is Faster Than Serial Code! But how much faster, and in what cases?</a:t>
            </a:r>
            <a:endParaRPr sz="1600"/>
          </a:p>
          <a:p>
            <a:pPr marL="0" lvl="0" indent="0" rtl="0">
              <a:spcBef>
                <a:spcPts val="0"/>
              </a:spcBef>
              <a:spcAft>
                <a:spcPts val="0"/>
              </a:spcAft>
              <a:buNone/>
            </a:pPr>
            <a:r>
              <a:rPr lang="en" sz="1600"/>
              <a:t> </a:t>
            </a:r>
            <a:endParaRPr sz="1600"/>
          </a:p>
          <a:p>
            <a:pPr marL="457200" lvl="0" indent="-330200" rtl="0">
              <a:spcBef>
                <a:spcPts val="0"/>
              </a:spcBef>
              <a:spcAft>
                <a:spcPts val="0"/>
              </a:spcAft>
              <a:buSzPts val="1600"/>
              <a:buChar char="●"/>
            </a:pPr>
            <a:r>
              <a:rPr lang="en" sz="1600"/>
              <a:t>We ran the following </a:t>
            </a:r>
            <a:r>
              <a:rPr lang="en" sz="1600" b="1"/>
              <a:t>3 Experiments</a:t>
            </a:r>
            <a:r>
              <a:rPr lang="en" sz="1600"/>
              <a:t>:</a:t>
            </a:r>
            <a:endParaRPr sz="1600"/>
          </a:p>
          <a:p>
            <a:pPr marL="0" lvl="0" indent="0" rtl="0">
              <a:spcBef>
                <a:spcPts val="0"/>
              </a:spcBef>
              <a:spcAft>
                <a:spcPts val="0"/>
              </a:spcAft>
              <a:buNone/>
            </a:pPr>
            <a:endParaRPr sz="1600"/>
          </a:p>
          <a:p>
            <a:pPr marL="914400" lvl="1" indent="-330200" rtl="0">
              <a:spcBef>
                <a:spcPts val="0"/>
              </a:spcBef>
              <a:spcAft>
                <a:spcPts val="0"/>
              </a:spcAft>
              <a:buSzPts val="1600"/>
              <a:buChar char="○"/>
            </a:pPr>
            <a:r>
              <a:rPr lang="en" sz="1600"/>
              <a:t> 3x3 kernel on grayscale images ranging from 16x16 to 16384x16384</a:t>
            </a:r>
            <a:endParaRPr sz="1600"/>
          </a:p>
          <a:p>
            <a:pPr marL="914400" lvl="1" indent="-330200" rtl="0">
              <a:spcBef>
                <a:spcPts val="0"/>
              </a:spcBef>
              <a:spcAft>
                <a:spcPts val="0"/>
              </a:spcAft>
              <a:buSzPts val="1600"/>
              <a:buChar char="○"/>
            </a:pPr>
            <a:r>
              <a:rPr lang="en" sz="1600"/>
              <a:t>16x16 kernel on grayscale images ranging from 16 x16 to </a:t>
            </a:r>
            <a:r>
              <a:rPr lang="en" sz="1600">
                <a:solidFill>
                  <a:schemeClr val="dk2"/>
                </a:solidFill>
              </a:rPr>
              <a:t>16384x16384</a:t>
            </a:r>
            <a:endParaRPr sz="1600">
              <a:solidFill>
                <a:schemeClr val="dk2"/>
              </a:solidFill>
            </a:endParaRPr>
          </a:p>
          <a:p>
            <a:pPr marL="914400" lvl="1" indent="-330200" rtl="0">
              <a:spcBef>
                <a:spcPts val="0"/>
              </a:spcBef>
              <a:spcAft>
                <a:spcPts val="0"/>
              </a:spcAft>
              <a:buSzPts val="1600"/>
              <a:buChar char="○"/>
            </a:pPr>
            <a:r>
              <a:rPr lang="en" sz="1600"/>
              <a:t>All-to-All kernel on grayscale images ranging from 16x16 to 1024x1024</a:t>
            </a:r>
            <a:endParaRPr sz="1600"/>
          </a:p>
          <a:p>
            <a:pPr marL="457200" lvl="0" indent="0" rtl="0">
              <a:spcBef>
                <a:spcPts val="0"/>
              </a:spcBef>
              <a:spcAft>
                <a:spcPts val="0"/>
              </a:spcAft>
              <a:buNone/>
            </a:pPr>
            <a:endParaRPr sz="1600"/>
          </a:p>
          <a:p>
            <a:pPr marL="457200" lvl="0" indent="-330200" rtl="0">
              <a:spcBef>
                <a:spcPts val="0"/>
              </a:spcBef>
              <a:spcAft>
                <a:spcPts val="0"/>
              </a:spcAft>
              <a:buSzPts val="1600"/>
              <a:buChar char="●"/>
            </a:pPr>
            <a:r>
              <a:rPr lang="en" sz="1600"/>
              <a:t>We compared the performance of serial code run on a CPU, parallelized multicore CPU and parallelized GPU. All were run in an interactive session on the SCC with 1 GPU.   </a:t>
            </a:r>
            <a:endParaRPr sz="1600"/>
          </a:p>
          <a:p>
            <a:pPr marL="0" lvl="0" indent="0" rtl="0">
              <a:spcBef>
                <a:spcPts val="0"/>
              </a:spcBef>
              <a:spcAft>
                <a:spcPts val="0"/>
              </a:spcAft>
              <a:buNone/>
            </a:pPr>
            <a:endParaRPr/>
          </a:p>
          <a:p>
            <a:pPr marL="0" lvl="0" indent="0">
              <a:spcBef>
                <a:spcPts val="0"/>
              </a:spcBef>
              <a:spcAft>
                <a:spcPts val="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Results: 3x3 Kernel</a:t>
            </a:r>
            <a:endParaRPr/>
          </a:p>
        </p:txBody>
      </p:sp>
      <p:pic>
        <p:nvPicPr>
          <p:cNvPr id="170" name="Shape 170"/>
          <p:cNvPicPr preferRelativeResize="0"/>
          <p:nvPr/>
        </p:nvPicPr>
        <p:blipFill rotWithShape="1">
          <a:blip r:embed="rId3">
            <a:alphaModFix/>
          </a:blip>
          <a:srcRect/>
          <a:stretch/>
        </p:blipFill>
        <p:spPr>
          <a:xfrm>
            <a:off x="330375" y="1059575"/>
            <a:ext cx="4857626" cy="3643225"/>
          </a:xfrm>
          <a:prstGeom prst="rect">
            <a:avLst/>
          </a:prstGeom>
          <a:noFill/>
          <a:ln>
            <a:noFill/>
          </a:ln>
        </p:spPr>
      </p:pic>
      <p:sp>
        <p:nvSpPr>
          <p:cNvPr id="171" name="Shape 171"/>
          <p:cNvSpPr txBox="1"/>
          <p:nvPr/>
        </p:nvSpPr>
        <p:spPr>
          <a:xfrm>
            <a:off x="5188000" y="1204150"/>
            <a:ext cx="3644400" cy="36852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Due to GPU data passing procedures, the serial code is actually much faster than using a GPU until we reach an image size of around 4000 x 4000 pixels.</a:t>
            </a:r>
            <a:endParaRPr/>
          </a:p>
          <a:p>
            <a:pPr marL="0" lvl="0" indent="0" rtl="0">
              <a:spcBef>
                <a:spcPts val="0"/>
              </a:spcBef>
              <a:spcAft>
                <a:spcPts val="0"/>
              </a:spcAft>
              <a:buNone/>
            </a:pPr>
            <a:endParaRPr/>
          </a:p>
          <a:p>
            <a:pPr marL="457200" lvl="0" indent="-317500" rtl="0">
              <a:spcBef>
                <a:spcPts val="0"/>
              </a:spcBef>
              <a:spcAft>
                <a:spcPts val="0"/>
              </a:spcAft>
              <a:buSzPts val="1400"/>
              <a:buChar char="●"/>
            </a:pPr>
            <a:r>
              <a:rPr lang="en"/>
              <a:t>Use of GPU has a constant start up time of about ~0.27 seconds. Making it slower than serial code for small convolutions.</a:t>
            </a:r>
            <a:endParaRPr/>
          </a:p>
          <a:p>
            <a:pPr marL="0" lvl="0" indent="0" rtl="0">
              <a:spcBef>
                <a:spcPts val="0"/>
              </a:spcBef>
              <a:spcAft>
                <a:spcPts val="0"/>
              </a:spcAft>
              <a:buNone/>
            </a:pPr>
            <a:endParaRPr/>
          </a:p>
          <a:p>
            <a:pPr marL="457200" lvl="0" indent="-317500" rtl="0">
              <a:spcBef>
                <a:spcPts val="0"/>
              </a:spcBef>
              <a:spcAft>
                <a:spcPts val="0"/>
              </a:spcAft>
              <a:buSzPts val="1400"/>
              <a:buChar char="●"/>
            </a:pPr>
            <a:r>
              <a:rPr lang="en"/>
              <a:t>Without any data passing overhead multi-core achieves by far the best performance here.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Results: 3x3 Kernel</a:t>
            </a:r>
            <a:endParaRPr/>
          </a:p>
        </p:txBody>
      </p:sp>
      <p:pic>
        <p:nvPicPr>
          <p:cNvPr id="177" name="Shape 177"/>
          <p:cNvPicPr preferRelativeResize="0"/>
          <p:nvPr/>
        </p:nvPicPr>
        <p:blipFill rotWithShape="1">
          <a:blip r:embed="rId3">
            <a:alphaModFix/>
          </a:blip>
          <a:srcRect/>
          <a:stretch/>
        </p:blipFill>
        <p:spPr>
          <a:xfrm>
            <a:off x="330375" y="1059575"/>
            <a:ext cx="4857626" cy="3643225"/>
          </a:xfrm>
          <a:prstGeom prst="rect">
            <a:avLst/>
          </a:prstGeom>
          <a:noFill/>
          <a:ln>
            <a:noFill/>
          </a:ln>
        </p:spPr>
      </p:pic>
      <p:sp>
        <p:nvSpPr>
          <p:cNvPr id="178" name="Shape 178"/>
          <p:cNvSpPr txBox="1"/>
          <p:nvPr/>
        </p:nvSpPr>
        <p:spPr>
          <a:xfrm>
            <a:off x="5188000" y="1204150"/>
            <a:ext cx="3644400" cy="36852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en" sz="1600"/>
              <a:t>Endpoint Performance (16384 pix):</a:t>
            </a:r>
            <a:endParaRPr sz="1600"/>
          </a:p>
          <a:p>
            <a:pPr marL="0" lvl="0" indent="0" rtl="0">
              <a:spcBef>
                <a:spcPts val="0"/>
              </a:spcBef>
              <a:spcAft>
                <a:spcPts val="0"/>
              </a:spcAft>
              <a:buNone/>
            </a:pPr>
            <a:endParaRPr sz="1600"/>
          </a:p>
          <a:p>
            <a:pPr marL="914400" lvl="1" indent="-330200" rtl="0">
              <a:spcBef>
                <a:spcPts val="0"/>
              </a:spcBef>
              <a:spcAft>
                <a:spcPts val="0"/>
              </a:spcAft>
              <a:buSzPts val="1600"/>
              <a:buChar char="○"/>
            </a:pPr>
            <a:r>
              <a:rPr lang="en" sz="1600"/>
              <a:t>GPU:   0.7649 seconds</a:t>
            </a:r>
            <a:endParaRPr sz="1600"/>
          </a:p>
          <a:p>
            <a:pPr marL="914400" lvl="1" indent="-330200" rtl="0">
              <a:spcBef>
                <a:spcPts val="0"/>
              </a:spcBef>
              <a:spcAft>
                <a:spcPts val="0"/>
              </a:spcAft>
              <a:buSzPts val="1600"/>
              <a:buChar char="○"/>
            </a:pPr>
            <a:r>
              <a:rPr lang="en" sz="1600"/>
              <a:t>Multi:   0.1583 seconds</a:t>
            </a:r>
            <a:endParaRPr sz="1600"/>
          </a:p>
          <a:p>
            <a:pPr marL="914400" lvl="1" indent="-330200" rtl="0">
              <a:spcBef>
                <a:spcPts val="0"/>
              </a:spcBef>
              <a:spcAft>
                <a:spcPts val="0"/>
              </a:spcAft>
              <a:buSzPts val="1600"/>
              <a:buChar char="○"/>
            </a:pPr>
            <a:r>
              <a:rPr lang="en" sz="1600"/>
              <a:t>Serial:  4.3467 seconds</a:t>
            </a:r>
            <a:endParaRPr sz="1600"/>
          </a:p>
          <a:p>
            <a:pPr marL="457200" lvl="0" indent="0" rtl="0">
              <a:spcBef>
                <a:spcPts val="0"/>
              </a:spcBef>
              <a:spcAft>
                <a:spcPts val="0"/>
              </a:spcAft>
              <a:buNone/>
            </a:pPr>
            <a:endParaRPr sz="1600"/>
          </a:p>
          <a:p>
            <a:pPr marL="457200" lvl="0" indent="0" rtl="0">
              <a:spcBef>
                <a:spcPts val="0"/>
              </a:spcBef>
              <a:spcAft>
                <a:spcPts val="0"/>
              </a:spcAft>
              <a:buNone/>
            </a:pPr>
            <a:endParaRPr sz="1600"/>
          </a:p>
          <a:p>
            <a:pPr marL="457200" lvl="0" indent="-330200" rtl="0">
              <a:spcBef>
                <a:spcPts val="0"/>
              </a:spcBef>
              <a:spcAft>
                <a:spcPts val="0"/>
              </a:spcAft>
              <a:buSzPts val="1600"/>
              <a:buChar char="●"/>
            </a:pPr>
            <a:r>
              <a:rPr lang="en" sz="1600"/>
              <a:t>With these dimensions GPU is approximately </a:t>
            </a:r>
            <a:r>
              <a:rPr lang="en" sz="1600" b="1"/>
              <a:t>5.6</a:t>
            </a:r>
            <a:r>
              <a:rPr lang="en" sz="1600"/>
              <a:t> times faster and Multi-core is about  </a:t>
            </a:r>
            <a:r>
              <a:rPr lang="en" sz="1600" b="1"/>
              <a:t>27.4</a:t>
            </a:r>
            <a:r>
              <a:rPr lang="en" sz="1600"/>
              <a:t> times faster.</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Results: 16x16 Kernel</a:t>
            </a:r>
            <a:endParaRPr/>
          </a:p>
        </p:txBody>
      </p:sp>
      <p:sp>
        <p:nvSpPr>
          <p:cNvPr id="184" name="Shape 184"/>
          <p:cNvSpPr txBox="1"/>
          <p:nvPr/>
        </p:nvSpPr>
        <p:spPr>
          <a:xfrm>
            <a:off x="5087550" y="1319475"/>
            <a:ext cx="3466800" cy="28734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en" sz="1600"/>
              <a:t>With a larger kernel,however, we see the benefits of using the GPU much earlier. Around 1024 x 1024.</a:t>
            </a:r>
            <a:endParaRPr sz="1600"/>
          </a:p>
          <a:p>
            <a:pPr marL="0" lvl="0" indent="0" rtl="0">
              <a:spcBef>
                <a:spcPts val="0"/>
              </a:spcBef>
              <a:spcAft>
                <a:spcPts val="0"/>
              </a:spcAft>
              <a:buNone/>
            </a:pPr>
            <a:endParaRPr sz="1600"/>
          </a:p>
          <a:p>
            <a:pPr marL="457200" lvl="0" indent="-330200" rtl="0">
              <a:spcBef>
                <a:spcPts val="0"/>
              </a:spcBef>
              <a:spcAft>
                <a:spcPts val="0"/>
              </a:spcAft>
              <a:buSzPts val="1600"/>
              <a:buChar char="●"/>
            </a:pPr>
            <a:r>
              <a:rPr lang="en" sz="1600"/>
              <a:t>Although GPU still has constant overhead with smaller matrices, we can see that it vastly outperforms both Serial and Multi-core processing for larger operations. </a:t>
            </a:r>
            <a:endParaRPr sz="1600"/>
          </a:p>
        </p:txBody>
      </p:sp>
      <p:pic>
        <p:nvPicPr>
          <p:cNvPr id="185" name="Shape 185"/>
          <p:cNvPicPr preferRelativeResize="0"/>
          <p:nvPr/>
        </p:nvPicPr>
        <p:blipFill>
          <a:blip r:embed="rId3">
            <a:alphaModFix/>
          </a:blip>
          <a:stretch>
            <a:fillRect/>
          </a:stretch>
        </p:blipFill>
        <p:spPr>
          <a:xfrm>
            <a:off x="525075" y="1097775"/>
            <a:ext cx="4562475" cy="3421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Results: 16x16 Kernel</a:t>
            </a:r>
            <a:endParaRPr/>
          </a:p>
        </p:txBody>
      </p:sp>
      <p:pic>
        <p:nvPicPr>
          <p:cNvPr id="191" name="Shape 191"/>
          <p:cNvPicPr preferRelativeResize="0"/>
          <p:nvPr/>
        </p:nvPicPr>
        <p:blipFill>
          <a:blip r:embed="rId3">
            <a:alphaModFix/>
          </a:blip>
          <a:stretch>
            <a:fillRect/>
          </a:stretch>
        </p:blipFill>
        <p:spPr>
          <a:xfrm>
            <a:off x="525075" y="1097775"/>
            <a:ext cx="4562475" cy="3421850"/>
          </a:xfrm>
          <a:prstGeom prst="rect">
            <a:avLst/>
          </a:prstGeom>
          <a:noFill/>
          <a:ln>
            <a:noFill/>
          </a:ln>
        </p:spPr>
      </p:pic>
      <p:sp>
        <p:nvSpPr>
          <p:cNvPr id="192" name="Shape 192"/>
          <p:cNvSpPr txBox="1"/>
          <p:nvPr/>
        </p:nvSpPr>
        <p:spPr>
          <a:xfrm>
            <a:off x="5188000" y="1204150"/>
            <a:ext cx="3644400" cy="36852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en" sz="1600"/>
              <a:t>Endpoint Performance (16384 pix):</a:t>
            </a:r>
            <a:endParaRPr sz="1600"/>
          </a:p>
          <a:p>
            <a:pPr marL="0" lvl="0" indent="0" rtl="0">
              <a:spcBef>
                <a:spcPts val="0"/>
              </a:spcBef>
              <a:spcAft>
                <a:spcPts val="0"/>
              </a:spcAft>
              <a:buNone/>
            </a:pPr>
            <a:endParaRPr sz="1600"/>
          </a:p>
          <a:p>
            <a:pPr marL="914400" lvl="1" indent="-330200" rtl="0">
              <a:spcBef>
                <a:spcPts val="0"/>
              </a:spcBef>
              <a:spcAft>
                <a:spcPts val="0"/>
              </a:spcAft>
              <a:buSzPts val="1600"/>
              <a:buChar char="○"/>
            </a:pPr>
            <a:r>
              <a:rPr lang="en" sz="1600"/>
              <a:t>GPU:   1.6843 seconds</a:t>
            </a:r>
            <a:endParaRPr sz="1600"/>
          </a:p>
          <a:p>
            <a:pPr marL="914400" lvl="1" indent="-330200" rtl="0">
              <a:spcBef>
                <a:spcPts val="0"/>
              </a:spcBef>
              <a:spcAft>
                <a:spcPts val="0"/>
              </a:spcAft>
              <a:buSzPts val="1600"/>
              <a:buChar char="○"/>
            </a:pPr>
            <a:r>
              <a:rPr lang="en" sz="1600"/>
              <a:t>Multi:   5.7168 seconds</a:t>
            </a:r>
            <a:endParaRPr sz="1600"/>
          </a:p>
          <a:p>
            <a:pPr marL="914400" lvl="1" indent="-330200" rtl="0">
              <a:spcBef>
                <a:spcPts val="0"/>
              </a:spcBef>
              <a:spcAft>
                <a:spcPts val="0"/>
              </a:spcAft>
              <a:buSzPts val="1600"/>
              <a:buChar char="○"/>
            </a:pPr>
            <a:r>
              <a:rPr lang="en" sz="1600"/>
              <a:t>Serial:  102.6549 seconds</a:t>
            </a:r>
            <a:endParaRPr sz="1600"/>
          </a:p>
          <a:p>
            <a:pPr marL="457200" lvl="0" indent="0" rtl="0">
              <a:spcBef>
                <a:spcPts val="0"/>
              </a:spcBef>
              <a:spcAft>
                <a:spcPts val="0"/>
              </a:spcAft>
              <a:buNone/>
            </a:pPr>
            <a:endParaRPr sz="1600"/>
          </a:p>
          <a:p>
            <a:pPr marL="457200" lvl="0" indent="0" rtl="0">
              <a:spcBef>
                <a:spcPts val="0"/>
              </a:spcBef>
              <a:spcAft>
                <a:spcPts val="0"/>
              </a:spcAft>
              <a:buNone/>
            </a:pPr>
            <a:endParaRPr sz="1600"/>
          </a:p>
          <a:p>
            <a:pPr marL="457200" lvl="0" indent="-330200" rtl="0">
              <a:spcBef>
                <a:spcPts val="0"/>
              </a:spcBef>
              <a:spcAft>
                <a:spcPts val="0"/>
              </a:spcAft>
              <a:buSzPts val="1600"/>
              <a:buChar char="●"/>
            </a:pPr>
            <a:r>
              <a:rPr lang="en" sz="1600"/>
              <a:t>With these dimensions GPU is approximately </a:t>
            </a:r>
            <a:r>
              <a:rPr lang="en" sz="1600" b="1"/>
              <a:t>60.9</a:t>
            </a:r>
            <a:r>
              <a:rPr lang="en" sz="1600"/>
              <a:t> times faster and Multi-core is about  </a:t>
            </a:r>
            <a:r>
              <a:rPr lang="en" sz="1600" b="1"/>
              <a:t>17.95</a:t>
            </a:r>
            <a:r>
              <a:rPr lang="en" sz="1600"/>
              <a:t> times faster.</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Results: NxN Kernel</a:t>
            </a:r>
            <a:endParaRPr/>
          </a:p>
        </p:txBody>
      </p:sp>
      <p:pic>
        <p:nvPicPr>
          <p:cNvPr id="198" name="Shape 198"/>
          <p:cNvPicPr preferRelativeResize="0"/>
          <p:nvPr/>
        </p:nvPicPr>
        <p:blipFill>
          <a:blip r:embed="rId3">
            <a:alphaModFix/>
          </a:blip>
          <a:stretch>
            <a:fillRect/>
          </a:stretch>
        </p:blipFill>
        <p:spPr>
          <a:xfrm>
            <a:off x="440600" y="1114400"/>
            <a:ext cx="4965725" cy="3724300"/>
          </a:xfrm>
          <a:prstGeom prst="rect">
            <a:avLst/>
          </a:prstGeom>
          <a:noFill/>
          <a:ln>
            <a:noFill/>
          </a:ln>
        </p:spPr>
      </p:pic>
      <p:sp>
        <p:nvSpPr>
          <p:cNvPr id="199" name="Shape 199"/>
          <p:cNvSpPr txBox="1"/>
          <p:nvPr/>
        </p:nvSpPr>
        <p:spPr>
          <a:xfrm>
            <a:off x="5406325" y="1319475"/>
            <a:ext cx="3148200" cy="23139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en" sz="1600"/>
              <a:t>All-to-All convolutions require large amounts of memory. Only ran these to 1024 x 1024</a:t>
            </a:r>
            <a:endParaRPr sz="1600"/>
          </a:p>
          <a:p>
            <a:pPr marL="0" lvl="0" indent="0" rtl="0">
              <a:spcBef>
                <a:spcPts val="0"/>
              </a:spcBef>
              <a:spcAft>
                <a:spcPts val="0"/>
              </a:spcAft>
              <a:buNone/>
            </a:pPr>
            <a:endParaRPr sz="1600"/>
          </a:p>
          <a:p>
            <a:pPr marL="457200" lvl="0" indent="-317500" rtl="0">
              <a:spcBef>
                <a:spcPts val="0"/>
              </a:spcBef>
              <a:spcAft>
                <a:spcPts val="0"/>
              </a:spcAft>
              <a:buSzPts val="1400"/>
              <a:buChar char="●"/>
            </a:pPr>
            <a:r>
              <a:rPr lang="en" sz="1600"/>
              <a:t>These were guaranteed to provide us with worst case running time for each method</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solidFill>
                  <a:srgbClr val="000000"/>
                </a:solidFill>
              </a:rPr>
              <a:t>Outline</a:t>
            </a:r>
            <a:r>
              <a:rPr lang="en" sz="1800">
                <a:solidFill>
                  <a:schemeClr val="dk2"/>
                </a:solidFill>
              </a:rPr>
              <a:t> </a:t>
            </a:r>
            <a:endParaRPr sz="1800">
              <a:solidFill>
                <a:schemeClr val="dk2"/>
              </a:solidFill>
            </a:endParaRPr>
          </a:p>
          <a:p>
            <a:pPr marL="0" lvl="0" indent="0">
              <a:spcBef>
                <a:spcPts val="0"/>
              </a:spcBef>
              <a:spcAft>
                <a:spcPts val="0"/>
              </a:spcAft>
              <a:buNone/>
            </a:pPr>
            <a:endParaRPr sz="1800">
              <a:solidFill>
                <a:schemeClr val="dk2"/>
              </a:solidFill>
            </a:endParaRPr>
          </a:p>
        </p:txBody>
      </p:sp>
      <p:sp>
        <p:nvSpPr>
          <p:cNvPr id="71" name="Shape 7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Arial"/>
              <a:buChar char="●"/>
            </a:pPr>
            <a:r>
              <a:rPr lang="en">
                <a:latin typeface="Arial"/>
                <a:ea typeface="Arial"/>
                <a:cs typeface="Arial"/>
                <a:sym typeface="Arial"/>
              </a:rPr>
              <a:t>Introduction - What Is a Convolution and Why is it important</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Work Planned vs Work Accomplished</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Parallelization Strategy </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Results</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Road Blocks</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sz="1400">
                <a:latin typeface="Arial"/>
                <a:ea typeface="Arial"/>
                <a:cs typeface="Arial"/>
                <a:sym typeface="Arial"/>
              </a:rPr>
              <a:t>Time Complexity</a:t>
            </a:r>
            <a:endParaRPr sz="1400">
              <a:latin typeface="Arial"/>
              <a:ea typeface="Arial"/>
              <a:cs typeface="Arial"/>
              <a:sym typeface="Arial"/>
            </a:endParaRPr>
          </a:p>
          <a:p>
            <a:pPr marL="914400" lvl="1" indent="-317500" rtl="0">
              <a:spcBef>
                <a:spcPts val="0"/>
              </a:spcBef>
              <a:spcAft>
                <a:spcPts val="0"/>
              </a:spcAft>
              <a:buSzPts val="1400"/>
              <a:buFont typeface="Arial"/>
              <a:buChar char="○"/>
            </a:pPr>
            <a:r>
              <a:rPr lang="en" sz="1400">
                <a:latin typeface="Arial"/>
                <a:ea typeface="Arial"/>
                <a:cs typeface="Arial"/>
                <a:sym typeface="Arial"/>
              </a:rPr>
              <a:t>Memory Issues</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Lessons Learned</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Next Steps</a:t>
            </a:r>
            <a:endParaRPr>
              <a:latin typeface="Arial"/>
              <a:ea typeface="Arial"/>
              <a:cs typeface="Arial"/>
              <a:sym typeface="Arial"/>
            </a:endParaRPr>
          </a:p>
          <a:p>
            <a:pPr marL="457200" lvl="0" indent="-342900">
              <a:spcBef>
                <a:spcPts val="0"/>
              </a:spcBef>
              <a:spcAft>
                <a:spcPts val="0"/>
              </a:spcAft>
              <a:buSzPts val="1800"/>
              <a:buFont typeface="Arial"/>
              <a:buChar char="●"/>
            </a:pPr>
            <a:r>
              <a:rPr lang="en">
                <a:latin typeface="Arial"/>
                <a:ea typeface="Arial"/>
                <a:cs typeface="Arial"/>
                <a:sym typeface="Arial"/>
              </a:rPr>
              <a:t>Conclusion</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Results: NxN Kernel</a:t>
            </a:r>
            <a:endParaRPr/>
          </a:p>
        </p:txBody>
      </p:sp>
      <p:pic>
        <p:nvPicPr>
          <p:cNvPr id="205" name="Shape 205"/>
          <p:cNvPicPr preferRelativeResize="0"/>
          <p:nvPr/>
        </p:nvPicPr>
        <p:blipFill>
          <a:blip r:embed="rId3">
            <a:alphaModFix/>
          </a:blip>
          <a:stretch>
            <a:fillRect/>
          </a:stretch>
        </p:blipFill>
        <p:spPr>
          <a:xfrm>
            <a:off x="440600" y="1114400"/>
            <a:ext cx="4965725" cy="3724300"/>
          </a:xfrm>
          <a:prstGeom prst="rect">
            <a:avLst/>
          </a:prstGeom>
          <a:noFill/>
          <a:ln>
            <a:noFill/>
          </a:ln>
        </p:spPr>
      </p:pic>
      <p:sp>
        <p:nvSpPr>
          <p:cNvPr id="206" name="Shape 206"/>
          <p:cNvSpPr txBox="1"/>
          <p:nvPr/>
        </p:nvSpPr>
        <p:spPr>
          <a:xfrm>
            <a:off x="5188000" y="1204150"/>
            <a:ext cx="3644400" cy="36852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en" sz="1600"/>
              <a:t>Endpoint Performance (1024 pix):</a:t>
            </a:r>
            <a:endParaRPr sz="1600"/>
          </a:p>
          <a:p>
            <a:pPr marL="0" lvl="0" indent="0" rtl="0">
              <a:spcBef>
                <a:spcPts val="0"/>
              </a:spcBef>
              <a:spcAft>
                <a:spcPts val="0"/>
              </a:spcAft>
              <a:buNone/>
            </a:pPr>
            <a:endParaRPr sz="1600"/>
          </a:p>
          <a:p>
            <a:pPr marL="914400" lvl="1" indent="-330200" rtl="0">
              <a:spcBef>
                <a:spcPts val="0"/>
              </a:spcBef>
              <a:spcAft>
                <a:spcPts val="0"/>
              </a:spcAft>
              <a:buSzPts val="1600"/>
              <a:buChar char="○"/>
            </a:pPr>
            <a:r>
              <a:rPr lang="en" sz="1600"/>
              <a:t>GPU:   4.5761 seconds</a:t>
            </a:r>
            <a:endParaRPr sz="1600"/>
          </a:p>
          <a:p>
            <a:pPr marL="914400" lvl="1" indent="-330200" rtl="0">
              <a:spcBef>
                <a:spcPts val="0"/>
              </a:spcBef>
              <a:spcAft>
                <a:spcPts val="0"/>
              </a:spcAft>
              <a:buSzPts val="1600"/>
              <a:buChar char="○"/>
            </a:pPr>
            <a:r>
              <a:rPr lang="en" sz="1600"/>
              <a:t>Multi:   54.7941seconds</a:t>
            </a:r>
            <a:endParaRPr sz="1600"/>
          </a:p>
          <a:p>
            <a:pPr marL="914400" lvl="1" indent="-330200" rtl="0">
              <a:spcBef>
                <a:spcPts val="0"/>
              </a:spcBef>
              <a:spcAft>
                <a:spcPts val="0"/>
              </a:spcAft>
              <a:buSzPts val="1600"/>
              <a:buChar char="○"/>
            </a:pPr>
            <a:r>
              <a:rPr lang="en" sz="1600"/>
              <a:t>Serial:  2347.54 seconds</a:t>
            </a:r>
            <a:endParaRPr sz="1600"/>
          </a:p>
          <a:p>
            <a:pPr marL="457200" lvl="0" indent="0" rtl="0">
              <a:spcBef>
                <a:spcPts val="0"/>
              </a:spcBef>
              <a:spcAft>
                <a:spcPts val="0"/>
              </a:spcAft>
              <a:buNone/>
            </a:pPr>
            <a:endParaRPr sz="1600"/>
          </a:p>
          <a:p>
            <a:pPr marL="457200" lvl="0" indent="0" rtl="0">
              <a:spcBef>
                <a:spcPts val="0"/>
              </a:spcBef>
              <a:spcAft>
                <a:spcPts val="0"/>
              </a:spcAft>
              <a:buNone/>
            </a:pPr>
            <a:endParaRPr sz="1600"/>
          </a:p>
          <a:p>
            <a:pPr marL="457200" lvl="0" indent="-330200" rtl="0">
              <a:spcBef>
                <a:spcPts val="0"/>
              </a:spcBef>
              <a:spcAft>
                <a:spcPts val="0"/>
              </a:spcAft>
              <a:buSzPts val="1600"/>
              <a:buChar char="●"/>
            </a:pPr>
            <a:r>
              <a:rPr lang="en" sz="1600"/>
              <a:t>With these dimensions GPU is approximately </a:t>
            </a:r>
            <a:r>
              <a:rPr lang="en" sz="1600" b="1"/>
              <a:t>513</a:t>
            </a:r>
            <a:r>
              <a:rPr lang="en" sz="1600"/>
              <a:t> times faster and Multi-core is about  </a:t>
            </a:r>
            <a:r>
              <a:rPr lang="en" sz="1600" b="1"/>
              <a:t>42.84</a:t>
            </a:r>
            <a:r>
              <a:rPr lang="en" sz="1600"/>
              <a:t> times faster.</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 Closer Look at GPU Timing</a:t>
            </a:r>
            <a:endParaRPr/>
          </a:p>
        </p:txBody>
      </p:sp>
      <p:sp>
        <p:nvSpPr>
          <p:cNvPr id="212" name="Shape 212"/>
          <p:cNvSpPr txBox="1">
            <a:spLocks noGrp="1"/>
          </p:cNvSpPr>
          <p:nvPr>
            <p:ph type="body" idx="1"/>
          </p:nvPr>
        </p:nvSpPr>
        <p:spPr>
          <a:xfrm>
            <a:off x="382600" y="1468825"/>
            <a:ext cx="8761500" cy="309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a:latin typeface="Arial"/>
                <a:ea typeface="Arial"/>
                <a:cs typeface="Arial"/>
                <a:sym typeface="Arial"/>
              </a:rPr>
              <a:t>Set the PGI_ACC_TIME environment variable to receive detailed timing info regarding GPU:</a:t>
            </a:r>
            <a:br>
              <a:rPr lang="en">
                <a:latin typeface="Arial"/>
                <a:ea typeface="Arial"/>
                <a:cs typeface="Arial"/>
                <a:sym typeface="Arial"/>
              </a:rPr>
            </a:br>
            <a:r>
              <a:rPr lang="en" sz="1200"/>
              <a:t>Accelerator Kernel Timing data</a:t>
            </a:r>
            <a:endParaRPr sz="1200"/>
          </a:p>
          <a:p>
            <a:pPr marL="0" lvl="0" indent="0">
              <a:lnSpc>
                <a:spcPct val="100000"/>
              </a:lnSpc>
              <a:spcBef>
                <a:spcPts val="1600"/>
              </a:spcBef>
              <a:spcAft>
                <a:spcPts val="0"/>
              </a:spcAft>
              <a:buNone/>
            </a:pPr>
            <a:r>
              <a:rPr lang="en" sz="1200"/>
              <a:t>main  NVIDIA  devicenum=0</a:t>
            </a:r>
            <a:endParaRPr sz="1200"/>
          </a:p>
          <a:p>
            <a:pPr marL="0" lvl="0" indent="0">
              <a:lnSpc>
                <a:spcPct val="100000"/>
              </a:lnSpc>
              <a:spcBef>
                <a:spcPts val="0"/>
              </a:spcBef>
              <a:spcAft>
                <a:spcPts val="0"/>
              </a:spcAft>
              <a:buNone/>
            </a:pPr>
            <a:r>
              <a:rPr lang="en" sz="1200"/>
              <a:t>    time(us): 625,121</a:t>
            </a:r>
            <a:endParaRPr sz="1200"/>
          </a:p>
          <a:p>
            <a:pPr marL="0" lvl="0" indent="0">
              <a:lnSpc>
                <a:spcPct val="100000"/>
              </a:lnSpc>
              <a:spcBef>
                <a:spcPts val="0"/>
              </a:spcBef>
              <a:spcAft>
                <a:spcPts val="0"/>
              </a:spcAft>
              <a:buNone/>
            </a:pPr>
            <a:r>
              <a:rPr lang="en" sz="1200"/>
              <a:t>    62: compute region reached 1 time</a:t>
            </a:r>
            <a:endParaRPr sz="1200"/>
          </a:p>
          <a:p>
            <a:pPr marL="0" lvl="0" indent="0">
              <a:lnSpc>
                <a:spcPct val="100000"/>
              </a:lnSpc>
              <a:spcBef>
                <a:spcPts val="0"/>
              </a:spcBef>
              <a:spcAft>
                <a:spcPts val="0"/>
              </a:spcAft>
              <a:buNone/>
            </a:pPr>
            <a:r>
              <a:rPr lang="en" sz="1200"/>
              <a:t>        67: kernel launched 1 time</a:t>
            </a:r>
            <a:endParaRPr sz="1200"/>
          </a:p>
          <a:p>
            <a:pPr marL="0" lvl="0" indent="0">
              <a:lnSpc>
                <a:spcPct val="100000"/>
              </a:lnSpc>
              <a:spcBef>
                <a:spcPts val="0"/>
              </a:spcBef>
              <a:spcAft>
                <a:spcPts val="0"/>
              </a:spcAft>
              <a:buNone/>
            </a:pPr>
            <a:r>
              <a:rPr lang="en" sz="1200"/>
              <a:t>            grid: [128x256]  block: [128]</a:t>
            </a:r>
            <a:endParaRPr sz="1200"/>
          </a:p>
          <a:p>
            <a:pPr marL="0" lvl="0" indent="0">
              <a:lnSpc>
                <a:spcPct val="100000"/>
              </a:lnSpc>
              <a:spcBef>
                <a:spcPts val="0"/>
              </a:spcBef>
              <a:spcAft>
                <a:spcPts val="0"/>
              </a:spcAft>
              <a:buNone/>
            </a:pPr>
            <a:r>
              <a:rPr lang="en" sz="1200"/>
              <a:t>             device time(us): total=117,676 max=117,676 min=117,676 avg=117,676                                                                            </a:t>
            </a:r>
            <a:endParaRPr sz="1200"/>
          </a:p>
          <a:p>
            <a:pPr marL="0" lvl="0" indent="0">
              <a:lnSpc>
                <a:spcPct val="100000"/>
              </a:lnSpc>
              <a:spcBef>
                <a:spcPts val="0"/>
              </a:spcBef>
              <a:spcAft>
                <a:spcPts val="0"/>
              </a:spcAft>
              <a:buNone/>
            </a:pPr>
            <a:r>
              <a:rPr lang="en" sz="1200"/>
              <a:t>            elapsed time(us): total=117,736 max=117,736 min=117,736 avg=117,736                                                                            </a:t>
            </a:r>
            <a:endParaRPr sz="1200"/>
          </a:p>
          <a:p>
            <a:pPr marL="0" lvl="0" indent="0">
              <a:lnSpc>
                <a:spcPct val="100000"/>
              </a:lnSpc>
              <a:spcBef>
                <a:spcPts val="0"/>
              </a:spcBef>
              <a:spcAft>
                <a:spcPts val="0"/>
              </a:spcAft>
              <a:buNone/>
            </a:pPr>
            <a:r>
              <a:rPr lang="en" sz="1200"/>
              <a:t>    62: data region reached 4 times</a:t>
            </a:r>
            <a:endParaRPr sz="1200"/>
          </a:p>
          <a:p>
            <a:pPr marL="0" lvl="0" indent="0">
              <a:lnSpc>
                <a:spcPct val="100000"/>
              </a:lnSpc>
              <a:spcBef>
                <a:spcPts val="0"/>
              </a:spcBef>
              <a:spcAft>
                <a:spcPts val="0"/>
              </a:spcAft>
              <a:buNone/>
            </a:pPr>
            <a:r>
              <a:rPr lang="en" sz="1200"/>
              <a:t>        62: data copyin transfers: 65</a:t>
            </a:r>
            <a:endParaRPr sz="1200"/>
          </a:p>
          <a:p>
            <a:pPr marL="0" lvl="0" indent="0">
              <a:lnSpc>
                <a:spcPct val="100000"/>
              </a:lnSpc>
              <a:spcBef>
                <a:spcPts val="0"/>
              </a:spcBef>
              <a:spcAft>
                <a:spcPts val="0"/>
              </a:spcAft>
              <a:buNone/>
            </a:pPr>
            <a:r>
              <a:rPr lang="en" sz="1200"/>
              <a:t>             device time(us): total=179,962 max=2,820 min=8 avg=2,768</a:t>
            </a:r>
            <a:endParaRPr sz="1200"/>
          </a:p>
          <a:p>
            <a:pPr marL="0" lvl="0" indent="0">
              <a:lnSpc>
                <a:spcPct val="100000"/>
              </a:lnSpc>
              <a:spcBef>
                <a:spcPts val="0"/>
              </a:spcBef>
              <a:spcAft>
                <a:spcPts val="0"/>
              </a:spcAft>
              <a:buNone/>
            </a:pPr>
            <a:r>
              <a:rPr lang="en" sz="1200"/>
              <a:t>        81: data copyout transfers: 130</a:t>
            </a:r>
            <a:endParaRPr sz="1200"/>
          </a:p>
          <a:p>
            <a:pPr marL="0" lvl="0" indent="0">
              <a:lnSpc>
                <a:spcPct val="100000"/>
              </a:lnSpc>
              <a:spcBef>
                <a:spcPts val="0"/>
              </a:spcBef>
              <a:spcAft>
                <a:spcPts val="0"/>
              </a:spcAft>
              <a:buNone/>
            </a:pPr>
            <a:r>
              <a:rPr lang="en" sz="1200"/>
              <a:t>             device time(us): total=327,483 max=2,605 min=25 avg=2,519</a:t>
            </a:r>
            <a:endParaRPr sz="1200"/>
          </a:p>
          <a:p>
            <a:pPr marL="0" lvl="0" indent="0">
              <a:lnSpc>
                <a:spcPct val="100000"/>
              </a:lnSpc>
              <a:spcBef>
                <a:spcPts val="0"/>
              </a:spcBef>
              <a:spcAft>
                <a:spcPts val="0"/>
              </a:spcAft>
              <a:buNone/>
            </a:pP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27550" y="66300"/>
            <a:ext cx="8181900" cy="512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 </a:t>
            </a:r>
            <a:endParaRPr/>
          </a:p>
        </p:txBody>
      </p:sp>
      <p:sp>
        <p:nvSpPr>
          <p:cNvPr id="218" name="Shape 218"/>
          <p:cNvSpPr txBox="1">
            <a:spLocks noGrp="1"/>
          </p:cNvSpPr>
          <p:nvPr>
            <p:ph type="body" idx="4294967295"/>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latin typeface="Arial"/>
                <a:ea typeface="Arial"/>
                <a:cs typeface="Arial"/>
                <a:sym typeface="Arial"/>
              </a:rPr>
              <a:t> </a:t>
            </a:r>
            <a:endParaRPr>
              <a:latin typeface="Arial"/>
              <a:ea typeface="Arial"/>
              <a:cs typeface="Arial"/>
              <a:sym typeface="Arial"/>
            </a:endParaRPr>
          </a:p>
        </p:txBody>
      </p:sp>
      <p:pic>
        <p:nvPicPr>
          <p:cNvPr id="219" name="Shape 219"/>
          <p:cNvPicPr preferRelativeResize="0"/>
          <p:nvPr/>
        </p:nvPicPr>
        <p:blipFill>
          <a:blip r:embed="rId3">
            <a:alphaModFix/>
          </a:blip>
          <a:stretch>
            <a:fillRect/>
          </a:stretch>
        </p:blipFill>
        <p:spPr>
          <a:xfrm>
            <a:off x="663664" y="0"/>
            <a:ext cx="7816670"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Road Blocks: PGCC compiler on SCC</a:t>
            </a:r>
            <a:endParaRPr/>
          </a:p>
        </p:txBody>
      </p:sp>
      <p:sp>
        <p:nvSpPr>
          <p:cNvPr id="225" name="Shape 225"/>
          <p:cNvSpPr txBox="1">
            <a:spLocks noGrp="1"/>
          </p:cNvSpPr>
          <p:nvPr>
            <p:ph type="body" idx="1"/>
          </p:nvPr>
        </p:nvSpPr>
        <p:spPr>
          <a:xfrm>
            <a:off x="623400" y="1515600"/>
            <a:ext cx="8520600" cy="3627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Arial"/>
              <a:buChar char="●"/>
            </a:pPr>
            <a:r>
              <a:rPr lang="en">
                <a:latin typeface="Arial"/>
                <a:ea typeface="Arial"/>
                <a:cs typeface="Arial"/>
                <a:sym typeface="Arial"/>
              </a:rPr>
              <a:t>Initial code was in C++ and used the CImg library</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Unfortunately could not compile on PGCC</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PGCC has dependence on GCC and referenced GCC 4.4. Attempted fixes:</a:t>
            </a:r>
            <a:endParaRPr>
              <a:latin typeface="Arial"/>
              <a:ea typeface="Arial"/>
              <a:cs typeface="Arial"/>
              <a:sym typeface="Arial"/>
            </a:endParaRPr>
          </a:p>
          <a:p>
            <a:pPr marL="914400" lvl="1" indent="-330200" rtl="0">
              <a:spcBef>
                <a:spcPts val="0"/>
              </a:spcBef>
              <a:spcAft>
                <a:spcPts val="0"/>
              </a:spcAft>
              <a:buSzPts val="1600"/>
              <a:buFont typeface="Arial"/>
              <a:buChar char="○"/>
            </a:pPr>
            <a:r>
              <a:rPr lang="en" sz="1600">
                <a:latin typeface="Arial"/>
                <a:ea typeface="Arial"/>
                <a:cs typeface="Arial"/>
                <a:sym typeface="Arial"/>
              </a:rPr>
              <a:t>Switching between Evan’s PGCC install and SCC install</a:t>
            </a:r>
            <a:endParaRPr sz="1600">
              <a:latin typeface="Arial"/>
              <a:ea typeface="Arial"/>
              <a:cs typeface="Arial"/>
              <a:sym typeface="Arial"/>
            </a:endParaRPr>
          </a:p>
          <a:p>
            <a:pPr marL="914400" lvl="1" indent="-330200" rtl="0">
              <a:spcBef>
                <a:spcPts val="0"/>
              </a:spcBef>
              <a:spcAft>
                <a:spcPts val="0"/>
              </a:spcAft>
              <a:buSzPts val="1600"/>
              <a:buFont typeface="Arial"/>
              <a:buChar char="○"/>
            </a:pPr>
            <a:r>
              <a:rPr lang="en" sz="1600">
                <a:latin typeface="Arial"/>
                <a:ea typeface="Arial"/>
                <a:cs typeface="Arial"/>
                <a:sym typeface="Arial"/>
              </a:rPr>
              <a:t>Changing localrc files to point to newer version</a:t>
            </a:r>
            <a:endParaRPr sz="1600">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We gave up on getting existing code and rewrote</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Removed any dependencies for GCC &gt; 4.4 in both a C and a C++ version</a:t>
            </a:r>
            <a:endParaRPr>
              <a:latin typeface="Arial"/>
              <a:ea typeface="Arial"/>
              <a:cs typeface="Arial"/>
              <a:sym typeface="Arial"/>
            </a:endParaRPr>
          </a:p>
          <a:p>
            <a:pPr marL="0" lvl="0" indent="0" rtl="0">
              <a:spcBef>
                <a:spcPts val="1600"/>
              </a:spcBef>
              <a:spcAft>
                <a:spcPts val="0"/>
              </a:spcAft>
              <a:buNone/>
            </a:pPr>
            <a:endParaRPr>
              <a:latin typeface="Arial"/>
              <a:ea typeface="Arial"/>
              <a:cs typeface="Arial"/>
              <a:sym typeface="Arial"/>
            </a:endParaRPr>
          </a:p>
          <a:p>
            <a:pPr marL="0" lvl="0" indent="0"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Road Blocks: PGCC compiler on SCC</a:t>
            </a:r>
            <a:endParaRPr/>
          </a:p>
        </p:txBody>
      </p:sp>
      <p:sp>
        <p:nvSpPr>
          <p:cNvPr id="231" name="Shape 231"/>
          <p:cNvSpPr txBox="1">
            <a:spLocks noGrp="1"/>
          </p:cNvSpPr>
          <p:nvPr>
            <p:ph type="body" idx="1"/>
          </p:nvPr>
        </p:nvSpPr>
        <p:spPr>
          <a:xfrm>
            <a:off x="623400" y="1515600"/>
            <a:ext cx="8520600" cy="3627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Arial"/>
              <a:buChar char="●"/>
            </a:pPr>
            <a:r>
              <a:rPr lang="en">
                <a:latin typeface="Arial"/>
                <a:ea typeface="Arial"/>
                <a:cs typeface="Arial"/>
                <a:sym typeface="Arial"/>
              </a:rPr>
              <a:t>In C++ we had to remove image library. Attempted hacks:</a:t>
            </a:r>
            <a:endParaRPr>
              <a:latin typeface="Arial"/>
              <a:ea typeface="Arial"/>
              <a:cs typeface="Arial"/>
              <a:sym typeface="Arial"/>
            </a:endParaRPr>
          </a:p>
          <a:p>
            <a:pPr marL="914400" lvl="1" indent="-330200" rtl="0">
              <a:spcBef>
                <a:spcPts val="0"/>
              </a:spcBef>
              <a:spcAft>
                <a:spcPts val="0"/>
              </a:spcAft>
              <a:buSzPts val="1600"/>
              <a:buFont typeface="Arial"/>
              <a:buChar char="○"/>
            </a:pPr>
            <a:r>
              <a:rPr lang="en" sz="1600">
                <a:latin typeface="Arial"/>
                <a:ea typeface="Arial"/>
                <a:cs typeface="Arial"/>
                <a:sym typeface="Arial"/>
              </a:rPr>
              <a:t>Separating into different files and using different compilers</a:t>
            </a:r>
            <a:endParaRPr sz="1600">
              <a:latin typeface="Arial"/>
              <a:ea typeface="Arial"/>
              <a:cs typeface="Arial"/>
              <a:sym typeface="Arial"/>
            </a:endParaRPr>
          </a:p>
          <a:p>
            <a:pPr marL="914400" lvl="1" indent="-330200" rtl="0">
              <a:spcBef>
                <a:spcPts val="0"/>
              </a:spcBef>
              <a:spcAft>
                <a:spcPts val="0"/>
              </a:spcAft>
              <a:buSzPts val="1600"/>
              <a:buFont typeface="Arial"/>
              <a:buChar char="○"/>
            </a:pPr>
            <a:r>
              <a:rPr lang="en" sz="1600">
                <a:latin typeface="Arial"/>
                <a:ea typeface="Arial"/>
                <a:cs typeface="Arial"/>
                <a:sym typeface="Arial"/>
              </a:rPr>
              <a:t>Compiling as a library and linking</a:t>
            </a:r>
            <a:endParaRPr sz="1600">
              <a:latin typeface="Arial"/>
              <a:ea typeface="Arial"/>
              <a:cs typeface="Arial"/>
              <a:sym typeface="Arial"/>
            </a:endParaRPr>
          </a:p>
          <a:p>
            <a:pPr marL="914400" lvl="1" indent="-330200" rtl="0">
              <a:spcBef>
                <a:spcPts val="0"/>
              </a:spcBef>
              <a:spcAft>
                <a:spcPts val="0"/>
              </a:spcAft>
              <a:buSzPts val="1600"/>
              <a:buFont typeface="Arial"/>
              <a:buChar char="○"/>
            </a:pPr>
            <a:r>
              <a:rPr lang="en" sz="1600">
                <a:latin typeface="Arial"/>
                <a:ea typeface="Arial"/>
                <a:cs typeface="Arial"/>
                <a:sym typeface="Arial"/>
              </a:rPr>
              <a:t>This should be possible, but became a distraction</a:t>
            </a:r>
            <a:endParaRPr sz="1600">
              <a:latin typeface="Arial"/>
              <a:ea typeface="Arial"/>
              <a:cs typeface="Arial"/>
              <a:sym typeface="Arial"/>
            </a:endParaRPr>
          </a:p>
          <a:p>
            <a:pPr marL="457200" lvl="0" indent="-342900" rtl="0">
              <a:spcBef>
                <a:spcPts val="1000"/>
              </a:spcBef>
              <a:spcAft>
                <a:spcPts val="0"/>
              </a:spcAft>
              <a:buSzPts val="1800"/>
              <a:buFont typeface="Arial"/>
              <a:buChar char="●"/>
            </a:pPr>
            <a:r>
              <a:rPr lang="en">
                <a:latin typeface="Arial"/>
                <a:ea typeface="Arial"/>
                <a:cs typeface="Arial"/>
                <a:sym typeface="Arial"/>
              </a:rPr>
              <a:t>C we used lodepng library but abandoned it because of difficulty debugging </a:t>
            </a:r>
            <a:endParaRPr>
              <a:latin typeface="Arial"/>
              <a:ea typeface="Arial"/>
              <a:cs typeface="Arial"/>
              <a:sym typeface="Arial"/>
            </a:endParaRPr>
          </a:p>
          <a:p>
            <a:pPr marL="457200" lvl="0" indent="-342900" rtl="0">
              <a:spcBef>
                <a:spcPts val="1600"/>
              </a:spcBef>
              <a:spcAft>
                <a:spcPts val="0"/>
              </a:spcAft>
              <a:buSzPts val="1800"/>
              <a:buFont typeface="Arial"/>
              <a:buChar char="●"/>
            </a:pPr>
            <a:r>
              <a:rPr lang="en">
                <a:latin typeface="Arial"/>
                <a:ea typeface="Arial"/>
                <a:cs typeface="Arial"/>
                <a:sym typeface="Arial"/>
              </a:rPr>
              <a:t>Went with C version because it was easier to locate parallelization</a:t>
            </a:r>
            <a:endParaRPr>
              <a:latin typeface="Arial"/>
              <a:ea typeface="Arial"/>
              <a:cs typeface="Arial"/>
              <a:sym typeface="Arial"/>
            </a:endParaRPr>
          </a:p>
          <a:p>
            <a:pPr marL="0" lvl="0" indent="0"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Road Blocks: Memory Issues</a:t>
            </a:r>
            <a:endParaRPr/>
          </a:p>
        </p:txBody>
      </p:sp>
      <p:sp>
        <p:nvSpPr>
          <p:cNvPr id="237" name="Shape 237"/>
          <p:cNvSpPr txBox="1">
            <a:spLocks noGrp="1"/>
          </p:cNvSpPr>
          <p:nvPr>
            <p:ph type="body" idx="1"/>
          </p:nvPr>
        </p:nvSpPr>
        <p:spPr>
          <a:xfrm>
            <a:off x="311700" y="1468825"/>
            <a:ext cx="8520600" cy="3627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Arial"/>
              <a:buChar char="●"/>
            </a:pPr>
            <a:r>
              <a:rPr lang="en">
                <a:latin typeface="Arial"/>
                <a:ea typeface="Arial"/>
                <a:cs typeface="Arial"/>
                <a:sym typeface="Arial"/>
              </a:rPr>
              <a:t>Memory Issues:</a:t>
            </a:r>
            <a:endParaRPr>
              <a:latin typeface="Arial"/>
              <a:ea typeface="Arial"/>
              <a:cs typeface="Arial"/>
              <a:sym typeface="Arial"/>
            </a:endParaRPr>
          </a:p>
          <a:p>
            <a:pPr marL="914400" lvl="1" indent="-342900" rtl="0">
              <a:spcBef>
                <a:spcPts val="0"/>
              </a:spcBef>
              <a:spcAft>
                <a:spcPts val="0"/>
              </a:spcAft>
              <a:buSzPts val="1800"/>
              <a:buFont typeface="Arial"/>
              <a:buChar char="○"/>
            </a:pPr>
            <a:r>
              <a:rPr lang="en" sz="1800">
                <a:latin typeface="Arial"/>
                <a:ea typeface="Arial"/>
                <a:cs typeface="Arial"/>
                <a:sym typeface="Arial"/>
              </a:rPr>
              <a:t>Initial circular convolution method required massive memory overhead to store secondary matrices. Memory needs became untenable at around 512 x 512 pixel images. At this point we switched to the direct convolution method.   </a:t>
            </a:r>
            <a:endParaRPr sz="1800">
              <a:latin typeface="Arial"/>
              <a:ea typeface="Arial"/>
              <a:cs typeface="Arial"/>
              <a:sym typeface="Arial"/>
            </a:endParaRPr>
          </a:p>
          <a:p>
            <a:pPr marL="914400" lvl="1" indent="-342900" rtl="0">
              <a:spcBef>
                <a:spcPts val="1000"/>
              </a:spcBef>
              <a:spcAft>
                <a:spcPts val="0"/>
              </a:spcAft>
              <a:buSzPts val="1800"/>
              <a:buFont typeface="Arial"/>
              <a:buChar char="○"/>
            </a:pPr>
            <a:r>
              <a:rPr lang="en" sz="1800">
                <a:latin typeface="Arial"/>
                <a:ea typeface="Arial"/>
                <a:cs typeface="Arial"/>
                <a:sym typeface="Arial"/>
              </a:rPr>
              <a:t>Despite modified approach, unless a reasonably sized local kernel was used, memory issues remained.</a:t>
            </a:r>
            <a:endParaRPr sz="1800">
              <a:latin typeface="Arial"/>
              <a:ea typeface="Arial"/>
              <a:cs typeface="Arial"/>
              <a:sym typeface="Arial"/>
            </a:endParaRPr>
          </a:p>
          <a:p>
            <a:pPr marL="0" lvl="0" indent="0" rtl="0">
              <a:spcBef>
                <a:spcPts val="16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Lessons Learned</a:t>
            </a:r>
            <a:endParaRPr/>
          </a:p>
        </p:txBody>
      </p:sp>
      <p:sp>
        <p:nvSpPr>
          <p:cNvPr id="243" name="Shape 24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Arial"/>
              <a:buChar char="●"/>
            </a:pPr>
            <a:r>
              <a:rPr lang="en">
                <a:latin typeface="Arial"/>
                <a:ea typeface="Arial"/>
                <a:cs typeface="Arial"/>
                <a:sym typeface="Arial"/>
              </a:rPr>
              <a:t>In real-world applications, memory bandwidth can be as important (if not more so) than computational complexity. We quickly ran into memory allocation issues that we had not originally considered when focusing solely on parallelizing the computations. </a:t>
            </a:r>
            <a:endParaRPr>
              <a:latin typeface="Arial"/>
              <a:ea typeface="Arial"/>
              <a:cs typeface="Arial"/>
              <a:sym typeface="Arial"/>
            </a:endParaRPr>
          </a:p>
          <a:p>
            <a:pPr marL="457200" lvl="0" indent="-342900">
              <a:lnSpc>
                <a:spcPct val="115000"/>
              </a:lnSpc>
              <a:spcBef>
                <a:spcPts val="1000"/>
              </a:spcBef>
              <a:spcAft>
                <a:spcPts val="1600"/>
              </a:spcAft>
              <a:buSzPts val="1800"/>
              <a:buFont typeface="Arial"/>
              <a:buChar char="●"/>
            </a:pPr>
            <a:r>
              <a:rPr lang="en">
                <a:latin typeface="Arial"/>
                <a:ea typeface="Arial"/>
                <a:cs typeface="Arial"/>
                <a:sym typeface="Arial"/>
              </a:rPr>
              <a:t>OpenACC is an extremely powerful tool that can generate orders of magnitude speedups with a single line of code.     </a:t>
            </a:r>
            <a:endParaRPr>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Future Work</a:t>
            </a:r>
            <a:endParaRPr/>
          </a:p>
        </p:txBody>
      </p:sp>
      <p:sp>
        <p:nvSpPr>
          <p:cNvPr id="249" name="Shape 24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rtl="0">
              <a:spcBef>
                <a:spcPts val="1000"/>
              </a:spcBef>
              <a:spcAft>
                <a:spcPts val="0"/>
              </a:spcAft>
              <a:buSzPts val="1800"/>
              <a:buFont typeface="Arial"/>
              <a:buChar char="●"/>
            </a:pPr>
            <a:r>
              <a:rPr lang="en">
                <a:latin typeface="Arial"/>
                <a:ea typeface="Arial"/>
                <a:cs typeface="Arial"/>
                <a:sym typeface="Arial"/>
              </a:rPr>
              <a:t>Parallelize FFT and compare performance on similar tests.</a:t>
            </a:r>
            <a:endParaRPr>
              <a:latin typeface="Arial"/>
              <a:ea typeface="Arial"/>
              <a:cs typeface="Arial"/>
              <a:sym typeface="Arial"/>
            </a:endParaRPr>
          </a:p>
          <a:p>
            <a:pPr marL="457200" lvl="0" indent="-342900" rtl="0">
              <a:spcBef>
                <a:spcPts val="1600"/>
              </a:spcBef>
              <a:spcAft>
                <a:spcPts val="0"/>
              </a:spcAft>
              <a:buSzPts val="1800"/>
              <a:buFont typeface="Arial"/>
              <a:buChar char="●"/>
            </a:pPr>
            <a:r>
              <a:rPr lang="en">
                <a:latin typeface="Arial"/>
                <a:ea typeface="Arial"/>
                <a:cs typeface="Arial"/>
                <a:sym typeface="Arial"/>
              </a:rPr>
              <a:t>Implement image reading function and use more interesting filters  </a:t>
            </a:r>
            <a:endParaRPr>
              <a:latin typeface="Arial"/>
              <a:ea typeface="Arial"/>
              <a:cs typeface="Arial"/>
              <a:sym typeface="Arial"/>
            </a:endParaRPr>
          </a:p>
          <a:p>
            <a:pPr marL="457200" lvl="0" indent="-342900" rtl="0">
              <a:spcBef>
                <a:spcPts val="1600"/>
              </a:spcBef>
              <a:spcAft>
                <a:spcPts val="1600"/>
              </a:spcAft>
              <a:buSzPts val="1800"/>
              <a:buFont typeface="Arial"/>
              <a:buChar char="●"/>
            </a:pPr>
            <a:r>
              <a:rPr lang="en">
                <a:latin typeface="Arial"/>
                <a:ea typeface="Arial"/>
                <a:cs typeface="Arial"/>
                <a:sym typeface="Arial"/>
              </a:rPr>
              <a:t>Create matrices on GPU to minimize data movement (this would only work for certain kinds of matrices--not images)</a:t>
            </a:r>
            <a:endParaRPr>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Conclusion</a:t>
            </a:r>
            <a:endParaRPr/>
          </a:p>
        </p:txBody>
      </p:sp>
      <p:sp>
        <p:nvSpPr>
          <p:cNvPr id="255" name="Shape 25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rtl="0">
              <a:spcBef>
                <a:spcPts val="1000"/>
              </a:spcBef>
              <a:spcAft>
                <a:spcPts val="0"/>
              </a:spcAft>
              <a:buSzPts val="1800"/>
              <a:buFont typeface="Arial"/>
              <a:buChar char="●"/>
            </a:pPr>
            <a:r>
              <a:rPr lang="en">
                <a:latin typeface="Arial"/>
                <a:ea typeface="Arial"/>
                <a:cs typeface="Arial"/>
                <a:sym typeface="Arial"/>
              </a:rPr>
              <a:t>GPU’s can be expensive to initialize and so provide little benefit on smaller tasks. However the economy of scale quickly becomes realized (1024 x 1024 convolution runs over 500x faster than serial variant!)</a:t>
            </a:r>
            <a:endParaRPr>
              <a:latin typeface="Arial"/>
              <a:ea typeface="Arial"/>
              <a:cs typeface="Arial"/>
              <a:sym typeface="Arial"/>
            </a:endParaRPr>
          </a:p>
          <a:p>
            <a:pPr marL="457200" lvl="0" indent="-342900" rtl="0">
              <a:spcBef>
                <a:spcPts val="1600"/>
              </a:spcBef>
              <a:spcAft>
                <a:spcPts val="0"/>
              </a:spcAft>
              <a:buSzPts val="1800"/>
              <a:buFont typeface="Arial"/>
              <a:buChar char="●"/>
            </a:pPr>
            <a:r>
              <a:rPr lang="en">
                <a:latin typeface="Arial"/>
                <a:ea typeface="Arial"/>
                <a:cs typeface="Arial"/>
                <a:sym typeface="Arial"/>
              </a:rPr>
              <a:t>OpenACC is amazing (once you get it working)</a:t>
            </a:r>
            <a:endParaRPr>
              <a:latin typeface="Arial"/>
              <a:ea typeface="Arial"/>
              <a:cs typeface="Arial"/>
              <a:sym typeface="Arial"/>
            </a:endParaRPr>
          </a:p>
          <a:p>
            <a:pPr marL="457200" lvl="0" indent="-342900" rtl="0">
              <a:spcBef>
                <a:spcPts val="1600"/>
              </a:spcBef>
              <a:spcAft>
                <a:spcPts val="1600"/>
              </a:spcAft>
              <a:buSzPts val="1800"/>
              <a:buFont typeface="Arial"/>
              <a:buChar char="●"/>
            </a:pPr>
            <a:r>
              <a:rPr lang="en">
                <a:latin typeface="Arial"/>
                <a:ea typeface="Arial"/>
                <a:cs typeface="Arial"/>
                <a:sym typeface="Arial"/>
              </a:rPr>
              <a:t>Despite GPU’s massive speed up at larger scales, more work is needed to intelligently manage data allocation and movement. </a:t>
            </a:r>
            <a:endParaRPr>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THANKS</a:t>
            </a:r>
            <a:r>
              <a:rPr lang="en" dirty="0" smtClean="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228200"/>
            <a:ext cx="8520600" cy="572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Goal</a:t>
            </a:r>
            <a:endParaRPr/>
          </a:p>
        </p:txBody>
      </p:sp>
      <p:pic>
        <p:nvPicPr>
          <p:cNvPr id="77" name="Shape 77" descr="http://www.bu.edu/eng/files/2017/02/ECELogo-1.jpg"/>
          <p:cNvPicPr preferRelativeResize="0"/>
          <p:nvPr/>
        </p:nvPicPr>
        <p:blipFill>
          <a:blip r:embed="rId3">
            <a:alphaModFix/>
          </a:blip>
          <a:stretch>
            <a:fillRect/>
          </a:stretch>
        </p:blipFill>
        <p:spPr>
          <a:xfrm>
            <a:off x="-12" y="4597150"/>
            <a:ext cx="4129886" cy="546350"/>
          </a:xfrm>
          <a:prstGeom prst="rect">
            <a:avLst/>
          </a:prstGeom>
          <a:noFill/>
          <a:ln>
            <a:noFill/>
          </a:ln>
        </p:spPr>
      </p:pic>
      <p:sp>
        <p:nvSpPr>
          <p:cNvPr id="78" name="Shape 78"/>
          <p:cNvSpPr txBox="1"/>
          <p:nvPr/>
        </p:nvSpPr>
        <p:spPr>
          <a:xfrm>
            <a:off x="995750" y="1898025"/>
            <a:ext cx="6543300" cy="1286400"/>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1800" b="1"/>
              <a:t>The goal of our project is to work with 2D convolution, a widely-used and simple, yet computationally inefficient algorithm, and explore methods to speed it up by implementing parallelization with GPU’s     </a:t>
            </a:r>
            <a:endParaRPr sz="1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228200"/>
            <a:ext cx="8520600" cy="572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What is a Convolution?</a:t>
            </a:r>
            <a:endParaRPr/>
          </a:p>
        </p:txBody>
      </p:sp>
      <p:sp>
        <p:nvSpPr>
          <p:cNvPr id="84" name="Shape 84"/>
          <p:cNvSpPr txBox="1"/>
          <p:nvPr/>
        </p:nvSpPr>
        <p:spPr>
          <a:xfrm>
            <a:off x="6000000" y="4818300"/>
            <a:ext cx="3144000" cy="325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t>Image from Wikipedia </a:t>
            </a:r>
            <a:endParaRPr sz="1100"/>
          </a:p>
        </p:txBody>
      </p:sp>
      <p:pic>
        <p:nvPicPr>
          <p:cNvPr id="85" name="Shape 85" descr="http://www.bu.edu/eng/files/2017/02/ECELogo-1.jpg"/>
          <p:cNvPicPr preferRelativeResize="0"/>
          <p:nvPr/>
        </p:nvPicPr>
        <p:blipFill>
          <a:blip r:embed="rId3">
            <a:alphaModFix/>
          </a:blip>
          <a:stretch>
            <a:fillRect/>
          </a:stretch>
        </p:blipFill>
        <p:spPr>
          <a:xfrm>
            <a:off x="-12" y="4597150"/>
            <a:ext cx="4129886" cy="546350"/>
          </a:xfrm>
          <a:prstGeom prst="rect">
            <a:avLst/>
          </a:prstGeom>
          <a:noFill/>
          <a:ln>
            <a:noFill/>
          </a:ln>
        </p:spPr>
      </p:pic>
      <p:pic>
        <p:nvPicPr>
          <p:cNvPr id="86" name="Shape 86"/>
          <p:cNvPicPr preferRelativeResize="0"/>
          <p:nvPr/>
        </p:nvPicPr>
        <p:blipFill>
          <a:blip r:embed="rId4">
            <a:alphaModFix/>
          </a:blip>
          <a:stretch>
            <a:fillRect/>
          </a:stretch>
        </p:blipFill>
        <p:spPr>
          <a:xfrm>
            <a:off x="1860725" y="992900"/>
            <a:ext cx="4429125" cy="1038225"/>
          </a:xfrm>
          <a:prstGeom prst="rect">
            <a:avLst/>
          </a:prstGeom>
          <a:noFill/>
          <a:ln>
            <a:noFill/>
          </a:ln>
        </p:spPr>
      </p:pic>
      <p:sp>
        <p:nvSpPr>
          <p:cNvPr id="87" name="Shape 87"/>
          <p:cNvSpPr txBox="1"/>
          <p:nvPr/>
        </p:nvSpPr>
        <p:spPr>
          <a:xfrm>
            <a:off x="663450" y="2151400"/>
            <a:ext cx="7817100" cy="13164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600"/>
              <a:t>A 1D convolution is a linear combination of two functions: </a:t>
            </a:r>
            <a:r>
              <a:rPr lang="en" sz="1600" b="1" i="1"/>
              <a:t>f</a:t>
            </a:r>
            <a:r>
              <a:rPr lang="en" sz="1600" i="1"/>
              <a:t>, </a:t>
            </a:r>
            <a:r>
              <a:rPr lang="en" sz="1600"/>
              <a:t>some </a:t>
            </a:r>
            <a:r>
              <a:rPr lang="en" sz="1600" b="1"/>
              <a:t>signal</a:t>
            </a:r>
            <a:r>
              <a:rPr lang="en" sz="1600"/>
              <a:t> that you have recorded and</a:t>
            </a:r>
            <a:r>
              <a:rPr lang="en" sz="1600" b="1"/>
              <a:t> </a:t>
            </a:r>
            <a:r>
              <a:rPr lang="en" sz="1600" b="1" i="1"/>
              <a:t>g</a:t>
            </a:r>
            <a:r>
              <a:rPr lang="en" sz="1600"/>
              <a:t>, a </a:t>
            </a:r>
            <a:r>
              <a:rPr lang="en" sz="1600" b="1"/>
              <a:t>filter</a:t>
            </a:r>
            <a:r>
              <a:rPr lang="en" sz="1600"/>
              <a:t> to process the signal data in some desired fashion (i.e. smoothing, edge detection, or lowpass). You can extend the convolution into 2, 3, … N dimension. Convolution is a common data processing method that is used in a wide variety of domains.</a:t>
            </a:r>
            <a:endParaRPr sz="1600"/>
          </a:p>
          <a:p>
            <a:pPr marL="0" lvl="0" indent="0" rtl="0">
              <a:lnSpc>
                <a:spcPct val="115000"/>
              </a:lnSpc>
              <a:spcBef>
                <a:spcPts val="0"/>
              </a:spcBef>
              <a:spcAft>
                <a:spcPts val="0"/>
              </a:spcAft>
              <a:buNone/>
            </a:pPr>
            <a:endParaRPr sz="1600"/>
          </a:p>
          <a:p>
            <a:pPr marL="0" lvl="0" indent="0" rtl="0">
              <a:lnSpc>
                <a:spcPct val="115000"/>
              </a:lnSpc>
              <a:spcBef>
                <a:spcPts val="0"/>
              </a:spcBef>
              <a:spcAft>
                <a:spcPts val="0"/>
              </a:spcAft>
              <a:buNone/>
            </a:pPr>
            <a:r>
              <a:rPr lang="en" sz="1600"/>
              <a:t>The 2D convolution has a worst case time complexity of </a:t>
            </a:r>
            <a:r>
              <a:rPr lang="en" sz="1600" b="1"/>
              <a:t>O(n</a:t>
            </a:r>
            <a:r>
              <a:rPr lang="en" sz="1600" b="1" baseline="30000"/>
              <a:t>4</a:t>
            </a:r>
            <a:r>
              <a:rPr lang="en" sz="1600" b="1"/>
              <a:t>)</a:t>
            </a:r>
            <a:r>
              <a:rPr lang="en" sz="1600"/>
              <a:t>. So finding methods to improve performance is key.     </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28200"/>
            <a:ext cx="8520600" cy="572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The 2D Convolution Example</a:t>
            </a:r>
            <a:endParaRPr/>
          </a:p>
        </p:txBody>
      </p:sp>
      <p:pic>
        <p:nvPicPr>
          <p:cNvPr id="93" name="Shape 93" descr="http://www.bu.edu/eng/files/2017/02/ECELogo-1.jpg"/>
          <p:cNvPicPr preferRelativeResize="0"/>
          <p:nvPr/>
        </p:nvPicPr>
        <p:blipFill>
          <a:blip r:embed="rId3">
            <a:alphaModFix/>
          </a:blip>
          <a:stretch>
            <a:fillRect/>
          </a:stretch>
        </p:blipFill>
        <p:spPr>
          <a:xfrm>
            <a:off x="-12" y="4597150"/>
            <a:ext cx="4129886" cy="546350"/>
          </a:xfrm>
          <a:prstGeom prst="rect">
            <a:avLst/>
          </a:prstGeom>
          <a:noFill/>
          <a:ln>
            <a:noFill/>
          </a:ln>
        </p:spPr>
      </p:pic>
      <p:pic>
        <p:nvPicPr>
          <p:cNvPr id="94" name="Shape 94"/>
          <p:cNvPicPr preferRelativeResize="0"/>
          <p:nvPr/>
        </p:nvPicPr>
        <p:blipFill>
          <a:blip r:embed="rId4">
            <a:alphaModFix/>
          </a:blip>
          <a:stretch>
            <a:fillRect/>
          </a:stretch>
        </p:blipFill>
        <p:spPr>
          <a:xfrm>
            <a:off x="1258900" y="844675"/>
            <a:ext cx="3994725" cy="2804375"/>
          </a:xfrm>
          <a:prstGeom prst="rect">
            <a:avLst/>
          </a:prstGeom>
          <a:noFill/>
          <a:ln>
            <a:noFill/>
          </a:ln>
        </p:spPr>
      </p:pic>
      <p:sp>
        <p:nvSpPr>
          <p:cNvPr id="95" name="Shape 95"/>
          <p:cNvSpPr txBox="1"/>
          <p:nvPr/>
        </p:nvSpPr>
        <p:spPr>
          <a:xfrm>
            <a:off x="5881200" y="1209950"/>
            <a:ext cx="2951100" cy="3489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t>2D convolutions generate new representations of the original data matrix based on a linear combination of its elements with that of a filter matrix or “Kernel” as it moves through the original data.</a:t>
            </a:r>
            <a:endParaRPr/>
          </a:p>
          <a:p>
            <a:pPr marL="0" lvl="0" indent="0" rtl="0">
              <a:lnSpc>
                <a:spcPct val="115000"/>
              </a:lnSpc>
              <a:spcBef>
                <a:spcPts val="0"/>
              </a:spcBef>
              <a:spcAft>
                <a:spcPts val="0"/>
              </a:spcAft>
              <a:buNone/>
            </a:pPr>
            <a:endParaRPr/>
          </a:p>
          <a:p>
            <a:pPr marL="0" lvl="0" indent="0" rtl="0">
              <a:lnSpc>
                <a:spcPct val="115000"/>
              </a:lnSpc>
              <a:spcBef>
                <a:spcPts val="0"/>
              </a:spcBef>
              <a:spcAft>
                <a:spcPts val="0"/>
              </a:spcAft>
              <a:buNone/>
            </a:pPr>
            <a:r>
              <a:rPr lang="en"/>
              <a:t>One relevant reason for exploring parallelizing this operation is its wide use in modern computer vision and  current deep learning applications.     </a:t>
            </a:r>
            <a:endParaRPr/>
          </a:p>
        </p:txBody>
      </p:sp>
      <p:pic>
        <p:nvPicPr>
          <p:cNvPr id="96" name="Shape 96"/>
          <p:cNvPicPr preferRelativeResize="0"/>
          <p:nvPr/>
        </p:nvPicPr>
        <p:blipFill rotWithShape="1">
          <a:blip r:embed="rId5">
            <a:alphaModFix/>
          </a:blip>
          <a:srcRect l="36035" t="11169" r="7825" b="71684"/>
          <a:stretch/>
        </p:blipFill>
        <p:spPr>
          <a:xfrm>
            <a:off x="1030300" y="3543300"/>
            <a:ext cx="3630851" cy="82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The 2D Convolution Example</a:t>
            </a:r>
            <a:endParaRPr/>
          </a:p>
        </p:txBody>
      </p:sp>
      <p:pic>
        <p:nvPicPr>
          <p:cNvPr id="102" name="Shape 102" descr="http://www.bu.edu/eng/files/2017/02/ECELogo-1.jpg"/>
          <p:cNvPicPr preferRelativeResize="0"/>
          <p:nvPr/>
        </p:nvPicPr>
        <p:blipFill>
          <a:blip r:embed="rId3">
            <a:alphaModFix/>
          </a:blip>
          <a:stretch>
            <a:fillRect/>
          </a:stretch>
        </p:blipFill>
        <p:spPr>
          <a:xfrm>
            <a:off x="-12" y="4597150"/>
            <a:ext cx="4129886" cy="546350"/>
          </a:xfrm>
          <a:prstGeom prst="rect">
            <a:avLst/>
          </a:prstGeom>
          <a:noFill/>
          <a:ln>
            <a:noFill/>
          </a:ln>
        </p:spPr>
      </p:pic>
      <p:sp>
        <p:nvSpPr>
          <p:cNvPr id="103" name="Shape 103"/>
          <p:cNvSpPr txBox="1"/>
          <p:nvPr/>
        </p:nvSpPr>
        <p:spPr>
          <a:xfrm>
            <a:off x="5881200" y="1847850"/>
            <a:ext cx="2951100" cy="14508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800"/>
              <a:t>Example of using our 2D convolution function for edge detection on a 64x64 grayscale image of a dogs using a 3x3 local filter. </a:t>
            </a:r>
            <a:r>
              <a:rPr lang="en"/>
              <a:t>   </a:t>
            </a:r>
            <a:endParaRPr/>
          </a:p>
        </p:txBody>
      </p:sp>
      <p:pic>
        <p:nvPicPr>
          <p:cNvPr id="104" name="Shape 104"/>
          <p:cNvPicPr preferRelativeResize="0"/>
          <p:nvPr/>
        </p:nvPicPr>
        <p:blipFill>
          <a:blip r:embed="rId4">
            <a:alphaModFix/>
          </a:blip>
          <a:stretch>
            <a:fillRect/>
          </a:stretch>
        </p:blipFill>
        <p:spPr>
          <a:xfrm>
            <a:off x="687125" y="1704513"/>
            <a:ext cx="1734475" cy="1734475"/>
          </a:xfrm>
          <a:prstGeom prst="rect">
            <a:avLst/>
          </a:prstGeom>
          <a:noFill/>
          <a:ln>
            <a:noFill/>
          </a:ln>
        </p:spPr>
      </p:pic>
      <p:cxnSp>
        <p:nvCxnSpPr>
          <p:cNvPr id="105" name="Shape 105"/>
          <p:cNvCxnSpPr>
            <a:stCxn id="104" idx="3"/>
          </p:cNvCxnSpPr>
          <p:nvPr/>
        </p:nvCxnSpPr>
        <p:spPr>
          <a:xfrm>
            <a:off x="2421600" y="2571750"/>
            <a:ext cx="833700" cy="3000"/>
          </a:xfrm>
          <a:prstGeom prst="straightConnector1">
            <a:avLst/>
          </a:prstGeom>
          <a:noFill/>
          <a:ln w="28575" cap="flat" cmpd="sng">
            <a:solidFill>
              <a:schemeClr val="dk2"/>
            </a:solidFill>
            <a:prstDash val="solid"/>
            <a:round/>
            <a:headEnd type="none" w="med" len="med"/>
            <a:tailEnd type="triangle" w="med" len="med"/>
          </a:ln>
        </p:spPr>
      </p:cxnSp>
      <p:sp>
        <p:nvSpPr>
          <p:cNvPr id="106" name="Shape 106"/>
          <p:cNvSpPr txBox="1"/>
          <p:nvPr/>
        </p:nvSpPr>
        <p:spPr>
          <a:xfrm>
            <a:off x="616500" y="3442250"/>
            <a:ext cx="1887000" cy="287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64x64 grayscale input image</a:t>
            </a:r>
            <a:endParaRPr sz="1000"/>
          </a:p>
        </p:txBody>
      </p:sp>
      <p:pic>
        <p:nvPicPr>
          <p:cNvPr id="107" name="Shape 107"/>
          <p:cNvPicPr preferRelativeResize="0"/>
          <p:nvPr/>
        </p:nvPicPr>
        <p:blipFill>
          <a:blip r:embed="rId5">
            <a:alphaModFix/>
          </a:blip>
          <a:stretch>
            <a:fillRect/>
          </a:stretch>
        </p:blipFill>
        <p:spPr>
          <a:xfrm>
            <a:off x="3275750" y="1599950"/>
            <a:ext cx="1887000" cy="1893342"/>
          </a:xfrm>
          <a:prstGeom prst="rect">
            <a:avLst/>
          </a:prstGeom>
          <a:noFill/>
          <a:ln>
            <a:noFill/>
          </a:ln>
        </p:spPr>
      </p:pic>
      <p:sp>
        <p:nvSpPr>
          <p:cNvPr id="108" name="Shape 108"/>
          <p:cNvSpPr txBox="1"/>
          <p:nvPr/>
        </p:nvSpPr>
        <p:spPr>
          <a:xfrm>
            <a:off x="3199550" y="3452250"/>
            <a:ext cx="2211300" cy="28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64x64 edge detection output image</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Work Planned vs Work Accomplished</a:t>
            </a:r>
            <a:endParaRPr/>
          </a:p>
        </p:txBody>
      </p:sp>
      <p:sp>
        <p:nvSpPr>
          <p:cNvPr id="114" name="Shape 1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Arial"/>
              <a:buChar char="●"/>
            </a:pPr>
            <a:r>
              <a:rPr lang="en">
                <a:latin typeface="Arial"/>
                <a:ea typeface="Arial"/>
                <a:cs typeface="Arial"/>
                <a:sym typeface="Arial"/>
              </a:rPr>
              <a:t>Build the 2D convolution function, FFT and the resulting matrices in both serial and  parallel fashion </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Building the 2D convolution matrix follows a specific pattern and can be parallelized</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Reshaping the image, performing matrix math, and reshaping back to original size are all also parallelizable operations.</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Compare direct convolution to FFT2 </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Parallelize FFT</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Test both parallelized methods and compare/contrast for different inputs (different sized images and kernels)</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Use OpenACC for GPU parallelization</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Use OpenACC on the SCC</a:t>
            </a:r>
            <a:endParaRPr>
              <a:latin typeface="Arial"/>
              <a:ea typeface="Arial"/>
              <a:cs typeface="Arial"/>
              <a:sym typeface="Arial"/>
            </a:endParaRPr>
          </a:p>
          <a:p>
            <a:pPr marL="0" lvl="0" indent="0" rtl="0">
              <a:spcBef>
                <a:spcPts val="1600"/>
              </a:spcBef>
              <a:spcAft>
                <a:spcPts val="1600"/>
              </a:spcAft>
              <a:buNone/>
            </a:pPr>
            <a:endParaRPr/>
          </a:p>
        </p:txBody>
      </p:sp>
      <p:pic>
        <p:nvPicPr>
          <p:cNvPr id="115" name="Shape 115" descr="http://www.bu.edu/eng/files/2017/02/ECELogo-1.jpg"/>
          <p:cNvPicPr preferRelativeResize="0"/>
          <p:nvPr/>
        </p:nvPicPr>
        <p:blipFill>
          <a:blip r:embed="rId3">
            <a:alphaModFix/>
          </a:blip>
          <a:stretch>
            <a:fillRect/>
          </a:stretch>
        </p:blipFill>
        <p:spPr>
          <a:xfrm>
            <a:off x="-12" y="4597150"/>
            <a:ext cx="4129886" cy="54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Work Planned vs Work Accomplished</a:t>
            </a:r>
            <a:endParaRPr/>
          </a:p>
        </p:txBody>
      </p:sp>
      <p:sp>
        <p:nvSpPr>
          <p:cNvPr id="121" name="Shape 121"/>
          <p:cNvSpPr txBox="1">
            <a:spLocks noGrp="1"/>
          </p:cNvSpPr>
          <p:nvPr>
            <p:ph type="body" idx="1"/>
          </p:nvPr>
        </p:nvSpPr>
        <p:spPr>
          <a:xfrm>
            <a:off x="311700" y="1301625"/>
            <a:ext cx="8520600" cy="32955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Arial"/>
              <a:buChar char="●"/>
            </a:pPr>
            <a:r>
              <a:rPr lang="en">
                <a:latin typeface="Arial"/>
                <a:ea typeface="Arial"/>
                <a:cs typeface="Arial"/>
                <a:sym typeface="Arial"/>
              </a:rPr>
              <a:t>Built 2D convolution functions in C++</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Built Circulant Matrix Variant</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Built Direct Variant</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Built 2D FFT method for comparison</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Used built-in image libraries for reading images</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Built function to generate 2D black and white noise images to test scaling </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Parallelized code for Direct Variant</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Compared direct variant with multiple compiling methods on SCC</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Serial, Multicore CPU and GPU</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Required porting much of the code from C++ to C. </a:t>
            </a:r>
            <a:endParaRPr>
              <a:latin typeface="Arial"/>
              <a:ea typeface="Arial"/>
              <a:cs typeface="Arial"/>
              <a:sym typeface="Arial"/>
            </a:endParaRPr>
          </a:p>
          <a:p>
            <a:pPr marL="457200" lvl="0" indent="-342900" rtl="0">
              <a:spcBef>
                <a:spcPts val="0"/>
              </a:spcBef>
              <a:spcAft>
                <a:spcPts val="0"/>
              </a:spcAft>
              <a:buSzPts val="1800"/>
              <a:buFont typeface="Arial"/>
              <a:buChar char="●"/>
            </a:pPr>
            <a:r>
              <a:rPr lang="en">
                <a:latin typeface="Arial"/>
                <a:ea typeface="Arial"/>
                <a:cs typeface="Arial"/>
                <a:sym typeface="Arial"/>
              </a:rPr>
              <a:t>Used OpenACC for GPU and parallelization</a:t>
            </a:r>
            <a:endParaRPr>
              <a:latin typeface="Arial"/>
              <a:ea typeface="Arial"/>
              <a:cs typeface="Arial"/>
              <a:sym typeface="Arial"/>
            </a:endParaRPr>
          </a:p>
          <a:p>
            <a:pPr marL="914400" lvl="1" indent="-317500" rtl="0">
              <a:spcBef>
                <a:spcPts val="0"/>
              </a:spcBef>
              <a:spcAft>
                <a:spcPts val="0"/>
              </a:spcAft>
              <a:buSzPts val="1400"/>
              <a:buFont typeface="Arial"/>
              <a:buChar char="○"/>
            </a:pPr>
            <a:r>
              <a:rPr lang="en">
                <a:latin typeface="Arial"/>
                <a:ea typeface="Arial"/>
                <a:cs typeface="Arial"/>
                <a:sym typeface="Arial"/>
              </a:rPr>
              <a:t>Use OpenACC on the SCC</a:t>
            </a:r>
            <a:endParaRPr>
              <a:latin typeface="Arial"/>
              <a:ea typeface="Arial"/>
              <a:cs typeface="Arial"/>
              <a:sym typeface="Arial"/>
            </a:endParaRPr>
          </a:p>
          <a:p>
            <a:pPr marL="0" lvl="0" indent="0" rtl="0">
              <a:spcBef>
                <a:spcPts val="1600"/>
              </a:spcBef>
              <a:spcAft>
                <a:spcPts val="1600"/>
              </a:spcAft>
              <a:buNone/>
            </a:pPr>
            <a:endParaRPr>
              <a:latin typeface="Arial"/>
              <a:ea typeface="Arial"/>
              <a:cs typeface="Arial"/>
              <a:sym typeface="Arial"/>
            </a:endParaRPr>
          </a:p>
        </p:txBody>
      </p:sp>
      <p:pic>
        <p:nvPicPr>
          <p:cNvPr id="122" name="Shape 122" descr="http://www.bu.edu/eng/files/2017/02/ECELogo-1.jpg"/>
          <p:cNvPicPr preferRelativeResize="0"/>
          <p:nvPr/>
        </p:nvPicPr>
        <p:blipFill>
          <a:blip r:embed="rId3">
            <a:alphaModFix/>
          </a:blip>
          <a:stretch>
            <a:fillRect/>
          </a:stretch>
        </p:blipFill>
        <p:spPr>
          <a:xfrm>
            <a:off x="-12" y="4597150"/>
            <a:ext cx="4129886" cy="54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Parallelization Strategy </a:t>
            </a:r>
            <a:endParaRPr/>
          </a:p>
        </p:txBody>
      </p:sp>
      <p:sp>
        <p:nvSpPr>
          <p:cNvPr id="128" name="Shape 128"/>
          <p:cNvSpPr txBox="1"/>
          <p:nvPr/>
        </p:nvSpPr>
        <p:spPr>
          <a:xfrm>
            <a:off x="454250" y="1679125"/>
            <a:ext cx="5258400" cy="231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a:p>
            <a:pPr marL="457200" lvl="0" indent="-330200" rtl="0">
              <a:spcBef>
                <a:spcPts val="0"/>
              </a:spcBef>
              <a:spcAft>
                <a:spcPts val="0"/>
              </a:spcAft>
              <a:buSzPts val="1600"/>
              <a:buChar char="●"/>
            </a:pPr>
            <a:r>
              <a:rPr lang="en" sz="1600"/>
              <a:t>Initial strategy looked to parallelize each helper function required to perform the entire convolution as well as the convolution function itself</a:t>
            </a:r>
            <a:endParaRPr sz="1600"/>
          </a:p>
          <a:p>
            <a:pPr marL="914400" lvl="1" indent="-330200" rtl="0">
              <a:spcBef>
                <a:spcPts val="0"/>
              </a:spcBef>
              <a:spcAft>
                <a:spcPts val="0"/>
              </a:spcAft>
              <a:buSzPts val="1600"/>
              <a:buChar char="○"/>
            </a:pPr>
            <a:r>
              <a:rPr lang="en" sz="1600"/>
              <a:t>Generating the Circulant Matrix</a:t>
            </a:r>
            <a:endParaRPr sz="1600"/>
          </a:p>
          <a:p>
            <a:pPr marL="914400" lvl="1" indent="-330200" rtl="0">
              <a:spcBef>
                <a:spcPts val="0"/>
              </a:spcBef>
              <a:spcAft>
                <a:spcPts val="0"/>
              </a:spcAft>
              <a:buSzPts val="1600"/>
              <a:buChar char="○"/>
            </a:pPr>
            <a:r>
              <a:rPr lang="en" sz="1600"/>
              <a:t>Converting 2D matrices into 1D Vectors</a:t>
            </a:r>
            <a:endParaRPr sz="1600"/>
          </a:p>
          <a:p>
            <a:pPr marL="914400" lvl="1" indent="-330200" rtl="0">
              <a:spcBef>
                <a:spcPts val="0"/>
              </a:spcBef>
              <a:spcAft>
                <a:spcPts val="0"/>
              </a:spcAft>
              <a:buSzPts val="1600"/>
              <a:buChar char="○"/>
            </a:pPr>
            <a:r>
              <a:rPr lang="en" sz="1600"/>
              <a:t>Generating Images and Filters to Convolve</a:t>
            </a:r>
            <a:endParaRPr sz="1600"/>
          </a:p>
          <a:p>
            <a:pPr marL="914400" lvl="1" indent="-330200" rtl="0">
              <a:spcBef>
                <a:spcPts val="0"/>
              </a:spcBef>
              <a:spcAft>
                <a:spcPts val="0"/>
              </a:spcAft>
              <a:buSzPts val="1600"/>
              <a:buChar char="○"/>
            </a:pPr>
            <a:r>
              <a:rPr lang="en" sz="1600"/>
              <a:t>The main convolution function</a:t>
            </a:r>
            <a:endParaRPr sz="1600"/>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pic>
        <p:nvPicPr>
          <p:cNvPr id="129" name="Shape 129"/>
          <p:cNvPicPr preferRelativeResize="0"/>
          <p:nvPr/>
        </p:nvPicPr>
        <p:blipFill>
          <a:blip r:embed="rId3">
            <a:alphaModFix/>
          </a:blip>
          <a:stretch>
            <a:fillRect/>
          </a:stretch>
        </p:blipFill>
        <p:spPr>
          <a:xfrm>
            <a:off x="6070525" y="2106675"/>
            <a:ext cx="2761775" cy="145760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1358</Words>
  <PresentationFormat>On-screen Show (16:9)</PresentationFormat>
  <Paragraphs>170</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Oswald</vt:lpstr>
      <vt:lpstr>Source Code Pro</vt:lpstr>
      <vt:lpstr>Modern Writer</vt:lpstr>
      <vt:lpstr>EC500 E1: Parallel Programming and HPC</vt:lpstr>
      <vt:lpstr>Outline  </vt:lpstr>
      <vt:lpstr>Goal</vt:lpstr>
      <vt:lpstr>What is a Convolution?</vt:lpstr>
      <vt:lpstr>The 2D Convolution Example</vt:lpstr>
      <vt:lpstr>The 2D Convolution Example</vt:lpstr>
      <vt:lpstr>Work Planned vs Work Accomplished</vt:lpstr>
      <vt:lpstr>Work Planned vs Work Accomplished</vt:lpstr>
      <vt:lpstr>Parallelization Strategy </vt:lpstr>
      <vt:lpstr>Parallelization Strategy </vt:lpstr>
      <vt:lpstr>Parallelization Strategy </vt:lpstr>
      <vt:lpstr>Parallelization Strategy </vt:lpstr>
      <vt:lpstr>Parallelization with OpenACC</vt:lpstr>
      <vt:lpstr>Results</vt:lpstr>
      <vt:lpstr>Results: 3x3 Kernel</vt:lpstr>
      <vt:lpstr>Results: 3x3 Kernel</vt:lpstr>
      <vt:lpstr>Results: 16x16 Kernel</vt:lpstr>
      <vt:lpstr>Results: 16x16 Kernel</vt:lpstr>
      <vt:lpstr>Results: NxN Kernel</vt:lpstr>
      <vt:lpstr>Results: NxN Kernel</vt:lpstr>
      <vt:lpstr>A Closer Look at GPU Timing</vt:lpstr>
      <vt:lpstr> </vt:lpstr>
      <vt:lpstr>Road Blocks: PGCC compiler on SCC</vt:lpstr>
      <vt:lpstr>Road Blocks: PGCC compiler on SCC</vt:lpstr>
      <vt:lpstr>Road Blocks: Memory Issues</vt:lpstr>
      <vt:lpstr>Lessons Learned</vt:lpstr>
      <vt:lpstr>Future Work</vt:lpstr>
      <vt:lpstr>Conclusion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EC500 E1: Parallel Programming and HPC</dc:title>
  <cp:lastModifiedBy>Frank</cp:lastModifiedBy>
  <cp:revision>2</cp:revision>
  <dcterms:modified xsi:type="dcterms:W3CDTF">2018-06-03T19:41:50Z</dcterms:modified>
</cp:coreProperties>
</file>