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ags/tag6.xml" ContentType="application/vnd.openxmlformats-officedocument.presentationml.tags+xml"/>
  <Override PartName="/ppt/ink/ink14.xml" ContentType="application/inkml+xml"/>
  <Override PartName="/ppt/ink/ink15.xml" ContentType="application/inkml+xml"/>
  <Override PartName="/ppt/tags/tag7.xml" ContentType="application/vnd.openxmlformats-officedocument.presentationml.tags+xml"/>
  <Override PartName="/ppt/ink/ink16.xml" ContentType="application/inkml+xml"/>
  <Override PartName="/ppt/ink/ink17.xml" ContentType="application/inkml+xml"/>
  <Override PartName="/ppt/tags/tag8.xml" ContentType="application/vnd.openxmlformats-officedocument.presentationml.tags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2"/>
  </p:notesMasterIdLst>
  <p:sldIdLst>
    <p:sldId id="256" r:id="rId2"/>
    <p:sldId id="275" r:id="rId3"/>
    <p:sldId id="276" r:id="rId4"/>
    <p:sldId id="293" r:id="rId5"/>
    <p:sldId id="294" r:id="rId6"/>
    <p:sldId id="292" r:id="rId7"/>
    <p:sldId id="279" r:id="rId8"/>
    <p:sldId id="295" r:id="rId9"/>
    <p:sldId id="297" r:id="rId10"/>
    <p:sldId id="277" r:id="rId11"/>
    <p:sldId id="296" r:id="rId12"/>
    <p:sldId id="280" r:id="rId13"/>
    <p:sldId id="282" r:id="rId14"/>
    <p:sldId id="283" r:id="rId15"/>
    <p:sldId id="285" r:id="rId16"/>
    <p:sldId id="299" r:id="rId17"/>
    <p:sldId id="286" r:id="rId18"/>
    <p:sldId id="284" r:id="rId19"/>
    <p:sldId id="287" r:id="rId20"/>
    <p:sldId id="302" r:id="rId21"/>
    <p:sldId id="303" r:id="rId22"/>
    <p:sldId id="288" r:id="rId23"/>
    <p:sldId id="300" r:id="rId24"/>
    <p:sldId id="289" r:id="rId25"/>
    <p:sldId id="290" r:id="rId26"/>
    <p:sldId id="301" r:id="rId27"/>
    <p:sldId id="291" r:id="rId28"/>
    <p:sldId id="305" r:id="rId29"/>
    <p:sldId id="304" r:id="rId30"/>
    <p:sldId id="298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42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1,0-1,1 0,0 0,-1 1,1-1,0 0,-1 0,1 0,0 0,0 0,0 0,0 0,0-1,0 1,0 0,1 0,-1-1,0 1,0-1,2 2,34 10,-32-11,49 11,-1-2,96 4,114-11,-143-4,2059-1,-1555-11,-46 0,113 1,88 0,1865 13,-1848 24,-87-1,-158-12,147 0,1047-13,-1693 5,-1 2,0 2,0 2,53 19,-71-20,153 40,-160-39,-25-10,0 0,0 1,-1-1,1 1,0 0,0-1,-1 1,1 0,0-1,-1 1,1 0,-1 0,1-1,-1 1,1 0,-1 0,0 0,1 0,-1 0,0 0,0 0,1-1,-1 1,0 0,0 0,0 1,-4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17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0 103,'1'-3,"-1"1,1 0,0-1,0 1,0 0,0 0,0 0,0 0,1 0,-1 0,1 0,-1 0,1 0,0 1,0-1,3-1,33-22,-22 17,0 2,0 0,1 1,0 0,0 2,1 0,18-1,131 3,-99 2,661 2,776 12,-465-6,-816-21,58 0,-256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22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0 102,'289'-23,"-140"8,1082-45,6 57,-792 5,1517 22,-1333 2,-53-2,-563-23,31-1,0 3,44 8,-40-4,74 0,-20-1,321 30,-396-34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2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0 155,'15'-1,"0"0,-1-1,23-7,-1 1,51-9,470-71,266 59,2 49,825 74,-517-23,-886-58,824 20,-1039-34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4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0,'945'13,"-22"-1,2342-13,-3218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7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0 124,'16'-1,"0"0,-1-2,24-5,16-3,978-64,6 73,-471 6,-56-22,132 10,-369 10,-34-2,-219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4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73,'2780'0,"-2196"-25,-322 10,-43 1,212-5,-156 19,-255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24:51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75,'1879'-34,"-96"-6,-1607 53,5 0,-163-12,0 1,30 7,26 2,129 9,-179-18,-3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24:53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79,'0'-2,"1"0,-1 0,1 0,0 1,0-1,0 0,0 0,0 1,0-1,0 1,0-1,1 1,-1-1,1 1,-1 0,1 0,0 0,-1-1,1 2,0-1,0 0,3-1,45-15,10 7,0 1,0 4,0 2,62 5,-30-2,1834 57,-1172-25,-568-25,396-3,-381-4,227-37,-289 19,168 0,-286 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15:33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0,'1883'38,"-764"-9,-780-23,1471 47,-1728-50,152 14,-209-12,-12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1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3,'238'-2,"258"4,-304 10,88 1,595-14,-854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3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25,'474'-12,"6"0,21 13,-480-1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4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25,'0'-4,"4"-1,6 0,5 1,4 1,2 1,7 1,3 1,3 4,5 1,0 1,1-2,-1-1,-4-1,-8-1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1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1,'700'44,"-401"-18,131 9,452 31,6-42,-787-26,521-22,718-47,-1133 69,350 41,-430-27,-107-12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3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6122 219,'-899'-49,"295"8,-818 9,475-19,758 35,63 5,-138-7,-824 19,1048 0,-52 10,51-5,-55 1,69-7,0 1,0 1,-46 9,-70 14,126-21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02:33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0,'629'12,"-245"-2,1057 30,-969-25,6 3,693 9,-1143-26,0 2,0 1,0 1,42 13,-23-4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02:35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6487 50,'-926'-15,"414"5,83 2,-1079-8,843 36,154 24,68-15,-73-22,296-10,-512 3,707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15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0,'891'29,"-113"9,-729-36,893 3,-547-6,-240-12,-12 1,582 11,-350 3,-355-2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257D-F3AE-4FB7-8A04-75A5F2C2E5F5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BD427-C6EA-4731-8E97-F41B1E06D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0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8A05AF28-1D47-A8ED-58C1-85208A6A15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5157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306" imgH="411" progId="TCLayout.ActiveDocument.1">
                  <p:embed/>
                </p:oleObj>
              </mc:Choice>
              <mc:Fallback>
                <p:oleObj name="Slide do think-cell" r:id="rId14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9.xml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0.xml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5.png"/><Relationship Id="rId4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customXml" Target="../ink/ink14.xml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image" Target="../media/image1.emf"/><Relationship Id="rId9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1.emf"/><Relationship Id="rId9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18.xml"/><Relationship Id="rId5" Type="http://schemas.openxmlformats.org/officeDocument/2006/relationships/image" Target="../media/image45.png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.emf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pt-BR" sz="4600" dirty="0">
                <a:solidFill>
                  <a:schemeClr val="bg1"/>
                </a:solidFill>
              </a:rPr>
              <a:t>Análise de sentimento dos documentos do Banco Central utilizando</a:t>
            </a:r>
            <a:r>
              <a:rPr lang="en-US" sz="4600" dirty="0">
                <a:solidFill>
                  <a:schemeClr val="bg1"/>
                </a:solidFill>
              </a:rPr>
              <a:t> Natural Language Processing com Deep Learning in Python</a:t>
            </a:r>
            <a:endParaRPr lang="pt-BR" sz="4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pt-BR" sz="3400"/>
              <a:t>Projeto de conclusão do </a:t>
            </a:r>
            <a:r>
              <a:rPr lang="pt-BR" sz="3400" i="1"/>
              <a:t>Programa Avançado em Data Science e Decisão</a:t>
            </a:r>
            <a:r>
              <a:rPr lang="pt-BR" sz="3400"/>
              <a:t> do </a:t>
            </a:r>
            <a:r>
              <a:rPr lang="pt-BR" sz="3400" b="1"/>
              <a:t>Insper</a:t>
            </a:r>
            <a:endParaRPr lang="en-US" sz="3400" b="1"/>
          </a:p>
          <a:p>
            <a:pPr algn="l"/>
            <a:endParaRPr lang="en-US" sz="3400"/>
          </a:p>
          <a:p>
            <a:pPr algn="l"/>
            <a:endParaRPr lang="en-US" sz="3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8" cy="4881882"/>
          </a:xfrm>
        </p:spPr>
        <p:txBody>
          <a:bodyPr>
            <a:normAutofit/>
          </a:bodyPr>
          <a:lstStyle/>
          <a:p>
            <a:r>
              <a:rPr lang="pt-BR" dirty="0"/>
              <a:t>Foram analisados os </a:t>
            </a:r>
            <a:r>
              <a:rPr lang="pt-BR" b="1" dirty="0">
                <a:highlight>
                  <a:srgbClr val="C0C0C0"/>
                </a:highlight>
              </a:rPr>
              <a:t>comunicados</a:t>
            </a:r>
            <a:r>
              <a:rPr lang="pt-BR" dirty="0"/>
              <a:t> e as </a:t>
            </a:r>
            <a:r>
              <a:rPr lang="pt-BR" b="1" dirty="0">
                <a:highlight>
                  <a:srgbClr val="C0C0C0"/>
                </a:highlight>
              </a:rPr>
              <a:t>atas do Copom</a:t>
            </a:r>
          </a:p>
          <a:p>
            <a:endParaRPr lang="pt-BR" dirty="0"/>
          </a:p>
          <a:p>
            <a:r>
              <a:rPr lang="pt-BR" dirty="0"/>
              <a:t>Recorte adotado é o início do modelo de metas de inflação em </a:t>
            </a:r>
            <a:r>
              <a:rPr lang="pt-BR" b="1" dirty="0"/>
              <a:t>1999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Recentemente, o BC passou a publicar os documentos também em </a:t>
            </a:r>
            <a:r>
              <a:rPr lang="pt-BR" b="1" dirty="0"/>
              <a:t>inglês</a:t>
            </a:r>
            <a:r>
              <a:rPr lang="pt-BR" dirty="0"/>
              <a:t>, o que possibilita a </a:t>
            </a:r>
            <a:r>
              <a:rPr lang="pt-BR" b="1" dirty="0"/>
              <a:t>comparação</a:t>
            </a:r>
            <a:r>
              <a:rPr lang="pt-BR" dirty="0"/>
              <a:t> do desempenho dos modelos nas duas línguas.</a:t>
            </a:r>
          </a:p>
        </p:txBody>
      </p:sp>
    </p:spTree>
    <p:extLst>
      <p:ext uri="{BB962C8B-B14F-4D97-AF65-F5344CB8AC3E}">
        <p14:creationId xmlns:p14="http://schemas.microsoft.com/office/powerpoint/2010/main" val="28048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Imagem 11" descr="Texto&#10;&#10;Descrição gerada automaticamente com confiança média">
            <a:extLst>
              <a:ext uri="{FF2B5EF4-FFF2-40B4-BE49-F238E27FC236}">
                <a16:creationId xmlns:a16="http://schemas.microsoft.com/office/drawing/2014/main" id="{75FD211B-B4DA-BDC2-985E-2F6221D4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93" y="0"/>
            <a:ext cx="8451607" cy="361442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4110447"/>
            <a:ext cx="6699067" cy="22459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base de dados em português é composta por </a:t>
            </a:r>
            <a:r>
              <a:rPr lang="pt-BR" b="1" dirty="0"/>
              <a:t>209 comunicados </a:t>
            </a:r>
            <a:r>
              <a:rPr lang="pt-BR" dirty="0"/>
              <a:t>e </a:t>
            </a:r>
            <a:r>
              <a:rPr lang="pt-BR" b="1" dirty="0"/>
              <a:t>202 atas do Copom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sz="2600" dirty="0"/>
              <a:t>A base em inglês é menor, com </a:t>
            </a:r>
            <a:r>
              <a:rPr lang="pt-BR" sz="2600" b="1" dirty="0"/>
              <a:t>140 comunicados </a:t>
            </a:r>
            <a:r>
              <a:rPr lang="pt-BR" sz="2600" dirty="0"/>
              <a:t>e </a:t>
            </a:r>
            <a:r>
              <a:rPr lang="pt-BR" sz="2600" b="1" dirty="0"/>
              <a:t>23 atas do Copom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13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Labels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800" y="1332650"/>
            <a:ext cx="6631576" cy="4881882"/>
          </a:xfrm>
        </p:spPr>
        <p:txBody>
          <a:bodyPr>
            <a:normAutofit/>
          </a:bodyPr>
          <a:lstStyle/>
          <a:p>
            <a:r>
              <a:rPr lang="pt-BR" dirty="0"/>
              <a:t>Modelos </a:t>
            </a:r>
            <a:r>
              <a:rPr lang="pt-BR" b="1" dirty="0">
                <a:highlight>
                  <a:srgbClr val="C0C0C0"/>
                </a:highlight>
              </a:rPr>
              <a:t>classificar</a:t>
            </a:r>
            <a:r>
              <a:rPr lang="pt-BR" dirty="0"/>
              <a:t> os documentos em: </a:t>
            </a:r>
          </a:p>
          <a:p>
            <a:pPr lvl="1"/>
            <a:r>
              <a:rPr lang="pt-BR" b="1" dirty="0"/>
              <a:t>Hawkish</a:t>
            </a:r>
          </a:p>
          <a:p>
            <a:pPr lvl="1"/>
            <a:r>
              <a:rPr lang="pt-BR" b="1" dirty="0"/>
              <a:t>Dovish</a:t>
            </a:r>
          </a:p>
          <a:p>
            <a:pPr lvl="1"/>
            <a:r>
              <a:rPr lang="pt-BR" b="1" dirty="0"/>
              <a:t>Neutro</a:t>
            </a:r>
          </a:p>
          <a:p>
            <a:endParaRPr lang="pt-BR" b="1" dirty="0"/>
          </a:p>
          <a:p>
            <a:r>
              <a:rPr lang="pt-BR" dirty="0"/>
              <a:t>Classificação alternativa tenta </a:t>
            </a:r>
            <a:r>
              <a:rPr lang="pt-BR" sz="2900" dirty="0"/>
              <a:t>estimar qual será a </a:t>
            </a:r>
            <a:r>
              <a:rPr lang="pt-BR" sz="2900" b="1" dirty="0">
                <a:highlight>
                  <a:srgbClr val="C0C0C0"/>
                </a:highlight>
              </a:rPr>
              <a:t>próxima decisão </a:t>
            </a:r>
            <a:r>
              <a:rPr lang="pt-BR" sz="2900" dirty="0"/>
              <a:t>de juros do BC:</a:t>
            </a:r>
          </a:p>
          <a:p>
            <a:pPr lvl="1"/>
            <a:r>
              <a:rPr lang="pt-BR" sz="2500" b="1" dirty="0"/>
              <a:t>Elevar</a:t>
            </a:r>
          </a:p>
          <a:p>
            <a:pPr lvl="1"/>
            <a:r>
              <a:rPr lang="pt-BR" sz="2500" b="1" dirty="0"/>
              <a:t>Cortar</a:t>
            </a:r>
          </a:p>
          <a:p>
            <a:pPr lvl="1"/>
            <a:r>
              <a:rPr lang="pt-BR" sz="2500" b="1" dirty="0"/>
              <a:t>Manter</a:t>
            </a:r>
            <a:endParaRPr lang="pt-BR" sz="2500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6354323-6BC7-D263-9B9C-43D471D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61D6A7E-63C2-A094-AF8F-322EDF8C9EE1}"/>
              </a:ext>
            </a:extLst>
          </p:cNvPr>
          <p:cNvGrpSpPr/>
          <p:nvPr/>
        </p:nvGrpSpPr>
        <p:grpSpPr>
          <a:xfrm>
            <a:off x="393274" y="1815013"/>
            <a:ext cx="2902108" cy="4721253"/>
            <a:chOff x="461555" y="1562178"/>
            <a:chExt cx="3060528" cy="4978976"/>
          </a:xfrm>
        </p:grpSpPr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8B774903-FD3F-C315-2CFF-46C93AA9B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" r="50007"/>
            <a:stretch/>
          </p:blipFill>
          <p:spPr>
            <a:xfrm>
              <a:off x="461555" y="1562178"/>
              <a:ext cx="3060528" cy="2512209"/>
            </a:xfrm>
            <a:prstGeom prst="rect">
              <a:avLst/>
            </a:prstGeom>
          </p:spPr>
        </p:pic>
        <p:pic>
          <p:nvPicPr>
            <p:cNvPr id="14" name="Imagem 13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22E3623E-6852-5720-C7DD-769E8875E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6"/>
            <a:stretch/>
          </p:blipFill>
          <p:spPr>
            <a:xfrm>
              <a:off x="461555" y="4086562"/>
              <a:ext cx="3060528" cy="2454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Web-scrape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C79D37-E972-8BFF-F5A4-04905A3D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" b="7013"/>
          <a:stretch/>
        </p:blipFill>
        <p:spPr>
          <a:xfrm>
            <a:off x="4382199" y="0"/>
            <a:ext cx="7167973" cy="6858000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41854A-DE5C-B8CE-EB20-EEF610C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637762"/>
            <a:ext cx="3084875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Processamento</a:t>
            </a:r>
            <a:r>
              <a:rPr lang="en-US" sz="3600" dirty="0">
                <a:solidFill>
                  <a:schemeClr val="bg1"/>
                </a:solidFill>
              </a:rPr>
              <a:t> dos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E09BC2C-9CBA-A398-7A43-44AEB839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4" b="18946"/>
          <a:stretch/>
        </p:blipFill>
        <p:spPr>
          <a:xfrm>
            <a:off x="4502331" y="-1"/>
            <a:ext cx="6583680" cy="6858001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4DB8DAA-2C72-23C9-3162-E3A2361D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2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3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Modelos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de </a:t>
            </a:r>
            <a:r>
              <a:rPr lang="en-US" sz="3600" dirty="0" err="1">
                <a:solidFill>
                  <a:schemeClr val="bg1"/>
                </a:solidFill>
              </a:rPr>
              <a:t>classificação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1332650"/>
            <a:ext cx="6699067" cy="5023700"/>
          </a:xfrm>
        </p:spPr>
        <p:txBody>
          <a:bodyPr>
            <a:normAutofit/>
          </a:bodyPr>
          <a:lstStyle/>
          <a:p>
            <a:r>
              <a:rPr lang="pt-BR" dirty="0"/>
              <a:t>Word </a:t>
            </a:r>
            <a:r>
              <a:rPr lang="pt-BR" dirty="0" err="1"/>
              <a:t>embeddings</a:t>
            </a:r>
            <a:r>
              <a:rPr lang="pt-BR" dirty="0"/>
              <a:t> </a:t>
            </a:r>
            <a:r>
              <a:rPr lang="pt-BR" b="1" dirty="0"/>
              <a:t>Word2vec</a:t>
            </a:r>
            <a:r>
              <a:rPr lang="pt-BR" dirty="0"/>
              <a:t> (Google) e </a:t>
            </a:r>
            <a:r>
              <a:rPr lang="pt-BR" b="1" dirty="0" err="1"/>
              <a:t>GloVe</a:t>
            </a:r>
            <a:r>
              <a:rPr lang="pt-BR" dirty="0"/>
              <a:t> (Stanford): indicação de </a:t>
            </a:r>
            <a:r>
              <a:rPr lang="pt-BR" dirty="0" err="1"/>
              <a:t>overfitting</a:t>
            </a:r>
            <a:endParaRPr lang="pt-BR" dirty="0"/>
          </a:p>
          <a:p>
            <a:r>
              <a:rPr lang="pt-BR" b="1" dirty="0"/>
              <a:t>SVM </a:t>
            </a:r>
            <a:r>
              <a:rPr lang="pt-BR" dirty="0"/>
              <a:t>com TF-IDF via </a:t>
            </a:r>
            <a:r>
              <a:rPr lang="pt-BR" dirty="0" err="1"/>
              <a:t>spaCy</a:t>
            </a:r>
            <a:r>
              <a:rPr lang="pt-BR" dirty="0"/>
              <a:t>: Resultados em inglês foram satisfatórios; em português, ficaram bem abaixo</a:t>
            </a:r>
          </a:p>
          <a:p>
            <a:r>
              <a:rPr lang="pt-BR" b="1" dirty="0"/>
              <a:t>LDA</a:t>
            </a:r>
            <a:r>
              <a:rPr lang="pt-BR" dirty="0"/>
              <a:t> não supervisionado para extração de </a:t>
            </a:r>
            <a:r>
              <a:rPr lang="pt-BR" dirty="0" err="1"/>
              <a:t>labels</a:t>
            </a:r>
            <a:r>
              <a:rPr lang="pt-BR" dirty="0"/>
              <a:t>: resultados não satisfatórios</a:t>
            </a:r>
          </a:p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b="1" dirty="0"/>
              <a:t>LSTM</a:t>
            </a:r>
          </a:p>
          <a:p>
            <a:r>
              <a:rPr lang="pt-BR" b="1" dirty="0"/>
              <a:t>BERT</a:t>
            </a:r>
            <a:r>
              <a:rPr lang="pt-BR" dirty="0"/>
              <a:t> (</a:t>
            </a:r>
            <a:r>
              <a:rPr lang="pt-BR" dirty="0" err="1"/>
              <a:t>Bidirectional</a:t>
            </a:r>
            <a:r>
              <a:rPr lang="pt-BR" dirty="0"/>
              <a:t> </a:t>
            </a:r>
            <a:r>
              <a:rPr lang="pt-BR" dirty="0" err="1"/>
              <a:t>Encoder</a:t>
            </a:r>
            <a:r>
              <a:rPr lang="pt-BR" dirty="0"/>
              <a:t> </a:t>
            </a:r>
            <a:r>
              <a:rPr lang="pt-BR" dirty="0" err="1"/>
              <a:t>Representations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Transformers) com bases </a:t>
            </a:r>
            <a:r>
              <a:rPr lang="pt-BR" dirty="0" err="1"/>
              <a:t>pré</a:t>
            </a:r>
            <a:r>
              <a:rPr lang="pt-BR" dirty="0"/>
              <a:t>-treinadas</a:t>
            </a:r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B306E85D-ADDF-3E3C-7FFA-83EEA27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Português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Imagem 7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6896B379-E226-32AA-F1DB-3DCF6E5F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-2853"/>
            <a:ext cx="542744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14:cNvPr>
              <p14:cNvContentPartPr/>
              <p14:nvPr/>
            </p14:nvContentPartPr>
            <p14:xfrm>
              <a:off x="5294657" y="4432423"/>
              <a:ext cx="2222640" cy="705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0657" y="4324783"/>
                <a:ext cx="2330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14:cNvPr>
              <p14:cNvContentPartPr/>
              <p14:nvPr/>
            </p14:nvContentPartPr>
            <p14:xfrm>
              <a:off x="5311577" y="4536463"/>
              <a:ext cx="2204280" cy="7920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7577" y="4428823"/>
                <a:ext cx="231192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53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Inglês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17</a:t>
            </a:fld>
            <a:endParaRPr lang="en-US" dirty="0"/>
          </a:p>
        </p:txBody>
      </p:sp>
      <p:pic>
        <p:nvPicPr>
          <p:cNvPr id="14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3C8A7A2-0EC4-E884-F293-3F6E7B3D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7"/>
          <a:stretch/>
        </p:blipFill>
        <p:spPr>
          <a:xfrm>
            <a:off x="4654733" y="-1"/>
            <a:ext cx="5379898" cy="6858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0CC4B4FD-CAFA-9454-5AFE-014E526EF191}"/>
                  </a:ext>
                </a:extLst>
              </p14:cNvPr>
              <p14:cNvContentPartPr/>
              <p14:nvPr/>
            </p14:nvContentPartPr>
            <p14:xfrm>
              <a:off x="5225177" y="6540223"/>
              <a:ext cx="1729800" cy="6048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0CC4B4FD-CAFA-9454-5AFE-014E526EF1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1177" y="6432223"/>
                <a:ext cx="18374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7246E47-C944-C043-9863-D66255AAA68A}"/>
                  </a:ext>
                </a:extLst>
              </p14:cNvPr>
              <p14:cNvContentPartPr/>
              <p14:nvPr/>
            </p14:nvContentPartPr>
            <p14:xfrm>
              <a:off x="5223737" y="6661543"/>
              <a:ext cx="2335320" cy="363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7246E47-C944-C043-9863-D66255AAA6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737" y="6553903"/>
                <a:ext cx="244296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60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076234-A749-4C48-84C3-8766CA0A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4" y="1418466"/>
            <a:ext cx="5896798" cy="5439534"/>
          </a:xfrm>
          <a:prstGeom prst="rect">
            <a:avLst/>
          </a:prstGeo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D84BE81B-6F88-336A-F3EA-D46DC36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14:cNvPr>
              <p14:cNvContentPartPr/>
              <p14:nvPr/>
            </p14:nvContentPartPr>
            <p14:xfrm>
              <a:off x="2654874" y="6485863"/>
              <a:ext cx="1611000" cy="270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1234" y="6377863"/>
                <a:ext cx="1718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11902FFC-A200-CB4A-1686-6C456946B9E8}"/>
                  </a:ext>
                </a:extLst>
              </p14:cNvPr>
              <p14:cNvContentPartPr/>
              <p14:nvPr/>
            </p14:nvContentPartPr>
            <p14:xfrm>
              <a:off x="4319417" y="6485863"/>
              <a:ext cx="1532880" cy="370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11902FFC-A200-CB4A-1686-6C456946B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5417" y="6378223"/>
                <a:ext cx="1640520" cy="2527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DC72A85-049C-A3A7-B2DB-74BE5D97E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50" y="545245"/>
            <a:ext cx="5658640" cy="54395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14:cNvPr>
              <p14:cNvContentPartPr/>
              <p14:nvPr/>
            </p14:nvContentPartPr>
            <p14:xfrm>
              <a:off x="6533350" y="5620117"/>
              <a:ext cx="2674800" cy="540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9350" y="5512477"/>
                <a:ext cx="278244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9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LDA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 com confiança média">
            <a:extLst>
              <a:ext uri="{FF2B5EF4-FFF2-40B4-BE49-F238E27FC236}">
                <a16:creationId xmlns:a16="http://schemas.microsoft.com/office/drawing/2014/main" id="{3ECDA792-4DF8-9187-19AC-60BFD389D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21" y="2827625"/>
            <a:ext cx="10196948" cy="3711287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Objetivos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/>
          <a:lstStyle/>
          <a:p>
            <a:r>
              <a:rPr lang="pt-BR" dirty="0"/>
              <a:t>Analisar os documentos de política monetária do Banco Central utilizando modelos de </a:t>
            </a:r>
            <a:r>
              <a:rPr lang="pt-BR" b="1" dirty="0">
                <a:highlight>
                  <a:srgbClr val="C0C0C0"/>
                </a:highlight>
              </a:rPr>
              <a:t>Natural Language Processing </a:t>
            </a:r>
            <a:r>
              <a:rPr lang="pt-BR" dirty="0"/>
              <a:t>(NLP), em </a:t>
            </a:r>
            <a:r>
              <a:rPr lang="pt-BR" b="1" dirty="0"/>
              <a:t>Python.</a:t>
            </a:r>
          </a:p>
          <a:p>
            <a:endParaRPr lang="pt-BR" b="1" dirty="0"/>
          </a:p>
          <a:p>
            <a:r>
              <a:rPr lang="pt-BR" dirty="0"/>
              <a:t>Objetivo é </a:t>
            </a:r>
            <a:r>
              <a:rPr lang="pt-BR" b="1" dirty="0"/>
              <a:t>avaliar se os modelos </a:t>
            </a:r>
            <a:r>
              <a:rPr lang="pt-BR" dirty="0"/>
              <a:t>de NLP são </a:t>
            </a:r>
            <a:r>
              <a:rPr lang="pt-BR" b="1" dirty="0"/>
              <a:t>eficientes</a:t>
            </a:r>
            <a:r>
              <a:rPr lang="pt-BR" dirty="0"/>
              <a:t> para entender a comunicação do BC e as mensagens transmitidas nos instrumentos oficiais, como as atas e os comunicados do Copom.</a:t>
            </a:r>
            <a:endParaRPr lang="en-US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7EE43A9-926E-7515-3899-B21EE8A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português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com </a:t>
            </a:r>
            <a:r>
              <a:rPr lang="en-US" sz="3600" dirty="0" err="1">
                <a:solidFill>
                  <a:schemeClr val="bg1"/>
                </a:solidFill>
              </a:rPr>
              <a:t>GloVe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Imagem 7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BE5B3E95-E8BA-5ECB-9446-579C58EE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12013"/>
            <a:ext cx="8451608" cy="56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inglês</a:t>
            </a:r>
            <a:r>
              <a:rPr lang="en-US" sz="3600" dirty="0">
                <a:solidFill>
                  <a:schemeClr val="bg1"/>
                </a:solidFill>
              </a:rPr>
              <a:t> com </a:t>
            </a:r>
            <a:r>
              <a:rPr lang="en-US" sz="3600" dirty="0" err="1">
                <a:solidFill>
                  <a:schemeClr val="bg1"/>
                </a:solidFill>
              </a:rPr>
              <a:t>GloVe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0950B9E-8901-3BDC-6BD9-BCC087D1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99577"/>
            <a:ext cx="8451608" cy="55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F9DD253-D37D-F8EE-D9AB-E71DF277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637762"/>
            <a:ext cx="7802064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6B5C25C-D8FE-A2A5-328D-C4C1BAB4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3" y="2154474"/>
            <a:ext cx="6335682" cy="3238237"/>
          </a:xfrm>
          <a:prstGeom prst="rect">
            <a:avLst/>
          </a:prstGeo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B46DB4A-7089-6C76-A396-03645DF4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64" y="0"/>
            <a:ext cx="5812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637762"/>
            <a:ext cx="2598697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97A3EAF3-A434-9162-FEB5-5E03A1BF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DB2C1B3-8419-B82B-A633-3990BE7CA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6" y="2187574"/>
            <a:ext cx="6447731" cy="4351338"/>
          </a:xfrm>
          <a:prstGeom prst="rect">
            <a:avLst/>
          </a:prstGeom>
        </p:spPr>
      </p:pic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50094BC-BD3F-876D-A43E-486B4FD2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50" y="981073"/>
            <a:ext cx="6984156" cy="574040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14:cNvPr>
              <p14:cNvContentPartPr/>
              <p14:nvPr/>
            </p14:nvContentPartPr>
            <p14:xfrm>
              <a:off x="644537" y="5935783"/>
              <a:ext cx="2355480" cy="835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537" y="5827783"/>
                <a:ext cx="24631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14:cNvPr>
              <p14:cNvContentPartPr/>
              <p14:nvPr/>
            </p14:nvContentPartPr>
            <p14:xfrm>
              <a:off x="5756177" y="5948023"/>
              <a:ext cx="1865160" cy="9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2177" y="5840023"/>
                <a:ext cx="197280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253857-A87F-829E-AE2F-1FF2B98596DC}"/>
              </a:ext>
            </a:extLst>
          </p:cNvPr>
          <p:cNvSpPr txBox="1"/>
          <p:nvPr/>
        </p:nvSpPr>
        <p:spPr>
          <a:xfrm>
            <a:off x="356188" y="1757282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B435FA-1252-DB6B-819E-6B02596B8D3E}"/>
              </a:ext>
            </a:extLst>
          </p:cNvPr>
          <p:cNvSpPr txBox="1"/>
          <p:nvPr/>
        </p:nvSpPr>
        <p:spPr>
          <a:xfrm>
            <a:off x="5204831" y="539789"/>
            <a:ext cx="148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890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0867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25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5374F2D-DC32-581C-CCA5-7104F680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2" y="1739116"/>
            <a:ext cx="5549598" cy="511888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14:cNvPr>
              <p14:cNvContentPartPr/>
              <p14:nvPr/>
            </p14:nvContentPartPr>
            <p14:xfrm>
              <a:off x="7163088" y="2202069"/>
              <a:ext cx="1611000" cy="4464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9088" y="2094429"/>
                <a:ext cx="1718640" cy="2602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m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AE90A78-A038-4734-8EF5-AE61E3812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21" y="1860660"/>
            <a:ext cx="5225182" cy="4997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14:cNvPr>
              <p14:cNvContentPartPr/>
              <p14:nvPr/>
            </p14:nvContentPartPr>
            <p14:xfrm>
              <a:off x="1897729" y="2403207"/>
              <a:ext cx="1646280" cy="2628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4089" y="2295207"/>
                <a:ext cx="175392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5C7E45-B4F1-84D4-A250-479B90FBC839}"/>
              </a:ext>
            </a:extLst>
          </p:cNvPr>
          <p:cNvSpPr txBox="1"/>
          <p:nvPr/>
        </p:nvSpPr>
        <p:spPr>
          <a:xfrm>
            <a:off x="1525020" y="1491327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2B70E7-410B-8AF0-59EA-F303BF3B0396}"/>
              </a:ext>
            </a:extLst>
          </p:cNvPr>
          <p:cNvSpPr txBox="1"/>
          <p:nvPr/>
        </p:nvSpPr>
        <p:spPr>
          <a:xfrm>
            <a:off x="6655998" y="1309082"/>
            <a:ext cx="184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92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10DCFDC-8159-F02F-3F86-48C7B74CE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26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853DF6-6078-BB17-66A5-EAF9B9D49062}"/>
              </a:ext>
            </a:extLst>
          </p:cNvPr>
          <p:cNvSpPr txBox="1"/>
          <p:nvPr/>
        </p:nvSpPr>
        <p:spPr>
          <a:xfrm>
            <a:off x="1215399" y="1397789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3C9849-43CA-9C0F-7D34-AD550FA86784}"/>
              </a:ext>
            </a:extLst>
          </p:cNvPr>
          <p:cNvSpPr txBox="1"/>
          <p:nvPr/>
        </p:nvSpPr>
        <p:spPr>
          <a:xfrm>
            <a:off x="7024794" y="1244536"/>
            <a:ext cx="2672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dirty="0"/>
          </a:p>
        </p:txBody>
      </p:sp>
      <p:pic>
        <p:nvPicPr>
          <p:cNvPr id="28" name="Imagem 27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69BB645-EFB4-683A-9434-3F55BBD29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6" y="1780529"/>
            <a:ext cx="5022525" cy="5064103"/>
          </a:xfrm>
          <a:prstGeom prst="rect">
            <a:avLst/>
          </a:prstGeom>
        </p:spPr>
      </p:pic>
      <p:pic>
        <p:nvPicPr>
          <p:cNvPr id="30" name="Imagem 29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F1BDFBD7-E219-8173-B7D4-A4678E062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84" y="1682296"/>
            <a:ext cx="5167205" cy="5175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5F96AC48-F456-2471-AE49-F955B0C5B135}"/>
                  </a:ext>
                </a:extLst>
              </p14:cNvPr>
              <p14:cNvContentPartPr/>
              <p14:nvPr/>
            </p14:nvContentPartPr>
            <p14:xfrm>
              <a:off x="2348202" y="2225924"/>
              <a:ext cx="1593360" cy="2700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5F96AC48-F456-2471-AE49-F955B0C5B1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4562" y="2118284"/>
                <a:ext cx="1701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53148149-4802-A363-ACC9-459D383D6A10}"/>
                  </a:ext>
                </a:extLst>
              </p14:cNvPr>
              <p14:cNvContentPartPr/>
              <p14:nvPr/>
            </p14:nvContentPartPr>
            <p14:xfrm>
              <a:off x="7485560" y="2188484"/>
              <a:ext cx="1829520" cy="3744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53148149-4802-A363-ACC9-459D383D6A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1920" y="2080844"/>
                <a:ext cx="1937160" cy="253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5AFDD638-B72D-D779-7B49-97AE2AB2A40D}"/>
              </a:ext>
            </a:extLst>
          </p:cNvPr>
          <p:cNvSpPr txBox="1"/>
          <p:nvPr/>
        </p:nvSpPr>
        <p:spPr>
          <a:xfrm>
            <a:off x="4398266" y="635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sz="1800" dirty="0" err="1"/>
              <a:t>revisão</a:t>
            </a:r>
            <a:r>
              <a:rPr lang="en-US" sz="1800" dirty="0"/>
              <a:t> </a:t>
            </a:r>
            <a:r>
              <a:rPr lang="en-US" sz="1800" dirty="0" err="1"/>
              <a:t>próxima</a:t>
            </a:r>
            <a:r>
              <a:rPr lang="en-US" sz="1800" dirty="0"/>
              <a:t> </a:t>
            </a:r>
            <a:r>
              <a:rPr lang="en-US" sz="1800" dirty="0" err="1"/>
              <a:t>reunião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75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Resultados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pré-treinados</a:t>
            </a:r>
            <a:r>
              <a:rPr lang="en-US" dirty="0"/>
              <a:t> </a:t>
            </a:r>
            <a:r>
              <a:rPr lang="en-US" dirty="0" err="1"/>
              <a:t>apresentaram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consistentes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inglês</a:t>
            </a:r>
            <a:r>
              <a:rPr lang="en-US" dirty="0"/>
              <a:t> e </a:t>
            </a:r>
            <a:r>
              <a:rPr lang="en-US" dirty="0" err="1"/>
              <a:t>português</a:t>
            </a:r>
            <a:r>
              <a:rPr lang="en-US" dirty="0"/>
              <a:t> para as duas “labels” </a:t>
            </a:r>
            <a:r>
              <a:rPr lang="en-US" dirty="0" err="1"/>
              <a:t>definidas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é que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BERT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limitação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textos</a:t>
            </a:r>
            <a:r>
              <a:rPr lang="en-US" dirty="0"/>
              <a:t> para 512 tokens</a:t>
            </a:r>
          </a:p>
          <a:p>
            <a:r>
              <a:rPr lang="en-US" dirty="0"/>
              <a:t>Testes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atas</a:t>
            </a:r>
            <a:r>
              <a:rPr lang="en-US" dirty="0"/>
              <a:t> do </a:t>
            </a:r>
            <a:r>
              <a:rPr lang="en-US" dirty="0" err="1"/>
              <a:t>Copom</a:t>
            </a:r>
            <a:r>
              <a:rPr lang="en-US" dirty="0"/>
              <a:t> “</a:t>
            </a:r>
            <a:r>
              <a:rPr lang="en-US" dirty="0" err="1"/>
              <a:t>truncadas</a:t>
            </a:r>
            <a:r>
              <a:rPr lang="en-US" dirty="0"/>
              <a:t>” </a:t>
            </a:r>
            <a:r>
              <a:rPr lang="en-US" dirty="0" err="1"/>
              <a:t>redurizam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7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10DCFDC-8159-F02F-3F86-48C7B74CE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28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inglês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usando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todas</a:t>
            </a:r>
            <a:r>
              <a:rPr lang="en-US" sz="3600" dirty="0">
                <a:solidFill>
                  <a:schemeClr val="bg1"/>
                </a:solidFill>
              </a:rPr>
              <a:t> as </a:t>
            </a:r>
            <a:r>
              <a:rPr lang="en-US" sz="3600" dirty="0" err="1">
                <a:solidFill>
                  <a:schemeClr val="bg1"/>
                </a:solidFill>
              </a:rPr>
              <a:t>atas</a:t>
            </a:r>
            <a:r>
              <a:rPr lang="en-US" sz="3600" dirty="0">
                <a:solidFill>
                  <a:schemeClr val="bg1"/>
                </a:solidFill>
              </a:rPr>
              <a:t> e </a:t>
            </a:r>
            <a:r>
              <a:rPr lang="en-US" sz="3600" dirty="0" err="1">
                <a:solidFill>
                  <a:schemeClr val="bg1"/>
                </a:solidFill>
              </a:rPr>
              <a:t>comunicados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BFC3C71D-4FA5-A34C-0910-580EEBB0E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5" y="637762"/>
            <a:ext cx="6325483" cy="61635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8ABB18D-1CDA-B870-0DC4-8200A9A228CE}"/>
                  </a:ext>
                </a:extLst>
              </p14:cNvPr>
              <p14:cNvContentPartPr/>
              <p14:nvPr/>
            </p14:nvContentPartPr>
            <p14:xfrm>
              <a:off x="5277017" y="1323463"/>
              <a:ext cx="1982520" cy="5688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8ABB18D-1CDA-B870-0DC4-8200A9A228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3377" y="1215463"/>
                <a:ext cx="209016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56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pt-BR" dirty="0"/>
              <a:t>O trabalho serve de ponto de partida para avaliação da comunicação do Banco Central de forma mais ampla, incluindo outros documentos e/ou discursos e apresentações</a:t>
            </a:r>
          </a:p>
          <a:p>
            <a:r>
              <a:rPr lang="pt-BR" dirty="0"/>
              <a:t>O mesmo tipo de análise pode ser estendida para outros bancos centrais pelo mundo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</a:t>
            </a:r>
            <a:r>
              <a:rPr lang="pt-BR" b="1" dirty="0">
                <a:highlight>
                  <a:srgbClr val="C0C0C0"/>
                </a:highlight>
              </a:rPr>
              <a:t>Bloomberg</a:t>
            </a:r>
            <a:r>
              <a:rPr lang="pt-BR" dirty="0"/>
              <a:t> é uma empresa global de informações financeiras e notícias.</a:t>
            </a:r>
          </a:p>
          <a:p>
            <a:endParaRPr lang="pt-BR" dirty="0"/>
          </a:p>
          <a:p>
            <a:r>
              <a:rPr lang="pt-BR" dirty="0"/>
              <a:t>A análise de dados já é bastante difundida no </a:t>
            </a:r>
            <a:r>
              <a:rPr lang="pt-BR" b="1" dirty="0">
                <a:highlight>
                  <a:srgbClr val="C0C0C0"/>
                </a:highlight>
              </a:rPr>
              <a:t>jornalismo</a:t>
            </a:r>
            <a:r>
              <a:rPr lang="pt-BR" dirty="0"/>
              <a:t> brasileiro, seja por meio do acesso a informações públicas, seja por meio do web scraping dos dados.</a:t>
            </a:r>
          </a:p>
          <a:p>
            <a:endParaRPr lang="pt-BR" dirty="0"/>
          </a:p>
          <a:p>
            <a:r>
              <a:rPr lang="pt-BR" dirty="0"/>
              <a:t>O uso de </a:t>
            </a:r>
            <a:r>
              <a:rPr lang="pt-BR" b="1" dirty="0">
                <a:highlight>
                  <a:srgbClr val="C0C0C0"/>
                </a:highlight>
              </a:rPr>
              <a:t>modelos</a:t>
            </a:r>
            <a:r>
              <a:rPr lang="pt-BR" dirty="0"/>
              <a:t> de aprendizado de máquina, no entanto, ainda não é muito usada.</a:t>
            </a:r>
          </a:p>
          <a:p>
            <a:endParaRPr lang="pt-BR" dirty="0"/>
          </a:p>
          <a:p>
            <a:r>
              <a:rPr lang="pt-BR" dirty="0"/>
              <a:t>Aqui no Brasil se adiciona o desafio de adaptar os modelos de NLP para a </a:t>
            </a:r>
            <a:r>
              <a:rPr lang="pt-BR" b="1" dirty="0">
                <a:highlight>
                  <a:srgbClr val="C0C0C0"/>
                </a:highlight>
              </a:rPr>
              <a:t>língua portuguesa</a:t>
            </a:r>
            <a:r>
              <a:rPr lang="pt-BR" dirty="0"/>
              <a:t>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7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37762"/>
            <a:ext cx="231131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Bibliografia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45F4000-C956-C52F-F6A1-E3E8CA28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76" y="1463723"/>
            <a:ext cx="3391373" cy="1962424"/>
          </a:xfrm>
          <a:prstGeom prst="rect">
            <a:avLst/>
          </a:prstGeom>
        </p:spPr>
      </p:pic>
      <p:pic>
        <p:nvPicPr>
          <p:cNvPr id="10" name="Imagem 9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0A59C5CF-C34B-D90A-867F-A77C4BC6A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2" y="3770530"/>
            <a:ext cx="3381847" cy="2086266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326DCF5B-0200-9B9E-6D3F-DDF5D3A06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38" y="1688202"/>
            <a:ext cx="346758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3ADDFA2E-AFCB-9AD6-A1A8-C67BD39D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86" y="637762"/>
            <a:ext cx="8200604" cy="504231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4EFF3E-08BA-F885-071C-CA0FF2AC00B5}"/>
              </a:ext>
            </a:extLst>
          </p:cNvPr>
          <p:cNvSpPr txBox="1"/>
          <p:nvPr/>
        </p:nvSpPr>
        <p:spPr>
          <a:xfrm>
            <a:off x="3869805" y="5987018"/>
            <a:ext cx="64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https://www.bloomberg.com/graphics/2016-amazon-same-day/</a:t>
            </a:r>
          </a:p>
        </p:txBody>
      </p:sp>
    </p:spTree>
    <p:extLst>
      <p:ext uri="{BB962C8B-B14F-4D97-AF65-F5344CB8AC3E}">
        <p14:creationId xmlns:p14="http://schemas.microsoft.com/office/powerpoint/2010/main" val="489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481621C-40E4-CE1F-05DF-2FD21993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0"/>
            <a:ext cx="6810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46" y="632099"/>
            <a:ext cx="2999291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488188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BC faz oito reuniões do Copom por ano; além da decisão da Selic, a </a:t>
            </a:r>
            <a:r>
              <a:rPr lang="pt-BR" b="1" dirty="0"/>
              <a:t>comunicação é peça fundamental </a:t>
            </a:r>
            <a:r>
              <a:rPr lang="pt-BR" dirty="0"/>
              <a:t>dentro do sistema de metas para controlar as expectativas com relação a alta dos preços à frente.</a:t>
            </a:r>
          </a:p>
          <a:p>
            <a:endParaRPr lang="pt-BR" dirty="0"/>
          </a:p>
          <a:p>
            <a:r>
              <a:rPr lang="pt-BR" dirty="0"/>
              <a:t>São dois os principais documentos: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Comunicado</a:t>
            </a:r>
            <a:r>
              <a:rPr lang="pt-BR" dirty="0"/>
              <a:t>: texto enxuto publicado logo após a decisão sobre a taxa Selic; entre </a:t>
            </a:r>
            <a:r>
              <a:rPr lang="pt-BR" b="1" dirty="0"/>
              <a:t>500 e 600 palavras</a:t>
            </a:r>
            <a:r>
              <a:rPr lang="pt-BR" dirty="0"/>
              <a:t>.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Ata do Copom</a:t>
            </a:r>
            <a:r>
              <a:rPr lang="pt-BR" dirty="0"/>
              <a:t>: mais extensa, descreve a situação econômica, os cenários para a inflação e eventual posições divergentes dentro da diretoria do Banco Central sobre a decisão tomada uma semana antes; mais de </a:t>
            </a:r>
            <a:r>
              <a:rPr lang="pt-BR" b="1" dirty="0"/>
              <a:t>3.000 palavras</a:t>
            </a:r>
            <a:r>
              <a:rPr lang="pt-BR" dirty="0"/>
              <a:t>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6BE02-BB34-EB23-C808-56C982A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6</a:t>
            </a:fld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6AAD92-3FD4-93CF-9B3A-B961BA492B99}"/>
              </a:ext>
            </a:extLst>
          </p:cNvPr>
          <p:cNvSpPr txBox="1"/>
          <p:nvPr/>
        </p:nvSpPr>
        <p:spPr>
          <a:xfrm>
            <a:off x="348343" y="6171138"/>
            <a:ext cx="49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https://www.bcb.gov.br/controleinflacao/copom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FFE08E-B623-003B-BA9D-644F183F903A}"/>
              </a:ext>
            </a:extLst>
          </p:cNvPr>
          <p:cNvSpPr txBox="1"/>
          <p:nvPr/>
        </p:nvSpPr>
        <p:spPr>
          <a:xfrm>
            <a:off x="568013" y="3103774"/>
            <a:ext cx="25538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Ubuntu" panose="020F0502020204030204" pitchFamily="34" charset="0"/>
              </a:rPr>
              <a:t>“Para que a política monetária atinja seus objetivos de maneira eficiente, o Banco Central precisa se comunicar de forma clara e transparente.”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909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637762"/>
            <a:ext cx="2717714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6" y="2675655"/>
            <a:ext cx="6978704" cy="326926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dirty="0"/>
              <a:t>mercado financeiro </a:t>
            </a:r>
            <a:r>
              <a:rPr lang="pt-BR" dirty="0"/>
              <a:t>avalia esses dois comunicados com bastante cuidado em busca de </a:t>
            </a:r>
            <a:r>
              <a:rPr lang="pt-BR" b="1" dirty="0"/>
              <a:t>pistas</a:t>
            </a:r>
            <a:r>
              <a:rPr lang="pt-BR" dirty="0"/>
              <a:t> sobre os próximos passos do BC.</a:t>
            </a:r>
          </a:p>
          <a:p>
            <a:endParaRPr lang="pt-BR" dirty="0"/>
          </a:p>
          <a:p>
            <a:r>
              <a:rPr lang="pt-BR" dirty="0"/>
              <a:t>Se os documentos fornecerem indicações de que a </a:t>
            </a:r>
            <a:r>
              <a:rPr lang="pt-BR" b="1" dirty="0"/>
              <a:t>Selic vai subir ou cair no próximo encontro </a:t>
            </a:r>
            <a:r>
              <a:rPr lang="pt-BR" dirty="0"/>
              <a:t>do Copom, os investidores fazem uso dessa informação para </a:t>
            </a:r>
            <a:r>
              <a:rPr lang="pt-BR" b="1" dirty="0"/>
              <a:t>operar nos diversos ativos </a:t>
            </a:r>
            <a:r>
              <a:rPr lang="pt-BR" dirty="0"/>
              <a:t>brasileiros como o dólar e as ações na bolsa de valores.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999561A-E514-F9AE-BB93-9B33C399F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45" y="0"/>
            <a:ext cx="8413482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7" y="4313224"/>
            <a:ext cx="6978703" cy="204312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Nessa última reunião, por exemplo, o Banco Central disse na ata do Copom que pode "iniciar um processo parcimonioso de inflexão na próxima reunião“</a:t>
            </a:r>
          </a:p>
          <a:p>
            <a:r>
              <a:rPr lang="pt-BR" dirty="0"/>
              <a:t>Quase todas as palavras dessa frase são relevantes: iniciar, processo, parcimonioso, inflexão e próxima reunião.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agem 8" descr="Texto&#10;&#10;Descrição gerada automaticamente com confiança média">
            <a:extLst>
              <a:ext uri="{FF2B5EF4-FFF2-40B4-BE49-F238E27FC236}">
                <a16:creationId xmlns:a16="http://schemas.microsoft.com/office/drawing/2014/main" id="{3609B88F-E40C-DEFB-E550-238634AAC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3" y="0"/>
            <a:ext cx="8451617" cy="3896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14:cNvPr>
              <p14:cNvContentPartPr/>
              <p14:nvPr/>
            </p14:nvContentPartPr>
            <p14:xfrm>
              <a:off x="4406177" y="3073783"/>
              <a:ext cx="4775040" cy="914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2537" y="2966143"/>
                <a:ext cx="488268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7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660F056-FF2D-6B2B-B9A4-8166F2B729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98"/>
          <a:stretch/>
        </p:blipFill>
        <p:spPr>
          <a:xfrm>
            <a:off x="3740383" y="0"/>
            <a:ext cx="8451607" cy="200297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611C2D-3949-5C38-E861-C41A31553FC5}"/>
              </a:ext>
            </a:extLst>
          </p:cNvPr>
          <p:cNvSpPr txBox="1"/>
          <p:nvPr/>
        </p:nvSpPr>
        <p:spPr>
          <a:xfrm>
            <a:off x="3877491" y="6229392"/>
            <a:ext cx="78616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https://www.economiaemdia.com.br/BradescoEconomiaEmDia/static_files/pdf/pt/publicacoes/destaque_depec/2023_05_17_Destaque.pdf</a:t>
            </a:r>
          </a:p>
        </p:txBody>
      </p:sp>
      <p:pic>
        <p:nvPicPr>
          <p:cNvPr id="14" name="Imagem 13" descr="Gráfico, Gráfico de linhas&#10;&#10;Descrição gerada automaticamente">
            <a:extLst>
              <a:ext uri="{FF2B5EF4-FFF2-40B4-BE49-F238E27FC236}">
                <a16:creationId xmlns:a16="http://schemas.microsoft.com/office/drawing/2014/main" id="{5EAA6A7B-1BAA-010C-ABD9-0121C06D8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33" y="2076987"/>
            <a:ext cx="5591955" cy="301984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3DDF8A-6FAA-1165-28E4-9BBF6E34F395}"/>
              </a:ext>
            </a:extLst>
          </p:cNvPr>
          <p:cNvSpPr txBox="1"/>
          <p:nvPr/>
        </p:nvSpPr>
        <p:spPr>
          <a:xfrm>
            <a:off x="68186" y="3217029"/>
            <a:ext cx="30422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Texto mais duros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hawkish</a:t>
            </a:r>
            <a:r>
              <a:rPr lang="pt-BR" dirty="0">
                <a:solidFill>
                  <a:schemeClr val="bg1"/>
                </a:solidFill>
              </a:rPr>
              <a:t>”, pois indica que o BC pode subir a Selic à frente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Texto mais suave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dovish</a:t>
            </a:r>
            <a:r>
              <a:rPr lang="pt-BR" dirty="0">
                <a:solidFill>
                  <a:schemeClr val="bg1"/>
                </a:solidFill>
              </a:rPr>
              <a:t>”, com sinal de que pode reduzir a Selic à frente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213E1-9A7A-E4A0-757F-43011E18B118}"/>
              </a:ext>
            </a:extLst>
          </p:cNvPr>
          <p:cNvSpPr txBox="1"/>
          <p:nvPr/>
        </p:nvSpPr>
        <p:spPr>
          <a:xfrm>
            <a:off x="4616652" y="5166576"/>
            <a:ext cx="6699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Esse tipo de indicador é um aliado importante na avaliação dos textos, seja pela </a:t>
            </a:r>
            <a:r>
              <a:rPr lang="pt-BR" b="1" dirty="0"/>
              <a:t>rapidez</a:t>
            </a:r>
            <a:r>
              <a:rPr lang="pt-BR" dirty="0"/>
              <a:t> com que a interpretação pode ser feita, seja pela </a:t>
            </a:r>
            <a:r>
              <a:rPr lang="pt-BR" b="1" dirty="0"/>
              <a:t>diminuição do viés</a:t>
            </a:r>
            <a:r>
              <a:rPr lang="pt-BR" dirty="0"/>
              <a:t> da leitura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14:cNvPr>
              <p14:cNvContentPartPr/>
              <p14:nvPr/>
            </p14:nvContentPartPr>
            <p14:xfrm>
              <a:off x="1332497" y="3978823"/>
              <a:ext cx="757080" cy="1008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8497" y="3871183"/>
                <a:ext cx="864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14:cNvPr>
              <p14:cNvContentPartPr/>
              <p14:nvPr/>
            </p14:nvContentPartPr>
            <p14:xfrm>
              <a:off x="1384337" y="5607823"/>
              <a:ext cx="531720" cy="936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0337" y="5500183"/>
                <a:ext cx="639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14:cNvPr>
              <p14:cNvContentPartPr/>
              <p14:nvPr/>
            </p14:nvContentPartPr>
            <p14:xfrm>
              <a:off x="1340777" y="5607823"/>
              <a:ext cx="137520" cy="936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7137" y="5500183"/>
                <a:ext cx="2451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767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781</TotalTime>
  <Words>914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Ubuntu</vt:lpstr>
      <vt:lpstr>Tema do Office</vt:lpstr>
      <vt:lpstr>Slide do think-cell</vt:lpstr>
      <vt:lpstr>Análise de sentimento dos documentos do Banco Central utilizando Natural Language Processing com Deep Learning in Python</vt:lpstr>
      <vt:lpstr>Objetivos</vt:lpstr>
      <vt:lpstr>Importância para a Bloomberg</vt:lpstr>
      <vt:lpstr>Importância para a Bloomberg</vt:lpstr>
      <vt:lpstr>Importância para a Bloomberg</vt:lpstr>
      <vt:lpstr>Comunicação do Banco Central</vt:lpstr>
      <vt:lpstr>Comunicação do Banco Central</vt:lpstr>
      <vt:lpstr>Comunicação do Banco Central</vt:lpstr>
      <vt:lpstr>Comunicação do Banco Central</vt:lpstr>
      <vt:lpstr>Base de dados</vt:lpstr>
      <vt:lpstr>Base de dados</vt:lpstr>
      <vt:lpstr>Labels</vt:lpstr>
      <vt:lpstr>Web-scrape</vt:lpstr>
      <vt:lpstr>Processamento dos dados</vt:lpstr>
      <vt:lpstr>Modelos de classificação</vt:lpstr>
      <vt:lpstr>Word Embedding: Português</vt:lpstr>
      <vt:lpstr>Word Embedding: Inglês</vt:lpstr>
      <vt:lpstr>SVM</vt:lpstr>
      <vt:lpstr>LDA</vt:lpstr>
      <vt:lpstr>LSTM em português com GloVe</vt:lpstr>
      <vt:lpstr>LSTM em inglês com GloVe</vt:lpstr>
      <vt:lpstr>Transformers</vt:lpstr>
      <vt:lpstr>Transformers</vt:lpstr>
      <vt:lpstr>Transformers</vt:lpstr>
      <vt:lpstr>Transformers</vt:lpstr>
      <vt:lpstr>Transformers </vt:lpstr>
      <vt:lpstr>Resultados</vt:lpstr>
      <vt:lpstr>Transformers em inglês usando todas as atas e comunicados</vt:lpstr>
      <vt:lpstr>Desenvolvimentos futuros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18</cp:revision>
  <dcterms:created xsi:type="dcterms:W3CDTF">2023-04-03T21:37:08Z</dcterms:created>
  <dcterms:modified xsi:type="dcterms:W3CDTF">2023-07-05T01:43:55Z</dcterms:modified>
</cp:coreProperties>
</file>