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1" r:id="rId4"/>
    <p:sldId id="273" r:id="rId5"/>
    <p:sldId id="275" r:id="rId6"/>
    <p:sldId id="274" r:id="rId7"/>
    <p:sldId id="259" r:id="rId8"/>
    <p:sldId id="26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F49D8-21DB-46BD-8BDD-11AB60650956}" v="300" dt="2023-04-04T17:03:1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Travaglini" userId="70686105ae7a128d" providerId="LiveId" clId="{ED5F49D8-21DB-46BD-8BDD-11AB60650956}"/>
    <pc:docChg chg="custSel addSld modSld sldOrd">
      <pc:chgData name="Fernando Travaglini" userId="70686105ae7a128d" providerId="LiveId" clId="{ED5F49D8-21DB-46BD-8BDD-11AB60650956}" dt="2023-04-04T17:03:17.592" v="333" actId="20577"/>
      <pc:docMkLst>
        <pc:docMk/>
      </pc:docMkLst>
      <pc:sldChg chg="addSp delSp modSp mod">
        <pc:chgData name="Fernando Travaglini" userId="70686105ae7a128d" providerId="LiveId" clId="{ED5F49D8-21DB-46BD-8BDD-11AB60650956}" dt="2023-04-04T16:57:54.778" v="233" actId="403"/>
        <pc:sldMkLst>
          <pc:docMk/>
          <pc:sldMk cId="1673087873" sldId="256"/>
        </pc:sldMkLst>
        <pc:spChg chg="mod">
          <ac:chgData name="Fernando Travaglini" userId="70686105ae7a128d" providerId="LiveId" clId="{ED5F49D8-21DB-46BD-8BDD-11AB60650956}" dt="2023-04-04T16:57:54.778" v="233" actId="403"/>
          <ac:spMkLst>
            <pc:docMk/>
            <pc:sldMk cId="1673087873" sldId="256"/>
            <ac:spMk id="3" creationId="{54719F96-8669-8AD4-B464-6496EB2D2B30}"/>
          </ac:spMkLst>
        </pc:spChg>
        <pc:spChg chg="del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31" creationId="{C3896A03-3945-419A-B66B-4EE266EDD152}"/>
          </ac:spMkLst>
        </pc:spChg>
        <pc:spChg chg="del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33" creationId="{B34F5AD2-EDBD-4BBD-A55C-EAFFD0C7097A}"/>
          </ac:spMkLst>
        </pc:spChg>
        <pc:spChg chg="del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35" creationId="{6832F003-FCA6-4CFB-A2EA-308F3AA257D1}"/>
          </ac:spMkLst>
        </pc:spChg>
        <pc:spChg chg="add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40" creationId="{C3896A03-3945-419A-B66B-4EE266EDD152}"/>
          </ac:spMkLst>
        </pc:spChg>
        <pc:spChg chg="add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42" creationId="{B34F5AD2-EDBD-4BBD-A55C-EAFFD0C7097A}"/>
          </ac:spMkLst>
        </pc:spChg>
        <pc:spChg chg="add">
          <ac:chgData name="Fernando Travaglini" userId="70686105ae7a128d" providerId="LiveId" clId="{ED5F49D8-21DB-46BD-8BDD-11AB60650956}" dt="2023-04-04T16:55:09.949" v="212" actId="26606"/>
          <ac:spMkLst>
            <pc:docMk/>
            <pc:sldMk cId="1673087873" sldId="256"/>
            <ac:spMk id="44" creationId="{6832F003-FCA6-4CFB-A2EA-308F3AA257D1}"/>
          </ac:spMkLst>
        </pc:spChg>
      </pc:sldChg>
      <pc:sldChg chg="modSp mod">
        <pc:chgData name="Fernando Travaglini" userId="70686105ae7a128d" providerId="LiveId" clId="{ED5F49D8-21DB-46BD-8BDD-11AB60650956}" dt="2023-04-04T17:01:04.137" v="283" actId="20577"/>
        <pc:sldMkLst>
          <pc:docMk/>
          <pc:sldMk cId="1608430846" sldId="257"/>
        </pc:sldMkLst>
        <pc:spChg chg="mod">
          <ac:chgData name="Fernando Travaglini" userId="70686105ae7a128d" providerId="LiveId" clId="{ED5F49D8-21DB-46BD-8BDD-11AB60650956}" dt="2023-04-04T16:57:48.987" v="232" actId="404"/>
          <ac:spMkLst>
            <pc:docMk/>
            <pc:sldMk cId="1608430846" sldId="257"/>
            <ac:spMk id="2" creationId="{D034DF81-34B1-6296-9831-C0371649D9B9}"/>
          </ac:spMkLst>
        </pc:spChg>
        <pc:graphicFrameChg chg="mod modGraphic">
          <ac:chgData name="Fernando Travaglini" userId="70686105ae7a128d" providerId="LiveId" clId="{ED5F49D8-21DB-46BD-8BDD-11AB60650956}" dt="2023-04-04T17:01:04.137" v="283" actId="20577"/>
          <ac:graphicFrameMkLst>
            <pc:docMk/>
            <pc:sldMk cId="1608430846" sldId="257"/>
            <ac:graphicFrameMk id="28" creationId="{6F6A2213-2F05-867F-1208-FB6CD922BC8C}"/>
          </ac:graphicFrameMkLst>
        </pc:graphicFrameChg>
      </pc:sldChg>
      <pc:sldChg chg="modSp mod">
        <pc:chgData name="Fernando Travaglini" userId="70686105ae7a128d" providerId="LiveId" clId="{ED5F49D8-21DB-46BD-8BDD-11AB60650956}" dt="2023-04-04T16:57:30.763" v="225" actId="255"/>
        <pc:sldMkLst>
          <pc:docMk/>
          <pc:sldMk cId="3309269693" sldId="259"/>
        </pc:sldMkLst>
        <pc:spChg chg="mod">
          <ac:chgData name="Fernando Travaglini" userId="70686105ae7a128d" providerId="LiveId" clId="{ED5F49D8-21DB-46BD-8BDD-11AB60650956}" dt="2023-04-04T16:57:30.763" v="225" actId="255"/>
          <ac:spMkLst>
            <pc:docMk/>
            <pc:sldMk cId="3309269693" sldId="259"/>
            <ac:spMk id="2" creationId="{849640F0-4F20-9050-B032-B65B1AFC0598}"/>
          </ac:spMkLst>
        </pc:spChg>
      </pc:sldChg>
      <pc:sldChg chg="modSp mod">
        <pc:chgData name="Fernando Travaglini" userId="70686105ae7a128d" providerId="LiveId" clId="{ED5F49D8-21DB-46BD-8BDD-11AB60650956}" dt="2023-04-04T16:58:58.343" v="261"/>
        <pc:sldMkLst>
          <pc:docMk/>
          <pc:sldMk cId="1009034278" sldId="261"/>
        </pc:sldMkLst>
        <pc:spChg chg="mod">
          <ac:chgData name="Fernando Travaglini" userId="70686105ae7a128d" providerId="LiveId" clId="{ED5F49D8-21DB-46BD-8BDD-11AB60650956}" dt="2023-04-04T16:57:44.173" v="229" actId="403"/>
          <ac:spMkLst>
            <pc:docMk/>
            <pc:sldMk cId="1009034278" sldId="261"/>
            <ac:spMk id="2" creationId="{36F99435-E566-DF0C-9ADD-4FC2259B5A33}"/>
          </ac:spMkLst>
        </pc:spChg>
        <pc:graphicFrameChg chg="mod modGraphic">
          <ac:chgData name="Fernando Travaglini" userId="70686105ae7a128d" providerId="LiveId" clId="{ED5F49D8-21DB-46BD-8BDD-11AB60650956}" dt="2023-04-04T16:58:58.343" v="261"/>
          <ac:graphicFrameMkLst>
            <pc:docMk/>
            <pc:sldMk cId="1009034278" sldId="261"/>
            <ac:graphicFrameMk id="19" creationId="{EB6D74E1-F648-1866-4E08-C28F590B867C}"/>
          </ac:graphicFrameMkLst>
        </pc:graphicFrameChg>
      </pc:sldChg>
      <pc:sldChg chg="modSp">
        <pc:chgData name="Fernando Travaglini" userId="70686105ae7a128d" providerId="LiveId" clId="{ED5F49D8-21DB-46BD-8BDD-11AB60650956}" dt="2023-04-04T17:03:06.186" v="329" actId="255"/>
        <pc:sldMkLst>
          <pc:docMk/>
          <pc:sldMk cId="2858607609" sldId="271"/>
        </pc:sldMkLst>
        <pc:graphicFrameChg chg="mod">
          <ac:chgData name="Fernando Travaglini" userId="70686105ae7a128d" providerId="LiveId" clId="{ED5F49D8-21DB-46BD-8BDD-11AB60650956}" dt="2023-04-04T17:03:06.186" v="329" actId="255"/>
          <ac:graphicFrameMkLst>
            <pc:docMk/>
            <pc:sldMk cId="2858607609" sldId="271"/>
            <ac:graphicFrameMk id="15" creationId="{68F0FF26-B3DB-233E-C377-E2DDA68806B3}"/>
          </ac:graphicFrameMkLst>
        </pc:graphicFrameChg>
      </pc:sldChg>
      <pc:sldChg chg="modSp">
        <pc:chgData name="Fernando Travaglini" userId="70686105ae7a128d" providerId="LiveId" clId="{ED5F49D8-21DB-46BD-8BDD-11AB60650956}" dt="2023-04-04T17:03:17.592" v="333" actId="20577"/>
        <pc:sldMkLst>
          <pc:docMk/>
          <pc:sldMk cId="972495269" sldId="272"/>
        </pc:sldMkLst>
        <pc:graphicFrameChg chg="mod">
          <ac:chgData name="Fernando Travaglini" userId="70686105ae7a128d" providerId="LiveId" clId="{ED5F49D8-21DB-46BD-8BDD-11AB60650956}" dt="2023-04-04T17:03:17.592" v="333" actId="20577"/>
          <ac:graphicFrameMkLst>
            <pc:docMk/>
            <pc:sldMk cId="972495269" sldId="272"/>
            <ac:graphicFrameMk id="18" creationId="{87C1E7F2-D300-FD0A-9589-8F91819F292C}"/>
          </ac:graphicFrameMkLst>
        </pc:graphicFrameChg>
      </pc:sldChg>
      <pc:sldChg chg="modSp mod">
        <pc:chgData name="Fernando Travaglini" userId="70686105ae7a128d" providerId="LiveId" clId="{ED5F49D8-21DB-46BD-8BDD-11AB60650956}" dt="2023-04-04T17:01:26.777" v="313" actId="20577"/>
        <pc:sldMkLst>
          <pc:docMk/>
          <pc:sldMk cId="3601085695" sldId="273"/>
        </pc:sldMkLst>
        <pc:spChg chg="mod">
          <ac:chgData name="Fernando Travaglini" userId="70686105ae7a128d" providerId="LiveId" clId="{ED5F49D8-21DB-46BD-8BDD-11AB60650956}" dt="2023-04-04T16:57:40.634" v="228" actId="403"/>
          <ac:spMkLst>
            <pc:docMk/>
            <pc:sldMk cId="3601085695" sldId="273"/>
            <ac:spMk id="2" creationId="{36F99435-E566-DF0C-9ADD-4FC2259B5A33}"/>
          </ac:spMkLst>
        </pc:spChg>
        <pc:graphicFrameChg chg="mod">
          <ac:chgData name="Fernando Travaglini" userId="70686105ae7a128d" providerId="LiveId" clId="{ED5F49D8-21DB-46BD-8BDD-11AB60650956}" dt="2023-04-04T17:01:26.777" v="313" actId="20577"/>
          <ac:graphicFrameMkLst>
            <pc:docMk/>
            <pc:sldMk cId="3601085695" sldId="273"/>
            <ac:graphicFrameMk id="15" creationId="{68F0FF26-B3DB-233E-C377-E2DDA68806B3}"/>
          </ac:graphicFrameMkLst>
        </pc:graphicFrameChg>
      </pc:sldChg>
      <pc:sldChg chg="modSp mod">
        <pc:chgData name="Fernando Travaglini" userId="70686105ae7a128d" providerId="LiveId" clId="{ED5F49D8-21DB-46BD-8BDD-11AB60650956}" dt="2023-04-04T16:57:33.973" v="226" actId="403"/>
        <pc:sldMkLst>
          <pc:docMk/>
          <pc:sldMk cId="1675292636" sldId="274"/>
        </pc:sldMkLst>
        <pc:spChg chg="mod">
          <ac:chgData name="Fernando Travaglini" userId="70686105ae7a128d" providerId="LiveId" clId="{ED5F49D8-21DB-46BD-8BDD-11AB60650956}" dt="2023-04-04T16:57:33.973" v="226" actId="403"/>
          <ac:spMkLst>
            <pc:docMk/>
            <pc:sldMk cId="1675292636" sldId="274"/>
            <ac:spMk id="2" creationId="{36F99435-E566-DF0C-9ADD-4FC2259B5A33}"/>
          </ac:spMkLst>
        </pc:spChg>
      </pc:sldChg>
      <pc:sldChg chg="modSp add mod ord">
        <pc:chgData name="Fernando Travaglini" userId="70686105ae7a128d" providerId="LiveId" clId="{ED5F49D8-21DB-46BD-8BDD-11AB60650956}" dt="2023-04-04T17:00:25.872" v="281"/>
        <pc:sldMkLst>
          <pc:docMk/>
          <pc:sldMk cId="1935194858" sldId="275"/>
        </pc:sldMkLst>
        <pc:spChg chg="mod">
          <ac:chgData name="Fernando Travaglini" userId="70686105ae7a128d" providerId="LiveId" clId="{ED5F49D8-21DB-46BD-8BDD-11AB60650956}" dt="2023-04-04T16:57:37.437" v="227" actId="403"/>
          <ac:spMkLst>
            <pc:docMk/>
            <pc:sldMk cId="1935194858" sldId="275"/>
            <ac:spMk id="2" creationId="{36F99435-E566-DF0C-9ADD-4FC2259B5A33}"/>
          </ac:spMkLst>
        </pc:spChg>
        <pc:graphicFrameChg chg="mod">
          <ac:chgData name="Fernando Travaglini" userId="70686105ae7a128d" providerId="LiveId" clId="{ED5F49D8-21DB-46BD-8BDD-11AB60650956}" dt="2023-04-04T17:00:25.872" v="281"/>
          <ac:graphicFrameMkLst>
            <pc:docMk/>
            <pc:sldMk cId="1935194858" sldId="275"/>
            <ac:graphicFrameMk id="19" creationId="{EB6D74E1-F648-1866-4E08-C28F590B867C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6.svg"/><Relationship Id="rId2" Type="http://schemas.openxmlformats.org/officeDocument/2006/relationships/hyperlink" Target="https://www.bloomberg.com.br/blog/bquant-enterprise-da-bloomberg-acelera-estrategias-de-investimento-quantitativo" TargetMode="External"/><Relationship Id="rId1" Type="http://schemas.openxmlformats.org/officeDocument/2006/relationships/hyperlink" Target="https://www.bloomberg.com.br/blog/bloomberg-lanca-bloomberggpt-para-financas/?tactic-page=618378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www.bloomberg.com.br/blog/bquant-enterprise-da-bloomberg-acelera-estrategias-de-investimento-quantitativo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5.JP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www.bloomberg.com.br/blog/bloomberg-lanca-bloomberggpt-para-financas/?tactic-page=618378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F5B0A-5971-484B-912D-D431091DDB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0AFA4-7E2D-4DA9-A778-0A8A69CD5CE5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Utilizar modelos de </a:t>
          </a:r>
          <a:r>
            <a:rPr lang="pt-BR" b="1" dirty="0" err="1">
              <a:solidFill>
                <a:schemeClr val="tx1"/>
              </a:solidFill>
            </a:rPr>
            <a:t>Deep</a:t>
          </a:r>
          <a:r>
            <a:rPr lang="pt-BR" b="1" dirty="0">
              <a:solidFill>
                <a:schemeClr val="tx1"/>
              </a:solidFill>
            </a:rPr>
            <a:t> Learning </a:t>
          </a:r>
          <a:r>
            <a:rPr lang="pt-BR" dirty="0">
              <a:solidFill>
                <a:schemeClr val="tx1"/>
              </a:solidFill>
            </a:rPr>
            <a:t>e </a:t>
          </a:r>
          <a:r>
            <a:rPr lang="pt-BR" b="1" dirty="0">
              <a:solidFill>
                <a:schemeClr val="tx1"/>
              </a:solidFill>
            </a:rPr>
            <a:t>Natural </a:t>
          </a:r>
          <a:r>
            <a:rPr lang="pt-BR" b="1" dirty="0" err="1">
              <a:solidFill>
                <a:schemeClr val="tx1"/>
              </a:solidFill>
            </a:rPr>
            <a:t>Language</a:t>
          </a:r>
          <a:r>
            <a:rPr lang="pt-BR" b="1" dirty="0">
              <a:solidFill>
                <a:schemeClr val="tx1"/>
              </a:solidFill>
            </a:rPr>
            <a:t> </a:t>
          </a:r>
          <a:r>
            <a:rPr lang="pt-BR" b="1" dirty="0" err="1">
              <a:solidFill>
                <a:schemeClr val="tx1"/>
              </a:solidFill>
            </a:rPr>
            <a:t>Processing</a:t>
          </a:r>
          <a:r>
            <a:rPr lang="pt-BR" dirty="0">
              <a:solidFill>
                <a:schemeClr val="tx1"/>
              </a:solidFill>
            </a:rPr>
            <a:t> (NLP), em linguagem de programação </a:t>
          </a:r>
          <a:r>
            <a:rPr lang="pt-BR" b="1" dirty="0">
              <a:solidFill>
                <a:schemeClr val="tx1"/>
              </a:solidFill>
            </a:rPr>
            <a:t>Python</a:t>
          </a:r>
          <a:r>
            <a:rPr lang="pt-BR" dirty="0">
              <a:solidFill>
                <a:schemeClr val="tx1"/>
              </a:solidFill>
            </a:rPr>
            <a:t>, usando </a:t>
          </a:r>
          <a:r>
            <a:rPr lang="pt-BR" b="1" dirty="0" err="1">
              <a:solidFill>
                <a:schemeClr val="tx1"/>
              </a:solidFill>
            </a:rPr>
            <a:t>Pytorch</a:t>
          </a:r>
          <a:r>
            <a:rPr lang="pt-BR" dirty="0">
              <a:solidFill>
                <a:schemeClr val="tx1"/>
              </a:solidFill>
            </a:rPr>
            <a:t>, para realizar analise de sentimento das Atas do Copom.</a:t>
          </a:r>
          <a:endParaRPr lang="en-US" dirty="0">
            <a:solidFill>
              <a:schemeClr val="tx1"/>
            </a:solidFill>
          </a:endParaRPr>
        </a:p>
      </dgm:t>
    </dgm:pt>
    <dgm:pt modelId="{423AEE9B-9690-4860-B463-874D5BDF4C0D}" type="parTrans" cxnId="{6370BB90-B16C-4A53-832D-11EDBFB2B458}">
      <dgm:prSet/>
      <dgm:spPr/>
      <dgm:t>
        <a:bodyPr/>
        <a:lstStyle/>
        <a:p>
          <a:endParaRPr lang="en-US"/>
        </a:p>
      </dgm:t>
    </dgm:pt>
    <dgm:pt modelId="{B31BEEF6-3C75-4A7F-BF48-4BDDA20CE4A5}" type="sibTrans" cxnId="{6370BB90-B16C-4A53-832D-11EDBFB2B458}">
      <dgm:prSet/>
      <dgm:spPr/>
      <dgm:t>
        <a:bodyPr/>
        <a:lstStyle/>
        <a:p>
          <a:endParaRPr lang="en-US"/>
        </a:p>
      </dgm:t>
    </dgm:pt>
    <dgm:pt modelId="{DFF0D0E9-F6ED-43A8-9828-07831E312CC7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Objetivo</a:t>
          </a:r>
          <a:r>
            <a:rPr lang="pt-BR" dirty="0">
              <a:solidFill>
                <a:schemeClr val="tx1"/>
              </a:solidFill>
            </a:rPr>
            <a:t> é avaliar se os modelos de NLP são eficientes para entender as mensagens passadas pelo BC e se estão de acordo com a interpretação dada pelo mercado financeiro.</a:t>
          </a:r>
          <a:br>
            <a:rPr lang="pt-BR" dirty="0"/>
          </a:br>
          <a:endParaRPr lang="en-US" dirty="0"/>
        </a:p>
      </dgm:t>
    </dgm:pt>
    <dgm:pt modelId="{CD810291-BB03-4DE5-A66C-11B0EFB93EDD}" type="parTrans" cxnId="{8E7691C0-DCD9-46BD-AD5F-FD3609176707}">
      <dgm:prSet/>
      <dgm:spPr/>
      <dgm:t>
        <a:bodyPr/>
        <a:lstStyle/>
        <a:p>
          <a:endParaRPr lang="en-US"/>
        </a:p>
      </dgm:t>
    </dgm:pt>
    <dgm:pt modelId="{B4C11112-DA18-4B42-8F91-089D0EDBF64F}" type="sibTrans" cxnId="{8E7691C0-DCD9-46BD-AD5F-FD3609176707}">
      <dgm:prSet/>
      <dgm:spPr/>
      <dgm:t>
        <a:bodyPr/>
        <a:lstStyle/>
        <a:p>
          <a:endParaRPr lang="en-US"/>
        </a:p>
      </dgm:t>
    </dgm:pt>
    <dgm:pt modelId="{EEBAF333-7B79-45DE-9DAA-984DE08DA681}" type="pres">
      <dgm:prSet presAssocID="{591F5B0A-5971-484B-912D-D431091DDB74}" presName="linear" presStyleCnt="0">
        <dgm:presLayoutVars>
          <dgm:animLvl val="lvl"/>
          <dgm:resizeHandles val="exact"/>
        </dgm:presLayoutVars>
      </dgm:prSet>
      <dgm:spPr/>
    </dgm:pt>
    <dgm:pt modelId="{940913E4-A282-4BD7-9017-581B3ECD8147}" type="pres">
      <dgm:prSet presAssocID="{C5B0AFA4-7E2D-4DA9-A778-0A8A69CD5CE5}" presName="parentText" presStyleLbl="node1" presStyleIdx="0" presStyleCnt="2" custScaleY="109037">
        <dgm:presLayoutVars>
          <dgm:chMax val="0"/>
          <dgm:bulletEnabled val="1"/>
        </dgm:presLayoutVars>
      </dgm:prSet>
      <dgm:spPr/>
    </dgm:pt>
    <dgm:pt modelId="{FF194847-4116-45F4-A7C0-5D8294B8CD6D}" type="pres">
      <dgm:prSet presAssocID="{B31BEEF6-3C75-4A7F-BF48-4BDDA20CE4A5}" presName="spacer" presStyleCnt="0"/>
      <dgm:spPr/>
    </dgm:pt>
    <dgm:pt modelId="{C6A97D3C-BFA4-4C1C-9E23-1DDE4B421764}" type="pres">
      <dgm:prSet presAssocID="{DFF0D0E9-F6ED-43A8-9828-07831E312CC7}" presName="parentText" presStyleLbl="node1" presStyleIdx="1" presStyleCnt="2" custScaleY="90593" custLinFactY="8666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43F25553-A766-48EA-B5CF-CE06D10B1C2E}" type="presOf" srcId="{DFF0D0E9-F6ED-43A8-9828-07831E312CC7}" destId="{C6A97D3C-BFA4-4C1C-9E23-1DDE4B421764}" srcOrd="0" destOrd="0" presId="urn:microsoft.com/office/officeart/2005/8/layout/vList2"/>
    <dgm:cxn modelId="{A8115E83-8307-4EDF-8D49-6BA2E57D61E2}" type="presOf" srcId="{591F5B0A-5971-484B-912D-D431091DDB74}" destId="{EEBAF333-7B79-45DE-9DAA-984DE08DA681}" srcOrd="0" destOrd="0" presId="urn:microsoft.com/office/officeart/2005/8/layout/vList2"/>
    <dgm:cxn modelId="{6370BB90-B16C-4A53-832D-11EDBFB2B458}" srcId="{591F5B0A-5971-484B-912D-D431091DDB74}" destId="{C5B0AFA4-7E2D-4DA9-A778-0A8A69CD5CE5}" srcOrd="0" destOrd="0" parTransId="{423AEE9B-9690-4860-B463-874D5BDF4C0D}" sibTransId="{B31BEEF6-3C75-4A7F-BF48-4BDDA20CE4A5}"/>
    <dgm:cxn modelId="{8E7691C0-DCD9-46BD-AD5F-FD3609176707}" srcId="{591F5B0A-5971-484B-912D-D431091DDB74}" destId="{DFF0D0E9-F6ED-43A8-9828-07831E312CC7}" srcOrd="1" destOrd="0" parTransId="{CD810291-BB03-4DE5-A66C-11B0EFB93EDD}" sibTransId="{B4C11112-DA18-4B42-8F91-089D0EDBF64F}"/>
    <dgm:cxn modelId="{6AD21AD2-3778-4291-80BF-0A85E83F4E30}" type="presOf" srcId="{C5B0AFA4-7E2D-4DA9-A778-0A8A69CD5CE5}" destId="{940913E4-A282-4BD7-9017-581B3ECD8147}" srcOrd="0" destOrd="0" presId="urn:microsoft.com/office/officeart/2005/8/layout/vList2"/>
    <dgm:cxn modelId="{01CCF557-4B51-4134-BAD5-14456AADD39C}" type="presParOf" srcId="{EEBAF333-7B79-45DE-9DAA-984DE08DA681}" destId="{940913E4-A282-4BD7-9017-581B3ECD8147}" srcOrd="0" destOrd="0" presId="urn:microsoft.com/office/officeart/2005/8/layout/vList2"/>
    <dgm:cxn modelId="{5FA4ACB9-0C86-4D2E-99B6-946255BE4D4A}" type="presParOf" srcId="{EEBAF333-7B79-45DE-9DAA-984DE08DA681}" destId="{FF194847-4116-45F4-A7C0-5D8294B8CD6D}" srcOrd="1" destOrd="0" presId="urn:microsoft.com/office/officeart/2005/8/layout/vList2"/>
    <dgm:cxn modelId="{E6FEE73E-DCC5-43F8-B35C-3ED73BE0BDAD}" type="presParOf" srcId="{EEBAF333-7B79-45DE-9DAA-984DE08DA681}" destId="{C6A97D3C-BFA4-4C1C-9E23-1DDE4B4217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F4606-9CF5-4B9F-B30C-E0C4C5A1B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ADDDD-A91C-4F39-83E4-147A88D694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b="1" dirty="0"/>
            <a:t>Análise de sentimento </a:t>
          </a:r>
          <a:r>
            <a:rPr lang="pt-BR" sz="2200" dirty="0"/>
            <a:t>usando </a:t>
          </a:r>
          <a:r>
            <a:rPr lang="pt-BR" sz="2200" dirty="0" err="1"/>
            <a:t>Deep</a:t>
          </a:r>
          <a:r>
            <a:rPr lang="pt-BR" sz="2200" dirty="0"/>
            <a:t> Learning e NLP já é bastante conhecida, inclusive no jornalismo</a:t>
          </a:r>
          <a:endParaRPr lang="en-US" sz="2200" dirty="0"/>
        </a:p>
      </dgm:t>
    </dgm:pt>
    <dgm:pt modelId="{03C1A0FE-D9BC-40FC-9A31-6526A5CC5C17}" type="parTrans" cxnId="{97B48612-3318-43A5-BE0B-722731E001F1}">
      <dgm:prSet/>
      <dgm:spPr/>
      <dgm:t>
        <a:bodyPr/>
        <a:lstStyle/>
        <a:p>
          <a:endParaRPr lang="en-US"/>
        </a:p>
      </dgm:t>
    </dgm:pt>
    <dgm:pt modelId="{C639EDED-9AAD-4DF8-B7B5-20784C244E5E}" type="sibTrans" cxnId="{97B48612-3318-43A5-BE0B-722731E001F1}">
      <dgm:prSet/>
      <dgm:spPr/>
      <dgm:t>
        <a:bodyPr/>
        <a:lstStyle/>
        <a:p>
          <a:endParaRPr lang="en-US"/>
        </a:p>
      </dgm:t>
    </dgm:pt>
    <dgm:pt modelId="{9F474627-F58C-48DD-8172-D564B2D082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b="1" dirty="0"/>
            <a:t>Desafio</a:t>
          </a:r>
          <a:r>
            <a:rPr lang="pt-BR" sz="2200" dirty="0"/>
            <a:t> será </a:t>
          </a:r>
          <a:r>
            <a:rPr lang="pt-BR" sz="2200" b="0" dirty="0"/>
            <a:t>adaptar os modelos de NLP para a</a:t>
          </a:r>
          <a:r>
            <a:rPr lang="pt-BR" sz="2200" b="1" dirty="0"/>
            <a:t> língua portuguesa</a:t>
          </a:r>
          <a:endParaRPr lang="en-US" sz="2200" dirty="0"/>
        </a:p>
      </dgm:t>
    </dgm:pt>
    <dgm:pt modelId="{4261D7B8-9D39-4E0D-9787-E5A02747035D}" type="parTrans" cxnId="{04C579B3-674E-4FF2-9B2C-383E2A2D6841}">
      <dgm:prSet/>
      <dgm:spPr/>
      <dgm:t>
        <a:bodyPr/>
        <a:lstStyle/>
        <a:p>
          <a:endParaRPr lang="en-US"/>
        </a:p>
      </dgm:t>
    </dgm:pt>
    <dgm:pt modelId="{A38C4BA8-2C6C-4A11-ACBA-B53DCDC86C07}" type="sibTrans" cxnId="{04C579B3-674E-4FF2-9B2C-383E2A2D6841}">
      <dgm:prSet/>
      <dgm:spPr/>
      <dgm:t>
        <a:bodyPr/>
        <a:lstStyle/>
        <a:p>
          <a:endParaRPr lang="en-US"/>
        </a:p>
      </dgm:t>
    </dgm:pt>
    <dgm:pt modelId="{726A4571-55A6-447D-A994-96D5403B60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200" dirty="0"/>
            <a:t>Será possível comparar modelos em português com a mesma análise a partir das Atas do Copom em </a:t>
          </a:r>
          <a:r>
            <a:rPr lang="pt-BR" sz="2200" b="1" dirty="0"/>
            <a:t>inglês</a:t>
          </a:r>
          <a:endParaRPr lang="en-US" sz="2200" dirty="0"/>
        </a:p>
      </dgm:t>
    </dgm:pt>
    <dgm:pt modelId="{A4B16161-6241-4D7C-831B-2C5CFD5468DC}" type="parTrans" cxnId="{4460E5FF-9E2B-4EAE-B57F-70BAAD27DF07}">
      <dgm:prSet/>
      <dgm:spPr/>
      <dgm:t>
        <a:bodyPr/>
        <a:lstStyle/>
        <a:p>
          <a:endParaRPr lang="en-US"/>
        </a:p>
      </dgm:t>
    </dgm:pt>
    <dgm:pt modelId="{A9243619-60B2-416B-9719-0E3949F91C70}" type="sibTrans" cxnId="{4460E5FF-9E2B-4EAE-B57F-70BAAD27DF07}">
      <dgm:prSet/>
      <dgm:spPr/>
      <dgm:t>
        <a:bodyPr/>
        <a:lstStyle/>
        <a:p>
          <a:endParaRPr lang="en-US"/>
        </a:p>
      </dgm:t>
    </dgm:pt>
    <dgm:pt modelId="{F42CBF40-1645-4FCA-BEFB-BF8F68BE9025}" type="pres">
      <dgm:prSet presAssocID="{2BEF4606-9CF5-4B9F-B30C-E0C4C5A1B116}" presName="root" presStyleCnt="0">
        <dgm:presLayoutVars>
          <dgm:dir/>
          <dgm:resizeHandles val="exact"/>
        </dgm:presLayoutVars>
      </dgm:prSet>
      <dgm:spPr/>
    </dgm:pt>
    <dgm:pt modelId="{C96D1EEC-5B4D-45E0-8C9B-6B5293DFD201}" type="pres">
      <dgm:prSet presAssocID="{AF2ADDDD-A91C-4F39-83E4-147A88D694D5}" presName="compNode" presStyleCnt="0"/>
      <dgm:spPr/>
    </dgm:pt>
    <dgm:pt modelId="{4EACDA05-615A-4A8E-84E2-F579E40D1218}" type="pres">
      <dgm:prSet presAssocID="{AF2ADDDD-A91C-4F39-83E4-147A88D694D5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9B47D42E-A712-498E-946F-C5B897AD9AD8}" type="pres">
      <dgm:prSet presAssocID="{AF2ADDDD-A91C-4F39-83E4-147A88D69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B94E88-ED33-4F62-BCD8-1031232C6421}" type="pres">
      <dgm:prSet presAssocID="{AF2ADDDD-A91C-4F39-83E4-147A88D694D5}" presName="spaceRect" presStyleCnt="0"/>
      <dgm:spPr/>
    </dgm:pt>
    <dgm:pt modelId="{78B9D4DF-9CC1-46F9-A898-CA9C3D7F9766}" type="pres">
      <dgm:prSet presAssocID="{AF2ADDDD-A91C-4F39-83E4-147A88D694D5}" presName="parTx" presStyleLbl="revTx" presStyleIdx="0" presStyleCnt="3">
        <dgm:presLayoutVars>
          <dgm:chMax val="0"/>
          <dgm:chPref val="0"/>
        </dgm:presLayoutVars>
      </dgm:prSet>
      <dgm:spPr/>
    </dgm:pt>
    <dgm:pt modelId="{9C3BED01-B5B9-4511-B8E7-81F2822586D0}" type="pres">
      <dgm:prSet presAssocID="{C639EDED-9AAD-4DF8-B7B5-20784C244E5E}" presName="sibTrans" presStyleCnt="0"/>
      <dgm:spPr/>
    </dgm:pt>
    <dgm:pt modelId="{34575688-0CFE-4C0A-9876-6609FEE2819F}" type="pres">
      <dgm:prSet presAssocID="{9F474627-F58C-48DD-8172-D564B2D082FD}" presName="compNode" presStyleCnt="0"/>
      <dgm:spPr/>
    </dgm:pt>
    <dgm:pt modelId="{E9F521D9-30F0-4AE9-8F14-1A0E6466178C}" type="pres">
      <dgm:prSet presAssocID="{9F474627-F58C-48DD-8172-D564B2D082FD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A2FCD00F-2BAA-43D3-82EC-7F99E43C5DA7}" type="pres">
      <dgm:prSet presAssocID="{9F474627-F58C-48DD-8172-D564B2D08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5FB26BC0-F0AF-40CC-B61E-5A47C423D9AC}" type="pres">
      <dgm:prSet presAssocID="{9F474627-F58C-48DD-8172-D564B2D082FD}" presName="spaceRect" presStyleCnt="0"/>
      <dgm:spPr/>
    </dgm:pt>
    <dgm:pt modelId="{73463328-BABC-49CF-9111-33A989469B84}" type="pres">
      <dgm:prSet presAssocID="{9F474627-F58C-48DD-8172-D564B2D082FD}" presName="parTx" presStyleLbl="revTx" presStyleIdx="1" presStyleCnt="3">
        <dgm:presLayoutVars>
          <dgm:chMax val="0"/>
          <dgm:chPref val="0"/>
        </dgm:presLayoutVars>
      </dgm:prSet>
      <dgm:spPr/>
    </dgm:pt>
    <dgm:pt modelId="{6FB1147D-7AED-4488-B69C-17364501FB1E}" type="pres">
      <dgm:prSet presAssocID="{A38C4BA8-2C6C-4A11-ACBA-B53DCDC86C07}" presName="sibTrans" presStyleCnt="0"/>
      <dgm:spPr/>
    </dgm:pt>
    <dgm:pt modelId="{EE9EFEA9-A9D7-4EB5-975E-17DE0AD1F60B}" type="pres">
      <dgm:prSet presAssocID="{726A4571-55A6-447D-A994-96D5403B6036}" presName="compNode" presStyleCnt="0"/>
      <dgm:spPr/>
    </dgm:pt>
    <dgm:pt modelId="{42AE03E7-6A81-4C14-9DE4-06A1F71E8B09}" type="pres">
      <dgm:prSet presAssocID="{726A4571-55A6-447D-A994-96D5403B6036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CF977E84-B25F-473A-89DA-C0DBD3D83C98}" type="pres">
      <dgm:prSet presAssocID="{726A4571-55A6-447D-A994-96D5403B60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BF53B7-1287-4318-8277-D87CB444645B}" type="pres">
      <dgm:prSet presAssocID="{726A4571-55A6-447D-A994-96D5403B6036}" presName="spaceRect" presStyleCnt="0"/>
      <dgm:spPr/>
    </dgm:pt>
    <dgm:pt modelId="{C3F83EA8-31A0-4048-B358-BB967BD322AB}" type="pres">
      <dgm:prSet presAssocID="{726A4571-55A6-447D-A994-96D5403B6036}" presName="parTx" presStyleLbl="revTx" presStyleIdx="2" presStyleCnt="3" custScaleX="100000">
        <dgm:presLayoutVars>
          <dgm:chMax val="0"/>
          <dgm:chPref val="0"/>
        </dgm:presLayoutVars>
      </dgm:prSet>
      <dgm:spPr/>
    </dgm:pt>
  </dgm:ptLst>
  <dgm:cxnLst>
    <dgm:cxn modelId="{97B48612-3318-43A5-BE0B-722731E001F1}" srcId="{2BEF4606-9CF5-4B9F-B30C-E0C4C5A1B116}" destId="{AF2ADDDD-A91C-4F39-83E4-147A88D694D5}" srcOrd="0" destOrd="0" parTransId="{03C1A0FE-D9BC-40FC-9A31-6526A5CC5C17}" sibTransId="{C639EDED-9AAD-4DF8-B7B5-20784C244E5E}"/>
    <dgm:cxn modelId="{EC2AD04A-961F-4A28-A729-B00ABD95A704}" type="presOf" srcId="{2BEF4606-9CF5-4B9F-B30C-E0C4C5A1B116}" destId="{F42CBF40-1645-4FCA-BEFB-BF8F68BE9025}" srcOrd="0" destOrd="0" presId="urn:microsoft.com/office/officeart/2018/2/layout/IconVerticalSolidList"/>
    <dgm:cxn modelId="{1A4CF783-93F9-4375-ACAA-28358B5FF510}" type="presOf" srcId="{AF2ADDDD-A91C-4F39-83E4-147A88D694D5}" destId="{78B9D4DF-9CC1-46F9-A898-CA9C3D7F9766}" srcOrd="0" destOrd="0" presId="urn:microsoft.com/office/officeart/2018/2/layout/IconVerticalSolidList"/>
    <dgm:cxn modelId="{04C579B3-674E-4FF2-9B2C-383E2A2D6841}" srcId="{2BEF4606-9CF5-4B9F-B30C-E0C4C5A1B116}" destId="{9F474627-F58C-48DD-8172-D564B2D082FD}" srcOrd="1" destOrd="0" parTransId="{4261D7B8-9D39-4E0D-9787-E5A02747035D}" sibTransId="{A38C4BA8-2C6C-4A11-ACBA-B53DCDC86C07}"/>
    <dgm:cxn modelId="{9EBBB2B6-A328-4F05-8919-6AD97DEE4DAF}" type="presOf" srcId="{726A4571-55A6-447D-A994-96D5403B6036}" destId="{C3F83EA8-31A0-4048-B358-BB967BD322AB}" srcOrd="0" destOrd="0" presId="urn:microsoft.com/office/officeart/2018/2/layout/IconVerticalSolidList"/>
    <dgm:cxn modelId="{A31D4DFE-0264-4165-9EDE-3ED98310D79E}" type="presOf" srcId="{9F474627-F58C-48DD-8172-D564B2D082FD}" destId="{73463328-BABC-49CF-9111-33A989469B84}" srcOrd="0" destOrd="0" presId="urn:microsoft.com/office/officeart/2018/2/layout/IconVerticalSolidList"/>
    <dgm:cxn modelId="{4460E5FF-9E2B-4EAE-B57F-70BAAD27DF07}" srcId="{2BEF4606-9CF5-4B9F-B30C-E0C4C5A1B116}" destId="{726A4571-55A6-447D-A994-96D5403B6036}" srcOrd="2" destOrd="0" parTransId="{A4B16161-6241-4D7C-831B-2C5CFD5468DC}" sibTransId="{A9243619-60B2-416B-9719-0E3949F91C70}"/>
    <dgm:cxn modelId="{65A914A0-8BD5-4D51-9B04-0E372DE95AC8}" type="presParOf" srcId="{F42CBF40-1645-4FCA-BEFB-BF8F68BE9025}" destId="{C96D1EEC-5B4D-45E0-8C9B-6B5293DFD201}" srcOrd="0" destOrd="0" presId="urn:microsoft.com/office/officeart/2018/2/layout/IconVerticalSolidList"/>
    <dgm:cxn modelId="{F073CADC-38D2-47AC-966C-233318F0CC2B}" type="presParOf" srcId="{C96D1EEC-5B4D-45E0-8C9B-6B5293DFD201}" destId="{4EACDA05-615A-4A8E-84E2-F579E40D1218}" srcOrd="0" destOrd="0" presId="urn:microsoft.com/office/officeart/2018/2/layout/IconVerticalSolidList"/>
    <dgm:cxn modelId="{3F3AD351-AF28-459E-ADBE-5E42222A887B}" type="presParOf" srcId="{C96D1EEC-5B4D-45E0-8C9B-6B5293DFD201}" destId="{9B47D42E-A712-498E-946F-C5B897AD9AD8}" srcOrd="1" destOrd="0" presId="urn:microsoft.com/office/officeart/2018/2/layout/IconVerticalSolidList"/>
    <dgm:cxn modelId="{09FEF0F2-52A3-488D-B6F3-0370E6C06033}" type="presParOf" srcId="{C96D1EEC-5B4D-45E0-8C9B-6B5293DFD201}" destId="{83B94E88-ED33-4F62-BCD8-1031232C6421}" srcOrd="2" destOrd="0" presId="urn:microsoft.com/office/officeart/2018/2/layout/IconVerticalSolidList"/>
    <dgm:cxn modelId="{B457F64B-3DB8-48C4-B619-1B967E89D721}" type="presParOf" srcId="{C96D1EEC-5B4D-45E0-8C9B-6B5293DFD201}" destId="{78B9D4DF-9CC1-46F9-A898-CA9C3D7F9766}" srcOrd="3" destOrd="0" presId="urn:microsoft.com/office/officeart/2018/2/layout/IconVerticalSolidList"/>
    <dgm:cxn modelId="{70A45422-9425-4FE6-8E50-60ACF5880A8C}" type="presParOf" srcId="{F42CBF40-1645-4FCA-BEFB-BF8F68BE9025}" destId="{9C3BED01-B5B9-4511-B8E7-81F2822586D0}" srcOrd="1" destOrd="0" presId="urn:microsoft.com/office/officeart/2018/2/layout/IconVerticalSolidList"/>
    <dgm:cxn modelId="{2E9D48D2-DB5E-410F-996B-4BF70AE7CF4B}" type="presParOf" srcId="{F42CBF40-1645-4FCA-BEFB-BF8F68BE9025}" destId="{34575688-0CFE-4C0A-9876-6609FEE2819F}" srcOrd="2" destOrd="0" presId="urn:microsoft.com/office/officeart/2018/2/layout/IconVerticalSolidList"/>
    <dgm:cxn modelId="{A3E4D6AD-A5FC-489B-B91F-12D842BE03D6}" type="presParOf" srcId="{34575688-0CFE-4C0A-9876-6609FEE2819F}" destId="{E9F521D9-30F0-4AE9-8F14-1A0E6466178C}" srcOrd="0" destOrd="0" presId="urn:microsoft.com/office/officeart/2018/2/layout/IconVerticalSolidList"/>
    <dgm:cxn modelId="{01B73A8A-928D-4224-9435-1673CC11A19B}" type="presParOf" srcId="{34575688-0CFE-4C0A-9876-6609FEE2819F}" destId="{A2FCD00F-2BAA-43D3-82EC-7F99E43C5DA7}" srcOrd="1" destOrd="0" presId="urn:microsoft.com/office/officeart/2018/2/layout/IconVerticalSolidList"/>
    <dgm:cxn modelId="{BAF3FE42-C290-41B2-9F52-D4EFA8118D20}" type="presParOf" srcId="{34575688-0CFE-4C0A-9876-6609FEE2819F}" destId="{5FB26BC0-F0AF-40CC-B61E-5A47C423D9AC}" srcOrd="2" destOrd="0" presId="urn:microsoft.com/office/officeart/2018/2/layout/IconVerticalSolidList"/>
    <dgm:cxn modelId="{0EB32B98-432D-448D-9A48-7F9309441066}" type="presParOf" srcId="{34575688-0CFE-4C0A-9876-6609FEE2819F}" destId="{73463328-BABC-49CF-9111-33A989469B84}" srcOrd="3" destOrd="0" presId="urn:microsoft.com/office/officeart/2018/2/layout/IconVerticalSolidList"/>
    <dgm:cxn modelId="{89AC8C93-D098-4276-B3CA-83B3CC5459D6}" type="presParOf" srcId="{F42CBF40-1645-4FCA-BEFB-BF8F68BE9025}" destId="{6FB1147D-7AED-4488-B69C-17364501FB1E}" srcOrd="3" destOrd="0" presId="urn:microsoft.com/office/officeart/2018/2/layout/IconVerticalSolidList"/>
    <dgm:cxn modelId="{61385418-52A0-4CAB-A374-687BF6676488}" type="presParOf" srcId="{F42CBF40-1645-4FCA-BEFB-BF8F68BE9025}" destId="{EE9EFEA9-A9D7-4EB5-975E-17DE0AD1F60B}" srcOrd="4" destOrd="0" presId="urn:microsoft.com/office/officeart/2018/2/layout/IconVerticalSolidList"/>
    <dgm:cxn modelId="{6025BB78-2235-4F91-AE44-FEC3BE05BBB4}" type="presParOf" srcId="{EE9EFEA9-A9D7-4EB5-975E-17DE0AD1F60B}" destId="{42AE03E7-6A81-4C14-9DE4-06A1F71E8B09}" srcOrd="0" destOrd="0" presId="urn:microsoft.com/office/officeart/2018/2/layout/IconVerticalSolidList"/>
    <dgm:cxn modelId="{1EDA7194-40C7-4A6C-BE8A-3B2D3D4D2769}" type="presParOf" srcId="{EE9EFEA9-A9D7-4EB5-975E-17DE0AD1F60B}" destId="{CF977E84-B25F-473A-89DA-C0DBD3D83C98}" srcOrd="1" destOrd="0" presId="urn:microsoft.com/office/officeart/2018/2/layout/IconVerticalSolidList"/>
    <dgm:cxn modelId="{20A9BA70-3013-4031-9645-00C529EB3F25}" type="presParOf" srcId="{EE9EFEA9-A9D7-4EB5-975E-17DE0AD1F60B}" destId="{3CBF53B7-1287-4318-8277-D87CB444645B}" srcOrd="2" destOrd="0" presId="urn:microsoft.com/office/officeart/2018/2/layout/IconVerticalSolidList"/>
    <dgm:cxn modelId="{995EDCCB-F20F-4EE7-AF1B-633F95D3180D}" type="presParOf" srcId="{EE9EFEA9-A9D7-4EB5-975E-17DE0AD1F60B}" destId="{C3F83EA8-31A0-4048-B358-BB967BD32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 ponto de vista </a:t>
          </a:r>
          <a:r>
            <a:rPr lang="pt-BR" b="1" dirty="0"/>
            <a:t>jornalístico</a:t>
          </a:r>
          <a:r>
            <a:rPr lang="pt-BR" dirty="0"/>
            <a:t>, a análise de dados têm crescido em importância em todo o mundo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Bloomberg</a:t>
          </a:r>
          <a:r>
            <a:rPr lang="pt-BR" dirty="0"/>
            <a:t> desenvolve cada vez produtos usando essas ferramentas, seja para produção de reportagens, seja para automação dos processos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Data </a:t>
          </a:r>
          <a:r>
            <a:rPr lang="pt-BR" b="1" dirty="0" err="1"/>
            <a:t>Journalism</a:t>
          </a:r>
          <a:r>
            <a:rPr lang="pt-BR" b="1" dirty="0"/>
            <a:t> </a:t>
          </a:r>
          <a:r>
            <a:rPr lang="pt-BR" dirty="0"/>
            <a:t>é uma realidade em muitas redações pelo mundo, com reportagens elaboradas a partir da manipulação de dados e análise de dados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Análise mais aprofundada, a partir de modelos de </a:t>
          </a:r>
          <a:r>
            <a:rPr lang="pt-BR" b="1" dirty="0" err="1"/>
            <a:t>machine</a:t>
          </a:r>
          <a:r>
            <a:rPr lang="pt-BR" b="1" dirty="0"/>
            <a:t> </a:t>
          </a:r>
          <a:r>
            <a:rPr lang="pt-BR" b="1" dirty="0" err="1"/>
            <a:t>learning</a:t>
          </a:r>
          <a:r>
            <a:rPr lang="pt-BR" b="1" dirty="0"/>
            <a:t>, no entanto, ainda são escassos</a:t>
          </a:r>
          <a:endParaRPr lang="en-US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52757A73-2748-47D9-85D8-FAEF31B0EA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No caso do Banco Central, uma análise bastante comum é o chamando </a:t>
          </a:r>
          <a:r>
            <a:rPr lang="pt-BR" b="1" dirty="0" err="1"/>
            <a:t>side-by-side</a:t>
          </a:r>
          <a:r>
            <a:rPr lang="pt-BR" dirty="0"/>
            <a:t>, em que duas atas são comparadas para se avaliar mudanças nos termos</a:t>
          </a:r>
          <a:endParaRPr lang="en-US" dirty="0"/>
        </a:p>
      </dgm:t>
    </dgm:pt>
    <dgm:pt modelId="{0B02DB98-107C-4317-BC2B-1863A7A8D51A}" type="parTrans" cxnId="{585C91BC-CDB3-4F1B-B7F8-3176129FFD2F}">
      <dgm:prSet/>
      <dgm:spPr/>
      <dgm:t>
        <a:bodyPr/>
        <a:lstStyle/>
        <a:p>
          <a:endParaRPr lang="en-US"/>
        </a:p>
      </dgm:t>
    </dgm:pt>
    <dgm:pt modelId="{DD306A5C-440E-445B-A573-74F700755DA7}" type="sibTrans" cxnId="{585C91BC-CDB3-4F1B-B7F8-3176129FFD2F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5"/>
      <dgm:spPr>
        <a:solidFill>
          <a:schemeClr val="bg1">
            <a:lumMod val="75000"/>
          </a:schemeClr>
        </a:solidFill>
      </dgm:spPr>
    </dgm:pt>
    <dgm:pt modelId="{0DA3A6C9-8993-4DCE-8D31-D973CE2ACDB4}" type="pres">
      <dgm:prSet presAssocID="{765838A6-8A28-455D-A3E1-432E5B6716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5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5"/>
      <dgm:spPr>
        <a:solidFill>
          <a:schemeClr val="bg1">
            <a:lumMod val="75000"/>
          </a:schemeClr>
        </a:solidFill>
      </dgm:spPr>
    </dgm:pt>
    <dgm:pt modelId="{CADCE5E7-2C21-4A9F-84BD-8789EB977634}" type="pres">
      <dgm:prSet presAssocID="{C459973C-A432-4492-971F-B5B2445555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5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5" custLinFactNeighborX="0"/>
      <dgm:spPr>
        <a:solidFill>
          <a:schemeClr val="bg1">
            <a:lumMod val="75000"/>
          </a:schemeClr>
        </a:solidFill>
      </dgm:spPr>
    </dgm:pt>
    <dgm:pt modelId="{E637D5B5-8970-4029-8A48-B64445CB6047}" type="pres">
      <dgm:prSet presAssocID="{F4D29D8E-5041-4A65-80E4-B8E4DADF10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5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5"/>
      <dgm:spPr>
        <a:solidFill>
          <a:schemeClr val="bg1">
            <a:lumMod val="75000"/>
          </a:schemeClr>
        </a:solidFill>
      </dgm:spPr>
    </dgm:pt>
    <dgm:pt modelId="{B1137578-2D46-408C-AAD2-39535B2B3066}" type="pres">
      <dgm:prSet presAssocID="{A6492C6A-880E-4A9C-AFCD-3B4F182623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5">
        <dgm:presLayoutVars>
          <dgm:chMax val="0"/>
          <dgm:chPref val="0"/>
        </dgm:presLayoutVars>
      </dgm:prSet>
      <dgm:spPr/>
    </dgm:pt>
    <dgm:pt modelId="{480474CF-C46F-477A-8AC6-2B83578C79A6}" type="pres">
      <dgm:prSet presAssocID="{051D27DF-9124-4081-8927-9B1F041CD60F}" presName="sibTrans" presStyleCnt="0"/>
      <dgm:spPr/>
    </dgm:pt>
    <dgm:pt modelId="{A856DC92-BB60-4274-B2DF-198D47788A73}" type="pres">
      <dgm:prSet presAssocID="{52757A73-2748-47D9-85D8-FAEF31B0EA8C}" presName="compNode" presStyleCnt="0"/>
      <dgm:spPr/>
    </dgm:pt>
    <dgm:pt modelId="{E351C694-632C-4AB5-BA9D-73DFA97A2969}" type="pres">
      <dgm:prSet presAssocID="{52757A73-2748-47D9-85D8-FAEF31B0EA8C}" presName="bgRect" presStyleLbl="bgShp" presStyleIdx="4" presStyleCnt="5"/>
      <dgm:spPr>
        <a:solidFill>
          <a:schemeClr val="bg1">
            <a:lumMod val="75000"/>
          </a:schemeClr>
        </a:solidFill>
      </dgm:spPr>
    </dgm:pt>
    <dgm:pt modelId="{D0B2F52F-F547-4C67-91C4-4492A63FEF22}" type="pres">
      <dgm:prSet presAssocID="{52757A73-2748-47D9-85D8-FAEF31B0EA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F1A2076-F127-4780-BC42-DEBECD9C60E7}" type="pres">
      <dgm:prSet presAssocID="{52757A73-2748-47D9-85D8-FAEF31B0EA8C}" presName="spaceRect" presStyleCnt="0"/>
      <dgm:spPr/>
    </dgm:pt>
    <dgm:pt modelId="{8D818F57-0FAC-4593-9347-C42E3DCE0CBC}" type="pres">
      <dgm:prSet presAssocID="{52757A73-2748-47D9-85D8-FAEF31B0EA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585C91BC-CDB3-4F1B-B7F8-3176129FFD2F}" srcId="{47AB1677-7594-4F0F-8E63-C4BF9D790F94}" destId="{52757A73-2748-47D9-85D8-FAEF31B0EA8C}" srcOrd="4" destOrd="0" parTransId="{0B02DB98-107C-4317-BC2B-1863A7A8D51A}" sibTransId="{DD306A5C-440E-445B-A573-74F700755DA7}"/>
    <dgm:cxn modelId="{54B2F2C5-5BFE-4571-8773-0A58ACAC929D}" type="presOf" srcId="{52757A73-2748-47D9-85D8-FAEF31B0EA8C}" destId="{8D818F57-0FAC-4593-9347-C42E3DCE0CBC}" srcOrd="0" destOrd="0" presId="urn:microsoft.com/office/officeart/2018/2/layout/IconVerticalSolidList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  <dgm:cxn modelId="{E51723EA-B3D1-4DC6-8743-30485F4E2AE2}" type="presParOf" srcId="{787634D3-7DF1-4D6D-9DFB-709FF88ABB18}" destId="{480474CF-C46F-477A-8AC6-2B83578C79A6}" srcOrd="7" destOrd="0" presId="urn:microsoft.com/office/officeart/2018/2/layout/IconVerticalSolidList"/>
    <dgm:cxn modelId="{6DA9BF33-9196-4A2D-A05A-1E7ED1FED3B1}" type="presParOf" srcId="{787634D3-7DF1-4D6D-9DFB-709FF88ABB18}" destId="{A856DC92-BB60-4274-B2DF-198D47788A73}" srcOrd="8" destOrd="0" presId="urn:microsoft.com/office/officeart/2018/2/layout/IconVerticalSolidList"/>
    <dgm:cxn modelId="{4608FC3E-8764-47E4-ABCD-FF8D21C79AFA}" type="presParOf" srcId="{A856DC92-BB60-4274-B2DF-198D47788A73}" destId="{E351C694-632C-4AB5-BA9D-73DFA97A2969}" srcOrd="0" destOrd="0" presId="urn:microsoft.com/office/officeart/2018/2/layout/IconVerticalSolidList"/>
    <dgm:cxn modelId="{8F09981B-F846-419A-B639-BA5FFDC97B2D}" type="presParOf" srcId="{A856DC92-BB60-4274-B2DF-198D47788A73}" destId="{D0B2F52F-F547-4C67-91C4-4492A63FEF22}" srcOrd="1" destOrd="0" presId="urn:microsoft.com/office/officeart/2018/2/layout/IconVerticalSolidList"/>
    <dgm:cxn modelId="{1D609B21-88E6-4F5C-B202-4610A3B946E1}" type="presParOf" srcId="{A856DC92-BB60-4274-B2DF-198D47788A73}" destId="{AF1A2076-F127-4780-BC42-DEBECD9C60E7}" srcOrd="2" destOrd="0" presId="urn:microsoft.com/office/officeart/2018/2/layout/IconVerticalSolidList"/>
    <dgm:cxn modelId="{2F04ACF3-1062-46EE-9F54-D91251BD8C59}" type="presParOf" srcId="{A856DC92-BB60-4274-B2DF-198D47788A73}" destId="{8D818F57-0FAC-4593-9347-C42E3DCE0C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EF4606-9CF5-4B9F-B30C-E0C4C5A1B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ADDDD-A91C-4F39-83E4-147A88D694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dirty="0"/>
            <a:t>Bloomberg </a:t>
          </a:r>
          <a:r>
            <a:rPr lang="pt-BR" sz="1800" b="0" i="0" dirty="0"/>
            <a:t>é uma empresa global de informações financeiras e notícias fundada por Michael Bloomberg em 1981</a:t>
          </a:r>
          <a:endParaRPr lang="en-US" sz="1800" dirty="0"/>
        </a:p>
      </dgm:t>
    </dgm:pt>
    <dgm:pt modelId="{03C1A0FE-D9BC-40FC-9A31-6526A5CC5C17}" type="parTrans" cxnId="{97B48612-3318-43A5-BE0B-722731E001F1}">
      <dgm:prSet/>
      <dgm:spPr/>
      <dgm:t>
        <a:bodyPr/>
        <a:lstStyle/>
        <a:p>
          <a:endParaRPr lang="en-US"/>
        </a:p>
      </dgm:t>
    </dgm:pt>
    <dgm:pt modelId="{C639EDED-9AAD-4DF8-B7B5-20784C244E5E}" type="sibTrans" cxnId="{97B48612-3318-43A5-BE0B-722731E001F1}">
      <dgm:prSet/>
      <dgm:spPr/>
      <dgm:t>
        <a:bodyPr/>
        <a:lstStyle/>
        <a:p>
          <a:endParaRPr lang="en-US"/>
        </a:p>
      </dgm:t>
    </dgm:pt>
    <dgm:pt modelId="{9F474627-F58C-48DD-8172-D564B2D082F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Bloomberg</a:t>
          </a:r>
          <a:r>
            <a:rPr lang="pt-BR" b="0" i="0" dirty="0"/>
            <a:t> tem sido pioneira na aplicação de IA, Aprendizado de Máquina e NLP em finanças e</a:t>
          </a:r>
          <a:r>
            <a:rPr lang="pt-BR" b="1" i="0" dirty="0"/>
            <a:t> </a:t>
          </a:r>
          <a:r>
            <a:rPr lang="pt-BR" b="0" i="0" dirty="0"/>
            <a:t>oferece suporte a um conjunto muito grande de tarefas de NLP</a:t>
          </a:r>
        </a:p>
        <a:p>
          <a:pPr>
            <a:lnSpc>
              <a:spcPct val="100000"/>
            </a:lnSpc>
          </a:pPr>
          <a:r>
            <a:rPr lang="pt-BR" b="0" i="0" dirty="0">
              <a:hlinkClick xmlns:r="http://schemas.openxmlformats.org/officeDocument/2006/relationships" r:id="rId1"/>
            </a:rPr>
            <a:t>https://www.bloomberg.com.br/blog/bloomberg-lanca-bloomberggpt-para-financas/?tactic-page=618378</a:t>
          </a:r>
          <a:endParaRPr lang="pt-BR" b="0" i="0" dirty="0"/>
        </a:p>
      </dgm:t>
    </dgm:pt>
    <dgm:pt modelId="{4261D7B8-9D39-4E0D-9787-E5A02747035D}" type="parTrans" cxnId="{04C579B3-674E-4FF2-9B2C-383E2A2D6841}">
      <dgm:prSet/>
      <dgm:spPr/>
      <dgm:t>
        <a:bodyPr/>
        <a:lstStyle/>
        <a:p>
          <a:endParaRPr lang="en-US"/>
        </a:p>
      </dgm:t>
    </dgm:pt>
    <dgm:pt modelId="{A38C4BA8-2C6C-4A11-ACBA-B53DCDC86C07}" type="sibTrans" cxnId="{04C579B3-674E-4FF2-9B2C-383E2A2D6841}">
      <dgm:prSet/>
      <dgm:spPr/>
      <dgm:t>
        <a:bodyPr/>
        <a:lstStyle/>
        <a:p>
          <a:endParaRPr lang="en-US"/>
        </a:p>
      </dgm:t>
    </dgm:pt>
    <dgm:pt modelId="{726A4571-55A6-447D-A994-96D5403B60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 err="1"/>
            <a:t>Bquant</a:t>
          </a:r>
          <a:r>
            <a:rPr lang="pt-BR" b="0" i="0" dirty="0"/>
            <a:t> é uma plataforma analítica baseada em nuvem para analistas quantitativos e cientistas de dados nos mercados financeiros</a:t>
          </a:r>
        </a:p>
        <a:p>
          <a:pPr>
            <a:lnSpc>
              <a:spcPct val="100000"/>
            </a:lnSpc>
          </a:pPr>
          <a:r>
            <a:rPr lang="pt-BR" b="0" i="0" dirty="0">
              <a:hlinkClick xmlns:r="http://schemas.openxmlformats.org/officeDocument/2006/relationships" r:id="rId2"/>
            </a:rPr>
            <a:t>https://www.bloomberg.com.br/blog/bquant-enterprise-da-bloomberg-acelera-estrategias-de-investimento-quantitativo</a:t>
          </a:r>
          <a:endParaRPr lang="pt-BR" b="0" i="0" dirty="0"/>
        </a:p>
      </dgm:t>
    </dgm:pt>
    <dgm:pt modelId="{A4B16161-6241-4D7C-831B-2C5CFD5468DC}" type="parTrans" cxnId="{4460E5FF-9E2B-4EAE-B57F-70BAAD27DF07}">
      <dgm:prSet/>
      <dgm:spPr/>
      <dgm:t>
        <a:bodyPr/>
        <a:lstStyle/>
        <a:p>
          <a:endParaRPr lang="en-US"/>
        </a:p>
      </dgm:t>
    </dgm:pt>
    <dgm:pt modelId="{A9243619-60B2-416B-9719-0E3949F91C70}" type="sibTrans" cxnId="{4460E5FF-9E2B-4EAE-B57F-70BAAD27DF07}">
      <dgm:prSet/>
      <dgm:spPr/>
      <dgm:t>
        <a:bodyPr/>
        <a:lstStyle/>
        <a:p>
          <a:endParaRPr lang="en-US"/>
        </a:p>
      </dgm:t>
    </dgm:pt>
    <dgm:pt modelId="{F42CBF40-1645-4FCA-BEFB-BF8F68BE9025}" type="pres">
      <dgm:prSet presAssocID="{2BEF4606-9CF5-4B9F-B30C-E0C4C5A1B116}" presName="root" presStyleCnt="0">
        <dgm:presLayoutVars>
          <dgm:dir/>
          <dgm:resizeHandles val="exact"/>
        </dgm:presLayoutVars>
      </dgm:prSet>
      <dgm:spPr/>
    </dgm:pt>
    <dgm:pt modelId="{C96D1EEC-5B4D-45E0-8C9B-6B5293DFD201}" type="pres">
      <dgm:prSet presAssocID="{AF2ADDDD-A91C-4F39-83E4-147A88D694D5}" presName="compNode" presStyleCnt="0"/>
      <dgm:spPr/>
    </dgm:pt>
    <dgm:pt modelId="{4EACDA05-615A-4A8E-84E2-F579E40D1218}" type="pres">
      <dgm:prSet presAssocID="{AF2ADDDD-A91C-4F39-83E4-147A88D694D5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9B47D42E-A712-498E-946F-C5B897AD9AD8}" type="pres">
      <dgm:prSet presAssocID="{AF2ADDDD-A91C-4F39-83E4-147A88D694D5}" presName="iconRect" presStyleLbl="node1" presStyleIdx="0" presStyleCnt="3" custScaleX="172389" custScaleY="163948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83B94E88-ED33-4F62-BCD8-1031232C6421}" type="pres">
      <dgm:prSet presAssocID="{AF2ADDDD-A91C-4F39-83E4-147A88D694D5}" presName="spaceRect" presStyleCnt="0"/>
      <dgm:spPr/>
    </dgm:pt>
    <dgm:pt modelId="{78B9D4DF-9CC1-46F9-A898-CA9C3D7F9766}" type="pres">
      <dgm:prSet presAssocID="{AF2ADDDD-A91C-4F39-83E4-147A88D694D5}" presName="parTx" presStyleLbl="revTx" presStyleIdx="0" presStyleCnt="3">
        <dgm:presLayoutVars>
          <dgm:chMax val="0"/>
          <dgm:chPref val="0"/>
        </dgm:presLayoutVars>
      </dgm:prSet>
      <dgm:spPr/>
    </dgm:pt>
    <dgm:pt modelId="{9C3BED01-B5B9-4511-B8E7-81F2822586D0}" type="pres">
      <dgm:prSet presAssocID="{C639EDED-9AAD-4DF8-B7B5-20784C244E5E}" presName="sibTrans" presStyleCnt="0"/>
      <dgm:spPr/>
    </dgm:pt>
    <dgm:pt modelId="{34575688-0CFE-4C0A-9876-6609FEE2819F}" type="pres">
      <dgm:prSet presAssocID="{9F474627-F58C-48DD-8172-D564B2D082FD}" presName="compNode" presStyleCnt="0"/>
      <dgm:spPr/>
    </dgm:pt>
    <dgm:pt modelId="{E9F521D9-30F0-4AE9-8F14-1A0E6466178C}" type="pres">
      <dgm:prSet presAssocID="{9F474627-F58C-48DD-8172-D564B2D082FD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A2FCD00F-2BAA-43D3-82EC-7F99E43C5DA7}" type="pres">
      <dgm:prSet presAssocID="{9F474627-F58C-48DD-8172-D564B2D082F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5FB26BC0-F0AF-40CC-B61E-5A47C423D9AC}" type="pres">
      <dgm:prSet presAssocID="{9F474627-F58C-48DD-8172-D564B2D082FD}" presName="spaceRect" presStyleCnt="0"/>
      <dgm:spPr/>
    </dgm:pt>
    <dgm:pt modelId="{73463328-BABC-49CF-9111-33A989469B84}" type="pres">
      <dgm:prSet presAssocID="{9F474627-F58C-48DD-8172-D564B2D082FD}" presName="parTx" presStyleLbl="revTx" presStyleIdx="1" presStyleCnt="3">
        <dgm:presLayoutVars>
          <dgm:chMax val="0"/>
          <dgm:chPref val="0"/>
        </dgm:presLayoutVars>
      </dgm:prSet>
      <dgm:spPr/>
    </dgm:pt>
    <dgm:pt modelId="{6FB1147D-7AED-4488-B69C-17364501FB1E}" type="pres">
      <dgm:prSet presAssocID="{A38C4BA8-2C6C-4A11-ACBA-B53DCDC86C07}" presName="sibTrans" presStyleCnt="0"/>
      <dgm:spPr/>
    </dgm:pt>
    <dgm:pt modelId="{EE9EFEA9-A9D7-4EB5-975E-17DE0AD1F60B}" type="pres">
      <dgm:prSet presAssocID="{726A4571-55A6-447D-A994-96D5403B6036}" presName="compNode" presStyleCnt="0"/>
      <dgm:spPr/>
    </dgm:pt>
    <dgm:pt modelId="{42AE03E7-6A81-4C14-9DE4-06A1F71E8B09}" type="pres">
      <dgm:prSet presAssocID="{726A4571-55A6-447D-A994-96D5403B6036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CF977E84-B25F-473A-89DA-C0DBD3D83C98}" type="pres">
      <dgm:prSet presAssocID="{726A4571-55A6-447D-A994-96D5403B603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BF53B7-1287-4318-8277-D87CB444645B}" type="pres">
      <dgm:prSet presAssocID="{726A4571-55A6-447D-A994-96D5403B6036}" presName="spaceRect" presStyleCnt="0"/>
      <dgm:spPr/>
    </dgm:pt>
    <dgm:pt modelId="{C3F83EA8-31A0-4048-B358-BB967BD322AB}" type="pres">
      <dgm:prSet presAssocID="{726A4571-55A6-447D-A994-96D5403B60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B48612-3318-43A5-BE0B-722731E001F1}" srcId="{2BEF4606-9CF5-4B9F-B30C-E0C4C5A1B116}" destId="{AF2ADDDD-A91C-4F39-83E4-147A88D694D5}" srcOrd="0" destOrd="0" parTransId="{03C1A0FE-D9BC-40FC-9A31-6526A5CC5C17}" sibTransId="{C639EDED-9AAD-4DF8-B7B5-20784C244E5E}"/>
    <dgm:cxn modelId="{EC2AD04A-961F-4A28-A729-B00ABD95A704}" type="presOf" srcId="{2BEF4606-9CF5-4B9F-B30C-E0C4C5A1B116}" destId="{F42CBF40-1645-4FCA-BEFB-BF8F68BE9025}" srcOrd="0" destOrd="0" presId="urn:microsoft.com/office/officeart/2018/2/layout/IconVerticalSolidList"/>
    <dgm:cxn modelId="{1A4CF783-93F9-4375-ACAA-28358B5FF510}" type="presOf" srcId="{AF2ADDDD-A91C-4F39-83E4-147A88D694D5}" destId="{78B9D4DF-9CC1-46F9-A898-CA9C3D7F9766}" srcOrd="0" destOrd="0" presId="urn:microsoft.com/office/officeart/2018/2/layout/IconVerticalSolidList"/>
    <dgm:cxn modelId="{04C579B3-674E-4FF2-9B2C-383E2A2D6841}" srcId="{2BEF4606-9CF5-4B9F-B30C-E0C4C5A1B116}" destId="{9F474627-F58C-48DD-8172-D564B2D082FD}" srcOrd="1" destOrd="0" parTransId="{4261D7B8-9D39-4E0D-9787-E5A02747035D}" sibTransId="{A38C4BA8-2C6C-4A11-ACBA-B53DCDC86C07}"/>
    <dgm:cxn modelId="{9EBBB2B6-A328-4F05-8919-6AD97DEE4DAF}" type="presOf" srcId="{726A4571-55A6-447D-A994-96D5403B6036}" destId="{C3F83EA8-31A0-4048-B358-BB967BD322AB}" srcOrd="0" destOrd="0" presId="urn:microsoft.com/office/officeart/2018/2/layout/IconVerticalSolidList"/>
    <dgm:cxn modelId="{A31D4DFE-0264-4165-9EDE-3ED98310D79E}" type="presOf" srcId="{9F474627-F58C-48DD-8172-D564B2D082FD}" destId="{73463328-BABC-49CF-9111-33A989469B84}" srcOrd="0" destOrd="0" presId="urn:microsoft.com/office/officeart/2018/2/layout/IconVerticalSolidList"/>
    <dgm:cxn modelId="{4460E5FF-9E2B-4EAE-B57F-70BAAD27DF07}" srcId="{2BEF4606-9CF5-4B9F-B30C-E0C4C5A1B116}" destId="{726A4571-55A6-447D-A994-96D5403B6036}" srcOrd="2" destOrd="0" parTransId="{A4B16161-6241-4D7C-831B-2C5CFD5468DC}" sibTransId="{A9243619-60B2-416B-9719-0E3949F91C70}"/>
    <dgm:cxn modelId="{65A914A0-8BD5-4D51-9B04-0E372DE95AC8}" type="presParOf" srcId="{F42CBF40-1645-4FCA-BEFB-BF8F68BE9025}" destId="{C96D1EEC-5B4D-45E0-8C9B-6B5293DFD201}" srcOrd="0" destOrd="0" presId="urn:microsoft.com/office/officeart/2018/2/layout/IconVerticalSolidList"/>
    <dgm:cxn modelId="{F073CADC-38D2-47AC-966C-233318F0CC2B}" type="presParOf" srcId="{C96D1EEC-5B4D-45E0-8C9B-6B5293DFD201}" destId="{4EACDA05-615A-4A8E-84E2-F579E40D1218}" srcOrd="0" destOrd="0" presId="urn:microsoft.com/office/officeart/2018/2/layout/IconVerticalSolidList"/>
    <dgm:cxn modelId="{3F3AD351-AF28-459E-ADBE-5E42222A887B}" type="presParOf" srcId="{C96D1EEC-5B4D-45E0-8C9B-6B5293DFD201}" destId="{9B47D42E-A712-498E-946F-C5B897AD9AD8}" srcOrd="1" destOrd="0" presId="urn:microsoft.com/office/officeart/2018/2/layout/IconVerticalSolidList"/>
    <dgm:cxn modelId="{09FEF0F2-52A3-488D-B6F3-0370E6C06033}" type="presParOf" srcId="{C96D1EEC-5B4D-45E0-8C9B-6B5293DFD201}" destId="{83B94E88-ED33-4F62-BCD8-1031232C6421}" srcOrd="2" destOrd="0" presId="urn:microsoft.com/office/officeart/2018/2/layout/IconVerticalSolidList"/>
    <dgm:cxn modelId="{B457F64B-3DB8-48C4-B619-1B967E89D721}" type="presParOf" srcId="{C96D1EEC-5B4D-45E0-8C9B-6B5293DFD201}" destId="{78B9D4DF-9CC1-46F9-A898-CA9C3D7F9766}" srcOrd="3" destOrd="0" presId="urn:microsoft.com/office/officeart/2018/2/layout/IconVerticalSolidList"/>
    <dgm:cxn modelId="{70A45422-9425-4FE6-8E50-60ACF5880A8C}" type="presParOf" srcId="{F42CBF40-1645-4FCA-BEFB-BF8F68BE9025}" destId="{9C3BED01-B5B9-4511-B8E7-81F2822586D0}" srcOrd="1" destOrd="0" presId="urn:microsoft.com/office/officeart/2018/2/layout/IconVerticalSolidList"/>
    <dgm:cxn modelId="{2E9D48D2-DB5E-410F-996B-4BF70AE7CF4B}" type="presParOf" srcId="{F42CBF40-1645-4FCA-BEFB-BF8F68BE9025}" destId="{34575688-0CFE-4C0A-9876-6609FEE2819F}" srcOrd="2" destOrd="0" presId="urn:microsoft.com/office/officeart/2018/2/layout/IconVerticalSolidList"/>
    <dgm:cxn modelId="{A3E4D6AD-A5FC-489B-B91F-12D842BE03D6}" type="presParOf" srcId="{34575688-0CFE-4C0A-9876-6609FEE2819F}" destId="{E9F521D9-30F0-4AE9-8F14-1A0E6466178C}" srcOrd="0" destOrd="0" presId="urn:microsoft.com/office/officeart/2018/2/layout/IconVerticalSolidList"/>
    <dgm:cxn modelId="{01B73A8A-928D-4224-9435-1673CC11A19B}" type="presParOf" srcId="{34575688-0CFE-4C0A-9876-6609FEE2819F}" destId="{A2FCD00F-2BAA-43D3-82EC-7F99E43C5DA7}" srcOrd="1" destOrd="0" presId="urn:microsoft.com/office/officeart/2018/2/layout/IconVerticalSolidList"/>
    <dgm:cxn modelId="{BAF3FE42-C290-41B2-9F52-D4EFA8118D20}" type="presParOf" srcId="{34575688-0CFE-4C0A-9876-6609FEE2819F}" destId="{5FB26BC0-F0AF-40CC-B61E-5A47C423D9AC}" srcOrd="2" destOrd="0" presId="urn:microsoft.com/office/officeart/2018/2/layout/IconVerticalSolidList"/>
    <dgm:cxn modelId="{0EB32B98-432D-448D-9A48-7F9309441066}" type="presParOf" srcId="{34575688-0CFE-4C0A-9876-6609FEE2819F}" destId="{73463328-BABC-49CF-9111-33A989469B84}" srcOrd="3" destOrd="0" presId="urn:microsoft.com/office/officeart/2018/2/layout/IconVerticalSolidList"/>
    <dgm:cxn modelId="{89AC8C93-D098-4276-B3CA-83B3CC5459D6}" type="presParOf" srcId="{F42CBF40-1645-4FCA-BEFB-BF8F68BE9025}" destId="{6FB1147D-7AED-4488-B69C-17364501FB1E}" srcOrd="3" destOrd="0" presId="urn:microsoft.com/office/officeart/2018/2/layout/IconVerticalSolidList"/>
    <dgm:cxn modelId="{61385418-52A0-4CAB-A374-687BF6676488}" type="presParOf" srcId="{F42CBF40-1645-4FCA-BEFB-BF8F68BE9025}" destId="{EE9EFEA9-A9D7-4EB5-975E-17DE0AD1F60B}" srcOrd="4" destOrd="0" presId="urn:microsoft.com/office/officeart/2018/2/layout/IconVerticalSolidList"/>
    <dgm:cxn modelId="{6025BB78-2235-4F91-AE44-FEC3BE05BBB4}" type="presParOf" srcId="{EE9EFEA9-A9D7-4EB5-975E-17DE0AD1F60B}" destId="{42AE03E7-6A81-4C14-9DE4-06A1F71E8B09}" srcOrd="0" destOrd="0" presId="urn:microsoft.com/office/officeart/2018/2/layout/IconVerticalSolidList"/>
    <dgm:cxn modelId="{1EDA7194-40C7-4A6C-BE8A-3B2D3D4D2769}" type="presParOf" srcId="{EE9EFEA9-A9D7-4EB5-975E-17DE0AD1F60B}" destId="{CF977E84-B25F-473A-89DA-C0DBD3D83C98}" srcOrd="1" destOrd="0" presId="urn:microsoft.com/office/officeart/2018/2/layout/IconVerticalSolidList"/>
    <dgm:cxn modelId="{20A9BA70-3013-4031-9645-00C529EB3F25}" type="presParOf" srcId="{EE9EFEA9-A9D7-4EB5-975E-17DE0AD1F60B}" destId="{3CBF53B7-1287-4318-8277-D87CB444645B}" srcOrd="2" destOrd="0" presId="urn:microsoft.com/office/officeart/2018/2/layout/IconVerticalSolidList"/>
    <dgm:cxn modelId="{995EDCCB-F20F-4EE7-AF1B-633F95D3180D}" type="presParOf" srcId="{EE9EFEA9-A9D7-4EB5-975E-17DE0AD1F60B}" destId="{C3F83EA8-31A0-4048-B358-BB967BD32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Atas do Copom</a:t>
          </a:r>
          <a:r>
            <a:rPr lang="pt-BR" dirty="0"/>
            <a:t>: documentos publicados pelo Banco Central após as reuniões que definem periodicamente a meta da taxa básica de juros Selic para o Brasil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Documentos </a:t>
          </a:r>
          <a:r>
            <a:rPr lang="pt-BR" b="1" dirty="0"/>
            <a:t>públicos</a:t>
          </a:r>
          <a:r>
            <a:rPr lang="pt-BR" dirty="0"/>
            <a:t>, divulgados no site do Banco Central a cada 45 dias, para justificar a decisão de juros da diretoria que integra o “Comitê de Política Monetária – Copom”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Servem de </a:t>
          </a:r>
          <a:r>
            <a:rPr lang="pt-BR" b="1" dirty="0"/>
            <a:t>referência</a:t>
          </a:r>
          <a:r>
            <a:rPr lang="pt-BR" dirty="0"/>
            <a:t> para o "Sistema de Metas de Inflação", adotado pelo país desde 1999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Desde então, já foram publicadas mais de </a:t>
          </a:r>
          <a:r>
            <a:rPr lang="pt-BR" b="1" dirty="0"/>
            <a:t>230 atas</a:t>
          </a:r>
          <a:r>
            <a:rPr lang="pt-BR" dirty="0"/>
            <a:t>, que servirão de base para este trabalho; a maior parte delas tem versão em </a:t>
          </a:r>
          <a:r>
            <a:rPr lang="pt-BR" b="1" dirty="0"/>
            <a:t>inglês</a:t>
          </a:r>
          <a:endParaRPr lang="en-US" b="1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4" custLinFactNeighborX="13347" custLinFactNeighborY="-4115"/>
      <dgm:spPr>
        <a:solidFill>
          <a:schemeClr val="bg1">
            <a:lumMod val="75000"/>
          </a:schemeClr>
        </a:solidFill>
      </dgm:spPr>
    </dgm:pt>
    <dgm:pt modelId="{0DA3A6C9-8993-4DCE-8D31-D973CE2ACDB4}" type="pres">
      <dgm:prSet presAssocID="{765838A6-8A28-455D-A3E1-432E5B6716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4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4"/>
      <dgm:spPr>
        <a:solidFill>
          <a:schemeClr val="bg1">
            <a:lumMod val="75000"/>
          </a:schemeClr>
        </a:solidFill>
      </dgm:spPr>
    </dgm:pt>
    <dgm:pt modelId="{CADCE5E7-2C21-4A9F-84BD-8789EB977634}" type="pres">
      <dgm:prSet presAssocID="{C459973C-A432-4492-971F-B5B244555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4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4" custLinFactNeighborX="0"/>
      <dgm:spPr>
        <a:solidFill>
          <a:schemeClr val="bg1">
            <a:lumMod val="75000"/>
          </a:schemeClr>
        </a:solidFill>
      </dgm:spPr>
    </dgm:pt>
    <dgm:pt modelId="{E637D5B5-8970-4029-8A48-B64445CB6047}" type="pres">
      <dgm:prSet presAssocID="{F4D29D8E-5041-4A65-80E4-B8E4DADF1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4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4"/>
      <dgm:spPr>
        <a:solidFill>
          <a:schemeClr val="bg1">
            <a:lumMod val="75000"/>
          </a:schemeClr>
        </a:solidFill>
      </dgm:spPr>
    </dgm:pt>
    <dgm:pt modelId="{B1137578-2D46-408C-AAD2-39535B2B3066}" type="pres">
      <dgm:prSet presAssocID="{A6492C6A-880E-4A9C-AFCD-3B4F182623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B21395-2123-42C1-AB8B-2D48CD28A3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D1AD3-9478-4395-B0F1-814570F527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Recurrent Neural Networks (RNNs) com </a:t>
          </a:r>
          <a:r>
            <a:rPr lang="en-US"/>
            <a:t>Long short-term memory (LSTM) com Pytorch</a:t>
          </a:r>
        </a:p>
      </dgm:t>
    </dgm:pt>
    <dgm:pt modelId="{7FCDB68B-F65F-47C9-AE60-1FA7EF3B50B6}" type="parTrans" cxnId="{FFCB2205-8813-403A-BE8C-4AF6C88901F9}">
      <dgm:prSet/>
      <dgm:spPr/>
      <dgm:t>
        <a:bodyPr/>
        <a:lstStyle/>
        <a:p>
          <a:endParaRPr lang="en-US"/>
        </a:p>
      </dgm:t>
    </dgm:pt>
    <dgm:pt modelId="{2D675F82-0E5F-42BF-B3D9-D9157ADCA6CC}" type="sibTrans" cxnId="{FFCB2205-8813-403A-BE8C-4AF6C88901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24C1C-CFB5-4DEE-AF20-D0D2C6E68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Natural Language Processing with Transformers in Python</a:t>
          </a:r>
        </a:p>
      </dgm:t>
    </dgm:pt>
    <dgm:pt modelId="{29B4DEF3-F8C2-4DF7-B157-6EF894A784B2}" type="parTrans" cxnId="{225D4B46-B3C4-44AF-8087-984D44323E0D}">
      <dgm:prSet/>
      <dgm:spPr/>
      <dgm:t>
        <a:bodyPr/>
        <a:lstStyle/>
        <a:p>
          <a:endParaRPr lang="en-US"/>
        </a:p>
      </dgm:t>
    </dgm:pt>
    <dgm:pt modelId="{CDF871CC-5CDC-408F-B7FE-03D8FE24FF1E}" type="sibTrans" cxnId="{225D4B46-B3C4-44AF-8087-984D44323E0D}">
      <dgm:prSet/>
      <dgm:spPr/>
      <dgm:t>
        <a:bodyPr/>
        <a:lstStyle/>
        <a:p>
          <a:endParaRPr lang="en-US"/>
        </a:p>
      </dgm:t>
    </dgm:pt>
    <dgm:pt modelId="{2BD64DA8-E87D-4EDA-9B20-DA94A50A8E79}" type="pres">
      <dgm:prSet presAssocID="{F1B21395-2123-42C1-AB8B-2D48CD28A34B}" presName="root" presStyleCnt="0">
        <dgm:presLayoutVars>
          <dgm:dir/>
          <dgm:resizeHandles val="exact"/>
        </dgm:presLayoutVars>
      </dgm:prSet>
      <dgm:spPr/>
    </dgm:pt>
    <dgm:pt modelId="{6BA132F4-F0C4-4F0B-BC7A-7A8654BA14F1}" type="pres">
      <dgm:prSet presAssocID="{F1B21395-2123-42C1-AB8B-2D48CD28A34B}" presName="container" presStyleCnt="0">
        <dgm:presLayoutVars>
          <dgm:dir/>
          <dgm:resizeHandles val="exact"/>
        </dgm:presLayoutVars>
      </dgm:prSet>
      <dgm:spPr/>
    </dgm:pt>
    <dgm:pt modelId="{2B072090-A579-430D-A5DD-981BBBD8DD62}" type="pres">
      <dgm:prSet presAssocID="{8D3D1AD3-9478-4395-B0F1-814570F527EA}" presName="compNode" presStyleCnt="0"/>
      <dgm:spPr/>
    </dgm:pt>
    <dgm:pt modelId="{49DBDB45-AE93-4D0B-8F6D-BC8005923A2B}" type="pres">
      <dgm:prSet presAssocID="{8D3D1AD3-9478-4395-B0F1-814570F527EA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DEFF7408-92E1-482B-9575-425490FE6BE1}" type="pres">
      <dgm:prSet presAssocID="{8D3D1AD3-9478-4395-B0F1-814570F52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21C4DF02-1780-47A8-9AB5-8CBDC175C763}" type="pres">
      <dgm:prSet presAssocID="{8D3D1AD3-9478-4395-B0F1-814570F527EA}" presName="spaceRect" presStyleCnt="0"/>
      <dgm:spPr/>
    </dgm:pt>
    <dgm:pt modelId="{ECFE1654-C95D-4D97-B09E-D4C92C46178D}" type="pres">
      <dgm:prSet presAssocID="{8D3D1AD3-9478-4395-B0F1-814570F527EA}" presName="textRect" presStyleLbl="revTx" presStyleIdx="0" presStyleCnt="2">
        <dgm:presLayoutVars>
          <dgm:chMax val="1"/>
          <dgm:chPref val="1"/>
        </dgm:presLayoutVars>
      </dgm:prSet>
      <dgm:spPr/>
    </dgm:pt>
    <dgm:pt modelId="{5379AC24-38CC-460D-AACB-A1727B129413}" type="pres">
      <dgm:prSet presAssocID="{2D675F82-0E5F-42BF-B3D9-D9157ADCA6CC}" presName="sibTrans" presStyleLbl="sibTrans2D1" presStyleIdx="0" presStyleCnt="0"/>
      <dgm:spPr/>
    </dgm:pt>
    <dgm:pt modelId="{3829F353-A18F-4488-A9B9-4EFCAD4F098A}" type="pres">
      <dgm:prSet presAssocID="{75924C1C-CFB5-4DEE-AF20-D0D2C6E68239}" presName="compNode" presStyleCnt="0"/>
      <dgm:spPr/>
    </dgm:pt>
    <dgm:pt modelId="{558EC646-7D7F-49F9-A73F-A0E6F523269C}" type="pres">
      <dgm:prSet presAssocID="{75924C1C-CFB5-4DEE-AF20-D0D2C6E68239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33A9449A-4896-47E5-B471-528F20864958}" type="pres">
      <dgm:prSet presAssocID="{75924C1C-CFB5-4DEE-AF20-D0D2C6E68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86ED5BE-FEB9-4A6A-9887-5B064702EA76}" type="pres">
      <dgm:prSet presAssocID="{75924C1C-CFB5-4DEE-AF20-D0D2C6E68239}" presName="spaceRect" presStyleCnt="0"/>
      <dgm:spPr/>
    </dgm:pt>
    <dgm:pt modelId="{79F73DC9-A3C8-4713-A5F8-DFF3FD442524}" type="pres">
      <dgm:prSet presAssocID="{75924C1C-CFB5-4DEE-AF20-D0D2C6E682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CB2205-8813-403A-BE8C-4AF6C88901F9}" srcId="{F1B21395-2123-42C1-AB8B-2D48CD28A34B}" destId="{8D3D1AD3-9478-4395-B0F1-814570F527EA}" srcOrd="0" destOrd="0" parTransId="{7FCDB68B-F65F-47C9-AE60-1FA7EF3B50B6}" sibTransId="{2D675F82-0E5F-42BF-B3D9-D9157ADCA6CC}"/>
    <dgm:cxn modelId="{E5E79623-6E44-418E-BCA2-B1F3E3B0D588}" type="presOf" srcId="{F1B21395-2123-42C1-AB8B-2D48CD28A34B}" destId="{2BD64DA8-E87D-4EDA-9B20-DA94A50A8E79}" srcOrd="0" destOrd="0" presId="urn:microsoft.com/office/officeart/2018/2/layout/IconCircleList"/>
    <dgm:cxn modelId="{225D4B46-B3C4-44AF-8087-984D44323E0D}" srcId="{F1B21395-2123-42C1-AB8B-2D48CD28A34B}" destId="{75924C1C-CFB5-4DEE-AF20-D0D2C6E68239}" srcOrd="1" destOrd="0" parTransId="{29B4DEF3-F8C2-4DF7-B157-6EF894A784B2}" sibTransId="{CDF871CC-5CDC-408F-B7FE-03D8FE24FF1E}"/>
    <dgm:cxn modelId="{190F3A48-71BD-45C7-8CEB-09135CA4751F}" type="presOf" srcId="{75924C1C-CFB5-4DEE-AF20-D0D2C6E68239}" destId="{79F73DC9-A3C8-4713-A5F8-DFF3FD442524}" srcOrd="0" destOrd="0" presId="urn:microsoft.com/office/officeart/2018/2/layout/IconCircleList"/>
    <dgm:cxn modelId="{20EC1F83-171F-4243-BFDA-3D9DE0C78342}" type="presOf" srcId="{8D3D1AD3-9478-4395-B0F1-814570F527EA}" destId="{ECFE1654-C95D-4D97-B09E-D4C92C46178D}" srcOrd="0" destOrd="0" presId="urn:microsoft.com/office/officeart/2018/2/layout/IconCircleList"/>
    <dgm:cxn modelId="{8F23DFC9-3B1E-4AAD-9B3A-C11A926F7836}" type="presOf" srcId="{2D675F82-0E5F-42BF-B3D9-D9157ADCA6CC}" destId="{5379AC24-38CC-460D-AACB-A1727B129413}" srcOrd="0" destOrd="0" presId="urn:microsoft.com/office/officeart/2018/2/layout/IconCircleList"/>
    <dgm:cxn modelId="{EC3A519B-CC57-48C9-ADA8-A1EA27ED6CD0}" type="presParOf" srcId="{2BD64DA8-E87D-4EDA-9B20-DA94A50A8E79}" destId="{6BA132F4-F0C4-4F0B-BC7A-7A8654BA14F1}" srcOrd="0" destOrd="0" presId="urn:microsoft.com/office/officeart/2018/2/layout/IconCircleList"/>
    <dgm:cxn modelId="{6E0DBDD6-6FD3-42E8-B087-FB23FCA75B35}" type="presParOf" srcId="{6BA132F4-F0C4-4F0B-BC7A-7A8654BA14F1}" destId="{2B072090-A579-430D-A5DD-981BBBD8DD62}" srcOrd="0" destOrd="0" presId="urn:microsoft.com/office/officeart/2018/2/layout/IconCircleList"/>
    <dgm:cxn modelId="{BB99CD25-48EF-49AE-9C9A-C7A644ACAA12}" type="presParOf" srcId="{2B072090-A579-430D-A5DD-981BBBD8DD62}" destId="{49DBDB45-AE93-4D0B-8F6D-BC8005923A2B}" srcOrd="0" destOrd="0" presId="urn:microsoft.com/office/officeart/2018/2/layout/IconCircleList"/>
    <dgm:cxn modelId="{4D302335-111D-4B4F-9916-DCD8E91D6A32}" type="presParOf" srcId="{2B072090-A579-430D-A5DD-981BBBD8DD62}" destId="{DEFF7408-92E1-482B-9575-425490FE6BE1}" srcOrd="1" destOrd="0" presId="urn:microsoft.com/office/officeart/2018/2/layout/IconCircleList"/>
    <dgm:cxn modelId="{C3F7B8DE-932F-47FE-A28E-34220E6B133D}" type="presParOf" srcId="{2B072090-A579-430D-A5DD-981BBBD8DD62}" destId="{21C4DF02-1780-47A8-9AB5-8CBDC175C763}" srcOrd="2" destOrd="0" presId="urn:microsoft.com/office/officeart/2018/2/layout/IconCircleList"/>
    <dgm:cxn modelId="{1BDB8932-119E-4456-82EC-7FB39EEC32EF}" type="presParOf" srcId="{2B072090-A579-430D-A5DD-981BBBD8DD62}" destId="{ECFE1654-C95D-4D97-B09E-D4C92C46178D}" srcOrd="3" destOrd="0" presId="urn:microsoft.com/office/officeart/2018/2/layout/IconCircleList"/>
    <dgm:cxn modelId="{3AAB8233-B24F-4196-94B1-D3C43CF5A92A}" type="presParOf" srcId="{6BA132F4-F0C4-4F0B-BC7A-7A8654BA14F1}" destId="{5379AC24-38CC-460D-AACB-A1727B129413}" srcOrd="1" destOrd="0" presId="urn:microsoft.com/office/officeart/2018/2/layout/IconCircleList"/>
    <dgm:cxn modelId="{98A41768-FDEB-4771-8E39-4F4D437D7440}" type="presParOf" srcId="{6BA132F4-F0C4-4F0B-BC7A-7A8654BA14F1}" destId="{3829F353-A18F-4488-A9B9-4EFCAD4F098A}" srcOrd="2" destOrd="0" presId="urn:microsoft.com/office/officeart/2018/2/layout/IconCircleList"/>
    <dgm:cxn modelId="{B69B0F8A-6F2C-4945-94E3-FE98C14A1A41}" type="presParOf" srcId="{3829F353-A18F-4488-A9B9-4EFCAD4F098A}" destId="{558EC646-7D7F-49F9-A73F-A0E6F523269C}" srcOrd="0" destOrd="0" presId="urn:microsoft.com/office/officeart/2018/2/layout/IconCircleList"/>
    <dgm:cxn modelId="{87F4715D-1B70-494C-B4E1-F674E94E0A31}" type="presParOf" srcId="{3829F353-A18F-4488-A9B9-4EFCAD4F098A}" destId="{33A9449A-4896-47E5-B471-528F20864958}" srcOrd="1" destOrd="0" presId="urn:microsoft.com/office/officeart/2018/2/layout/IconCircleList"/>
    <dgm:cxn modelId="{E4F28212-F2FF-40F4-B43F-312004AEED30}" type="presParOf" srcId="{3829F353-A18F-4488-A9B9-4EFCAD4F098A}" destId="{286ED5BE-FEB9-4A6A-9887-5B064702EA76}" srcOrd="2" destOrd="0" presId="urn:microsoft.com/office/officeart/2018/2/layout/IconCircleList"/>
    <dgm:cxn modelId="{B3708D72-B851-4DA3-A267-13DF5886BC6B}" type="presParOf" srcId="{3829F353-A18F-4488-A9B9-4EFCAD4F098A}" destId="{79F73DC9-A3C8-4713-A5F8-DFF3FD442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800" b="1" dirty="0">
              <a:solidFill>
                <a:schemeClr val="tx1"/>
              </a:solidFill>
            </a:rPr>
            <a:t>Análise de sentimento </a:t>
          </a:r>
          <a:r>
            <a:rPr lang="pt-BR" sz="1800" b="0" dirty="0">
              <a:solidFill>
                <a:schemeClr val="tx1"/>
              </a:solidFill>
            </a:rPr>
            <a:t>para entender a linguagem e/ou sinalização do BC em cada Ata do Copom</a:t>
          </a:r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459973C-A432-4492-971F-B5B24455550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800" dirty="0">
              <a:solidFill>
                <a:schemeClr val="tx1"/>
              </a:solidFill>
            </a:rPr>
            <a:t>Linguagem pode ser mais “</a:t>
          </a:r>
          <a:r>
            <a:rPr lang="pt-BR" sz="1800" b="1" dirty="0">
              <a:solidFill>
                <a:schemeClr val="tx1"/>
              </a:solidFill>
            </a:rPr>
            <a:t>dura”</a:t>
          </a:r>
          <a:r>
            <a:rPr lang="pt-BR" sz="1800" dirty="0">
              <a:solidFill>
                <a:schemeClr val="tx1"/>
              </a:solidFill>
            </a:rPr>
            <a:t>, indicando mais elevações da Selic à frente, mais “</a:t>
          </a:r>
          <a:r>
            <a:rPr lang="pt-BR" sz="1800" b="1" dirty="0">
              <a:solidFill>
                <a:schemeClr val="tx1"/>
              </a:solidFill>
            </a:rPr>
            <a:t>suave”</a:t>
          </a:r>
          <a:r>
            <a:rPr lang="pt-BR" sz="1800" dirty="0">
              <a:solidFill>
                <a:schemeClr val="tx1"/>
              </a:solidFill>
            </a:rPr>
            <a:t>, sinalizando corte de juros, ou “</a:t>
          </a:r>
          <a:r>
            <a:rPr lang="pt-BR" sz="1800" b="1" dirty="0">
              <a:solidFill>
                <a:schemeClr val="tx1"/>
              </a:solidFill>
            </a:rPr>
            <a:t>neutra</a:t>
          </a:r>
          <a:endParaRPr lang="en-US" sz="1800" dirty="0">
            <a:solidFill>
              <a:schemeClr val="tx1"/>
            </a:solidFill>
          </a:endParaRPr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F4D29D8E-5041-4A65-80E4-B8E4DADF103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800" b="1" dirty="0">
              <a:solidFill>
                <a:schemeClr val="tx1"/>
              </a:solidFill>
            </a:rPr>
            <a:t>Comparar </a:t>
          </a:r>
          <a:r>
            <a:rPr lang="pt-BR" sz="1800" dirty="0">
              <a:solidFill>
                <a:schemeClr val="tx1"/>
              </a:solidFill>
            </a:rPr>
            <a:t>análise via NLP com a leitura feita à época pelo mercado financeiro, via reação de dólar e juros, ou via comparação com relatórios de analistas</a:t>
          </a:r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A6492C6A-880E-4A9C-AFCD-3B4F1826230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t-BR" sz="1800" dirty="0">
              <a:solidFill>
                <a:schemeClr val="tx1"/>
              </a:solidFill>
            </a:rPr>
            <a:t>Comparações </a:t>
          </a:r>
          <a:r>
            <a:rPr lang="pt-BR" sz="1800" b="1" dirty="0">
              <a:solidFill>
                <a:schemeClr val="tx1"/>
              </a:solidFill>
            </a:rPr>
            <a:t>com outros modelos </a:t>
          </a:r>
          <a:r>
            <a:rPr lang="pt-BR" sz="1800" dirty="0">
              <a:solidFill>
                <a:schemeClr val="tx1"/>
              </a:solidFill>
            </a:rPr>
            <a:t>de GPT também estão no escopo desse projeto</a:t>
          </a:r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D7F5E743-CA1D-4062-B732-DDE6C6177847}" type="pres">
      <dgm:prSet presAssocID="{47AB1677-7594-4F0F-8E63-C4BF9D790F94}" presName="outerComposite" presStyleCnt="0">
        <dgm:presLayoutVars>
          <dgm:chMax val="5"/>
          <dgm:dir/>
          <dgm:resizeHandles val="exact"/>
        </dgm:presLayoutVars>
      </dgm:prSet>
      <dgm:spPr/>
    </dgm:pt>
    <dgm:pt modelId="{986D8CDD-1EC5-4BBE-AE9C-97669EF2BB61}" type="pres">
      <dgm:prSet presAssocID="{47AB1677-7594-4F0F-8E63-C4BF9D790F94}" presName="dummyMaxCanvas" presStyleCnt="0">
        <dgm:presLayoutVars/>
      </dgm:prSet>
      <dgm:spPr/>
    </dgm:pt>
    <dgm:pt modelId="{5260DE4B-A2DA-4FE2-9FEF-2A7B7BD8B3CF}" type="pres">
      <dgm:prSet presAssocID="{47AB1677-7594-4F0F-8E63-C4BF9D790F94}" presName="FourNodes_1" presStyleLbl="node1" presStyleIdx="0" presStyleCnt="4">
        <dgm:presLayoutVars>
          <dgm:bulletEnabled val="1"/>
        </dgm:presLayoutVars>
      </dgm:prSet>
      <dgm:spPr/>
    </dgm:pt>
    <dgm:pt modelId="{BB3BCCA8-7244-4D61-90BB-9733A7F4DFD6}" type="pres">
      <dgm:prSet presAssocID="{47AB1677-7594-4F0F-8E63-C4BF9D790F94}" presName="FourNodes_2" presStyleLbl="node1" presStyleIdx="1" presStyleCnt="4">
        <dgm:presLayoutVars>
          <dgm:bulletEnabled val="1"/>
        </dgm:presLayoutVars>
      </dgm:prSet>
      <dgm:spPr/>
    </dgm:pt>
    <dgm:pt modelId="{E2D92989-DB93-40DF-8481-CFC01AECF118}" type="pres">
      <dgm:prSet presAssocID="{47AB1677-7594-4F0F-8E63-C4BF9D790F94}" presName="FourNodes_3" presStyleLbl="node1" presStyleIdx="2" presStyleCnt="4">
        <dgm:presLayoutVars>
          <dgm:bulletEnabled val="1"/>
        </dgm:presLayoutVars>
      </dgm:prSet>
      <dgm:spPr/>
    </dgm:pt>
    <dgm:pt modelId="{9B37166B-1533-4371-B58E-915A2D291AC5}" type="pres">
      <dgm:prSet presAssocID="{47AB1677-7594-4F0F-8E63-C4BF9D790F94}" presName="FourNodes_4" presStyleLbl="node1" presStyleIdx="3" presStyleCnt="4">
        <dgm:presLayoutVars>
          <dgm:bulletEnabled val="1"/>
        </dgm:presLayoutVars>
      </dgm:prSet>
      <dgm:spPr/>
    </dgm:pt>
    <dgm:pt modelId="{DEBA5749-7754-48CC-AC74-5A770FDBA6C2}" type="pres">
      <dgm:prSet presAssocID="{47AB1677-7594-4F0F-8E63-C4BF9D790F94}" presName="FourConn_1-2" presStyleLbl="fgAccFollowNode1" presStyleIdx="0" presStyleCnt="3">
        <dgm:presLayoutVars>
          <dgm:bulletEnabled val="1"/>
        </dgm:presLayoutVars>
      </dgm:prSet>
      <dgm:spPr/>
    </dgm:pt>
    <dgm:pt modelId="{915792CC-63D7-4A93-9E6F-2D02464BCCEC}" type="pres">
      <dgm:prSet presAssocID="{47AB1677-7594-4F0F-8E63-C4BF9D790F94}" presName="FourConn_2-3" presStyleLbl="fgAccFollowNode1" presStyleIdx="1" presStyleCnt="3">
        <dgm:presLayoutVars>
          <dgm:bulletEnabled val="1"/>
        </dgm:presLayoutVars>
      </dgm:prSet>
      <dgm:spPr/>
    </dgm:pt>
    <dgm:pt modelId="{8E7BAD37-2C77-4577-BEEF-37C1911FE017}" type="pres">
      <dgm:prSet presAssocID="{47AB1677-7594-4F0F-8E63-C4BF9D790F94}" presName="FourConn_3-4" presStyleLbl="fgAccFollowNode1" presStyleIdx="2" presStyleCnt="3">
        <dgm:presLayoutVars>
          <dgm:bulletEnabled val="1"/>
        </dgm:presLayoutVars>
      </dgm:prSet>
      <dgm:spPr/>
    </dgm:pt>
    <dgm:pt modelId="{65248A76-3D3C-4903-A039-165CCDC05A56}" type="pres">
      <dgm:prSet presAssocID="{47AB1677-7594-4F0F-8E63-C4BF9D790F94}" presName="FourNodes_1_text" presStyleLbl="node1" presStyleIdx="3" presStyleCnt="4">
        <dgm:presLayoutVars>
          <dgm:bulletEnabled val="1"/>
        </dgm:presLayoutVars>
      </dgm:prSet>
      <dgm:spPr/>
    </dgm:pt>
    <dgm:pt modelId="{86E5A897-DEFE-4324-A815-6F3EBE168CEC}" type="pres">
      <dgm:prSet presAssocID="{47AB1677-7594-4F0F-8E63-C4BF9D790F94}" presName="FourNodes_2_text" presStyleLbl="node1" presStyleIdx="3" presStyleCnt="4">
        <dgm:presLayoutVars>
          <dgm:bulletEnabled val="1"/>
        </dgm:presLayoutVars>
      </dgm:prSet>
      <dgm:spPr/>
    </dgm:pt>
    <dgm:pt modelId="{762C3AC4-E4E1-4183-9AFC-07C232FA0604}" type="pres">
      <dgm:prSet presAssocID="{47AB1677-7594-4F0F-8E63-C4BF9D790F94}" presName="FourNodes_3_text" presStyleLbl="node1" presStyleIdx="3" presStyleCnt="4">
        <dgm:presLayoutVars>
          <dgm:bulletEnabled val="1"/>
        </dgm:presLayoutVars>
      </dgm:prSet>
      <dgm:spPr/>
    </dgm:pt>
    <dgm:pt modelId="{1315BE09-E8E5-4257-95F3-BE0733EE4F39}" type="pres">
      <dgm:prSet presAssocID="{47AB1677-7594-4F0F-8E63-C4BF9D790F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317A04-9C28-43A0-B2DC-9A3EF662ACE3}" type="presOf" srcId="{47AB1677-7594-4F0F-8E63-C4BF9D790F94}" destId="{D7F5E743-CA1D-4062-B732-DDE6C6177847}" srcOrd="0" destOrd="0" presId="urn:microsoft.com/office/officeart/2005/8/layout/vProcess5"/>
    <dgm:cxn modelId="{A5A75F06-A475-4B47-925A-735EC3E1092A}" type="presOf" srcId="{F4D29D8E-5041-4A65-80E4-B8E4DADF103F}" destId="{E2D92989-DB93-40DF-8481-CFC01AECF118}" srcOrd="0" destOrd="0" presId="urn:microsoft.com/office/officeart/2005/8/layout/vProcess5"/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54C6431A-96E9-4D9E-AB7F-F0B64B4977BE}" type="presOf" srcId="{C459973C-A432-4492-971F-B5B24455550C}" destId="{BB3BCCA8-7244-4D61-90BB-9733A7F4DFD6}" srcOrd="0" destOrd="0" presId="urn:microsoft.com/office/officeart/2005/8/layout/vProcess5"/>
    <dgm:cxn modelId="{184BC25D-2778-4AE0-82C1-5D96CEF73C3F}" type="presOf" srcId="{C459973C-A432-4492-971F-B5B24455550C}" destId="{86E5A897-DEFE-4324-A815-6F3EBE168CEC}" srcOrd="1" destOrd="0" presId="urn:microsoft.com/office/officeart/2005/8/layout/vProcess5"/>
    <dgm:cxn modelId="{BAE8784F-7DCD-4EC2-AF38-5887D251B0A1}" type="presOf" srcId="{765838A6-8A28-455D-A3E1-432E5B67167E}" destId="{65248A76-3D3C-4903-A039-165CCDC05A56}" srcOrd="1" destOrd="0" presId="urn:microsoft.com/office/officeart/2005/8/layout/vProcess5"/>
    <dgm:cxn modelId="{1A7AE47C-517B-4F4D-912A-8715ED9B3A25}" type="presOf" srcId="{A6492C6A-880E-4A9C-AFCD-3B4F1826230F}" destId="{1315BE09-E8E5-4257-95F3-BE0733EE4F39}" srcOrd="1" destOrd="0" presId="urn:microsoft.com/office/officeart/2005/8/layout/vProcess5"/>
    <dgm:cxn modelId="{0E3F1C8D-3934-4F81-AE8B-4732A528E0B5}" type="presOf" srcId="{531DB288-3BCF-4B85-9310-D101B7E5EC0F}" destId="{915792CC-63D7-4A93-9E6F-2D02464BCCEC}" srcOrd="0" destOrd="0" presId="urn:microsoft.com/office/officeart/2005/8/layout/vProcess5"/>
    <dgm:cxn modelId="{D8C401AD-DDC3-4B9B-9670-533221C10342}" type="presOf" srcId="{B0CE8273-D1A2-4B4F-BC84-FEA9DAC88E32}" destId="{8E7BAD37-2C77-4577-BEEF-37C1911FE017}" srcOrd="0" destOrd="0" presId="urn:microsoft.com/office/officeart/2005/8/layout/vProcess5"/>
    <dgm:cxn modelId="{425839B4-F0A7-4DA8-B49B-6DAADC09FFA9}" type="presOf" srcId="{F6D63BFA-B00B-429C-83C5-77CCE5E6DA31}" destId="{DEBA5749-7754-48CC-AC74-5A770FDBA6C2}" srcOrd="0" destOrd="0" presId="urn:microsoft.com/office/officeart/2005/8/layout/vProcess5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3B8F73DD-297F-4326-B300-038D88169499}" type="presOf" srcId="{F4D29D8E-5041-4A65-80E4-B8E4DADF103F}" destId="{762C3AC4-E4E1-4183-9AFC-07C232FA0604}" srcOrd="1" destOrd="0" presId="urn:microsoft.com/office/officeart/2005/8/layout/vProcess5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1EADC3F5-DD7B-4A26-B25B-197E9AB812E7}" type="presOf" srcId="{A6492C6A-880E-4A9C-AFCD-3B4F1826230F}" destId="{9B37166B-1533-4371-B58E-915A2D291AC5}" srcOrd="0" destOrd="0" presId="urn:microsoft.com/office/officeart/2005/8/layout/vProcess5"/>
    <dgm:cxn modelId="{58270CFF-EDB8-49A6-BCB9-04A851A45BD9}" type="presOf" srcId="{765838A6-8A28-455D-A3E1-432E5B67167E}" destId="{5260DE4B-A2DA-4FE2-9FEF-2A7B7BD8B3CF}" srcOrd="0" destOrd="0" presId="urn:microsoft.com/office/officeart/2005/8/layout/vProcess5"/>
    <dgm:cxn modelId="{74F4F2F9-3069-428F-B04D-F4FACC790386}" type="presParOf" srcId="{D7F5E743-CA1D-4062-B732-DDE6C6177847}" destId="{986D8CDD-1EC5-4BBE-AE9C-97669EF2BB61}" srcOrd="0" destOrd="0" presId="urn:microsoft.com/office/officeart/2005/8/layout/vProcess5"/>
    <dgm:cxn modelId="{86FB41AF-CCA0-41C1-AF4E-D60CFDE2A934}" type="presParOf" srcId="{D7F5E743-CA1D-4062-B732-DDE6C6177847}" destId="{5260DE4B-A2DA-4FE2-9FEF-2A7B7BD8B3CF}" srcOrd="1" destOrd="0" presId="urn:microsoft.com/office/officeart/2005/8/layout/vProcess5"/>
    <dgm:cxn modelId="{84AF3458-589E-4FA9-9DE2-9857FF17E2CF}" type="presParOf" srcId="{D7F5E743-CA1D-4062-B732-DDE6C6177847}" destId="{BB3BCCA8-7244-4D61-90BB-9733A7F4DFD6}" srcOrd="2" destOrd="0" presId="urn:microsoft.com/office/officeart/2005/8/layout/vProcess5"/>
    <dgm:cxn modelId="{844884EB-0E38-4D50-BF5D-59D1B2D9D241}" type="presParOf" srcId="{D7F5E743-CA1D-4062-B732-DDE6C6177847}" destId="{E2D92989-DB93-40DF-8481-CFC01AECF118}" srcOrd="3" destOrd="0" presId="urn:microsoft.com/office/officeart/2005/8/layout/vProcess5"/>
    <dgm:cxn modelId="{02DB1E9E-3024-4BCE-AC41-0E85A73754B9}" type="presParOf" srcId="{D7F5E743-CA1D-4062-B732-DDE6C6177847}" destId="{9B37166B-1533-4371-B58E-915A2D291AC5}" srcOrd="4" destOrd="0" presId="urn:microsoft.com/office/officeart/2005/8/layout/vProcess5"/>
    <dgm:cxn modelId="{F23C50BE-DD01-409D-9015-BF02E97FB710}" type="presParOf" srcId="{D7F5E743-CA1D-4062-B732-DDE6C6177847}" destId="{DEBA5749-7754-48CC-AC74-5A770FDBA6C2}" srcOrd="5" destOrd="0" presId="urn:microsoft.com/office/officeart/2005/8/layout/vProcess5"/>
    <dgm:cxn modelId="{C13B6A9D-51E1-4A1E-8EB5-9F93DDB6988C}" type="presParOf" srcId="{D7F5E743-CA1D-4062-B732-DDE6C6177847}" destId="{915792CC-63D7-4A93-9E6F-2D02464BCCEC}" srcOrd="6" destOrd="0" presId="urn:microsoft.com/office/officeart/2005/8/layout/vProcess5"/>
    <dgm:cxn modelId="{7DD6A009-1869-4D3C-AE79-D9F198B270BD}" type="presParOf" srcId="{D7F5E743-CA1D-4062-B732-DDE6C6177847}" destId="{8E7BAD37-2C77-4577-BEEF-37C1911FE017}" srcOrd="7" destOrd="0" presId="urn:microsoft.com/office/officeart/2005/8/layout/vProcess5"/>
    <dgm:cxn modelId="{49A794FE-0FAD-49CC-AB18-6B945345FA30}" type="presParOf" srcId="{D7F5E743-CA1D-4062-B732-DDE6C6177847}" destId="{65248A76-3D3C-4903-A039-165CCDC05A56}" srcOrd="8" destOrd="0" presId="urn:microsoft.com/office/officeart/2005/8/layout/vProcess5"/>
    <dgm:cxn modelId="{00B76B54-DBEB-4E36-9C7A-F6D90A59FFEF}" type="presParOf" srcId="{D7F5E743-CA1D-4062-B732-DDE6C6177847}" destId="{86E5A897-DEFE-4324-A815-6F3EBE168CEC}" srcOrd="9" destOrd="0" presId="urn:microsoft.com/office/officeart/2005/8/layout/vProcess5"/>
    <dgm:cxn modelId="{EB168A28-545A-44D1-BFC3-B61BE85D4C3B}" type="presParOf" srcId="{D7F5E743-CA1D-4062-B732-DDE6C6177847}" destId="{762C3AC4-E4E1-4183-9AFC-07C232FA0604}" srcOrd="10" destOrd="0" presId="urn:microsoft.com/office/officeart/2005/8/layout/vProcess5"/>
    <dgm:cxn modelId="{DC974A23-C3AD-46EC-B1A9-DA2A664D116D}" type="presParOf" srcId="{D7F5E743-CA1D-4062-B732-DDE6C6177847}" destId="{1315BE09-E8E5-4257-95F3-BE0733EE4F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78A5D5-7ED9-4E6D-8D2D-F8B0648896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D68C1-EE8B-4F64-A4CD-05DD2A80BB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Trabalho </a:t>
          </a:r>
          <a:r>
            <a:rPr lang="pt-BR" dirty="0"/>
            <a:t>serve de ponto de partida para avaliação da comunicação do Banco Central de forma mais ampla, incluindo outros documentos e/ou discursos e apresentações</a:t>
          </a:r>
          <a:endParaRPr lang="en-US" dirty="0"/>
        </a:p>
      </dgm:t>
    </dgm:pt>
    <dgm:pt modelId="{4B0C688B-EAAE-4D7A-AA30-A26EFCE860C5}" type="parTrans" cxnId="{D4455AE0-15A2-4785-ACC8-14CCC8969D3D}">
      <dgm:prSet/>
      <dgm:spPr/>
      <dgm:t>
        <a:bodyPr/>
        <a:lstStyle/>
        <a:p>
          <a:endParaRPr lang="en-US"/>
        </a:p>
      </dgm:t>
    </dgm:pt>
    <dgm:pt modelId="{59D02ED5-7A1B-40C1-9CC6-94D964EC7ABF}" type="sibTrans" cxnId="{D4455AE0-15A2-4785-ACC8-14CCC8969D3D}">
      <dgm:prSet/>
      <dgm:spPr/>
      <dgm:t>
        <a:bodyPr/>
        <a:lstStyle/>
        <a:p>
          <a:endParaRPr lang="en-US"/>
        </a:p>
      </dgm:t>
    </dgm:pt>
    <dgm:pt modelId="{31767A30-E516-496F-887E-874F6EE24B6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mesmo tipo de análise pode ser estendida para outros bancos centrais pelo mundo</a:t>
          </a:r>
          <a:endParaRPr lang="en-US"/>
        </a:p>
      </dgm:t>
    </dgm:pt>
    <dgm:pt modelId="{94AA6EA4-E9D5-4E6E-A74F-61675CCD4893}" type="parTrans" cxnId="{71887770-0832-4C0D-8843-AC2B9556CDD3}">
      <dgm:prSet/>
      <dgm:spPr/>
      <dgm:t>
        <a:bodyPr/>
        <a:lstStyle/>
        <a:p>
          <a:endParaRPr lang="en-US"/>
        </a:p>
      </dgm:t>
    </dgm:pt>
    <dgm:pt modelId="{61983DFA-234C-4431-A178-E805B33DFDFF}" type="sibTrans" cxnId="{71887770-0832-4C0D-8843-AC2B9556CDD3}">
      <dgm:prSet/>
      <dgm:spPr/>
      <dgm:t>
        <a:bodyPr/>
        <a:lstStyle/>
        <a:p>
          <a:endParaRPr lang="en-US"/>
        </a:p>
      </dgm:t>
    </dgm:pt>
    <dgm:pt modelId="{0AFEF44B-5954-4429-A53E-2B4221B1ACB0}" type="pres">
      <dgm:prSet presAssocID="{1578A5D5-7ED9-4E6D-8D2D-F8B06488963E}" presName="root" presStyleCnt="0">
        <dgm:presLayoutVars>
          <dgm:dir/>
          <dgm:resizeHandles val="exact"/>
        </dgm:presLayoutVars>
      </dgm:prSet>
      <dgm:spPr/>
    </dgm:pt>
    <dgm:pt modelId="{2F77BE21-5F18-4068-9C76-0973FF19738B}" type="pres">
      <dgm:prSet presAssocID="{22AD68C1-EE8B-4F64-A4CD-05DD2A80BB99}" presName="compNode" presStyleCnt="0"/>
      <dgm:spPr/>
    </dgm:pt>
    <dgm:pt modelId="{48AD859A-854C-43D2-BE46-4F2E99603644}" type="pres">
      <dgm:prSet presAssocID="{22AD68C1-EE8B-4F64-A4CD-05DD2A80BB99}" presName="bgRect" presStyleLbl="bgShp" presStyleIdx="0" presStyleCnt="2"/>
      <dgm:spPr>
        <a:solidFill>
          <a:schemeClr val="bg1">
            <a:lumMod val="75000"/>
          </a:schemeClr>
        </a:solidFill>
      </dgm:spPr>
    </dgm:pt>
    <dgm:pt modelId="{238CF5B1-DF35-4051-AF88-B169D2FF8FF5}" type="pres">
      <dgm:prSet presAssocID="{22AD68C1-EE8B-4F64-A4CD-05DD2A80B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0CBB1D28-A305-486B-839D-87905244E8EA}" type="pres">
      <dgm:prSet presAssocID="{22AD68C1-EE8B-4F64-A4CD-05DD2A80BB99}" presName="spaceRect" presStyleCnt="0"/>
      <dgm:spPr/>
    </dgm:pt>
    <dgm:pt modelId="{A3F9BBF0-AB77-4D6B-9B29-74148DA5B798}" type="pres">
      <dgm:prSet presAssocID="{22AD68C1-EE8B-4F64-A4CD-05DD2A80BB99}" presName="parTx" presStyleLbl="revTx" presStyleIdx="0" presStyleCnt="2">
        <dgm:presLayoutVars>
          <dgm:chMax val="0"/>
          <dgm:chPref val="0"/>
        </dgm:presLayoutVars>
      </dgm:prSet>
      <dgm:spPr/>
    </dgm:pt>
    <dgm:pt modelId="{EA63E1FB-1B02-40A8-B5C8-FB9A9E5C1CC6}" type="pres">
      <dgm:prSet presAssocID="{59D02ED5-7A1B-40C1-9CC6-94D964EC7ABF}" presName="sibTrans" presStyleCnt="0"/>
      <dgm:spPr/>
    </dgm:pt>
    <dgm:pt modelId="{95CC4084-D366-4B6A-BB80-4B067431C2D3}" type="pres">
      <dgm:prSet presAssocID="{31767A30-E516-496F-887E-874F6EE24B60}" presName="compNode" presStyleCnt="0"/>
      <dgm:spPr/>
    </dgm:pt>
    <dgm:pt modelId="{683A566C-F249-430D-BE69-B8B115776706}" type="pres">
      <dgm:prSet presAssocID="{31767A30-E516-496F-887E-874F6EE24B60}" presName="bgRect" presStyleLbl="bgShp" presStyleIdx="1" presStyleCnt="2"/>
      <dgm:spPr>
        <a:solidFill>
          <a:schemeClr val="bg1">
            <a:lumMod val="75000"/>
          </a:schemeClr>
        </a:solidFill>
      </dgm:spPr>
    </dgm:pt>
    <dgm:pt modelId="{450BCDF5-B473-4B58-ADEB-92E2F22EC5C5}" type="pres">
      <dgm:prSet presAssocID="{31767A30-E516-496F-887E-874F6EE24B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69B4B658-F62A-4D84-9CCB-5BF9D72C1E13}" type="pres">
      <dgm:prSet presAssocID="{31767A30-E516-496F-887E-874F6EE24B60}" presName="spaceRect" presStyleCnt="0"/>
      <dgm:spPr/>
    </dgm:pt>
    <dgm:pt modelId="{8ED37ED7-3D8A-498E-8F97-9B357244F2D3}" type="pres">
      <dgm:prSet presAssocID="{31767A30-E516-496F-887E-874F6EE24B6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D8ED34-00CF-4841-9599-16E8F82CA32F}" type="presOf" srcId="{22AD68C1-EE8B-4F64-A4CD-05DD2A80BB99}" destId="{A3F9BBF0-AB77-4D6B-9B29-74148DA5B798}" srcOrd="0" destOrd="0" presId="urn:microsoft.com/office/officeart/2018/2/layout/IconVerticalSolidList"/>
    <dgm:cxn modelId="{086F534F-F6A9-4E24-B468-C2F67014C97D}" type="presOf" srcId="{1578A5D5-7ED9-4E6D-8D2D-F8B06488963E}" destId="{0AFEF44B-5954-4429-A53E-2B4221B1ACB0}" srcOrd="0" destOrd="0" presId="urn:microsoft.com/office/officeart/2018/2/layout/IconVerticalSolidList"/>
    <dgm:cxn modelId="{71887770-0832-4C0D-8843-AC2B9556CDD3}" srcId="{1578A5D5-7ED9-4E6D-8D2D-F8B06488963E}" destId="{31767A30-E516-496F-887E-874F6EE24B60}" srcOrd="1" destOrd="0" parTransId="{94AA6EA4-E9D5-4E6E-A74F-61675CCD4893}" sibTransId="{61983DFA-234C-4431-A178-E805B33DFDFF}"/>
    <dgm:cxn modelId="{6780C8CA-BC7A-40A1-BF53-7EB4CDCFA8A4}" type="presOf" srcId="{31767A30-E516-496F-887E-874F6EE24B60}" destId="{8ED37ED7-3D8A-498E-8F97-9B357244F2D3}" srcOrd="0" destOrd="0" presId="urn:microsoft.com/office/officeart/2018/2/layout/IconVerticalSolidList"/>
    <dgm:cxn modelId="{D4455AE0-15A2-4785-ACC8-14CCC8969D3D}" srcId="{1578A5D5-7ED9-4E6D-8D2D-F8B06488963E}" destId="{22AD68C1-EE8B-4F64-A4CD-05DD2A80BB99}" srcOrd="0" destOrd="0" parTransId="{4B0C688B-EAAE-4D7A-AA30-A26EFCE860C5}" sibTransId="{59D02ED5-7A1B-40C1-9CC6-94D964EC7ABF}"/>
    <dgm:cxn modelId="{780193C1-721C-49A2-B5B1-E115EAFEE625}" type="presParOf" srcId="{0AFEF44B-5954-4429-A53E-2B4221B1ACB0}" destId="{2F77BE21-5F18-4068-9C76-0973FF19738B}" srcOrd="0" destOrd="0" presId="urn:microsoft.com/office/officeart/2018/2/layout/IconVerticalSolidList"/>
    <dgm:cxn modelId="{47916FF9-AEC6-40F2-A941-CEABA3D313A7}" type="presParOf" srcId="{2F77BE21-5F18-4068-9C76-0973FF19738B}" destId="{48AD859A-854C-43D2-BE46-4F2E99603644}" srcOrd="0" destOrd="0" presId="urn:microsoft.com/office/officeart/2018/2/layout/IconVerticalSolidList"/>
    <dgm:cxn modelId="{374AEC43-D767-47CD-8508-5FB2539B62B6}" type="presParOf" srcId="{2F77BE21-5F18-4068-9C76-0973FF19738B}" destId="{238CF5B1-DF35-4051-AF88-B169D2FF8FF5}" srcOrd="1" destOrd="0" presId="urn:microsoft.com/office/officeart/2018/2/layout/IconVerticalSolidList"/>
    <dgm:cxn modelId="{E78359E2-1D82-430F-A3A7-1B9FE46A9C8F}" type="presParOf" srcId="{2F77BE21-5F18-4068-9C76-0973FF19738B}" destId="{0CBB1D28-A305-486B-839D-87905244E8EA}" srcOrd="2" destOrd="0" presId="urn:microsoft.com/office/officeart/2018/2/layout/IconVerticalSolidList"/>
    <dgm:cxn modelId="{2ECEC550-A533-4778-977A-C4F0E3E7B019}" type="presParOf" srcId="{2F77BE21-5F18-4068-9C76-0973FF19738B}" destId="{A3F9BBF0-AB77-4D6B-9B29-74148DA5B798}" srcOrd="3" destOrd="0" presId="urn:microsoft.com/office/officeart/2018/2/layout/IconVerticalSolidList"/>
    <dgm:cxn modelId="{9876B5D8-B01B-4C7E-9CBE-07BFD8A69DD9}" type="presParOf" srcId="{0AFEF44B-5954-4429-A53E-2B4221B1ACB0}" destId="{EA63E1FB-1B02-40A8-B5C8-FB9A9E5C1CC6}" srcOrd="1" destOrd="0" presId="urn:microsoft.com/office/officeart/2018/2/layout/IconVerticalSolidList"/>
    <dgm:cxn modelId="{BB484176-CF5F-470F-A0FA-6BDF3B1D701B}" type="presParOf" srcId="{0AFEF44B-5954-4429-A53E-2B4221B1ACB0}" destId="{95CC4084-D366-4B6A-BB80-4B067431C2D3}" srcOrd="2" destOrd="0" presId="urn:microsoft.com/office/officeart/2018/2/layout/IconVerticalSolidList"/>
    <dgm:cxn modelId="{76B667D8-D149-441E-80F2-B30790FB5757}" type="presParOf" srcId="{95CC4084-D366-4B6A-BB80-4B067431C2D3}" destId="{683A566C-F249-430D-BE69-B8B115776706}" srcOrd="0" destOrd="0" presId="urn:microsoft.com/office/officeart/2018/2/layout/IconVerticalSolidList"/>
    <dgm:cxn modelId="{EF8EE305-3D63-4D98-A780-78167AD3EC82}" type="presParOf" srcId="{95CC4084-D366-4B6A-BB80-4B067431C2D3}" destId="{450BCDF5-B473-4B58-ADEB-92E2F22EC5C5}" srcOrd="1" destOrd="0" presId="urn:microsoft.com/office/officeart/2018/2/layout/IconVerticalSolidList"/>
    <dgm:cxn modelId="{4767F59F-C058-4BD3-AD90-7659EA48AD34}" type="presParOf" srcId="{95CC4084-D366-4B6A-BB80-4B067431C2D3}" destId="{69B4B658-F62A-4D84-9CCB-5BF9D72C1E13}" srcOrd="2" destOrd="0" presId="urn:microsoft.com/office/officeart/2018/2/layout/IconVerticalSolidList"/>
    <dgm:cxn modelId="{F0A0F865-B65D-4C6E-9F0F-19E67502B7A3}" type="presParOf" srcId="{95CC4084-D366-4B6A-BB80-4B067431C2D3}" destId="{8ED37ED7-3D8A-498E-8F97-9B357244F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913E4-A282-4BD7-9017-581B3ECD8147}">
      <dsp:nvSpPr>
        <dsp:cNvPr id="0" name=""/>
        <dsp:cNvSpPr/>
      </dsp:nvSpPr>
      <dsp:spPr>
        <a:xfrm>
          <a:off x="0" y="466959"/>
          <a:ext cx="6390623" cy="2360105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Utilizar modelos de </a:t>
          </a:r>
          <a:r>
            <a:rPr lang="pt-BR" sz="2200" b="1" kern="1200" dirty="0" err="1">
              <a:solidFill>
                <a:schemeClr val="tx1"/>
              </a:solidFill>
            </a:rPr>
            <a:t>Deep</a:t>
          </a:r>
          <a:r>
            <a:rPr lang="pt-BR" sz="2200" b="1" kern="1200" dirty="0">
              <a:solidFill>
                <a:schemeClr val="tx1"/>
              </a:solidFill>
            </a:rPr>
            <a:t> Learning </a:t>
          </a:r>
          <a:r>
            <a:rPr lang="pt-BR" sz="2200" kern="1200" dirty="0">
              <a:solidFill>
                <a:schemeClr val="tx1"/>
              </a:solidFill>
            </a:rPr>
            <a:t>e </a:t>
          </a:r>
          <a:r>
            <a:rPr lang="pt-BR" sz="2200" b="1" kern="1200" dirty="0">
              <a:solidFill>
                <a:schemeClr val="tx1"/>
              </a:solidFill>
            </a:rPr>
            <a:t>Natural </a:t>
          </a:r>
          <a:r>
            <a:rPr lang="pt-BR" sz="2200" b="1" kern="1200" dirty="0" err="1">
              <a:solidFill>
                <a:schemeClr val="tx1"/>
              </a:solidFill>
            </a:rPr>
            <a:t>Language</a:t>
          </a:r>
          <a:r>
            <a:rPr lang="pt-BR" sz="2200" b="1" kern="1200" dirty="0">
              <a:solidFill>
                <a:schemeClr val="tx1"/>
              </a:solidFill>
            </a:rPr>
            <a:t> </a:t>
          </a:r>
          <a:r>
            <a:rPr lang="pt-BR" sz="2200" b="1" kern="1200" dirty="0" err="1">
              <a:solidFill>
                <a:schemeClr val="tx1"/>
              </a:solidFill>
            </a:rPr>
            <a:t>Processing</a:t>
          </a:r>
          <a:r>
            <a:rPr lang="pt-BR" sz="2200" kern="1200" dirty="0">
              <a:solidFill>
                <a:schemeClr val="tx1"/>
              </a:solidFill>
            </a:rPr>
            <a:t> (NLP), em linguagem de programação </a:t>
          </a:r>
          <a:r>
            <a:rPr lang="pt-BR" sz="2200" b="1" kern="1200" dirty="0">
              <a:solidFill>
                <a:schemeClr val="tx1"/>
              </a:solidFill>
            </a:rPr>
            <a:t>Python</a:t>
          </a:r>
          <a:r>
            <a:rPr lang="pt-BR" sz="2200" kern="1200" dirty="0">
              <a:solidFill>
                <a:schemeClr val="tx1"/>
              </a:solidFill>
            </a:rPr>
            <a:t>, usando </a:t>
          </a:r>
          <a:r>
            <a:rPr lang="pt-BR" sz="2200" b="1" kern="1200" dirty="0" err="1">
              <a:solidFill>
                <a:schemeClr val="tx1"/>
              </a:solidFill>
            </a:rPr>
            <a:t>Pytorch</a:t>
          </a:r>
          <a:r>
            <a:rPr lang="pt-BR" sz="2200" kern="1200" dirty="0">
              <a:solidFill>
                <a:schemeClr val="tx1"/>
              </a:solidFill>
            </a:rPr>
            <a:t>, para realizar analise de sentimento das Atas do Copom.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15211" y="582170"/>
        <a:ext cx="6160201" cy="2129683"/>
      </dsp:txXfrm>
    </dsp:sp>
    <dsp:sp modelId="{C6A97D3C-BFA4-4C1C-9E23-1DDE4B421764}">
      <dsp:nvSpPr>
        <dsp:cNvPr id="0" name=""/>
        <dsp:cNvSpPr/>
      </dsp:nvSpPr>
      <dsp:spPr>
        <a:xfrm>
          <a:off x="0" y="3158641"/>
          <a:ext cx="6390623" cy="1960885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>
              <a:solidFill>
                <a:schemeClr val="tx1"/>
              </a:solidFill>
            </a:rPr>
            <a:t>Objetivo</a:t>
          </a:r>
          <a:r>
            <a:rPr lang="pt-BR" sz="2200" kern="1200" dirty="0">
              <a:solidFill>
                <a:schemeClr val="tx1"/>
              </a:solidFill>
            </a:rPr>
            <a:t> é avaliar se os modelos de NLP são eficientes para entender as mensagens passadas pelo BC e se estão de acordo com a interpretação dada pelo mercado financeiro.</a:t>
          </a:r>
          <a:br>
            <a:rPr lang="pt-BR" sz="2200" kern="1200" dirty="0"/>
          </a:br>
          <a:endParaRPr lang="en-US" sz="2200" kern="1200" dirty="0"/>
        </a:p>
      </dsp:txBody>
      <dsp:txXfrm>
        <a:off x="95723" y="3254364"/>
        <a:ext cx="6199177" cy="176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DA05-615A-4A8E-84E2-F579E40D1218}">
      <dsp:nvSpPr>
        <dsp:cNvPr id="0" name=""/>
        <dsp:cNvSpPr/>
      </dsp:nvSpPr>
      <dsp:spPr>
        <a:xfrm>
          <a:off x="0" y="650"/>
          <a:ext cx="6390623" cy="152160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D42E-A712-498E-946F-C5B897AD9AD8}">
      <dsp:nvSpPr>
        <dsp:cNvPr id="0" name=""/>
        <dsp:cNvSpPr/>
      </dsp:nvSpPr>
      <dsp:spPr>
        <a:xfrm>
          <a:off x="460284" y="343010"/>
          <a:ext cx="836881" cy="836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9D4DF-9CC1-46F9-A898-CA9C3D7F9766}">
      <dsp:nvSpPr>
        <dsp:cNvPr id="0" name=""/>
        <dsp:cNvSpPr/>
      </dsp:nvSpPr>
      <dsp:spPr>
        <a:xfrm>
          <a:off x="1757451" y="650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Análise de sentimento </a:t>
          </a:r>
          <a:r>
            <a:rPr lang="pt-BR" sz="2200" kern="1200" dirty="0"/>
            <a:t>usando </a:t>
          </a:r>
          <a:r>
            <a:rPr lang="pt-BR" sz="2200" kern="1200" dirty="0" err="1"/>
            <a:t>Deep</a:t>
          </a:r>
          <a:r>
            <a:rPr lang="pt-BR" sz="2200" kern="1200" dirty="0"/>
            <a:t> Learning e NLP já é bastante conhecida, inclusive no jornalismo</a:t>
          </a:r>
          <a:endParaRPr lang="en-US" sz="2200" kern="1200" dirty="0"/>
        </a:p>
      </dsp:txBody>
      <dsp:txXfrm>
        <a:off x="1757451" y="650"/>
        <a:ext cx="4633171" cy="1521602"/>
      </dsp:txXfrm>
    </dsp:sp>
    <dsp:sp modelId="{E9F521D9-30F0-4AE9-8F14-1A0E6466178C}">
      <dsp:nvSpPr>
        <dsp:cNvPr id="0" name=""/>
        <dsp:cNvSpPr/>
      </dsp:nvSpPr>
      <dsp:spPr>
        <a:xfrm>
          <a:off x="0" y="1902654"/>
          <a:ext cx="6390623" cy="152160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CD00F-2BAA-43D3-82EC-7F99E43C5DA7}">
      <dsp:nvSpPr>
        <dsp:cNvPr id="0" name=""/>
        <dsp:cNvSpPr/>
      </dsp:nvSpPr>
      <dsp:spPr>
        <a:xfrm>
          <a:off x="460284" y="2245014"/>
          <a:ext cx="836881" cy="836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3328-BABC-49CF-9111-33A989469B84}">
      <dsp:nvSpPr>
        <dsp:cNvPr id="0" name=""/>
        <dsp:cNvSpPr/>
      </dsp:nvSpPr>
      <dsp:spPr>
        <a:xfrm>
          <a:off x="1757451" y="1902654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Desafio</a:t>
          </a:r>
          <a:r>
            <a:rPr lang="pt-BR" sz="2200" kern="1200" dirty="0"/>
            <a:t> será </a:t>
          </a:r>
          <a:r>
            <a:rPr lang="pt-BR" sz="2200" b="0" kern="1200" dirty="0"/>
            <a:t>adaptar os modelos de NLP para a</a:t>
          </a:r>
          <a:r>
            <a:rPr lang="pt-BR" sz="2200" b="1" kern="1200" dirty="0"/>
            <a:t> língua portuguesa</a:t>
          </a:r>
          <a:endParaRPr lang="en-US" sz="2200" kern="1200" dirty="0"/>
        </a:p>
      </dsp:txBody>
      <dsp:txXfrm>
        <a:off x="1757451" y="1902654"/>
        <a:ext cx="4633171" cy="1521602"/>
      </dsp:txXfrm>
    </dsp:sp>
    <dsp:sp modelId="{42AE03E7-6A81-4C14-9DE4-06A1F71E8B09}">
      <dsp:nvSpPr>
        <dsp:cNvPr id="0" name=""/>
        <dsp:cNvSpPr/>
      </dsp:nvSpPr>
      <dsp:spPr>
        <a:xfrm>
          <a:off x="0" y="3804657"/>
          <a:ext cx="6390623" cy="152160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77E84-B25F-473A-89DA-C0DBD3D83C98}">
      <dsp:nvSpPr>
        <dsp:cNvPr id="0" name=""/>
        <dsp:cNvSpPr/>
      </dsp:nvSpPr>
      <dsp:spPr>
        <a:xfrm>
          <a:off x="460284" y="4147018"/>
          <a:ext cx="836881" cy="836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83EA8-31A0-4048-B358-BB967BD322AB}">
      <dsp:nvSpPr>
        <dsp:cNvPr id="0" name=""/>
        <dsp:cNvSpPr/>
      </dsp:nvSpPr>
      <dsp:spPr>
        <a:xfrm>
          <a:off x="1757451" y="3804657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Será possível comparar modelos em português com a mesma análise a partir das Atas do Copom em </a:t>
          </a:r>
          <a:r>
            <a:rPr lang="pt-BR" sz="2200" b="1" kern="1200" dirty="0"/>
            <a:t>inglês</a:t>
          </a:r>
          <a:endParaRPr lang="en-US" sz="2200" kern="1200" dirty="0"/>
        </a:p>
      </dsp:txBody>
      <dsp:txXfrm>
        <a:off x="1757451" y="3804657"/>
        <a:ext cx="4633171" cy="1521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4161"/>
          <a:ext cx="6390623" cy="8864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268145" y="203608"/>
          <a:ext cx="487537" cy="48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023828" y="4161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 ponto de vista </a:t>
          </a:r>
          <a:r>
            <a:rPr lang="pt-BR" sz="1500" b="1" kern="1200" dirty="0"/>
            <a:t>jornalístico</a:t>
          </a:r>
          <a:r>
            <a:rPr lang="pt-BR" sz="1500" kern="1200" dirty="0"/>
            <a:t>, a análise de dados têm crescido em importância em todo o mundo</a:t>
          </a:r>
          <a:endParaRPr lang="en-US" sz="1500" kern="1200" dirty="0"/>
        </a:p>
      </dsp:txBody>
      <dsp:txXfrm>
        <a:off x="1023828" y="4161"/>
        <a:ext cx="5366794" cy="886431"/>
      </dsp:txXfrm>
    </dsp:sp>
    <dsp:sp modelId="{E70822BC-4C53-4735-B543-206045E84B0D}">
      <dsp:nvSpPr>
        <dsp:cNvPr id="0" name=""/>
        <dsp:cNvSpPr/>
      </dsp:nvSpPr>
      <dsp:spPr>
        <a:xfrm>
          <a:off x="0" y="1112200"/>
          <a:ext cx="6390623" cy="8864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268145" y="1311647"/>
          <a:ext cx="487537" cy="487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023828" y="1112200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Bloomberg</a:t>
          </a:r>
          <a:r>
            <a:rPr lang="pt-BR" sz="1500" kern="1200" dirty="0"/>
            <a:t> desenvolve cada vez produtos usando essas ferramentas, seja para produção de reportagens, seja para automação dos processos</a:t>
          </a:r>
          <a:endParaRPr lang="en-US" sz="1500" kern="1200" dirty="0"/>
        </a:p>
      </dsp:txBody>
      <dsp:txXfrm>
        <a:off x="1023828" y="1112200"/>
        <a:ext cx="5366794" cy="886431"/>
      </dsp:txXfrm>
    </dsp:sp>
    <dsp:sp modelId="{7E63369D-C4D7-4B93-B17C-BB88A1236C6E}">
      <dsp:nvSpPr>
        <dsp:cNvPr id="0" name=""/>
        <dsp:cNvSpPr/>
      </dsp:nvSpPr>
      <dsp:spPr>
        <a:xfrm>
          <a:off x="0" y="2220239"/>
          <a:ext cx="6390623" cy="8864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268145" y="2419686"/>
          <a:ext cx="487537" cy="487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023828" y="2220239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Data </a:t>
          </a:r>
          <a:r>
            <a:rPr lang="pt-BR" sz="1500" b="1" kern="1200" dirty="0" err="1"/>
            <a:t>Journalism</a:t>
          </a:r>
          <a:r>
            <a:rPr lang="pt-BR" sz="1500" b="1" kern="1200" dirty="0"/>
            <a:t> </a:t>
          </a:r>
          <a:r>
            <a:rPr lang="pt-BR" sz="1500" kern="1200" dirty="0"/>
            <a:t>é uma realidade em muitas redações pelo mundo, com reportagens elaboradas a partir da manipulação de dados e análise de dados</a:t>
          </a:r>
          <a:endParaRPr lang="en-US" sz="1500" kern="1200" dirty="0"/>
        </a:p>
      </dsp:txBody>
      <dsp:txXfrm>
        <a:off x="1023828" y="2220239"/>
        <a:ext cx="5366794" cy="886431"/>
      </dsp:txXfrm>
    </dsp:sp>
    <dsp:sp modelId="{4A8FF319-845C-4A2E-A3D0-BD56ED4FA805}">
      <dsp:nvSpPr>
        <dsp:cNvPr id="0" name=""/>
        <dsp:cNvSpPr/>
      </dsp:nvSpPr>
      <dsp:spPr>
        <a:xfrm>
          <a:off x="0" y="3328278"/>
          <a:ext cx="6390623" cy="8864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268145" y="3527726"/>
          <a:ext cx="487537" cy="487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023828" y="332827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Análise mais aprofundada, a partir de modelos de </a:t>
          </a:r>
          <a:r>
            <a:rPr lang="pt-BR" sz="1500" b="1" kern="1200" dirty="0" err="1"/>
            <a:t>machine</a:t>
          </a:r>
          <a:r>
            <a:rPr lang="pt-BR" sz="1500" b="1" kern="1200" dirty="0"/>
            <a:t> </a:t>
          </a:r>
          <a:r>
            <a:rPr lang="pt-BR" sz="1500" b="1" kern="1200" dirty="0" err="1"/>
            <a:t>learning</a:t>
          </a:r>
          <a:r>
            <a:rPr lang="pt-BR" sz="1500" b="1" kern="1200" dirty="0"/>
            <a:t>, no entanto, ainda são escassos</a:t>
          </a:r>
          <a:endParaRPr lang="en-US" sz="1500" kern="1200" dirty="0"/>
        </a:p>
      </dsp:txBody>
      <dsp:txXfrm>
        <a:off x="1023828" y="3328278"/>
        <a:ext cx="5366794" cy="886431"/>
      </dsp:txXfrm>
    </dsp:sp>
    <dsp:sp modelId="{E351C694-632C-4AB5-BA9D-73DFA97A2969}">
      <dsp:nvSpPr>
        <dsp:cNvPr id="0" name=""/>
        <dsp:cNvSpPr/>
      </dsp:nvSpPr>
      <dsp:spPr>
        <a:xfrm>
          <a:off x="0" y="4436318"/>
          <a:ext cx="6390623" cy="8864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2F52F-F547-4C67-91C4-4492A63FEF22}">
      <dsp:nvSpPr>
        <dsp:cNvPr id="0" name=""/>
        <dsp:cNvSpPr/>
      </dsp:nvSpPr>
      <dsp:spPr>
        <a:xfrm>
          <a:off x="268145" y="4635765"/>
          <a:ext cx="487537" cy="4875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8F57-0FAC-4593-9347-C42E3DCE0CBC}">
      <dsp:nvSpPr>
        <dsp:cNvPr id="0" name=""/>
        <dsp:cNvSpPr/>
      </dsp:nvSpPr>
      <dsp:spPr>
        <a:xfrm>
          <a:off x="1023828" y="443631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No caso do Banco Central, uma análise bastante comum é o chamando </a:t>
          </a:r>
          <a:r>
            <a:rPr lang="pt-BR" sz="1500" b="1" kern="1200" dirty="0" err="1"/>
            <a:t>side-by-side</a:t>
          </a:r>
          <a:r>
            <a:rPr lang="pt-BR" sz="1500" kern="1200" dirty="0"/>
            <a:t>, em que duas atas são comparadas para se avaliar mudanças nos termos</a:t>
          </a:r>
          <a:endParaRPr lang="en-US" sz="1500" kern="1200" dirty="0"/>
        </a:p>
      </dsp:txBody>
      <dsp:txXfrm>
        <a:off x="1023828" y="4436318"/>
        <a:ext cx="5366794" cy="886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DA05-615A-4A8E-84E2-F579E40D1218}">
      <dsp:nvSpPr>
        <dsp:cNvPr id="0" name=""/>
        <dsp:cNvSpPr/>
      </dsp:nvSpPr>
      <dsp:spPr>
        <a:xfrm>
          <a:off x="0" y="5199"/>
          <a:ext cx="6390623" cy="15419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D42E-A712-498E-946F-C5B897AD9AD8}">
      <dsp:nvSpPr>
        <dsp:cNvPr id="0" name=""/>
        <dsp:cNvSpPr/>
      </dsp:nvSpPr>
      <dsp:spPr>
        <a:xfrm>
          <a:off x="159188" y="80977"/>
          <a:ext cx="1463456" cy="139043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9D4DF-9CC1-46F9-A898-CA9C3D7F9766}">
      <dsp:nvSpPr>
        <dsp:cNvPr id="0" name=""/>
        <dsp:cNvSpPr/>
      </dsp:nvSpPr>
      <dsp:spPr>
        <a:xfrm>
          <a:off x="1781834" y="5199"/>
          <a:ext cx="4467082" cy="154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54" tIns="163354" rIns="163354" bIns="1633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Bloomberg </a:t>
          </a:r>
          <a:r>
            <a:rPr lang="pt-BR" sz="1800" b="0" i="0" kern="1200" dirty="0"/>
            <a:t>é uma empresa global de informações financeiras e notícias fundada por Michael Bloomberg em 1981</a:t>
          </a:r>
          <a:endParaRPr lang="en-US" sz="1800" kern="1200" dirty="0"/>
        </a:p>
      </dsp:txBody>
      <dsp:txXfrm>
        <a:off x="1781834" y="5199"/>
        <a:ext cx="4467082" cy="1543503"/>
      </dsp:txXfrm>
    </dsp:sp>
    <dsp:sp modelId="{E9F521D9-30F0-4AE9-8F14-1A0E6466178C}">
      <dsp:nvSpPr>
        <dsp:cNvPr id="0" name=""/>
        <dsp:cNvSpPr/>
      </dsp:nvSpPr>
      <dsp:spPr>
        <a:xfrm>
          <a:off x="0" y="1891703"/>
          <a:ext cx="6390623" cy="15419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CD00F-2BAA-43D3-82EC-7F99E43C5DA7}">
      <dsp:nvSpPr>
        <dsp:cNvPr id="0" name=""/>
        <dsp:cNvSpPr/>
      </dsp:nvSpPr>
      <dsp:spPr>
        <a:xfrm>
          <a:off x="466453" y="2238652"/>
          <a:ext cx="848926" cy="8480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3328-BABC-49CF-9111-33A989469B84}">
      <dsp:nvSpPr>
        <dsp:cNvPr id="0" name=""/>
        <dsp:cNvSpPr/>
      </dsp:nvSpPr>
      <dsp:spPr>
        <a:xfrm>
          <a:off x="1781834" y="1891703"/>
          <a:ext cx="4467082" cy="154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54" tIns="163354" rIns="163354" bIns="1633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/>
            <a:t>Bloomberg</a:t>
          </a:r>
          <a:r>
            <a:rPr lang="pt-BR" sz="1400" b="0" i="0" kern="1200" dirty="0"/>
            <a:t> tem sido pioneira na aplicação de IA, Aprendizado de Máquina e NLP em finanças e</a:t>
          </a:r>
          <a:r>
            <a:rPr lang="pt-BR" sz="1400" b="1" i="0" kern="1200" dirty="0"/>
            <a:t> </a:t>
          </a:r>
          <a:r>
            <a:rPr lang="pt-BR" sz="1400" b="0" i="0" kern="1200" dirty="0"/>
            <a:t>oferece suporte a um conjunto muito grande de tarefas de NLP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hlinkClick xmlns:r="http://schemas.openxmlformats.org/officeDocument/2006/relationships" r:id="rId4"/>
            </a:rPr>
            <a:t>https://www.bloomberg.com.br/blog/bloomberg-lanca-bloomberggpt-para-financas/?tactic-page=618378</a:t>
          </a:r>
          <a:endParaRPr lang="pt-BR" sz="1400" b="0" i="0" kern="1200" dirty="0"/>
        </a:p>
      </dsp:txBody>
      <dsp:txXfrm>
        <a:off x="1781834" y="1891703"/>
        <a:ext cx="4467082" cy="1543503"/>
      </dsp:txXfrm>
    </dsp:sp>
    <dsp:sp modelId="{42AE03E7-6A81-4C14-9DE4-06A1F71E8B09}">
      <dsp:nvSpPr>
        <dsp:cNvPr id="0" name=""/>
        <dsp:cNvSpPr/>
      </dsp:nvSpPr>
      <dsp:spPr>
        <a:xfrm>
          <a:off x="0" y="3778208"/>
          <a:ext cx="6390623" cy="15419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77E84-B25F-473A-89DA-C0DBD3D83C98}">
      <dsp:nvSpPr>
        <dsp:cNvPr id="0" name=""/>
        <dsp:cNvSpPr/>
      </dsp:nvSpPr>
      <dsp:spPr>
        <a:xfrm>
          <a:off x="466909" y="4125157"/>
          <a:ext cx="848926" cy="84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83EA8-31A0-4048-B358-BB967BD322AB}">
      <dsp:nvSpPr>
        <dsp:cNvPr id="0" name=""/>
        <dsp:cNvSpPr/>
      </dsp:nvSpPr>
      <dsp:spPr>
        <a:xfrm>
          <a:off x="1782746" y="3778208"/>
          <a:ext cx="4467082" cy="1543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354" tIns="163354" rIns="163354" bIns="1633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 err="1"/>
            <a:t>Bquant</a:t>
          </a:r>
          <a:r>
            <a:rPr lang="pt-BR" sz="1400" b="0" i="0" kern="1200" dirty="0"/>
            <a:t> é uma plataforma analítica baseada em nuvem para analistas quantitativos e cientistas de dados nos mercados financeiros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hlinkClick xmlns:r="http://schemas.openxmlformats.org/officeDocument/2006/relationships" r:id="rId7"/>
            </a:rPr>
            <a:t>https://www.bloomberg.com.br/blog/bquant-enterprise-da-bloomberg-acelera-estrategias-de-investimento-quantitativo</a:t>
          </a:r>
          <a:endParaRPr lang="pt-BR" sz="1400" b="0" i="0" kern="1200" dirty="0"/>
        </a:p>
      </dsp:txBody>
      <dsp:txXfrm>
        <a:off x="1782746" y="3778208"/>
        <a:ext cx="4467082" cy="1543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0"/>
          <a:ext cx="6390623" cy="11205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338958" y="254328"/>
          <a:ext cx="616288" cy="616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294205" y="2210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Atas do Copom</a:t>
          </a:r>
          <a:r>
            <a:rPr lang="pt-BR" sz="1500" kern="1200" dirty="0"/>
            <a:t>: documentos publicados pelo Banco Central após as reuniões que definem periodicamente a meta da taxa básica de juros Selic para o Brasil</a:t>
          </a:r>
          <a:endParaRPr lang="en-US" sz="1500" kern="1200" dirty="0"/>
        </a:p>
      </dsp:txBody>
      <dsp:txXfrm>
        <a:off x="1294205" y="2210"/>
        <a:ext cx="5096417" cy="1120524"/>
      </dsp:txXfrm>
    </dsp:sp>
    <dsp:sp modelId="{E70822BC-4C53-4735-B543-206045E84B0D}">
      <dsp:nvSpPr>
        <dsp:cNvPr id="0" name=""/>
        <dsp:cNvSpPr/>
      </dsp:nvSpPr>
      <dsp:spPr>
        <a:xfrm>
          <a:off x="0" y="1402865"/>
          <a:ext cx="6390623" cy="11205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338958" y="1654983"/>
          <a:ext cx="616288" cy="616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294205" y="1402865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Documentos </a:t>
          </a:r>
          <a:r>
            <a:rPr lang="pt-BR" sz="1500" b="1" kern="1200" dirty="0"/>
            <a:t>públicos</a:t>
          </a:r>
          <a:r>
            <a:rPr lang="pt-BR" sz="1500" kern="1200" dirty="0"/>
            <a:t>, divulgados no site do Banco Central a cada 45 dias, para justificar a decisão de juros da diretoria que integra o “Comitê de Política Monetária – Copom”</a:t>
          </a:r>
          <a:endParaRPr lang="en-US" sz="1500" kern="1200" dirty="0"/>
        </a:p>
      </dsp:txBody>
      <dsp:txXfrm>
        <a:off x="1294205" y="1402865"/>
        <a:ext cx="5096417" cy="1120524"/>
      </dsp:txXfrm>
    </dsp:sp>
    <dsp:sp modelId="{7E63369D-C4D7-4B93-B17C-BB88A1236C6E}">
      <dsp:nvSpPr>
        <dsp:cNvPr id="0" name=""/>
        <dsp:cNvSpPr/>
      </dsp:nvSpPr>
      <dsp:spPr>
        <a:xfrm>
          <a:off x="0" y="2803521"/>
          <a:ext cx="6390623" cy="11205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338958" y="3055638"/>
          <a:ext cx="616288" cy="616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294205" y="2803521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Servem de </a:t>
          </a:r>
          <a:r>
            <a:rPr lang="pt-BR" sz="1500" b="1" kern="1200" dirty="0"/>
            <a:t>referência</a:t>
          </a:r>
          <a:r>
            <a:rPr lang="pt-BR" sz="1500" kern="1200" dirty="0"/>
            <a:t> para o "Sistema de Metas de Inflação", adotado pelo país desde 1999</a:t>
          </a:r>
          <a:endParaRPr lang="en-US" sz="1500" kern="1200" dirty="0"/>
        </a:p>
      </dsp:txBody>
      <dsp:txXfrm>
        <a:off x="1294205" y="2803521"/>
        <a:ext cx="5096417" cy="1120524"/>
      </dsp:txXfrm>
    </dsp:sp>
    <dsp:sp modelId="{4A8FF319-845C-4A2E-A3D0-BD56ED4FA805}">
      <dsp:nvSpPr>
        <dsp:cNvPr id="0" name=""/>
        <dsp:cNvSpPr/>
      </dsp:nvSpPr>
      <dsp:spPr>
        <a:xfrm>
          <a:off x="0" y="4204176"/>
          <a:ext cx="6390623" cy="11205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338958" y="4456293"/>
          <a:ext cx="616288" cy="616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294205" y="4204176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Desde então, já foram publicadas mais de </a:t>
          </a:r>
          <a:r>
            <a:rPr lang="pt-BR" sz="1500" b="1" kern="1200" dirty="0"/>
            <a:t>230 atas</a:t>
          </a:r>
          <a:r>
            <a:rPr lang="pt-BR" sz="1500" kern="1200" dirty="0"/>
            <a:t>, que servirão de base para este trabalho; a maior parte delas tem versão em </a:t>
          </a:r>
          <a:r>
            <a:rPr lang="pt-BR" sz="1500" b="1" kern="1200" dirty="0"/>
            <a:t>inglês</a:t>
          </a:r>
          <a:endParaRPr lang="en-US" sz="1500" b="1" kern="1200" dirty="0"/>
        </a:p>
      </dsp:txBody>
      <dsp:txXfrm>
        <a:off x="1294205" y="4204176"/>
        <a:ext cx="5096417" cy="1120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BDB45-AE93-4D0B-8F6D-BC8005923A2B}">
      <dsp:nvSpPr>
        <dsp:cNvPr id="0" name=""/>
        <dsp:cNvSpPr/>
      </dsp:nvSpPr>
      <dsp:spPr>
        <a:xfrm>
          <a:off x="361685" y="931579"/>
          <a:ext cx="1213520" cy="1213520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F7408-92E1-482B-9575-425490FE6BE1}">
      <dsp:nvSpPr>
        <dsp:cNvPr id="0" name=""/>
        <dsp:cNvSpPr/>
      </dsp:nvSpPr>
      <dsp:spPr>
        <a:xfrm>
          <a:off x="616525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1654-C95D-4D97-B09E-D4C92C46178D}">
      <dsp:nvSpPr>
        <dsp:cNvPr id="0" name=""/>
        <dsp:cNvSpPr/>
      </dsp:nvSpPr>
      <dsp:spPr>
        <a:xfrm>
          <a:off x="1835246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Recurrent Neural Networks (RNNs) com </a:t>
          </a:r>
          <a:r>
            <a:rPr lang="en-US" sz="1900" kern="1200"/>
            <a:t>Long short-term memory (LSTM) com Pytorch</a:t>
          </a:r>
        </a:p>
      </dsp:txBody>
      <dsp:txXfrm>
        <a:off x="1835246" y="931579"/>
        <a:ext cx="2860441" cy="1213520"/>
      </dsp:txXfrm>
    </dsp:sp>
    <dsp:sp modelId="{558EC646-7D7F-49F9-A73F-A0E6F523269C}">
      <dsp:nvSpPr>
        <dsp:cNvPr id="0" name=""/>
        <dsp:cNvSpPr/>
      </dsp:nvSpPr>
      <dsp:spPr>
        <a:xfrm>
          <a:off x="5194099" y="931579"/>
          <a:ext cx="1213520" cy="1213520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9449A-4896-47E5-B471-528F20864958}">
      <dsp:nvSpPr>
        <dsp:cNvPr id="0" name=""/>
        <dsp:cNvSpPr/>
      </dsp:nvSpPr>
      <dsp:spPr>
        <a:xfrm>
          <a:off x="5448938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3DC9-A3C8-4713-A5F8-DFF3FD442524}">
      <dsp:nvSpPr>
        <dsp:cNvPr id="0" name=""/>
        <dsp:cNvSpPr/>
      </dsp:nvSpPr>
      <dsp:spPr>
        <a:xfrm>
          <a:off x="6667660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Natural Language Processing with Transformers in Python</a:t>
          </a:r>
        </a:p>
      </dsp:txBody>
      <dsp:txXfrm>
        <a:off x="6667660" y="931579"/>
        <a:ext cx="2860441" cy="1213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DE4B-A2DA-4FE2-9FEF-2A7B7BD8B3CF}">
      <dsp:nvSpPr>
        <dsp:cNvPr id="0" name=""/>
        <dsp:cNvSpPr/>
      </dsp:nvSpPr>
      <dsp:spPr>
        <a:xfrm>
          <a:off x="0" y="0"/>
          <a:ext cx="5112498" cy="117192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</a:rPr>
            <a:t>Análise de sentimento </a:t>
          </a:r>
          <a:r>
            <a:rPr lang="pt-BR" sz="1800" b="0" kern="1200" dirty="0">
              <a:solidFill>
                <a:schemeClr val="tx1"/>
              </a:solidFill>
            </a:rPr>
            <a:t>para entender a linguagem e/ou sinalização do BC em cada Ata do Copom</a:t>
          </a:r>
        </a:p>
      </dsp:txBody>
      <dsp:txXfrm>
        <a:off x="34324" y="34324"/>
        <a:ext cx="3748878" cy="1103272"/>
      </dsp:txXfrm>
    </dsp:sp>
    <dsp:sp modelId="{BB3BCCA8-7244-4D61-90BB-9733A7F4DFD6}">
      <dsp:nvSpPr>
        <dsp:cNvPr id="0" name=""/>
        <dsp:cNvSpPr/>
      </dsp:nvSpPr>
      <dsp:spPr>
        <a:xfrm>
          <a:off x="428171" y="1384996"/>
          <a:ext cx="5112498" cy="117192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Linguagem pode ser mais “</a:t>
          </a:r>
          <a:r>
            <a:rPr lang="pt-BR" sz="1800" b="1" kern="1200" dirty="0">
              <a:solidFill>
                <a:schemeClr val="tx1"/>
              </a:solidFill>
            </a:rPr>
            <a:t>dura”</a:t>
          </a:r>
          <a:r>
            <a:rPr lang="pt-BR" sz="1800" kern="1200" dirty="0">
              <a:solidFill>
                <a:schemeClr val="tx1"/>
              </a:solidFill>
            </a:rPr>
            <a:t>, indicando mais elevações da Selic à frente, mais “</a:t>
          </a:r>
          <a:r>
            <a:rPr lang="pt-BR" sz="1800" b="1" kern="1200" dirty="0">
              <a:solidFill>
                <a:schemeClr val="tx1"/>
              </a:solidFill>
            </a:rPr>
            <a:t>suave”</a:t>
          </a:r>
          <a:r>
            <a:rPr lang="pt-BR" sz="1800" kern="1200" dirty="0">
              <a:solidFill>
                <a:schemeClr val="tx1"/>
              </a:solidFill>
            </a:rPr>
            <a:t>, sinalizando corte de juros, ou “</a:t>
          </a:r>
          <a:r>
            <a:rPr lang="pt-BR" sz="1800" b="1" kern="1200" dirty="0">
              <a:solidFill>
                <a:schemeClr val="tx1"/>
              </a:solidFill>
            </a:rPr>
            <a:t>neutra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62495" y="1419320"/>
        <a:ext cx="3853930" cy="1103272"/>
      </dsp:txXfrm>
    </dsp:sp>
    <dsp:sp modelId="{E2D92989-DB93-40DF-8481-CFC01AECF118}">
      <dsp:nvSpPr>
        <dsp:cNvPr id="0" name=""/>
        <dsp:cNvSpPr/>
      </dsp:nvSpPr>
      <dsp:spPr>
        <a:xfrm>
          <a:off x="849952" y="2769993"/>
          <a:ext cx="5112498" cy="117192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tx1"/>
              </a:solidFill>
            </a:rPr>
            <a:t>Comparar </a:t>
          </a:r>
          <a:r>
            <a:rPr lang="pt-BR" sz="1800" kern="1200" dirty="0">
              <a:solidFill>
                <a:schemeClr val="tx1"/>
              </a:solidFill>
            </a:rPr>
            <a:t>análise via NLP com a leitura feita à época pelo mercado financeiro, via reação de dólar e juros, ou via comparação com relatórios de analistas</a:t>
          </a:r>
        </a:p>
      </dsp:txBody>
      <dsp:txXfrm>
        <a:off x="884276" y="2804317"/>
        <a:ext cx="3860321" cy="1103272"/>
      </dsp:txXfrm>
    </dsp:sp>
    <dsp:sp modelId="{9B37166B-1533-4371-B58E-915A2D291AC5}">
      <dsp:nvSpPr>
        <dsp:cNvPr id="0" name=""/>
        <dsp:cNvSpPr/>
      </dsp:nvSpPr>
      <dsp:spPr>
        <a:xfrm>
          <a:off x="1278124" y="4154990"/>
          <a:ext cx="5112498" cy="1171920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tx1"/>
              </a:solidFill>
            </a:rPr>
            <a:t>Comparações </a:t>
          </a:r>
          <a:r>
            <a:rPr lang="pt-BR" sz="1800" b="1" kern="1200" dirty="0">
              <a:solidFill>
                <a:schemeClr val="tx1"/>
              </a:solidFill>
            </a:rPr>
            <a:t>com outros modelos </a:t>
          </a:r>
          <a:r>
            <a:rPr lang="pt-BR" sz="1800" kern="1200" dirty="0">
              <a:solidFill>
                <a:schemeClr val="tx1"/>
              </a:solidFill>
            </a:rPr>
            <a:t>de GPT também estão no escopo desse projeto</a:t>
          </a:r>
        </a:p>
      </dsp:txBody>
      <dsp:txXfrm>
        <a:off x="1312448" y="4189314"/>
        <a:ext cx="3853930" cy="1103272"/>
      </dsp:txXfrm>
    </dsp:sp>
    <dsp:sp modelId="{DEBA5749-7754-48CC-AC74-5A770FDBA6C2}">
      <dsp:nvSpPr>
        <dsp:cNvPr id="0" name=""/>
        <dsp:cNvSpPr/>
      </dsp:nvSpPr>
      <dsp:spPr>
        <a:xfrm>
          <a:off x="4350750" y="897584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522143" y="897584"/>
        <a:ext cx="418962" cy="573215"/>
      </dsp:txXfrm>
    </dsp:sp>
    <dsp:sp modelId="{915792CC-63D7-4A93-9E6F-2D02464BCCEC}">
      <dsp:nvSpPr>
        <dsp:cNvPr id="0" name=""/>
        <dsp:cNvSpPr/>
      </dsp:nvSpPr>
      <dsp:spPr>
        <a:xfrm>
          <a:off x="4778921" y="2282581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950314" y="2282581"/>
        <a:ext cx="418962" cy="573215"/>
      </dsp:txXfrm>
    </dsp:sp>
    <dsp:sp modelId="{8E7BAD37-2C77-4577-BEEF-37C1911FE017}">
      <dsp:nvSpPr>
        <dsp:cNvPr id="0" name=""/>
        <dsp:cNvSpPr/>
      </dsp:nvSpPr>
      <dsp:spPr>
        <a:xfrm>
          <a:off x="5200702" y="3667578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372095" y="3667578"/>
        <a:ext cx="418962" cy="5732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D859A-854C-43D2-BE46-4F2E99603644}">
      <dsp:nvSpPr>
        <dsp:cNvPr id="0" name=""/>
        <dsp:cNvSpPr/>
      </dsp:nvSpPr>
      <dsp:spPr>
        <a:xfrm>
          <a:off x="0" y="865623"/>
          <a:ext cx="6390623" cy="159807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CF5B1-DF35-4051-AF88-B169D2FF8FF5}">
      <dsp:nvSpPr>
        <dsp:cNvPr id="0" name=""/>
        <dsp:cNvSpPr/>
      </dsp:nvSpPr>
      <dsp:spPr>
        <a:xfrm>
          <a:off x="483417" y="1225189"/>
          <a:ext cx="878940" cy="878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BBF0-AB77-4D6B-9B29-74148DA5B798}">
      <dsp:nvSpPr>
        <dsp:cNvPr id="0" name=""/>
        <dsp:cNvSpPr/>
      </dsp:nvSpPr>
      <dsp:spPr>
        <a:xfrm>
          <a:off x="1845774" y="865623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Trabalho </a:t>
          </a:r>
          <a:r>
            <a:rPr lang="pt-BR" sz="1800" kern="1200" dirty="0"/>
            <a:t>serve de ponto de partida para avaliação da comunicação do Banco Central de forma mais ampla, incluindo outros documentos e/ou discursos e apresentações</a:t>
          </a:r>
          <a:endParaRPr lang="en-US" sz="1800" kern="1200" dirty="0"/>
        </a:p>
      </dsp:txBody>
      <dsp:txXfrm>
        <a:off x="1845774" y="865623"/>
        <a:ext cx="4544848" cy="1598073"/>
      </dsp:txXfrm>
    </dsp:sp>
    <dsp:sp modelId="{683A566C-F249-430D-BE69-B8B115776706}">
      <dsp:nvSpPr>
        <dsp:cNvPr id="0" name=""/>
        <dsp:cNvSpPr/>
      </dsp:nvSpPr>
      <dsp:spPr>
        <a:xfrm>
          <a:off x="0" y="2863214"/>
          <a:ext cx="6390623" cy="159807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BCDF5-B473-4B58-ADEB-92E2F22EC5C5}">
      <dsp:nvSpPr>
        <dsp:cNvPr id="0" name=""/>
        <dsp:cNvSpPr/>
      </dsp:nvSpPr>
      <dsp:spPr>
        <a:xfrm>
          <a:off x="483417" y="3222781"/>
          <a:ext cx="878940" cy="878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37ED7-3D8A-498E-8F97-9B357244F2D3}">
      <dsp:nvSpPr>
        <dsp:cNvPr id="0" name=""/>
        <dsp:cNvSpPr/>
      </dsp:nvSpPr>
      <dsp:spPr>
        <a:xfrm>
          <a:off x="1845774" y="2863214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mesmo tipo de análise pode ser estendida para outros bancos centrais pelo mundo</a:t>
          </a:r>
          <a:endParaRPr lang="en-US" sz="1800" kern="1200"/>
        </a:p>
      </dsp:txBody>
      <dsp:txXfrm>
        <a:off x="1845774" y="2863214"/>
        <a:ext cx="4544848" cy="159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 dirty="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200" b="1" dirty="0"/>
              <a:t>Fernando Travaglini</a:t>
            </a:r>
            <a:r>
              <a:rPr lang="pt-BR" sz="3200" dirty="0"/>
              <a:t> - Projeto de conclusão do </a:t>
            </a:r>
            <a:r>
              <a:rPr lang="pt-BR" sz="3200" i="1" dirty="0"/>
              <a:t>Programa Avançado em Data Science e Decisão</a:t>
            </a:r>
            <a:r>
              <a:rPr lang="pt-BR" sz="3200" dirty="0"/>
              <a:t> do </a:t>
            </a:r>
            <a:r>
              <a:rPr lang="pt-BR" sz="3200" b="1" dirty="0"/>
              <a:t>Insper</a:t>
            </a:r>
            <a:endParaRPr lang="en-US" sz="3200" b="1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ço Reservado para Conteúdo 6">
            <a:extLst>
              <a:ext uri="{FF2B5EF4-FFF2-40B4-BE49-F238E27FC236}">
                <a16:creationId xmlns:a16="http://schemas.microsoft.com/office/drawing/2014/main" id="{87C1E7F2-D300-FD0A-9589-8F91819F2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87607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49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Objetivos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Espaço Reservado para Conteúdo 21">
            <a:extLst>
              <a:ext uri="{FF2B5EF4-FFF2-40B4-BE49-F238E27FC236}">
                <a16:creationId xmlns:a16="http://schemas.microsoft.com/office/drawing/2014/main" id="{6F6A2213-2F05-867F-1208-FB6CD922B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080647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Importância da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B6D74E1-F648-1866-4E08-C28F590B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74454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0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AI no jornalismo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33584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0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Bloomberg</a:t>
            </a:r>
            <a:endParaRPr lang="pt-BR" sz="3100" dirty="0">
              <a:solidFill>
                <a:schemeClr val="bg1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B6D74E1-F648-1866-4E08-C28F590B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16715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19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570836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2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640F0-4F20-9050-B032-B65B1AF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 de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scrapping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baixar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Atas do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Copom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 site do Banco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73-80F9-CEDC-4474-5F4D50C9B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7086" r="21771" b="1345"/>
          <a:stretch/>
        </p:blipFill>
        <p:spPr>
          <a:xfrm>
            <a:off x="5439973" y="366657"/>
            <a:ext cx="5852160" cy="6118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Métodos de análise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Espaço Reservado para Conteúdo 6">
            <a:extLst>
              <a:ext uri="{FF2B5EF4-FFF2-40B4-BE49-F238E27FC236}">
                <a16:creationId xmlns:a16="http://schemas.microsoft.com/office/drawing/2014/main" id="{29BCC5D9-0D0F-D097-22FE-8A253AD18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66610"/>
              </p:ext>
            </p:extLst>
          </p:nvPr>
        </p:nvGraphicFramePr>
        <p:xfrm>
          <a:off x="1155559" y="3100283"/>
          <a:ext cx="9889788" cy="307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92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Método de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993651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0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308</TotalTime>
  <Words>624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da análise</vt:lpstr>
      <vt:lpstr>AI no jornalismo</vt:lpstr>
      <vt:lpstr>Bloomberg</vt:lpstr>
      <vt:lpstr>Base de dados</vt:lpstr>
      <vt:lpstr>Script de web scrapping para baixar as Atas do Copom no site do Banco Central</vt:lpstr>
      <vt:lpstr>Métodos de análise</vt:lpstr>
      <vt:lpstr>Método de análise</vt:lpstr>
      <vt:lpstr>Desenvolvimentos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10</cp:revision>
  <dcterms:created xsi:type="dcterms:W3CDTF">2023-04-03T21:37:08Z</dcterms:created>
  <dcterms:modified xsi:type="dcterms:W3CDTF">2023-04-04T17:03:20Z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5910b6-60c5-46ad-bb86-335627448cd2_Enabled">
    <vt:lpwstr>true</vt:lpwstr>
  </property>
  <property fmtid="{D5CDD505-2E9C-101B-9397-08002B2CF9AE}" pid="3" name="MSIP_Label_b45910b6-60c5-46ad-bb86-335627448cd2_SetDate">
    <vt:lpwstr>2023-04-04T14:42:23Z</vt:lpwstr>
  </property>
  <property fmtid="{D5CDD505-2E9C-101B-9397-08002B2CF9AE}" pid="4" name="MSIP_Label_b45910b6-60c5-46ad-bb86-335627448cd2_Method">
    <vt:lpwstr>Standard</vt:lpwstr>
  </property>
  <property fmtid="{D5CDD505-2E9C-101B-9397-08002B2CF9AE}" pid="5" name="MSIP_Label_b45910b6-60c5-46ad-bb86-335627448cd2_Name">
    <vt:lpwstr>INTERNA</vt:lpwstr>
  </property>
  <property fmtid="{D5CDD505-2E9C-101B-9397-08002B2CF9AE}" pid="6" name="MSIP_Label_b45910b6-60c5-46ad-bb86-335627448cd2_SiteId">
    <vt:lpwstr>d233d58a-9973-43a7-af69-6763630548a0</vt:lpwstr>
  </property>
  <property fmtid="{D5CDD505-2E9C-101B-9397-08002B2CF9AE}" pid="7" name="MSIP_Label_b45910b6-60c5-46ad-bb86-335627448cd2_ActionId">
    <vt:lpwstr>b83cd3a0-5772-41a6-8c1f-3939643a6be3</vt:lpwstr>
  </property>
  <property fmtid="{D5CDD505-2E9C-101B-9397-08002B2CF9AE}" pid="8" name="MSIP_Label_b45910b6-60c5-46ad-bb86-335627448cd2_ContentBits">
    <vt:lpwstr>0</vt:lpwstr>
  </property>
</Properties>
</file>