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1" r:id="rId11"/>
    <p:sldId id="285" r:id="rId12"/>
    <p:sldId id="286" r:id="rId13"/>
    <p:sldId id="284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 dirty="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600" dirty="0">
                <a:solidFill>
                  <a:schemeClr val="bg1"/>
                </a:solidFill>
              </a:rPr>
              <a:t> Natural Language Processing com Deep Learning in Python</a:t>
            </a:r>
            <a:endParaRPr lang="pt-BR" sz="4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pt-BR" sz="3400"/>
              <a:t>Projeto de conclusão do </a:t>
            </a:r>
            <a:r>
              <a:rPr lang="pt-BR" sz="3400" i="1"/>
              <a:t>Programa Avançado em Data Science e Decisão</a:t>
            </a:r>
            <a:r>
              <a:rPr lang="pt-BR" sz="3400"/>
              <a:t> do </a:t>
            </a:r>
            <a:r>
              <a:rPr lang="pt-BR" sz="3400" b="1"/>
              <a:t>Insper</a:t>
            </a:r>
            <a:endParaRPr lang="en-US" sz="3400" b="1"/>
          </a:p>
          <a:p>
            <a:pPr algn="l"/>
            <a:endParaRPr lang="en-US" sz="3400"/>
          </a:p>
          <a:p>
            <a:pPr algn="l"/>
            <a:endParaRPr lang="en-US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62" y="637762"/>
            <a:ext cx="2370172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Distribuição</a:t>
            </a:r>
            <a:r>
              <a:rPr lang="en-US" sz="3600" dirty="0">
                <a:solidFill>
                  <a:schemeClr val="bg1"/>
                </a:solidFill>
              </a:rPr>
              <a:t> dos labels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FFDCAAE8-BA6E-CF27-8432-F6D8F623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2571909"/>
            <a:ext cx="7146925" cy="2858769"/>
          </a:xfrm>
        </p:spPr>
      </p:pic>
    </p:spTree>
    <p:extLst>
      <p:ext uri="{BB962C8B-B14F-4D97-AF65-F5344CB8AC3E}">
        <p14:creationId xmlns:p14="http://schemas.microsoft.com/office/powerpoint/2010/main" val="252745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Classificação bag </a:t>
            </a:r>
            <a:r>
              <a:rPr lang="pt-BR" dirty="0" err="1"/>
              <a:t>of</a:t>
            </a:r>
            <a:r>
              <a:rPr lang="pt-BR" dirty="0"/>
              <a:t> words com </a:t>
            </a:r>
            <a:r>
              <a:rPr lang="pt-BR" dirty="0" err="1"/>
              <a:t>embedding</a:t>
            </a:r>
            <a:r>
              <a:rPr lang="pt-BR" dirty="0"/>
              <a:t> word2vec e </a:t>
            </a:r>
            <a:r>
              <a:rPr lang="pt-BR" dirty="0" err="1"/>
              <a:t>gloVe</a:t>
            </a:r>
            <a:r>
              <a:rPr lang="pt-BR" dirty="0"/>
              <a:t>: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dirty="0"/>
              <a:t>Classificação SVM: resultados em inglês foram satisfatórios; em português, mesmo com base maior, ficaram bem abaixo</a:t>
            </a:r>
          </a:p>
          <a:p>
            <a:r>
              <a:rPr lang="pt-BR" dirty="0"/>
              <a:t>LDA não supervisionado para extração de </a:t>
            </a:r>
            <a:r>
              <a:rPr lang="pt-BR" dirty="0" err="1"/>
              <a:t>labels</a:t>
            </a:r>
            <a:r>
              <a:rPr lang="pt-BR" dirty="0"/>
              <a:t>: resultados não satisfatórios</a:t>
            </a:r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LSTM</a:t>
            </a:r>
          </a:p>
          <a:p>
            <a:r>
              <a:rPr lang="pt-BR" dirty="0"/>
              <a:t>Transformers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11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Bag of words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7C47045-73F2-2296-C0C2-3B4D097E6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7" y="-1351"/>
            <a:ext cx="5118538" cy="6857528"/>
          </a:xfrm>
        </p:spPr>
      </p:pic>
    </p:spTree>
    <p:extLst>
      <p:ext uri="{BB962C8B-B14F-4D97-AF65-F5344CB8AC3E}">
        <p14:creationId xmlns:p14="http://schemas.microsoft.com/office/powerpoint/2010/main" val="268760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Modelo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classificação</a:t>
            </a:r>
            <a:r>
              <a:rPr lang="en-US" sz="3600" dirty="0">
                <a:solidFill>
                  <a:schemeClr val="bg1"/>
                </a:solidFill>
              </a:rPr>
              <a:t> SVM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DC72A85-049C-A3A7-B2DB-74BE5D97E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34" y="1165351"/>
            <a:ext cx="5658640" cy="5439534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076234-A749-4C48-84C3-8766CA0A2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7" y="253115"/>
            <a:ext cx="5896798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LDA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3ECDA792-4DF8-9187-19AC-60BFD389D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3" y="1590606"/>
            <a:ext cx="10196948" cy="3711287"/>
          </a:xfrm>
        </p:spPr>
      </p:pic>
    </p:spTree>
    <p:extLst>
      <p:ext uri="{BB962C8B-B14F-4D97-AF65-F5344CB8AC3E}">
        <p14:creationId xmlns:p14="http://schemas.microsoft.com/office/powerpoint/2010/main" val="22152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24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637762"/>
            <a:ext cx="2598697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50094BC-BD3F-876D-A43E-486B4FD2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85" y="1436001"/>
            <a:ext cx="5294128" cy="4351338"/>
          </a:xfr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FF5C6A89-B7E0-68F5-FCEA-9AB9B3C65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4" y="1436002"/>
            <a:ext cx="64477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5374F2D-DC32-581C-CCA5-7104F680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9" y="1863194"/>
            <a:ext cx="4717469" cy="4351338"/>
          </a:xfrm>
        </p:spPr>
      </p:pic>
      <p:pic>
        <p:nvPicPr>
          <p:cNvPr id="7" name="Imagem 6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179CBE2F-F706-37C7-EE53-C8D57C72B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1" y="-2853"/>
            <a:ext cx="5775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O trabalho serve de ponto de partida para avaliação da comunicação do Banco Central de forma mais ampla, incluindo outros documentos e/ou discursos e apresentações</a:t>
            </a:r>
          </a:p>
          <a:p>
            <a:r>
              <a:rPr lang="pt-BR" dirty="0"/>
              <a:t>O mesmo tipo de análise pode ser estendida para outros bancos centrais pelo mundo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972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Analisar os documentos de política monetária do Banco Central utilizando modelos de </a:t>
            </a:r>
            <a:r>
              <a:rPr lang="pt-BR" b="1" dirty="0"/>
              <a:t>Natural </a:t>
            </a:r>
            <a:r>
              <a:rPr lang="pt-BR" b="1" dirty="0" err="1"/>
              <a:t>Language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dirty="0"/>
              <a:t> (NLP), em </a:t>
            </a:r>
            <a:r>
              <a:rPr lang="pt-BR" b="1" dirty="0"/>
              <a:t>Python.</a:t>
            </a:r>
          </a:p>
          <a:p>
            <a:r>
              <a:rPr lang="pt-BR" dirty="0"/>
              <a:t>Objetivo é avaliar se os modelos de NLP são eficientes para entender a comunicação do BC e as mensagens transmitidas nos instrumentos oficiais, como as atas e os comunicados do Copom.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Bloomberg é uma empresa global de informações financeiras e notícias.</a:t>
            </a:r>
          </a:p>
          <a:p>
            <a:endParaRPr lang="pt-BR" dirty="0"/>
          </a:p>
          <a:p>
            <a:r>
              <a:rPr lang="pt-BR" dirty="0"/>
              <a:t>A análise de dados já é bastante difundida no jornalismo brasileiro, seja por meio do acesso a informações públicas, seja por meio do web </a:t>
            </a:r>
            <a:r>
              <a:rPr lang="pt-BR" dirty="0" err="1"/>
              <a:t>scraping</a:t>
            </a:r>
            <a:r>
              <a:rPr lang="pt-BR" dirty="0"/>
              <a:t> dos dados.</a:t>
            </a:r>
          </a:p>
          <a:p>
            <a:endParaRPr lang="pt-BR" dirty="0"/>
          </a:p>
          <a:p>
            <a:r>
              <a:rPr lang="pt-BR" dirty="0"/>
              <a:t>O uso de modelos de aprendizado de máquina, no entanto, ainda não é muito usada.</a:t>
            </a:r>
          </a:p>
          <a:p>
            <a:endParaRPr lang="pt-BR" dirty="0"/>
          </a:p>
          <a:p>
            <a:r>
              <a:rPr lang="pt-BR" dirty="0"/>
              <a:t>Outro desafio é adaptar os modelos de NLP para a língua portuguesa.</a:t>
            </a:r>
          </a:p>
        </p:txBody>
      </p:sp>
    </p:spTree>
    <p:extLst>
      <p:ext uri="{BB962C8B-B14F-4D97-AF65-F5344CB8AC3E}">
        <p14:creationId xmlns:p14="http://schemas.microsoft.com/office/powerpoint/2010/main" val="9132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Foram escolhidos os comunicados do Copom, divulgados pelo BC logo após a reunião que define a taxa Selic, e as atas dessas reuniões, publicada no site da instituição na semana seguinte.</a:t>
            </a:r>
          </a:p>
          <a:p>
            <a:endParaRPr lang="pt-BR" dirty="0"/>
          </a:p>
          <a:p>
            <a:r>
              <a:rPr lang="pt-BR" dirty="0"/>
              <a:t>A base de dados é composta por 209 comunicados e 202 atas do Copom em português. </a:t>
            </a:r>
          </a:p>
          <a:p>
            <a:endParaRPr lang="pt-BR" dirty="0"/>
          </a:p>
          <a:p>
            <a:r>
              <a:rPr lang="pt-BR" dirty="0"/>
              <a:t>A base em inglês é menor, composta por 140 comunicados e 23 atas do Copom.</a:t>
            </a:r>
          </a:p>
          <a:p>
            <a:endParaRPr lang="pt-BR" dirty="0"/>
          </a:p>
          <a:p>
            <a:r>
              <a:rPr lang="pt-BR" dirty="0"/>
              <a:t>Recentemente, o BC passou a publicar esses documentos também em inglês, o que possibilita a comparação dos modelos em português e inglês.</a:t>
            </a:r>
          </a:p>
        </p:txBody>
      </p:sp>
    </p:spTree>
    <p:extLst>
      <p:ext uri="{BB962C8B-B14F-4D97-AF65-F5344CB8AC3E}">
        <p14:creationId xmlns:p14="http://schemas.microsoft.com/office/powerpoint/2010/main" val="28048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637762"/>
            <a:ext cx="2999291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 err="1">
                <a:solidFill>
                  <a:schemeClr val="bg1"/>
                </a:solidFill>
              </a:rPr>
              <a:t>comunicação</a:t>
            </a:r>
            <a:r>
              <a:rPr lang="en-US" sz="3600" dirty="0">
                <a:solidFill>
                  <a:schemeClr val="bg1"/>
                </a:solidFill>
              </a:rPr>
              <a:t> do Banco Central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BC realiza oito reuniões do Copom por ano. Além da decisão da Selic, a comunicação feita com a sociedade é fundamental dentro do sistema de metas para controlar as expectativas da população com relação a alta dos preços à frente.</a:t>
            </a:r>
          </a:p>
          <a:p>
            <a:endParaRPr lang="pt-BR" dirty="0"/>
          </a:p>
          <a:p>
            <a:r>
              <a:rPr lang="pt-BR" dirty="0"/>
              <a:t>O comunicado é um texto mais curto, com a taxa de juros e uma explicação sucinta sobre a conjuntura econômica. os cenários para a inflação e as razões para a decisão do BC. Em geral, tem entre 500 e 600 palavras.</a:t>
            </a:r>
          </a:p>
          <a:p>
            <a:endParaRPr lang="pt-BR" dirty="0"/>
          </a:p>
          <a:p>
            <a:r>
              <a:rPr lang="pt-BR" dirty="0"/>
              <a:t>A ata do Copom é mais extensa e descreve com mais detalhes a situação econômica, os diversos cenários para a inflação e eventual posições divergentes dentro da diretoria do Banco Central sobre a decisão tomada uma semana 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33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Como o mercado </a:t>
            </a:r>
            <a:r>
              <a:rPr lang="en-US" sz="3600" dirty="0" err="1">
                <a:solidFill>
                  <a:schemeClr val="bg1"/>
                </a:solidFill>
              </a:rPr>
              <a:t>financeiro</a:t>
            </a:r>
            <a:r>
              <a:rPr lang="en-US" sz="3600" dirty="0">
                <a:solidFill>
                  <a:schemeClr val="bg1"/>
                </a:solidFill>
              </a:rPr>
              <a:t> opera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mercado financeiro avalia esses dois comunicados com bastante cuidado em busca de pistas sobre os próximos passos do BC.</a:t>
            </a:r>
          </a:p>
          <a:p>
            <a:endParaRPr lang="pt-BR" dirty="0"/>
          </a:p>
          <a:p>
            <a:r>
              <a:rPr lang="pt-BR" dirty="0"/>
              <a:t>Se os documentos fornecerem indicações de que a Selic vai subir ou cair no próximo encontro do Copom, os investidores fazem uso dessa informação para operar nos diversos ativos brasileiros como o dólar e as ações na bolsa de valores.</a:t>
            </a:r>
          </a:p>
          <a:p>
            <a:endParaRPr lang="pt-BR" dirty="0"/>
          </a:p>
          <a:p>
            <a:r>
              <a:rPr lang="pt-BR" dirty="0"/>
              <a:t>Nessa última reunião, por exemplo, o Banco Central disse na ata do Copom que pode "iniciar um processo parcimonioso de inflexão na próxima reunião". Quase todas as palavras dessa frase são relevantes: iniciar, processo, parcimonioso, inflexão e próxima reunião.</a:t>
            </a:r>
          </a:p>
        </p:txBody>
      </p:sp>
    </p:spTree>
    <p:extLst>
      <p:ext uri="{BB962C8B-B14F-4D97-AF65-F5344CB8AC3E}">
        <p14:creationId xmlns:p14="http://schemas.microsoft.com/office/powerpoint/2010/main" val="249656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Labels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Uma forma de categorizar esses comunicados bastante usada pelo mercado é avaliar se o texto foi mais duro com a inflação, indicando que o BC pode subir os juros à frente, ou mais suave, com sinal de que pode reduzir a Selic em algum momento.</a:t>
            </a:r>
          </a:p>
          <a:p>
            <a:r>
              <a:rPr lang="pt-BR" dirty="0"/>
              <a:t>Os operadores brasileiros usam as expressões em inglês: “</a:t>
            </a:r>
            <a:r>
              <a:rPr lang="pt-BR" dirty="0" err="1"/>
              <a:t>dovish</a:t>
            </a:r>
            <a:r>
              <a:rPr lang="pt-BR" dirty="0"/>
              <a:t>” ou “</a:t>
            </a:r>
            <a:r>
              <a:rPr lang="pt-BR" dirty="0" err="1"/>
              <a:t>hawkish</a:t>
            </a:r>
            <a:r>
              <a:rPr lang="pt-BR" dirty="0"/>
              <a:t>”.</a:t>
            </a:r>
          </a:p>
          <a:p>
            <a:endParaRPr lang="pt-BR" dirty="0"/>
          </a:p>
          <a:p>
            <a:r>
              <a:rPr lang="pt-BR" dirty="0"/>
              <a:t>Outra forma de classificar os documentos diz respeito à expectativa com a reunião seguinte.</a:t>
            </a:r>
          </a:p>
          <a:p>
            <a:endParaRPr lang="pt-BR" dirty="0"/>
          </a:p>
          <a:p>
            <a:r>
              <a:rPr lang="pt-BR" dirty="0"/>
              <a:t>Dessa forma, foi possível adotar duas "</a:t>
            </a:r>
            <a:r>
              <a:rPr lang="pt-BR" dirty="0" err="1"/>
              <a:t>labels</a:t>
            </a:r>
            <a:r>
              <a:rPr lang="pt-BR" dirty="0"/>
              <a:t>": </a:t>
            </a:r>
          </a:p>
          <a:p>
            <a:endParaRPr lang="pt-BR" dirty="0"/>
          </a:p>
          <a:p>
            <a:r>
              <a:rPr lang="pt-BR" dirty="0"/>
              <a:t>Classificar os documentos em "</a:t>
            </a:r>
            <a:r>
              <a:rPr lang="pt-BR" dirty="0" err="1"/>
              <a:t>hawkish</a:t>
            </a:r>
            <a:r>
              <a:rPr lang="pt-BR" dirty="0"/>
              <a:t>", "</a:t>
            </a:r>
            <a:r>
              <a:rPr lang="pt-BR" dirty="0" err="1"/>
              <a:t>dovish</a:t>
            </a:r>
            <a:r>
              <a:rPr lang="pt-BR" dirty="0"/>
              <a:t>" ou "neutra.</a:t>
            </a:r>
          </a:p>
          <a:p>
            <a:endParaRPr lang="pt-BR" dirty="0"/>
          </a:p>
          <a:p>
            <a:r>
              <a:rPr lang="pt-BR" dirty="0"/>
              <a:t>Classificar os documentos de acordo com a decisão da reunião imediatamente posterior do BC, tentando avaliar se o modelo é capaz de estimar qual será a decisão de juros do BC, ou seja, se vai elevar, cortar ou manter a Selic.</a:t>
            </a:r>
          </a:p>
        </p:txBody>
      </p:sp>
    </p:spTree>
    <p:extLst>
      <p:ext uri="{BB962C8B-B14F-4D97-AF65-F5344CB8AC3E}">
        <p14:creationId xmlns:p14="http://schemas.microsoft.com/office/powerpoint/2010/main" val="1521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Web-scrape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C79D37-E972-8BFF-F5A4-04905A3D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26" y="-2222"/>
            <a:ext cx="6159372" cy="6860221"/>
          </a:xfrm>
        </p:spPr>
      </p:pic>
    </p:spTree>
    <p:extLst>
      <p:ext uri="{BB962C8B-B14F-4D97-AF65-F5344CB8AC3E}">
        <p14:creationId xmlns:p14="http://schemas.microsoft.com/office/powerpoint/2010/main" val="311026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637762"/>
            <a:ext cx="3084875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Processamento</a:t>
            </a:r>
            <a:r>
              <a:rPr lang="en-US" sz="3600" dirty="0">
                <a:solidFill>
                  <a:schemeClr val="bg1"/>
                </a:solidFill>
              </a:rPr>
              <a:t> dos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09BC2C-9CBA-A398-7A43-44AEB839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29" y="-18279"/>
            <a:ext cx="4935654" cy="6892668"/>
          </a:xfrm>
        </p:spPr>
      </p:pic>
    </p:spTree>
    <p:extLst>
      <p:ext uri="{BB962C8B-B14F-4D97-AF65-F5344CB8AC3E}">
        <p14:creationId xmlns:p14="http://schemas.microsoft.com/office/powerpoint/2010/main" val="1082821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389</TotalTime>
  <Words>773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Análise de sentimento dos documentos do Banco Central utilizando Natural Language Processing com Deep Learning in Python</vt:lpstr>
      <vt:lpstr>Objetivos</vt:lpstr>
      <vt:lpstr>Importância para a Bloomberg</vt:lpstr>
      <vt:lpstr>Base de dados</vt:lpstr>
      <vt:lpstr>A comunicação do Banco Central</vt:lpstr>
      <vt:lpstr>Como o mercado financeiro opera</vt:lpstr>
      <vt:lpstr>Labels</vt:lpstr>
      <vt:lpstr>Web-scrape</vt:lpstr>
      <vt:lpstr>Processamento dos dados</vt:lpstr>
      <vt:lpstr>Distribuição dos labels</vt:lpstr>
      <vt:lpstr>Modelos</vt:lpstr>
      <vt:lpstr>Bag of words</vt:lpstr>
      <vt:lpstr>Modelo de classificação SVM</vt:lpstr>
      <vt:lpstr>LDA</vt:lpstr>
      <vt:lpstr>LSTM</vt:lpstr>
      <vt:lpstr>Transformers</vt:lpstr>
      <vt:lpstr>Transformers</vt:lpstr>
      <vt:lpstr>Desenvolvimentos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8</cp:revision>
  <dcterms:created xsi:type="dcterms:W3CDTF">2023-04-03T21:37:08Z</dcterms:created>
  <dcterms:modified xsi:type="dcterms:W3CDTF">2023-07-04T00:31:15Z</dcterms:modified>
</cp:coreProperties>
</file>