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1.xml" ContentType="application/inkml+xml"/>
  <Override PartName="/ppt/tags/tag5.xml" ContentType="application/vnd.openxmlformats-officedocument.presentationml.tags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tags/tag6.xml" ContentType="application/vnd.openxmlformats-officedocument.presentationml.tags+xml"/>
  <Override PartName="/ppt/ink/ink14.xml" ContentType="application/inkml+xml"/>
  <Override PartName="/ppt/ink/ink15.xml" ContentType="application/inkml+xml"/>
  <Override PartName="/ppt/tags/tag7.xml" ContentType="application/vnd.openxmlformats-officedocument.presentationml.tags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8" r:id="rId1"/>
  </p:sldMasterIdLst>
  <p:notesMasterIdLst>
    <p:notesMasterId r:id="rId30"/>
  </p:notesMasterIdLst>
  <p:sldIdLst>
    <p:sldId id="256" r:id="rId2"/>
    <p:sldId id="275" r:id="rId3"/>
    <p:sldId id="276" r:id="rId4"/>
    <p:sldId id="293" r:id="rId5"/>
    <p:sldId id="294" r:id="rId6"/>
    <p:sldId id="292" r:id="rId7"/>
    <p:sldId id="279" r:id="rId8"/>
    <p:sldId id="295" r:id="rId9"/>
    <p:sldId id="297" r:id="rId10"/>
    <p:sldId id="277" r:id="rId11"/>
    <p:sldId id="296" r:id="rId12"/>
    <p:sldId id="280" r:id="rId13"/>
    <p:sldId id="282" r:id="rId14"/>
    <p:sldId id="283" r:id="rId15"/>
    <p:sldId id="285" r:id="rId16"/>
    <p:sldId id="299" r:id="rId17"/>
    <p:sldId id="286" r:id="rId18"/>
    <p:sldId id="284" r:id="rId19"/>
    <p:sldId id="287" r:id="rId20"/>
    <p:sldId id="302" r:id="rId21"/>
    <p:sldId id="303" r:id="rId22"/>
    <p:sldId id="288" r:id="rId23"/>
    <p:sldId id="300" r:id="rId24"/>
    <p:sldId id="289" r:id="rId25"/>
    <p:sldId id="290" r:id="rId26"/>
    <p:sldId id="301" r:id="rId27"/>
    <p:sldId id="291" r:id="rId28"/>
    <p:sldId id="298" r:id="rId29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4T23:53:42.6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1,'0'1,"0"0,1 0,-1 1,0-1,1 0,0 0,-1 1,1-1,0 0,-1 0,1 0,0 0,0 0,0 0,0 0,0-1,0 1,0 0,1 0,-1-1,0 1,0-1,2 2,34 10,-32-11,49 11,-1-2,96 4,114-11,-143-4,2059-1,-1555-11,-46 0,113 1,88 0,1865 13,-1848 24,-87-1,-158-12,147 0,1047-13,-1693 5,-1 2,0 2,0 2,53 19,-71-20,153 40,-160-39,-25-10,0 0,0 1,-1-1,1 1,0 0,0-1,-1 1,1 0,0-1,-1 1,1 0,-1 0,1-1,-1 1,1 0,-1 0,0 0,1 0,-1 0,0 0,0 0,1-1,-1 1,0 0,0 0,0 1,-4 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4T23:53:17.2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0 103,'1'-3,"-1"1,1 0,0-1,0 1,0 0,0 0,0 0,0 0,1 0,-1 0,1 0,-1 0,1 0,0 1,0-1,3-1,33-22,-22 17,0 2,0 0,1 1,0 0,0 2,1 0,18-1,131 3,-99 2,661 2,776 12,-465-6,-816-21,58 0,-256 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4T23:53:22.6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0 102,'289'-23,"-140"8,1082-45,6 57,-792 5,1517 22,-1333 2,-53-2,-563-23,31-1,0 3,44 8,-40-4,74 0,-20-1,321 30,-396-34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34:22.4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0 155,'15'-1,"0"0,-1-1,23-7,-1 1,51-9,470-71,266 59,2 49,825 74,-517-23,-886-58,824 20,-1039-34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34:24.6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0,'945'13,"-22"-1,2342-13,-3218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32:37.6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0 124,'16'-1,"0"0,-1-2,24-5,16-3,978-64,6 73,-471 6,-56-22,132 10,-369 10,-34-2,-219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32:34.7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73,'2780'0,"-2196"-25,-322 10,-43 1,212-5,-156 19,-255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46:44.8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78,'0'-1,"0"0,0 1,1-1,-1 1,0-1,1 1,-1-1,1 0,-1 1,1 0,-1-1,1 1,-1-1,1 1,-1-1,1 1,-1 0,1 0,0-1,-1 1,1 0,0 0,-1 0,1-1,-1 1,2 0,27-4,-22 3,581-35,-441 31,1904-15,-1412 22,5-3,1421 29,-1315 45,-600-54,-112-15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46:46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1,'2001'19,"-867"-14,-795-5,86-13,11 1,-160 13,-246-1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4T23:53:51.9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3,'238'-2,"258"4,-304 10,88 1,595-14,-854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4T23:53:53.7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25,'474'-12,"6"0,21 13,-480-1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4T23:53:54.9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25,'0'-4,"4"-1,6 0,5 1,4 1,2 1,7 1,3 1,3 4,5 1,0 1,1-2,-1-1,-4-1,-8-1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22:41.6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1,'700'44,"-401"-18,131 9,452 31,6-42,-787-26,521-22,718-47,-1133 69,350 41,-430-27,-107-12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22:43.2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6122 219,'-899'-49,"295"8,-818 9,475-19,758 35,63 5,-138-7,-824 19,1048 0,-52 10,51-5,-55 1,69-7,0 1,0 1,-46 9,-70 14,126-21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22:12.9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0,'504'21,"-199"-5,1401 28,-221-7,-997-9,-130-6,-337-21,216 19,252 27,-454-45,10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22:14.9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 27,'-4'-2,"10"-3,14-3,30 1,0 3,98 4,-73 1,1151 69,-939-46,1551 161,-1801-180,541 50,-567-54,88 3,102-10,-70-17,572-24,-577 44,-97 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4T23:53:15.3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0,'891'29,"-113"9,-729-36,893 3,-547-6,-240-12,-12 1,582 11,-350 3,-355-2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C257D-F3AE-4FB7-8A04-75A5F2C2E5F5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BD427-C6EA-4731-8E97-F41B1E06D6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902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84E61-0350-797E-001D-CA67D9346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75F779-8668-7A5E-49C3-CEA9B60F8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6A52B9-FFEF-9058-F1A6-0F939CD5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2D82E-3CA3-5198-7DBA-07A4F200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D832EF-960A-415E-394B-F26DD5F1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9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A378D-BB8E-C046-96D9-E0364DF8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34F0E0-1300-39D5-D0E2-5172CE95E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EC0BA-5739-59D1-0421-E7367237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06C11-82C3-6729-C433-0ECEE39F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AC774A-250D-E607-E8DD-AEB394BF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081EEF-A437-914F-2836-A6C4A1B3C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51D00F-AC64-547C-2686-2A51080DB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AAE96F-6B88-5487-F02E-99C1BC67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1B8587-F922-AA47-AC9B-FD16928A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6B88D3-0C60-19DA-F066-764010FC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F8546-3085-A373-61E0-AFB86DAB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161EE-16F4-CBC1-087C-3E82C288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CA3619-B839-65C3-F7F2-65688D2A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469964-3209-F0C8-72BD-4548ED13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43C858-36E6-C06A-5850-D3443B62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1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68801-EB9F-49D3-F57F-93750D90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090829-8BDE-CE75-EEC2-3EBA813C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4E2D3-C0F3-AD97-E7C3-1E16B7E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0A4A8-2D95-E71F-C4A0-49C1C835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46B008-619E-4CDF-FB22-C7730620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75720-D7A6-6ECF-8144-E8115A7C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9A8966-18BE-922B-0B8F-80FCC3A6B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84A7E8-5D63-6699-5894-240F203BD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8A0E86-B162-80BD-30A4-3B5C0F9D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89FFAC-DE57-7B0E-FAF8-E917AD16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384704-5E75-D879-4C6B-AA5620DB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77C53-A05D-2654-01A9-0BA6B29A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0A0F15-3D2F-DDB0-17F9-197E2CD0F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CAE4A1-7738-EC15-85E7-651E47FFE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CE458C-333D-1CB0-7AEE-03022A735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37DB0F-62FA-0A9F-0B77-E0069694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5988FE-A494-ECBC-B183-625A378A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E5CE29-EE06-564F-D97B-46FF623B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F54B77-4360-761B-D594-CF2D3931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0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CC2F8-B8BC-8E1E-60CC-F44AE8F9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8D804E-C84F-5A1A-9063-AB54573B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A72C30-A0AF-4F4B-1F2C-0F9CA635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56DDF5-A73E-2F9A-18C7-5E79AE3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3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766E94-C8D2-4A83-403C-D470D8C1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F018EF-FBEA-1443-E640-402E67FB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5CBB24-AD65-84D3-3374-177CB6B5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6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B4479-ECFA-91A8-4B08-F2C7C7E4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7E802-DD20-5E5E-F369-281859F87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E9D3BC-4AB1-9C42-1366-82D80EC74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A60B38-BCB3-335C-89D2-917CF852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F30276-BE36-4CC1-B83F-30BA2ADE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E1C2FD-05B8-E329-B5D0-0B50470B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5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E6F67-BA5E-A25A-5F74-F5E85453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112E14-E4C4-D99D-01AD-9D37C69A6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E27AA0-18B9-B265-B805-B1235BB67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DCF7C2-8493-23AB-5431-243A52D1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091E4B-BCE6-D3A9-2543-E01FA4C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48068C-2E60-979D-C58D-E64FFBA4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0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8A05AF28-1D47-A8ED-58C1-85208A6A152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5515758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14" imgW="306" imgH="411" progId="TCLayout.ActiveDocument.1">
                  <p:embed/>
                </p:oleObj>
              </mc:Choice>
              <mc:Fallback>
                <p:oleObj name="Slide do think-cell" r:id="rId14" imgW="306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7D0B1E-E208-44A8-5C3D-F516416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9A4FE1-1E78-B7A2-2BBD-A70D59149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60FB1-01AA-521D-F7CE-EBE95463C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6AE6-B488-4024-90C7-43F6F5E258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F2E86C-0721-4C0B-8586-B4A23B38B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BF25F8-FF8E-9454-E7C1-6A5D1F378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2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8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customXml" Target="../ink/ink9.xml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10.xml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35.png"/><Relationship Id="rId4" Type="http://schemas.openxmlformats.org/officeDocument/2006/relationships/customXml" Target="../ink/ink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customXml" Target="../ink/ink14.xml"/><Relationship Id="rId5" Type="http://schemas.openxmlformats.org/officeDocument/2006/relationships/image" Target="../media/image37.png"/><Relationship Id="rId10" Type="http://schemas.openxmlformats.org/officeDocument/2006/relationships/image" Target="../media/image40.png"/><Relationship Id="rId4" Type="http://schemas.openxmlformats.org/officeDocument/2006/relationships/image" Target="../media/image1.emf"/><Relationship Id="rId9" Type="http://schemas.openxmlformats.org/officeDocument/2006/relationships/customXml" Target="../ink/ink1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oleObject" Target="../embeddings/oleObject6.bin"/><Relationship Id="rId7" Type="http://schemas.openxmlformats.org/officeDocument/2006/relationships/customXml" Target="../ink/ink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4.png"/><Relationship Id="rId4" Type="http://schemas.openxmlformats.org/officeDocument/2006/relationships/image" Target="../media/image1.emf"/><Relationship Id="rId9" Type="http://schemas.openxmlformats.org/officeDocument/2006/relationships/customXml" Target="../ink/ink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customXml" Target="../ink/ink1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4.bin"/><Relationship Id="rId7" Type="http://schemas.openxmlformats.org/officeDocument/2006/relationships/customXml" Target="../ink/ink2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11" Type="http://schemas.openxmlformats.org/officeDocument/2006/relationships/customXml" Target="../ink/ink4.xml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1.emf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45510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2CFF8F-2B88-6FA3-2F80-391C2603A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9889797" cy="3574937"/>
          </a:xfrm>
        </p:spPr>
        <p:txBody>
          <a:bodyPr anchor="ctr">
            <a:normAutofit/>
          </a:bodyPr>
          <a:lstStyle/>
          <a:p>
            <a:pPr algn="l"/>
            <a:r>
              <a:rPr lang="pt-BR" sz="4600" dirty="0">
                <a:solidFill>
                  <a:schemeClr val="bg1"/>
                </a:solidFill>
              </a:rPr>
              <a:t>Análise de sentimento dos documentos do Banco Central utilizando</a:t>
            </a:r>
            <a:r>
              <a:rPr lang="en-US" sz="4600" dirty="0">
                <a:solidFill>
                  <a:schemeClr val="bg1"/>
                </a:solidFill>
              </a:rPr>
              <a:t> Natural Language Processing com Deep Learning in Python</a:t>
            </a:r>
            <a:endParaRPr lang="pt-BR" sz="460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035"/>
            <a:ext cx="12191990" cy="23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719F96-8669-8AD4-B464-6496EB2D2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5126354"/>
            <a:ext cx="9544153" cy="1088177"/>
          </a:xfrm>
        </p:spPr>
        <p:txBody>
          <a:bodyPr anchor="t">
            <a:normAutofit/>
          </a:bodyPr>
          <a:lstStyle/>
          <a:p>
            <a:pPr algn="l"/>
            <a:r>
              <a:rPr lang="pt-BR" sz="3400"/>
              <a:t>Projeto de conclusão do </a:t>
            </a:r>
            <a:r>
              <a:rPr lang="pt-BR" sz="3400" i="1"/>
              <a:t>Programa Avançado em Data Science e Decisão</a:t>
            </a:r>
            <a:r>
              <a:rPr lang="pt-BR" sz="3400"/>
              <a:t> do </a:t>
            </a:r>
            <a:r>
              <a:rPr lang="pt-BR" sz="3400" b="1"/>
              <a:t>Insper</a:t>
            </a:r>
            <a:endParaRPr lang="en-US" sz="3400" b="1"/>
          </a:p>
          <a:p>
            <a:pPr algn="l"/>
            <a:endParaRPr lang="en-US" sz="3400"/>
          </a:p>
          <a:p>
            <a:pPr algn="l"/>
            <a:endParaRPr lang="en-US" sz="3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86650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8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F8F3AD-5FC5-1F46-1505-2A71A5F9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3" y="1332650"/>
            <a:ext cx="6699068" cy="4881882"/>
          </a:xfrm>
        </p:spPr>
        <p:txBody>
          <a:bodyPr>
            <a:normAutofit/>
          </a:bodyPr>
          <a:lstStyle/>
          <a:p>
            <a:r>
              <a:rPr lang="pt-BR" dirty="0"/>
              <a:t>Serão analisados os </a:t>
            </a:r>
            <a:r>
              <a:rPr lang="pt-BR" b="1" dirty="0">
                <a:highlight>
                  <a:srgbClr val="C0C0C0"/>
                </a:highlight>
              </a:rPr>
              <a:t>comunicados</a:t>
            </a:r>
            <a:r>
              <a:rPr lang="pt-BR" dirty="0"/>
              <a:t> e as </a:t>
            </a:r>
            <a:r>
              <a:rPr lang="pt-BR" b="1" dirty="0">
                <a:highlight>
                  <a:srgbClr val="C0C0C0"/>
                </a:highlight>
              </a:rPr>
              <a:t>atas do Copom</a:t>
            </a:r>
          </a:p>
          <a:p>
            <a:endParaRPr lang="pt-BR" dirty="0"/>
          </a:p>
          <a:p>
            <a:r>
              <a:rPr lang="pt-BR" dirty="0"/>
              <a:t>Recorte adotado é o início do modelo de metas de inflação em </a:t>
            </a:r>
            <a:r>
              <a:rPr lang="pt-BR" b="1" dirty="0"/>
              <a:t>1999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Recentemente, o BC passou a publicar os documentos também em </a:t>
            </a:r>
            <a:r>
              <a:rPr lang="pt-BR" b="1" dirty="0"/>
              <a:t>inglês</a:t>
            </a:r>
            <a:r>
              <a:rPr lang="pt-BR" dirty="0"/>
              <a:t>, o que possibilita a </a:t>
            </a:r>
            <a:r>
              <a:rPr lang="pt-BR" b="1" dirty="0"/>
              <a:t>comparação</a:t>
            </a:r>
            <a:r>
              <a:rPr lang="pt-BR" dirty="0"/>
              <a:t> do desempenho dos modelos nas duas línguas.</a:t>
            </a:r>
          </a:p>
        </p:txBody>
      </p:sp>
    </p:spTree>
    <p:extLst>
      <p:ext uri="{BB962C8B-B14F-4D97-AF65-F5344CB8AC3E}">
        <p14:creationId xmlns:p14="http://schemas.microsoft.com/office/powerpoint/2010/main" val="280480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F8F3AD-5FC5-1F46-1505-2A71A5F9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11</a:t>
            </a:fld>
            <a:endParaRPr lang="en-US" dirty="0"/>
          </a:p>
        </p:txBody>
      </p:sp>
      <p:pic>
        <p:nvPicPr>
          <p:cNvPr id="12" name="Imagem 11" descr="Texto&#10;&#10;Descrição gerada automaticamente com confiança média">
            <a:extLst>
              <a:ext uri="{FF2B5EF4-FFF2-40B4-BE49-F238E27FC236}">
                <a16:creationId xmlns:a16="http://schemas.microsoft.com/office/drawing/2014/main" id="{75FD211B-B4DA-BDC2-985E-2F6221D43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93" y="0"/>
            <a:ext cx="8451607" cy="3614426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4110447"/>
            <a:ext cx="6699067" cy="224590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base de dados em português é composta por </a:t>
            </a:r>
            <a:r>
              <a:rPr lang="pt-BR" b="1" dirty="0"/>
              <a:t>209 comunicados </a:t>
            </a:r>
            <a:r>
              <a:rPr lang="pt-BR" dirty="0"/>
              <a:t>e </a:t>
            </a:r>
            <a:r>
              <a:rPr lang="pt-BR" b="1" dirty="0"/>
              <a:t>202 atas do Copom</a:t>
            </a:r>
            <a:r>
              <a:rPr lang="pt-BR" dirty="0"/>
              <a:t>.</a:t>
            </a:r>
          </a:p>
          <a:p>
            <a:pPr lvl="1"/>
            <a:endParaRPr lang="pt-BR" dirty="0"/>
          </a:p>
          <a:p>
            <a:r>
              <a:rPr lang="pt-BR" sz="2600" dirty="0"/>
              <a:t>A base em inglês é menor, com </a:t>
            </a:r>
            <a:r>
              <a:rPr lang="pt-BR" sz="2600" b="1" dirty="0"/>
              <a:t>140 comunicados </a:t>
            </a:r>
            <a:r>
              <a:rPr lang="pt-BR" sz="2600" dirty="0"/>
              <a:t>e </a:t>
            </a:r>
            <a:r>
              <a:rPr lang="pt-BR" sz="2600" b="1" dirty="0"/>
              <a:t>23 atas do Copom</a:t>
            </a:r>
            <a:r>
              <a:rPr lang="pt-BR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13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Labels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800" y="1332650"/>
            <a:ext cx="6631576" cy="4881882"/>
          </a:xfrm>
        </p:spPr>
        <p:txBody>
          <a:bodyPr>
            <a:normAutofit/>
          </a:bodyPr>
          <a:lstStyle/>
          <a:p>
            <a:r>
              <a:rPr lang="pt-BR" dirty="0"/>
              <a:t>Modelos vão </a:t>
            </a:r>
            <a:r>
              <a:rPr lang="pt-BR" b="1" dirty="0">
                <a:highlight>
                  <a:srgbClr val="C0C0C0"/>
                </a:highlight>
              </a:rPr>
              <a:t>classificar</a:t>
            </a:r>
            <a:r>
              <a:rPr lang="pt-BR" dirty="0"/>
              <a:t> os documentos em: </a:t>
            </a:r>
          </a:p>
          <a:p>
            <a:pPr lvl="1"/>
            <a:r>
              <a:rPr lang="pt-BR" b="1" dirty="0"/>
              <a:t>Hawkish</a:t>
            </a:r>
          </a:p>
          <a:p>
            <a:pPr lvl="1"/>
            <a:r>
              <a:rPr lang="pt-BR" b="1" dirty="0"/>
              <a:t>Dovish</a:t>
            </a:r>
          </a:p>
          <a:p>
            <a:pPr lvl="1"/>
            <a:r>
              <a:rPr lang="pt-BR" b="1" dirty="0"/>
              <a:t>Neutro</a:t>
            </a:r>
          </a:p>
          <a:p>
            <a:endParaRPr lang="pt-BR" b="1" dirty="0"/>
          </a:p>
          <a:p>
            <a:r>
              <a:rPr lang="pt-BR" dirty="0"/>
              <a:t>Classificação alternativa tenta </a:t>
            </a:r>
            <a:r>
              <a:rPr lang="pt-BR" sz="2900" dirty="0"/>
              <a:t>estimar qual será a </a:t>
            </a:r>
            <a:r>
              <a:rPr lang="pt-BR" sz="2900" b="1" dirty="0">
                <a:highlight>
                  <a:srgbClr val="C0C0C0"/>
                </a:highlight>
              </a:rPr>
              <a:t>próxima decisão </a:t>
            </a:r>
            <a:r>
              <a:rPr lang="pt-BR" sz="2900" dirty="0"/>
              <a:t>de juros do BC:</a:t>
            </a:r>
          </a:p>
          <a:p>
            <a:pPr lvl="1"/>
            <a:r>
              <a:rPr lang="pt-BR" sz="2500" b="1" dirty="0"/>
              <a:t>Elevar</a:t>
            </a:r>
          </a:p>
          <a:p>
            <a:pPr lvl="1"/>
            <a:r>
              <a:rPr lang="pt-BR" sz="2500" b="1" dirty="0"/>
              <a:t>Cortar</a:t>
            </a:r>
          </a:p>
          <a:p>
            <a:pPr lvl="1"/>
            <a:r>
              <a:rPr lang="pt-BR" sz="2500" b="1" dirty="0"/>
              <a:t>Manter</a:t>
            </a:r>
            <a:endParaRPr lang="pt-BR" sz="2500" dirty="0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66354323-6BC7-D263-9B9C-43D471D1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61D6A7E-63C2-A094-AF8F-322EDF8C9EE1}"/>
              </a:ext>
            </a:extLst>
          </p:cNvPr>
          <p:cNvGrpSpPr/>
          <p:nvPr/>
        </p:nvGrpSpPr>
        <p:grpSpPr>
          <a:xfrm>
            <a:off x="393274" y="1815013"/>
            <a:ext cx="2902108" cy="4721253"/>
            <a:chOff x="461555" y="1562178"/>
            <a:chExt cx="3060528" cy="4978976"/>
          </a:xfrm>
        </p:grpSpPr>
        <p:pic>
          <p:nvPicPr>
            <p:cNvPr id="11" name="Imagem 10" descr="Gráfico, Gráfico de barras&#10;&#10;Descrição gerada automaticamente">
              <a:extLst>
                <a:ext uri="{FF2B5EF4-FFF2-40B4-BE49-F238E27FC236}">
                  <a16:creationId xmlns:a16="http://schemas.microsoft.com/office/drawing/2014/main" id="{8B774903-FD3F-C315-2CFF-46C93AA9BB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3" r="50007"/>
            <a:stretch/>
          </p:blipFill>
          <p:spPr>
            <a:xfrm>
              <a:off x="461555" y="1562178"/>
              <a:ext cx="3060528" cy="2512209"/>
            </a:xfrm>
            <a:prstGeom prst="rect">
              <a:avLst/>
            </a:prstGeom>
          </p:spPr>
        </p:pic>
        <p:pic>
          <p:nvPicPr>
            <p:cNvPr id="14" name="Imagem 13" descr="Gráfico, Gráfico de barras&#10;&#10;Descrição gerada automaticamente">
              <a:extLst>
                <a:ext uri="{FF2B5EF4-FFF2-40B4-BE49-F238E27FC236}">
                  <a16:creationId xmlns:a16="http://schemas.microsoft.com/office/drawing/2014/main" id="{22E3623E-6852-5720-C7DD-769E8875E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26"/>
            <a:stretch/>
          </p:blipFill>
          <p:spPr>
            <a:xfrm>
              <a:off x="461555" y="4086562"/>
              <a:ext cx="3060528" cy="24545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37762"/>
            <a:ext cx="2509434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Web-scrape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6C79D37-E972-8BFF-F5A4-04905A3D2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5" b="7013"/>
          <a:stretch/>
        </p:blipFill>
        <p:spPr>
          <a:xfrm>
            <a:off x="4382199" y="0"/>
            <a:ext cx="7167973" cy="6858000"/>
          </a:xfrm>
        </p:spPr>
      </p:pic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2641854A-DE5C-B8CE-EB20-EEF610CE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26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59" y="637762"/>
            <a:ext cx="3084875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Processamento</a:t>
            </a:r>
            <a:r>
              <a:rPr lang="en-US" sz="3600" dirty="0">
                <a:solidFill>
                  <a:schemeClr val="bg1"/>
                </a:solidFill>
              </a:rPr>
              <a:t> dos dados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FE09BC2C-9CBA-A398-7A43-44AEB8393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4" b="18946"/>
          <a:stretch/>
        </p:blipFill>
        <p:spPr>
          <a:xfrm>
            <a:off x="4502331" y="-1"/>
            <a:ext cx="6583680" cy="6858001"/>
          </a:xfrm>
        </p:spPr>
      </p:pic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24DB8DAA-2C72-23C9-3162-E3A2361D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21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37762"/>
            <a:ext cx="2509433" cy="5576770"/>
          </a:xfrm>
        </p:spPr>
        <p:txBody>
          <a:bodyPr anchor="t"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Modelos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de </a:t>
            </a:r>
            <a:r>
              <a:rPr lang="en-US" sz="3600" dirty="0" err="1">
                <a:solidFill>
                  <a:schemeClr val="bg1"/>
                </a:solidFill>
              </a:rPr>
              <a:t>classificação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1332650"/>
            <a:ext cx="6699067" cy="5023700"/>
          </a:xfrm>
        </p:spPr>
        <p:txBody>
          <a:bodyPr>
            <a:normAutofit/>
          </a:bodyPr>
          <a:lstStyle/>
          <a:p>
            <a:r>
              <a:rPr lang="pt-BR" dirty="0"/>
              <a:t>Word </a:t>
            </a:r>
            <a:r>
              <a:rPr lang="pt-BR" dirty="0" err="1"/>
              <a:t>embeddings</a:t>
            </a:r>
            <a:r>
              <a:rPr lang="pt-BR" dirty="0"/>
              <a:t> </a:t>
            </a:r>
            <a:r>
              <a:rPr lang="pt-BR" b="1" dirty="0"/>
              <a:t>Word2vec</a:t>
            </a:r>
            <a:r>
              <a:rPr lang="pt-BR" dirty="0"/>
              <a:t> (Google) e </a:t>
            </a:r>
            <a:r>
              <a:rPr lang="pt-BR" b="1" dirty="0" err="1"/>
              <a:t>GloVe</a:t>
            </a:r>
            <a:r>
              <a:rPr lang="pt-BR" dirty="0"/>
              <a:t> (Stanford): indicação de </a:t>
            </a:r>
            <a:r>
              <a:rPr lang="pt-BR" dirty="0" err="1"/>
              <a:t>overfitting</a:t>
            </a:r>
            <a:endParaRPr lang="pt-BR" dirty="0"/>
          </a:p>
          <a:p>
            <a:r>
              <a:rPr lang="pt-BR" b="1" dirty="0"/>
              <a:t>SVM </a:t>
            </a:r>
            <a:r>
              <a:rPr lang="pt-BR" dirty="0"/>
              <a:t>com TF-IDF via </a:t>
            </a:r>
            <a:r>
              <a:rPr lang="pt-BR" dirty="0" err="1"/>
              <a:t>spaCy</a:t>
            </a:r>
            <a:r>
              <a:rPr lang="pt-BR" dirty="0"/>
              <a:t>: Resultados em inglês foram satisfatórios; em português, ficaram bem abaixo</a:t>
            </a:r>
          </a:p>
          <a:p>
            <a:r>
              <a:rPr lang="pt-BR" b="1" dirty="0"/>
              <a:t>LDA</a:t>
            </a:r>
            <a:r>
              <a:rPr lang="pt-BR" dirty="0"/>
              <a:t> não supervisionado para extração de </a:t>
            </a:r>
            <a:r>
              <a:rPr lang="pt-BR" dirty="0" err="1"/>
              <a:t>labels</a:t>
            </a:r>
            <a:r>
              <a:rPr lang="pt-BR" dirty="0"/>
              <a:t>: resultados não satisfatórios</a:t>
            </a:r>
          </a:p>
          <a:p>
            <a:r>
              <a:rPr lang="pt-BR" dirty="0" err="1"/>
              <a:t>Deep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</a:t>
            </a:r>
            <a:r>
              <a:rPr lang="pt-BR" b="1" dirty="0"/>
              <a:t>LSTM</a:t>
            </a:r>
          </a:p>
          <a:p>
            <a:r>
              <a:rPr lang="pt-BR" b="1" dirty="0"/>
              <a:t>BERT</a:t>
            </a:r>
            <a:r>
              <a:rPr lang="pt-BR" dirty="0"/>
              <a:t> (</a:t>
            </a:r>
            <a:r>
              <a:rPr lang="pt-BR" dirty="0" err="1"/>
              <a:t>Bidirectional</a:t>
            </a:r>
            <a:r>
              <a:rPr lang="pt-BR" dirty="0"/>
              <a:t> </a:t>
            </a:r>
            <a:r>
              <a:rPr lang="pt-BR" dirty="0" err="1"/>
              <a:t>Encoder</a:t>
            </a:r>
            <a:r>
              <a:rPr lang="pt-BR" dirty="0"/>
              <a:t> </a:t>
            </a:r>
            <a:r>
              <a:rPr lang="pt-BR" dirty="0" err="1"/>
              <a:t>Representations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Transformers) com bases </a:t>
            </a:r>
            <a:r>
              <a:rPr lang="pt-BR" dirty="0" err="1"/>
              <a:t>pré</a:t>
            </a:r>
            <a:r>
              <a:rPr lang="pt-BR" dirty="0"/>
              <a:t>-treinadas</a:t>
            </a:r>
          </a:p>
          <a:p>
            <a:endParaRPr lang="pt-BR" dirty="0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B306E85D-ADDF-3E3C-7FFA-83EEA27B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17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61" y="637762"/>
            <a:ext cx="2383173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Word Embedding: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pt-BR" sz="3600" dirty="0">
                <a:solidFill>
                  <a:schemeClr val="bg1"/>
                </a:solidFill>
              </a:rPr>
              <a:t>Português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81C91203-F98C-5C12-0251-F3CAC812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Imagem 7" descr="Texto, chat ou mensagem de texto&#10;&#10;Descrição gerada automaticamente">
            <a:extLst>
              <a:ext uri="{FF2B5EF4-FFF2-40B4-BE49-F238E27FC236}">
                <a16:creationId xmlns:a16="http://schemas.microsoft.com/office/drawing/2014/main" id="{6896B379-E226-32AA-F1DB-3DCF6E5F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33" y="-2853"/>
            <a:ext cx="5427443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7F462308-81F3-EA35-E667-7292C1829C90}"/>
                  </a:ext>
                </a:extLst>
              </p14:cNvPr>
              <p14:cNvContentPartPr/>
              <p14:nvPr/>
            </p14:nvContentPartPr>
            <p14:xfrm>
              <a:off x="5294657" y="4432423"/>
              <a:ext cx="2222640" cy="7056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7F462308-81F3-EA35-E667-7292C1829C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0657" y="4324783"/>
                <a:ext cx="23302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A8AD6B22-109D-30CB-41E5-52A09D29F2EB}"/>
                  </a:ext>
                </a:extLst>
              </p14:cNvPr>
              <p14:cNvContentPartPr/>
              <p14:nvPr/>
            </p14:nvContentPartPr>
            <p14:xfrm>
              <a:off x="5311577" y="4536463"/>
              <a:ext cx="2204280" cy="7920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A8AD6B22-109D-30CB-41E5-52A09D29F2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57577" y="4428823"/>
                <a:ext cx="2311920" cy="29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6531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61" y="637762"/>
            <a:ext cx="2383173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Word Embedding: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pt-BR" sz="3600" dirty="0">
                <a:solidFill>
                  <a:schemeClr val="bg1"/>
                </a:solidFill>
              </a:rPr>
              <a:t>Inglês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xto, chat ou mensagem de texto&#10;&#10;Descrição gerada automaticamente">
            <a:extLst>
              <a:ext uri="{FF2B5EF4-FFF2-40B4-BE49-F238E27FC236}">
                <a16:creationId xmlns:a16="http://schemas.microsoft.com/office/drawing/2014/main" id="{67C47045-73F2-2296-C0C2-3B4D097E6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33" y="-2617"/>
            <a:ext cx="5118538" cy="6857528"/>
          </a:xfrm>
        </p:spPr>
      </p:pic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81C91203-F98C-5C12-0251-F3CAC812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C8B0981C-6E66-98B2-EE2B-2A3B2EEDE400}"/>
                  </a:ext>
                </a:extLst>
              </p14:cNvPr>
              <p14:cNvContentPartPr/>
              <p14:nvPr/>
            </p14:nvContentPartPr>
            <p14:xfrm>
              <a:off x="5268737" y="3178543"/>
              <a:ext cx="2042640" cy="8712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C8B0981C-6E66-98B2-EE2B-2A3B2EEDE4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4737" y="3070543"/>
                <a:ext cx="21502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ABF7FE59-603F-9B09-8CC6-2F00C2F9DF29}"/>
                  </a:ext>
                </a:extLst>
              </p14:cNvPr>
              <p14:cNvContentPartPr/>
              <p14:nvPr/>
            </p14:nvContentPartPr>
            <p14:xfrm>
              <a:off x="5302217" y="6513223"/>
              <a:ext cx="2021400" cy="124560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ABF7FE59-603F-9B09-8CC6-2F00C2F9DF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48217" y="6405583"/>
                <a:ext cx="2129040" cy="3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760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762"/>
            <a:ext cx="2509434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SVM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4076234-A749-4C48-84C3-8766CA0A2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934" y="1418466"/>
            <a:ext cx="5896798" cy="5439534"/>
          </a:xfrm>
          <a:prstGeom prst="rect">
            <a:avLst/>
          </a:prstGeom>
        </p:spPr>
      </p:pic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D84BE81B-6F88-336A-F3EA-D46DC36A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52F404F3-69CC-F755-1764-071EA8E55838}"/>
                  </a:ext>
                </a:extLst>
              </p14:cNvPr>
              <p14:cNvContentPartPr/>
              <p14:nvPr/>
            </p14:nvContentPartPr>
            <p14:xfrm>
              <a:off x="2654874" y="6485863"/>
              <a:ext cx="1611000" cy="270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52F404F3-69CC-F755-1764-071EA8E558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1234" y="6377863"/>
                <a:ext cx="17186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11902FFC-A200-CB4A-1686-6C456946B9E8}"/>
                  </a:ext>
                </a:extLst>
              </p14:cNvPr>
              <p14:cNvContentPartPr/>
              <p14:nvPr/>
            </p14:nvContentPartPr>
            <p14:xfrm>
              <a:off x="4319417" y="6485863"/>
              <a:ext cx="1532880" cy="3708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11902FFC-A200-CB4A-1686-6C456946B9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65417" y="6378223"/>
                <a:ext cx="1640520" cy="25272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Imagem 10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CDC72A85-049C-A3A7-B2DB-74BE5D97EC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50" y="545245"/>
            <a:ext cx="5658640" cy="54395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6259F161-0926-939B-86C6-78E32C7A6AAE}"/>
                  </a:ext>
                </a:extLst>
              </p14:cNvPr>
              <p14:cNvContentPartPr/>
              <p14:nvPr/>
            </p14:nvContentPartPr>
            <p14:xfrm>
              <a:off x="6533350" y="5620117"/>
              <a:ext cx="2674800" cy="5400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6259F161-0926-939B-86C6-78E32C7A6A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79350" y="5512477"/>
                <a:ext cx="2782440" cy="26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099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LDA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xto&#10;&#10;Descrição gerada automaticamente com confiança média">
            <a:extLst>
              <a:ext uri="{FF2B5EF4-FFF2-40B4-BE49-F238E27FC236}">
                <a16:creationId xmlns:a16="http://schemas.microsoft.com/office/drawing/2014/main" id="{3ECDA792-4DF8-9187-19AC-60BFD389D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21" y="2827625"/>
            <a:ext cx="10196948" cy="3711287"/>
          </a:xfrm>
        </p:spPr>
      </p:pic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3564AF31-F692-E89D-082D-4D97DF3C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5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Objetivos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3" y="1332650"/>
            <a:ext cx="6699067" cy="5023700"/>
          </a:xfrm>
        </p:spPr>
        <p:txBody>
          <a:bodyPr/>
          <a:lstStyle/>
          <a:p>
            <a:r>
              <a:rPr lang="pt-BR" dirty="0"/>
              <a:t>Analisar os documentos de política monetária do Banco Central utilizando modelos de </a:t>
            </a:r>
            <a:r>
              <a:rPr lang="pt-BR" b="1" dirty="0">
                <a:highlight>
                  <a:srgbClr val="C0C0C0"/>
                </a:highlight>
              </a:rPr>
              <a:t>Natural Language Processing </a:t>
            </a:r>
            <a:r>
              <a:rPr lang="pt-BR" dirty="0"/>
              <a:t>(NLP), em </a:t>
            </a:r>
            <a:r>
              <a:rPr lang="pt-BR" b="1" dirty="0"/>
              <a:t>Python.</a:t>
            </a:r>
          </a:p>
          <a:p>
            <a:endParaRPr lang="pt-BR" b="1" dirty="0"/>
          </a:p>
          <a:p>
            <a:r>
              <a:rPr lang="pt-BR" dirty="0"/>
              <a:t>Objetivo é </a:t>
            </a:r>
            <a:r>
              <a:rPr lang="pt-BR" b="1" dirty="0"/>
              <a:t>avaliar se os modelos </a:t>
            </a:r>
            <a:r>
              <a:rPr lang="pt-BR" dirty="0"/>
              <a:t>de NLP são </a:t>
            </a:r>
            <a:r>
              <a:rPr lang="pt-BR" b="1" dirty="0"/>
              <a:t>eficientes</a:t>
            </a:r>
            <a:r>
              <a:rPr lang="pt-BR" dirty="0"/>
              <a:t> para entender a comunicação do BC e as mensagens transmitidas nos instrumentos oficiais, como as atas e os comunicados do Copom.</a:t>
            </a:r>
            <a:endParaRPr lang="en-US" dirty="0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67EE43A9-926E-7515-3899-B21EE8AC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81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LSTM </a:t>
            </a:r>
            <a:r>
              <a:rPr lang="en-US" sz="3600" dirty="0" err="1">
                <a:solidFill>
                  <a:schemeClr val="bg1"/>
                </a:solidFill>
              </a:rPr>
              <a:t>em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português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3564AF31-F692-E89D-082D-4D97DF3C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Imagem 7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BE5B3E95-E8BA-5ECB-9446-579C58EEB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82" y="1212013"/>
            <a:ext cx="8451608" cy="564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56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LSTM </a:t>
            </a:r>
            <a:r>
              <a:rPr lang="en-US" sz="3600" dirty="0" err="1">
                <a:solidFill>
                  <a:schemeClr val="bg1"/>
                </a:solidFill>
              </a:rPr>
              <a:t>em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inglês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3564AF31-F692-E89D-082D-4D97DF3C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60950B9E-8901-3BDC-6BD9-BCC087D11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82" y="1299577"/>
            <a:ext cx="8451608" cy="555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94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37762"/>
            <a:ext cx="2616114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Transformers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7A258607-D0C3-36FA-6021-DC45A2D5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F9DD253-D37D-F8EE-D9AB-E71DF2775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154" y="637762"/>
            <a:ext cx="7802064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48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37762"/>
            <a:ext cx="2616114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Transformers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7A258607-D0C3-36FA-6021-DC45A2D5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Imagem 7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06B5C25C-D8FE-A2A5-328D-C4C1BAB4F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9164"/>
            <a:ext cx="6335682" cy="3238237"/>
          </a:xfrm>
          <a:prstGeom prst="rect">
            <a:avLst/>
          </a:prstGeom>
        </p:spPr>
      </p:pic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DB46DB4A-7089-6C76-A396-03645DF4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416" y="-5706"/>
            <a:ext cx="5812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74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637762"/>
            <a:ext cx="2598697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Transformers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97A3EAF3-A434-9162-FEB5-5E03A1BF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5DB2C1B3-8419-B82B-A633-3990BE7CA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6" y="2187574"/>
            <a:ext cx="6447731" cy="4351338"/>
          </a:xfrm>
          <a:prstGeom prst="rect">
            <a:avLst/>
          </a:prstGeom>
        </p:spPr>
      </p:pic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850094BC-BD3F-876D-A43E-486B4FD2F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50" y="981073"/>
            <a:ext cx="6984156" cy="574040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450E4A4F-2D9D-EDE7-0F2B-43BC69D420F2}"/>
                  </a:ext>
                </a:extLst>
              </p14:cNvPr>
              <p14:cNvContentPartPr/>
              <p14:nvPr/>
            </p14:nvContentPartPr>
            <p14:xfrm>
              <a:off x="644537" y="5935783"/>
              <a:ext cx="2355480" cy="8352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450E4A4F-2D9D-EDE7-0F2B-43BC69D420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537" y="5827783"/>
                <a:ext cx="246312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D0B64C66-088B-DD60-6620-8378D64BB3AD}"/>
                  </a:ext>
                </a:extLst>
              </p14:cNvPr>
              <p14:cNvContentPartPr/>
              <p14:nvPr/>
            </p14:nvContentPartPr>
            <p14:xfrm>
              <a:off x="5756177" y="5948023"/>
              <a:ext cx="1865160" cy="936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D0B64C66-088B-DD60-6620-8378D64BB3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2177" y="5840023"/>
                <a:ext cx="1972800" cy="2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8909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F10DCFDC-8159-F02F-3F86-48C7B74CEC6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08672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06" imgH="411" progId="TCLayout.ActiveDocument.1">
                  <p:embed/>
                </p:oleObj>
              </mc:Choice>
              <mc:Fallback>
                <p:oleObj name="Slide do think-cell" r:id="rId3" imgW="306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69EAFDFB-29C1-2A6B-9AD4-9FD02949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25</a:t>
            </a:fld>
            <a:endParaRPr lang="en-US" dirty="0"/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89" y="637762"/>
            <a:ext cx="2694545" cy="5576770"/>
          </a:xfrm>
        </p:spPr>
        <p:txBody>
          <a:bodyPr vert="horz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Transformers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C5374F2D-DC32-581C-CCA5-7104F680A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92" y="1739116"/>
            <a:ext cx="5549598" cy="5118884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438F9773-87D3-9E59-7079-A8B51F58471C}"/>
                  </a:ext>
                </a:extLst>
              </p14:cNvPr>
              <p14:cNvContentPartPr/>
              <p14:nvPr/>
            </p14:nvContentPartPr>
            <p14:xfrm>
              <a:off x="7163088" y="2202069"/>
              <a:ext cx="1611000" cy="4464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438F9773-87D3-9E59-7079-A8B51F5847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09088" y="2094429"/>
                <a:ext cx="1718640" cy="26028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Imagem 13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0AE90A78-A038-4734-8EF5-AE61E38123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63" y="1408421"/>
            <a:ext cx="5698040" cy="54495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7E586FC8-8BF5-0EF8-3FE7-54BFC1843A92}"/>
                  </a:ext>
                </a:extLst>
              </p14:cNvPr>
              <p14:cNvContentPartPr/>
              <p14:nvPr/>
            </p14:nvContentPartPr>
            <p14:xfrm>
              <a:off x="1364221" y="1967778"/>
              <a:ext cx="1646280" cy="26280"/>
            </p14:xfrm>
          </p:contentPart>
        </mc:Choice>
        <mc:Fallback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7E586FC8-8BF5-0EF8-3FE7-54BFC1843A9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10581" y="1859778"/>
                <a:ext cx="1753920" cy="2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4926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F10DCFDC-8159-F02F-3F86-48C7B74CEC6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06" imgH="411" progId="TCLayout.ActiveDocument.1">
                  <p:embed/>
                </p:oleObj>
              </mc:Choice>
              <mc:Fallback>
                <p:oleObj name="Slide do think-cell" r:id="rId3" imgW="306" imgH="411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F10DCFDC-8159-F02F-3F86-48C7B74CEC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69EAFDFB-29C1-2A6B-9AD4-9FD02949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26</a:t>
            </a:fld>
            <a:endParaRPr lang="en-US" dirty="0"/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89" y="637762"/>
            <a:ext cx="2694545" cy="5576770"/>
          </a:xfrm>
        </p:spPr>
        <p:txBody>
          <a:bodyPr vert="horz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Transformers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7C62BADD-1B39-D28F-F65A-A34B1DF4F0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08" y="1088865"/>
            <a:ext cx="5708082" cy="5779100"/>
          </a:xfrm>
          <a:prstGeom prst="rect">
            <a:avLst/>
          </a:prstGeom>
        </p:spPr>
      </p:pic>
      <p:pic>
        <p:nvPicPr>
          <p:cNvPr id="13" name="Imagem 12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2530DC37-DBFA-5997-66C2-80B4E83A82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52" y="1403741"/>
            <a:ext cx="5708082" cy="54642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81E532A7-AE39-9586-EE5A-52DCE94D7418}"/>
                  </a:ext>
                </a:extLst>
              </p14:cNvPr>
              <p14:cNvContentPartPr/>
              <p14:nvPr/>
            </p14:nvContentPartPr>
            <p14:xfrm>
              <a:off x="1279937" y="1870663"/>
              <a:ext cx="2564640" cy="45360"/>
            </p14:xfrm>
          </p:contentPart>
        </mc:Choice>
        <mc:Fallback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81E532A7-AE39-9586-EE5A-52DCE94D74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26297" y="1763023"/>
                <a:ext cx="26722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945EE7F4-4DD9-9475-F0CA-B32FF7831772}"/>
                  </a:ext>
                </a:extLst>
              </p14:cNvPr>
              <p14:cNvContentPartPr/>
              <p14:nvPr/>
            </p14:nvContentPartPr>
            <p14:xfrm>
              <a:off x="7254137" y="1689223"/>
              <a:ext cx="1671120" cy="9360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945EE7F4-4DD9-9475-F0CA-B32FF783177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00137" y="1581223"/>
                <a:ext cx="1778760" cy="2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1751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Desenvolvimentos futuros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1825625"/>
            <a:ext cx="7147560" cy="4351338"/>
          </a:xfrm>
        </p:spPr>
        <p:txBody>
          <a:bodyPr/>
          <a:lstStyle/>
          <a:p>
            <a:r>
              <a:rPr lang="pt-BR" dirty="0"/>
              <a:t>O trabalho serve de ponto de partida para avaliação da comunicação do Banco Central de forma mais ampla, incluindo outros documentos e/ou discursos e apresentações</a:t>
            </a:r>
          </a:p>
          <a:p>
            <a:r>
              <a:rPr lang="pt-BR" dirty="0"/>
              <a:t>O mesmo tipo de análise pode ser estendida para outros bancos centrais pelo mundo</a:t>
            </a:r>
            <a:endParaRPr lang="en-US" dirty="0"/>
          </a:p>
          <a:p>
            <a:endParaRPr lang="en-US" dirty="0"/>
          </a:p>
          <a:p>
            <a:endParaRPr lang="pt-BR" dirty="0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263D0A2A-6FAA-86BF-40C1-CFC0AD19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27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637762"/>
            <a:ext cx="2311314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Bibliografia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263D0A2A-6FAA-86BF-40C1-CFC0AD19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28</a:t>
            </a:fld>
            <a:endParaRPr lang="en-US" dirty="0"/>
          </a:p>
        </p:txBody>
      </p:sp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45F4000-C956-C52F-F6A1-E3E8CA289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976" y="1463723"/>
            <a:ext cx="3391373" cy="1962424"/>
          </a:xfrm>
          <a:prstGeom prst="rect">
            <a:avLst/>
          </a:prstGeom>
        </p:spPr>
      </p:pic>
      <p:pic>
        <p:nvPicPr>
          <p:cNvPr id="10" name="Imagem 9" descr="Tela de celular com publicação numa rede social&#10;&#10;Descrição gerada automaticamente com confiança baixa">
            <a:extLst>
              <a:ext uri="{FF2B5EF4-FFF2-40B4-BE49-F238E27FC236}">
                <a16:creationId xmlns:a16="http://schemas.microsoft.com/office/drawing/2014/main" id="{0A59C5CF-C34B-D90A-867F-A77C4BC6A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502" y="3770530"/>
            <a:ext cx="3381847" cy="2086266"/>
          </a:xfrm>
          <a:prstGeom prst="rect">
            <a:avLst/>
          </a:prstGeom>
        </p:spPr>
      </p:pic>
      <p:pic>
        <p:nvPicPr>
          <p:cNvPr id="12" name="Imagem 11" descr="Interface gráfica do usuário, Texto, Aplicativo&#10;&#10;Descrição gerada automaticamente com confiança média">
            <a:extLst>
              <a:ext uri="{FF2B5EF4-FFF2-40B4-BE49-F238E27FC236}">
                <a16:creationId xmlns:a16="http://schemas.microsoft.com/office/drawing/2014/main" id="{326DCF5B-0200-9B9E-6D3F-DDF5D3A06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138" y="1688202"/>
            <a:ext cx="3467584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9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762"/>
            <a:ext cx="2509434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Importância</a:t>
            </a:r>
            <a:r>
              <a:rPr lang="en-US" sz="3600" dirty="0">
                <a:solidFill>
                  <a:schemeClr val="bg1"/>
                </a:solidFill>
              </a:rPr>
              <a:t> para a Bloomberg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3" y="1332650"/>
            <a:ext cx="6699067" cy="502370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 </a:t>
            </a:r>
            <a:r>
              <a:rPr lang="pt-BR" b="1" dirty="0">
                <a:highlight>
                  <a:srgbClr val="C0C0C0"/>
                </a:highlight>
              </a:rPr>
              <a:t>Bloomberg</a:t>
            </a:r>
            <a:r>
              <a:rPr lang="pt-BR" dirty="0"/>
              <a:t> é uma empresa global de informações financeiras e notícias.</a:t>
            </a:r>
          </a:p>
          <a:p>
            <a:endParaRPr lang="pt-BR" dirty="0"/>
          </a:p>
          <a:p>
            <a:r>
              <a:rPr lang="pt-BR" dirty="0"/>
              <a:t>A análise de dados já é bastante difundida no </a:t>
            </a:r>
            <a:r>
              <a:rPr lang="pt-BR" b="1" dirty="0">
                <a:highlight>
                  <a:srgbClr val="C0C0C0"/>
                </a:highlight>
              </a:rPr>
              <a:t>jornalismo</a:t>
            </a:r>
            <a:r>
              <a:rPr lang="pt-BR" dirty="0"/>
              <a:t> brasileiro, seja por meio do acesso a informações públicas, seja por meio do web scraping dos dados.</a:t>
            </a:r>
          </a:p>
          <a:p>
            <a:endParaRPr lang="pt-BR" dirty="0"/>
          </a:p>
          <a:p>
            <a:r>
              <a:rPr lang="pt-BR" dirty="0"/>
              <a:t>O uso de </a:t>
            </a:r>
            <a:r>
              <a:rPr lang="pt-BR" b="1" dirty="0">
                <a:highlight>
                  <a:srgbClr val="C0C0C0"/>
                </a:highlight>
              </a:rPr>
              <a:t>modelos</a:t>
            </a:r>
            <a:r>
              <a:rPr lang="pt-BR" dirty="0"/>
              <a:t> de aprendizado de máquina, no entanto, ainda não é muito usada.</a:t>
            </a:r>
          </a:p>
          <a:p>
            <a:endParaRPr lang="pt-BR" dirty="0"/>
          </a:p>
          <a:p>
            <a:r>
              <a:rPr lang="pt-BR" dirty="0"/>
              <a:t>Aqui no Brasil se adiciona o desafio de adaptar os modelos de NLP para a </a:t>
            </a:r>
            <a:r>
              <a:rPr lang="pt-BR" b="1" dirty="0">
                <a:highlight>
                  <a:srgbClr val="C0C0C0"/>
                </a:highlight>
              </a:rPr>
              <a:t>língua portuguesa</a:t>
            </a:r>
            <a:r>
              <a:rPr lang="pt-BR" dirty="0"/>
              <a:t>.</a:t>
            </a:r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1B5A2134-80CD-E220-77C5-C71B065A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1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762"/>
            <a:ext cx="2509434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Importância</a:t>
            </a:r>
            <a:r>
              <a:rPr lang="en-US" sz="3600" dirty="0">
                <a:solidFill>
                  <a:schemeClr val="bg1"/>
                </a:solidFill>
              </a:rPr>
              <a:t> para a Bloomberg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1B5A2134-80CD-E220-77C5-C71B065A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4</a:t>
            </a:fld>
            <a:endParaRPr lang="en-US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3ADDFA2E-AFCB-9AD6-A1A8-C67BD39D9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286" y="637762"/>
            <a:ext cx="8200604" cy="504231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74EFF3E-08BA-F885-071C-CA0FF2AC00B5}"/>
              </a:ext>
            </a:extLst>
          </p:cNvPr>
          <p:cNvSpPr txBox="1"/>
          <p:nvPr/>
        </p:nvSpPr>
        <p:spPr>
          <a:xfrm>
            <a:off x="3869805" y="5987018"/>
            <a:ext cx="6436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https://www.bloomberg.com/graphics/2016-amazon-same-day/</a:t>
            </a:r>
          </a:p>
        </p:txBody>
      </p:sp>
    </p:spTree>
    <p:extLst>
      <p:ext uri="{BB962C8B-B14F-4D97-AF65-F5344CB8AC3E}">
        <p14:creationId xmlns:p14="http://schemas.microsoft.com/office/powerpoint/2010/main" val="4892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762"/>
            <a:ext cx="2509434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Importância</a:t>
            </a:r>
            <a:r>
              <a:rPr lang="en-US" sz="3600" dirty="0">
                <a:solidFill>
                  <a:schemeClr val="bg1"/>
                </a:solidFill>
              </a:rPr>
              <a:t> para a Bloomberg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1B5A2134-80CD-E220-77C5-C71B065A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5</a:t>
            </a:fld>
            <a:endParaRPr lang="en-US"/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481621C-40E4-CE1F-05DF-2FD219935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33" y="0"/>
            <a:ext cx="6810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0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346" y="632099"/>
            <a:ext cx="2999291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Comunicação do Banco Central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3" y="1332650"/>
            <a:ext cx="6699067" cy="4881882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BC faz oito reuniões do Copom por ano; além da decisão da Selic, a </a:t>
            </a:r>
            <a:r>
              <a:rPr lang="pt-BR" b="1" dirty="0"/>
              <a:t>comunicação é peça fundamental </a:t>
            </a:r>
            <a:r>
              <a:rPr lang="pt-BR" dirty="0"/>
              <a:t>dentro do sistema de metas para controlar as expectativas com relação a alta dos preços à frente.</a:t>
            </a:r>
          </a:p>
          <a:p>
            <a:endParaRPr lang="pt-BR" dirty="0"/>
          </a:p>
          <a:p>
            <a:r>
              <a:rPr lang="pt-BR" dirty="0"/>
              <a:t>São dois os principais documentos:</a:t>
            </a:r>
          </a:p>
          <a:p>
            <a:endParaRPr lang="pt-BR" dirty="0"/>
          </a:p>
          <a:p>
            <a:pPr lvl="1"/>
            <a:r>
              <a:rPr lang="pt-BR" b="1" dirty="0">
                <a:highlight>
                  <a:srgbClr val="C0C0C0"/>
                </a:highlight>
              </a:rPr>
              <a:t>Comunicado</a:t>
            </a:r>
            <a:r>
              <a:rPr lang="pt-BR" dirty="0"/>
              <a:t>: texto enxuto publicado logo após a decisão sobre a taxa Selic; entre </a:t>
            </a:r>
            <a:r>
              <a:rPr lang="pt-BR" b="1" dirty="0"/>
              <a:t>500 e 600 palavras</a:t>
            </a:r>
            <a:r>
              <a:rPr lang="pt-BR" dirty="0"/>
              <a:t>.</a:t>
            </a:r>
          </a:p>
          <a:p>
            <a:endParaRPr lang="pt-BR" dirty="0"/>
          </a:p>
          <a:p>
            <a:pPr lvl="1"/>
            <a:r>
              <a:rPr lang="pt-BR" b="1" dirty="0">
                <a:highlight>
                  <a:srgbClr val="C0C0C0"/>
                </a:highlight>
              </a:rPr>
              <a:t>Ata do Copom</a:t>
            </a:r>
            <a:r>
              <a:rPr lang="pt-BR" dirty="0"/>
              <a:t>: mais extensa, descreve a situação econômica, os cenários para a inflação e eventual posições divergentes dentro da diretoria do Banco Central sobre a decisão tomada uma semana antes; mais de </a:t>
            </a:r>
            <a:r>
              <a:rPr lang="pt-BR" b="1" dirty="0"/>
              <a:t>3.000 palavras</a:t>
            </a:r>
            <a:r>
              <a:rPr lang="pt-BR" dirty="0"/>
              <a:t>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06BE02-BB34-EB23-C808-56C982AF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6</a:t>
            </a:fld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A6AAD92-3FD4-93CF-9B3A-B961BA492B99}"/>
              </a:ext>
            </a:extLst>
          </p:cNvPr>
          <p:cNvSpPr txBox="1"/>
          <p:nvPr/>
        </p:nvSpPr>
        <p:spPr>
          <a:xfrm>
            <a:off x="348343" y="6171138"/>
            <a:ext cx="49094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https://www.bcb.gov.br/controleinflacao/copom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6FFE08E-B623-003B-BA9D-644F183F903A}"/>
              </a:ext>
            </a:extLst>
          </p:cNvPr>
          <p:cNvSpPr txBox="1"/>
          <p:nvPr/>
        </p:nvSpPr>
        <p:spPr>
          <a:xfrm>
            <a:off x="568013" y="3103774"/>
            <a:ext cx="255385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b="0" i="0" dirty="0">
                <a:solidFill>
                  <a:schemeClr val="bg1"/>
                </a:solidFill>
                <a:effectLst/>
                <a:latin typeface="Ubuntu" panose="020F0502020204030204" pitchFamily="34" charset="0"/>
              </a:rPr>
              <a:t>“Para que a política monetária atinja seus objetivos de maneira eficiente, o Banco Central precisa se comunicar de forma clara e transparente.”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59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>
            <a:extLst>
              <a:ext uri="{FF2B5EF4-FFF2-40B4-BE49-F238E27FC236}">
                <a16:creationId xmlns:a16="http://schemas.microsoft.com/office/drawing/2014/main" id="{30367C13-213F-C96E-31A4-D9AE290D58D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57909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06" imgH="411" progId="TCLayout.ActiveDocument.1">
                  <p:embed/>
                </p:oleObj>
              </mc:Choice>
              <mc:Fallback>
                <p:oleObj name="Slide do think-cell" r:id="rId3" imgW="306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20" y="637762"/>
            <a:ext cx="2717714" cy="5576770"/>
          </a:xfrm>
        </p:spPr>
        <p:txBody>
          <a:bodyPr vert="horz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Comunicação do Banco Central</a:t>
            </a:r>
            <a:endParaRPr lang="pt-BR" sz="3600" strike="sngStrike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096" y="2675655"/>
            <a:ext cx="6978704" cy="326926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</a:t>
            </a:r>
            <a:r>
              <a:rPr lang="pt-BR" b="1" dirty="0">
                <a:highlight>
                  <a:srgbClr val="C0C0C0"/>
                </a:highlight>
              </a:rPr>
              <a:t>mercado financeiro </a:t>
            </a:r>
            <a:r>
              <a:rPr lang="pt-BR" dirty="0"/>
              <a:t>avalia esses dois comunicados com bastante cuidado em busca de </a:t>
            </a:r>
            <a:r>
              <a:rPr lang="pt-BR" b="1" dirty="0"/>
              <a:t>pistas</a:t>
            </a:r>
            <a:r>
              <a:rPr lang="pt-BR" dirty="0"/>
              <a:t> sobre os próximos passos do BC.</a:t>
            </a:r>
          </a:p>
          <a:p>
            <a:endParaRPr lang="pt-BR" dirty="0"/>
          </a:p>
          <a:p>
            <a:r>
              <a:rPr lang="pt-BR" dirty="0"/>
              <a:t>Se os documentos fornecerem indicações de que a </a:t>
            </a:r>
            <a:r>
              <a:rPr lang="pt-BR" b="1" dirty="0"/>
              <a:t>Selic vai subir ou cair no próximo encontro </a:t>
            </a:r>
            <a:r>
              <a:rPr lang="pt-BR" dirty="0"/>
              <a:t>do Copom, os investidores fazem uso dessa informação para </a:t>
            </a:r>
            <a:r>
              <a:rPr lang="pt-BR" b="1" dirty="0"/>
              <a:t>operar nos diversos ativos </a:t>
            </a:r>
            <a:r>
              <a:rPr lang="pt-BR" dirty="0"/>
              <a:t>brasileiros como o dólar e as ações na bolsa de valores.</a:t>
            </a:r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8B520085-2FFC-0EC3-1CBB-01093641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Imagem 9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9999561A-E514-F9AE-BB93-9B33C399F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445" y="0"/>
            <a:ext cx="8413482" cy="226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6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>
            <a:extLst>
              <a:ext uri="{FF2B5EF4-FFF2-40B4-BE49-F238E27FC236}">
                <a16:creationId xmlns:a16="http://schemas.microsoft.com/office/drawing/2014/main" id="{30367C13-213F-C96E-31A4-D9AE290D58D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06" imgH="411" progId="TCLayout.ActiveDocument.1">
                  <p:embed/>
                </p:oleObj>
              </mc:Choice>
              <mc:Fallback>
                <p:oleObj name="Slide do think-cell" r:id="rId3" imgW="306" imgH="411" progId="TCLayout.ActiveDocument.1">
                  <p:embed/>
                  <p:pic>
                    <p:nvPicPr>
                      <p:cNvPr id="6" name="Objeto 5" hidden="1">
                        <a:extLst>
                          <a:ext uri="{FF2B5EF4-FFF2-40B4-BE49-F238E27FC236}">
                            <a16:creationId xmlns:a16="http://schemas.microsoft.com/office/drawing/2014/main" id="{30367C13-213F-C96E-31A4-D9AE290D58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9" y="637762"/>
            <a:ext cx="2758259" cy="5576770"/>
          </a:xfrm>
        </p:spPr>
        <p:txBody>
          <a:bodyPr vert="horz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Comunicação do Banco Central</a:t>
            </a:r>
            <a:endParaRPr lang="pt-BR" sz="3600" strike="sngStrike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097" y="4313224"/>
            <a:ext cx="6978703" cy="2043126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Nessa última reunião, por exemplo, o Banco Central disse na ata do Copom que pode </a:t>
            </a:r>
            <a:r>
              <a:rPr lang="pt-BR" dirty="0">
                <a:highlight>
                  <a:srgbClr val="FFFF00"/>
                </a:highlight>
              </a:rPr>
              <a:t>"iniciar um processo parcimonioso de inflexão na próxima reunião“</a:t>
            </a:r>
          </a:p>
          <a:p>
            <a:r>
              <a:rPr lang="pt-BR" dirty="0"/>
              <a:t>Quase todas as palavras dessa frase são relevantes: iniciar, processo, parcimonioso, inflexão e próxima reunião.</a:t>
            </a:r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8B520085-2FFC-0EC3-1CBB-01093641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Imagem 8" descr="Texto&#10;&#10;Descrição gerada automaticamente com confiança média">
            <a:extLst>
              <a:ext uri="{FF2B5EF4-FFF2-40B4-BE49-F238E27FC236}">
                <a16:creationId xmlns:a16="http://schemas.microsoft.com/office/drawing/2014/main" id="{3609B88F-E40C-DEFB-E550-238634AAC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83" y="0"/>
            <a:ext cx="8451617" cy="38967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D2B9634E-69AC-F73D-CEEE-503D8981EF6D}"/>
                  </a:ext>
                </a:extLst>
              </p14:cNvPr>
              <p14:cNvContentPartPr/>
              <p14:nvPr/>
            </p14:nvContentPartPr>
            <p14:xfrm>
              <a:off x="4406177" y="3073783"/>
              <a:ext cx="4775040" cy="9144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D2B9634E-69AC-F73D-CEEE-503D8981EF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52537" y="2966143"/>
                <a:ext cx="4882680" cy="3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070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>
            <a:extLst>
              <a:ext uri="{FF2B5EF4-FFF2-40B4-BE49-F238E27FC236}">
                <a16:creationId xmlns:a16="http://schemas.microsoft.com/office/drawing/2014/main" id="{30367C13-213F-C96E-31A4-D9AE290D58D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06" imgH="411" progId="TCLayout.ActiveDocument.1">
                  <p:embed/>
                </p:oleObj>
              </mc:Choice>
              <mc:Fallback>
                <p:oleObj name="Slide do think-cell" r:id="rId3" imgW="306" imgH="411" progId="TCLayout.ActiveDocument.1">
                  <p:embed/>
                  <p:pic>
                    <p:nvPicPr>
                      <p:cNvPr id="6" name="Objeto 5" hidden="1">
                        <a:extLst>
                          <a:ext uri="{FF2B5EF4-FFF2-40B4-BE49-F238E27FC236}">
                            <a16:creationId xmlns:a16="http://schemas.microsoft.com/office/drawing/2014/main" id="{30367C13-213F-C96E-31A4-D9AE290D58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9" y="637762"/>
            <a:ext cx="2758259" cy="5576770"/>
          </a:xfrm>
        </p:spPr>
        <p:txBody>
          <a:bodyPr vert="horz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Comunicação do Banco Central</a:t>
            </a:r>
            <a:endParaRPr lang="pt-BR" sz="3600" strike="sngStrike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8B520085-2FFC-0EC3-1CBB-01093641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Imagem 9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7660F056-FF2D-6B2B-B9A4-8166F2B729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98"/>
          <a:stretch/>
        </p:blipFill>
        <p:spPr>
          <a:xfrm>
            <a:off x="3740383" y="0"/>
            <a:ext cx="8451607" cy="200297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2611C2D-3949-5C38-E861-C41A31553FC5}"/>
              </a:ext>
            </a:extLst>
          </p:cNvPr>
          <p:cNvSpPr txBox="1"/>
          <p:nvPr/>
        </p:nvSpPr>
        <p:spPr>
          <a:xfrm>
            <a:off x="3877491" y="6229392"/>
            <a:ext cx="786166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/>
              <a:t>https://www.economiaemdia.com.br/BradescoEconomiaEmDia/static_files/pdf/pt/publicacoes/destaque_depec/2023_05_17_Destaque.pdf</a:t>
            </a:r>
          </a:p>
        </p:txBody>
      </p:sp>
      <p:pic>
        <p:nvPicPr>
          <p:cNvPr id="14" name="Imagem 13" descr="Gráfico, Gráfico de linhas&#10;&#10;Descrição gerada automaticamente">
            <a:extLst>
              <a:ext uri="{FF2B5EF4-FFF2-40B4-BE49-F238E27FC236}">
                <a16:creationId xmlns:a16="http://schemas.microsoft.com/office/drawing/2014/main" id="{5EAA6A7B-1BAA-010C-ABD9-0121C06D8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33" y="2076987"/>
            <a:ext cx="5591955" cy="301984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8B3DDF8A-6FAA-1165-28E4-9BBF6E34F395}"/>
              </a:ext>
            </a:extLst>
          </p:cNvPr>
          <p:cNvSpPr txBox="1"/>
          <p:nvPr/>
        </p:nvSpPr>
        <p:spPr>
          <a:xfrm>
            <a:off x="68186" y="3217029"/>
            <a:ext cx="30422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pt-BR" dirty="0">
                <a:solidFill>
                  <a:schemeClr val="bg1"/>
                </a:solidFill>
              </a:rPr>
              <a:t>Texto mais duros com a inflação é classificado como “</a:t>
            </a:r>
            <a:r>
              <a:rPr lang="pt-BR" b="1" dirty="0">
                <a:solidFill>
                  <a:schemeClr val="bg1"/>
                </a:solidFill>
              </a:rPr>
              <a:t>hawkish</a:t>
            </a:r>
            <a:r>
              <a:rPr lang="pt-BR" dirty="0">
                <a:solidFill>
                  <a:schemeClr val="bg1"/>
                </a:solidFill>
              </a:rPr>
              <a:t>”, pois indica que o BC pode subir a Selic à frente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Texto mais suave com a inflação é classificado como “</a:t>
            </a:r>
            <a:r>
              <a:rPr lang="pt-BR" b="1" dirty="0">
                <a:solidFill>
                  <a:schemeClr val="bg1"/>
                </a:solidFill>
              </a:rPr>
              <a:t>dovish</a:t>
            </a:r>
            <a:r>
              <a:rPr lang="pt-BR" dirty="0">
                <a:solidFill>
                  <a:schemeClr val="bg1"/>
                </a:solidFill>
              </a:rPr>
              <a:t>”, com sinal de que pode reduzir a Selic à frente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47213E1-9A7A-E4A0-757F-43011E18B118}"/>
              </a:ext>
            </a:extLst>
          </p:cNvPr>
          <p:cNvSpPr txBox="1"/>
          <p:nvPr/>
        </p:nvSpPr>
        <p:spPr>
          <a:xfrm>
            <a:off x="4616652" y="5166576"/>
            <a:ext cx="66990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Esse tipo de indicador é um aliado importante na avaliação dos textos, seja pela </a:t>
            </a:r>
            <a:r>
              <a:rPr lang="pt-BR" b="1" dirty="0"/>
              <a:t>rapidez</a:t>
            </a:r>
            <a:r>
              <a:rPr lang="pt-BR" dirty="0"/>
              <a:t> com que a interpretação pode ser feita, seja pela </a:t>
            </a:r>
            <a:r>
              <a:rPr lang="pt-BR" b="1" dirty="0"/>
              <a:t>diminuição do viés</a:t>
            </a:r>
            <a:r>
              <a:rPr lang="pt-BR" dirty="0"/>
              <a:t> da leitura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BE9B68AA-7A4D-176C-199B-D7DD59D04B2B}"/>
                  </a:ext>
                </a:extLst>
              </p14:cNvPr>
              <p14:cNvContentPartPr/>
              <p14:nvPr/>
            </p14:nvContentPartPr>
            <p14:xfrm>
              <a:off x="1332497" y="3978823"/>
              <a:ext cx="757080" cy="10080"/>
            </p14:xfrm>
          </p:contentPart>
        </mc:Choice>
        <mc:Fallback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BE9B68AA-7A4D-176C-199B-D7DD59D04B2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8497" y="3871183"/>
                <a:ext cx="8647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528BB4DD-4CC9-2CFF-FDED-8A01FFD9309B}"/>
                  </a:ext>
                </a:extLst>
              </p14:cNvPr>
              <p14:cNvContentPartPr/>
              <p14:nvPr/>
            </p14:nvContentPartPr>
            <p14:xfrm>
              <a:off x="1384337" y="5607823"/>
              <a:ext cx="531720" cy="9360"/>
            </p14:xfrm>
          </p:contentPart>
        </mc:Choice>
        <mc:Fallback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528BB4DD-4CC9-2CFF-FDED-8A01FFD930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30337" y="5500183"/>
                <a:ext cx="6393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EC367756-F065-AA18-B428-8E4623F01A26}"/>
                  </a:ext>
                </a:extLst>
              </p14:cNvPr>
              <p14:cNvContentPartPr/>
              <p14:nvPr/>
            </p14:nvContentPartPr>
            <p14:xfrm>
              <a:off x="1340777" y="5607823"/>
              <a:ext cx="137520" cy="9360"/>
            </p14:xfrm>
          </p:contentPart>
        </mc:Choice>
        <mc:Fallback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EC367756-F065-AA18-B428-8E4623F01A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87137" y="5500183"/>
                <a:ext cx="245160" cy="2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07671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TM02836342[[fn=Íon]]</Template>
  <TotalTime>733</TotalTime>
  <Words>839</Words>
  <Application>Microsoft Office PowerPoint</Application>
  <PresentationFormat>Widescreen</PresentationFormat>
  <Paragraphs>110</Paragraphs>
  <Slides>28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Ubuntu</vt:lpstr>
      <vt:lpstr>Tema do Office</vt:lpstr>
      <vt:lpstr>Slide do think-cell</vt:lpstr>
      <vt:lpstr>Análise de sentimento dos documentos do Banco Central utilizando Natural Language Processing com Deep Learning in Python</vt:lpstr>
      <vt:lpstr>Objetivos</vt:lpstr>
      <vt:lpstr>Importância para a Bloomberg</vt:lpstr>
      <vt:lpstr>Importância para a Bloomberg</vt:lpstr>
      <vt:lpstr>Importância para a Bloomberg</vt:lpstr>
      <vt:lpstr>Comunicação do Banco Central</vt:lpstr>
      <vt:lpstr>Comunicação do Banco Central</vt:lpstr>
      <vt:lpstr>Comunicação do Banco Central</vt:lpstr>
      <vt:lpstr>Comunicação do Banco Central</vt:lpstr>
      <vt:lpstr>Base de dados</vt:lpstr>
      <vt:lpstr>Base de dados</vt:lpstr>
      <vt:lpstr>Labels</vt:lpstr>
      <vt:lpstr>Web-scrape</vt:lpstr>
      <vt:lpstr>Processamento dos dados</vt:lpstr>
      <vt:lpstr>Modelos de classificação</vt:lpstr>
      <vt:lpstr>Word Embedding: Português</vt:lpstr>
      <vt:lpstr>Word Embedding: Inglês</vt:lpstr>
      <vt:lpstr>SVM</vt:lpstr>
      <vt:lpstr>LDA</vt:lpstr>
      <vt:lpstr>LSTM em português</vt:lpstr>
      <vt:lpstr>LSTM em inglês</vt:lpstr>
      <vt:lpstr>Transformers</vt:lpstr>
      <vt:lpstr>Transformers</vt:lpstr>
      <vt:lpstr>Transformers</vt:lpstr>
      <vt:lpstr>Transformers</vt:lpstr>
      <vt:lpstr>Transformers</vt:lpstr>
      <vt:lpstr>Desenvolvimentos futuros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sentimento de documentos do Banco Central</dc:title>
  <dc:creator>Fernando Travaglini</dc:creator>
  <cp:lastModifiedBy>Fernando Travaglini</cp:lastModifiedBy>
  <cp:revision>16</cp:revision>
  <dcterms:created xsi:type="dcterms:W3CDTF">2023-04-03T21:37:08Z</dcterms:created>
  <dcterms:modified xsi:type="dcterms:W3CDTF">2023-07-05T00:56:12Z</dcterms:modified>
</cp:coreProperties>
</file>