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sldIdLst>
    <p:sldId id="256" r:id="rId2"/>
    <p:sldId id="257" r:id="rId3"/>
    <p:sldId id="261" r:id="rId4"/>
    <p:sldId id="273" r:id="rId5"/>
    <p:sldId id="274" r:id="rId6"/>
    <p:sldId id="259" r:id="rId7"/>
    <p:sldId id="26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F5B0A-5971-484B-912D-D431091DDB7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B0AFA4-7E2D-4DA9-A778-0A8A69CD5CE5}">
      <dgm:prSet/>
      <dgm:spPr/>
      <dgm:t>
        <a:bodyPr/>
        <a:lstStyle/>
        <a:p>
          <a:r>
            <a:rPr lang="pt-BR"/>
            <a:t>Utilizar modelos de </a:t>
          </a:r>
          <a:r>
            <a:rPr lang="pt-BR" b="1"/>
            <a:t>Deep Learning </a:t>
          </a:r>
          <a:r>
            <a:rPr lang="pt-BR"/>
            <a:t>e </a:t>
          </a:r>
          <a:r>
            <a:rPr lang="pt-BR" b="1"/>
            <a:t>Natural Language Processing</a:t>
          </a:r>
          <a:r>
            <a:rPr lang="pt-BR"/>
            <a:t> (NLP), em linguagem de programação </a:t>
          </a:r>
          <a:r>
            <a:rPr lang="pt-BR" b="1"/>
            <a:t>Python</a:t>
          </a:r>
          <a:r>
            <a:rPr lang="pt-BR"/>
            <a:t>, usando </a:t>
          </a:r>
          <a:r>
            <a:rPr lang="pt-BR" b="1"/>
            <a:t>Pytorch</a:t>
          </a:r>
          <a:r>
            <a:rPr lang="pt-BR"/>
            <a:t>, para realizar analise de sentimento das Atas do Copom, principal instrumento de política monetária do Banco Central no atual sistema de metas de inflação.</a:t>
          </a:r>
          <a:endParaRPr lang="en-US"/>
        </a:p>
      </dgm:t>
    </dgm:pt>
    <dgm:pt modelId="{423AEE9B-9690-4860-B463-874D5BDF4C0D}" type="parTrans" cxnId="{6370BB90-B16C-4A53-832D-11EDBFB2B458}">
      <dgm:prSet/>
      <dgm:spPr/>
      <dgm:t>
        <a:bodyPr/>
        <a:lstStyle/>
        <a:p>
          <a:endParaRPr lang="en-US"/>
        </a:p>
      </dgm:t>
    </dgm:pt>
    <dgm:pt modelId="{B31BEEF6-3C75-4A7F-BF48-4BDDA20CE4A5}" type="sibTrans" cxnId="{6370BB90-B16C-4A53-832D-11EDBFB2B458}">
      <dgm:prSet/>
      <dgm:spPr/>
      <dgm:t>
        <a:bodyPr/>
        <a:lstStyle/>
        <a:p>
          <a:endParaRPr lang="en-US"/>
        </a:p>
      </dgm:t>
    </dgm:pt>
    <dgm:pt modelId="{DFF0D0E9-F6ED-43A8-9828-07831E312CC7}">
      <dgm:prSet/>
      <dgm:spPr/>
      <dgm:t>
        <a:bodyPr/>
        <a:lstStyle/>
        <a:p>
          <a:r>
            <a:rPr lang="pt-BR"/>
            <a:t>Objetivo é avaliar se os modelos de NLP são eficientes para entender as mensagens passadas pelo BC e se estão de acordo com a interpretação dada pelo mercado financeiro.</a:t>
          </a:r>
          <a:br>
            <a:rPr lang="pt-BR"/>
          </a:br>
          <a:endParaRPr lang="en-US"/>
        </a:p>
      </dgm:t>
    </dgm:pt>
    <dgm:pt modelId="{CD810291-BB03-4DE5-A66C-11B0EFB93EDD}" type="parTrans" cxnId="{8E7691C0-DCD9-46BD-AD5F-FD3609176707}">
      <dgm:prSet/>
      <dgm:spPr/>
      <dgm:t>
        <a:bodyPr/>
        <a:lstStyle/>
        <a:p>
          <a:endParaRPr lang="en-US"/>
        </a:p>
      </dgm:t>
    </dgm:pt>
    <dgm:pt modelId="{B4C11112-DA18-4B42-8F91-089D0EDBF64F}" type="sibTrans" cxnId="{8E7691C0-DCD9-46BD-AD5F-FD3609176707}">
      <dgm:prSet/>
      <dgm:spPr/>
      <dgm:t>
        <a:bodyPr/>
        <a:lstStyle/>
        <a:p>
          <a:endParaRPr lang="en-US"/>
        </a:p>
      </dgm:t>
    </dgm:pt>
    <dgm:pt modelId="{ED11B124-3EFE-4F82-9E5E-4F78F6F01977}" type="pres">
      <dgm:prSet presAssocID="{591F5B0A-5971-484B-912D-D431091DDB74}" presName="vert0" presStyleCnt="0">
        <dgm:presLayoutVars>
          <dgm:dir/>
          <dgm:animOne val="branch"/>
          <dgm:animLvl val="lvl"/>
        </dgm:presLayoutVars>
      </dgm:prSet>
      <dgm:spPr/>
    </dgm:pt>
    <dgm:pt modelId="{C5B179BB-B10A-4C7B-8F55-C297D9141028}" type="pres">
      <dgm:prSet presAssocID="{C5B0AFA4-7E2D-4DA9-A778-0A8A69CD5CE5}" presName="thickLine" presStyleLbl="alignNode1" presStyleIdx="0" presStyleCnt="2"/>
      <dgm:spPr/>
    </dgm:pt>
    <dgm:pt modelId="{428A002A-7DAE-40C6-9C79-65EC061C4D25}" type="pres">
      <dgm:prSet presAssocID="{C5B0AFA4-7E2D-4DA9-A778-0A8A69CD5CE5}" presName="horz1" presStyleCnt="0"/>
      <dgm:spPr/>
    </dgm:pt>
    <dgm:pt modelId="{E17A752E-32B1-4401-9A8D-4B466D5A74D4}" type="pres">
      <dgm:prSet presAssocID="{C5B0AFA4-7E2D-4DA9-A778-0A8A69CD5CE5}" presName="tx1" presStyleLbl="revTx" presStyleIdx="0" presStyleCnt="2"/>
      <dgm:spPr/>
    </dgm:pt>
    <dgm:pt modelId="{F65819FA-2DD2-4CE3-B9A9-ED979AFCE99F}" type="pres">
      <dgm:prSet presAssocID="{C5B0AFA4-7E2D-4DA9-A778-0A8A69CD5CE5}" presName="vert1" presStyleCnt="0"/>
      <dgm:spPr/>
    </dgm:pt>
    <dgm:pt modelId="{0D08252C-3BE5-4946-AAD0-21E03D5372C6}" type="pres">
      <dgm:prSet presAssocID="{DFF0D0E9-F6ED-43A8-9828-07831E312CC7}" presName="thickLine" presStyleLbl="alignNode1" presStyleIdx="1" presStyleCnt="2"/>
      <dgm:spPr/>
    </dgm:pt>
    <dgm:pt modelId="{692268B5-09EE-4D58-9AD0-CDD5292D447A}" type="pres">
      <dgm:prSet presAssocID="{DFF0D0E9-F6ED-43A8-9828-07831E312CC7}" presName="horz1" presStyleCnt="0"/>
      <dgm:spPr/>
    </dgm:pt>
    <dgm:pt modelId="{3BF1CC71-6217-4321-A0AF-0C959CAD02FA}" type="pres">
      <dgm:prSet presAssocID="{DFF0D0E9-F6ED-43A8-9828-07831E312CC7}" presName="tx1" presStyleLbl="revTx" presStyleIdx="1" presStyleCnt="2"/>
      <dgm:spPr/>
    </dgm:pt>
    <dgm:pt modelId="{DFBEBC9E-2036-400A-A0A4-02401D026755}" type="pres">
      <dgm:prSet presAssocID="{DFF0D0E9-F6ED-43A8-9828-07831E312CC7}" presName="vert1" presStyleCnt="0"/>
      <dgm:spPr/>
    </dgm:pt>
  </dgm:ptLst>
  <dgm:cxnLst>
    <dgm:cxn modelId="{14254932-3569-4F51-A151-B11E91EBB4B1}" type="presOf" srcId="{C5B0AFA4-7E2D-4DA9-A778-0A8A69CD5CE5}" destId="{E17A752E-32B1-4401-9A8D-4B466D5A74D4}" srcOrd="0" destOrd="0" presId="urn:microsoft.com/office/officeart/2008/layout/LinedList"/>
    <dgm:cxn modelId="{1978AA55-204E-4C01-B122-5A886DAC039E}" type="presOf" srcId="{591F5B0A-5971-484B-912D-D431091DDB74}" destId="{ED11B124-3EFE-4F82-9E5E-4F78F6F01977}" srcOrd="0" destOrd="0" presId="urn:microsoft.com/office/officeart/2008/layout/LinedList"/>
    <dgm:cxn modelId="{6370BB90-B16C-4A53-832D-11EDBFB2B458}" srcId="{591F5B0A-5971-484B-912D-D431091DDB74}" destId="{C5B0AFA4-7E2D-4DA9-A778-0A8A69CD5CE5}" srcOrd="0" destOrd="0" parTransId="{423AEE9B-9690-4860-B463-874D5BDF4C0D}" sibTransId="{B31BEEF6-3C75-4A7F-BF48-4BDDA20CE4A5}"/>
    <dgm:cxn modelId="{8E7691C0-DCD9-46BD-AD5F-FD3609176707}" srcId="{591F5B0A-5971-484B-912D-D431091DDB74}" destId="{DFF0D0E9-F6ED-43A8-9828-07831E312CC7}" srcOrd="1" destOrd="0" parTransId="{CD810291-BB03-4DE5-A66C-11B0EFB93EDD}" sibTransId="{B4C11112-DA18-4B42-8F91-089D0EDBF64F}"/>
    <dgm:cxn modelId="{4137EDD9-4C90-4B84-94BD-0D29631B0D93}" type="presOf" srcId="{DFF0D0E9-F6ED-43A8-9828-07831E312CC7}" destId="{3BF1CC71-6217-4321-A0AF-0C959CAD02FA}" srcOrd="0" destOrd="0" presId="urn:microsoft.com/office/officeart/2008/layout/LinedList"/>
    <dgm:cxn modelId="{81106022-8DBF-47E4-9417-CECDC2E9F4FB}" type="presParOf" srcId="{ED11B124-3EFE-4F82-9E5E-4F78F6F01977}" destId="{C5B179BB-B10A-4C7B-8F55-C297D9141028}" srcOrd="0" destOrd="0" presId="urn:microsoft.com/office/officeart/2008/layout/LinedList"/>
    <dgm:cxn modelId="{9C7C81A6-91A1-417B-80C3-0035D23BFAE6}" type="presParOf" srcId="{ED11B124-3EFE-4F82-9E5E-4F78F6F01977}" destId="{428A002A-7DAE-40C6-9C79-65EC061C4D25}" srcOrd="1" destOrd="0" presId="urn:microsoft.com/office/officeart/2008/layout/LinedList"/>
    <dgm:cxn modelId="{7E289B72-F7D4-4D49-A3E1-C9EE75BCB103}" type="presParOf" srcId="{428A002A-7DAE-40C6-9C79-65EC061C4D25}" destId="{E17A752E-32B1-4401-9A8D-4B466D5A74D4}" srcOrd="0" destOrd="0" presId="urn:microsoft.com/office/officeart/2008/layout/LinedList"/>
    <dgm:cxn modelId="{5F786533-0258-49EF-94CB-330161BEA45E}" type="presParOf" srcId="{428A002A-7DAE-40C6-9C79-65EC061C4D25}" destId="{F65819FA-2DD2-4CE3-B9A9-ED979AFCE99F}" srcOrd="1" destOrd="0" presId="urn:microsoft.com/office/officeart/2008/layout/LinedList"/>
    <dgm:cxn modelId="{6B63F8A4-8940-439F-A391-34EFF11664B5}" type="presParOf" srcId="{ED11B124-3EFE-4F82-9E5E-4F78F6F01977}" destId="{0D08252C-3BE5-4946-AAD0-21E03D5372C6}" srcOrd="2" destOrd="0" presId="urn:microsoft.com/office/officeart/2008/layout/LinedList"/>
    <dgm:cxn modelId="{FD0FEE0F-4663-4A89-9462-171006321217}" type="presParOf" srcId="{ED11B124-3EFE-4F82-9E5E-4F78F6F01977}" destId="{692268B5-09EE-4D58-9AD0-CDD5292D447A}" srcOrd="3" destOrd="0" presId="urn:microsoft.com/office/officeart/2008/layout/LinedList"/>
    <dgm:cxn modelId="{26E4F241-6096-4886-94B0-972701484825}" type="presParOf" srcId="{692268B5-09EE-4D58-9AD0-CDD5292D447A}" destId="{3BF1CC71-6217-4321-A0AF-0C959CAD02FA}" srcOrd="0" destOrd="0" presId="urn:microsoft.com/office/officeart/2008/layout/LinedList"/>
    <dgm:cxn modelId="{EF209FC3-4CE0-469B-84B6-A6EA20D39882}" type="presParOf" srcId="{692268B5-09EE-4D58-9AD0-CDD5292D447A}" destId="{DFBEBC9E-2036-400A-A0A4-02401D0267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EF4606-9CF5-4B9F-B30C-E0C4C5A1B1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2ADDDD-A91C-4F39-83E4-147A88D694D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Análise de sentimento </a:t>
          </a:r>
          <a:r>
            <a:rPr lang="pt-BR" dirty="0"/>
            <a:t>usando </a:t>
          </a:r>
          <a:r>
            <a:rPr lang="pt-BR" dirty="0" err="1"/>
            <a:t>Deep</a:t>
          </a:r>
          <a:r>
            <a:rPr lang="pt-BR" dirty="0"/>
            <a:t> Learning e NLP já é bastante conhecida, inclusive no jornalismo</a:t>
          </a:r>
          <a:endParaRPr lang="en-US" dirty="0"/>
        </a:p>
      </dgm:t>
    </dgm:pt>
    <dgm:pt modelId="{03C1A0FE-D9BC-40FC-9A31-6526A5CC5C17}" type="parTrans" cxnId="{97B48612-3318-43A5-BE0B-722731E001F1}">
      <dgm:prSet/>
      <dgm:spPr/>
      <dgm:t>
        <a:bodyPr/>
        <a:lstStyle/>
        <a:p>
          <a:endParaRPr lang="en-US"/>
        </a:p>
      </dgm:t>
    </dgm:pt>
    <dgm:pt modelId="{C639EDED-9AAD-4DF8-B7B5-20784C244E5E}" type="sibTrans" cxnId="{97B48612-3318-43A5-BE0B-722731E001F1}">
      <dgm:prSet/>
      <dgm:spPr/>
      <dgm:t>
        <a:bodyPr/>
        <a:lstStyle/>
        <a:p>
          <a:endParaRPr lang="en-US"/>
        </a:p>
      </dgm:t>
    </dgm:pt>
    <dgm:pt modelId="{9F474627-F58C-48DD-8172-D564B2D082F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Desafio</a:t>
          </a:r>
          <a:r>
            <a:rPr lang="pt-BR" dirty="0"/>
            <a:t> será </a:t>
          </a:r>
          <a:r>
            <a:rPr lang="pt-BR" b="0" dirty="0"/>
            <a:t>adaptar os modelos de NLP para a</a:t>
          </a:r>
          <a:r>
            <a:rPr lang="pt-BR" b="1" dirty="0"/>
            <a:t> língua portuguesa</a:t>
          </a:r>
          <a:endParaRPr lang="en-US" dirty="0"/>
        </a:p>
      </dgm:t>
    </dgm:pt>
    <dgm:pt modelId="{4261D7B8-9D39-4E0D-9787-E5A02747035D}" type="parTrans" cxnId="{04C579B3-674E-4FF2-9B2C-383E2A2D6841}">
      <dgm:prSet/>
      <dgm:spPr/>
      <dgm:t>
        <a:bodyPr/>
        <a:lstStyle/>
        <a:p>
          <a:endParaRPr lang="en-US"/>
        </a:p>
      </dgm:t>
    </dgm:pt>
    <dgm:pt modelId="{A38C4BA8-2C6C-4A11-ACBA-B53DCDC86C07}" type="sibTrans" cxnId="{04C579B3-674E-4FF2-9B2C-383E2A2D6841}">
      <dgm:prSet/>
      <dgm:spPr/>
      <dgm:t>
        <a:bodyPr/>
        <a:lstStyle/>
        <a:p>
          <a:endParaRPr lang="en-US"/>
        </a:p>
      </dgm:t>
    </dgm:pt>
    <dgm:pt modelId="{726A4571-55A6-447D-A994-96D5403B603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Será possível ainda comparar os modelos em português com a mesma análise a ser feita com as Atas do Copom em </a:t>
          </a:r>
          <a:r>
            <a:rPr lang="pt-BR" b="1" dirty="0"/>
            <a:t>inglês</a:t>
          </a:r>
          <a:r>
            <a:rPr lang="pt-BR" dirty="0"/>
            <a:t>, também disponibilizada pelo Banco Central</a:t>
          </a:r>
          <a:endParaRPr lang="en-US" dirty="0"/>
        </a:p>
      </dgm:t>
    </dgm:pt>
    <dgm:pt modelId="{A4B16161-6241-4D7C-831B-2C5CFD5468DC}" type="parTrans" cxnId="{4460E5FF-9E2B-4EAE-B57F-70BAAD27DF07}">
      <dgm:prSet/>
      <dgm:spPr/>
      <dgm:t>
        <a:bodyPr/>
        <a:lstStyle/>
        <a:p>
          <a:endParaRPr lang="en-US"/>
        </a:p>
      </dgm:t>
    </dgm:pt>
    <dgm:pt modelId="{A9243619-60B2-416B-9719-0E3949F91C70}" type="sibTrans" cxnId="{4460E5FF-9E2B-4EAE-B57F-70BAAD27DF07}">
      <dgm:prSet/>
      <dgm:spPr/>
      <dgm:t>
        <a:bodyPr/>
        <a:lstStyle/>
        <a:p>
          <a:endParaRPr lang="en-US"/>
        </a:p>
      </dgm:t>
    </dgm:pt>
    <dgm:pt modelId="{F42CBF40-1645-4FCA-BEFB-BF8F68BE9025}" type="pres">
      <dgm:prSet presAssocID="{2BEF4606-9CF5-4B9F-B30C-E0C4C5A1B116}" presName="root" presStyleCnt="0">
        <dgm:presLayoutVars>
          <dgm:dir/>
          <dgm:resizeHandles val="exact"/>
        </dgm:presLayoutVars>
      </dgm:prSet>
      <dgm:spPr/>
    </dgm:pt>
    <dgm:pt modelId="{C96D1EEC-5B4D-45E0-8C9B-6B5293DFD201}" type="pres">
      <dgm:prSet presAssocID="{AF2ADDDD-A91C-4F39-83E4-147A88D694D5}" presName="compNode" presStyleCnt="0"/>
      <dgm:spPr/>
    </dgm:pt>
    <dgm:pt modelId="{4EACDA05-615A-4A8E-84E2-F579E40D1218}" type="pres">
      <dgm:prSet presAssocID="{AF2ADDDD-A91C-4F39-83E4-147A88D694D5}" presName="bgRect" presStyleLbl="bgShp" presStyleIdx="0" presStyleCnt="3"/>
      <dgm:spPr/>
    </dgm:pt>
    <dgm:pt modelId="{9B47D42E-A712-498E-946F-C5B897AD9AD8}" type="pres">
      <dgm:prSet presAssocID="{AF2ADDDD-A91C-4F39-83E4-147A88D694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3B94E88-ED33-4F62-BCD8-1031232C6421}" type="pres">
      <dgm:prSet presAssocID="{AF2ADDDD-A91C-4F39-83E4-147A88D694D5}" presName="spaceRect" presStyleCnt="0"/>
      <dgm:spPr/>
    </dgm:pt>
    <dgm:pt modelId="{78B9D4DF-9CC1-46F9-A898-CA9C3D7F9766}" type="pres">
      <dgm:prSet presAssocID="{AF2ADDDD-A91C-4F39-83E4-147A88D694D5}" presName="parTx" presStyleLbl="revTx" presStyleIdx="0" presStyleCnt="3">
        <dgm:presLayoutVars>
          <dgm:chMax val="0"/>
          <dgm:chPref val="0"/>
        </dgm:presLayoutVars>
      </dgm:prSet>
      <dgm:spPr/>
    </dgm:pt>
    <dgm:pt modelId="{9C3BED01-B5B9-4511-B8E7-81F2822586D0}" type="pres">
      <dgm:prSet presAssocID="{C639EDED-9AAD-4DF8-B7B5-20784C244E5E}" presName="sibTrans" presStyleCnt="0"/>
      <dgm:spPr/>
    </dgm:pt>
    <dgm:pt modelId="{34575688-0CFE-4C0A-9876-6609FEE2819F}" type="pres">
      <dgm:prSet presAssocID="{9F474627-F58C-48DD-8172-D564B2D082FD}" presName="compNode" presStyleCnt="0"/>
      <dgm:spPr/>
    </dgm:pt>
    <dgm:pt modelId="{E9F521D9-30F0-4AE9-8F14-1A0E6466178C}" type="pres">
      <dgm:prSet presAssocID="{9F474627-F58C-48DD-8172-D564B2D082FD}" presName="bgRect" presStyleLbl="bgShp" presStyleIdx="1" presStyleCnt="3"/>
      <dgm:spPr/>
    </dgm:pt>
    <dgm:pt modelId="{A2FCD00F-2BAA-43D3-82EC-7F99E43C5DA7}" type="pres">
      <dgm:prSet presAssocID="{9F474627-F58C-48DD-8172-D564B2D082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5FB26BC0-F0AF-40CC-B61E-5A47C423D9AC}" type="pres">
      <dgm:prSet presAssocID="{9F474627-F58C-48DD-8172-D564B2D082FD}" presName="spaceRect" presStyleCnt="0"/>
      <dgm:spPr/>
    </dgm:pt>
    <dgm:pt modelId="{73463328-BABC-49CF-9111-33A989469B84}" type="pres">
      <dgm:prSet presAssocID="{9F474627-F58C-48DD-8172-D564B2D082FD}" presName="parTx" presStyleLbl="revTx" presStyleIdx="1" presStyleCnt="3">
        <dgm:presLayoutVars>
          <dgm:chMax val="0"/>
          <dgm:chPref val="0"/>
        </dgm:presLayoutVars>
      </dgm:prSet>
      <dgm:spPr/>
    </dgm:pt>
    <dgm:pt modelId="{6FB1147D-7AED-4488-B69C-17364501FB1E}" type="pres">
      <dgm:prSet presAssocID="{A38C4BA8-2C6C-4A11-ACBA-B53DCDC86C07}" presName="sibTrans" presStyleCnt="0"/>
      <dgm:spPr/>
    </dgm:pt>
    <dgm:pt modelId="{EE9EFEA9-A9D7-4EB5-975E-17DE0AD1F60B}" type="pres">
      <dgm:prSet presAssocID="{726A4571-55A6-447D-A994-96D5403B6036}" presName="compNode" presStyleCnt="0"/>
      <dgm:spPr/>
    </dgm:pt>
    <dgm:pt modelId="{42AE03E7-6A81-4C14-9DE4-06A1F71E8B09}" type="pres">
      <dgm:prSet presAssocID="{726A4571-55A6-447D-A994-96D5403B6036}" presName="bgRect" presStyleLbl="bgShp" presStyleIdx="2" presStyleCnt="3"/>
      <dgm:spPr/>
    </dgm:pt>
    <dgm:pt modelId="{CF977E84-B25F-473A-89DA-C0DBD3D83C98}" type="pres">
      <dgm:prSet presAssocID="{726A4571-55A6-447D-A994-96D5403B60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3CBF53B7-1287-4318-8277-D87CB444645B}" type="pres">
      <dgm:prSet presAssocID="{726A4571-55A6-447D-A994-96D5403B6036}" presName="spaceRect" presStyleCnt="0"/>
      <dgm:spPr/>
    </dgm:pt>
    <dgm:pt modelId="{C3F83EA8-31A0-4048-B358-BB967BD322AB}" type="pres">
      <dgm:prSet presAssocID="{726A4571-55A6-447D-A994-96D5403B603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B48612-3318-43A5-BE0B-722731E001F1}" srcId="{2BEF4606-9CF5-4B9F-B30C-E0C4C5A1B116}" destId="{AF2ADDDD-A91C-4F39-83E4-147A88D694D5}" srcOrd="0" destOrd="0" parTransId="{03C1A0FE-D9BC-40FC-9A31-6526A5CC5C17}" sibTransId="{C639EDED-9AAD-4DF8-B7B5-20784C244E5E}"/>
    <dgm:cxn modelId="{EC2AD04A-961F-4A28-A729-B00ABD95A704}" type="presOf" srcId="{2BEF4606-9CF5-4B9F-B30C-E0C4C5A1B116}" destId="{F42CBF40-1645-4FCA-BEFB-BF8F68BE9025}" srcOrd="0" destOrd="0" presId="urn:microsoft.com/office/officeart/2018/2/layout/IconVerticalSolidList"/>
    <dgm:cxn modelId="{1A4CF783-93F9-4375-ACAA-28358B5FF510}" type="presOf" srcId="{AF2ADDDD-A91C-4F39-83E4-147A88D694D5}" destId="{78B9D4DF-9CC1-46F9-A898-CA9C3D7F9766}" srcOrd="0" destOrd="0" presId="urn:microsoft.com/office/officeart/2018/2/layout/IconVerticalSolidList"/>
    <dgm:cxn modelId="{04C579B3-674E-4FF2-9B2C-383E2A2D6841}" srcId="{2BEF4606-9CF5-4B9F-B30C-E0C4C5A1B116}" destId="{9F474627-F58C-48DD-8172-D564B2D082FD}" srcOrd="1" destOrd="0" parTransId="{4261D7B8-9D39-4E0D-9787-E5A02747035D}" sibTransId="{A38C4BA8-2C6C-4A11-ACBA-B53DCDC86C07}"/>
    <dgm:cxn modelId="{9EBBB2B6-A328-4F05-8919-6AD97DEE4DAF}" type="presOf" srcId="{726A4571-55A6-447D-A994-96D5403B6036}" destId="{C3F83EA8-31A0-4048-B358-BB967BD322AB}" srcOrd="0" destOrd="0" presId="urn:microsoft.com/office/officeart/2018/2/layout/IconVerticalSolidList"/>
    <dgm:cxn modelId="{A31D4DFE-0264-4165-9EDE-3ED98310D79E}" type="presOf" srcId="{9F474627-F58C-48DD-8172-D564B2D082FD}" destId="{73463328-BABC-49CF-9111-33A989469B84}" srcOrd="0" destOrd="0" presId="urn:microsoft.com/office/officeart/2018/2/layout/IconVerticalSolidList"/>
    <dgm:cxn modelId="{4460E5FF-9E2B-4EAE-B57F-70BAAD27DF07}" srcId="{2BEF4606-9CF5-4B9F-B30C-E0C4C5A1B116}" destId="{726A4571-55A6-447D-A994-96D5403B6036}" srcOrd="2" destOrd="0" parTransId="{A4B16161-6241-4D7C-831B-2C5CFD5468DC}" sibTransId="{A9243619-60B2-416B-9719-0E3949F91C70}"/>
    <dgm:cxn modelId="{65A914A0-8BD5-4D51-9B04-0E372DE95AC8}" type="presParOf" srcId="{F42CBF40-1645-4FCA-BEFB-BF8F68BE9025}" destId="{C96D1EEC-5B4D-45E0-8C9B-6B5293DFD201}" srcOrd="0" destOrd="0" presId="urn:microsoft.com/office/officeart/2018/2/layout/IconVerticalSolidList"/>
    <dgm:cxn modelId="{F073CADC-38D2-47AC-966C-233318F0CC2B}" type="presParOf" srcId="{C96D1EEC-5B4D-45E0-8C9B-6B5293DFD201}" destId="{4EACDA05-615A-4A8E-84E2-F579E40D1218}" srcOrd="0" destOrd="0" presId="urn:microsoft.com/office/officeart/2018/2/layout/IconVerticalSolidList"/>
    <dgm:cxn modelId="{3F3AD351-AF28-459E-ADBE-5E42222A887B}" type="presParOf" srcId="{C96D1EEC-5B4D-45E0-8C9B-6B5293DFD201}" destId="{9B47D42E-A712-498E-946F-C5B897AD9AD8}" srcOrd="1" destOrd="0" presId="urn:microsoft.com/office/officeart/2018/2/layout/IconVerticalSolidList"/>
    <dgm:cxn modelId="{09FEF0F2-52A3-488D-B6F3-0370E6C06033}" type="presParOf" srcId="{C96D1EEC-5B4D-45E0-8C9B-6B5293DFD201}" destId="{83B94E88-ED33-4F62-BCD8-1031232C6421}" srcOrd="2" destOrd="0" presId="urn:microsoft.com/office/officeart/2018/2/layout/IconVerticalSolidList"/>
    <dgm:cxn modelId="{B457F64B-3DB8-48C4-B619-1B967E89D721}" type="presParOf" srcId="{C96D1EEC-5B4D-45E0-8C9B-6B5293DFD201}" destId="{78B9D4DF-9CC1-46F9-A898-CA9C3D7F9766}" srcOrd="3" destOrd="0" presId="urn:microsoft.com/office/officeart/2018/2/layout/IconVerticalSolidList"/>
    <dgm:cxn modelId="{70A45422-9425-4FE6-8E50-60ACF5880A8C}" type="presParOf" srcId="{F42CBF40-1645-4FCA-BEFB-BF8F68BE9025}" destId="{9C3BED01-B5B9-4511-B8E7-81F2822586D0}" srcOrd="1" destOrd="0" presId="urn:microsoft.com/office/officeart/2018/2/layout/IconVerticalSolidList"/>
    <dgm:cxn modelId="{2E9D48D2-DB5E-410F-996B-4BF70AE7CF4B}" type="presParOf" srcId="{F42CBF40-1645-4FCA-BEFB-BF8F68BE9025}" destId="{34575688-0CFE-4C0A-9876-6609FEE2819F}" srcOrd="2" destOrd="0" presId="urn:microsoft.com/office/officeart/2018/2/layout/IconVerticalSolidList"/>
    <dgm:cxn modelId="{A3E4D6AD-A5FC-489B-B91F-12D842BE03D6}" type="presParOf" srcId="{34575688-0CFE-4C0A-9876-6609FEE2819F}" destId="{E9F521D9-30F0-4AE9-8F14-1A0E6466178C}" srcOrd="0" destOrd="0" presId="urn:microsoft.com/office/officeart/2018/2/layout/IconVerticalSolidList"/>
    <dgm:cxn modelId="{01B73A8A-928D-4224-9435-1673CC11A19B}" type="presParOf" srcId="{34575688-0CFE-4C0A-9876-6609FEE2819F}" destId="{A2FCD00F-2BAA-43D3-82EC-7F99E43C5DA7}" srcOrd="1" destOrd="0" presId="urn:microsoft.com/office/officeart/2018/2/layout/IconVerticalSolidList"/>
    <dgm:cxn modelId="{BAF3FE42-C290-41B2-9F52-D4EFA8118D20}" type="presParOf" srcId="{34575688-0CFE-4C0A-9876-6609FEE2819F}" destId="{5FB26BC0-F0AF-40CC-B61E-5A47C423D9AC}" srcOrd="2" destOrd="0" presId="urn:microsoft.com/office/officeart/2018/2/layout/IconVerticalSolidList"/>
    <dgm:cxn modelId="{0EB32B98-432D-448D-9A48-7F9309441066}" type="presParOf" srcId="{34575688-0CFE-4C0A-9876-6609FEE2819F}" destId="{73463328-BABC-49CF-9111-33A989469B84}" srcOrd="3" destOrd="0" presId="urn:microsoft.com/office/officeart/2018/2/layout/IconVerticalSolidList"/>
    <dgm:cxn modelId="{89AC8C93-D098-4276-B3CA-83B3CC5459D6}" type="presParOf" srcId="{F42CBF40-1645-4FCA-BEFB-BF8F68BE9025}" destId="{6FB1147D-7AED-4488-B69C-17364501FB1E}" srcOrd="3" destOrd="0" presId="urn:microsoft.com/office/officeart/2018/2/layout/IconVerticalSolidList"/>
    <dgm:cxn modelId="{61385418-52A0-4CAB-A374-687BF6676488}" type="presParOf" srcId="{F42CBF40-1645-4FCA-BEFB-BF8F68BE9025}" destId="{EE9EFEA9-A9D7-4EB5-975E-17DE0AD1F60B}" srcOrd="4" destOrd="0" presId="urn:microsoft.com/office/officeart/2018/2/layout/IconVerticalSolidList"/>
    <dgm:cxn modelId="{6025BB78-2235-4F91-AE44-FEC3BE05BBB4}" type="presParOf" srcId="{EE9EFEA9-A9D7-4EB5-975E-17DE0AD1F60B}" destId="{42AE03E7-6A81-4C14-9DE4-06A1F71E8B09}" srcOrd="0" destOrd="0" presId="urn:microsoft.com/office/officeart/2018/2/layout/IconVerticalSolidList"/>
    <dgm:cxn modelId="{1EDA7194-40C7-4A6C-BE8A-3B2D3D4D2769}" type="presParOf" srcId="{EE9EFEA9-A9D7-4EB5-975E-17DE0AD1F60B}" destId="{CF977E84-B25F-473A-89DA-C0DBD3D83C98}" srcOrd="1" destOrd="0" presId="urn:microsoft.com/office/officeart/2018/2/layout/IconVerticalSolidList"/>
    <dgm:cxn modelId="{20A9BA70-3013-4031-9645-00C529EB3F25}" type="presParOf" srcId="{EE9EFEA9-A9D7-4EB5-975E-17DE0AD1F60B}" destId="{3CBF53B7-1287-4318-8277-D87CB444645B}" srcOrd="2" destOrd="0" presId="urn:microsoft.com/office/officeart/2018/2/layout/IconVerticalSolidList"/>
    <dgm:cxn modelId="{995EDCCB-F20F-4EE7-AF1B-633F95D3180D}" type="presParOf" srcId="{EE9EFEA9-A9D7-4EB5-975E-17DE0AD1F60B}" destId="{C3F83EA8-31A0-4048-B358-BB967BD322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B1677-7594-4F0F-8E63-C4BF9D790F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838A6-8A28-455D-A3E1-432E5B67167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 ponto de vista </a:t>
          </a:r>
          <a:r>
            <a:rPr lang="pt-BR" b="1" dirty="0"/>
            <a:t>jornalístico</a:t>
          </a:r>
          <a:r>
            <a:rPr lang="pt-BR" dirty="0"/>
            <a:t>, a análise de dados têm crescido em importância em todo o mundo</a:t>
          </a:r>
          <a:endParaRPr lang="en-US" dirty="0"/>
        </a:p>
      </dgm:t>
    </dgm:pt>
    <dgm:pt modelId="{A512BA3E-8F26-445B-96E2-9FBB488F2A0D}" type="parTrans" cxnId="{CAE3F7BB-DFF2-463C-BDF1-8D4660187792}">
      <dgm:prSet/>
      <dgm:spPr/>
      <dgm:t>
        <a:bodyPr/>
        <a:lstStyle/>
        <a:p>
          <a:endParaRPr lang="en-US"/>
        </a:p>
      </dgm:t>
    </dgm:pt>
    <dgm:pt modelId="{F6D63BFA-B00B-429C-83C5-77CCE5E6DA31}" type="sibTrans" cxnId="{CAE3F7BB-DFF2-463C-BDF1-8D4660187792}">
      <dgm:prSet/>
      <dgm:spPr/>
      <dgm:t>
        <a:bodyPr/>
        <a:lstStyle/>
        <a:p>
          <a:endParaRPr lang="en-US"/>
        </a:p>
      </dgm:t>
    </dgm:pt>
    <dgm:pt modelId="{C459973C-A432-4492-971F-B5B24455550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Bloomberg</a:t>
          </a:r>
          <a:r>
            <a:rPr lang="pt-BR" dirty="0"/>
            <a:t> tem investido e treinado jornalistas para desenvolver cada vez produtos usando essas ferramentas, seja para produção de reportagens, seja para automação dos processos</a:t>
          </a:r>
          <a:endParaRPr lang="en-US" dirty="0"/>
        </a:p>
      </dgm:t>
    </dgm:pt>
    <dgm:pt modelId="{3578F29C-6B4A-42D9-8D19-FC88B6D0D822}" type="parTrans" cxnId="{B496500B-1829-4FBF-BD5D-A1A364E36EBF}">
      <dgm:prSet/>
      <dgm:spPr/>
      <dgm:t>
        <a:bodyPr/>
        <a:lstStyle/>
        <a:p>
          <a:endParaRPr lang="en-US"/>
        </a:p>
      </dgm:t>
    </dgm:pt>
    <dgm:pt modelId="{531DB288-3BCF-4B85-9310-D101B7E5EC0F}" type="sibTrans" cxnId="{B496500B-1829-4FBF-BD5D-A1A364E36EBF}">
      <dgm:prSet/>
      <dgm:spPr/>
      <dgm:t>
        <a:bodyPr/>
        <a:lstStyle/>
        <a:p>
          <a:endParaRPr lang="en-US"/>
        </a:p>
      </dgm:t>
    </dgm:pt>
    <dgm:pt modelId="{F4D29D8E-5041-4A65-80E4-B8E4DADF103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Data </a:t>
          </a:r>
          <a:r>
            <a:rPr lang="pt-BR" b="1" dirty="0" err="1"/>
            <a:t>Journalism</a:t>
          </a:r>
          <a:r>
            <a:rPr lang="pt-BR" b="1" dirty="0"/>
            <a:t> </a:t>
          </a:r>
          <a:r>
            <a:rPr lang="pt-BR" dirty="0"/>
            <a:t>é uma realidade em muitas redações pelo mundo, com reportagens elaboradas a partir da manipulação de dados</a:t>
          </a:r>
          <a:endParaRPr lang="en-US" dirty="0"/>
        </a:p>
      </dgm:t>
    </dgm:pt>
    <dgm:pt modelId="{8C468D0E-0BF8-4B74-A7AD-BB32E052F6DD}" type="parTrans" cxnId="{EA6206E1-2F7C-4B31-A853-E2BE31451306}">
      <dgm:prSet/>
      <dgm:spPr/>
      <dgm:t>
        <a:bodyPr/>
        <a:lstStyle/>
        <a:p>
          <a:endParaRPr lang="en-US"/>
        </a:p>
      </dgm:t>
    </dgm:pt>
    <dgm:pt modelId="{B0CE8273-D1A2-4B4F-BC84-FEA9DAC88E32}" type="sibTrans" cxnId="{EA6206E1-2F7C-4B31-A853-E2BE31451306}">
      <dgm:prSet/>
      <dgm:spPr/>
      <dgm:t>
        <a:bodyPr/>
        <a:lstStyle/>
        <a:p>
          <a:endParaRPr lang="en-US"/>
        </a:p>
      </dgm:t>
    </dgm:pt>
    <dgm:pt modelId="{A6492C6A-880E-4A9C-AFCD-3B4F1826230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Análise mais aprofundada, a partir de modelos de </a:t>
          </a:r>
          <a:r>
            <a:rPr lang="pt-BR" b="1" dirty="0" err="1"/>
            <a:t>machine</a:t>
          </a:r>
          <a:r>
            <a:rPr lang="pt-BR" b="1" dirty="0"/>
            <a:t> </a:t>
          </a:r>
          <a:r>
            <a:rPr lang="pt-BR" b="1" dirty="0" err="1"/>
            <a:t>learning</a:t>
          </a:r>
          <a:r>
            <a:rPr lang="pt-BR" b="1" dirty="0"/>
            <a:t>, no entanto, ainda são escassos</a:t>
          </a:r>
          <a:endParaRPr lang="en-US" dirty="0"/>
        </a:p>
      </dgm:t>
    </dgm:pt>
    <dgm:pt modelId="{8D4C448F-6D6E-4914-AE4C-7767A4D26066}" type="parTrans" cxnId="{7F15C8CB-40AF-401F-8DCC-C2783A0F21ED}">
      <dgm:prSet/>
      <dgm:spPr/>
      <dgm:t>
        <a:bodyPr/>
        <a:lstStyle/>
        <a:p>
          <a:endParaRPr lang="en-US"/>
        </a:p>
      </dgm:t>
    </dgm:pt>
    <dgm:pt modelId="{051D27DF-9124-4081-8927-9B1F041CD60F}" type="sibTrans" cxnId="{7F15C8CB-40AF-401F-8DCC-C2783A0F21ED}">
      <dgm:prSet/>
      <dgm:spPr/>
      <dgm:t>
        <a:bodyPr/>
        <a:lstStyle/>
        <a:p>
          <a:endParaRPr lang="en-US"/>
        </a:p>
      </dgm:t>
    </dgm:pt>
    <dgm:pt modelId="{52757A73-2748-47D9-85D8-FAEF31B0EA8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No caso do Banco Central, uma análise bastante comum é o chamando </a:t>
          </a:r>
          <a:r>
            <a:rPr lang="pt-BR" b="1" dirty="0" err="1"/>
            <a:t>side-by-side</a:t>
          </a:r>
          <a:r>
            <a:rPr lang="pt-BR" dirty="0"/>
            <a:t>, em que duas atas são comparadas para se avaliar mudanças nos termos</a:t>
          </a:r>
          <a:endParaRPr lang="en-US" dirty="0"/>
        </a:p>
      </dgm:t>
    </dgm:pt>
    <dgm:pt modelId="{0B02DB98-107C-4317-BC2B-1863A7A8D51A}" type="parTrans" cxnId="{585C91BC-CDB3-4F1B-B7F8-3176129FFD2F}">
      <dgm:prSet/>
      <dgm:spPr/>
      <dgm:t>
        <a:bodyPr/>
        <a:lstStyle/>
        <a:p>
          <a:endParaRPr lang="en-US"/>
        </a:p>
      </dgm:t>
    </dgm:pt>
    <dgm:pt modelId="{DD306A5C-440E-445B-A573-74F700755DA7}" type="sibTrans" cxnId="{585C91BC-CDB3-4F1B-B7F8-3176129FFD2F}">
      <dgm:prSet/>
      <dgm:spPr/>
      <dgm:t>
        <a:bodyPr/>
        <a:lstStyle/>
        <a:p>
          <a:endParaRPr lang="en-US"/>
        </a:p>
      </dgm:t>
    </dgm:pt>
    <dgm:pt modelId="{787634D3-7DF1-4D6D-9DFB-709FF88ABB18}" type="pres">
      <dgm:prSet presAssocID="{47AB1677-7594-4F0F-8E63-C4BF9D790F94}" presName="root" presStyleCnt="0">
        <dgm:presLayoutVars>
          <dgm:dir/>
          <dgm:resizeHandles val="exact"/>
        </dgm:presLayoutVars>
      </dgm:prSet>
      <dgm:spPr/>
    </dgm:pt>
    <dgm:pt modelId="{F7675F4D-1F2B-4ACB-B6D2-4F40DF2F87F1}" type="pres">
      <dgm:prSet presAssocID="{765838A6-8A28-455D-A3E1-432E5B67167E}" presName="compNode" presStyleCnt="0"/>
      <dgm:spPr/>
    </dgm:pt>
    <dgm:pt modelId="{3124AFB4-B6B1-4A02-95BE-DA657C9DD9E9}" type="pres">
      <dgm:prSet presAssocID="{765838A6-8A28-455D-A3E1-432E5B67167E}" presName="bgRect" presStyleLbl="bgShp" presStyleIdx="0" presStyleCnt="5"/>
      <dgm:spPr/>
    </dgm:pt>
    <dgm:pt modelId="{0DA3A6C9-8993-4DCE-8D31-D973CE2ACDB4}" type="pres">
      <dgm:prSet presAssocID="{765838A6-8A28-455D-A3E1-432E5B67167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9926A38-15C0-4008-B291-82464B49CDF2}" type="pres">
      <dgm:prSet presAssocID="{765838A6-8A28-455D-A3E1-432E5B67167E}" presName="spaceRect" presStyleCnt="0"/>
      <dgm:spPr/>
    </dgm:pt>
    <dgm:pt modelId="{99570864-9205-411E-8D09-7CB522F51B3E}" type="pres">
      <dgm:prSet presAssocID="{765838A6-8A28-455D-A3E1-432E5B67167E}" presName="parTx" presStyleLbl="revTx" presStyleIdx="0" presStyleCnt="5">
        <dgm:presLayoutVars>
          <dgm:chMax val="0"/>
          <dgm:chPref val="0"/>
        </dgm:presLayoutVars>
      </dgm:prSet>
      <dgm:spPr/>
    </dgm:pt>
    <dgm:pt modelId="{1CD1F4CA-025F-44EE-802C-4DAE93C31B78}" type="pres">
      <dgm:prSet presAssocID="{F6D63BFA-B00B-429C-83C5-77CCE5E6DA31}" presName="sibTrans" presStyleCnt="0"/>
      <dgm:spPr/>
    </dgm:pt>
    <dgm:pt modelId="{70F29B90-8B24-44B2-B99D-67C541E763E9}" type="pres">
      <dgm:prSet presAssocID="{C459973C-A432-4492-971F-B5B24455550C}" presName="compNode" presStyleCnt="0"/>
      <dgm:spPr/>
    </dgm:pt>
    <dgm:pt modelId="{E70822BC-4C53-4735-B543-206045E84B0D}" type="pres">
      <dgm:prSet presAssocID="{C459973C-A432-4492-971F-B5B24455550C}" presName="bgRect" presStyleLbl="bgShp" presStyleIdx="1" presStyleCnt="5"/>
      <dgm:spPr/>
    </dgm:pt>
    <dgm:pt modelId="{CADCE5E7-2C21-4A9F-84BD-8789EB977634}" type="pres">
      <dgm:prSet presAssocID="{C459973C-A432-4492-971F-B5B2445555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rnal"/>
        </a:ext>
      </dgm:extLst>
    </dgm:pt>
    <dgm:pt modelId="{5A26B38B-C19A-42F8-8387-6DFD5545D7B7}" type="pres">
      <dgm:prSet presAssocID="{C459973C-A432-4492-971F-B5B24455550C}" presName="spaceRect" presStyleCnt="0"/>
      <dgm:spPr/>
    </dgm:pt>
    <dgm:pt modelId="{14052618-1A22-4D42-B635-F27E31D4152B}" type="pres">
      <dgm:prSet presAssocID="{C459973C-A432-4492-971F-B5B24455550C}" presName="parTx" presStyleLbl="revTx" presStyleIdx="1" presStyleCnt="5">
        <dgm:presLayoutVars>
          <dgm:chMax val="0"/>
          <dgm:chPref val="0"/>
        </dgm:presLayoutVars>
      </dgm:prSet>
      <dgm:spPr/>
    </dgm:pt>
    <dgm:pt modelId="{FAB29D77-4151-46E9-A0AB-891F85ED9570}" type="pres">
      <dgm:prSet presAssocID="{531DB288-3BCF-4B85-9310-D101B7E5EC0F}" presName="sibTrans" presStyleCnt="0"/>
      <dgm:spPr/>
    </dgm:pt>
    <dgm:pt modelId="{284610BD-DF44-4D26-A066-0307AF0631D3}" type="pres">
      <dgm:prSet presAssocID="{F4D29D8E-5041-4A65-80E4-B8E4DADF103F}" presName="compNode" presStyleCnt="0"/>
      <dgm:spPr/>
    </dgm:pt>
    <dgm:pt modelId="{7E63369D-C4D7-4B93-B17C-BB88A1236C6E}" type="pres">
      <dgm:prSet presAssocID="{F4D29D8E-5041-4A65-80E4-B8E4DADF103F}" presName="bgRect" presStyleLbl="bgShp" presStyleIdx="2" presStyleCnt="5" custLinFactNeighborX="0"/>
      <dgm:spPr/>
    </dgm:pt>
    <dgm:pt modelId="{E637D5B5-8970-4029-8A48-B64445CB6047}" type="pres">
      <dgm:prSet presAssocID="{F4D29D8E-5041-4A65-80E4-B8E4DADF103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as"/>
        </a:ext>
      </dgm:extLst>
    </dgm:pt>
    <dgm:pt modelId="{E904CA28-4A96-4D5D-A9EE-AEA3290C237F}" type="pres">
      <dgm:prSet presAssocID="{F4D29D8E-5041-4A65-80E4-B8E4DADF103F}" presName="spaceRect" presStyleCnt="0"/>
      <dgm:spPr/>
    </dgm:pt>
    <dgm:pt modelId="{3DE1D22B-04BB-4064-8C5A-477914E1052F}" type="pres">
      <dgm:prSet presAssocID="{F4D29D8E-5041-4A65-80E4-B8E4DADF103F}" presName="parTx" presStyleLbl="revTx" presStyleIdx="2" presStyleCnt="5">
        <dgm:presLayoutVars>
          <dgm:chMax val="0"/>
          <dgm:chPref val="0"/>
        </dgm:presLayoutVars>
      </dgm:prSet>
      <dgm:spPr/>
    </dgm:pt>
    <dgm:pt modelId="{F33C2627-23CD-4531-B3E4-7D869A5C1E00}" type="pres">
      <dgm:prSet presAssocID="{B0CE8273-D1A2-4B4F-BC84-FEA9DAC88E32}" presName="sibTrans" presStyleCnt="0"/>
      <dgm:spPr/>
    </dgm:pt>
    <dgm:pt modelId="{AFAC8117-83D6-4967-842C-71430982AE63}" type="pres">
      <dgm:prSet presAssocID="{A6492C6A-880E-4A9C-AFCD-3B4F1826230F}" presName="compNode" presStyleCnt="0"/>
      <dgm:spPr/>
    </dgm:pt>
    <dgm:pt modelId="{4A8FF319-845C-4A2E-A3D0-BD56ED4FA805}" type="pres">
      <dgm:prSet presAssocID="{A6492C6A-880E-4A9C-AFCD-3B4F1826230F}" presName="bgRect" presStyleLbl="bgShp" presStyleIdx="3" presStyleCnt="5"/>
      <dgm:spPr/>
    </dgm:pt>
    <dgm:pt modelId="{B1137578-2D46-408C-AAD2-39535B2B3066}" type="pres">
      <dgm:prSet presAssocID="{A6492C6A-880E-4A9C-AFCD-3B4F182623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EBB08547-62EB-4376-9B81-16AF9DEE0390}" type="pres">
      <dgm:prSet presAssocID="{A6492C6A-880E-4A9C-AFCD-3B4F1826230F}" presName="spaceRect" presStyleCnt="0"/>
      <dgm:spPr/>
    </dgm:pt>
    <dgm:pt modelId="{8DF73953-95DA-4AE6-BF97-F43CDC98A792}" type="pres">
      <dgm:prSet presAssocID="{A6492C6A-880E-4A9C-AFCD-3B4F1826230F}" presName="parTx" presStyleLbl="revTx" presStyleIdx="3" presStyleCnt="5">
        <dgm:presLayoutVars>
          <dgm:chMax val="0"/>
          <dgm:chPref val="0"/>
        </dgm:presLayoutVars>
      </dgm:prSet>
      <dgm:spPr/>
    </dgm:pt>
    <dgm:pt modelId="{480474CF-C46F-477A-8AC6-2B83578C79A6}" type="pres">
      <dgm:prSet presAssocID="{051D27DF-9124-4081-8927-9B1F041CD60F}" presName="sibTrans" presStyleCnt="0"/>
      <dgm:spPr/>
    </dgm:pt>
    <dgm:pt modelId="{A856DC92-BB60-4274-B2DF-198D47788A73}" type="pres">
      <dgm:prSet presAssocID="{52757A73-2748-47D9-85D8-FAEF31B0EA8C}" presName="compNode" presStyleCnt="0"/>
      <dgm:spPr/>
    </dgm:pt>
    <dgm:pt modelId="{E351C694-632C-4AB5-BA9D-73DFA97A2969}" type="pres">
      <dgm:prSet presAssocID="{52757A73-2748-47D9-85D8-FAEF31B0EA8C}" presName="bgRect" presStyleLbl="bgShp" presStyleIdx="4" presStyleCnt="5"/>
      <dgm:spPr/>
    </dgm:pt>
    <dgm:pt modelId="{D0B2F52F-F547-4C67-91C4-4492A63FEF22}" type="pres">
      <dgm:prSet presAssocID="{52757A73-2748-47D9-85D8-FAEF31B0EA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AF1A2076-F127-4780-BC42-DEBECD9C60E7}" type="pres">
      <dgm:prSet presAssocID="{52757A73-2748-47D9-85D8-FAEF31B0EA8C}" presName="spaceRect" presStyleCnt="0"/>
      <dgm:spPr/>
    </dgm:pt>
    <dgm:pt modelId="{8D818F57-0FAC-4593-9347-C42E3DCE0CBC}" type="pres">
      <dgm:prSet presAssocID="{52757A73-2748-47D9-85D8-FAEF31B0EA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496500B-1829-4FBF-BD5D-A1A364E36EBF}" srcId="{47AB1677-7594-4F0F-8E63-C4BF9D790F94}" destId="{C459973C-A432-4492-971F-B5B24455550C}" srcOrd="1" destOrd="0" parTransId="{3578F29C-6B4A-42D9-8D19-FC88B6D0D822}" sibTransId="{531DB288-3BCF-4B85-9310-D101B7E5EC0F}"/>
    <dgm:cxn modelId="{7A574D1D-0601-4F1B-9249-FD5868871088}" type="presOf" srcId="{F4D29D8E-5041-4A65-80E4-B8E4DADF103F}" destId="{3DE1D22B-04BB-4064-8C5A-477914E1052F}" srcOrd="0" destOrd="0" presId="urn:microsoft.com/office/officeart/2018/2/layout/IconVerticalSolidList"/>
    <dgm:cxn modelId="{653C9086-0FFA-459B-80EB-69014C7238A0}" type="presOf" srcId="{47AB1677-7594-4F0F-8E63-C4BF9D790F94}" destId="{787634D3-7DF1-4D6D-9DFB-709FF88ABB18}" srcOrd="0" destOrd="0" presId="urn:microsoft.com/office/officeart/2018/2/layout/IconVerticalSolidList"/>
    <dgm:cxn modelId="{CAFAF999-3EDA-47BF-8D4E-4C07659A71CC}" type="presOf" srcId="{C459973C-A432-4492-971F-B5B24455550C}" destId="{14052618-1A22-4D42-B635-F27E31D4152B}" srcOrd="0" destOrd="0" presId="urn:microsoft.com/office/officeart/2018/2/layout/IconVerticalSolidList"/>
    <dgm:cxn modelId="{2DC2D1B2-CFAE-4FCD-BEDC-75D592FD48A1}" type="presOf" srcId="{765838A6-8A28-455D-A3E1-432E5B67167E}" destId="{99570864-9205-411E-8D09-7CB522F51B3E}" srcOrd="0" destOrd="0" presId="urn:microsoft.com/office/officeart/2018/2/layout/IconVerticalSolidList"/>
    <dgm:cxn modelId="{CAE3F7BB-DFF2-463C-BDF1-8D4660187792}" srcId="{47AB1677-7594-4F0F-8E63-C4BF9D790F94}" destId="{765838A6-8A28-455D-A3E1-432E5B67167E}" srcOrd="0" destOrd="0" parTransId="{A512BA3E-8F26-445B-96E2-9FBB488F2A0D}" sibTransId="{F6D63BFA-B00B-429C-83C5-77CCE5E6DA31}"/>
    <dgm:cxn modelId="{585C91BC-CDB3-4F1B-B7F8-3176129FFD2F}" srcId="{47AB1677-7594-4F0F-8E63-C4BF9D790F94}" destId="{52757A73-2748-47D9-85D8-FAEF31B0EA8C}" srcOrd="4" destOrd="0" parTransId="{0B02DB98-107C-4317-BC2B-1863A7A8D51A}" sibTransId="{DD306A5C-440E-445B-A573-74F700755DA7}"/>
    <dgm:cxn modelId="{54B2F2C5-5BFE-4571-8773-0A58ACAC929D}" type="presOf" srcId="{52757A73-2748-47D9-85D8-FAEF31B0EA8C}" destId="{8D818F57-0FAC-4593-9347-C42E3DCE0CBC}" srcOrd="0" destOrd="0" presId="urn:microsoft.com/office/officeart/2018/2/layout/IconVerticalSolidList"/>
    <dgm:cxn modelId="{E91A36C8-F550-497D-BFFF-001C4F76A9CE}" type="presOf" srcId="{A6492C6A-880E-4A9C-AFCD-3B4F1826230F}" destId="{8DF73953-95DA-4AE6-BF97-F43CDC98A792}" srcOrd="0" destOrd="0" presId="urn:microsoft.com/office/officeart/2018/2/layout/IconVerticalSolidList"/>
    <dgm:cxn modelId="{7F15C8CB-40AF-401F-8DCC-C2783A0F21ED}" srcId="{47AB1677-7594-4F0F-8E63-C4BF9D790F94}" destId="{A6492C6A-880E-4A9C-AFCD-3B4F1826230F}" srcOrd="3" destOrd="0" parTransId="{8D4C448F-6D6E-4914-AE4C-7767A4D26066}" sibTransId="{051D27DF-9124-4081-8927-9B1F041CD60F}"/>
    <dgm:cxn modelId="{EA6206E1-2F7C-4B31-A853-E2BE31451306}" srcId="{47AB1677-7594-4F0F-8E63-C4BF9D790F94}" destId="{F4D29D8E-5041-4A65-80E4-B8E4DADF103F}" srcOrd="2" destOrd="0" parTransId="{8C468D0E-0BF8-4B74-A7AD-BB32E052F6DD}" sibTransId="{B0CE8273-D1A2-4B4F-BC84-FEA9DAC88E32}"/>
    <dgm:cxn modelId="{BF688399-3CB5-43D3-B7F3-17E621E5391E}" type="presParOf" srcId="{787634D3-7DF1-4D6D-9DFB-709FF88ABB18}" destId="{F7675F4D-1F2B-4ACB-B6D2-4F40DF2F87F1}" srcOrd="0" destOrd="0" presId="urn:microsoft.com/office/officeart/2018/2/layout/IconVerticalSolidList"/>
    <dgm:cxn modelId="{9A620D20-5F86-48B2-8138-57310619C331}" type="presParOf" srcId="{F7675F4D-1F2B-4ACB-B6D2-4F40DF2F87F1}" destId="{3124AFB4-B6B1-4A02-95BE-DA657C9DD9E9}" srcOrd="0" destOrd="0" presId="urn:microsoft.com/office/officeart/2018/2/layout/IconVerticalSolidList"/>
    <dgm:cxn modelId="{0EAA8ACF-D475-491A-9CEF-29A48F734820}" type="presParOf" srcId="{F7675F4D-1F2B-4ACB-B6D2-4F40DF2F87F1}" destId="{0DA3A6C9-8993-4DCE-8D31-D973CE2ACDB4}" srcOrd="1" destOrd="0" presId="urn:microsoft.com/office/officeart/2018/2/layout/IconVerticalSolidList"/>
    <dgm:cxn modelId="{135E3F9B-5A59-4803-96F1-CBEF1D13703E}" type="presParOf" srcId="{F7675F4D-1F2B-4ACB-B6D2-4F40DF2F87F1}" destId="{D9926A38-15C0-4008-B291-82464B49CDF2}" srcOrd="2" destOrd="0" presId="urn:microsoft.com/office/officeart/2018/2/layout/IconVerticalSolidList"/>
    <dgm:cxn modelId="{2B5CDD10-EA69-4A79-8FDA-E8F2C1FB0F88}" type="presParOf" srcId="{F7675F4D-1F2B-4ACB-B6D2-4F40DF2F87F1}" destId="{99570864-9205-411E-8D09-7CB522F51B3E}" srcOrd="3" destOrd="0" presId="urn:microsoft.com/office/officeart/2018/2/layout/IconVerticalSolidList"/>
    <dgm:cxn modelId="{2CA62C82-AC1C-41C3-9C46-915DE3786582}" type="presParOf" srcId="{787634D3-7DF1-4D6D-9DFB-709FF88ABB18}" destId="{1CD1F4CA-025F-44EE-802C-4DAE93C31B78}" srcOrd="1" destOrd="0" presId="urn:microsoft.com/office/officeart/2018/2/layout/IconVerticalSolidList"/>
    <dgm:cxn modelId="{BCE25804-F215-4909-A3D4-0CCED9CC42BA}" type="presParOf" srcId="{787634D3-7DF1-4D6D-9DFB-709FF88ABB18}" destId="{70F29B90-8B24-44B2-B99D-67C541E763E9}" srcOrd="2" destOrd="0" presId="urn:microsoft.com/office/officeart/2018/2/layout/IconVerticalSolidList"/>
    <dgm:cxn modelId="{B65CD185-409B-41E9-9125-8FF14D573BFD}" type="presParOf" srcId="{70F29B90-8B24-44B2-B99D-67C541E763E9}" destId="{E70822BC-4C53-4735-B543-206045E84B0D}" srcOrd="0" destOrd="0" presId="urn:microsoft.com/office/officeart/2018/2/layout/IconVerticalSolidList"/>
    <dgm:cxn modelId="{82E44D33-AB9F-49D1-B2F5-00036D0330DC}" type="presParOf" srcId="{70F29B90-8B24-44B2-B99D-67C541E763E9}" destId="{CADCE5E7-2C21-4A9F-84BD-8789EB977634}" srcOrd="1" destOrd="0" presId="urn:microsoft.com/office/officeart/2018/2/layout/IconVerticalSolidList"/>
    <dgm:cxn modelId="{01D42B61-F099-4D37-98DB-2CCD4B002C47}" type="presParOf" srcId="{70F29B90-8B24-44B2-B99D-67C541E763E9}" destId="{5A26B38B-C19A-42F8-8387-6DFD5545D7B7}" srcOrd="2" destOrd="0" presId="urn:microsoft.com/office/officeart/2018/2/layout/IconVerticalSolidList"/>
    <dgm:cxn modelId="{88AC7810-8C61-4337-9354-E172755648CE}" type="presParOf" srcId="{70F29B90-8B24-44B2-B99D-67C541E763E9}" destId="{14052618-1A22-4D42-B635-F27E31D4152B}" srcOrd="3" destOrd="0" presId="urn:microsoft.com/office/officeart/2018/2/layout/IconVerticalSolidList"/>
    <dgm:cxn modelId="{0AA21AC5-307C-443D-94EF-74201EE467D4}" type="presParOf" srcId="{787634D3-7DF1-4D6D-9DFB-709FF88ABB18}" destId="{FAB29D77-4151-46E9-A0AB-891F85ED9570}" srcOrd="3" destOrd="0" presId="urn:microsoft.com/office/officeart/2018/2/layout/IconVerticalSolidList"/>
    <dgm:cxn modelId="{6582C1E4-FC11-4FA9-9E9A-11AEA54BAFB9}" type="presParOf" srcId="{787634D3-7DF1-4D6D-9DFB-709FF88ABB18}" destId="{284610BD-DF44-4D26-A066-0307AF0631D3}" srcOrd="4" destOrd="0" presId="urn:microsoft.com/office/officeart/2018/2/layout/IconVerticalSolidList"/>
    <dgm:cxn modelId="{EEE65468-699E-4A75-A55F-4A754F60CAA6}" type="presParOf" srcId="{284610BD-DF44-4D26-A066-0307AF0631D3}" destId="{7E63369D-C4D7-4B93-B17C-BB88A1236C6E}" srcOrd="0" destOrd="0" presId="urn:microsoft.com/office/officeart/2018/2/layout/IconVerticalSolidList"/>
    <dgm:cxn modelId="{2CD3BF70-734B-44C8-9318-4593D093B294}" type="presParOf" srcId="{284610BD-DF44-4D26-A066-0307AF0631D3}" destId="{E637D5B5-8970-4029-8A48-B64445CB6047}" srcOrd="1" destOrd="0" presId="urn:microsoft.com/office/officeart/2018/2/layout/IconVerticalSolidList"/>
    <dgm:cxn modelId="{0B554BDA-562F-43F9-926B-68B8408C0381}" type="presParOf" srcId="{284610BD-DF44-4D26-A066-0307AF0631D3}" destId="{E904CA28-4A96-4D5D-A9EE-AEA3290C237F}" srcOrd="2" destOrd="0" presId="urn:microsoft.com/office/officeart/2018/2/layout/IconVerticalSolidList"/>
    <dgm:cxn modelId="{F27E3DE4-B7F5-461D-B87A-BA9EB8AA6FCF}" type="presParOf" srcId="{284610BD-DF44-4D26-A066-0307AF0631D3}" destId="{3DE1D22B-04BB-4064-8C5A-477914E1052F}" srcOrd="3" destOrd="0" presId="urn:microsoft.com/office/officeart/2018/2/layout/IconVerticalSolidList"/>
    <dgm:cxn modelId="{70E8CFBA-29A6-4A7E-ACCF-D7E4015AC32C}" type="presParOf" srcId="{787634D3-7DF1-4D6D-9DFB-709FF88ABB18}" destId="{F33C2627-23CD-4531-B3E4-7D869A5C1E00}" srcOrd="5" destOrd="0" presId="urn:microsoft.com/office/officeart/2018/2/layout/IconVerticalSolidList"/>
    <dgm:cxn modelId="{36961165-2C69-4E70-8A43-1A1DAFA1880D}" type="presParOf" srcId="{787634D3-7DF1-4D6D-9DFB-709FF88ABB18}" destId="{AFAC8117-83D6-4967-842C-71430982AE63}" srcOrd="6" destOrd="0" presId="urn:microsoft.com/office/officeart/2018/2/layout/IconVerticalSolidList"/>
    <dgm:cxn modelId="{31E6858C-B714-40A0-B468-3C142E5BD25E}" type="presParOf" srcId="{AFAC8117-83D6-4967-842C-71430982AE63}" destId="{4A8FF319-845C-4A2E-A3D0-BD56ED4FA805}" srcOrd="0" destOrd="0" presId="urn:microsoft.com/office/officeart/2018/2/layout/IconVerticalSolidList"/>
    <dgm:cxn modelId="{D9387E98-E6B2-4696-8262-0A63F68B8E3F}" type="presParOf" srcId="{AFAC8117-83D6-4967-842C-71430982AE63}" destId="{B1137578-2D46-408C-AAD2-39535B2B3066}" srcOrd="1" destOrd="0" presId="urn:microsoft.com/office/officeart/2018/2/layout/IconVerticalSolidList"/>
    <dgm:cxn modelId="{199A9C44-645F-4EFC-8356-53ECCADAE31C}" type="presParOf" srcId="{AFAC8117-83D6-4967-842C-71430982AE63}" destId="{EBB08547-62EB-4376-9B81-16AF9DEE0390}" srcOrd="2" destOrd="0" presId="urn:microsoft.com/office/officeart/2018/2/layout/IconVerticalSolidList"/>
    <dgm:cxn modelId="{5E7B2A1D-BF42-4CC8-AAB4-D9ED0CDB7556}" type="presParOf" srcId="{AFAC8117-83D6-4967-842C-71430982AE63}" destId="{8DF73953-95DA-4AE6-BF97-F43CDC98A792}" srcOrd="3" destOrd="0" presId="urn:microsoft.com/office/officeart/2018/2/layout/IconVerticalSolidList"/>
    <dgm:cxn modelId="{E51723EA-B3D1-4DC6-8743-30485F4E2AE2}" type="presParOf" srcId="{787634D3-7DF1-4D6D-9DFB-709FF88ABB18}" destId="{480474CF-C46F-477A-8AC6-2B83578C79A6}" srcOrd="7" destOrd="0" presId="urn:microsoft.com/office/officeart/2018/2/layout/IconVerticalSolidList"/>
    <dgm:cxn modelId="{6DA9BF33-9196-4A2D-A05A-1E7ED1FED3B1}" type="presParOf" srcId="{787634D3-7DF1-4D6D-9DFB-709FF88ABB18}" destId="{A856DC92-BB60-4274-B2DF-198D47788A73}" srcOrd="8" destOrd="0" presId="urn:microsoft.com/office/officeart/2018/2/layout/IconVerticalSolidList"/>
    <dgm:cxn modelId="{4608FC3E-8764-47E4-ABCD-FF8D21C79AFA}" type="presParOf" srcId="{A856DC92-BB60-4274-B2DF-198D47788A73}" destId="{E351C694-632C-4AB5-BA9D-73DFA97A2969}" srcOrd="0" destOrd="0" presId="urn:microsoft.com/office/officeart/2018/2/layout/IconVerticalSolidList"/>
    <dgm:cxn modelId="{8F09981B-F846-419A-B639-BA5FFDC97B2D}" type="presParOf" srcId="{A856DC92-BB60-4274-B2DF-198D47788A73}" destId="{D0B2F52F-F547-4C67-91C4-4492A63FEF22}" srcOrd="1" destOrd="0" presId="urn:microsoft.com/office/officeart/2018/2/layout/IconVerticalSolidList"/>
    <dgm:cxn modelId="{1D609B21-88E6-4F5C-B202-4610A3B946E1}" type="presParOf" srcId="{A856DC92-BB60-4274-B2DF-198D47788A73}" destId="{AF1A2076-F127-4780-BC42-DEBECD9C60E7}" srcOrd="2" destOrd="0" presId="urn:microsoft.com/office/officeart/2018/2/layout/IconVerticalSolidList"/>
    <dgm:cxn modelId="{2F04ACF3-1062-46EE-9F54-D91251BD8C59}" type="presParOf" srcId="{A856DC92-BB60-4274-B2DF-198D47788A73}" destId="{8D818F57-0FAC-4593-9347-C42E3DCE0C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B1677-7594-4F0F-8E63-C4BF9D790F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838A6-8A28-455D-A3E1-432E5B67167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Atas do Copom</a:t>
          </a:r>
          <a:r>
            <a:rPr lang="pt-BR" dirty="0"/>
            <a:t>: documentos publicados pelo Banco Central após as reuniões que definem periodicamente a meta da taxa básica de juros Selic para o Brasil</a:t>
          </a:r>
          <a:endParaRPr lang="en-US" dirty="0"/>
        </a:p>
      </dgm:t>
    </dgm:pt>
    <dgm:pt modelId="{A512BA3E-8F26-445B-96E2-9FBB488F2A0D}" type="parTrans" cxnId="{CAE3F7BB-DFF2-463C-BDF1-8D4660187792}">
      <dgm:prSet/>
      <dgm:spPr/>
      <dgm:t>
        <a:bodyPr/>
        <a:lstStyle/>
        <a:p>
          <a:endParaRPr lang="en-US"/>
        </a:p>
      </dgm:t>
    </dgm:pt>
    <dgm:pt modelId="{F6D63BFA-B00B-429C-83C5-77CCE5E6DA31}" type="sibTrans" cxnId="{CAE3F7BB-DFF2-463C-BDF1-8D4660187792}">
      <dgm:prSet/>
      <dgm:spPr/>
      <dgm:t>
        <a:bodyPr/>
        <a:lstStyle/>
        <a:p>
          <a:endParaRPr lang="en-US"/>
        </a:p>
      </dgm:t>
    </dgm:pt>
    <dgm:pt modelId="{C459973C-A432-4492-971F-B5B24455550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Documentos </a:t>
          </a:r>
          <a:r>
            <a:rPr lang="pt-BR" b="1" dirty="0"/>
            <a:t>públicos</a:t>
          </a:r>
          <a:r>
            <a:rPr lang="pt-BR" dirty="0"/>
            <a:t>, divulgados no site do Banco Central a cada 45 dias, para justificar a decisão de juros da diretoria que integra o “Comitê de Política Monetária – Copom”</a:t>
          </a:r>
          <a:endParaRPr lang="en-US" dirty="0"/>
        </a:p>
      </dgm:t>
    </dgm:pt>
    <dgm:pt modelId="{3578F29C-6B4A-42D9-8D19-FC88B6D0D822}" type="parTrans" cxnId="{B496500B-1829-4FBF-BD5D-A1A364E36EBF}">
      <dgm:prSet/>
      <dgm:spPr/>
      <dgm:t>
        <a:bodyPr/>
        <a:lstStyle/>
        <a:p>
          <a:endParaRPr lang="en-US"/>
        </a:p>
      </dgm:t>
    </dgm:pt>
    <dgm:pt modelId="{531DB288-3BCF-4B85-9310-D101B7E5EC0F}" type="sibTrans" cxnId="{B496500B-1829-4FBF-BD5D-A1A364E36EBF}">
      <dgm:prSet/>
      <dgm:spPr/>
      <dgm:t>
        <a:bodyPr/>
        <a:lstStyle/>
        <a:p>
          <a:endParaRPr lang="en-US"/>
        </a:p>
      </dgm:t>
    </dgm:pt>
    <dgm:pt modelId="{F4D29D8E-5041-4A65-80E4-B8E4DADF103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Servem de </a:t>
          </a:r>
          <a:r>
            <a:rPr lang="pt-BR" b="1" dirty="0"/>
            <a:t>referência</a:t>
          </a:r>
          <a:r>
            <a:rPr lang="pt-BR" dirty="0"/>
            <a:t> para o "Sistema de Metas de Inflação", adotado pelo país desde 1999</a:t>
          </a:r>
          <a:endParaRPr lang="en-US" dirty="0"/>
        </a:p>
      </dgm:t>
    </dgm:pt>
    <dgm:pt modelId="{8C468D0E-0BF8-4B74-A7AD-BB32E052F6DD}" type="parTrans" cxnId="{EA6206E1-2F7C-4B31-A853-E2BE31451306}">
      <dgm:prSet/>
      <dgm:spPr/>
      <dgm:t>
        <a:bodyPr/>
        <a:lstStyle/>
        <a:p>
          <a:endParaRPr lang="en-US"/>
        </a:p>
      </dgm:t>
    </dgm:pt>
    <dgm:pt modelId="{B0CE8273-D1A2-4B4F-BC84-FEA9DAC88E32}" type="sibTrans" cxnId="{EA6206E1-2F7C-4B31-A853-E2BE31451306}">
      <dgm:prSet/>
      <dgm:spPr/>
      <dgm:t>
        <a:bodyPr/>
        <a:lstStyle/>
        <a:p>
          <a:endParaRPr lang="en-US"/>
        </a:p>
      </dgm:t>
    </dgm:pt>
    <dgm:pt modelId="{A6492C6A-880E-4A9C-AFCD-3B4F1826230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Desde então, já foram publicadas mais de </a:t>
          </a:r>
          <a:r>
            <a:rPr lang="pt-BR" b="1" dirty="0"/>
            <a:t>230 atas</a:t>
          </a:r>
          <a:r>
            <a:rPr lang="pt-BR" dirty="0"/>
            <a:t>, que servirão de base para este trabalho; a maior parte delas tem versão em </a:t>
          </a:r>
          <a:r>
            <a:rPr lang="pt-BR" b="1" dirty="0"/>
            <a:t>inglês</a:t>
          </a:r>
          <a:endParaRPr lang="en-US" b="1" dirty="0"/>
        </a:p>
      </dgm:t>
    </dgm:pt>
    <dgm:pt modelId="{8D4C448F-6D6E-4914-AE4C-7767A4D26066}" type="parTrans" cxnId="{7F15C8CB-40AF-401F-8DCC-C2783A0F21ED}">
      <dgm:prSet/>
      <dgm:spPr/>
      <dgm:t>
        <a:bodyPr/>
        <a:lstStyle/>
        <a:p>
          <a:endParaRPr lang="en-US"/>
        </a:p>
      </dgm:t>
    </dgm:pt>
    <dgm:pt modelId="{051D27DF-9124-4081-8927-9B1F041CD60F}" type="sibTrans" cxnId="{7F15C8CB-40AF-401F-8DCC-C2783A0F21ED}">
      <dgm:prSet/>
      <dgm:spPr/>
      <dgm:t>
        <a:bodyPr/>
        <a:lstStyle/>
        <a:p>
          <a:endParaRPr lang="en-US"/>
        </a:p>
      </dgm:t>
    </dgm:pt>
    <dgm:pt modelId="{787634D3-7DF1-4D6D-9DFB-709FF88ABB18}" type="pres">
      <dgm:prSet presAssocID="{47AB1677-7594-4F0F-8E63-C4BF9D790F94}" presName="root" presStyleCnt="0">
        <dgm:presLayoutVars>
          <dgm:dir/>
          <dgm:resizeHandles val="exact"/>
        </dgm:presLayoutVars>
      </dgm:prSet>
      <dgm:spPr/>
    </dgm:pt>
    <dgm:pt modelId="{F7675F4D-1F2B-4ACB-B6D2-4F40DF2F87F1}" type="pres">
      <dgm:prSet presAssocID="{765838A6-8A28-455D-A3E1-432E5B67167E}" presName="compNode" presStyleCnt="0"/>
      <dgm:spPr/>
    </dgm:pt>
    <dgm:pt modelId="{3124AFB4-B6B1-4A02-95BE-DA657C9DD9E9}" type="pres">
      <dgm:prSet presAssocID="{765838A6-8A28-455D-A3E1-432E5B67167E}" presName="bgRect" presStyleLbl="bgShp" presStyleIdx="0" presStyleCnt="4" custLinFactNeighborX="13347" custLinFactNeighborY="-4115"/>
      <dgm:spPr/>
    </dgm:pt>
    <dgm:pt modelId="{0DA3A6C9-8993-4DCE-8D31-D973CE2ACDB4}" type="pres">
      <dgm:prSet presAssocID="{765838A6-8A28-455D-A3E1-432E5B6716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9926A38-15C0-4008-B291-82464B49CDF2}" type="pres">
      <dgm:prSet presAssocID="{765838A6-8A28-455D-A3E1-432E5B67167E}" presName="spaceRect" presStyleCnt="0"/>
      <dgm:spPr/>
    </dgm:pt>
    <dgm:pt modelId="{99570864-9205-411E-8D09-7CB522F51B3E}" type="pres">
      <dgm:prSet presAssocID="{765838A6-8A28-455D-A3E1-432E5B67167E}" presName="parTx" presStyleLbl="revTx" presStyleIdx="0" presStyleCnt="4">
        <dgm:presLayoutVars>
          <dgm:chMax val="0"/>
          <dgm:chPref val="0"/>
        </dgm:presLayoutVars>
      </dgm:prSet>
      <dgm:spPr/>
    </dgm:pt>
    <dgm:pt modelId="{1CD1F4CA-025F-44EE-802C-4DAE93C31B78}" type="pres">
      <dgm:prSet presAssocID="{F6D63BFA-B00B-429C-83C5-77CCE5E6DA31}" presName="sibTrans" presStyleCnt="0"/>
      <dgm:spPr/>
    </dgm:pt>
    <dgm:pt modelId="{70F29B90-8B24-44B2-B99D-67C541E763E9}" type="pres">
      <dgm:prSet presAssocID="{C459973C-A432-4492-971F-B5B24455550C}" presName="compNode" presStyleCnt="0"/>
      <dgm:spPr/>
    </dgm:pt>
    <dgm:pt modelId="{E70822BC-4C53-4735-B543-206045E84B0D}" type="pres">
      <dgm:prSet presAssocID="{C459973C-A432-4492-971F-B5B24455550C}" presName="bgRect" presStyleLbl="bgShp" presStyleIdx="1" presStyleCnt="4"/>
      <dgm:spPr/>
    </dgm:pt>
    <dgm:pt modelId="{CADCE5E7-2C21-4A9F-84BD-8789EB977634}" type="pres">
      <dgm:prSet presAssocID="{C459973C-A432-4492-971F-B5B2445555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rnal"/>
        </a:ext>
      </dgm:extLst>
    </dgm:pt>
    <dgm:pt modelId="{5A26B38B-C19A-42F8-8387-6DFD5545D7B7}" type="pres">
      <dgm:prSet presAssocID="{C459973C-A432-4492-971F-B5B24455550C}" presName="spaceRect" presStyleCnt="0"/>
      <dgm:spPr/>
    </dgm:pt>
    <dgm:pt modelId="{14052618-1A22-4D42-B635-F27E31D4152B}" type="pres">
      <dgm:prSet presAssocID="{C459973C-A432-4492-971F-B5B24455550C}" presName="parTx" presStyleLbl="revTx" presStyleIdx="1" presStyleCnt="4">
        <dgm:presLayoutVars>
          <dgm:chMax val="0"/>
          <dgm:chPref val="0"/>
        </dgm:presLayoutVars>
      </dgm:prSet>
      <dgm:spPr/>
    </dgm:pt>
    <dgm:pt modelId="{FAB29D77-4151-46E9-A0AB-891F85ED9570}" type="pres">
      <dgm:prSet presAssocID="{531DB288-3BCF-4B85-9310-D101B7E5EC0F}" presName="sibTrans" presStyleCnt="0"/>
      <dgm:spPr/>
    </dgm:pt>
    <dgm:pt modelId="{284610BD-DF44-4D26-A066-0307AF0631D3}" type="pres">
      <dgm:prSet presAssocID="{F4D29D8E-5041-4A65-80E4-B8E4DADF103F}" presName="compNode" presStyleCnt="0"/>
      <dgm:spPr/>
    </dgm:pt>
    <dgm:pt modelId="{7E63369D-C4D7-4B93-B17C-BB88A1236C6E}" type="pres">
      <dgm:prSet presAssocID="{F4D29D8E-5041-4A65-80E4-B8E4DADF103F}" presName="bgRect" presStyleLbl="bgShp" presStyleIdx="2" presStyleCnt="4" custLinFactNeighborX="0"/>
      <dgm:spPr/>
    </dgm:pt>
    <dgm:pt modelId="{E637D5B5-8970-4029-8A48-B64445CB6047}" type="pres">
      <dgm:prSet presAssocID="{F4D29D8E-5041-4A65-80E4-B8E4DADF10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as"/>
        </a:ext>
      </dgm:extLst>
    </dgm:pt>
    <dgm:pt modelId="{E904CA28-4A96-4D5D-A9EE-AEA3290C237F}" type="pres">
      <dgm:prSet presAssocID="{F4D29D8E-5041-4A65-80E4-B8E4DADF103F}" presName="spaceRect" presStyleCnt="0"/>
      <dgm:spPr/>
    </dgm:pt>
    <dgm:pt modelId="{3DE1D22B-04BB-4064-8C5A-477914E1052F}" type="pres">
      <dgm:prSet presAssocID="{F4D29D8E-5041-4A65-80E4-B8E4DADF103F}" presName="parTx" presStyleLbl="revTx" presStyleIdx="2" presStyleCnt="4">
        <dgm:presLayoutVars>
          <dgm:chMax val="0"/>
          <dgm:chPref val="0"/>
        </dgm:presLayoutVars>
      </dgm:prSet>
      <dgm:spPr/>
    </dgm:pt>
    <dgm:pt modelId="{F33C2627-23CD-4531-B3E4-7D869A5C1E00}" type="pres">
      <dgm:prSet presAssocID="{B0CE8273-D1A2-4B4F-BC84-FEA9DAC88E32}" presName="sibTrans" presStyleCnt="0"/>
      <dgm:spPr/>
    </dgm:pt>
    <dgm:pt modelId="{AFAC8117-83D6-4967-842C-71430982AE63}" type="pres">
      <dgm:prSet presAssocID="{A6492C6A-880E-4A9C-AFCD-3B4F1826230F}" presName="compNode" presStyleCnt="0"/>
      <dgm:spPr/>
    </dgm:pt>
    <dgm:pt modelId="{4A8FF319-845C-4A2E-A3D0-BD56ED4FA805}" type="pres">
      <dgm:prSet presAssocID="{A6492C6A-880E-4A9C-AFCD-3B4F1826230F}" presName="bgRect" presStyleLbl="bgShp" presStyleIdx="3" presStyleCnt="4"/>
      <dgm:spPr/>
    </dgm:pt>
    <dgm:pt modelId="{B1137578-2D46-408C-AAD2-39535B2B3066}" type="pres">
      <dgm:prSet presAssocID="{A6492C6A-880E-4A9C-AFCD-3B4F182623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EBB08547-62EB-4376-9B81-16AF9DEE0390}" type="pres">
      <dgm:prSet presAssocID="{A6492C6A-880E-4A9C-AFCD-3B4F1826230F}" presName="spaceRect" presStyleCnt="0"/>
      <dgm:spPr/>
    </dgm:pt>
    <dgm:pt modelId="{8DF73953-95DA-4AE6-BF97-F43CDC98A792}" type="pres">
      <dgm:prSet presAssocID="{A6492C6A-880E-4A9C-AFCD-3B4F1826230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96500B-1829-4FBF-BD5D-A1A364E36EBF}" srcId="{47AB1677-7594-4F0F-8E63-C4BF9D790F94}" destId="{C459973C-A432-4492-971F-B5B24455550C}" srcOrd="1" destOrd="0" parTransId="{3578F29C-6B4A-42D9-8D19-FC88B6D0D822}" sibTransId="{531DB288-3BCF-4B85-9310-D101B7E5EC0F}"/>
    <dgm:cxn modelId="{7A574D1D-0601-4F1B-9249-FD5868871088}" type="presOf" srcId="{F4D29D8E-5041-4A65-80E4-B8E4DADF103F}" destId="{3DE1D22B-04BB-4064-8C5A-477914E1052F}" srcOrd="0" destOrd="0" presId="urn:microsoft.com/office/officeart/2018/2/layout/IconVerticalSolidList"/>
    <dgm:cxn modelId="{653C9086-0FFA-459B-80EB-69014C7238A0}" type="presOf" srcId="{47AB1677-7594-4F0F-8E63-C4BF9D790F94}" destId="{787634D3-7DF1-4D6D-9DFB-709FF88ABB18}" srcOrd="0" destOrd="0" presId="urn:microsoft.com/office/officeart/2018/2/layout/IconVerticalSolidList"/>
    <dgm:cxn modelId="{CAFAF999-3EDA-47BF-8D4E-4C07659A71CC}" type="presOf" srcId="{C459973C-A432-4492-971F-B5B24455550C}" destId="{14052618-1A22-4D42-B635-F27E31D4152B}" srcOrd="0" destOrd="0" presId="urn:microsoft.com/office/officeart/2018/2/layout/IconVerticalSolidList"/>
    <dgm:cxn modelId="{2DC2D1B2-CFAE-4FCD-BEDC-75D592FD48A1}" type="presOf" srcId="{765838A6-8A28-455D-A3E1-432E5B67167E}" destId="{99570864-9205-411E-8D09-7CB522F51B3E}" srcOrd="0" destOrd="0" presId="urn:microsoft.com/office/officeart/2018/2/layout/IconVerticalSolidList"/>
    <dgm:cxn modelId="{CAE3F7BB-DFF2-463C-BDF1-8D4660187792}" srcId="{47AB1677-7594-4F0F-8E63-C4BF9D790F94}" destId="{765838A6-8A28-455D-A3E1-432E5B67167E}" srcOrd="0" destOrd="0" parTransId="{A512BA3E-8F26-445B-96E2-9FBB488F2A0D}" sibTransId="{F6D63BFA-B00B-429C-83C5-77CCE5E6DA31}"/>
    <dgm:cxn modelId="{E91A36C8-F550-497D-BFFF-001C4F76A9CE}" type="presOf" srcId="{A6492C6A-880E-4A9C-AFCD-3B4F1826230F}" destId="{8DF73953-95DA-4AE6-BF97-F43CDC98A792}" srcOrd="0" destOrd="0" presId="urn:microsoft.com/office/officeart/2018/2/layout/IconVerticalSolidList"/>
    <dgm:cxn modelId="{7F15C8CB-40AF-401F-8DCC-C2783A0F21ED}" srcId="{47AB1677-7594-4F0F-8E63-C4BF9D790F94}" destId="{A6492C6A-880E-4A9C-AFCD-3B4F1826230F}" srcOrd="3" destOrd="0" parTransId="{8D4C448F-6D6E-4914-AE4C-7767A4D26066}" sibTransId="{051D27DF-9124-4081-8927-9B1F041CD60F}"/>
    <dgm:cxn modelId="{EA6206E1-2F7C-4B31-A853-E2BE31451306}" srcId="{47AB1677-7594-4F0F-8E63-C4BF9D790F94}" destId="{F4D29D8E-5041-4A65-80E4-B8E4DADF103F}" srcOrd="2" destOrd="0" parTransId="{8C468D0E-0BF8-4B74-A7AD-BB32E052F6DD}" sibTransId="{B0CE8273-D1A2-4B4F-BC84-FEA9DAC88E32}"/>
    <dgm:cxn modelId="{BF688399-3CB5-43D3-B7F3-17E621E5391E}" type="presParOf" srcId="{787634D3-7DF1-4D6D-9DFB-709FF88ABB18}" destId="{F7675F4D-1F2B-4ACB-B6D2-4F40DF2F87F1}" srcOrd="0" destOrd="0" presId="urn:microsoft.com/office/officeart/2018/2/layout/IconVerticalSolidList"/>
    <dgm:cxn modelId="{9A620D20-5F86-48B2-8138-57310619C331}" type="presParOf" srcId="{F7675F4D-1F2B-4ACB-B6D2-4F40DF2F87F1}" destId="{3124AFB4-B6B1-4A02-95BE-DA657C9DD9E9}" srcOrd="0" destOrd="0" presId="urn:microsoft.com/office/officeart/2018/2/layout/IconVerticalSolidList"/>
    <dgm:cxn modelId="{0EAA8ACF-D475-491A-9CEF-29A48F734820}" type="presParOf" srcId="{F7675F4D-1F2B-4ACB-B6D2-4F40DF2F87F1}" destId="{0DA3A6C9-8993-4DCE-8D31-D973CE2ACDB4}" srcOrd="1" destOrd="0" presId="urn:microsoft.com/office/officeart/2018/2/layout/IconVerticalSolidList"/>
    <dgm:cxn modelId="{135E3F9B-5A59-4803-96F1-CBEF1D13703E}" type="presParOf" srcId="{F7675F4D-1F2B-4ACB-B6D2-4F40DF2F87F1}" destId="{D9926A38-15C0-4008-B291-82464B49CDF2}" srcOrd="2" destOrd="0" presId="urn:microsoft.com/office/officeart/2018/2/layout/IconVerticalSolidList"/>
    <dgm:cxn modelId="{2B5CDD10-EA69-4A79-8FDA-E8F2C1FB0F88}" type="presParOf" srcId="{F7675F4D-1F2B-4ACB-B6D2-4F40DF2F87F1}" destId="{99570864-9205-411E-8D09-7CB522F51B3E}" srcOrd="3" destOrd="0" presId="urn:microsoft.com/office/officeart/2018/2/layout/IconVerticalSolidList"/>
    <dgm:cxn modelId="{2CA62C82-AC1C-41C3-9C46-915DE3786582}" type="presParOf" srcId="{787634D3-7DF1-4D6D-9DFB-709FF88ABB18}" destId="{1CD1F4CA-025F-44EE-802C-4DAE93C31B78}" srcOrd="1" destOrd="0" presId="urn:microsoft.com/office/officeart/2018/2/layout/IconVerticalSolidList"/>
    <dgm:cxn modelId="{BCE25804-F215-4909-A3D4-0CCED9CC42BA}" type="presParOf" srcId="{787634D3-7DF1-4D6D-9DFB-709FF88ABB18}" destId="{70F29B90-8B24-44B2-B99D-67C541E763E9}" srcOrd="2" destOrd="0" presId="urn:microsoft.com/office/officeart/2018/2/layout/IconVerticalSolidList"/>
    <dgm:cxn modelId="{B65CD185-409B-41E9-9125-8FF14D573BFD}" type="presParOf" srcId="{70F29B90-8B24-44B2-B99D-67C541E763E9}" destId="{E70822BC-4C53-4735-B543-206045E84B0D}" srcOrd="0" destOrd="0" presId="urn:microsoft.com/office/officeart/2018/2/layout/IconVerticalSolidList"/>
    <dgm:cxn modelId="{82E44D33-AB9F-49D1-B2F5-00036D0330DC}" type="presParOf" srcId="{70F29B90-8B24-44B2-B99D-67C541E763E9}" destId="{CADCE5E7-2C21-4A9F-84BD-8789EB977634}" srcOrd="1" destOrd="0" presId="urn:microsoft.com/office/officeart/2018/2/layout/IconVerticalSolidList"/>
    <dgm:cxn modelId="{01D42B61-F099-4D37-98DB-2CCD4B002C47}" type="presParOf" srcId="{70F29B90-8B24-44B2-B99D-67C541E763E9}" destId="{5A26B38B-C19A-42F8-8387-6DFD5545D7B7}" srcOrd="2" destOrd="0" presId="urn:microsoft.com/office/officeart/2018/2/layout/IconVerticalSolidList"/>
    <dgm:cxn modelId="{88AC7810-8C61-4337-9354-E172755648CE}" type="presParOf" srcId="{70F29B90-8B24-44B2-B99D-67C541E763E9}" destId="{14052618-1A22-4D42-B635-F27E31D4152B}" srcOrd="3" destOrd="0" presId="urn:microsoft.com/office/officeart/2018/2/layout/IconVerticalSolidList"/>
    <dgm:cxn modelId="{0AA21AC5-307C-443D-94EF-74201EE467D4}" type="presParOf" srcId="{787634D3-7DF1-4D6D-9DFB-709FF88ABB18}" destId="{FAB29D77-4151-46E9-A0AB-891F85ED9570}" srcOrd="3" destOrd="0" presId="urn:microsoft.com/office/officeart/2018/2/layout/IconVerticalSolidList"/>
    <dgm:cxn modelId="{6582C1E4-FC11-4FA9-9E9A-11AEA54BAFB9}" type="presParOf" srcId="{787634D3-7DF1-4D6D-9DFB-709FF88ABB18}" destId="{284610BD-DF44-4D26-A066-0307AF0631D3}" srcOrd="4" destOrd="0" presId="urn:microsoft.com/office/officeart/2018/2/layout/IconVerticalSolidList"/>
    <dgm:cxn modelId="{EEE65468-699E-4A75-A55F-4A754F60CAA6}" type="presParOf" srcId="{284610BD-DF44-4D26-A066-0307AF0631D3}" destId="{7E63369D-C4D7-4B93-B17C-BB88A1236C6E}" srcOrd="0" destOrd="0" presId="urn:microsoft.com/office/officeart/2018/2/layout/IconVerticalSolidList"/>
    <dgm:cxn modelId="{2CD3BF70-734B-44C8-9318-4593D093B294}" type="presParOf" srcId="{284610BD-DF44-4D26-A066-0307AF0631D3}" destId="{E637D5B5-8970-4029-8A48-B64445CB6047}" srcOrd="1" destOrd="0" presId="urn:microsoft.com/office/officeart/2018/2/layout/IconVerticalSolidList"/>
    <dgm:cxn modelId="{0B554BDA-562F-43F9-926B-68B8408C0381}" type="presParOf" srcId="{284610BD-DF44-4D26-A066-0307AF0631D3}" destId="{E904CA28-4A96-4D5D-A9EE-AEA3290C237F}" srcOrd="2" destOrd="0" presId="urn:microsoft.com/office/officeart/2018/2/layout/IconVerticalSolidList"/>
    <dgm:cxn modelId="{F27E3DE4-B7F5-461D-B87A-BA9EB8AA6FCF}" type="presParOf" srcId="{284610BD-DF44-4D26-A066-0307AF0631D3}" destId="{3DE1D22B-04BB-4064-8C5A-477914E1052F}" srcOrd="3" destOrd="0" presId="urn:microsoft.com/office/officeart/2018/2/layout/IconVerticalSolidList"/>
    <dgm:cxn modelId="{70E8CFBA-29A6-4A7E-ACCF-D7E4015AC32C}" type="presParOf" srcId="{787634D3-7DF1-4D6D-9DFB-709FF88ABB18}" destId="{F33C2627-23CD-4531-B3E4-7D869A5C1E00}" srcOrd="5" destOrd="0" presId="urn:microsoft.com/office/officeart/2018/2/layout/IconVerticalSolidList"/>
    <dgm:cxn modelId="{36961165-2C69-4E70-8A43-1A1DAFA1880D}" type="presParOf" srcId="{787634D3-7DF1-4D6D-9DFB-709FF88ABB18}" destId="{AFAC8117-83D6-4967-842C-71430982AE63}" srcOrd="6" destOrd="0" presId="urn:microsoft.com/office/officeart/2018/2/layout/IconVerticalSolidList"/>
    <dgm:cxn modelId="{31E6858C-B714-40A0-B468-3C142E5BD25E}" type="presParOf" srcId="{AFAC8117-83D6-4967-842C-71430982AE63}" destId="{4A8FF319-845C-4A2E-A3D0-BD56ED4FA805}" srcOrd="0" destOrd="0" presId="urn:microsoft.com/office/officeart/2018/2/layout/IconVerticalSolidList"/>
    <dgm:cxn modelId="{D9387E98-E6B2-4696-8262-0A63F68B8E3F}" type="presParOf" srcId="{AFAC8117-83D6-4967-842C-71430982AE63}" destId="{B1137578-2D46-408C-AAD2-39535B2B3066}" srcOrd="1" destOrd="0" presId="urn:microsoft.com/office/officeart/2018/2/layout/IconVerticalSolidList"/>
    <dgm:cxn modelId="{199A9C44-645F-4EFC-8356-53ECCADAE31C}" type="presParOf" srcId="{AFAC8117-83D6-4967-842C-71430982AE63}" destId="{EBB08547-62EB-4376-9B81-16AF9DEE0390}" srcOrd="2" destOrd="0" presId="urn:microsoft.com/office/officeart/2018/2/layout/IconVerticalSolidList"/>
    <dgm:cxn modelId="{5E7B2A1D-BF42-4CC8-AAB4-D9ED0CDB7556}" type="presParOf" srcId="{AFAC8117-83D6-4967-842C-71430982AE63}" destId="{8DF73953-95DA-4AE6-BF97-F43CDC98A7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B21395-2123-42C1-AB8B-2D48CD28A34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3D1AD3-9478-4395-B0F1-814570F527E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Recurrent Neural Networks (RNNs) com </a:t>
          </a:r>
          <a:r>
            <a:rPr lang="en-US"/>
            <a:t>Long short-term memory (LSTM) com Pytorch</a:t>
          </a:r>
        </a:p>
      </dgm:t>
    </dgm:pt>
    <dgm:pt modelId="{7FCDB68B-F65F-47C9-AE60-1FA7EF3B50B6}" type="parTrans" cxnId="{FFCB2205-8813-403A-BE8C-4AF6C88901F9}">
      <dgm:prSet/>
      <dgm:spPr/>
      <dgm:t>
        <a:bodyPr/>
        <a:lstStyle/>
        <a:p>
          <a:endParaRPr lang="en-US"/>
        </a:p>
      </dgm:t>
    </dgm:pt>
    <dgm:pt modelId="{2D675F82-0E5F-42BF-B3D9-D9157ADCA6CC}" type="sibTrans" cxnId="{FFCB2205-8813-403A-BE8C-4AF6C88901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924C1C-CFB5-4DEE-AF20-D0D2C6E682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Natural Language Processing with Transformers in Python</a:t>
          </a:r>
        </a:p>
      </dgm:t>
    </dgm:pt>
    <dgm:pt modelId="{29B4DEF3-F8C2-4DF7-B157-6EF894A784B2}" type="parTrans" cxnId="{225D4B46-B3C4-44AF-8087-984D44323E0D}">
      <dgm:prSet/>
      <dgm:spPr/>
      <dgm:t>
        <a:bodyPr/>
        <a:lstStyle/>
        <a:p>
          <a:endParaRPr lang="en-US"/>
        </a:p>
      </dgm:t>
    </dgm:pt>
    <dgm:pt modelId="{CDF871CC-5CDC-408F-B7FE-03D8FE24FF1E}" type="sibTrans" cxnId="{225D4B46-B3C4-44AF-8087-984D44323E0D}">
      <dgm:prSet/>
      <dgm:spPr/>
      <dgm:t>
        <a:bodyPr/>
        <a:lstStyle/>
        <a:p>
          <a:endParaRPr lang="en-US"/>
        </a:p>
      </dgm:t>
    </dgm:pt>
    <dgm:pt modelId="{2BD64DA8-E87D-4EDA-9B20-DA94A50A8E79}" type="pres">
      <dgm:prSet presAssocID="{F1B21395-2123-42C1-AB8B-2D48CD28A34B}" presName="root" presStyleCnt="0">
        <dgm:presLayoutVars>
          <dgm:dir/>
          <dgm:resizeHandles val="exact"/>
        </dgm:presLayoutVars>
      </dgm:prSet>
      <dgm:spPr/>
    </dgm:pt>
    <dgm:pt modelId="{6BA132F4-F0C4-4F0B-BC7A-7A8654BA14F1}" type="pres">
      <dgm:prSet presAssocID="{F1B21395-2123-42C1-AB8B-2D48CD28A34B}" presName="container" presStyleCnt="0">
        <dgm:presLayoutVars>
          <dgm:dir/>
          <dgm:resizeHandles val="exact"/>
        </dgm:presLayoutVars>
      </dgm:prSet>
      <dgm:spPr/>
    </dgm:pt>
    <dgm:pt modelId="{2B072090-A579-430D-A5DD-981BBBD8DD62}" type="pres">
      <dgm:prSet presAssocID="{8D3D1AD3-9478-4395-B0F1-814570F527EA}" presName="compNode" presStyleCnt="0"/>
      <dgm:spPr/>
    </dgm:pt>
    <dgm:pt modelId="{49DBDB45-AE93-4D0B-8F6D-BC8005923A2B}" type="pres">
      <dgm:prSet presAssocID="{8D3D1AD3-9478-4395-B0F1-814570F527EA}" presName="iconBgRect" presStyleLbl="bgShp" presStyleIdx="0" presStyleCnt="2"/>
      <dgm:spPr/>
    </dgm:pt>
    <dgm:pt modelId="{DEFF7408-92E1-482B-9575-425490FE6BE1}" type="pres">
      <dgm:prSet presAssocID="{8D3D1AD3-9478-4395-B0F1-814570F527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érebro"/>
        </a:ext>
      </dgm:extLst>
    </dgm:pt>
    <dgm:pt modelId="{21C4DF02-1780-47A8-9AB5-8CBDC175C763}" type="pres">
      <dgm:prSet presAssocID="{8D3D1AD3-9478-4395-B0F1-814570F527EA}" presName="spaceRect" presStyleCnt="0"/>
      <dgm:spPr/>
    </dgm:pt>
    <dgm:pt modelId="{ECFE1654-C95D-4D97-B09E-D4C92C46178D}" type="pres">
      <dgm:prSet presAssocID="{8D3D1AD3-9478-4395-B0F1-814570F527EA}" presName="textRect" presStyleLbl="revTx" presStyleIdx="0" presStyleCnt="2">
        <dgm:presLayoutVars>
          <dgm:chMax val="1"/>
          <dgm:chPref val="1"/>
        </dgm:presLayoutVars>
      </dgm:prSet>
      <dgm:spPr/>
    </dgm:pt>
    <dgm:pt modelId="{5379AC24-38CC-460D-AACB-A1727B129413}" type="pres">
      <dgm:prSet presAssocID="{2D675F82-0E5F-42BF-B3D9-D9157ADCA6CC}" presName="sibTrans" presStyleLbl="sibTrans2D1" presStyleIdx="0" presStyleCnt="0"/>
      <dgm:spPr/>
    </dgm:pt>
    <dgm:pt modelId="{3829F353-A18F-4488-A9B9-4EFCAD4F098A}" type="pres">
      <dgm:prSet presAssocID="{75924C1C-CFB5-4DEE-AF20-D0D2C6E68239}" presName="compNode" presStyleCnt="0"/>
      <dgm:spPr/>
    </dgm:pt>
    <dgm:pt modelId="{558EC646-7D7F-49F9-A73F-A0E6F523269C}" type="pres">
      <dgm:prSet presAssocID="{75924C1C-CFB5-4DEE-AF20-D0D2C6E68239}" presName="iconBgRect" presStyleLbl="bgShp" presStyleIdx="1" presStyleCnt="2"/>
      <dgm:spPr/>
    </dgm:pt>
    <dgm:pt modelId="{33A9449A-4896-47E5-B471-528F20864958}" type="pres">
      <dgm:prSet presAssocID="{75924C1C-CFB5-4DEE-AF20-D0D2C6E682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286ED5BE-FEB9-4A6A-9887-5B064702EA76}" type="pres">
      <dgm:prSet presAssocID="{75924C1C-CFB5-4DEE-AF20-D0D2C6E68239}" presName="spaceRect" presStyleCnt="0"/>
      <dgm:spPr/>
    </dgm:pt>
    <dgm:pt modelId="{79F73DC9-A3C8-4713-A5F8-DFF3FD442524}" type="pres">
      <dgm:prSet presAssocID="{75924C1C-CFB5-4DEE-AF20-D0D2C6E6823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FCB2205-8813-403A-BE8C-4AF6C88901F9}" srcId="{F1B21395-2123-42C1-AB8B-2D48CD28A34B}" destId="{8D3D1AD3-9478-4395-B0F1-814570F527EA}" srcOrd="0" destOrd="0" parTransId="{7FCDB68B-F65F-47C9-AE60-1FA7EF3B50B6}" sibTransId="{2D675F82-0E5F-42BF-B3D9-D9157ADCA6CC}"/>
    <dgm:cxn modelId="{E5E79623-6E44-418E-BCA2-B1F3E3B0D588}" type="presOf" srcId="{F1B21395-2123-42C1-AB8B-2D48CD28A34B}" destId="{2BD64DA8-E87D-4EDA-9B20-DA94A50A8E79}" srcOrd="0" destOrd="0" presId="urn:microsoft.com/office/officeart/2018/2/layout/IconCircleList"/>
    <dgm:cxn modelId="{225D4B46-B3C4-44AF-8087-984D44323E0D}" srcId="{F1B21395-2123-42C1-AB8B-2D48CD28A34B}" destId="{75924C1C-CFB5-4DEE-AF20-D0D2C6E68239}" srcOrd="1" destOrd="0" parTransId="{29B4DEF3-F8C2-4DF7-B157-6EF894A784B2}" sibTransId="{CDF871CC-5CDC-408F-B7FE-03D8FE24FF1E}"/>
    <dgm:cxn modelId="{190F3A48-71BD-45C7-8CEB-09135CA4751F}" type="presOf" srcId="{75924C1C-CFB5-4DEE-AF20-D0D2C6E68239}" destId="{79F73DC9-A3C8-4713-A5F8-DFF3FD442524}" srcOrd="0" destOrd="0" presId="urn:microsoft.com/office/officeart/2018/2/layout/IconCircleList"/>
    <dgm:cxn modelId="{20EC1F83-171F-4243-BFDA-3D9DE0C78342}" type="presOf" srcId="{8D3D1AD3-9478-4395-B0F1-814570F527EA}" destId="{ECFE1654-C95D-4D97-B09E-D4C92C46178D}" srcOrd="0" destOrd="0" presId="urn:microsoft.com/office/officeart/2018/2/layout/IconCircleList"/>
    <dgm:cxn modelId="{8F23DFC9-3B1E-4AAD-9B3A-C11A926F7836}" type="presOf" srcId="{2D675F82-0E5F-42BF-B3D9-D9157ADCA6CC}" destId="{5379AC24-38CC-460D-AACB-A1727B129413}" srcOrd="0" destOrd="0" presId="urn:microsoft.com/office/officeart/2018/2/layout/IconCircleList"/>
    <dgm:cxn modelId="{EC3A519B-CC57-48C9-ADA8-A1EA27ED6CD0}" type="presParOf" srcId="{2BD64DA8-E87D-4EDA-9B20-DA94A50A8E79}" destId="{6BA132F4-F0C4-4F0B-BC7A-7A8654BA14F1}" srcOrd="0" destOrd="0" presId="urn:microsoft.com/office/officeart/2018/2/layout/IconCircleList"/>
    <dgm:cxn modelId="{6E0DBDD6-6FD3-42E8-B087-FB23FCA75B35}" type="presParOf" srcId="{6BA132F4-F0C4-4F0B-BC7A-7A8654BA14F1}" destId="{2B072090-A579-430D-A5DD-981BBBD8DD62}" srcOrd="0" destOrd="0" presId="urn:microsoft.com/office/officeart/2018/2/layout/IconCircleList"/>
    <dgm:cxn modelId="{BB99CD25-48EF-49AE-9C9A-C7A644ACAA12}" type="presParOf" srcId="{2B072090-A579-430D-A5DD-981BBBD8DD62}" destId="{49DBDB45-AE93-4D0B-8F6D-BC8005923A2B}" srcOrd="0" destOrd="0" presId="urn:microsoft.com/office/officeart/2018/2/layout/IconCircleList"/>
    <dgm:cxn modelId="{4D302335-111D-4B4F-9916-DCD8E91D6A32}" type="presParOf" srcId="{2B072090-A579-430D-A5DD-981BBBD8DD62}" destId="{DEFF7408-92E1-482B-9575-425490FE6BE1}" srcOrd="1" destOrd="0" presId="urn:microsoft.com/office/officeart/2018/2/layout/IconCircleList"/>
    <dgm:cxn modelId="{C3F7B8DE-932F-47FE-A28E-34220E6B133D}" type="presParOf" srcId="{2B072090-A579-430D-A5DD-981BBBD8DD62}" destId="{21C4DF02-1780-47A8-9AB5-8CBDC175C763}" srcOrd="2" destOrd="0" presId="urn:microsoft.com/office/officeart/2018/2/layout/IconCircleList"/>
    <dgm:cxn modelId="{1BDB8932-119E-4456-82EC-7FB39EEC32EF}" type="presParOf" srcId="{2B072090-A579-430D-A5DD-981BBBD8DD62}" destId="{ECFE1654-C95D-4D97-B09E-D4C92C46178D}" srcOrd="3" destOrd="0" presId="urn:microsoft.com/office/officeart/2018/2/layout/IconCircleList"/>
    <dgm:cxn modelId="{3AAB8233-B24F-4196-94B1-D3C43CF5A92A}" type="presParOf" srcId="{6BA132F4-F0C4-4F0B-BC7A-7A8654BA14F1}" destId="{5379AC24-38CC-460D-AACB-A1727B129413}" srcOrd="1" destOrd="0" presId="urn:microsoft.com/office/officeart/2018/2/layout/IconCircleList"/>
    <dgm:cxn modelId="{98A41768-FDEB-4771-8E39-4F4D437D7440}" type="presParOf" srcId="{6BA132F4-F0C4-4F0B-BC7A-7A8654BA14F1}" destId="{3829F353-A18F-4488-A9B9-4EFCAD4F098A}" srcOrd="2" destOrd="0" presId="urn:microsoft.com/office/officeart/2018/2/layout/IconCircleList"/>
    <dgm:cxn modelId="{B69B0F8A-6F2C-4945-94E3-FE98C14A1A41}" type="presParOf" srcId="{3829F353-A18F-4488-A9B9-4EFCAD4F098A}" destId="{558EC646-7D7F-49F9-A73F-A0E6F523269C}" srcOrd="0" destOrd="0" presId="urn:microsoft.com/office/officeart/2018/2/layout/IconCircleList"/>
    <dgm:cxn modelId="{87F4715D-1B70-494C-B4E1-F674E94E0A31}" type="presParOf" srcId="{3829F353-A18F-4488-A9B9-4EFCAD4F098A}" destId="{33A9449A-4896-47E5-B471-528F20864958}" srcOrd="1" destOrd="0" presId="urn:microsoft.com/office/officeart/2018/2/layout/IconCircleList"/>
    <dgm:cxn modelId="{E4F28212-F2FF-40F4-B43F-312004AEED30}" type="presParOf" srcId="{3829F353-A18F-4488-A9B9-4EFCAD4F098A}" destId="{286ED5BE-FEB9-4A6A-9887-5B064702EA76}" srcOrd="2" destOrd="0" presId="urn:microsoft.com/office/officeart/2018/2/layout/IconCircleList"/>
    <dgm:cxn modelId="{B3708D72-B851-4DA3-A267-13DF5886BC6B}" type="presParOf" srcId="{3829F353-A18F-4488-A9B9-4EFCAD4F098A}" destId="{79F73DC9-A3C8-4713-A5F8-DFF3FD44252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AB1677-7594-4F0F-8E63-C4BF9D790F9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838A6-8A28-455D-A3E1-432E5B67167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Análise de sentimento para entender a linguagem e/ou sinalização do BC em cada Ata do Copom</a:t>
          </a:r>
        </a:p>
      </dgm:t>
    </dgm:pt>
    <dgm:pt modelId="{A512BA3E-8F26-445B-96E2-9FBB488F2A0D}" type="parTrans" cxnId="{CAE3F7BB-DFF2-463C-BDF1-8D4660187792}">
      <dgm:prSet/>
      <dgm:spPr/>
      <dgm:t>
        <a:bodyPr/>
        <a:lstStyle/>
        <a:p>
          <a:endParaRPr lang="en-US"/>
        </a:p>
      </dgm:t>
    </dgm:pt>
    <dgm:pt modelId="{F6D63BFA-B00B-429C-83C5-77CCE5E6DA31}" type="sibTrans" cxnId="{CAE3F7BB-DFF2-463C-BDF1-8D4660187792}">
      <dgm:prSet/>
      <dgm:spPr/>
      <dgm:t>
        <a:bodyPr/>
        <a:lstStyle/>
        <a:p>
          <a:endParaRPr lang="en-US"/>
        </a:p>
      </dgm:t>
    </dgm:pt>
    <dgm:pt modelId="{C459973C-A432-4492-971F-B5B24455550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Linguagem pode ser mais "dura", indicando mais elevações da Selic à frente, ou mais "suave", sinalizando corte de juros, entre outros elementos usados pelos bancos centrais para se comunicar com o mercado financeiro</a:t>
          </a:r>
          <a:endParaRPr lang="en-US" dirty="0"/>
        </a:p>
      </dgm:t>
    </dgm:pt>
    <dgm:pt modelId="{3578F29C-6B4A-42D9-8D19-FC88B6D0D822}" type="parTrans" cxnId="{B496500B-1829-4FBF-BD5D-A1A364E36EBF}">
      <dgm:prSet/>
      <dgm:spPr/>
      <dgm:t>
        <a:bodyPr/>
        <a:lstStyle/>
        <a:p>
          <a:endParaRPr lang="en-US"/>
        </a:p>
      </dgm:t>
    </dgm:pt>
    <dgm:pt modelId="{531DB288-3BCF-4B85-9310-D101B7E5EC0F}" type="sibTrans" cxnId="{B496500B-1829-4FBF-BD5D-A1A364E36EBF}">
      <dgm:prSet/>
      <dgm:spPr/>
      <dgm:t>
        <a:bodyPr/>
        <a:lstStyle/>
        <a:p>
          <a:endParaRPr lang="en-US"/>
        </a:p>
      </dgm:t>
    </dgm:pt>
    <dgm:pt modelId="{F4D29D8E-5041-4A65-80E4-B8E4DADF103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 partir daí, será possível comparar a análise via NLP com a leitura feita à época pelo mercado financeiro, via reação dos ativos domésticos, como dólar e taxa futura de juros, ou via comparação com relatórios de analistas sobre as decisões</a:t>
          </a:r>
        </a:p>
      </dgm:t>
    </dgm:pt>
    <dgm:pt modelId="{8C468D0E-0BF8-4B74-A7AD-BB32E052F6DD}" type="parTrans" cxnId="{EA6206E1-2F7C-4B31-A853-E2BE31451306}">
      <dgm:prSet/>
      <dgm:spPr/>
      <dgm:t>
        <a:bodyPr/>
        <a:lstStyle/>
        <a:p>
          <a:endParaRPr lang="en-US"/>
        </a:p>
      </dgm:t>
    </dgm:pt>
    <dgm:pt modelId="{B0CE8273-D1A2-4B4F-BC84-FEA9DAC88E32}" type="sibTrans" cxnId="{EA6206E1-2F7C-4B31-A853-E2BE31451306}">
      <dgm:prSet/>
      <dgm:spPr/>
      <dgm:t>
        <a:bodyPr/>
        <a:lstStyle/>
        <a:p>
          <a:endParaRPr lang="en-US"/>
        </a:p>
      </dgm:t>
    </dgm:pt>
    <dgm:pt modelId="{A6492C6A-880E-4A9C-AFCD-3B4F1826230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Comparações com outros modelos de GPT também estão no escopo desse projeto</a:t>
          </a:r>
        </a:p>
      </dgm:t>
    </dgm:pt>
    <dgm:pt modelId="{8D4C448F-6D6E-4914-AE4C-7767A4D26066}" type="parTrans" cxnId="{7F15C8CB-40AF-401F-8DCC-C2783A0F21ED}">
      <dgm:prSet/>
      <dgm:spPr/>
      <dgm:t>
        <a:bodyPr/>
        <a:lstStyle/>
        <a:p>
          <a:endParaRPr lang="en-US"/>
        </a:p>
      </dgm:t>
    </dgm:pt>
    <dgm:pt modelId="{051D27DF-9124-4081-8927-9B1F041CD60F}" type="sibTrans" cxnId="{7F15C8CB-40AF-401F-8DCC-C2783A0F21ED}">
      <dgm:prSet/>
      <dgm:spPr/>
      <dgm:t>
        <a:bodyPr/>
        <a:lstStyle/>
        <a:p>
          <a:endParaRPr lang="en-US"/>
        </a:p>
      </dgm:t>
    </dgm:pt>
    <dgm:pt modelId="{D7F5E743-CA1D-4062-B732-DDE6C6177847}" type="pres">
      <dgm:prSet presAssocID="{47AB1677-7594-4F0F-8E63-C4BF9D790F94}" presName="outerComposite" presStyleCnt="0">
        <dgm:presLayoutVars>
          <dgm:chMax val="5"/>
          <dgm:dir/>
          <dgm:resizeHandles val="exact"/>
        </dgm:presLayoutVars>
      </dgm:prSet>
      <dgm:spPr/>
    </dgm:pt>
    <dgm:pt modelId="{986D8CDD-1EC5-4BBE-AE9C-97669EF2BB61}" type="pres">
      <dgm:prSet presAssocID="{47AB1677-7594-4F0F-8E63-C4BF9D790F94}" presName="dummyMaxCanvas" presStyleCnt="0">
        <dgm:presLayoutVars/>
      </dgm:prSet>
      <dgm:spPr/>
    </dgm:pt>
    <dgm:pt modelId="{5260DE4B-A2DA-4FE2-9FEF-2A7B7BD8B3CF}" type="pres">
      <dgm:prSet presAssocID="{47AB1677-7594-4F0F-8E63-C4BF9D790F94}" presName="FourNodes_1" presStyleLbl="node1" presStyleIdx="0" presStyleCnt="4">
        <dgm:presLayoutVars>
          <dgm:bulletEnabled val="1"/>
        </dgm:presLayoutVars>
      </dgm:prSet>
      <dgm:spPr/>
    </dgm:pt>
    <dgm:pt modelId="{BB3BCCA8-7244-4D61-90BB-9733A7F4DFD6}" type="pres">
      <dgm:prSet presAssocID="{47AB1677-7594-4F0F-8E63-C4BF9D790F94}" presName="FourNodes_2" presStyleLbl="node1" presStyleIdx="1" presStyleCnt="4">
        <dgm:presLayoutVars>
          <dgm:bulletEnabled val="1"/>
        </dgm:presLayoutVars>
      </dgm:prSet>
      <dgm:spPr/>
    </dgm:pt>
    <dgm:pt modelId="{E2D92989-DB93-40DF-8481-CFC01AECF118}" type="pres">
      <dgm:prSet presAssocID="{47AB1677-7594-4F0F-8E63-C4BF9D790F94}" presName="FourNodes_3" presStyleLbl="node1" presStyleIdx="2" presStyleCnt="4">
        <dgm:presLayoutVars>
          <dgm:bulletEnabled val="1"/>
        </dgm:presLayoutVars>
      </dgm:prSet>
      <dgm:spPr/>
    </dgm:pt>
    <dgm:pt modelId="{9B37166B-1533-4371-B58E-915A2D291AC5}" type="pres">
      <dgm:prSet presAssocID="{47AB1677-7594-4F0F-8E63-C4BF9D790F94}" presName="FourNodes_4" presStyleLbl="node1" presStyleIdx="3" presStyleCnt="4">
        <dgm:presLayoutVars>
          <dgm:bulletEnabled val="1"/>
        </dgm:presLayoutVars>
      </dgm:prSet>
      <dgm:spPr/>
    </dgm:pt>
    <dgm:pt modelId="{DEBA5749-7754-48CC-AC74-5A770FDBA6C2}" type="pres">
      <dgm:prSet presAssocID="{47AB1677-7594-4F0F-8E63-C4BF9D790F94}" presName="FourConn_1-2" presStyleLbl="fgAccFollowNode1" presStyleIdx="0" presStyleCnt="3">
        <dgm:presLayoutVars>
          <dgm:bulletEnabled val="1"/>
        </dgm:presLayoutVars>
      </dgm:prSet>
      <dgm:spPr/>
    </dgm:pt>
    <dgm:pt modelId="{915792CC-63D7-4A93-9E6F-2D02464BCCEC}" type="pres">
      <dgm:prSet presAssocID="{47AB1677-7594-4F0F-8E63-C4BF9D790F94}" presName="FourConn_2-3" presStyleLbl="fgAccFollowNode1" presStyleIdx="1" presStyleCnt="3">
        <dgm:presLayoutVars>
          <dgm:bulletEnabled val="1"/>
        </dgm:presLayoutVars>
      </dgm:prSet>
      <dgm:spPr/>
    </dgm:pt>
    <dgm:pt modelId="{8E7BAD37-2C77-4577-BEEF-37C1911FE017}" type="pres">
      <dgm:prSet presAssocID="{47AB1677-7594-4F0F-8E63-C4BF9D790F94}" presName="FourConn_3-4" presStyleLbl="fgAccFollowNode1" presStyleIdx="2" presStyleCnt="3">
        <dgm:presLayoutVars>
          <dgm:bulletEnabled val="1"/>
        </dgm:presLayoutVars>
      </dgm:prSet>
      <dgm:spPr/>
    </dgm:pt>
    <dgm:pt modelId="{65248A76-3D3C-4903-A039-165CCDC05A56}" type="pres">
      <dgm:prSet presAssocID="{47AB1677-7594-4F0F-8E63-C4BF9D790F94}" presName="FourNodes_1_text" presStyleLbl="node1" presStyleIdx="3" presStyleCnt="4">
        <dgm:presLayoutVars>
          <dgm:bulletEnabled val="1"/>
        </dgm:presLayoutVars>
      </dgm:prSet>
      <dgm:spPr/>
    </dgm:pt>
    <dgm:pt modelId="{86E5A897-DEFE-4324-A815-6F3EBE168CEC}" type="pres">
      <dgm:prSet presAssocID="{47AB1677-7594-4F0F-8E63-C4BF9D790F94}" presName="FourNodes_2_text" presStyleLbl="node1" presStyleIdx="3" presStyleCnt="4">
        <dgm:presLayoutVars>
          <dgm:bulletEnabled val="1"/>
        </dgm:presLayoutVars>
      </dgm:prSet>
      <dgm:spPr/>
    </dgm:pt>
    <dgm:pt modelId="{762C3AC4-E4E1-4183-9AFC-07C232FA0604}" type="pres">
      <dgm:prSet presAssocID="{47AB1677-7594-4F0F-8E63-C4BF9D790F94}" presName="FourNodes_3_text" presStyleLbl="node1" presStyleIdx="3" presStyleCnt="4">
        <dgm:presLayoutVars>
          <dgm:bulletEnabled val="1"/>
        </dgm:presLayoutVars>
      </dgm:prSet>
      <dgm:spPr/>
    </dgm:pt>
    <dgm:pt modelId="{1315BE09-E8E5-4257-95F3-BE0733EE4F39}" type="pres">
      <dgm:prSet presAssocID="{47AB1677-7594-4F0F-8E63-C4BF9D790F9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0317A04-9C28-43A0-B2DC-9A3EF662ACE3}" type="presOf" srcId="{47AB1677-7594-4F0F-8E63-C4BF9D790F94}" destId="{D7F5E743-CA1D-4062-B732-DDE6C6177847}" srcOrd="0" destOrd="0" presId="urn:microsoft.com/office/officeart/2005/8/layout/vProcess5"/>
    <dgm:cxn modelId="{A5A75F06-A475-4B47-925A-735EC3E1092A}" type="presOf" srcId="{F4D29D8E-5041-4A65-80E4-B8E4DADF103F}" destId="{E2D92989-DB93-40DF-8481-CFC01AECF118}" srcOrd="0" destOrd="0" presId="urn:microsoft.com/office/officeart/2005/8/layout/vProcess5"/>
    <dgm:cxn modelId="{B496500B-1829-4FBF-BD5D-A1A364E36EBF}" srcId="{47AB1677-7594-4F0F-8E63-C4BF9D790F94}" destId="{C459973C-A432-4492-971F-B5B24455550C}" srcOrd="1" destOrd="0" parTransId="{3578F29C-6B4A-42D9-8D19-FC88B6D0D822}" sibTransId="{531DB288-3BCF-4B85-9310-D101B7E5EC0F}"/>
    <dgm:cxn modelId="{54C6431A-96E9-4D9E-AB7F-F0B64B4977BE}" type="presOf" srcId="{C459973C-A432-4492-971F-B5B24455550C}" destId="{BB3BCCA8-7244-4D61-90BB-9733A7F4DFD6}" srcOrd="0" destOrd="0" presId="urn:microsoft.com/office/officeart/2005/8/layout/vProcess5"/>
    <dgm:cxn modelId="{184BC25D-2778-4AE0-82C1-5D96CEF73C3F}" type="presOf" srcId="{C459973C-A432-4492-971F-B5B24455550C}" destId="{86E5A897-DEFE-4324-A815-6F3EBE168CEC}" srcOrd="1" destOrd="0" presId="urn:microsoft.com/office/officeart/2005/8/layout/vProcess5"/>
    <dgm:cxn modelId="{BAE8784F-7DCD-4EC2-AF38-5887D251B0A1}" type="presOf" srcId="{765838A6-8A28-455D-A3E1-432E5B67167E}" destId="{65248A76-3D3C-4903-A039-165CCDC05A56}" srcOrd="1" destOrd="0" presId="urn:microsoft.com/office/officeart/2005/8/layout/vProcess5"/>
    <dgm:cxn modelId="{1A7AE47C-517B-4F4D-912A-8715ED9B3A25}" type="presOf" srcId="{A6492C6A-880E-4A9C-AFCD-3B4F1826230F}" destId="{1315BE09-E8E5-4257-95F3-BE0733EE4F39}" srcOrd="1" destOrd="0" presId="urn:microsoft.com/office/officeart/2005/8/layout/vProcess5"/>
    <dgm:cxn modelId="{0E3F1C8D-3934-4F81-AE8B-4732A528E0B5}" type="presOf" srcId="{531DB288-3BCF-4B85-9310-D101B7E5EC0F}" destId="{915792CC-63D7-4A93-9E6F-2D02464BCCEC}" srcOrd="0" destOrd="0" presId="urn:microsoft.com/office/officeart/2005/8/layout/vProcess5"/>
    <dgm:cxn modelId="{D8C401AD-DDC3-4B9B-9670-533221C10342}" type="presOf" srcId="{B0CE8273-D1A2-4B4F-BC84-FEA9DAC88E32}" destId="{8E7BAD37-2C77-4577-BEEF-37C1911FE017}" srcOrd="0" destOrd="0" presId="urn:microsoft.com/office/officeart/2005/8/layout/vProcess5"/>
    <dgm:cxn modelId="{425839B4-F0A7-4DA8-B49B-6DAADC09FFA9}" type="presOf" srcId="{F6D63BFA-B00B-429C-83C5-77CCE5E6DA31}" destId="{DEBA5749-7754-48CC-AC74-5A770FDBA6C2}" srcOrd="0" destOrd="0" presId="urn:microsoft.com/office/officeart/2005/8/layout/vProcess5"/>
    <dgm:cxn modelId="{CAE3F7BB-DFF2-463C-BDF1-8D4660187792}" srcId="{47AB1677-7594-4F0F-8E63-C4BF9D790F94}" destId="{765838A6-8A28-455D-A3E1-432E5B67167E}" srcOrd="0" destOrd="0" parTransId="{A512BA3E-8F26-445B-96E2-9FBB488F2A0D}" sibTransId="{F6D63BFA-B00B-429C-83C5-77CCE5E6DA31}"/>
    <dgm:cxn modelId="{7F15C8CB-40AF-401F-8DCC-C2783A0F21ED}" srcId="{47AB1677-7594-4F0F-8E63-C4BF9D790F94}" destId="{A6492C6A-880E-4A9C-AFCD-3B4F1826230F}" srcOrd="3" destOrd="0" parTransId="{8D4C448F-6D6E-4914-AE4C-7767A4D26066}" sibTransId="{051D27DF-9124-4081-8927-9B1F041CD60F}"/>
    <dgm:cxn modelId="{3B8F73DD-297F-4326-B300-038D88169499}" type="presOf" srcId="{F4D29D8E-5041-4A65-80E4-B8E4DADF103F}" destId="{762C3AC4-E4E1-4183-9AFC-07C232FA0604}" srcOrd="1" destOrd="0" presId="urn:microsoft.com/office/officeart/2005/8/layout/vProcess5"/>
    <dgm:cxn modelId="{EA6206E1-2F7C-4B31-A853-E2BE31451306}" srcId="{47AB1677-7594-4F0F-8E63-C4BF9D790F94}" destId="{F4D29D8E-5041-4A65-80E4-B8E4DADF103F}" srcOrd="2" destOrd="0" parTransId="{8C468D0E-0BF8-4B74-A7AD-BB32E052F6DD}" sibTransId="{B0CE8273-D1A2-4B4F-BC84-FEA9DAC88E32}"/>
    <dgm:cxn modelId="{1EADC3F5-DD7B-4A26-B25B-197E9AB812E7}" type="presOf" srcId="{A6492C6A-880E-4A9C-AFCD-3B4F1826230F}" destId="{9B37166B-1533-4371-B58E-915A2D291AC5}" srcOrd="0" destOrd="0" presId="urn:microsoft.com/office/officeart/2005/8/layout/vProcess5"/>
    <dgm:cxn modelId="{58270CFF-EDB8-49A6-BCB9-04A851A45BD9}" type="presOf" srcId="{765838A6-8A28-455D-A3E1-432E5B67167E}" destId="{5260DE4B-A2DA-4FE2-9FEF-2A7B7BD8B3CF}" srcOrd="0" destOrd="0" presId="urn:microsoft.com/office/officeart/2005/8/layout/vProcess5"/>
    <dgm:cxn modelId="{74F4F2F9-3069-428F-B04D-F4FACC790386}" type="presParOf" srcId="{D7F5E743-CA1D-4062-B732-DDE6C6177847}" destId="{986D8CDD-1EC5-4BBE-AE9C-97669EF2BB61}" srcOrd="0" destOrd="0" presId="urn:microsoft.com/office/officeart/2005/8/layout/vProcess5"/>
    <dgm:cxn modelId="{86FB41AF-CCA0-41C1-AF4E-D60CFDE2A934}" type="presParOf" srcId="{D7F5E743-CA1D-4062-B732-DDE6C6177847}" destId="{5260DE4B-A2DA-4FE2-9FEF-2A7B7BD8B3CF}" srcOrd="1" destOrd="0" presId="urn:microsoft.com/office/officeart/2005/8/layout/vProcess5"/>
    <dgm:cxn modelId="{84AF3458-589E-4FA9-9DE2-9857FF17E2CF}" type="presParOf" srcId="{D7F5E743-CA1D-4062-B732-DDE6C6177847}" destId="{BB3BCCA8-7244-4D61-90BB-9733A7F4DFD6}" srcOrd="2" destOrd="0" presId="urn:microsoft.com/office/officeart/2005/8/layout/vProcess5"/>
    <dgm:cxn modelId="{844884EB-0E38-4D50-BF5D-59D1B2D9D241}" type="presParOf" srcId="{D7F5E743-CA1D-4062-B732-DDE6C6177847}" destId="{E2D92989-DB93-40DF-8481-CFC01AECF118}" srcOrd="3" destOrd="0" presId="urn:microsoft.com/office/officeart/2005/8/layout/vProcess5"/>
    <dgm:cxn modelId="{02DB1E9E-3024-4BCE-AC41-0E85A73754B9}" type="presParOf" srcId="{D7F5E743-CA1D-4062-B732-DDE6C6177847}" destId="{9B37166B-1533-4371-B58E-915A2D291AC5}" srcOrd="4" destOrd="0" presId="urn:microsoft.com/office/officeart/2005/8/layout/vProcess5"/>
    <dgm:cxn modelId="{F23C50BE-DD01-409D-9015-BF02E97FB710}" type="presParOf" srcId="{D7F5E743-CA1D-4062-B732-DDE6C6177847}" destId="{DEBA5749-7754-48CC-AC74-5A770FDBA6C2}" srcOrd="5" destOrd="0" presId="urn:microsoft.com/office/officeart/2005/8/layout/vProcess5"/>
    <dgm:cxn modelId="{C13B6A9D-51E1-4A1E-8EB5-9F93DDB6988C}" type="presParOf" srcId="{D7F5E743-CA1D-4062-B732-DDE6C6177847}" destId="{915792CC-63D7-4A93-9E6F-2D02464BCCEC}" srcOrd="6" destOrd="0" presId="urn:microsoft.com/office/officeart/2005/8/layout/vProcess5"/>
    <dgm:cxn modelId="{7DD6A009-1869-4D3C-AE79-D9F198B270BD}" type="presParOf" srcId="{D7F5E743-CA1D-4062-B732-DDE6C6177847}" destId="{8E7BAD37-2C77-4577-BEEF-37C1911FE017}" srcOrd="7" destOrd="0" presId="urn:microsoft.com/office/officeart/2005/8/layout/vProcess5"/>
    <dgm:cxn modelId="{49A794FE-0FAD-49CC-AB18-6B945345FA30}" type="presParOf" srcId="{D7F5E743-CA1D-4062-B732-DDE6C6177847}" destId="{65248A76-3D3C-4903-A039-165CCDC05A56}" srcOrd="8" destOrd="0" presId="urn:microsoft.com/office/officeart/2005/8/layout/vProcess5"/>
    <dgm:cxn modelId="{00B76B54-DBEB-4E36-9C7A-F6D90A59FFEF}" type="presParOf" srcId="{D7F5E743-CA1D-4062-B732-DDE6C6177847}" destId="{86E5A897-DEFE-4324-A815-6F3EBE168CEC}" srcOrd="9" destOrd="0" presId="urn:microsoft.com/office/officeart/2005/8/layout/vProcess5"/>
    <dgm:cxn modelId="{EB168A28-545A-44D1-BFC3-B61BE85D4C3B}" type="presParOf" srcId="{D7F5E743-CA1D-4062-B732-DDE6C6177847}" destId="{762C3AC4-E4E1-4183-9AFC-07C232FA0604}" srcOrd="10" destOrd="0" presId="urn:microsoft.com/office/officeart/2005/8/layout/vProcess5"/>
    <dgm:cxn modelId="{DC974A23-C3AD-46EC-B1A9-DA2A664D116D}" type="presParOf" srcId="{D7F5E743-CA1D-4062-B732-DDE6C6177847}" destId="{1315BE09-E8E5-4257-95F3-BE0733EE4F3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78A5D5-7ED9-4E6D-8D2D-F8B06488963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AD68C1-EE8B-4F64-A4CD-05DD2A80BB9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trabalho serve de ponto de partida para avaliação da comunicação do Banco Central de forma mais ampla, incluindo outros documentos e/ou discursos e apresentações</a:t>
          </a:r>
          <a:endParaRPr lang="en-US"/>
        </a:p>
      </dgm:t>
    </dgm:pt>
    <dgm:pt modelId="{4B0C688B-EAAE-4D7A-AA30-A26EFCE860C5}" type="parTrans" cxnId="{D4455AE0-15A2-4785-ACC8-14CCC8969D3D}">
      <dgm:prSet/>
      <dgm:spPr/>
      <dgm:t>
        <a:bodyPr/>
        <a:lstStyle/>
        <a:p>
          <a:endParaRPr lang="en-US"/>
        </a:p>
      </dgm:t>
    </dgm:pt>
    <dgm:pt modelId="{59D02ED5-7A1B-40C1-9CC6-94D964EC7ABF}" type="sibTrans" cxnId="{D4455AE0-15A2-4785-ACC8-14CCC8969D3D}">
      <dgm:prSet/>
      <dgm:spPr/>
      <dgm:t>
        <a:bodyPr/>
        <a:lstStyle/>
        <a:p>
          <a:endParaRPr lang="en-US"/>
        </a:p>
      </dgm:t>
    </dgm:pt>
    <dgm:pt modelId="{31767A30-E516-496F-887E-874F6EE24B6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mesmo tipo de análise pode ser estendida para outros bancos centrais pelo mundo</a:t>
          </a:r>
          <a:endParaRPr lang="en-US"/>
        </a:p>
      </dgm:t>
    </dgm:pt>
    <dgm:pt modelId="{94AA6EA4-E9D5-4E6E-A74F-61675CCD4893}" type="parTrans" cxnId="{71887770-0832-4C0D-8843-AC2B9556CDD3}">
      <dgm:prSet/>
      <dgm:spPr/>
      <dgm:t>
        <a:bodyPr/>
        <a:lstStyle/>
        <a:p>
          <a:endParaRPr lang="en-US"/>
        </a:p>
      </dgm:t>
    </dgm:pt>
    <dgm:pt modelId="{61983DFA-234C-4431-A178-E805B33DFDFF}" type="sibTrans" cxnId="{71887770-0832-4C0D-8843-AC2B9556CDD3}">
      <dgm:prSet/>
      <dgm:spPr/>
      <dgm:t>
        <a:bodyPr/>
        <a:lstStyle/>
        <a:p>
          <a:endParaRPr lang="en-US"/>
        </a:p>
      </dgm:t>
    </dgm:pt>
    <dgm:pt modelId="{0AFEF44B-5954-4429-A53E-2B4221B1ACB0}" type="pres">
      <dgm:prSet presAssocID="{1578A5D5-7ED9-4E6D-8D2D-F8B06488963E}" presName="root" presStyleCnt="0">
        <dgm:presLayoutVars>
          <dgm:dir/>
          <dgm:resizeHandles val="exact"/>
        </dgm:presLayoutVars>
      </dgm:prSet>
      <dgm:spPr/>
    </dgm:pt>
    <dgm:pt modelId="{2F77BE21-5F18-4068-9C76-0973FF19738B}" type="pres">
      <dgm:prSet presAssocID="{22AD68C1-EE8B-4F64-A4CD-05DD2A80BB99}" presName="compNode" presStyleCnt="0"/>
      <dgm:spPr/>
    </dgm:pt>
    <dgm:pt modelId="{48AD859A-854C-43D2-BE46-4F2E99603644}" type="pres">
      <dgm:prSet presAssocID="{22AD68C1-EE8B-4F64-A4CD-05DD2A80BB99}" presName="bgRect" presStyleLbl="bgShp" presStyleIdx="0" presStyleCnt="2"/>
      <dgm:spPr/>
    </dgm:pt>
    <dgm:pt modelId="{238CF5B1-DF35-4051-AF88-B169D2FF8FF5}" type="pres">
      <dgm:prSet presAssocID="{22AD68C1-EE8B-4F64-A4CD-05DD2A80BB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0CBB1D28-A305-486B-839D-87905244E8EA}" type="pres">
      <dgm:prSet presAssocID="{22AD68C1-EE8B-4F64-A4CD-05DD2A80BB99}" presName="spaceRect" presStyleCnt="0"/>
      <dgm:spPr/>
    </dgm:pt>
    <dgm:pt modelId="{A3F9BBF0-AB77-4D6B-9B29-74148DA5B798}" type="pres">
      <dgm:prSet presAssocID="{22AD68C1-EE8B-4F64-A4CD-05DD2A80BB99}" presName="parTx" presStyleLbl="revTx" presStyleIdx="0" presStyleCnt="2">
        <dgm:presLayoutVars>
          <dgm:chMax val="0"/>
          <dgm:chPref val="0"/>
        </dgm:presLayoutVars>
      </dgm:prSet>
      <dgm:spPr/>
    </dgm:pt>
    <dgm:pt modelId="{EA63E1FB-1B02-40A8-B5C8-FB9A9E5C1CC6}" type="pres">
      <dgm:prSet presAssocID="{59D02ED5-7A1B-40C1-9CC6-94D964EC7ABF}" presName="sibTrans" presStyleCnt="0"/>
      <dgm:spPr/>
    </dgm:pt>
    <dgm:pt modelId="{95CC4084-D366-4B6A-BB80-4B067431C2D3}" type="pres">
      <dgm:prSet presAssocID="{31767A30-E516-496F-887E-874F6EE24B60}" presName="compNode" presStyleCnt="0"/>
      <dgm:spPr/>
    </dgm:pt>
    <dgm:pt modelId="{683A566C-F249-430D-BE69-B8B115776706}" type="pres">
      <dgm:prSet presAssocID="{31767A30-E516-496F-887E-874F6EE24B60}" presName="bgRect" presStyleLbl="bgShp" presStyleIdx="1" presStyleCnt="2"/>
      <dgm:spPr/>
    </dgm:pt>
    <dgm:pt modelId="{450BCDF5-B473-4B58-ADEB-92E2F22EC5C5}" type="pres">
      <dgm:prSet presAssocID="{31767A30-E516-496F-887E-874F6EE24B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69B4B658-F62A-4D84-9CCB-5BF9D72C1E13}" type="pres">
      <dgm:prSet presAssocID="{31767A30-E516-496F-887E-874F6EE24B60}" presName="spaceRect" presStyleCnt="0"/>
      <dgm:spPr/>
    </dgm:pt>
    <dgm:pt modelId="{8ED37ED7-3D8A-498E-8F97-9B357244F2D3}" type="pres">
      <dgm:prSet presAssocID="{31767A30-E516-496F-887E-874F6EE24B6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D8ED34-00CF-4841-9599-16E8F82CA32F}" type="presOf" srcId="{22AD68C1-EE8B-4F64-A4CD-05DD2A80BB99}" destId="{A3F9BBF0-AB77-4D6B-9B29-74148DA5B798}" srcOrd="0" destOrd="0" presId="urn:microsoft.com/office/officeart/2018/2/layout/IconVerticalSolidList"/>
    <dgm:cxn modelId="{086F534F-F6A9-4E24-B468-C2F67014C97D}" type="presOf" srcId="{1578A5D5-7ED9-4E6D-8D2D-F8B06488963E}" destId="{0AFEF44B-5954-4429-A53E-2B4221B1ACB0}" srcOrd="0" destOrd="0" presId="urn:microsoft.com/office/officeart/2018/2/layout/IconVerticalSolidList"/>
    <dgm:cxn modelId="{71887770-0832-4C0D-8843-AC2B9556CDD3}" srcId="{1578A5D5-7ED9-4E6D-8D2D-F8B06488963E}" destId="{31767A30-E516-496F-887E-874F6EE24B60}" srcOrd="1" destOrd="0" parTransId="{94AA6EA4-E9D5-4E6E-A74F-61675CCD4893}" sibTransId="{61983DFA-234C-4431-A178-E805B33DFDFF}"/>
    <dgm:cxn modelId="{6780C8CA-BC7A-40A1-BF53-7EB4CDCFA8A4}" type="presOf" srcId="{31767A30-E516-496F-887E-874F6EE24B60}" destId="{8ED37ED7-3D8A-498E-8F97-9B357244F2D3}" srcOrd="0" destOrd="0" presId="urn:microsoft.com/office/officeart/2018/2/layout/IconVerticalSolidList"/>
    <dgm:cxn modelId="{D4455AE0-15A2-4785-ACC8-14CCC8969D3D}" srcId="{1578A5D5-7ED9-4E6D-8D2D-F8B06488963E}" destId="{22AD68C1-EE8B-4F64-A4CD-05DD2A80BB99}" srcOrd="0" destOrd="0" parTransId="{4B0C688B-EAAE-4D7A-AA30-A26EFCE860C5}" sibTransId="{59D02ED5-7A1B-40C1-9CC6-94D964EC7ABF}"/>
    <dgm:cxn modelId="{780193C1-721C-49A2-B5B1-E115EAFEE625}" type="presParOf" srcId="{0AFEF44B-5954-4429-A53E-2B4221B1ACB0}" destId="{2F77BE21-5F18-4068-9C76-0973FF19738B}" srcOrd="0" destOrd="0" presId="urn:microsoft.com/office/officeart/2018/2/layout/IconVerticalSolidList"/>
    <dgm:cxn modelId="{47916FF9-AEC6-40F2-A941-CEABA3D313A7}" type="presParOf" srcId="{2F77BE21-5F18-4068-9C76-0973FF19738B}" destId="{48AD859A-854C-43D2-BE46-4F2E99603644}" srcOrd="0" destOrd="0" presId="urn:microsoft.com/office/officeart/2018/2/layout/IconVerticalSolidList"/>
    <dgm:cxn modelId="{374AEC43-D767-47CD-8508-5FB2539B62B6}" type="presParOf" srcId="{2F77BE21-5F18-4068-9C76-0973FF19738B}" destId="{238CF5B1-DF35-4051-AF88-B169D2FF8FF5}" srcOrd="1" destOrd="0" presId="urn:microsoft.com/office/officeart/2018/2/layout/IconVerticalSolidList"/>
    <dgm:cxn modelId="{E78359E2-1D82-430F-A3A7-1B9FE46A9C8F}" type="presParOf" srcId="{2F77BE21-5F18-4068-9C76-0973FF19738B}" destId="{0CBB1D28-A305-486B-839D-87905244E8EA}" srcOrd="2" destOrd="0" presId="urn:microsoft.com/office/officeart/2018/2/layout/IconVerticalSolidList"/>
    <dgm:cxn modelId="{2ECEC550-A533-4778-977A-C4F0E3E7B019}" type="presParOf" srcId="{2F77BE21-5F18-4068-9C76-0973FF19738B}" destId="{A3F9BBF0-AB77-4D6B-9B29-74148DA5B798}" srcOrd="3" destOrd="0" presId="urn:microsoft.com/office/officeart/2018/2/layout/IconVerticalSolidList"/>
    <dgm:cxn modelId="{9876B5D8-B01B-4C7E-9CBE-07BFD8A69DD9}" type="presParOf" srcId="{0AFEF44B-5954-4429-A53E-2B4221B1ACB0}" destId="{EA63E1FB-1B02-40A8-B5C8-FB9A9E5C1CC6}" srcOrd="1" destOrd="0" presId="urn:microsoft.com/office/officeart/2018/2/layout/IconVerticalSolidList"/>
    <dgm:cxn modelId="{BB484176-CF5F-470F-A0FA-6BDF3B1D701B}" type="presParOf" srcId="{0AFEF44B-5954-4429-A53E-2B4221B1ACB0}" destId="{95CC4084-D366-4B6A-BB80-4B067431C2D3}" srcOrd="2" destOrd="0" presId="urn:microsoft.com/office/officeart/2018/2/layout/IconVerticalSolidList"/>
    <dgm:cxn modelId="{76B667D8-D149-441E-80F2-B30790FB5757}" type="presParOf" srcId="{95CC4084-D366-4B6A-BB80-4B067431C2D3}" destId="{683A566C-F249-430D-BE69-B8B115776706}" srcOrd="0" destOrd="0" presId="urn:microsoft.com/office/officeart/2018/2/layout/IconVerticalSolidList"/>
    <dgm:cxn modelId="{EF8EE305-3D63-4D98-A780-78167AD3EC82}" type="presParOf" srcId="{95CC4084-D366-4B6A-BB80-4B067431C2D3}" destId="{450BCDF5-B473-4B58-ADEB-92E2F22EC5C5}" srcOrd="1" destOrd="0" presId="urn:microsoft.com/office/officeart/2018/2/layout/IconVerticalSolidList"/>
    <dgm:cxn modelId="{4767F59F-C058-4BD3-AD90-7659EA48AD34}" type="presParOf" srcId="{95CC4084-D366-4B6A-BB80-4B067431C2D3}" destId="{69B4B658-F62A-4D84-9CCB-5BF9D72C1E13}" srcOrd="2" destOrd="0" presId="urn:microsoft.com/office/officeart/2018/2/layout/IconVerticalSolidList"/>
    <dgm:cxn modelId="{F0A0F865-B65D-4C6E-9F0F-19E67502B7A3}" type="presParOf" srcId="{95CC4084-D366-4B6A-BB80-4B067431C2D3}" destId="{8ED37ED7-3D8A-498E-8F97-9B357244F2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179BB-B10A-4C7B-8F55-C297D9141028}">
      <dsp:nvSpPr>
        <dsp:cNvPr id="0" name=""/>
        <dsp:cNvSpPr/>
      </dsp:nvSpPr>
      <dsp:spPr>
        <a:xfrm>
          <a:off x="0" y="0"/>
          <a:ext cx="63906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A752E-32B1-4401-9A8D-4B466D5A74D4}">
      <dsp:nvSpPr>
        <dsp:cNvPr id="0" name=""/>
        <dsp:cNvSpPr/>
      </dsp:nvSpPr>
      <dsp:spPr>
        <a:xfrm>
          <a:off x="0" y="0"/>
          <a:ext cx="6390623" cy="266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Utilizar modelos de </a:t>
          </a:r>
          <a:r>
            <a:rPr lang="pt-BR" sz="2500" b="1" kern="1200"/>
            <a:t>Deep Learning </a:t>
          </a:r>
          <a:r>
            <a:rPr lang="pt-BR" sz="2500" kern="1200"/>
            <a:t>e </a:t>
          </a:r>
          <a:r>
            <a:rPr lang="pt-BR" sz="2500" b="1" kern="1200"/>
            <a:t>Natural Language Processing</a:t>
          </a:r>
          <a:r>
            <a:rPr lang="pt-BR" sz="2500" kern="1200"/>
            <a:t> (NLP), em linguagem de programação </a:t>
          </a:r>
          <a:r>
            <a:rPr lang="pt-BR" sz="2500" b="1" kern="1200"/>
            <a:t>Python</a:t>
          </a:r>
          <a:r>
            <a:rPr lang="pt-BR" sz="2500" kern="1200"/>
            <a:t>, usando </a:t>
          </a:r>
          <a:r>
            <a:rPr lang="pt-BR" sz="2500" b="1" kern="1200"/>
            <a:t>Pytorch</a:t>
          </a:r>
          <a:r>
            <a:rPr lang="pt-BR" sz="2500" kern="1200"/>
            <a:t>, para realizar analise de sentimento das Atas do Copom, principal instrumento de política monetária do Banco Central no atual sistema de metas de inflação.</a:t>
          </a:r>
          <a:endParaRPr lang="en-US" sz="2500" kern="1200"/>
        </a:p>
      </dsp:txBody>
      <dsp:txXfrm>
        <a:off x="0" y="0"/>
        <a:ext cx="6390623" cy="2663455"/>
      </dsp:txXfrm>
    </dsp:sp>
    <dsp:sp modelId="{0D08252C-3BE5-4946-AAD0-21E03D5372C6}">
      <dsp:nvSpPr>
        <dsp:cNvPr id="0" name=""/>
        <dsp:cNvSpPr/>
      </dsp:nvSpPr>
      <dsp:spPr>
        <a:xfrm>
          <a:off x="0" y="2663455"/>
          <a:ext cx="63906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1CC71-6217-4321-A0AF-0C959CAD02FA}">
      <dsp:nvSpPr>
        <dsp:cNvPr id="0" name=""/>
        <dsp:cNvSpPr/>
      </dsp:nvSpPr>
      <dsp:spPr>
        <a:xfrm>
          <a:off x="0" y="2663455"/>
          <a:ext cx="6390623" cy="266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Objetivo é avaliar se os modelos de NLP são eficientes para entender as mensagens passadas pelo BC e se estão de acordo com a interpretação dada pelo mercado financeiro.</a:t>
          </a:r>
          <a:br>
            <a:rPr lang="pt-BR" sz="2500" kern="1200"/>
          </a:br>
          <a:endParaRPr lang="en-US" sz="2500" kern="1200"/>
        </a:p>
      </dsp:txBody>
      <dsp:txXfrm>
        <a:off x="0" y="2663455"/>
        <a:ext cx="6390623" cy="2663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CDA05-615A-4A8E-84E2-F579E40D1218}">
      <dsp:nvSpPr>
        <dsp:cNvPr id="0" name=""/>
        <dsp:cNvSpPr/>
      </dsp:nvSpPr>
      <dsp:spPr>
        <a:xfrm>
          <a:off x="0" y="650"/>
          <a:ext cx="6390623" cy="1521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7D42E-A712-498E-946F-C5B897AD9AD8}">
      <dsp:nvSpPr>
        <dsp:cNvPr id="0" name=""/>
        <dsp:cNvSpPr/>
      </dsp:nvSpPr>
      <dsp:spPr>
        <a:xfrm>
          <a:off x="460284" y="343010"/>
          <a:ext cx="836881" cy="8368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9D4DF-9CC1-46F9-A898-CA9C3D7F9766}">
      <dsp:nvSpPr>
        <dsp:cNvPr id="0" name=""/>
        <dsp:cNvSpPr/>
      </dsp:nvSpPr>
      <dsp:spPr>
        <a:xfrm>
          <a:off x="1757451" y="650"/>
          <a:ext cx="4633171" cy="152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36" tIns="161036" rIns="161036" bIns="1610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Análise de sentimento </a:t>
          </a:r>
          <a:r>
            <a:rPr lang="pt-BR" sz="1800" kern="1200" dirty="0"/>
            <a:t>usando </a:t>
          </a:r>
          <a:r>
            <a:rPr lang="pt-BR" sz="1800" kern="1200" dirty="0" err="1"/>
            <a:t>Deep</a:t>
          </a:r>
          <a:r>
            <a:rPr lang="pt-BR" sz="1800" kern="1200" dirty="0"/>
            <a:t> Learning e NLP já é bastante conhecida, inclusive no jornalismo</a:t>
          </a:r>
          <a:endParaRPr lang="en-US" sz="1800" kern="1200" dirty="0"/>
        </a:p>
      </dsp:txBody>
      <dsp:txXfrm>
        <a:off x="1757451" y="650"/>
        <a:ext cx="4633171" cy="1521602"/>
      </dsp:txXfrm>
    </dsp:sp>
    <dsp:sp modelId="{E9F521D9-30F0-4AE9-8F14-1A0E6466178C}">
      <dsp:nvSpPr>
        <dsp:cNvPr id="0" name=""/>
        <dsp:cNvSpPr/>
      </dsp:nvSpPr>
      <dsp:spPr>
        <a:xfrm>
          <a:off x="0" y="1902654"/>
          <a:ext cx="6390623" cy="1521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CD00F-2BAA-43D3-82EC-7F99E43C5DA7}">
      <dsp:nvSpPr>
        <dsp:cNvPr id="0" name=""/>
        <dsp:cNvSpPr/>
      </dsp:nvSpPr>
      <dsp:spPr>
        <a:xfrm>
          <a:off x="460284" y="2245014"/>
          <a:ext cx="836881" cy="8368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63328-BABC-49CF-9111-33A989469B84}">
      <dsp:nvSpPr>
        <dsp:cNvPr id="0" name=""/>
        <dsp:cNvSpPr/>
      </dsp:nvSpPr>
      <dsp:spPr>
        <a:xfrm>
          <a:off x="1757451" y="1902654"/>
          <a:ext cx="4633171" cy="152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36" tIns="161036" rIns="161036" bIns="1610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Desafio</a:t>
          </a:r>
          <a:r>
            <a:rPr lang="pt-BR" sz="1800" kern="1200" dirty="0"/>
            <a:t> será </a:t>
          </a:r>
          <a:r>
            <a:rPr lang="pt-BR" sz="1800" b="0" kern="1200" dirty="0"/>
            <a:t>adaptar os modelos de NLP para a</a:t>
          </a:r>
          <a:r>
            <a:rPr lang="pt-BR" sz="1800" b="1" kern="1200" dirty="0"/>
            <a:t> língua portuguesa</a:t>
          </a:r>
          <a:endParaRPr lang="en-US" sz="1800" kern="1200" dirty="0"/>
        </a:p>
      </dsp:txBody>
      <dsp:txXfrm>
        <a:off x="1757451" y="1902654"/>
        <a:ext cx="4633171" cy="1521602"/>
      </dsp:txXfrm>
    </dsp:sp>
    <dsp:sp modelId="{42AE03E7-6A81-4C14-9DE4-06A1F71E8B09}">
      <dsp:nvSpPr>
        <dsp:cNvPr id="0" name=""/>
        <dsp:cNvSpPr/>
      </dsp:nvSpPr>
      <dsp:spPr>
        <a:xfrm>
          <a:off x="0" y="3804657"/>
          <a:ext cx="6390623" cy="1521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77E84-B25F-473A-89DA-C0DBD3D83C98}">
      <dsp:nvSpPr>
        <dsp:cNvPr id="0" name=""/>
        <dsp:cNvSpPr/>
      </dsp:nvSpPr>
      <dsp:spPr>
        <a:xfrm>
          <a:off x="460284" y="4147018"/>
          <a:ext cx="836881" cy="8368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83EA8-31A0-4048-B358-BB967BD322AB}">
      <dsp:nvSpPr>
        <dsp:cNvPr id="0" name=""/>
        <dsp:cNvSpPr/>
      </dsp:nvSpPr>
      <dsp:spPr>
        <a:xfrm>
          <a:off x="1757451" y="3804657"/>
          <a:ext cx="4633171" cy="152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36" tIns="161036" rIns="161036" bIns="1610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Será possível ainda comparar os modelos em português com a mesma análise a ser feita com as Atas do Copom em </a:t>
          </a:r>
          <a:r>
            <a:rPr lang="pt-BR" sz="1800" b="1" kern="1200" dirty="0"/>
            <a:t>inglês</a:t>
          </a:r>
          <a:r>
            <a:rPr lang="pt-BR" sz="1800" kern="1200" dirty="0"/>
            <a:t>, também disponibilizada pelo Banco Central</a:t>
          </a:r>
          <a:endParaRPr lang="en-US" sz="1800" kern="1200" dirty="0"/>
        </a:p>
      </dsp:txBody>
      <dsp:txXfrm>
        <a:off x="1757451" y="3804657"/>
        <a:ext cx="4633171" cy="1521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4AFB4-B6B1-4A02-95BE-DA657C9DD9E9}">
      <dsp:nvSpPr>
        <dsp:cNvPr id="0" name=""/>
        <dsp:cNvSpPr/>
      </dsp:nvSpPr>
      <dsp:spPr>
        <a:xfrm>
          <a:off x="0" y="4161"/>
          <a:ext cx="6390623" cy="886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3A6C9-8993-4DCE-8D31-D973CE2ACDB4}">
      <dsp:nvSpPr>
        <dsp:cNvPr id="0" name=""/>
        <dsp:cNvSpPr/>
      </dsp:nvSpPr>
      <dsp:spPr>
        <a:xfrm>
          <a:off x="268145" y="203608"/>
          <a:ext cx="487537" cy="487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70864-9205-411E-8D09-7CB522F51B3E}">
      <dsp:nvSpPr>
        <dsp:cNvPr id="0" name=""/>
        <dsp:cNvSpPr/>
      </dsp:nvSpPr>
      <dsp:spPr>
        <a:xfrm>
          <a:off x="1023828" y="4161"/>
          <a:ext cx="5366794" cy="88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4" tIns="93814" rIns="93814" bIns="938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Do ponto de vista </a:t>
          </a:r>
          <a:r>
            <a:rPr lang="pt-BR" sz="1500" b="1" kern="1200" dirty="0"/>
            <a:t>jornalístico</a:t>
          </a:r>
          <a:r>
            <a:rPr lang="pt-BR" sz="1500" kern="1200" dirty="0"/>
            <a:t>, a análise de dados têm crescido em importância em todo o mundo</a:t>
          </a:r>
          <a:endParaRPr lang="en-US" sz="1500" kern="1200" dirty="0"/>
        </a:p>
      </dsp:txBody>
      <dsp:txXfrm>
        <a:off x="1023828" y="4161"/>
        <a:ext cx="5366794" cy="886431"/>
      </dsp:txXfrm>
    </dsp:sp>
    <dsp:sp modelId="{E70822BC-4C53-4735-B543-206045E84B0D}">
      <dsp:nvSpPr>
        <dsp:cNvPr id="0" name=""/>
        <dsp:cNvSpPr/>
      </dsp:nvSpPr>
      <dsp:spPr>
        <a:xfrm>
          <a:off x="0" y="1112200"/>
          <a:ext cx="6390623" cy="886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CE5E7-2C21-4A9F-84BD-8789EB977634}">
      <dsp:nvSpPr>
        <dsp:cNvPr id="0" name=""/>
        <dsp:cNvSpPr/>
      </dsp:nvSpPr>
      <dsp:spPr>
        <a:xfrm>
          <a:off x="268145" y="1311647"/>
          <a:ext cx="487537" cy="487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52618-1A22-4D42-B635-F27E31D4152B}">
      <dsp:nvSpPr>
        <dsp:cNvPr id="0" name=""/>
        <dsp:cNvSpPr/>
      </dsp:nvSpPr>
      <dsp:spPr>
        <a:xfrm>
          <a:off x="1023828" y="1112200"/>
          <a:ext cx="5366794" cy="88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4" tIns="93814" rIns="93814" bIns="938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Bloomberg</a:t>
          </a:r>
          <a:r>
            <a:rPr lang="pt-BR" sz="1500" kern="1200" dirty="0"/>
            <a:t> tem investido e treinado jornalistas para desenvolver cada vez produtos usando essas ferramentas, seja para produção de reportagens, seja para automação dos processos</a:t>
          </a:r>
          <a:endParaRPr lang="en-US" sz="1500" kern="1200" dirty="0"/>
        </a:p>
      </dsp:txBody>
      <dsp:txXfrm>
        <a:off x="1023828" y="1112200"/>
        <a:ext cx="5366794" cy="886431"/>
      </dsp:txXfrm>
    </dsp:sp>
    <dsp:sp modelId="{7E63369D-C4D7-4B93-B17C-BB88A1236C6E}">
      <dsp:nvSpPr>
        <dsp:cNvPr id="0" name=""/>
        <dsp:cNvSpPr/>
      </dsp:nvSpPr>
      <dsp:spPr>
        <a:xfrm>
          <a:off x="0" y="2220239"/>
          <a:ext cx="6390623" cy="886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7D5B5-8970-4029-8A48-B64445CB6047}">
      <dsp:nvSpPr>
        <dsp:cNvPr id="0" name=""/>
        <dsp:cNvSpPr/>
      </dsp:nvSpPr>
      <dsp:spPr>
        <a:xfrm>
          <a:off x="268145" y="2419686"/>
          <a:ext cx="487537" cy="487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1D22B-04BB-4064-8C5A-477914E1052F}">
      <dsp:nvSpPr>
        <dsp:cNvPr id="0" name=""/>
        <dsp:cNvSpPr/>
      </dsp:nvSpPr>
      <dsp:spPr>
        <a:xfrm>
          <a:off x="1023828" y="2220239"/>
          <a:ext cx="5366794" cy="88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4" tIns="93814" rIns="93814" bIns="938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Data </a:t>
          </a:r>
          <a:r>
            <a:rPr lang="pt-BR" sz="1500" b="1" kern="1200" dirty="0" err="1"/>
            <a:t>Journalism</a:t>
          </a:r>
          <a:r>
            <a:rPr lang="pt-BR" sz="1500" b="1" kern="1200" dirty="0"/>
            <a:t> </a:t>
          </a:r>
          <a:r>
            <a:rPr lang="pt-BR" sz="1500" kern="1200" dirty="0"/>
            <a:t>é uma realidade em muitas redações pelo mundo, com reportagens elaboradas a partir da manipulação de dados</a:t>
          </a:r>
          <a:endParaRPr lang="en-US" sz="1500" kern="1200" dirty="0"/>
        </a:p>
      </dsp:txBody>
      <dsp:txXfrm>
        <a:off x="1023828" y="2220239"/>
        <a:ext cx="5366794" cy="886431"/>
      </dsp:txXfrm>
    </dsp:sp>
    <dsp:sp modelId="{4A8FF319-845C-4A2E-A3D0-BD56ED4FA805}">
      <dsp:nvSpPr>
        <dsp:cNvPr id="0" name=""/>
        <dsp:cNvSpPr/>
      </dsp:nvSpPr>
      <dsp:spPr>
        <a:xfrm>
          <a:off x="0" y="3328278"/>
          <a:ext cx="6390623" cy="886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37578-2D46-408C-AAD2-39535B2B3066}">
      <dsp:nvSpPr>
        <dsp:cNvPr id="0" name=""/>
        <dsp:cNvSpPr/>
      </dsp:nvSpPr>
      <dsp:spPr>
        <a:xfrm>
          <a:off x="268145" y="3527726"/>
          <a:ext cx="487537" cy="4875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73953-95DA-4AE6-BF97-F43CDC98A792}">
      <dsp:nvSpPr>
        <dsp:cNvPr id="0" name=""/>
        <dsp:cNvSpPr/>
      </dsp:nvSpPr>
      <dsp:spPr>
        <a:xfrm>
          <a:off x="1023828" y="3328278"/>
          <a:ext cx="5366794" cy="88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4" tIns="93814" rIns="93814" bIns="938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Análise mais aprofundada, a partir de modelos de </a:t>
          </a:r>
          <a:r>
            <a:rPr lang="pt-BR" sz="1500" b="1" kern="1200" dirty="0" err="1"/>
            <a:t>machine</a:t>
          </a:r>
          <a:r>
            <a:rPr lang="pt-BR" sz="1500" b="1" kern="1200" dirty="0"/>
            <a:t> </a:t>
          </a:r>
          <a:r>
            <a:rPr lang="pt-BR" sz="1500" b="1" kern="1200" dirty="0" err="1"/>
            <a:t>learning</a:t>
          </a:r>
          <a:r>
            <a:rPr lang="pt-BR" sz="1500" b="1" kern="1200" dirty="0"/>
            <a:t>, no entanto, ainda são escassos</a:t>
          </a:r>
          <a:endParaRPr lang="en-US" sz="1500" kern="1200" dirty="0"/>
        </a:p>
      </dsp:txBody>
      <dsp:txXfrm>
        <a:off x="1023828" y="3328278"/>
        <a:ext cx="5366794" cy="886431"/>
      </dsp:txXfrm>
    </dsp:sp>
    <dsp:sp modelId="{E351C694-632C-4AB5-BA9D-73DFA97A2969}">
      <dsp:nvSpPr>
        <dsp:cNvPr id="0" name=""/>
        <dsp:cNvSpPr/>
      </dsp:nvSpPr>
      <dsp:spPr>
        <a:xfrm>
          <a:off x="0" y="4436318"/>
          <a:ext cx="6390623" cy="886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2F52F-F547-4C67-91C4-4492A63FEF22}">
      <dsp:nvSpPr>
        <dsp:cNvPr id="0" name=""/>
        <dsp:cNvSpPr/>
      </dsp:nvSpPr>
      <dsp:spPr>
        <a:xfrm>
          <a:off x="268145" y="4635765"/>
          <a:ext cx="487537" cy="4875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18F57-0FAC-4593-9347-C42E3DCE0CBC}">
      <dsp:nvSpPr>
        <dsp:cNvPr id="0" name=""/>
        <dsp:cNvSpPr/>
      </dsp:nvSpPr>
      <dsp:spPr>
        <a:xfrm>
          <a:off x="1023828" y="4436318"/>
          <a:ext cx="5366794" cy="886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4" tIns="93814" rIns="93814" bIns="9381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No caso do Banco Central, uma análise bastante comum é o chamando </a:t>
          </a:r>
          <a:r>
            <a:rPr lang="pt-BR" sz="1500" b="1" kern="1200" dirty="0" err="1"/>
            <a:t>side-by-side</a:t>
          </a:r>
          <a:r>
            <a:rPr lang="pt-BR" sz="1500" kern="1200" dirty="0"/>
            <a:t>, em que duas atas são comparadas para se avaliar mudanças nos termos</a:t>
          </a:r>
          <a:endParaRPr lang="en-US" sz="1500" kern="1200" dirty="0"/>
        </a:p>
      </dsp:txBody>
      <dsp:txXfrm>
        <a:off x="1023828" y="4436318"/>
        <a:ext cx="5366794" cy="8864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4AFB4-B6B1-4A02-95BE-DA657C9DD9E9}">
      <dsp:nvSpPr>
        <dsp:cNvPr id="0" name=""/>
        <dsp:cNvSpPr/>
      </dsp:nvSpPr>
      <dsp:spPr>
        <a:xfrm>
          <a:off x="0" y="0"/>
          <a:ext cx="6390623" cy="1120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3A6C9-8993-4DCE-8D31-D973CE2ACDB4}">
      <dsp:nvSpPr>
        <dsp:cNvPr id="0" name=""/>
        <dsp:cNvSpPr/>
      </dsp:nvSpPr>
      <dsp:spPr>
        <a:xfrm>
          <a:off x="338958" y="254328"/>
          <a:ext cx="616288" cy="616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70864-9205-411E-8D09-7CB522F51B3E}">
      <dsp:nvSpPr>
        <dsp:cNvPr id="0" name=""/>
        <dsp:cNvSpPr/>
      </dsp:nvSpPr>
      <dsp:spPr>
        <a:xfrm>
          <a:off x="1294205" y="2210"/>
          <a:ext cx="5096417" cy="112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89" tIns="118589" rIns="118589" bIns="1185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Atas do Copom</a:t>
          </a:r>
          <a:r>
            <a:rPr lang="pt-BR" sz="1500" kern="1200" dirty="0"/>
            <a:t>: documentos publicados pelo Banco Central após as reuniões que definem periodicamente a meta da taxa básica de juros Selic para o Brasil</a:t>
          </a:r>
          <a:endParaRPr lang="en-US" sz="1500" kern="1200" dirty="0"/>
        </a:p>
      </dsp:txBody>
      <dsp:txXfrm>
        <a:off x="1294205" y="2210"/>
        <a:ext cx="5096417" cy="1120524"/>
      </dsp:txXfrm>
    </dsp:sp>
    <dsp:sp modelId="{E70822BC-4C53-4735-B543-206045E84B0D}">
      <dsp:nvSpPr>
        <dsp:cNvPr id="0" name=""/>
        <dsp:cNvSpPr/>
      </dsp:nvSpPr>
      <dsp:spPr>
        <a:xfrm>
          <a:off x="0" y="1402865"/>
          <a:ext cx="6390623" cy="1120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CE5E7-2C21-4A9F-84BD-8789EB977634}">
      <dsp:nvSpPr>
        <dsp:cNvPr id="0" name=""/>
        <dsp:cNvSpPr/>
      </dsp:nvSpPr>
      <dsp:spPr>
        <a:xfrm>
          <a:off x="338958" y="1654983"/>
          <a:ext cx="616288" cy="616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52618-1A22-4D42-B635-F27E31D4152B}">
      <dsp:nvSpPr>
        <dsp:cNvPr id="0" name=""/>
        <dsp:cNvSpPr/>
      </dsp:nvSpPr>
      <dsp:spPr>
        <a:xfrm>
          <a:off x="1294205" y="1402865"/>
          <a:ext cx="5096417" cy="112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89" tIns="118589" rIns="118589" bIns="1185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Documentos </a:t>
          </a:r>
          <a:r>
            <a:rPr lang="pt-BR" sz="1500" b="1" kern="1200" dirty="0"/>
            <a:t>públicos</a:t>
          </a:r>
          <a:r>
            <a:rPr lang="pt-BR" sz="1500" kern="1200" dirty="0"/>
            <a:t>, divulgados no site do Banco Central a cada 45 dias, para justificar a decisão de juros da diretoria que integra o “Comitê de Política Monetária – Copom”</a:t>
          </a:r>
          <a:endParaRPr lang="en-US" sz="1500" kern="1200" dirty="0"/>
        </a:p>
      </dsp:txBody>
      <dsp:txXfrm>
        <a:off x="1294205" y="1402865"/>
        <a:ext cx="5096417" cy="1120524"/>
      </dsp:txXfrm>
    </dsp:sp>
    <dsp:sp modelId="{7E63369D-C4D7-4B93-B17C-BB88A1236C6E}">
      <dsp:nvSpPr>
        <dsp:cNvPr id="0" name=""/>
        <dsp:cNvSpPr/>
      </dsp:nvSpPr>
      <dsp:spPr>
        <a:xfrm>
          <a:off x="0" y="2803521"/>
          <a:ext cx="6390623" cy="1120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7D5B5-8970-4029-8A48-B64445CB6047}">
      <dsp:nvSpPr>
        <dsp:cNvPr id="0" name=""/>
        <dsp:cNvSpPr/>
      </dsp:nvSpPr>
      <dsp:spPr>
        <a:xfrm>
          <a:off x="338958" y="3055638"/>
          <a:ext cx="616288" cy="616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1D22B-04BB-4064-8C5A-477914E1052F}">
      <dsp:nvSpPr>
        <dsp:cNvPr id="0" name=""/>
        <dsp:cNvSpPr/>
      </dsp:nvSpPr>
      <dsp:spPr>
        <a:xfrm>
          <a:off x="1294205" y="2803521"/>
          <a:ext cx="5096417" cy="112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89" tIns="118589" rIns="118589" bIns="1185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Servem de </a:t>
          </a:r>
          <a:r>
            <a:rPr lang="pt-BR" sz="1500" b="1" kern="1200" dirty="0"/>
            <a:t>referência</a:t>
          </a:r>
          <a:r>
            <a:rPr lang="pt-BR" sz="1500" kern="1200" dirty="0"/>
            <a:t> para o "Sistema de Metas de Inflação", adotado pelo país desde 1999</a:t>
          </a:r>
          <a:endParaRPr lang="en-US" sz="1500" kern="1200" dirty="0"/>
        </a:p>
      </dsp:txBody>
      <dsp:txXfrm>
        <a:off x="1294205" y="2803521"/>
        <a:ext cx="5096417" cy="1120524"/>
      </dsp:txXfrm>
    </dsp:sp>
    <dsp:sp modelId="{4A8FF319-845C-4A2E-A3D0-BD56ED4FA805}">
      <dsp:nvSpPr>
        <dsp:cNvPr id="0" name=""/>
        <dsp:cNvSpPr/>
      </dsp:nvSpPr>
      <dsp:spPr>
        <a:xfrm>
          <a:off x="0" y="4204176"/>
          <a:ext cx="6390623" cy="1120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37578-2D46-408C-AAD2-39535B2B3066}">
      <dsp:nvSpPr>
        <dsp:cNvPr id="0" name=""/>
        <dsp:cNvSpPr/>
      </dsp:nvSpPr>
      <dsp:spPr>
        <a:xfrm>
          <a:off x="338958" y="4456293"/>
          <a:ext cx="616288" cy="616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73953-95DA-4AE6-BF97-F43CDC98A792}">
      <dsp:nvSpPr>
        <dsp:cNvPr id="0" name=""/>
        <dsp:cNvSpPr/>
      </dsp:nvSpPr>
      <dsp:spPr>
        <a:xfrm>
          <a:off x="1294205" y="4204176"/>
          <a:ext cx="5096417" cy="112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89" tIns="118589" rIns="118589" bIns="11858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Desde então, já foram publicadas mais de </a:t>
          </a:r>
          <a:r>
            <a:rPr lang="pt-BR" sz="1500" b="1" kern="1200" dirty="0"/>
            <a:t>230 atas</a:t>
          </a:r>
          <a:r>
            <a:rPr lang="pt-BR" sz="1500" kern="1200" dirty="0"/>
            <a:t>, que servirão de base para este trabalho; a maior parte delas tem versão em </a:t>
          </a:r>
          <a:r>
            <a:rPr lang="pt-BR" sz="1500" b="1" kern="1200" dirty="0"/>
            <a:t>inglês</a:t>
          </a:r>
          <a:endParaRPr lang="en-US" sz="1500" b="1" kern="1200" dirty="0"/>
        </a:p>
      </dsp:txBody>
      <dsp:txXfrm>
        <a:off x="1294205" y="4204176"/>
        <a:ext cx="5096417" cy="11205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BDB45-AE93-4D0B-8F6D-BC8005923A2B}">
      <dsp:nvSpPr>
        <dsp:cNvPr id="0" name=""/>
        <dsp:cNvSpPr/>
      </dsp:nvSpPr>
      <dsp:spPr>
        <a:xfrm>
          <a:off x="361685" y="931579"/>
          <a:ext cx="1213520" cy="1213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F7408-92E1-482B-9575-425490FE6BE1}">
      <dsp:nvSpPr>
        <dsp:cNvPr id="0" name=""/>
        <dsp:cNvSpPr/>
      </dsp:nvSpPr>
      <dsp:spPr>
        <a:xfrm>
          <a:off x="616525" y="1186418"/>
          <a:ext cx="703842" cy="7038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E1654-C95D-4D97-B09E-D4C92C46178D}">
      <dsp:nvSpPr>
        <dsp:cNvPr id="0" name=""/>
        <dsp:cNvSpPr/>
      </dsp:nvSpPr>
      <dsp:spPr>
        <a:xfrm>
          <a:off x="1835246" y="931579"/>
          <a:ext cx="2860441" cy="121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Recurrent Neural Networks (RNNs) com </a:t>
          </a:r>
          <a:r>
            <a:rPr lang="en-US" sz="1900" kern="1200"/>
            <a:t>Long short-term memory (LSTM) com Pytorch</a:t>
          </a:r>
        </a:p>
      </dsp:txBody>
      <dsp:txXfrm>
        <a:off x="1835246" y="931579"/>
        <a:ext cx="2860441" cy="1213520"/>
      </dsp:txXfrm>
    </dsp:sp>
    <dsp:sp modelId="{558EC646-7D7F-49F9-A73F-A0E6F523269C}">
      <dsp:nvSpPr>
        <dsp:cNvPr id="0" name=""/>
        <dsp:cNvSpPr/>
      </dsp:nvSpPr>
      <dsp:spPr>
        <a:xfrm>
          <a:off x="5194099" y="931579"/>
          <a:ext cx="1213520" cy="12135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9449A-4896-47E5-B471-528F20864958}">
      <dsp:nvSpPr>
        <dsp:cNvPr id="0" name=""/>
        <dsp:cNvSpPr/>
      </dsp:nvSpPr>
      <dsp:spPr>
        <a:xfrm>
          <a:off x="5448938" y="1186418"/>
          <a:ext cx="703842" cy="7038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73DC9-A3C8-4713-A5F8-DFF3FD442524}">
      <dsp:nvSpPr>
        <dsp:cNvPr id="0" name=""/>
        <dsp:cNvSpPr/>
      </dsp:nvSpPr>
      <dsp:spPr>
        <a:xfrm>
          <a:off x="6667660" y="931579"/>
          <a:ext cx="2860441" cy="121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Natural Language Processing with Transformers in Python</a:t>
          </a:r>
        </a:p>
      </dsp:txBody>
      <dsp:txXfrm>
        <a:off x="6667660" y="931579"/>
        <a:ext cx="2860441" cy="1213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0DE4B-A2DA-4FE2-9FEF-2A7B7BD8B3CF}">
      <dsp:nvSpPr>
        <dsp:cNvPr id="0" name=""/>
        <dsp:cNvSpPr/>
      </dsp:nvSpPr>
      <dsp:spPr>
        <a:xfrm>
          <a:off x="0" y="0"/>
          <a:ext cx="5112498" cy="1171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Análise de sentimento para entender a linguagem e/ou sinalização do BC em cada Ata do Copom</a:t>
          </a:r>
        </a:p>
      </dsp:txBody>
      <dsp:txXfrm>
        <a:off x="34324" y="34324"/>
        <a:ext cx="3748878" cy="1103272"/>
      </dsp:txXfrm>
    </dsp:sp>
    <dsp:sp modelId="{BB3BCCA8-7244-4D61-90BB-9733A7F4DFD6}">
      <dsp:nvSpPr>
        <dsp:cNvPr id="0" name=""/>
        <dsp:cNvSpPr/>
      </dsp:nvSpPr>
      <dsp:spPr>
        <a:xfrm>
          <a:off x="428171" y="1384996"/>
          <a:ext cx="5112498" cy="1171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Linguagem pode ser mais "dura", indicando mais elevações da Selic à frente, ou mais "suave", sinalizando corte de juros, entre outros elementos usados pelos bancos centrais para se comunicar com o mercado financeiro</a:t>
          </a:r>
          <a:endParaRPr lang="en-US" sz="1200" kern="1200" dirty="0"/>
        </a:p>
      </dsp:txBody>
      <dsp:txXfrm>
        <a:off x="462495" y="1419320"/>
        <a:ext cx="3853930" cy="1103272"/>
      </dsp:txXfrm>
    </dsp:sp>
    <dsp:sp modelId="{E2D92989-DB93-40DF-8481-CFC01AECF118}">
      <dsp:nvSpPr>
        <dsp:cNvPr id="0" name=""/>
        <dsp:cNvSpPr/>
      </dsp:nvSpPr>
      <dsp:spPr>
        <a:xfrm>
          <a:off x="849952" y="2769993"/>
          <a:ext cx="5112498" cy="1171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 partir daí, será possível comparar a análise via NLP com a leitura feita à época pelo mercado financeiro, via reação dos ativos domésticos, como dólar e taxa futura de juros, ou via comparação com relatórios de analistas sobre as decisões</a:t>
          </a:r>
        </a:p>
      </dsp:txBody>
      <dsp:txXfrm>
        <a:off x="884276" y="2804317"/>
        <a:ext cx="3860321" cy="1103272"/>
      </dsp:txXfrm>
    </dsp:sp>
    <dsp:sp modelId="{9B37166B-1533-4371-B58E-915A2D291AC5}">
      <dsp:nvSpPr>
        <dsp:cNvPr id="0" name=""/>
        <dsp:cNvSpPr/>
      </dsp:nvSpPr>
      <dsp:spPr>
        <a:xfrm>
          <a:off x="1278124" y="4154990"/>
          <a:ext cx="5112498" cy="1171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Comparações com outros modelos de GPT também estão no escopo desse projeto</a:t>
          </a:r>
        </a:p>
      </dsp:txBody>
      <dsp:txXfrm>
        <a:off x="1312448" y="4189314"/>
        <a:ext cx="3853930" cy="1103272"/>
      </dsp:txXfrm>
    </dsp:sp>
    <dsp:sp modelId="{DEBA5749-7754-48CC-AC74-5A770FDBA6C2}">
      <dsp:nvSpPr>
        <dsp:cNvPr id="0" name=""/>
        <dsp:cNvSpPr/>
      </dsp:nvSpPr>
      <dsp:spPr>
        <a:xfrm>
          <a:off x="4350750" y="897584"/>
          <a:ext cx="761748" cy="7617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522143" y="897584"/>
        <a:ext cx="418962" cy="573215"/>
      </dsp:txXfrm>
    </dsp:sp>
    <dsp:sp modelId="{915792CC-63D7-4A93-9E6F-2D02464BCCEC}">
      <dsp:nvSpPr>
        <dsp:cNvPr id="0" name=""/>
        <dsp:cNvSpPr/>
      </dsp:nvSpPr>
      <dsp:spPr>
        <a:xfrm>
          <a:off x="4778921" y="2282581"/>
          <a:ext cx="761748" cy="7617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950314" y="2282581"/>
        <a:ext cx="418962" cy="573215"/>
      </dsp:txXfrm>
    </dsp:sp>
    <dsp:sp modelId="{8E7BAD37-2C77-4577-BEEF-37C1911FE017}">
      <dsp:nvSpPr>
        <dsp:cNvPr id="0" name=""/>
        <dsp:cNvSpPr/>
      </dsp:nvSpPr>
      <dsp:spPr>
        <a:xfrm>
          <a:off x="5200702" y="3667578"/>
          <a:ext cx="761748" cy="7617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372095" y="3667578"/>
        <a:ext cx="418962" cy="5732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D859A-854C-43D2-BE46-4F2E99603644}">
      <dsp:nvSpPr>
        <dsp:cNvPr id="0" name=""/>
        <dsp:cNvSpPr/>
      </dsp:nvSpPr>
      <dsp:spPr>
        <a:xfrm>
          <a:off x="0" y="865623"/>
          <a:ext cx="6390623" cy="15980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CF5B1-DF35-4051-AF88-B169D2FF8FF5}">
      <dsp:nvSpPr>
        <dsp:cNvPr id="0" name=""/>
        <dsp:cNvSpPr/>
      </dsp:nvSpPr>
      <dsp:spPr>
        <a:xfrm>
          <a:off x="483417" y="1225189"/>
          <a:ext cx="878940" cy="8789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9BBF0-AB77-4D6B-9B29-74148DA5B798}">
      <dsp:nvSpPr>
        <dsp:cNvPr id="0" name=""/>
        <dsp:cNvSpPr/>
      </dsp:nvSpPr>
      <dsp:spPr>
        <a:xfrm>
          <a:off x="1845774" y="865623"/>
          <a:ext cx="4544848" cy="159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9" tIns="169129" rIns="169129" bIns="16912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O trabalho serve de ponto de partida para avaliação da comunicação do Banco Central de forma mais ampla, incluindo outros documentos e/ou discursos e apresentações</a:t>
          </a:r>
          <a:endParaRPr lang="en-US" sz="1800" kern="1200"/>
        </a:p>
      </dsp:txBody>
      <dsp:txXfrm>
        <a:off x="1845774" y="865623"/>
        <a:ext cx="4544848" cy="1598073"/>
      </dsp:txXfrm>
    </dsp:sp>
    <dsp:sp modelId="{683A566C-F249-430D-BE69-B8B115776706}">
      <dsp:nvSpPr>
        <dsp:cNvPr id="0" name=""/>
        <dsp:cNvSpPr/>
      </dsp:nvSpPr>
      <dsp:spPr>
        <a:xfrm>
          <a:off x="0" y="2863214"/>
          <a:ext cx="6390623" cy="15980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BCDF5-B473-4B58-ADEB-92E2F22EC5C5}">
      <dsp:nvSpPr>
        <dsp:cNvPr id="0" name=""/>
        <dsp:cNvSpPr/>
      </dsp:nvSpPr>
      <dsp:spPr>
        <a:xfrm>
          <a:off x="483417" y="3222781"/>
          <a:ext cx="878940" cy="8789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37ED7-3D8A-498E-8F97-9B357244F2D3}">
      <dsp:nvSpPr>
        <dsp:cNvPr id="0" name=""/>
        <dsp:cNvSpPr/>
      </dsp:nvSpPr>
      <dsp:spPr>
        <a:xfrm>
          <a:off x="1845774" y="2863214"/>
          <a:ext cx="4544848" cy="159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29" tIns="169129" rIns="169129" bIns="16912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O mesmo tipo de análise pode ser estendida para outros bancos centrais pelo mundo</a:t>
          </a:r>
          <a:endParaRPr lang="en-US" sz="1800" kern="1200"/>
        </a:p>
      </dsp:txBody>
      <dsp:txXfrm>
        <a:off x="1845774" y="2863214"/>
        <a:ext cx="4544848" cy="1598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84E61-0350-797E-001D-CA67D9346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5F779-8668-7A5E-49C3-CEA9B60F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A52B9-FFEF-9058-F1A6-0F939CD5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2D82E-3CA3-5198-7DBA-07A4F200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832EF-960A-415E-394B-F26DD5F1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A378D-BB8E-C046-96D9-E0364DF8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34F0E0-1300-39D5-D0E2-5172CE95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EC0BA-5739-59D1-0421-E7367237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06C11-82C3-6729-C433-0ECEE39F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C774A-250D-E607-E8DD-AEB394BF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081EEF-A437-914F-2836-A6C4A1B3C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51D00F-AC64-547C-2686-2A51080D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AE96F-6B88-5487-F02E-99C1BC67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B8587-F922-AA47-AC9B-FD16928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6B88D3-0C60-19DA-F066-764010FC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8546-3085-A373-61E0-AFB86DAB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161EE-16F4-CBC1-087C-3E82C288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CA3619-B839-65C3-F7F2-65688D2A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469964-3209-F0C8-72BD-4548ED13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43C858-36E6-C06A-5850-D3443B62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68801-EB9F-49D3-F57F-93750D90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090829-8BDE-CE75-EEC2-3EBA813C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4E2D3-C0F3-AD97-E7C3-1E16B7E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0A4A8-2D95-E71F-C4A0-49C1C835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6B008-619E-4CDF-FB22-C7730620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75720-D7A6-6ECF-8144-E8115A7C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A8966-18BE-922B-0B8F-80FCC3A6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4A7E8-5D63-6699-5894-240F203BD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8A0E86-B162-80BD-30A4-3B5C0F9D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9FFAC-DE57-7B0E-FAF8-E917AD16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384704-5E75-D879-4C6B-AA5620DB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77C53-A05D-2654-01A9-0BA6B29A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0A0F15-3D2F-DDB0-17F9-197E2CD0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AE4A1-7738-EC15-85E7-651E47FF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458C-333D-1CB0-7AEE-03022A735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7DB0F-62FA-0A9F-0B77-E0069694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5988FE-A494-ECBC-B183-625A378A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E5CE29-EE06-564F-D97B-46FF623B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F54B77-4360-761B-D594-CF2D3931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CC2F8-B8BC-8E1E-60CC-F44AE8F9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8D804E-C84F-5A1A-9063-AB54573B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A72C30-A0AF-4F4B-1F2C-0F9CA635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56DDF5-A73E-2F9A-18C7-5E79AE3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766E94-C8D2-4A83-403C-D470D8C1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F018EF-FBEA-1443-E640-402E67FB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5CBB24-AD65-84D3-3374-177CB6B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B4479-ECFA-91A8-4B08-F2C7C7E4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7E802-DD20-5E5E-F369-281859F8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E9D3BC-4AB1-9C42-1366-82D80EC74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60B38-BCB3-335C-89D2-917CF852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F30276-BE36-4CC1-B83F-30BA2ADE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E1C2FD-05B8-E329-B5D0-0B50470B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E6F67-BA5E-A25A-5F74-F5E85453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112E14-E4C4-D99D-01AD-9D37C69A6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E27AA0-18B9-B265-B805-B1235BB67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CF7C2-8493-23AB-5431-243A52D1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091E4B-BCE6-D3A9-2543-E01FA4C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48068C-2E60-979D-C58D-E64FFBA4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7D0B1E-E208-44A8-5C3D-F516416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A4FE1-1E78-B7A2-2BBD-A70D5914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60FB1-01AA-521D-F7CE-EBE95463C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6AE6-B488-4024-90C7-43F6F5E2582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2E86C-0721-4C0B-8586-B4A23B38B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F25F8-FF8E-9454-E7C1-6A5D1F378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CFF8F-2B88-6FA3-2F80-391C2603A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/>
          </a:bodyPr>
          <a:lstStyle/>
          <a:p>
            <a:pPr algn="l"/>
            <a:r>
              <a:rPr lang="pt-BR" sz="4600">
                <a:solidFill>
                  <a:schemeClr val="bg1"/>
                </a:solidFill>
              </a:rPr>
              <a:t>Análise de sentimento dos documentos do Banco Central utilizando</a:t>
            </a:r>
            <a:r>
              <a:rPr lang="en-US" sz="4600">
                <a:solidFill>
                  <a:schemeClr val="bg1"/>
                </a:solidFill>
              </a:rPr>
              <a:t> Natural Language Processing com Deep Learning in Python</a:t>
            </a:r>
            <a:endParaRPr lang="pt-BR" sz="460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719F96-8669-8AD4-B464-6496EB2D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088177"/>
          </a:xfrm>
        </p:spPr>
        <p:txBody>
          <a:bodyPr anchor="t">
            <a:normAutofit/>
          </a:bodyPr>
          <a:lstStyle/>
          <a:p>
            <a:pPr algn="l"/>
            <a:r>
              <a:rPr lang="pt-BR" sz="3400"/>
              <a:t>Projeto de conclusão do </a:t>
            </a:r>
            <a:r>
              <a:rPr lang="pt-BR" sz="3400" i="1"/>
              <a:t>Programa Avançado em Data Science e Decisão</a:t>
            </a:r>
            <a:r>
              <a:rPr lang="pt-BR" sz="3400"/>
              <a:t> do </a:t>
            </a:r>
            <a:r>
              <a:rPr lang="pt-BR" sz="3400" b="1"/>
              <a:t>Insper</a:t>
            </a:r>
            <a:endParaRPr lang="en-US" sz="3400" b="1"/>
          </a:p>
          <a:p>
            <a:pPr algn="l"/>
            <a:endParaRPr lang="en-US" sz="3400"/>
          </a:p>
          <a:p>
            <a:pPr algn="l"/>
            <a:endParaRPr lang="en-US" sz="3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Espaço Reservado para Conteúdo 21">
            <a:extLst>
              <a:ext uri="{FF2B5EF4-FFF2-40B4-BE49-F238E27FC236}">
                <a16:creationId xmlns:a16="http://schemas.microsoft.com/office/drawing/2014/main" id="{6F6A2213-2F05-867F-1208-FB6CD922BC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43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99435-E566-DF0C-9ADD-4FC2259B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100">
                <a:solidFill>
                  <a:schemeClr val="bg1"/>
                </a:solidFill>
              </a:rPr>
              <a:t>Importância da análise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EB6D74E1-F648-1866-4E08-C28F590B8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096890"/>
              </p:ext>
            </p:extLst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03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99435-E566-DF0C-9ADD-4FC2259B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100" dirty="0">
                <a:solidFill>
                  <a:schemeClr val="bg1"/>
                </a:solidFill>
              </a:rPr>
              <a:t>AI no jornalismo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68F0FF26-B3DB-233E-C377-E2DDA68806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08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99435-E566-DF0C-9ADD-4FC2259B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100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68F0FF26-B3DB-233E-C377-E2DDA68806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29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9640F0-4F20-9050-B032-B65B1AFC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37762"/>
            <a:ext cx="2912201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Script de 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scrapping 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para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coletar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Atas no site do Banco Central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0357573-80F9-CEDC-4474-5F4D50C9B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5" t="17086" r="21771" b="1345"/>
          <a:stretch/>
        </p:blipFill>
        <p:spPr>
          <a:xfrm>
            <a:off x="5439973" y="366657"/>
            <a:ext cx="5852160" cy="61189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6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2ED8F9-8ED0-8171-7747-53984287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Metodos</a:t>
            </a:r>
            <a:r>
              <a:rPr lang="pt-BR" dirty="0">
                <a:solidFill>
                  <a:schemeClr val="bg1"/>
                </a:solidFill>
              </a:rPr>
              <a:t> de análise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Espaço Reservado para Conteúdo 6">
            <a:extLst>
              <a:ext uri="{FF2B5EF4-FFF2-40B4-BE49-F238E27FC236}">
                <a16:creationId xmlns:a16="http://schemas.microsoft.com/office/drawing/2014/main" id="{29BCC5D9-0D0F-D097-22FE-8A253AD18D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559" y="3100283"/>
          <a:ext cx="9889788" cy="307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92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99435-E566-DF0C-9ADD-4FC2259B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100" dirty="0">
                <a:solidFill>
                  <a:schemeClr val="bg1"/>
                </a:solidFill>
              </a:rPr>
              <a:t>Método de análise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68F0FF26-B3DB-233E-C377-E2DDA6880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275382"/>
              </p:ext>
            </p:extLst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60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2ED8F9-8ED0-8171-7747-53984287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Desenvolvimentos futuros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Espaço Reservado para Conteúdo 6">
            <a:extLst>
              <a:ext uri="{FF2B5EF4-FFF2-40B4-BE49-F238E27FC236}">
                <a16:creationId xmlns:a16="http://schemas.microsoft.com/office/drawing/2014/main" id="{87C1E7F2-D300-FD0A-9589-8F91819F29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54732" y="850052"/>
          <a:ext cx="639062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495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171</TotalTime>
  <Words>583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Análise de sentimento dos documentos do Banco Central utilizando Natural Language Processing com Deep Learning in Python</vt:lpstr>
      <vt:lpstr>Objetivos</vt:lpstr>
      <vt:lpstr>Importância da análise</vt:lpstr>
      <vt:lpstr>AI no jornalismo</vt:lpstr>
      <vt:lpstr>Base de dados</vt:lpstr>
      <vt:lpstr>Script de web scrapping para coletar Atas no site do Banco Central</vt:lpstr>
      <vt:lpstr>Metodos de análise</vt:lpstr>
      <vt:lpstr>Método de análise</vt:lpstr>
      <vt:lpstr>Desenvolvimentos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 de documentos do Banco Central</dc:title>
  <dc:creator>Fernando Travaglini</dc:creator>
  <cp:lastModifiedBy>Fernando Travaglini</cp:lastModifiedBy>
  <cp:revision>7</cp:revision>
  <dcterms:created xsi:type="dcterms:W3CDTF">2023-04-03T21:37:08Z</dcterms:created>
  <dcterms:modified xsi:type="dcterms:W3CDTF">2023-04-04T14:36:41Z</dcterms:modified>
</cp:coreProperties>
</file>