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sldIdLst>
    <p:sldId id="256" r:id="rId2"/>
    <p:sldId id="257" r:id="rId3"/>
    <p:sldId id="261" r:id="rId4"/>
    <p:sldId id="271" r:id="rId5"/>
    <p:sldId id="258" r:id="rId6"/>
    <p:sldId id="259" r:id="rId7"/>
    <p:sldId id="260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84E61-0350-797E-001D-CA67D9346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5F779-8668-7A5E-49C3-CEA9B60F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A52B9-FFEF-9058-F1A6-0F939CD5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D82E-3CA3-5198-7DBA-07A4F200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832EF-960A-415E-394B-F26DD5F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A378D-BB8E-C046-96D9-E0364DF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34F0E0-1300-39D5-D0E2-5172CE95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EC0BA-5739-59D1-0421-E7367237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06C11-82C3-6729-C433-0ECEE39F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C774A-250D-E607-E8DD-AEB394B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81EEF-A437-914F-2836-A6C4A1B3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1D00F-AC64-547C-2686-2A51080D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AE96F-6B88-5487-F02E-99C1BC67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B8587-F922-AA47-AC9B-FD16928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B88D3-0C60-19DA-F066-764010FC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8546-3085-A373-61E0-AFB86DAB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161EE-16F4-CBC1-087C-3E82C288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A3619-B839-65C3-F7F2-65688D2A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69964-3209-F0C8-72BD-4548ED13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3C858-36E6-C06A-5850-D3443B62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8801-EB9F-49D3-F57F-93750D90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90829-8BDE-CE75-EEC2-3EBA813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4E2D3-C0F3-AD97-E7C3-1E16B7E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0A4A8-2D95-E71F-C4A0-49C1C835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6B008-619E-4CDF-FB22-C773062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5720-D7A6-6ECF-8144-E8115A7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8966-18BE-922B-0B8F-80FCC3A6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4A7E8-5D63-6699-5894-240F203B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A0E86-B162-80BD-30A4-3B5C0F9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9FFAC-DE57-7B0E-FAF8-E917AD1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84704-5E75-D879-4C6B-AA5620D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77C53-A05D-2654-01A9-0BA6B29A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A0F15-3D2F-DDB0-17F9-197E2CD0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AE4A1-7738-EC15-85E7-651E47FF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458C-333D-1CB0-7AEE-03022A735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7DB0F-62FA-0A9F-0B77-E0069694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5988FE-A494-ECBC-B183-625A3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E5CE29-EE06-564F-D97B-46FF623B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F54B77-4360-761B-D594-CF2D393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C2F8-B8BC-8E1E-60CC-F44AE8F9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8D804E-C84F-5A1A-9063-AB54573B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A72C30-A0AF-4F4B-1F2C-0F9CA63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56DDF5-A73E-2F9A-18C7-5E79AE3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766E94-C8D2-4A83-403C-D470D8C1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F018EF-FBEA-1443-E640-402E67F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CBB24-AD65-84D3-3374-177CB6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B4479-ECFA-91A8-4B08-F2C7C7E4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7E802-DD20-5E5E-F369-281859F8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9D3BC-4AB1-9C42-1366-82D80EC7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60B38-BCB3-335C-89D2-917CF85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F30276-BE36-4CC1-B83F-30BA2AD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1C2FD-05B8-E329-B5D0-0B50470B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6F67-BA5E-A25A-5F74-F5E85453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12E14-E4C4-D99D-01AD-9D37C69A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E27AA0-18B9-B265-B805-B1235BB6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CF7C2-8493-23AB-5431-243A52D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91E4B-BCE6-D3A9-2543-E01FA4C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8068C-2E60-979D-C58D-E64FFBA4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7D0B1E-E208-44A8-5C3D-F516416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A4FE1-1E78-B7A2-2BBD-A70D5914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60FB1-01AA-521D-F7CE-EBE95463C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2E86C-0721-4C0B-8586-B4A23B38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F25F8-FF8E-9454-E7C1-6A5D1F37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CFF8F-2B88-6FA3-2F80-391C2603A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pt-BR" sz="4400">
                <a:solidFill>
                  <a:schemeClr val="bg1"/>
                </a:solidFill>
              </a:rPr>
              <a:t>Análise de sentimento dos documentos do Banco Central utilizando</a:t>
            </a:r>
            <a:r>
              <a:rPr lang="en-US" sz="4400">
                <a:solidFill>
                  <a:schemeClr val="bg1"/>
                </a:solidFill>
              </a:rPr>
              <a:t> Natural Language Processing com Deep Learning in Python</a:t>
            </a:r>
            <a:endParaRPr lang="pt-BR" sz="4400">
              <a:solidFill>
                <a:schemeClr val="bg1"/>
              </a:solidFill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19F96-8669-8AD4-B464-6496EB2D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r>
              <a:rPr lang="pt-BR" sz="3200" dirty="0"/>
              <a:t>Projeto de conclusão do </a:t>
            </a:r>
            <a:r>
              <a:rPr lang="pt-BR" sz="3200" i="1" dirty="0"/>
              <a:t>Programa Avançado em Data Science e Decisão</a:t>
            </a:r>
            <a:r>
              <a:rPr lang="pt-BR" sz="3200" dirty="0"/>
              <a:t> do </a:t>
            </a:r>
            <a:r>
              <a:rPr lang="pt-BR" sz="3200" b="1" dirty="0"/>
              <a:t>Insper</a:t>
            </a:r>
            <a:endParaRPr lang="en-US" sz="3200" b="1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D96C0703-C98E-644C-3698-7717CF6F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pPr lvl="0"/>
            <a:r>
              <a:rPr lang="pt-BR" sz="2400" dirty="0"/>
              <a:t>Utilizar modelos de </a:t>
            </a:r>
            <a:r>
              <a:rPr lang="pt-BR" sz="2400" b="1" dirty="0" err="1"/>
              <a:t>Deep</a:t>
            </a:r>
            <a:r>
              <a:rPr lang="pt-BR" sz="2400" b="1" dirty="0"/>
              <a:t> Learning </a:t>
            </a:r>
            <a:r>
              <a:rPr lang="pt-BR" sz="2400" dirty="0"/>
              <a:t>e </a:t>
            </a:r>
            <a:r>
              <a:rPr lang="pt-BR" sz="2400" b="1" dirty="0"/>
              <a:t>Natural </a:t>
            </a:r>
            <a:r>
              <a:rPr lang="pt-BR" sz="2400" b="1" dirty="0" err="1"/>
              <a:t>Language</a:t>
            </a:r>
            <a:r>
              <a:rPr lang="pt-BR" sz="2400" b="1" dirty="0"/>
              <a:t> </a:t>
            </a:r>
            <a:r>
              <a:rPr lang="pt-BR" sz="2400" b="1" dirty="0" err="1"/>
              <a:t>Processing</a:t>
            </a:r>
            <a:r>
              <a:rPr lang="pt-BR" sz="2400" dirty="0"/>
              <a:t> (NLP), em linguagem de programação </a:t>
            </a:r>
            <a:r>
              <a:rPr lang="pt-BR" sz="2400" b="1" dirty="0"/>
              <a:t>Python</a:t>
            </a:r>
            <a:r>
              <a:rPr lang="pt-BR" sz="2400" dirty="0"/>
              <a:t>, usando </a:t>
            </a:r>
            <a:r>
              <a:rPr lang="pt-BR" sz="2400" b="1" dirty="0" err="1"/>
              <a:t>Pytorch</a:t>
            </a:r>
            <a:r>
              <a:rPr lang="pt-BR" sz="2400" dirty="0"/>
              <a:t>, para realizar analise de sentimento das Atas do Copom, principal instrumento de política monetária do Banco Central no atual sistema de metas de inflação.</a:t>
            </a:r>
            <a:endParaRPr lang="en-US" sz="2400" dirty="0"/>
          </a:p>
          <a:p>
            <a:pPr lvl="0"/>
            <a:r>
              <a:rPr lang="pt-BR" sz="2400" dirty="0"/>
              <a:t>Objetivo é avaliar se os modelos de NLP são eficientes para entender as mensagens passadas pelo BC e se estão de acordo com a interpretação dada pelo mercado financeiro.</a:t>
            </a:r>
            <a:br>
              <a:rPr lang="pt-BR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843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100">
                <a:solidFill>
                  <a:schemeClr val="bg1"/>
                </a:solidFill>
              </a:rPr>
              <a:t>Importância da análise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06CCC-64D2-0F77-9A11-7BD0A109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pt-BR" sz="2200" dirty="0"/>
              <a:t>A análise de sentimento usando </a:t>
            </a:r>
            <a:r>
              <a:rPr lang="pt-BR" sz="2200" dirty="0" err="1"/>
              <a:t>Deep</a:t>
            </a:r>
            <a:r>
              <a:rPr lang="pt-BR" sz="2200" dirty="0"/>
              <a:t> Learning e NLP já é bastante difundida na academia e entre as empresas</a:t>
            </a:r>
          </a:p>
          <a:p>
            <a:r>
              <a:rPr lang="pt-BR" sz="2200" dirty="0"/>
              <a:t>O desafio será </a:t>
            </a:r>
            <a:r>
              <a:rPr lang="pt-BR" sz="2200" b="1" dirty="0"/>
              <a:t>adaptar os modelos de NLP para a língua portuguesa</a:t>
            </a:r>
            <a:endParaRPr lang="pt-BR" sz="2200" dirty="0"/>
          </a:p>
          <a:p>
            <a:r>
              <a:rPr lang="pt-BR" sz="2200" dirty="0"/>
              <a:t>Será possível ainda comparar os modelos em português com a mesma análise a ser feita com as Atas do Copom em </a:t>
            </a:r>
            <a:r>
              <a:rPr lang="pt-BR" sz="2200" b="1" dirty="0"/>
              <a:t>inglês</a:t>
            </a:r>
            <a:r>
              <a:rPr lang="pt-BR" sz="2200" dirty="0"/>
              <a:t>, também disponibilizada pelo Banco Central no site.</a:t>
            </a:r>
          </a:p>
        </p:txBody>
      </p:sp>
    </p:spTree>
    <p:extLst>
      <p:ext uri="{BB962C8B-B14F-4D97-AF65-F5344CB8AC3E}">
        <p14:creationId xmlns:p14="http://schemas.microsoft.com/office/powerpoint/2010/main" val="100903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100" dirty="0">
                <a:solidFill>
                  <a:schemeClr val="bg1"/>
                </a:solidFill>
              </a:rPr>
              <a:t>AI no jornalismo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06CCC-64D2-0F77-9A11-7BD0A109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 lnSpcReduction="10000"/>
          </a:bodyPr>
          <a:lstStyle/>
          <a:p>
            <a:r>
              <a:rPr lang="pt-BR" sz="2200" dirty="0"/>
              <a:t>Do ponto de vista </a:t>
            </a:r>
            <a:r>
              <a:rPr lang="pt-BR" sz="2200" b="1" dirty="0"/>
              <a:t>jornalístico</a:t>
            </a:r>
            <a:r>
              <a:rPr lang="pt-BR" sz="2200" dirty="0"/>
              <a:t>, a análise de dados têm crescido em importância em todo o mundo</a:t>
            </a:r>
          </a:p>
          <a:p>
            <a:r>
              <a:rPr lang="pt-BR" sz="2200" b="1" dirty="0"/>
              <a:t>Bloomberg</a:t>
            </a:r>
            <a:r>
              <a:rPr lang="pt-BR" sz="2200" dirty="0"/>
              <a:t> tem investido e treinado seus jornalistas para desenvolver cada vez produtos usando essas ferramentas, seja para produção de material jornalístico, seja para automação dos processos de trabalho da redação</a:t>
            </a:r>
          </a:p>
          <a:p>
            <a:r>
              <a:rPr lang="pt-BR" sz="2200" b="1" dirty="0"/>
              <a:t>Data </a:t>
            </a:r>
            <a:r>
              <a:rPr lang="pt-BR" sz="2200" b="1" dirty="0" err="1"/>
              <a:t>Journalism</a:t>
            </a:r>
            <a:r>
              <a:rPr lang="pt-BR" sz="2200" b="1" dirty="0"/>
              <a:t> </a:t>
            </a:r>
            <a:r>
              <a:rPr lang="pt-BR" sz="2200" dirty="0"/>
              <a:t>é uma realidade em muitas redações pelo mundo, com reportagens elaboradas a partir da manipulação de dados</a:t>
            </a:r>
          </a:p>
          <a:p>
            <a:r>
              <a:rPr lang="pt-BR" sz="2200" dirty="0"/>
              <a:t>Análise mais aprofundada, a partir de modelos de </a:t>
            </a:r>
            <a:r>
              <a:rPr lang="pt-BR" sz="2200" b="1" dirty="0" err="1"/>
              <a:t>machine</a:t>
            </a:r>
            <a:r>
              <a:rPr lang="pt-BR" sz="2200" b="1" dirty="0"/>
              <a:t> </a:t>
            </a:r>
            <a:r>
              <a:rPr lang="pt-BR" sz="2200" b="1" dirty="0" err="1"/>
              <a:t>learning</a:t>
            </a:r>
            <a:r>
              <a:rPr lang="pt-BR" sz="2200" b="1" dirty="0"/>
              <a:t>, no entanto, ainda são escassos</a:t>
            </a:r>
          </a:p>
          <a:p>
            <a:r>
              <a:rPr lang="pt-BR" sz="2200" dirty="0"/>
              <a:t>No caso do Banco Central, uma análise bastante comum é o chamando </a:t>
            </a:r>
            <a:r>
              <a:rPr lang="pt-BR" sz="2200" b="1" dirty="0" err="1"/>
              <a:t>side-by-side</a:t>
            </a:r>
            <a:r>
              <a:rPr lang="pt-BR" sz="2200" dirty="0"/>
              <a:t>, em que duas atas são comparadas para se avaliar mudanças nos termos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85860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B4B643-6170-EE85-4C95-9DC09231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spaço Reservado para Conteúdo 46">
            <a:extLst>
              <a:ext uri="{FF2B5EF4-FFF2-40B4-BE49-F238E27FC236}">
                <a16:creationId xmlns:a16="http://schemas.microsoft.com/office/drawing/2014/main" id="{2BDC35A1-4899-D56A-197A-5FBDABE39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 fontScale="92500"/>
          </a:bodyPr>
          <a:lstStyle/>
          <a:p>
            <a:pPr lvl="0"/>
            <a:r>
              <a:rPr lang="pt-BR" sz="2200" dirty="0"/>
              <a:t>Atas do Copom: documentos publicados pelo Banco Central após as reuniões que definem periodicamente a meta da taxa básica de juros Selic para o Brasil</a:t>
            </a:r>
            <a:endParaRPr lang="en-US" sz="2200" dirty="0"/>
          </a:p>
          <a:p>
            <a:pPr lvl="0"/>
            <a:r>
              <a:rPr lang="pt-BR" sz="2200" dirty="0"/>
              <a:t>As atas do Copom são documentos públicos, divulgados no site do Banco Central a cada 45 dias. As atas justificam a decisão de juros da diretoria do Banco Central no "Comitê de Política Monetária - Copom" a cada 45 dias</a:t>
            </a:r>
          </a:p>
          <a:p>
            <a:pPr lvl="0"/>
            <a:r>
              <a:rPr lang="pt-BR" sz="2200" dirty="0"/>
              <a:t>Nela, o BC justifica a decisão da Selic adotada uma semana antes</a:t>
            </a:r>
            <a:endParaRPr lang="en-US" sz="2200" dirty="0"/>
          </a:p>
          <a:p>
            <a:pPr lvl="0"/>
            <a:r>
              <a:rPr lang="pt-BR" sz="2200" dirty="0"/>
              <a:t>As atas do Copom servem de referência para o "Sistema de Metas de Inflação", adotado pelo país desde 1999</a:t>
            </a:r>
          </a:p>
          <a:p>
            <a:pPr lvl="0"/>
            <a:r>
              <a:rPr lang="pt-BR" sz="2200" dirty="0"/>
              <a:t>As atas, ao lado da taxa de juros em si, são o principal instrumento para o BC trazer a inflação para dentro da "Meta de Inflação", definida pelo Conselho Monetário Nacional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05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640F0-4F20-9050-B032-B65B1AFC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Script de 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scrapping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coletar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Atas no site do Banco Central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0357573-80F9-CEDC-4474-5F4D50C9B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5" t="17086" r="21771" b="1345"/>
          <a:stretch/>
        </p:blipFill>
        <p:spPr>
          <a:xfrm>
            <a:off x="5439973" y="366657"/>
            <a:ext cx="5852160" cy="61189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2ED8F9-8ED0-8171-7747-53984287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Metodos de análise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F65DD09-64BE-D4C0-B3D8-4CACC4AD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pt-BR" sz="2400" dirty="0"/>
              <a:t>Análise de sentimento para entender a linguagem e/ou sinalização do BC</a:t>
            </a:r>
          </a:p>
          <a:p>
            <a:pPr lvl="0"/>
            <a:r>
              <a:rPr lang="pt-BR" sz="2400" dirty="0"/>
              <a:t>Linguagem pode ser mais "dura", indicando mais elevações da Selic à frente, ou mais "suave", sinalizando corte de juros, entre outros elementos tradicionalmente usados pelos bancos centrais para se comunicar com o mercado financeiro</a:t>
            </a:r>
          </a:p>
          <a:p>
            <a:pPr lvl="0"/>
            <a:r>
              <a:rPr lang="pt-BR" sz="2400" dirty="0"/>
              <a:t>A partir daí, será possível comparar a análise via NLP com a leitura feita à época pelo mercado financeira, seja via reação dos ativos domésticos, como dólar e taxa futura de juros, seja via comparação com relatórios de analistas sobre as decisões</a:t>
            </a:r>
          </a:p>
          <a:p>
            <a:pPr lvl="0"/>
            <a:r>
              <a:rPr lang="pt-BR" sz="2400" dirty="0"/>
              <a:t>Comparações com outros modelos de GPT também estão no escopo desse projeto</a:t>
            </a:r>
          </a:p>
          <a:p>
            <a:pPr lvl="0"/>
            <a:r>
              <a:rPr lang="pt-BR" sz="2400" dirty="0"/>
              <a:t>Análises possíveis:</a:t>
            </a:r>
          </a:p>
          <a:p>
            <a:pPr lvl="1"/>
            <a:r>
              <a:rPr lang="pt-BR" sz="2000" dirty="0" err="1"/>
              <a:t>Recurrent</a:t>
            </a:r>
            <a:r>
              <a:rPr lang="pt-BR" sz="2000" dirty="0"/>
              <a:t> Neural Networks (</a:t>
            </a:r>
            <a:r>
              <a:rPr lang="pt-BR" sz="2000" dirty="0" err="1"/>
              <a:t>RNNs</a:t>
            </a:r>
            <a:r>
              <a:rPr lang="pt-BR" sz="2000" dirty="0"/>
              <a:t>) com </a:t>
            </a:r>
            <a:r>
              <a:rPr lang="en-US" sz="2000" dirty="0"/>
              <a:t>Long short-term memory (LSTM) com </a:t>
            </a:r>
            <a:r>
              <a:rPr lang="en-US" sz="2000" dirty="0" err="1"/>
              <a:t>Pytorch</a:t>
            </a:r>
            <a:endParaRPr lang="en-US" sz="2000" dirty="0"/>
          </a:p>
          <a:p>
            <a:pPr lvl="1"/>
            <a:r>
              <a:rPr lang="en-US" sz="2000" dirty="0"/>
              <a:t>Natural Language Processing with Transformers in Python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9792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2ED8F9-8ED0-8171-7747-53984287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Desenvolvimentos futuros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F65DD09-64BE-D4C0-B3D8-4CACC4AD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pt-BR" sz="2400" dirty="0"/>
              <a:t>O trabalho serve de ponto de partida para avaliação da comunicação do Banco Central de forma mais ampla, incluindo outros documentos e/ou discursos e apresentações</a:t>
            </a:r>
          </a:p>
          <a:p>
            <a:r>
              <a:rPr lang="pt-BR" sz="2400" dirty="0"/>
              <a:t>O mesmo tipo de análise pode ser estendida para outros bancos centrais pelo mundo</a:t>
            </a:r>
          </a:p>
        </p:txBody>
      </p:sp>
    </p:spTree>
    <p:extLst>
      <p:ext uri="{BB962C8B-B14F-4D97-AF65-F5344CB8AC3E}">
        <p14:creationId xmlns:p14="http://schemas.microsoft.com/office/powerpoint/2010/main" val="972495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152</TotalTime>
  <Words>629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Análise de sentimento dos documentos do Banco Central utilizando Natural Language Processing com Deep Learning in Python</vt:lpstr>
      <vt:lpstr>Objetivos</vt:lpstr>
      <vt:lpstr>Importância da análise</vt:lpstr>
      <vt:lpstr>AI no jornalismo</vt:lpstr>
      <vt:lpstr>Base de dados</vt:lpstr>
      <vt:lpstr>Script de web scrapping para coletar Atas no site do Banco Central</vt:lpstr>
      <vt:lpstr>Metodos de análise</vt:lpstr>
      <vt:lpstr>Desenvolvimentos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 de documentos do Banco Central</dc:title>
  <dc:creator>Fernando Travaglini</dc:creator>
  <cp:lastModifiedBy>Fernando Travaglini</cp:lastModifiedBy>
  <cp:revision>6</cp:revision>
  <dcterms:created xsi:type="dcterms:W3CDTF">2023-04-03T21:37:08Z</dcterms:created>
  <dcterms:modified xsi:type="dcterms:W3CDTF">2023-04-04T14:17:55Z</dcterms:modified>
</cp:coreProperties>
</file>