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5" r:id="rId7"/>
    <p:sldId id="264" r:id="rId8"/>
    <p:sldId id="263" r:id="rId9"/>
    <p:sldId id="262" r:id="rId10"/>
    <p:sldId id="266" r:id="rId11"/>
    <p:sldId id="267" r:id="rId12"/>
    <p:sldId id="268" r:id="rId13"/>
    <p:sldId id="269" r:id="rId14"/>
    <p:sldId id="272" r:id="rId15"/>
    <p:sldId id="270" r:id="rId16"/>
    <p:sldId id="273" r:id="rId17"/>
    <p:sldId id="287" r:id="rId18"/>
    <p:sldId id="288" r:id="rId19"/>
    <p:sldId id="274" r:id="rId20"/>
    <p:sldId id="271" r:id="rId21"/>
    <p:sldId id="275" r:id="rId22"/>
    <p:sldId id="276" r:id="rId23"/>
    <p:sldId id="277" r:id="rId24"/>
    <p:sldId id="278" r:id="rId25"/>
    <p:sldId id="279" r:id="rId26"/>
    <p:sldId id="280" r:id="rId27"/>
    <p:sldId id="284" r:id="rId28"/>
    <p:sldId id="281" r:id="rId29"/>
    <p:sldId id="282" r:id="rId30"/>
    <p:sldId id="283" r:id="rId31"/>
    <p:sldId id="285" r:id="rId32"/>
    <p:sldId id="286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82" autoAdjust="0"/>
  </p:normalViewPr>
  <p:slideViewPr>
    <p:cSldViewPr>
      <p:cViewPr>
        <p:scale>
          <a:sx n="75" d="100"/>
          <a:sy n="75" d="100"/>
        </p:scale>
        <p:origin x="-114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6FB58-D21F-4402-AF4F-5D09808E14C4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8B569-BEAA-4936-9812-2043FE5747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486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SQL dipakai oleh DBA untuk menciptakan serta mengendalikan pengaksesan basis data.</a:t>
            </a:r>
          </a:p>
          <a:p>
            <a:r>
              <a:rPr lang="id-ID" dirty="0" smtClean="0"/>
              <a:t>Pengguna dapat memberikan perintah-perintah untuk mengakses basis data sesuai kebutuhan terutama yang</a:t>
            </a:r>
          </a:p>
          <a:p>
            <a:r>
              <a:rPr lang="id-ID" dirty="0" smtClean="0"/>
              <a:t>diperlukan saat itu</a:t>
            </a:r>
          </a:p>
          <a:p>
            <a:pPr>
              <a:lnSpc>
                <a:spcPts val="1073"/>
              </a:lnSpc>
            </a:pPr>
            <a:r>
              <a:rPr lang="id-ID" sz="800" dirty="0" smtClean="0">
                <a:solidFill>
                  <a:srgbClr val="000000"/>
                </a:solidFill>
                <a:latin typeface="Times New Roman"/>
              </a:rPr>
              <a:t>Pemrogram dapat menggunakan perintah-perintah SQL dalam aplikasi yang dibuat, guna mengakses basis data</a:t>
            </a:r>
          </a:p>
          <a:p>
            <a:pPr>
              <a:lnSpc>
                <a:spcPts val="543"/>
              </a:lnSpc>
            </a:pPr>
            <a:r>
              <a:rPr lang="id-ID" sz="600" dirty="0" smtClean="0">
                <a:solidFill>
                  <a:srgbClr val="000000"/>
                </a:solidFill>
                <a:latin typeface="Times New Roman"/>
              </a:rPr>
              <a:t>Klien dapat menjalankan aplikasi yang mengakses Basis data yang ada di server</a:t>
            </a:r>
          </a:p>
          <a:p>
            <a:pPr>
              <a:lnSpc>
                <a:spcPts val="1073"/>
              </a:lnSpc>
            </a:pPr>
            <a:endParaRPr lang="id-ID" sz="800" dirty="0" smtClean="0">
              <a:solidFill>
                <a:srgbClr val="000000"/>
              </a:solidFill>
              <a:latin typeface="Times New Roman"/>
            </a:endParaRPr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8B569-BEAA-4936-9812-2043FE574767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9433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8B569-BEAA-4936-9812-2043FE574767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675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C699666-1E23-48F5-AC4C-C274EF09B700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9F432DB-9213-479E-843F-99F00CD1A9EB}" type="slidenum">
              <a:rPr lang="id-ID" smtClean="0"/>
              <a:t>‹#›</a:t>
            </a:fld>
            <a:endParaRPr lang="id-ID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9666-1E23-48F5-AC4C-C274EF09B700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2DB-9213-479E-843F-99F00CD1A9E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9666-1E23-48F5-AC4C-C274EF09B700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2DB-9213-479E-843F-99F00CD1A9E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9666-1E23-48F5-AC4C-C274EF09B700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2DB-9213-479E-843F-99F00CD1A9E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9666-1E23-48F5-AC4C-C274EF09B700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2DB-9213-479E-843F-99F00CD1A9E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9666-1E23-48F5-AC4C-C274EF09B700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2DB-9213-479E-843F-99F00CD1A9EB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9666-1E23-48F5-AC4C-C274EF09B700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2DB-9213-479E-843F-99F00CD1A9E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9666-1E23-48F5-AC4C-C274EF09B700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2DB-9213-479E-843F-99F00CD1A9E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9666-1E23-48F5-AC4C-C274EF09B700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2DB-9213-479E-843F-99F00CD1A9E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9666-1E23-48F5-AC4C-C274EF09B700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2DB-9213-479E-843F-99F00CD1A9EB}" type="slidenum">
              <a:rPr lang="id-ID" smtClean="0"/>
              <a:t>‹#›</a:t>
            </a:fld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9666-1E23-48F5-AC4C-C274EF09B700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2DB-9213-479E-843F-99F00CD1A9E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C699666-1E23-48F5-AC4C-C274EF09B700}" type="datetimeFigureOut">
              <a:rPr lang="id-ID" smtClean="0"/>
              <a:t>14/12/2015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9F432DB-9213-479E-843F-99F00CD1A9EB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SQL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/>
              <a:t>Basis Data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736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Pengendali Transaksi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Untuk mengendalikan pengeksekusian transaksi</a:t>
            </a:r>
          </a:p>
          <a:p>
            <a:r>
              <a:rPr lang="id-ID" dirty="0" smtClean="0"/>
              <a:t>Meliputi : COMMIT, ROLLBACK</a:t>
            </a:r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2736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Untuk setiap kolom/field yang terdapat pada sebuah tabel, harus ditentukan pula tipe datanya yang menentukan jangkauan nilai yang bisa diisikan</a:t>
            </a:r>
          </a:p>
          <a:p>
            <a:r>
              <a:rPr lang="id-ID" dirty="0" smtClean="0"/>
              <a:t>Masing-masing DBMS memiliki jenis dan nama tipe data tersendiri. Bisa jadi ada yang khusus (tidak ada pada yang lain), atau diberi dengan nama lain, atau bahkan </a:t>
            </a:r>
            <a:r>
              <a:rPr lang="nn-NO" dirty="0" smtClean="0"/>
              <a:t>tidak memiliki tipe data yang standar</a:t>
            </a:r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438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n-NO" dirty="0" smtClean="0"/>
              <a:t>Beberapa Tipe data yang standar SQL-92</a:t>
            </a:r>
            <a:r>
              <a:rPr lang="id-ID" dirty="0" smtClean="0"/>
              <a:t> </a:t>
            </a:r>
            <a:r>
              <a:rPr lang="nn-NO" dirty="0" smtClean="0"/>
              <a:t>adalah:</a:t>
            </a:r>
          </a:p>
          <a:p>
            <a:r>
              <a:rPr lang="id-ID" dirty="0" smtClean="0"/>
              <a:t>Binary</a:t>
            </a:r>
          </a:p>
          <a:p>
            <a:r>
              <a:rPr lang="id-ID" dirty="0" smtClean="0"/>
              <a:t>Binary varying</a:t>
            </a:r>
          </a:p>
          <a:p>
            <a:r>
              <a:rPr lang="id-ID" dirty="0" smtClean="0"/>
              <a:t>Character()</a:t>
            </a:r>
          </a:p>
          <a:p>
            <a:r>
              <a:rPr lang="id-ID" dirty="0" smtClean="0"/>
              <a:t>Character varying()</a:t>
            </a:r>
          </a:p>
          <a:p>
            <a:r>
              <a:rPr lang="id-ID" dirty="0" smtClean="0"/>
              <a:t>Datetime</a:t>
            </a:r>
          </a:p>
          <a:p>
            <a:r>
              <a:rPr lang="id-ID" dirty="0" smtClean="0"/>
              <a:t>Double precision</a:t>
            </a:r>
          </a:p>
          <a:p>
            <a:r>
              <a:rPr lang="id-ID" dirty="0" smtClean="0"/>
              <a:t>Float</a:t>
            </a:r>
          </a:p>
          <a:p>
            <a:r>
              <a:rPr lang="id-ID" dirty="0" smtClean="0"/>
              <a:t>Integer</a:t>
            </a:r>
          </a:p>
          <a:p>
            <a:r>
              <a:rPr lang="id-ID" dirty="0" smtClean="0"/>
              <a:t>Numeric</a:t>
            </a:r>
          </a:p>
          <a:p>
            <a:r>
              <a:rPr lang="id-ID" dirty="0" smtClean="0"/>
              <a:t>Dsb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68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DDL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DDL untuk database</a:t>
            </a:r>
          </a:p>
          <a:p>
            <a:r>
              <a:rPr lang="id-ID" dirty="0" smtClean="0"/>
              <a:t>DDL untuk tabel</a:t>
            </a:r>
          </a:p>
          <a:p>
            <a:r>
              <a:rPr lang="id-ID" dirty="0" smtClean="0"/>
              <a:t>DDL untuk view</a:t>
            </a:r>
          </a:p>
          <a:p>
            <a:r>
              <a:rPr lang="id-ID" dirty="0" smtClean="0"/>
              <a:t>DDL untuk Trigger/Procedure</a:t>
            </a:r>
          </a:p>
          <a:p>
            <a:r>
              <a:rPr lang="id-ID" dirty="0" smtClean="0"/>
              <a:t>DDL index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906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DDL database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Create</a:t>
            </a:r>
          </a:p>
          <a:p>
            <a:pPr marL="914400" lvl="2" indent="0">
              <a:buNone/>
            </a:pPr>
            <a:r>
              <a:rPr lang="id-ID" dirty="0" smtClean="0"/>
              <a:t>Create database db_akademik;</a:t>
            </a:r>
          </a:p>
          <a:p>
            <a:pPr marL="914400" lvl="2" indent="0">
              <a:buNone/>
            </a:pPr>
            <a:endParaRPr lang="id-ID" dirty="0"/>
          </a:p>
          <a:p>
            <a:pPr marL="266700" lvl="2"/>
            <a:r>
              <a:rPr lang="id-ID" sz="3200" dirty="0" smtClean="0"/>
              <a:t>Drop</a:t>
            </a:r>
          </a:p>
          <a:p>
            <a:pPr marL="952500" lvl="4" indent="0">
              <a:buNone/>
            </a:pPr>
            <a:r>
              <a:rPr lang="id-ID" sz="2400" dirty="0" smtClean="0"/>
              <a:t>Drop db_akademik</a:t>
            </a:r>
            <a:r>
              <a:rPr lang="id-ID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513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DDL table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Create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create table </a:t>
            </a:r>
            <a:r>
              <a:rPr lang="id-ID" b="1" dirty="0" smtClean="0"/>
              <a:t>&lt;namatabel&gt; </a:t>
            </a:r>
            <a:r>
              <a:rPr lang="id-ID" dirty="0" smtClean="0"/>
              <a:t>(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b="1" dirty="0" smtClean="0"/>
              <a:t>&lt;kolom1&gt; &lt;tipedata1&gt; [aturan1],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b="1" dirty="0" smtClean="0"/>
              <a:t>&lt;kolom2&gt; &lt;tipedata2&gt; [aturan2],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b="1" dirty="0" smtClean="0"/>
              <a:t>[aturantabel]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24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/>
          </a:bodyPr>
          <a:lstStyle/>
          <a:p>
            <a:r>
              <a:rPr lang="id-ID" dirty="0" smtClean="0"/>
              <a:t>[aturan] berisi aturan untuk field/kolom ybs, bersifat opsional.  Biasanya berupa: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id-ID" b="1" dirty="0" smtClean="0"/>
              <a:t>NOT NULL</a:t>
            </a:r>
          </a:p>
          <a:p>
            <a:pPr marL="0" indent="0">
              <a:buNone/>
            </a:pPr>
            <a:r>
              <a:rPr lang="id-ID" b="1" dirty="0" smtClean="0"/>
              <a:t>	DEFAULT&lt;nilai&gt;</a:t>
            </a:r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40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/>
              <a:t>[aturanTabel] berisi aturan-aturan yang </a:t>
            </a:r>
            <a:r>
              <a:rPr lang="id-ID" dirty="0" smtClean="0"/>
              <a:t> berlaku </a:t>
            </a:r>
            <a:r>
              <a:rPr lang="id-ID" dirty="0"/>
              <a:t>untuk tabel tersebut. Jika </a:t>
            </a:r>
            <a:r>
              <a:rPr lang="id-ID" dirty="0" smtClean="0"/>
              <a:t>aturan lebih dari </a:t>
            </a:r>
            <a:r>
              <a:rPr lang="id-ID" dirty="0"/>
              <a:t>satu, maka dibatasi oleh tanda koma. Aturan tabel biasanya: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b="1" dirty="0"/>
              <a:t>primary key (&lt;DaftarKolomKey&gt;)</a:t>
            </a:r>
          </a:p>
          <a:p>
            <a:pPr marL="0" indent="0">
              <a:buNone/>
            </a:pPr>
            <a:r>
              <a:rPr lang="id-ID" b="1" dirty="0"/>
              <a:t>	foreign key (&lt;daftarKolomForeignKey&gt;) references &lt;namaTabel&gt; (&lt;daftarKolom&gt;)</a:t>
            </a:r>
          </a:p>
          <a:p>
            <a:pPr marL="0" indent="0">
              <a:buNone/>
            </a:pPr>
            <a:r>
              <a:rPr lang="id-ID" b="1" dirty="0"/>
              <a:t>	[ON DELETE &lt;aturanDelete&gt;] [ON UPDATE &lt;aturanUpdate&gt;])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160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[AturanTabel] bisa diberi nama. Jika diberi nama, maka syntaxnya sbb: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b="1" dirty="0"/>
              <a:t>CONSTRAINT &lt;namaAturan&gt; &lt;AturanTabel&gt;</a:t>
            </a:r>
          </a:p>
        </p:txBody>
      </p:sp>
    </p:spTree>
    <p:extLst>
      <p:ext uri="{BB962C8B-B14F-4D97-AF65-F5344CB8AC3E}">
        <p14:creationId xmlns:p14="http://schemas.microsoft.com/office/powerpoint/2010/main" val="15419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dirty="0" smtClean="0"/>
              <a:t>CREATE TABLE Mahasiswa(</a:t>
            </a:r>
          </a:p>
          <a:p>
            <a:pPr marL="0" indent="0">
              <a:buNone/>
            </a:pPr>
            <a:r>
              <a:rPr lang="id-ID" dirty="0" smtClean="0"/>
              <a:t>NRP  CHAR(10) not null,</a:t>
            </a:r>
          </a:p>
          <a:p>
            <a:pPr marL="0" indent="0">
              <a:buNone/>
            </a:pPr>
            <a:r>
              <a:rPr lang="id-ID" dirty="0" smtClean="0"/>
              <a:t>	NIP  CHAR(18) not null,</a:t>
            </a:r>
          </a:p>
          <a:p>
            <a:pPr marL="0" indent="0">
              <a:buNone/>
            </a:pPr>
            <a:r>
              <a:rPr lang="id-ID" dirty="0" smtClean="0"/>
              <a:t>	MHSNAMA  VARCHAR2(20),</a:t>
            </a:r>
          </a:p>
          <a:p>
            <a:pPr marL="0" indent="0">
              <a:buNone/>
            </a:pPr>
            <a:r>
              <a:rPr lang="id-ID" dirty="0" smtClean="0"/>
              <a:t>	MHSALAMAT VARCHAR2(50),</a:t>
            </a:r>
          </a:p>
          <a:p>
            <a:pPr marL="0" indent="0">
              <a:buNone/>
            </a:pPr>
            <a:r>
              <a:rPr lang="id-ID" dirty="0" smtClean="0"/>
              <a:t>	MHSJENISKEL CHAR(1) DEFAULT ‘L’,</a:t>
            </a:r>
          </a:p>
          <a:p>
            <a:pPr marL="0" indent="0">
              <a:buNone/>
            </a:pPr>
            <a:r>
              <a:rPr lang="id-ID" dirty="0" smtClean="0"/>
              <a:t>	constraint PK_MAHASISWA primary key (NRP),</a:t>
            </a:r>
          </a:p>
          <a:p>
            <a:pPr marL="0" indent="0">
              <a:buNone/>
            </a:pPr>
            <a:r>
              <a:rPr lang="id-ID" dirty="0" smtClean="0"/>
              <a:t>	constraint FK_MHS_DSN foreign key (NIP)</a:t>
            </a:r>
          </a:p>
          <a:p>
            <a:pPr marL="0" indent="0">
              <a:buNone/>
            </a:pPr>
            <a:r>
              <a:rPr lang="id-ID" dirty="0" smtClean="0"/>
              <a:t>REFERENCES Dosen(NIP)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4573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41277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STRUCTURED QUERY LANGUAGE</a:t>
            </a:r>
            <a:br>
              <a:rPr lang="id-ID" dirty="0" smtClean="0"/>
            </a:br>
            <a:r>
              <a:rPr lang="id-ID" dirty="0" smtClean="0"/>
              <a:t>(SQL)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4525963"/>
          </a:xfrm>
        </p:spPr>
        <p:txBody>
          <a:bodyPr/>
          <a:lstStyle/>
          <a:p>
            <a:r>
              <a:rPr lang="id-ID" dirty="0" smtClean="0"/>
              <a:t>Singkatan dari Structured Query Language, </a:t>
            </a:r>
          </a:p>
          <a:p>
            <a:r>
              <a:rPr lang="id-ID" dirty="0" smtClean="0"/>
              <a:t>SQL : bahasa query standar yang digunakan untuk mengakses basis data relasional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25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Alter / Modifikasi tabel</a:t>
            </a:r>
            <a:endParaRPr lang="id-ID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1.  Menambahkan kolom baru:</a:t>
            </a:r>
          </a:p>
          <a:p>
            <a:pPr marL="0" indent="0">
              <a:buNone/>
            </a:pPr>
            <a:r>
              <a:rPr lang="id-ID" dirty="0" smtClean="0"/>
              <a:t>	ALTER TABLE &lt;namaTabel&gt;</a:t>
            </a:r>
          </a:p>
          <a:p>
            <a:pPr marL="0" indent="0">
              <a:buNone/>
            </a:pPr>
            <a:r>
              <a:rPr lang="id-ID" dirty="0" smtClean="0"/>
              <a:t>	ADD &lt;namakolom&gt; &lt;tipedata&gt; &lt;aturan&gt;</a:t>
            </a:r>
          </a:p>
          <a:p>
            <a:pPr marL="0" indent="0">
              <a:buNone/>
            </a:pPr>
            <a:r>
              <a:rPr lang="id-ID" dirty="0" smtClean="0"/>
              <a:t>CONTOH:</a:t>
            </a:r>
          </a:p>
          <a:p>
            <a:pPr marL="0" indent="0">
              <a:buNone/>
            </a:pPr>
            <a:r>
              <a:rPr lang="id-ID" dirty="0" smtClean="0"/>
              <a:t>	ALTER TABLE mahasiswa</a:t>
            </a:r>
          </a:p>
          <a:p>
            <a:pPr marL="0" indent="0">
              <a:buNone/>
            </a:pPr>
            <a:r>
              <a:rPr lang="id-ID" dirty="0" smtClean="0"/>
              <a:t>	ADD (tgl_lahir date);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2.  Menghapus kolom:</a:t>
            </a:r>
          </a:p>
          <a:p>
            <a:pPr marL="0" indent="0">
              <a:buNone/>
            </a:pPr>
            <a:r>
              <a:rPr lang="id-ID" dirty="0" smtClean="0"/>
              <a:t>	ALTER TABLE &lt;namaTabel&gt; drop &lt;namakolom&gt;</a:t>
            </a:r>
          </a:p>
          <a:p>
            <a:pPr marL="0" indent="0">
              <a:buNone/>
            </a:pPr>
            <a:endParaRPr lang="id-ID" dirty="0"/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159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Drop / Menghapus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Menghapus tabel, syntax: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DROP TABLE &lt;namaTabel&gt;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118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DDL View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View adalah </a:t>
            </a:r>
            <a:r>
              <a:rPr lang="id-ID" dirty="0" smtClean="0"/>
              <a:t>tabel bayangan</a:t>
            </a:r>
            <a:endParaRPr lang="id-ID" dirty="0"/>
          </a:p>
          <a:p>
            <a:r>
              <a:rPr lang="nn-NO" dirty="0"/>
              <a:t>Tidak menyimpan </a:t>
            </a:r>
            <a:r>
              <a:rPr lang="nn-NO" dirty="0" smtClean="0"/>
              <a:t>data</a:t>
            </a:r>
            <a:r>
              <a:rPr lang="id-ID" dirty="0" smtClean="0"/>
              <a:t> </a:t>
            </a:r>
            <a:r>
              <a:rPr lang="nn-NO" dirty="0" smtClean="0"/>
              <a:t>secara </a:t>
            </a:r>
            <a:r>
              <a:rPr lang="nn-NO" dirty="0"/>
              <a:t>fisik</a:t>
            </a:r>
            <a:r>
              <a:rPr lang="nn-NO" dirty="0" smtClean="0"/>
              <a:t>.</a:t>
            </a:r>
            <a:endParaRPr lang="id-ID" dirty="0" smtClean="0"/>
          </a:p>
          <a:p>
            <a:r>
              <a:rPr lang="nn-NO" dirty="0"/>
              <a:t>Biasanya berupa </a:t>
            </a:r>
            <a:r>
              <a:rPr lang="nn-NO" dirty="0" smtClean="0"/>
              <a:t>hasil</a:t>
            </a:r>
            <a:r>
              <a:rPr lang="id-ID" dirty="0" smtClean="0"/>
              <a:t> </a:t>
            </a:r>
            <a:r>
              <a:rPr lang="nn-NO" dirty="0" smtClean="0"/>
              <a:t>query </a:t>
            </a:r>
            <a:r>
              <a:rPr lang="nn-NO" dirty="0"/>
              <a:t>dari </a:t>
            </a:r>
            <a:r>
              <a:rPr lang="nn-NO" dirty="0" smtClean="0"/>
              <a:t>tabel-tabel</a:t>
            </a:r>
            <a:r>
              <a:rPr lang="id-ID" dirty="0" smtClean="0"/>
              <a:t> </a:t>
            </a:r>
            <a:r>
              <a:rPr lang="nn-NO" dirty="0" smtClean="0"/>
              <a:t>dalam </a:t>
            </a:r>
            <a:r>
              <a:rPr lang="nn-NO" dirty="0"/>
              <a:t>sebuah database</a:t>
            </a:r>
          </a:p>
          <a:p>
            <a:endParaRPr lang="nn-NO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609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DDL VIEW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272924" cy="3508977"/>
          </a:xfrm>
        </p:spPr>
        <p:txBody>
          <a:bodyPr>
            <a:normAutofit fontScale="92500"/>
          </a:bodyPr>
          <a:lstStyle/>
          <a:p>
            <a:r>
              <a:rPr lang="id-ID" dirty="0"/>
              <a:t>Syntax</a:t>
            </a:r>
          </a:p>
          <a:p>
            <a:pPr marL="68580" indent="0">
              <a:buNone/>
            </a:pPr>
            <a:r>
              <a:rPr lang="id-ID" dirty="0"/>
              <a:t>	CREATE VIEW &lt;namaView&gt; AS &lt;SQLQuery&gt;</a:t>
            </a:r>
          </a:p>
          <a:p>
            <a:endParaRPr lang="id-ID" dirty="0" smtClean="0"/>
          </a:p>
          <a:p>
            <a:pPr marL="68580" indent="0">
              <a:buNone/>
            </a:pPr>
            <a:r>
              <a:rPr lang="id-ID" dirty="0"/>
              <a:t>Contoh:</a:t>
            </a:r>
          </a:p>
          <a:p>
            <a:pPr marL="68580" indent="0">
              <a:buNone/>
            </a:pPr>
            <a:r>
              <a:rPr lang="id-ID" dirty="0" smtClean="0"/>
              <a:t>   Membuat </a:t>
            </a:r>
            <a:r>
              <a:rPr lang="id-ID" dirty="0"/>
              <a:t>View dengan </a:t>
            </a:r>
            <a:r>
              <a:rPr lang="id-ID" dirty="0" smtClean="0"/>
              <a:t>nama MahasiswaPria</a:t>
            </a:r>
            <a:r>
              <a:rPr lang="id-ID" dirty="0"/>
              <a:t>:</a:t>
            </a:r>
          </a:p>
          <a:p>
            <a:pPr marL="68580" indent="0">
              <a:buNone/>
            </a:pPr>
            <a:r>
              <a:rPr lang="id-ID" dirty="0"/>
              <a:t>	CREATE VIEW </a:t>
            </a:r>
            <a:r>
              <a:rPr lang="id-ID" dirty="0" smtClean="0"/>
              <a:t>MahasiswaPria AS</a:t>
            </a:r>
            <a:endParaRPr lang="id-ID" dirty="0"/>
          </a:p>
          <a:p>
            <a:pPr marL="68580" indent="0">
              <a:buNone/>
            </a:pPr>
            <a:r>
              <a:rPr lang="id-ID" dirty="0"/>
              <a:t>	SELECT * FROM Mahasiswa</a:t>
            </a:r>
          </a:p>
          <a:p>
            <a:pPr marL="68580" indent="0">
              <a:buNone/>
            </a:pPr>
            <a:r>
              <a:rPr lang="id-ID" dirty="0"/>
              <a:t>	WHERE jeniskel=”L”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780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DDL TRIGGER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Trigger adalah sebuah obyek dalam database yang </a:t>
            </a:r>
            <a:r>
              <a:rPr lang="id-ID" dirty="0" smtClean="0"/>
              <a:t>berupa prosedur </a:t>
            </a:r>
            <a:r>
              <a:rPr lang="id-ID" dirty="0"/>
              <a:t>yang merespon setiap kali terdapat </a:t>
            </a:r>
            <a:r>
              <a:rPr lang="id-ID" dirty="0" smtClean="0"/>
              <a:t>proses </a:t>
            </a:r>
            <a:r>
              <a:rPr lang="it-IT" dirty="0"/>
              <a:t>modifikasi pada tabel</a:t>
            </a:r>
          </a:p>
          <a:p>
            <a:r>
              <a:rPr lang="it-IT" dirty="0" smtClean="0"/>
              <a:t>Proses </a:t>
            </a:r>
            <a:r>
              <a:rPr lang="it-IT" dirty="0"/>
              <a:t>modifikasi berupa: Insert, Update dan delete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958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CREATE TRIGGER &lt;</a:t>
            </a:r>
            <a:r>
              <a:rPr lang="en-US" dirty="0" err="1"/>
              <a:t>namaTrigger</a:t>
            </a:r>
            <a:r>
              <a:rPr lang="en-US" dirty="0"/>
              <a:t>&gt; ON </a:t>
            </a:r>
            <a:r>
              <a:rPr lang="en-US" dirty="0" smtClean="0"/>
              <a:t>TABLE</a:t>
            </a:r>
            <a:r>
              <a:rPr lang="id-ID" dirty="0"/>
              <a:t> &lt;namaTabel&gt; FOR [DELETE] [,] [INSERT] </a:t>
            </a:r>
            <a:r>
              <a:rPr lang="id-ID" dirty="0" smtClean="0"/>
              <a:t>[,] [</a:t>
            </a:r>
            <a:r>
              <a:rPr lang="id-ID" dirty="0"/>
              <a:t>UPDATE] AS &lt;perintahSQL&gt;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811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CREATE TRIGGER </a:t>
            </a:r>
            <a:r>
              <a:rPr lang="en-US" dirty="0" err="1"/>
              <a:t>tLogUbahNilai</a:t>
            </a:r>
            <a:r>
              <a:rPr lang="en-US" dirty="0"/>
              <a:t> ON TABLE </a:t>
            </a:r>
            <a:r>
              <a:rPr lang="en-US" dirty="0" err="1"/>
              <a:t>pesertakul</a:t>
            </a:r>
            <a:r>
              <a:rPr lang="id-ID" dirty="0"/>
              <a:t> </a:t>
            </a:r>
            <a:r>
              <a:rPr lang="en-US" dirty="0"/>
              <a:t>FOR UPDATE, INSERT</a:t>
            </a:r>
            <a:r>
              <a:rPr lang="id-ID" dirty="0"/>
              <a:t> </a:t>
            </a:r>
            <a:r>
              <a:rPr lang="en-US" dirty="0"/>
              <a:t>AS</a:t>
            </a:r>
          </a:p>
          <a:p>
            <a:pPr marL="68580" indent="0">
              <a:buNone/>
            </a:pPr>
            <a:r>
              <a:rPr lang="en-US" dirty="0"/>
              <a:t>INSERT INTO </a:t>
            </a:r>
            <a:r>
              <a:rPr lang="en-US" dirty="0" err="1"/>
              <a:t>LogHistoris</a:t>
            </a:r>
            <a:r>
              <a:rPr lang="en-US" dirty="0"/>
              <a:t> (</a:t>
            </a:r>
            <a:r>
              <a:rPr lang="en-US" dirty="0" err="1"/>
              <a:t>tanggal</a:t>
            </a:r>
            <a:r>
              <a:rPr lang="en-US" dirty="0"/>
              <a:t>, proses) VALUES(</a:t>
            </a:r>
            <a:r>
              <a:rPr lang="en-US" dirty="0" err="1"/>
              <a:t>getDate</a:t>
            </a:r>
            <a:r>
              <a:rPr lang="en-US" dirty="0"/>
              <a:t>(), ‘</a:t>
            </a:r>
            <a:r>
              <a:rPr lang="en-US" dirty="0" err="1"/>
              <a:t>Terjadi</a:t>
            </a:r>
            <a:r>
              <a:rPr lang="en-US" dirty="0"/>
              <a:t> proses </a:t>
            </a:r>
            <a:r>
              <a:rPr lang="en-US" dirty="0" err="1"/>
              <a:t>perubahan</a:t>
            </a:r>
            <a:r>
              <a:rPr lang="en-US" dirty="0"/>
              <a:t> data </a:t>
            </a:r>
            <a:r>
              <a:rPr lang="en-US" dirty="0" err="1"/>
              <a:t>nilai</a:t>
            </a:r>
            <a:r>
              <a:rPr lang="en-US" dirty="0"/>
              <a:t>’)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063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>
                <a:solidFill>
                  <a:srgbClr val="000000"/>
                </a:solidFill>
                <a:latin typeface="Calibri"/>
              </a:rPr>
              <a:t>Referential Integrity Constraint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809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052736"/>
            <a:ext cx="7024744" cy="1143000"/>
          </a:xfrm>
        </p:spPr>
        <p:txBody>
          <a:bodyPr/>
          <a:lstStyle/>
          <a:p>
            <a:r>
              <a:rPr lang="id-ID" dirty="0" smtClean="0">
                <a:solidFill>
                  <a:srgbClr val="000000"/>
                </a:solidFill>
                <a:latin typeface="Calibri"/>
              </a:rPr>
              <a:t>Referential Integrity Constraint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Digunakan untuk: menjaga konsistensi baris-baris data antara 2 buah tabel</a:t>
            </a:r>
          </a:p>
          <a:p>
            <a:r>
              <a:rPr lang="id-ID" dirty="0" smtClean="0"/>
              <a:t>Berkaitan dengan insert, update dan delete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81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Referential Integrity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b="1" dirty="0"/>
              <a:t>Aturan untuk Update </a:t>
            </a:r>
            <a:r>
              <a:rPr lang="id-ID" b="1" dirty="0" smtClean="0"/>
              <a:t>-&gt; berlaku </a:t>
            </a:r>
            <a:r>
              <a:rPr lang="id-ID" b="1" dirty="0"/>
              <a:t>pada </a:t>
            </a:r>
            <a:r>
              <a:rPr lang="id-ID" b="1" dirty="0" smtClean="0"/>
              <a:t>proses modifikasi </a:t>
            </a:r>
            <a:r>
              <a:rPr lang="id-ID" b="1" dirty="0"/>
              <a:t>di parent </a:t>
            </a:r>
            <a:r>
              <a:rPr lang="id-ID" b="1" dirty="0" smtClean="0"/>
              <a:t>table</a:t>
            </a:r>
          </a:p>
          <a:p>
            <a:endParaRPr lang="id-ID" dirty="0"/>
          </a:p>
          <a:p>
            <a:r>
              <a:rPr lang="id-ID" dirty="0" smtClean="0"/>
              <a:t>Cascade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id-ID" dirty="0" smtClean="0"/>
              <a:t> </a:t>
            </a:r>
            <a:r>
              <a:rPr lang="id-ID" dirty="0"/>
              <a:t>Pembaruan sebuah baris data </a:t>
            </a:r>
            <a:r>
              <a:rPr lang="id-ID" dirty="0" smtClean="0"/>
              <a:t>diikuti dengan </a:t>
            </a:r>
            <a:r>
              <a:rPr lang="id-ID" dirty="0"/>
              <a:t>pembaruan baris data pada child table </a:t>
            </a:r>
            <a:r>
              <a:rPr lang="id-ID" dirty="0" smtClean="0"/>
              <a:t>yang terelasikan</a:t>
            </a:r>
            <a:r>
              <a:rPr lang="id-ID" dirty="0"/>
              <a:t>.</a:t>
            </a:r>
          </a:p>
          <a:p>
            <a:r>
              <a:rPr lang="id-ID" dirty="0" smtClean="0"/>
              <a:t>Restrict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id-ID" dirty="0" smtClean="0"/>
              <a:t> </a:t>
            </a:r>
            <a:r>
              <a:rPr lang="id-ID" dirty="0"/>
              <a:t>mencegah proses pembaruan data </a:t>
            </a:r>
            <a:r>
              <a:rPr lang="id-ID" dirty="0" smtClean="0"/>
              <a:t>jika terdapat </a:t>
            </a:r>
            <a:r>
              <a:rPr lang="id-ID" dirty="0"/>
              <a:t>baris data di child table yang terelasikan</a:t>
            </a:r>
            <a:r>
              <a:rPr lang="id-ID" dirty="0" smtClean="0"/>
              <a:t>. </a:t>
            </a:r>
          </a:p>
          <a:p>
            <a:r>
              <a:rPr lang="id-ID" dirty="0" smtClean="0"/>
              <a:t>Ignore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id-ID" dirty="0" smtClean="0"/>
              <a:t> </a:t>
            </a:r>
            <a:r>
              <a:rPr lang="id-ID" dirty="0"/>
              <a:t>mengabaikan referensi. Boleh </a:t>
            </a:r>
            <a:r>
              <a:rPr lang="id-ID" dirty="0" smtClean="0"/>
              <a:t>memperbarui data </a:t>
            </a:r>
            <a:r>
              <a:rPr lang="id-ID" dirty="0"/>
              <a:t>pada parent, tapi tidak memperbarui data </a:t>
            </a:r>
            <a:r>
              <a:rPr lang="id-ID" dirty="0" smtClean="0"/>
              <a:t>yang berelasi </a:t>
            </a:r>
            <a:r>
              <a:rPr lang="id-ID" dirty="0"/>
              <a:t>pada child table.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799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Kemampuan SQL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Pendefinisian struktur data (contoh: create table, create view, dll)</a:t>
            </a:r>
          </a:p>
          <a:p>
            <a:r>
              <a:rPr lang="id-ID" dirty="0" smtClean="0"/>
              <a:t>Pengubahan data (contoh: update data)</a:t>
            </a:r>
          </a:p>
          <a:p>
            <a:r>
              <a:rPr lang="id-ID" dirty="0" smtClean="0"/>
              <a:t>Manipulasi data / memperoleh data</a:t>
            </a:r>
          </a:p>
          <a:p>
            <a:r>
              <a:rPr lang="id-ID" dirty="0" smtClean="0"/>
              <a:t>Pengaturan sekuritas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851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Referential Integrity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b="1" dirty="0"/>
              <a:t>Aturan untuk Delete </a:t>
            </a:r>
            <a:r>
              <a:rPr lang="id-ID" b="1" dirty="0" smtClean="0"/>
              <a:t>-&gt; </a:t>
            </a:r>
            <a:r>
              <a:rPr lang="id-ID" b="1" dirty="0"/>
              <a:t>berlaku pada </a:t>
            </a:r>
            <a:r>
              <a:rPr lang="id-ID" b="1" dirty="0" smtClean="0"/>
              <a:t>proses modifikasi </a:t>
            </a:r>
            <a:r>
              <a:rPr lang="id-ID" b="1" dirty="0"/>
              <a:t>di parent table</a:t>
            </a:r>
          </a:p>
          <a:p>
            <a:endParaRPr lang="id-ID" dirty="0" smtClean="0"/>
          </a:p>
          <a:p>
            <a:r>
              <a:rPr lang="id-ID" dirty="0" smtClean="0"/>
              <a:t>Cascade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id-ID" dirty="0" smtClean="0"/>
              <a:t> </a:t>
            </a:r>
            <a:r>
              <a:rPr lang="id-ID" dirty="0"/>
              <a:t>Menghapus seluruh baris data pada </a:t>
            </a:r>
            <a:r>
              <a:rPr lang="id-ID" dirty="0" smtClean="0"/>
              <a:t>child table </a:t>
            </a:r>
            <a:r>
              <a:rPr lang="id-ID" dirty="0"/>
              <a:t>yg terelasikan.</a:t>
            </a:r>
          </a:p>
          <a:p>
            <a:r>
              <a:rPr lang="id-ID" dirty="0" smtClean="0"/>
              <a:t>Restrict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id-ID" dirty="0" smtClean="0"/>
              <a:t> mencegah </a:t>
            </a:r>
            <a:r>
              <a:rPr lang="id-ID" dirty="0"/>
              <a:t>penghapusan jika terdapat </a:t>
            </a:r>
            <a:r>
              <a:rPr lang="id-ID" dirty="0" smtClean="0"/>
              <a:t>baris data </a:t>
            </a:r>
            <a:r>
              <a:rPr lang="id-ID" dirty="0"/>
              <a:t>yang berelasi pada child table.</a:t>
            </a:r>
          </a:p>
          <a:p>
            <a:r>
              <a:rPr lang="id-ID" dirty="0" smtClean="0"/>
              <a:t>Ignore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id-ID" dirty="0" smtClean="0"/>
              <a:t> </a:t>
            </a:r>
            <a:r>
              <a:rPr lang="id-ID" dirty="0"/>
              <a:t>mengabaikan referensi. Boleh </a:t>
            </a:r>
            <a:r>
              <a:rPr lang="id-ID" dirty="0" smtClean="0"/>
              <a:t>menghapus data</a:t>
            </a:r>
            <a:r>
              <a:rPr lang="id-ID" dirty="0"/>
              <a:t>, dan tidak ada efeknya bagi child table.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1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Referential Integrity </a:t>
            </a:r>
            <a:r>
              <a:rPr lang="id-ID" dirty="0" smtClean="0"/>
              <a:t>Constraint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b="1" dirty="0" smtClean="0"/>
              <a:t>Aturan untuk Insert</a:t>
            </a:r>
          </a:p>
          <a:p>
            <a:endParaRPr lang="id-ID" dirty="0"/>
          </a:p>
          <a:p>
            <a:pPr marL="68580" indent="0">
              <a:buNone/>
            </a:pPr>
            <a:r>
              <a:rPr lang="id-ID" dirty="0"/>
              <a:t>•  Restrict  Tidak boleh menambah data </a:t>
            </a:r>
            <a:r>
              <a:rPr lang="id-ID" dirty="0" smtClean="0"/>
              <a:t>pada child </a:t>
            </a:r>
            <a:r>
              <a:rPr lang="id-ID" dirty="0"/>
              <a:t>table, jika nilai yang dimasukkan </a:t>
            </a:r>
            <a:r>
              <a:rPr lang="id-ID" dirty="0" smtClean="0"/>
              <a:t>pada kolom </a:t>
            </a:r>
            <a:r>
              <a:rPr lang="id-ID" dirty="0"/>
              <a:t>yang berelasi tidak terdapat </a:t>
            </a:r>
            <a:r>
              <a:rPr lang="id-ID" dirty="0" smtClean="0"/>
              <a:t>pada parent </a:t>
            </a:r>
            <a:r>
              <a:rPr lang="id-ID" dirty="0"/>
              <a:t>tabelnya.</a:t>
            </a:r>
          </a:p>
          <a:p>
            <a:pPr marL="68580" indent="0">
              <a:buNone/>
            </a:pPr>
            <a:r>
              <a:rPr lang="id-ID" dirty="0"/>
              <a:t>•  Ignore  mengabaikan referensi. </a:t>
            </a:r>
            <a:r>
              <a:rPr lang="id-ID" dirty="0" smtClean="0"/>
              <a:t>Boleh menambah </a:t>
            </a:r>
            <a:r>
              <a:rPr lang="id-ID" dirty="0"/>
              <a:t>data pada child, walaupun </a:t>
            </a:r>
            <a:r>
              <a:rPr lang="id-ID" dirty="0" smtClean="0"/>
              <a:t>nilai yang </a:t>
            </a:r>
            <a:r>
              <a:rPr lang="id-ID" dirty="0"/>
              <a:t>dimasukkan pada kolom yang </a:t>
            </a:r>
            <a:r>
              <a:rPr lang="id-ID" dirty="0" smtClean="0"/>
              <a:t>berelasi </a:t>
            </a:r>
            <a:r>
              <a:rPr lang="sv-SE" dirty="0"/>
              <a:t>tidak terdapat pada parent tabel.</a:t>
            </a:r>
          </a:p>
          <a:p>
            <a:pPr marL="68580" indent="0">
              <a:buNone/>
            </a:pP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192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Referential Integrity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id-ID" dirty="0"/>
              <a:t>Contoh</a:t>
            </a:r>
          </a:p>
          <a:p>
            <a:pPr marL="68580" indent="0">
              <a:buNone/>
            </a:pPr>
            <a:r>
              <a:rPr lang="id-ID" dirty="0"/>
              <a:t>CREATE TABLE Mahasiswa</a:t>
            </a:r>
          </a:p>
          <a:p>
            <a:pPr marL="68580" indent="0">
              <a:buNone/>
            </a:pPr>
            <a:r>
              <a:rPr lang="id-ID" dirty="0"/>
              <a:t>(nrp CHAR(10),</a:t>
            </a:r>
          </a:p>
          <a:p>
            <a:pPr marL="68580" indent="0">
              <a:buNone/>
            </a:pPr>
            <a:r>
              <a:rPr lang="id-ID" dirty="0"/>
              <a:t>nama CHAR(20),</a:t>
            </a:r>
          </a:p>
          <a:p>
            <a:pPr marL="68580" indent="0">
              <a:buNone/>
            </a:pPr>
            <a:r>
              <a:rPr lang="id-ID" dirty="0"/>
              <a:t>nip CHAR(10)</a:t>
            </a:r>
          </a:p>
          <a:p>
            <a:pPr marL="68580" indent="0">
              <a:buNone/>
            </a:pPr>
            <a:r>
              <a:rPr lang="id-ID" dirty="0"/>
              <a:t>PRIMARY KEY (nrp),</a:t>
            </a:r>
          </a:p>
          <a:p>
            <a:pPr marL="68580" indent="0">
              <a:buNone/>
            </a:pPr>
            <a:r>
              <a:rPr lang="id-ID" dirty="0"/>
              <a:t>FOREIGN KEY (nip)</a:t>
            </a:r>
          </a:p>
          <a:p>
            <a:pPr marL="68580" indent="0">
              <a:buNone/>
            </a:pPr>
            <a:r>
              <a:rPr lang="id-ID" dirty="0"/>
              <a:t>REFERENCES Dosen</a:t>
            </a:r>
          </a:p>
          <a:p>
            <a:pPr marL="68580" indent="0">
              <a:buNone/>
            </a:pPr>
            <a:r>
              <a:rPr lang="id-ID" dirty="0"/>
              <a:t>ON DELETE CASCADE</a:t>
            </a:r>
          </a:p>
          <a:p>
            <a:pPr marL="68580" indent="0">
              <a:buNone/>
            </a:pPr>
            <a:r>
              <a:rPr lang="id-ID" dirty="0"/>
              <a:t>ON UPDATE CASCADE 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235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dirty="0">
                <a:solidFill>
                  <a:srgbClr val="000000"/>
                </a:solidFill>
              </a:rPr>
              <a:t>Pemakai </a:t>
            </a:r>
            <a:r>
              <a:rPr lang="id-ID" dirty="0" smtClean="0">
                <a:solidFill>
                  <a:srgbClr val="000000"/>
                </a:solidFill>
              </a:rPr>
              <a:t>SQL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Database Administrator</a:t>
            </a:r>
          </a:p>
          <a:p>
            <a:r>
              <a:rPr lang="id-ID" dirty="0" smtClean="0"/>
              <a:t>Programmer</a:t>
            </a:r>
          </a:p>
          <a:p>
            <a:r>
              <a:rPr lang="id-ID" dirty="0" smtClean="0"/>
              <a:t>Pengguna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7999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Penggunaan SQL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SQL sebagai bahasa administrasi basis data</a:t>
            </a:r>
          </a:p>
          <a:p>
            <a:r>
              <a:rPr lang="id-ID" dirty="0" smtClean="0"/>
              <a:t>SQL sebagai bahasa query interaktif</a:t>
            </a:r>
          </a:p>
          <a:p>
            <a:r>
              <a:rPr lang="id-ID" dirty="0" smtClean="0"/>
              <a:t>SQL sebagai bahasa pemrograman basis data</a:t>
            </a:r>
          </a:p>
          <a:p>
            <a:r>
              <a:rPr lang="id-ID" dirty="0" smtClean="0"/>
              <a:t>SQL sebagai bahasa klien/server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511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Kelompok Pernyataan SQL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id-ID" dirty="0" smtClean="0"/>
              <a:t>Terdapat berberapa jenis pernyataan SQL</a:t>
            </a:r>
          </a:p>
          <a:p>
            <a:endParaRPr lang="id-ID" dirty="0" smtClean="0"/>
          </a:p>
          <a:p>
            <a:r>
              <a:rPr lang="id-ID" dirty="0" smtClean="0"/>
              <a:t>DDL</a:t>
            </a:r>
          </a:p>
          <a:p>
            <a:r>
              <a:rPr lang="id-ID" dirty="0" smtClean="0"/>
              <a:t>DCL</a:t>
            </a:r>
          </a:p>
          <a:p>
            <a:r>
              <a:rPr lang="id-ID" dirty="0" smtClean="0"/>
              <a:t>DML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0552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DCL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Data Control Language</a:t>
            </a:r>
          </a:p>
          <a:p>
            <a:r>
              <a:rPr lang="id-ID" dirty="0" smtClean="0"/>
              <a:t>Digunakan untuk pengendalian akses.</a:t>
            </a:r>
          </a:p>
          <a:p>
            <a:r>
              <a:rPr lang="id-ID" dirty="0" smtClean="0"/>
              <a:t>Contoh, GRANT, REVOKE, LOCK TABLE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678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DDL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Data Definition Language</a:t>
            </a:r>
          </a:p>
          <a:p>
            <a:r>
              <a:rPr lang="id-ID" dirty="0" smtClean="0"/>
              <a:t>Untuk mendefinisikan objek-objek basis data, tabel, atribut, batasan-batasan thd atribut, serta hubungan pemasukan, pengubahan dan antar tabel.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Meliputi : CREATE, ALTER, DROP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09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Data Manipulation Language (DML)</a:t>
            </a:r>
          </a:p>
          <a:p>
            <a:r>
              <a:rPr lang="id-ID" dirty="0" smtClean="0"/>
              <a:t>Untuk memanipulasi data dalam basis data</a:t>
            </a:r>
          </a:p>
          <a:p>
            <a:r>
              <a:rPr lang="id-ID" dirty="0" smtClean="0"/>
              <a:t>Misal, untuk pengambilan, pemasukan, pengubahan, dan penghapusan.</a:t>
            </a:r>
          </a:p>
          <a:p>
            <a:r>
              <a:rPr lang="id-ID" dirty="0" smtClean="0"/>
              <a:t>Meliputi SELECT, INSERT, UPDATE. DELETE</a:t>
            </a:r>
          </a:p>
        </p:txBody>
      </p:sp>
    </p:spTree>
    <p:extLst>
      <p:ext uri="{BB962C8B-B14F-4D97-AF65-F5344CB8AC3E}">
        <p14:creationId xmlns:p14="http://schemas.microsoft.com/office/powerpoint/2010/main" val="4832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161</TotalTime>
  <Words>799</Words>
  <Application>Microsoft Office PowerPoint</Application>
  <PresentationFormat>On-screen Show (4:3)</PresentationFormat>
  <Paragraphs>168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Austin</vt:lpstr>
      <vt:lpstr>SQL</vt:lpstr>
      <vt:lpstr> STRUCTURED QUERY LANGUAGE (SQL)</vt:lpstr>
      <vt:lpstr>Kemampuan SQL</vt:lpstr>
      <vt:lpstr>Pemakai SQL</vt:lpstr>
      <vt:lpstr>Penggunaan SQL</vt:lpstr>
      <vt:lpstr>Kelompok Pernyataan SQL</vt:lpstr>
      <vt:lpstr>DCL</vt:lpstr>
      <vt:lpstr>DDL</vt:lpstr>
      <vt:lpstr>DML</vt:lpstr>
      <vt:lpstr>Pengendali Transaksi</vt:lpstr>
      <vt:lpstr>Tipe Data</vt:lpstr>
      <vt:lpstr>Tipe Data</vt:lpstr>
      <vt:lpstr>DDL</vt:lpstr>
      <vt:lpstr>DDL database</vt:lpstr>
      <vt:lpstr>DDL table</vt:lpstr>
      <vt:lpstr>PowerPoint Presentation</vt:lpstr>
      <vt:lpstr>PowerPoint Presentation</vt:lpstr>
      <vt:lpstr>PowerPoint Presentation</vt:lpstr>
      <vt:lpstr>Contoh</vt:lpstr>
      <vt:lpstr>Alter / Modifikasi tabel</vt:lpstr>
      <vt:lpstr>Drop / Menghapus</vt:lpstr>
      <vt:lpstr>DDL View</vt:lpstr>
      <vt:lpstr>DDL VIEW</vt:lpstr>
      <vt:lpstr>DDL TRIGGER</vt:lpstr>
      <vt:lpstr>PowerPoint Presentation</vt:lpstr>
      <vt:lpstr>PowerPoint Presentation</vt:lpstr>
      <vt:lpstr>Referential Integrity Constraint</vt:lpstr>
      <vt:lpstr>Referential Integrity Constraint</vt:lpstr>
      <vt:lpstr>Referential Integrity Constraint</vt:lpstr>
      <vt:lpstr>Referential Integrity Constraint</vt:lpstr>
      <vt:lpstr>Referential Integrity Constraint</vt:lpstr>
      <vt:lpstr>Referential Integrity Constraint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Oky</dc:creator>
  <cp:lastModifiedBy>Oky</cp:lastModifiedBy>
  <cp:revision>10</cp:revision>
  <dcterms:created xsi:type="dcterms:W3CDTF">2015-12-14T01:01:04Z</dcterms:created>
  <dcterms:modified xsi:type="dcterms:W3CDTF">2015-12-14T03:42:55Z</dcterms:modified>
</cp:coreProperties>
</file>