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02" r:id="rId2"/>
  </p:sldMasterIdLst>
  <p:notesMasterIdLst>
    <p:notesMasterId r:id="rId11"/>
  </p:notesMasterIdLst>
  <p:handoutMasterIdLst>
    <p:handoutMasterId r:id="rId12"/>
  </p:handoutMasterIdLst>
  <p:sldIdLst>
    <p:sldId id="464" r:id="rId3"/>
    <p:sldId id="465" r:id="rId4"/>
    <p:sldId id="466" r:id="rId5"/>
    <p:sldId id="467" r:id="rId6"/>
    <p:sldId id="468" r:id="rId7"/>
    <p:sldId id="469" r:id="rId8"/>
    <p:sldId id="470" r:id="rId9"/>
    <p:sldId id="471" r:id="rId10"/>
  </p:sldIdLst>
  <p:sldSz cx="9144000" cy="5143500" type="screen16x9"/>
  <p:notesSz cx="6858000" cy="9144000"/>
  <p:defaultTextStyle>
    <a:defPPr>
      <a:defRPr lang="en-US"/>
    </a:defPPr>
    <a:lvl1pPr marL="0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E36816-B79F-4855-81C4-9D96AE14C869}">
          <p14:sldIdLst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485">
          <p15:clr>
            <a:srgbClr val="A4A3A4"/>
          </p15:clr>
        </p15:guide>
        <p15:guide id="4" orient="horz" pos="3059">
          <p15:clr>
            <a:srgbClr val="A4A3A4"/>
          </p15:clr>
        </p15:guide>
        <p15:guide id="5" orient="horz" pos="372" userDrawn="1">
          <p15:clr>
            <a:srgbClr val="A4A3A4"/>
          </p15:clr>
        </p15:guide>
        <p15:guide id="6" orient="horz" pos="169" userDrawn="1">
          <p15:clr>
            <a:srgbClr val="A4A3A4"/>
          </p15:clr>
        </p15:guide>
        <p15:guide id="7" orient="horz" pos="735" userDrawn="1">
          <p15:clr>
            <a:srgbClr val="A4A3A4"/>
          </p15:clr>
        </p15:guide>
        <p15:guide id="8" orient="horz" pos="469">
          <p15:clr>
            <a:srgbClr val="A4A3A4"/>
          </p15:clr>
        </p15:guide>
        <p15:guide id="9" pos="5184" userDrawn="1">
          <p15:clr>
            <a:srgbClr val="A4A3A4"/>
          </p15:clr>
        </p15:guide>
        <p15:guide id="10" pos="3757">
          <p15:clr>
            <a:srgbClr val="A4A3A4"/>
          </p15:clr>
        </p15:guide>
        <p15:guide id="11" pos="2162">
          <p15:clr>
            <a:srgbClr val="A4A3A4"/>
          </p15:clr>
        </p15:guide>
        <p15:guide id="12" userDrawn="1">
          <p15:clr>
            <a:srgbClr val="A4A3A4"/>
          </p15:clr>
        </p15:guide>
        <p15:guide id="13" pos="229">
          <p15:clr>
            <a:srgbClr val="A4A3A4"/>
          </p15:clr>
        </p15:guide>
        <p15:guide id="14" pos="432" userDrawn="1">
          <p15:clr>
            <a:srgbClr val="A4A3A4"/>
          </p15:clr>
        </p15:guide>
        <p15:guide id="15" pos="2018" userDrawn="1">
          <p15:clr>
            <a:srgbClr val="A4A3A4"/>
          </p15:clr>
        </p15:guide>
        <p15:guide id="16" pos="3605">
          <p15:clr>
            <a:srgbClr val="A4A3A4"/>
          </p15:clr>
        </p15:guide>
        <p15:guide id="17" pos="5511" userDrawn="1">
          <p15:clr>
            <a:srgbClr val="A4A3A4"/>
          </p15:clr>
        </p15:guide>
        <p15:guide id="18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CDDD8"/>
    <a:srgbClr val="FF6600"/>
    <a:srgbClr val="BFBFBF"/>
    <a:srgbClr val="6D9DEB"/>
    <a:srgbClr val="94B7F0"/>
    <a:srgbClr val="008D85"/>
    <a:srgbClr val="D9D8DA"/>
    <a:srgbClr val="F8F8F8"/>
    <a:srgbClr val="FF00FF"/>
    <a:srgbClr val="E0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9" autoAdjust="0"/>
    <p:restoredTop sz="80406" autoAdjust="0"/>
  </p:normalViewPr>
  <p:slideViewPr>
    <p:cSldViewPr snapToGrid="0" snapToObjects="1">
      <p:cViewPr varScale="1">
        <p:scale>
          <a:sx n="96" d="100"/>
          <a:sy n="96" d="100"/>
        </p:scale>
        <p:origin x="1278" y="72"/>
      </p:cViewPr>
      <p:guideLst>
        <p:guide orient="horz" pos="1597"/>
        <p:guide pos="2880"/>
        <p:guide orient="horz" pos="2485"/>
        <p:guide orient="horz" pos="3059"/>
        <p:guide orient="horz" pos="372"/>
        <p:guide orient="horz" pos="169"/>
        <p:guide orient="horz" pos="735"/>
        <p:guide orient="horz" pos="469"/>
        <p:guide pos="5184"/>
        <p:guide pos="3757"/>
        <p:guide pos="2162"/>
        <p:guide/>
        <p:guide pos="229"/>
        <p:guide pos="432"/>
        <p:guide pos="2018"/>
        <p:guide pos="3605"/>
        <p:guide pos="5511"/>
        <p:guide pos="2881"/>
      </p:guideLst>
    </p:cSldViewPr>
  </p:slideViewPr>
  <p:outlineViewPr>
    <p:cViewPr>
      <p:scale>
        <a:sx n="33" d="100"/>
        <a:sy n="33" d="100"/>
      </p:scale>
      <p:origin x="0" y="-111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90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5A3B2-1B9F-4A80-8A01-1C8992362DC0}" type="datetime1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B5E39-FA4A-7843-9139-3229D4607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031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F4800-617D-44FD-A1D3-513F13ACFD50}" type="datetime1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80E37-1CE1-C549-B0D8-D5A78A41D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19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36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834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969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843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469453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46945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249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12563" y="2060074"/>
            <a:ext cx="7061675" cy="102335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en-US" sz="6600" b="1" dirty="0">
                <a:solidFill>
                  <a:srgbClr val="3F3E3F"/>
                </a:solidFill>
                <a:latin typeface="+mj-lt"/>
                <a:cs typeface="Calibri"/>
              </a:rPr>
              <a:t>Bring IT to Life</a:t>
            </a:r>
            <a:endParaRPr lang="en-US" sz="6600" b="1" dirty="0">
              <a:solidFill>
                <a:srgbClr val="3F3E3F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0905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553413" y="1902031"/>
            <a:ext cx="3131649" cy="1339439"/>
            <a:chOff x="4067175" y="2233613"/>
            <a:chExt cx="263525" cy="112713"/>
          </a:xfrm>
        </p:grpSpPr>
        <p:sp>
          <p:nvSpPr>
            <p:cNvPr id="5" name="Freeform 28"/>
            <p:cNvSpPr>
              <a:spLocks noEditPoints="1"/>
            </p:cNvSpPr>
            <p:nvPr/>
          </p:nvSpPr>
          <p:spPr bwMode="auto">
            <a:xfrm>
              <a:off x="4160838" y="2254251"/>
              <a:ext cx="47625" cy="69850"/>
            </a:xfrm>
            <a:custGeom>
              <a:avLst/>
              <a:gdLst>
                <a:gd name="T0" fmla="*/ 46 w 161"/>
                <a:gd name="T1" fmla="*/ 239 h 242"/>
                <a:gd name="T2" fmla="*/ 0 w 161"/>
                <a:gd name="T3" fmla="*/ 239 h 242"/>
                <a:gd name="T4" fmla="*/ 0 w 161"/>
                <a:gd name="T5" fmla="*/ 0 h 242"/>
                <a:gd name="T6" fmla="*/ 46 w 161"/>
                <a:gd name="T7" fmla="*/ 0 h 242"/>
                <a:gd name="T8" fmla="*/ 46 w 161"/>
                <a:gd name="T9" fmla="*/ 88 h 242"/>
                <a:gd name="T10" fmla="*/ 87 w 161"/>
                <a:gd name="T11" fmla="*/ 71 h 242"/>
                <a:gd name="T12" fmla="*/ 161 w 161"/>
                <a:gd name="T13" fmla="*/ 157 h 242"/>
                <a:gd name="T14" fmla="*/ 87 w 161"/>
                <a:gd name="T15" fmla="*/ 242 h 242"/>
                <a:gd name="T16" fmla="*/ 46 w 161"/>
                <a:gd name="T17" fmla="*/ 225 h 242"/>
                <a:gd name="T18" fmla="*/ 46 w 161"/>
                <a:gd name="T19" fmla="*/ 239 h 242"/>
                <a:gd name="T20" fmla="*/ 46 w 161"/>
                <a:gd name="T21" fmla="*/ 184 h 242"/>
                <a:gd name="T22" fmla="*/ 77 w 161"/>
                <a:gd name="T23" fmla="*/ 203 h 242"/>
                <a:gd name="T24" fmla="*/ 116 w 161"/>
                <a:gd name="T25" fmla="*/ 157 h 242"/>
                <a:gd name="T26" fmla="*/ 77 w 161"/>
                <a:gd name="T27" fmla="*/ 111 h 242"/>
                <a:gd name="T28" fmla="*/ 46 w 161"/>
                <a:gd name="T29" fmla="*/ 130 h 242"/>
                <a:gd name="T30" fmla="*/ 46 w 161"/>
                <a:gd name="T31" fmla="*/ 18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1" h="242">
                  <a:moveTo>
                    <a:pt x="46" y="239"/>
                  </a:moveTo>
                  <a:cubicBezTo>
                    <a:pt x="0" y="239"/>
                    <a:pt x="0" y="239"/>
                    <a:pt x="0" y="2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88"/>
                    <a:pt x="46" y="88"/>
                    <a:pt x="46" y="88"/>
                  </a:cubicBezTo>
                  <a:cubicBezTo>
                    <a:pt x="53" y="79"/>
                    <a:pt x="69" y="71"/>
                    <a:pt x="87" y="71"/>
                  </a:cubicBezTo>
                  <a:cubicBezTo>
                    <a:pt x="135" y="71"/>
                    <a:pt x="161" y="110"/>
                    <a:pt x="161" y="157"/>
                  </a:cubicBezTo>
                  <a:cubicBezTo>
                    <a:pt x="161" y="204"/>
                    <a:pt x="135" y="242"/>
                    <a:pt x="87" y="242"/>
                  </a:cubicBezTo>
                  <a:cubicBezTo>
                    <a:pt x="69" y="242"/>
                    <a:pt x="53" y="234"/>
                    <a:pt x="46" y="225"/>
                  </a:cubicBezTo>
                  <a:lnTo>
                    <a:pt x="46" y="239"/>
                  </a:lnTo>
                  <a:close/>
                  <a:moveTo>
                    <a:pt x="46" y="184"/>
                  </a:moveTo>
                  <a:cubicBezTo>
                    <a:pt x="51" y="195"/>
                    <a:pt x="63" y="203"/>
                    <a:pt x="77" y="203"/>
                  </a:cubicBezTo>
                  <a:cubicBezTo>
                    <a:pt x="101" y="203"/>
                    <a:pt x="116" y="183"/>
                    <a:pt x="116" y="157"/>
                  </a:cubicBezTo>
                  <a:cubicBezTo>
                    <a:pt x="116" y="130"/>
                    <a:pt x="101" y="111"/>
                    <a:pt x="77" y="111"/>
                  </a:cubicBezTo>
                  <a:cubicBezTo>
                    <a:pt x="63" y="111"/>
                    <a:pt x="51" y="119"/>
                    <a:pt x="46" y="130"/>
                  </a:cubicBezTo>
                  <a:lnTo>
                    <a:pt x="46" y="18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6" name="Freeform 29"/>
            <p:cNvSpPr>
              <a:spLocks/>
            </p:cNvSpPr>
            <p:nvPr/>
          </p:nvSpPr>
          <p:spPr bwMode="auto">
            <a:xfrm>
              <a:off x="4213225" y="2274888"/>
              <a:ext cx="68263" cy="49213"/>
            </a:xfrm>
            <a:custGeom>
              <a:avLst/>
              <a:gdLst>
                <a:gd name="T0" fmla="*/ 180 w 234"/>
                <a:gd name="T1" fmla="*/ 0 h 168"/>
                <a:gd name="T2" fmla="*/ 234 w 234"/>
                <a:gd name="T3" fmla="*/ 60 h 168"/>
                <a:gd name="T4" fmla="*/ 234 w 234"/>
                <a:gd name="T5" fmla="*/ 168 h 168"/>
                <a:gd name="T6" fmla="*/ 189 w 234"/>
                <a:gd name="T7" fmla="*/ 168 h 168"/>
                <a:gd name="T8" fmla="*/ 189 w 234"/>
                <a:gd name="T9" fmla="*/ 70 h 168"/>
                <a:gd name="T10" fmla="*/ 165 w 234"/>
                <a:gd name="T11" fmla="*/ 41 h 168"/>
                <a:gd name="T12" fmla="*/ 140 w 234"/>
                <a:gd name="T13" fmla="*/ 62 h 168"/>
                <a:gd name="T14" fmla="*/ 140 w 234"/>
                <a:gd name="T15" fmla="*/ 168 h 168"/>
                <a:gd name="T16" fmla="*/ 94 w 234"/>
                <a:gd name="T17" fmla="*/ 168 h 168"/>
                <a:gd name="T18" fmla="*/ 94 w 234"/>
                <a:gd name="T19" fmla="*/ 70 h 168"/>
                <a:gd name="T20" fmla="*/ 71 w 234"/>
                <a:gd name="T21" fmla="*/ 41 h 168"/>
                <a:gd name="T22" fmla="*/ 45 w 234"/>
                <a:gd name="T23" fmla="*/ 62 h 168"/>
                <a:gd name="T24" fmla="*/ 45 w 234"/>
                <a:gd name="T25" fmla="*/ 168 h 168"/>
                <a:gd name="T26" fmla="*/ 0 w 234"/>
                <a:gd name="T27" fmla="*/ 168 h 168"/>
                <a:gd name="T28" fmla="*/ 0 w 234"/>
                <a:gd name="T29" fmla="*/ 4 h 168"/>
                <a:gd name="T30" fmla="*/ 45 w 234"/>
                <a:gd name="T31" fmla="*/ 4 h 168"/>
                <a:gd name="T32" fmla="*/ 45 w 234"/>
                <a:gd name="T33" fmla="*/ 17 h 168"/>
                <a:gd name="T34" fmla="*/ 87 w 234"/>
                <a:gd name="T35" fmla="*/ 0 h 168"/>
                <a:gd name="T36" fmla="*/ 131 w 234"/>
                <a:gd name="T37" fmla="*/ 21 h 168"/>
                <a:gd name="T38" fmla="*/ 180 w 234"/>
                <a:gd name="T3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68">
                  <a:moveTo>
                    <a:pt x="180" y="0"/>
                  </a:moveTo>
                  <a:cubicBezTo>
                    <a:pt x="214" y="0"/>
                    <a:pt x="234" y="23"/>
                    <a:pt x="234" y="60"/>
                  </a:cubicBezTo>
                  <a:cubicBezTo>
                    <a:pt x="234" y="168"/>
                    <a:pt x="234" y="168"/>
                    <a:pt x="234" y="168"/>
                  </a:cubicBezTo>
                  <a:cubicBezTo>
                    <a:pt x="189" y="168"/>
                    <a:pt x="189" y="168"/>
                    <a:pt x="189" y="168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89" y="52"/>
                    <a:pt x="181" y="41"/>
                    <a:pt x="165" y="41"/>
                  </a:cubicBezTo>
                  <a:cubicBezTo>
                    <a:pt x="153" y="41"/>
                    <a:pt x="143" y="48"/>
                    <a:pt x="140" y="62"/>
                  </a:cubicBezTo>
                  <a:cubicBezTo>
                    <a:pt x="140" y="168"/>
                    <a:pt x="140" y="168"/>
                    <a:pt x="140" y="168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4" y="70"/>
                    <a:pt x="94" y="70"/>
                    <a:pt x="94" y="70"/>
                  </a:cubicBezTo>
                  <a:cubicBezTo>
                    <a:pt x="94" y="52"/>
                    <a:pt x="87" y="41"/>
                    <a:pt x="71" y="41"/>
                  </a:cubicBezTo>
                  <a:cubicBezTo>
                    <a:pt x="59" y="41"/>
                    <a:pt x="48" y="48"/>
                    <a:pt x="45" y="62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53" y="7"/>
                    <a:pt x="68" y="0"/>
                    <a:pt x="87" y="0"/>
                  </a:cubicBezTo>
                  <a:cubicBezTo>
                    <a:pt x="106" y="0"/>
                    <a:pt x="122" y="9"/>
                    <a:pt x="131" y="21"/>
                  </a:cubicBezTo>
                  <a:cubicBezTo>
                    <a:pt x="141" y="9"/>
                    <a:pt x="157" y="0"/>
                    <a:pt x="180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" name="Freeform 30"/>
            <p:cNvSpPr>
              <a:spLocks/>
            </p:cNvSpPr>
            <p:nvPr/>
          </p:nvSpPr>
          <p:spPr bwMode="auto">
            <a:xfrm>
              <a:off x="4286250" y="2274888"/>
              <a:ext cx="44450" cy="49213"/>
            </a:xfrm>
            <a:custGeom>
              <a:avLst/>
              <a:gdLst>
                <a:gd name="T0" fmla="*/ 79 w 151"/>
                <a:gd name="T1" fmla="*/ 0 h 171"/>
                <a:gd name="T2" fmla="*/ 151 w 151"/>
                <a:gd name="T3" fmla="*/ 59 h 171"/>
                <a:gd name="T4" fmla="*/ 106 w 151"/>
                <a:gd name="T5" fmla="*/ 59 h 171"/>
                <a:gd name="T6" fmla="*/ 79 w 151"/>
                <a:gd name="T7" fmla="*/ 39 h 171"/>
                <a:gd name="T8" fmla="*/ 46 w 151"/>
                <a:gd name="T9" fmla="*/ 86 h 171"/>
                <a:gd name="T10" fmla="*/ 79 w 151"/>
                <a:gd name="T11" fmla="*/ 132 h 171"/>
                <a:gd name="T12" fmla="*/ 106 w 151"/>
                <a:gd name="T13" fmla="*/ 112 h 171"/>
                <a:gd name="T14" fmla="*/ 151 w 151"/>
                <a:gd name="T15" fmla="*/ 112 h 171"/>
                <a:gd name="T16" fmla="*/ 79 w 151"/>
                <a:gd name="T17" fmla="*/ 171 h 171"/>
                <a:gd name="T18" fmla="*/ 0 w 151"/>
                <a:gd name="T19" fmla="*/ 86 h 171"/>
                <a:gd name="T20" fmla="*/ 79 w 151"/>
                <a:gd name="T2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171">
                  <a:moveTo>
                    <a:pt x="79" y="0"/>
                  </a:moveTo>
                  <a:cubicBezTo>
                    <a:pt x="120" y="0"/>
                    <a:pt x="146" y="24"/>
                    <a:pt x="151" y="59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04" y="47"/>
                    <a:pt x="94" y="39"/>
                    <a:pt x="79" y="39"/>
                  </a:cubicBezTo>
                  <a:cubicBezTo>
                    <a:pt x="58" y="39"/>
                    <a:pt x="46" y="58"/>
                    <a:pt x="46" y="86"/>
                  </a:cubicBezTo>
                  <a:cubicBezTo>
                    <a:pt x="46" y="113"/>
                    <a:pt x="58" y="132"/>
                    <a:pt x="79" y="132"/>
                  </a:cubicBezTo>
                  <a:cubicBezTo>
                    <a:pt x="94" y="132"/>
                    <a:pt x="104" y="125"/>
                    <a:pt x="106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46" y="147"/>
                    <a:pt x="120" y="171"/>
                    <a:pt x="79" y="171"/>
                  </a:cubicBezTo>
                  <a:cubicBezTo>
                    <a:pt x="33" y="171"/>
                    <a:pt x="0" y="136"/>
                    <a:pt x="0" y="86"/>
                  </a:cubicBezTo>
                  <a:cubicBezTo>
                    <a:pt x="0" y="35"/>
                    <a:pt x="33" y="0"/>
                    <a:pt x="79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8" name="Freeform 31"/>
            <p:cNvSpPr>
              <a:spLocks noEditPoints="1"/>
            </p:cNvSpPr>
            <p:nvPr/>
          </p:nvSpPr>
          <p:spPr bwMode="auto">
            <a:xfrm>
              <a:off x="4067175" y="2233613"/>
              <a:ext cx="71438" cy="112713"/>
            </a:xfrm>
            <a:custGeom>
              <a:avLst/>
              <a:gdLst>
                <a:gd name="T0" fmla="*/ 33 w 248"/>
                <a:gd name="T1" fmla="*/ 392 h 392"/>
                <a:gd name="T2" fmla="*/ 0 w 248"/>
                <a:gd name="T3" fmla="*/ 356 h 392"/>
                <a:gd name="T4" fmla="*/ 0 w 248"/>
                <a:gd name="T5" fmla="*/ 301 h 392"/>
                <a:gd name="T6" fmla="*/ 34 w 248"/>
                <a:gd name="T7" fmla="*/ 242 h 392"/>
                <a:gd name="T8" fmla="*/ 111 w 248"/>
                <a:gd name="T9" fmla="*/ 196 h 392"/>
                <a:gd name="T10" fmla="*/ 34 w 248"/>
                <a:gd name="T11" fmla="*/ 150 h 392"/>
                <a:gd name="T12" fmla="*/ 0 w 248"/>
                <a:gd name="T13" fmla="*/ 92 h 392"/>
                <a:gd name="T14" fmla="*/ 0 w 248"/>
                <a:gd name="T15" fmla="*/ 36 h 392"/>
                <a:gd name="T16" fmla="*/ 33 w 248"/>
                <a:gd name="T17" fmla="*/ 0 h 392"/>
                <a:gd name="T18" fmla="*/ 53 w 248"/>
                <a:gd name="T19" fmla="*/ 6 h 392"/>
                <a:gd name="T20" fmla="*/ 229 w 248"/>
                <a:gd name="T21" fmla="*/ 110 h 392"/>
                <a:gd name="T22" fmla="*/ 248 w 248"/>
                <a:gd name="T23" fmla="*/ 141 h 392"/>
                <a:gd name="T24" fmla="*/ 229 w 248"/>
                <a:gd name="T25" fmla="*/ 171 h 392"/>
                <a:gd name="T26" fmla="*/ 187 w 248"/>
                <a:gd name="T27" fmla="*/ 196 h 392"/>
                <a:gd name="T28" fmla="*/ 229 w 248"/>
                <a:gd name="T29" fmla="*/ 221 h 392"/>
                <a:gd name="T30" fmla="*/ 248 w 248"/>
                <a:gd name="T31" fmla="*/ 252 h 392"/>
                <a:gd name="T32" fmla="*/ 229 w 248"/>
                <a:gd name="T33" fmla="*/ 282 h 392"/>
                <a:gd name="T34" fmla="*/ 53 w 248"/>
                <a:gd name="T35" fmla="*/ 386 h 392"/>
                <a:gd name="T36" fmla="*/ 33 w 248"/>
                <a:gd name="T37" fmla="*/ 392 h 392"/>
                <a:gd name="T38" fmla="*/ 149 w 248"/>
                <a:gd name="T39" fmla="*/ 219 h 392"/>
                <a:gd name="T40" fmla="*/ 53 w 248"/>
                <a:gd name="T41" fmla="*/ 275 h 392"/>
                <a:gd name="T42" fmla="*/ 39 w 248"/>
                <a:gd name="T43" fmla="*/ 301 h 392"/>
                <a:gd name="T44" fmla="*/ 39 w 248"/>
                <a:gd name="T45" fmla="*/ 350 h 392"/>
                <a:gd name="T46" fmla="*/ 205 w 248"/>
                <a:gd name="T47" fmla="*/ 252 h 392"/>
                <a:gd name="T48" fmla="*/ 149 w 248"/>
                <a:gd name="T49" fmla="*/ 219 h 392"/>
                <a:gd name="T50" fmla="*/ 39 w 248"/>
                <a:gd name="T51" fmla="*/ 42 h 392"/>
                <a:gd name="T52" fmla="*/ 39 w 248"/>
                <a:gd name="T53" fmla="*/ 92 h 392"/>
                <a:gd name="T54" fmla="*/ 53 w 248"/>
                <a:gd name="T55" fmla="*/ 117 h 392"/>
                <a:gd name="T56" fmla="*/ 149 w 248"/>
                <a:gd name="T57" fmla="*/ 174 h 392"/>
                <a:gd name="T58" fmla="*/ 205 w 248"/>
                <a:gd name="T59" fmla="*/ 141 h 392"/>
                <a:gd name="T60" fmla="*/ 39 w 248"/>
                <a:gd name="T61" fmla="*/ 4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8" h="392">
                  <a:moveTo>
                    <a:pt x="33" y="392"/>
                  </a:moveTo>
                  <a:cubicBezTo>
                    <a:pt x="17" y="392"/>
                    <a:pt x="0" y="380"/>
                    <a:pt x="0" y="356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278"/>
                    <a:pt x="15" y="253"/>
                    <a:pt x="34" y="242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15" y="139"/>
                    <a:pt x="0" y="114"/>
                    <a:pt x="0" y="9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7" y="0"/>
                    <a:pt x="33" y="0"/>
                  </a:cubicBezTo>
                  <a:cubicBezTo>
                    <a:pt x="40" y="0"/>
                    <a:pt x="46" y="2"/>
                    <a:pt x="53" y="6"/>
                  </a:cubicBezTo>
                  <a:cubicBezTo>
                    <a:pt x="229" y="110"/>
                    <a:pt x="229" y="110"/>
                    <a:pt x="229" y="110"/>
                  </a:cubicBezTo>
                  <a:cubicBezTo>
                    <a:pt x="241" y="117"/>
                    <a:pt x="248" y="128"/>
                    <a:pt x="248" y="141"/>
                  </a:cubicBezTo>
                  <a:cubicBezTo>
                    <a:pt x="248" y="153"/>
                    <a:pt x="241" y="164"/>
                    <a:pt x="229" y="171"/>
                  </a:cubicBezTo>
                  <a:cubicBezTo>
                    <a:pt x="187" y="196"/>
                    <a:pt x="187" y="196"/>
                    <a:pt x="187" y="196"/>
                  </a:cubicBezTo>
                  <a:cubicBezTo>
                    <a:pt x="229" y="221"/>
                    <a:pt x="229" y="221"/>
                    <a:pt x="229" y="221"/>
                  </a:cubicBezTo>
                  <a:cubicBezTo>
                    <a:pt x="241" y="228"/>
                    <a:pt x="248" y="239"/>
                    <a:pt x="248" y="252"/>
                  </a:cubicBezTo>
                  <a:cubicBezTo>
                    <a:pt x="248" y="264"/>
                    <a:pt x="241" y="275"/>
                    <a:pt x="229" y="282"/>
                  </a:cubicBezTo>
                  <a:cubicBezTo>
                    <a:pt x="53" y="386"/>
                    <a:pt x="53" y="386"/>
                    <a:pt x="53" y="386"/>
                  </a:cubicBezTo>
                  <a:cubicBezTo>
                    <a:pt x="46" y="390"/>
                    <a:pt x="39" y="392"/>
                    <a:pt x="33" y="392"/>
                  </a:cubicBezTo>
                  <a:close/>
                  <a:moveTo>
                    <a:pt x="149" y="219"/>
                  </a:moveTo>
                  <a:cubicBezTo>
                    <a:pt x="53" y="275"/>
                    <a:pt x="53" y="275"/>
                    <a:pt x="53" y="275"/>
                  </a:cubicBezTo>
                  <a:cubicBezTo>
                    <a:pt x="46" y="280"/>
                    <a:pt x="39" y="292"/>
                    <a:pt x="39" y="301"/>
                  </a:cubicBezTo>
                  <a:cubicBezTo>
                    <a:pt x="39" y="350"/>
                    <a:pt x="39" y="350"/>
                    <a:pt x="39" y="350"/>
                  </a:cubicBezTo>
                  <a:cubicBezTo>
                    <a:pt x="205" y="252"/>
                    <a:pt x="205" y="252"/>
                    <a:pt x="205" y="252"/>
                  </a:cubicBezTo>
                  <a:lnTo>
                    <a:pt x="149" y="219"/>
                  </a:lnTo>
                  <a:close/>
                  <a:moveTo>
                    <a:pt x="39" y="42"/>
                  </a:moveTo>
                  <a:cubicBezTo>
                    <a:pt x="39" y="92"/>
                    <a:pt x="39" y="92"/>
                    <a:pt x="39" y="92"/>
                  </a:cubicBezTo>
                  <a:cubicBezTo>
                    <a:pt x="39" y="100"/>
                    <a:pt x="46" y="113"/>
                    <a:pt x="53" y="117"/>
                  </a:cubicBezTo>
                  <a:cubicBezTo>
                    <a:pt x="149" y="174"/>
                    <a:pt x="149" y="174"/>
                    <a:pt x="149" y="174"/>
                  </a:cubicBezTo>
                  <a:cubicBezTo>
                    <a:pt x="205" y="141"/>
                    <a:pt x="205" y="141"/>
                    <a:pt x="205" y="141"/>
                  </a:cubicBezTo>
                  <a:lnTo>
                    <a:pt x="39" y="42"/>
                  </a:ln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3607638" y="4434880"/>
            <a:ext cx="1928725" cy="2308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sz="900" dirty="0">
                <a:solidFill>
                  <a:srgbClr val="3F3E3F"/>
                </a:solidFill>
              </a:rPr>
              <a:t>© copyright 2014 BMC Software, Inc.</a:t>
            </a:r>
          </a:p>
        </p:txBody>
      </p:sp>
    </p:spTree>
    <p:extLst>
      <p:ext uri="{BB962C8B-B14F-4D97-AF65-F5344CB8AC3E}">
        <p14:creationId xmlns:p14="http://schemas.microsoft.com/office/powerpoint/2010/main" val="4030951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148863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395855" y="1243678"/>
            <a:ext cx="4966143" cy="76123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r">
              <a:lnSpc>
                <a:spcPct val="90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  <a:t>—</a:t>
            </a:r>
            <a:b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</a:br>
            <a:b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1600" b="1" dirty="0">
                <a:solidFill>
                  <a:schemeClr val="bg1"/>
                </a:solidFill>
                <a:latin typeface="Calibri"/>
                <a:cs typeface="Calibri"/>
              </a:rPr>
              <a:t>Bring IT to Life.</a:t>
            </a:r>
            <a:r>
              <a:rPr lang="en-US" sz="1600" dirty="0">
                <a:solidFill>
                  <a:schemeClr val="bg1"/>
                </a:solidFill>
                <a:latin typeface="Calibri Light"/>
                <a:cs typeface="Calibri Light"/>
              </a:rPr>
              <a:t>™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20995" y="713991"/>
            <a:ext cx="2489657" cy="622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457181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4200" b="1" i="0" kern="1200" cap="none" baseline="0" dirty="0">
                <a:solidFill>
                  <a:schemeClr val="accent4"/>
                </a:solidFill>
                <a:latin typeface="+mj-lt"/>
                <a:ea typeface="+mn-ea"/>
                <a:cs typeface="Calibri"/>
              </a:rPr>
              <a:t>Thank You</a:t>
            </a:r>
            <a:endParaRPr lang="en-US" sz="4200" b="1" i="0" kern="1200" cap="none" baseline="0" dirty="0">
              <a:solidFill>
                <a:schemeClr val="accent4"/>
              </a:solidFill>
              <a:latin typeface="+mj-lt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0418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7662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395855" y="3662878"/>
            <a:ext cx="4966143" cy="76123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r">
              <a:lnSpc>
                <a:spcPct val="90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  <a:t>—</a:t>
            </a:r>
            <a:b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</a:br>
            <a:b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1600" b="1" dirty="0">
                <a:solidFill>
                  <a:schemeClr val="bg1"/>
                </a:solidFill>
                <a:latin typeface="Calibri"/>
                <a:cs typeface="Calibri"/>
              </a:rPr>
              <a:t>Bring IT to Life.</a:t>
            </a:r>
            <a:r>
              <a:rPr lang="en-US" sz="1600" dirty="0">
                <a:solidFill>
                  <a:schemeClr val="bg1"/>
                </a:solidFill>
                <a:latin typeface="Calibri Light"/>
                <a:cs typeface="Calibri Light"/>
              </a:rPr>
              <a:t>™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20995" y="3133191"/>
            <a:ext cx="2489657" cy="622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457181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4200" b="1" i="0" kern="1200" cap="none" baseline="0" dirty="0">
                <a:solidFill>
                  <a:schemeClr val="accent2"/>
                </a:solidFill>
                <a:latin typeface="+mj-lt"/>
                <a:ea typeface="+mn-ea"/>
                <a:cs typeface="Calibri"/>
              </a:rPr>
              <a:t>Thank You</a:t>
            </a:r>
            <a:endParaRPr lang="en-US" sz="4200" b="1" i="0" kern="1200" cap="none" baseline="0" dirty="0">
              <a:solidFill>
                <a:schemeClr val="accent2"/>
              </a:solidFill>
              <a:latin typeface="+mj-lt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013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2700"/>
            <a:ext cx="9144000" cy="25908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148523" y="2289645"/>
            <a:ext cx="4691478" cy="147116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—</a:t>
            </a:r>
          </a:p>
          <a:p>
            <a:pPr>
              <a:lnSpc>
                <a:spcPct val="80000"/>
              </a:lnSpc>
            </a:pPr>
            <a:endParaRPr lang="en-US" sz="2000" b="1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b="1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000" dirty="0">
              <a:latin typeface="Calibri Light"/>
              <a:cs typeface="Calibri Light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6054" y="906282"/>
            <a:ext cx="5671030" cy="129091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ts val="4200"/>
              </a:lnSpc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9926" y="300004"/>
            <a:ext cx="737417" cy="315401"/>
            <a:chOff x="4067175" y="2233613"/>
            <a:chExt cx="263525" cy="112713"/>
          </a:xfrm>
        </p:grpSpPr>
        <p:sp>
          <p:nvSpPr>
            <p:cNvPr id="6" name="Freeform 28"/>
            <p:cNvSpPr>
              <a:spLocks noEditPoints="1"/>
            </p:cNvSpPr>
            <p:nvPr/>
          </p:nvSpPr>
          <p:spPr bwMode="auto">
            <a:xfrm>
              <a:off x="4160838" y="2254251"/>
              <a:ext cx="47625" cy="69850"/>
            </a:xfrm>
            <a:custGeom>
              <a:avLst/>
              <a:gdLst>
                <a:gd name="T0" fmla="*/ 46 w 161"/>
                <a:gd name="T1" fmla="*/ 239 h 242"/>
                <a:gd name="T2" fmla="*/ 0 w 161"/>
                <a:gd name="T3" fmla="*/ 239 h 242"/>
                <a:gd name="T4" fmla="*/ 0 w 161"/>
                <a:gd name="T5" fmla="*/ 0 h 242"/>
                <a:gd name="T6" fmla="*/ 46 w 161"/>
                <a:gd name="T7" fmla="*/ 0 h 242"/>
                <a:gd name="T8" fmla="*/ 46 w 161"/>
                <a:gd name="T9" fmla="*/ 88 h 242"/>
                <a:gd name="T10" fmla="*/ 87 w 161"/>
                <a:gd name="T11" fmla="*/ 71 h 242"/>
                <a:gd name="T12" fmla="*/ 161 w 161"/>
                <a:gd name="T13" fmla="*/ 157 h 242"/>
                <a:gd name="T14" fmla="*/ 87 w 161"/>
                <a:gd name="T15" fmla="*/ 242 h 242"/>
                <a:gd name="T16" fmla="*/ 46 w 161"/>
                <a:gd name="T17" fmla="*/ 225 h 242"/>
                <a:gd name="T18" fmla="*/ 46 w 161"/>
                <a:gd name="T19" fmla="*/ 239 h 242"/>
                <a:gd name="T20" fmla="*/ 46 w 161"/>
                <a:gd name="T21" fmla="*/ 184 h 242"/>
                <a:gd name="T22" fmla="*/ 77 w 161"/>
                <a:gd name="T23" fmla="*/ 203 h 242"/>
                <a:gd name="T24" fmla="*/ 116 w 161"/>
                <a:gd name="T25" fmla="*/ 157 h 242"/>
                <a:gd name="T26" fmla="*/ 77 w 161"/>
                <a:gd name="T27" fmla="*/ 111 h 242"/>
                <a:gd name="T28" fmla="*/ 46 w 161"/>
                <a:gd name="T29" fmla="*/ 130 h 242"/>
                <a:gd name="T30" fmla="*/ 46 w 161"/>
                <a:gd name="T31" fmla="*/ 18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1" h="242">
                  <a:moveTo>
                    <a:pt x="46" y="239"/>
                  </a:moveTo>
                  <a:cubicBezTo>
                    <a:pt x="0" y="239"/>
                    <a:pt x="0" y="239"/>
                    <a:pt x="0" y="2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88"/>
                    <a:pt x="46" y="88"/>
                    <a:pt x="46" y="88"/>
                  </a:cubicBezTo>
                  <a:cubicBezTo>
                    <a:pt x="53" y="79"/>
                    <a:pt x="69" y="71"/>
                    <a:pt x="87" y="71"/>
                  </a:cubicBezTo>
                  <a:cubicBezTo>
                    <a:pt x="135" y="71"/>
                    <a:pt x="161" y="110"/>
                    <a:pt x="161" y="157"/>
                  </a:cubicBezTo>
                  <a:cubicBezTo>
                    <a:pt x="161" y="204"/>
                    <a:pt x="135" y="242"/>
                    <a:pt x="87" y="242"/>
                  </a:cubicBezTo>
                  <a:cubicBezTo>
                    <a:pt x="69" y="242"/>
                    <a:pt x="53" y="234"/>
                    <a:pt x="46" y="225"/>
                  </a:cubicBezTo>
                  <a:lnTo>
                    <a:pt x="46" y="239"/>
                  </a:lnTo>
                  <a:close/>
                  <a:moveTo>
                    <a:pt x="46" y="184"/>
                  </a:moveTo>
                  <a:cubicBezTo>
                    <a:pt x="51" y="195"/>
                    <a:pt x="63" y="203"/>
                    <a:pt x="77" y="203"/>
                  </a:cubicBezTo>
                  <a:cubicBezTo>
                    <a:pt x="101" y="203"/>
                    <a:pt x="116" y="183"/>
                    <a:pt x="116" y="157"/>
                  </a:cubicBezTo>
                  <a:cubicBezTo>
                    <a:pt x="116" y="130"/>
                    <a:pt x="101" y="111"/>
                    <a:pt x="77" y="111"/>
                  </a:cubicBezTo>
                  <a:cubicBezTo>
                    <a:pt x="63" y="111"/>
                    <a:pt x="51" y="119"/>
                    <a:pt x="46" y="130"/>
                  </a:cubicBezTo>
                  <a:lnTo>
                    <a:pt x="46" y="18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" name="Freeform 29"/>
            <p:cNvSpPr>
              <a:spLocks/>
            </p:cNvSpPr>
            <p:nvPr/>
          </p:nvSpPr>
          <p:spPr bwMode="auto">
            <a:xfrm>
              <a:off x="4213225" y="2274888"/>
              <a:ext cx="68263" cy="49213"/>
            </a:xfrm>
            <a:custGeom>
              <a:avLst/>
              <a:gdLst>
                <a:gd name="T0" fmla="*/ 180 w 234"/>
                <a:gd name="T1" fmla="*/ 0 h 168"/>
                <a:gd name="T2" fmla="*/ 234 w 234"/>
                <a:gd name="T3" fmla="*/ 60 h 168"/>
                <a:gd name="T4" fmla="*/ 234 w 234"/>
                <a:gd name="T5" fmla="*/ 168 h 168"/>
                <a:gd name="T6" fmla="*/ 189 w 234"/>
                <a:gd name="T7" fmla="*/ 168 h 168"/>
                <a:gd name="T8" fmla="*/ 189 w 234"/>
                <a:gd name="T9" fmla="*/ 70 h 168"/>
                <a:gd name="T10" fmla="*/ 165 w 234"/>
                <a:gd name="T11" fmla="*/ 41 h 168"/>
                <a:gd name="T12" fmla="*/ 140 w 234"/>
                <a:gd name="T13" fmla="*/ 62 h 168"/>
                <a:gd name="T14" fmla="*/ 140 w 234"/>
                <a:gd name="T15" fmla="*/ 168 h 168"/>
                <a:gd name="T16" fmla="*/ 94 w 234"/>
                <a:gd name="T17" fmla="*/ 168 h 168"/>
                <a:gd name="T18" fmla="*/ 94 w 234"/>
                <a:gd name="T19" fmla="*/ 70 h 168"/>
                <a:gd name="T20" fmla="*/ 71 w 234"/>
                <a:gd name="T21" fmla="*/ 41 h 168"/>
                <a:gd name="T22" fmla="*/ 45 w 234"/>
                <a:gd name="T23" fmla="*/ 62 h 168"/>
                <a:gd name="T24" fmla="*/ 45 w 234"/>
                <a:gd name="T25" fmla="*/ 168 h 168"/>
                <a:gd name="T26" fmla="*/ 0 w 234"/>
                <a:gd name="T27" fmla="*/ 168 h 168"/>
                <a:gd name="T28" fmla="*/ 0 w 234"/>
                <a:gd name="T29" fmla="*/ 4 h 168"/>
                <a:gd name="T30" fmla="*/ 45 w 234"/>
                <a:gd name="T31" fmla="*/ 4 h 168"/>
                <a:gd name="T32" fmla="*/ 45 w 234"/>
                <a:gd name="T33" fmla="*/ 17 h 168"/>
                <a:gd name="T34" fmla="*/ 87 w 234"/>
                <a:gd name="T35" fmla="*/ 0 h 168"/>
                <a:gd name="T36" fmla="*/ 131 w 234"/>
                <a:gd name="T37" fmla="*/ 21 h 168"/>
                <a:gd name="T38" fmla="*/ 180 w 234"/>
                <a:gd name="T3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68">
                  <a:moveTo>
                    <a:pt x="180" y="0"/>
                  </a:moveTo>
                  <a:cubicBezTo>
                    <a:pt x="214" y="0"/>
                    <a:pt x="234" y="23"/>
                    <a:pt x="234" y="60"/>
                  </a:cubicBezTo>
                  <a:cubicBezTo>
                    <a:pt x="234" y="168"/>
                    <a:pt x="234" y="168"/>
                    <a:pt x="234" y="168"/>
                  </a:cubicBezTo>
                  <a:cubicBezTo>
                    <a:pt x="189" y="168"/>
                    <a:pt x="189" y="168"/>
                    <a:pt x="189" y="168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89" y="52"/>
                    <a:pt x="181" y="41"/>
                    <a:pt x="165" y="41"/>
                  </a:cubicBezTo>
                  <a:cubicBezTo>
                    <a:pt x="153" y="41"/>
                    <a:pt x="143" y="48"/>
                    <a:pt x="140" y="62"/>
                  </a:cubicBezTo>
                  <a:cubicBezTo>
                    <a:pt x="140" y="168"/>
                    <a:pt x="140" y="168"/>
                    <a:pt x="140" y="168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4" y="70"/>
                    <a:pt x="94" y="70"/>
                    <a:pt x="94" y="70"/>
                  </a:cubicBezTo>
                  <a:cubicBezTo>
                    <a:pt x="94" y="52"/>
                    <a:pt x="87" y="41"/>
                    <a:pt x="71" y="41"/>
                  </a:cubicBezTo>
                  <a:cubicBezTo>
                    <a:pt x="59" y="41"/>
                    <a:pt x="48" y="48"/>
                    <a:pt x="45" y="62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53" y="7"/>
                    <a:pt x="68" y="0"/>
                    <a:pt x="87" y="0"/>
                  </a:cubicBezTo>
                  <a:cubicBezTo>
                    <a:pt x="106" y="0"/>
                    <a:pt x="122" y="9"/>
                    <a:pt x="131" y="21"/>
                  </a:cubicBezTo>
                  <a:cubicBezTo>
                    <a:pt x="141" y="9"/>
                    <a:pt x="157" y="0"/>
                    <a:pt x="180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8" name="Freeform 30"/>
            <p:cNvSpPr>
              <a:spLocks/>
            </p:cNvSpPr>
            <p:nvPr/>
          </p:nvSpPr>
          <p:spPr bwMode="auto">
            <a:xfrm>
              <a:off x="4286250" y="2274888"/>
              <a:ext cx="44450" cy="49213"/>
            </a:xfrm>
            <a:custGeom>
              <a:avLst/>
              <a:gdLst>
                <a:gd name="T0" fmla="*/ 79 w 151"/>
                <a:gd name="T1" fmla="*/ 0 h 171"/>
                <a:gd name="T2" fmla="*/ 151 w 151"/>
                <a:gd name="T3" fmla="*/ 59 h 171"/>
                <a:gd name="T4" fmla="*/ 106 w 151"/>
                <a:gd name="T5" fmla="*/ 59 h 171"/>
                <a:gd name="T6" fmla="*/ 79 w 151"/>
                <a:gd name="T7" fmla="*/ 39 h 171"/>
                <a:gd name="T8" fmla="*/ 46 w 151"/>
                <a:gd name="T9" fmla="*/ 86 h 171"/>
                <a:gd name="T10" fmla="*/ 79 w 151"/>
                <a:gd name="T11" fmla="*/ 132 h 171"/>
                <a:gd name="T12" fmla="*/ 106 w 151"/>
                <a:gd name="T13" fmla="*/ 112 h 171"/>
                <a:gd name="T14" fmla="*/ 151 w 151"/>
                <a:gd name="T15" fmla="*/ 112 h 171"/>
                <a:gd name="T16" fmla="*/ 79 w 151"/>
                <a:gd name="T17" fmla="*/ 171 h 171"/>
                <a:gd name="T18" fmla="*/ 0 w 151"/>
                <a:gd name="T19" fmla="*/ 86 h 171"/>
                <a:gd name="T20" fmla="*/ 79 w 151"/>
                <a:gd name="T2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171">
                  <a:moveTo>
                    <a:pt x="79" y="0"/>
                  </a:moveTo>
                  <a:cubicBezTo>
                    <a:pt x="120" y="0"/>
                    <a:pt x="146" y="24"/>
                    <a:pt x="151" y="59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04" y="47"/>
                    <a:pt x="94" y="39"/>
                    <a:pt x="79" y="39"/>
                  </a:cubicBezTo>
                  <a:cubicBezTo>
                    <a:pt x="58" y="39"/>
                    <a:pt x="46" y="58"/>
                    <a:pt x="46" y="86"/>
                  </a:cubicBezTo>
                  <a:cubicBezTo>
                    <a:pt x="46" y="113"/>
                    <a:pt x="58" y="132"/>
                    <a:pt x="79" y="132"/>
                  </a:cubicBezTo>
                  <a:cubicBezTo>
                    <a:pt x="94" y="132"/>
                    <a:pt x="104" y="125"/>
                    <a:pt x="106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46" y="147"/>
                    <a:pt x="120" y="171"/>
                    <a:pt x="79" y="171"/>
                  </a:cubicBezTo>
                  <a:cubicBezTo>
                    <a:pt x="33" y="171"/>
                    <a:pt x="0" y="136"/>
                    <a:pt x="0" y="86"/>
                  </a:cubicBezTo>
                  <a:cubicBezTo>
                    <a:pt x="0" y="35"/>
                    <a:pt x="33" y="0"/>
                    <a:pt x="79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" name="Freeform 31"/>
            <p:cNvSpPr>
              <a:spLocks noEditPoints="1"/>
            </p:cNvSpPr>
            <p:nvPr/>
          </p:nvSpPr>
          <p:spPr bwMode="auto">
            <a:xfrm>
              <a:off x="4067175" y="2233613"/>
              <a:ext cx="71438" cy="112713"/>
            </a:xfrm>
            <a:custGeom>
              <a:avLst/>
              <a:gdLst>
                <a:gd name="T0" fmla="*/ 33 w 248"/>
                <a:gd name="T1" fmla="*/ 392 h 392"/>
                <a:gd name="T2" fmla="*/ 0 w 248"/>
                <a:gd name="T3" fmla="*/ 356 h 392"/>
                <a:gd name="T4" fmla="*/ 0 w 248"/>
                <a:gd name="T5" fmla="*/ 301 h 392"/>
                <a:gd name="T6" fmla="*/ 34 w 248"/>
                <a:gd name="T7" fmla="*/ 242 h 392"/>
                <a:gd name="T8" fmla="*/ 111 w 248"/>
                <a:gd name="T9" fmla="*/ 196 h 392"/>
                <a:gd name="T10" fmla="*/ 34 w 248"/>
                <a:gd name="T11" fmla="*/ 150 h 392"/>
                <a:gd name="T12" fmla="*/ 0 w 248"/>
                <a:gd name="T13" fmla="*/ 92 h 392"/>
                <a:gd name="T14" fmla="*/ 0 w 248"/>
                <a:gd name="T15" fmla="*/ 36 h 392"/>
                <a:gd name="T16" fmla="*/ 33 w 248"/>
                <a:gd name="T17" fmla="*/ 0 h 392"/>
                <a:gd name="T18" fmla="*/ 53 w 248"/>
                <a:gd name="T19" fmla="*/ 6 h 392"/>
                <a:gd name="T20" fmla="*/ 229 w 248"/>
                <a:gd name="T21" fmla="*/ 110 h 392"/>
                <a:gd name="T22" fmla="*/ 248 w 248"/>
                <a:gd name="T23" fmla="*/ 141 h 392"/>
                <a:gd name="T24" fmla="*/ 229 w 248"/>
                <a:gd name="T25" fmla="*/ 171 h 392"/>
                <a:gd name="T26" fmla="*/ 187 w 248"/>
                <a:gd name="T27" fmla="*/ 196 h 392"/>
                <a:gd name="T28" fmla="*/ 229 w 248"/>
                <a:gd name="T29" fmla="*/ 221 h 392"/>
                <a:gd name="T30" fmla="*/ 248 w 248"/>
                <a:gd name="T31" fmla="*/ 252 h 392"/>
                <a:gd name="T32" fmla="*/ 229 w 248"/>
                <a:gd name="T33" fmla="*/ 282 h 392"/>
                <a:gd name="T34" fmla="*/ 53 w 248"/>
                <a:gd name="T35" fmla="*/ 386 h 392"/>
                <a:gd name="T36" fmla="*/ 33 w 248"/>
                <a:gd name="T37" fmla="*/ 392 h 392"/>
                <a:gd name="T38" fmla="*/ 149 w 248"/>
                <a:gd name="T39" fmla="*/ 219 h 392"/>
                <a:gd name="T40" fmla="*/ 53 w 248"/>
                <a:gd name="T41" fmla="*/ 275 h 392"/>
                <a:gd name="T42" fmla="*/ 39 w 248"/>
                <a:gd name="T43" fmla="*/ 301 h 392"/>
                <a:gd name="T44" fmla="*/ 39 w 248"/>
                <a:gd name="T45" fmla="*/ 350 h 392"/>
                <a:gd name="T46" fmla="*/ 205 w 248"/>
                <a:gd name="T47" fmla="*/ 252 h 392"/>
                <a:gd name="T48" fmla="*/ 149 w 248"/>
                <a:gd name="T49" fmla="*/ 219 h 392"/>
                <a:gd name="T50" fmla="*/ 39 w 248"/>
                <a:gd name="T51" fmla="*/ 42 h 392"/>
                <a:gd name="T52" fmla="*/ 39 w 248"/>
                <a:gd name="T53" fmla="*/ 92 h 392"/>
                <a:gd name="T54" fmla="*/ 53 w 248"/>
                <a:gd name="T55" fmla="*/ 117 h 392"/>
                <a:gd name="T56" fmla="*/ 149 w 248"/>
                <a:gd name="T57" fmla="*/ 174 h 392"/>
                <a:gd name="T58" fmla="*/ 205 w 248"/>
                <a:gd name="T59" fmla="*/ 141 h 392"/>
                <a:gd name="T60" fmla="*/ 39 w 248"/>
                <a:gd name="T61" fmla="*/ 4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8" h="392">
                  <a:moveTo>
                    <a:pt x="33" y="392"/>
                  </a:moveTo>
                  <a:cubicBezTo>
                    <a:pt x="17" y="392"/>
                    <a:pt x="0" y="380"/>
                    <a:pt x="0" y="356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278"/>
                    <a:pt x="15" y="253"/>
                    <a:pt x="34" y="242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15" y="139"/>
                    <a:pt x="0" y="114"/>
                    <a:pt x="0" y="9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7" y="0"/>
                    <a:pt x="33" y="0"/>
                  </a:cubicBezTo>
                  <a:cubicBezTo>
                    <a:pt x="40" y="0"/>
                    <a:pt x="46" y="2"/>
                    <a:pt x="53" y="6"/>
                  </a:cubicBezTo>
                  <a:cubicBezTo>
                    <a:pt x="229" y="110"/>
                    <a:pt x="229" y="110"/>
                    <a:pt x="229" y="110"/>
                  </a:cubicBezTo>
                  <a:cubicBezTo>
                    <a:pt x="241" y="117"/>
                    <a:pt x="248" y="128"/>
                    <a:pt x="248" y="141"/>
                  </a:cubicBezTo>
                  <a:cubicBezTo>
                    <a:pt x="248" y="153"/>
                    <a:pt x="241" y="164"/>
                    <a:pt x="229" y="171"/>
                  </a:cubicBezTo>
                  <a:cubicBezTo>
                    <a:pt x="187" y="196"/>
                    <a:pt x="187" y="196"/>
                    <a:pt x="187" y="196"/>
                  </a:cubicBezTo>
                  <a:cubicBezTo>
                    <a:pt x="229" y="221"/>
                    <a:pt x="229" y="221"/>
                    <a:pt x="229" y="221"/>
                  </a:cubicBezTo>
                  <a:cubicBezTo>
                    <a:pt x="241" y="228"/>
                    <a:pt x="248" y="239"/>
                    <a:pt x="248" y="252"/>
                  </a:cubicBezTo>
                  <a:cubicBezTo>
                    <a:pt x="248" y="264"/>
                    <a:pt x="241" y="275"/>
                    <a:pt x="229" y="282"/>
                  </a:cubicBezTo>
                  <a:cubicBezTo>
                    <a:pt x="53" y="386"/>
                    <a:pt x="53" y="386"/>
                    <a:pt x="53" y="386"/>
                  </a:cubicBezTo>
                  <a:cubicBezTo>
                    <a:pt x="46" y="390"/>
                    <a:pt x="39" y="392"/>
                    <a:pt x="33" y="392"/>
                  </a:cubicBezTo>
                  <a:close/>
                  <a:moveTo>
                    <a:pt x="149" y="219"/>
                  </a:moveTo>
                  <a:cubicBezTo>
                    <a:pt x="53" y="275"/>
                    <a:pt x="53" y="275"/>
                    <a:pt x="53" y="275"/>
                  </a:cubicBezTo>
                  <a:cubicBezTo>
                    <a:pt x="46" y="280"/>
                    <a:pt x="39" y="292"/>
                    <a:pt x="39" y="301"/>
                  </a:cubicBezTo>
                  <a:cubicBezTo>
                    <a:pt x="39" y="350"/>
                    <a:pt x="39" y="350"/>
                    <a:pt x="39" y="350"/>
                  </a:cubicBezTo>
                  <a:cubicBezTo>
                    <a:pt x="205" y="252"/>
                    <a:pt x="205" y="252"/>
                    <a:pt x="205" y="252"/>
                  </a:cubicBezTo>
                  <a:lnTo>
                    <a:pt x="149" y="219"/>
                  </a:lnTo>
                  <a:close/>
                  <a:moveTo>
                    <a:pt x="39" y="42"/>
                  </a:moveTo>
                  <a:cubicBezTo>
                    <a:pt x="39" y="92"/>
                    <a:pt x="39" y="92"/>
                    <a:pt x="39" y="92"/>
                  </a:cubicBezTo>
                  <a:cubicBezTo>
                    <a:pt x="39" y="100"/>
                    <a:pt x="46" y="113"/>
                    <a:pt x="53" y="117"/>
                  </a:cubicBezTo>
                  <a:cubicBezTo>
                    <a:pt x="149" y="174"/>
                    <a:pt x="149" y="174"/>
                    <a:pt x="149" y="174"/>
                  </a:cubicBezTo>
                  <a:cubicBezTo>
                    <a:pt x="205" y="141"/>
                    <a:pt x="205" y="141"/>
                    <a:pt x="205" y="141"/>
                  </a:cubicBezTo>
                  <a:lnTo>
                    <a:pt x="39" y="42"/>
                  </a:ln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19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2148522" y="2855895"/>
            <a:ext cx="5758562" cy="396383"/>
          </a:xfrm>
        </p:spPr>
        <p:txBody>
          <a:bodyPr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/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2148522" y="3276757"/>
            <a:ext cx="3022833" cy="1018955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5177039" y="3269275"/>
            <a:ext cx="2730046" cy="1018955"/>
          </a:xfrm>
        </p:spPr>
        <p:txBody>
          <a:bodyPr>
            <a:normAutofit/>
          </a:bodyPr>
          <a:lstStyle>
            <a:lvl1pPr marL="0" indent="0" algn="r">
              <a:buNone/>
              <a:defRPr sz="2000" b="0"/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035972" y="4734113"/>
            <a:ext cx="4913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BMC Software confidential. For Internal Use Only.</a:t>
            </a:r>
            <a:endParaRPr 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319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834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5333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1200"/>
            <a:ext cx="8229600" cy="1029573"/>
          </a:xfrm>
        </p:spPr>
        <p:txBody>
          <a:bodyPr vert="horz" lIns="91436" tIns="45718" rIns="91436" bIns="45718" rtlCol="0" anchor="ctr">
            <a:normAutofit/>
          </a:bodyPr>
          <a:lstStyle>
            <a:lvl1pPr>
              <a:defRPr lang="en-US" sz="2800" dirty="0"/>
            </a:lvl1pPr>
          </a:lstStyle>
          <a:p>
            <a:pPr lvl="0" algn="l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57200" y="1439863"/>
            <a:ext cx="8229600" cy="34131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2234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647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1200"/>
            <a:ext cx="8229600" cy="1029573"/>
          </a:xfrm>
        </p:spPr>
        <p:txBody>
          <a:bodyPr anchor="b"/>
          <a:lstStyle>
            <a:lvl1pPr algn="l">
              <a:lnSpc>
                <a:spcPts val="3400"/>
              </a:lnSpc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57200" y="1439863"/>
            <a:ext cx="8229600" cy="34131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3568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2715915" y="0"/>
            <a:ext cx="6426998" cy="51435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4639" y="2245179"/>
            <a:ext cx="2377484" cy="2341323"/>
          </a:xfrm>
        </p:spPr>
        <p:txBody>
          <a:bodyPr>
            <a:normAutofit/>
          </a:bodyPr>
          <a:lstStyle>
            <a:lvl1pPr marL="0" indent="0" algn="l" defTabSz="457181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1"/>
                </a:solidFill>
                <a:latin typeface="+mj-lt"/>
                <a:ea typeface="PT Sans" pitchFamily="34" charset="0"/>
                <a:cs typeface="Arial"/>
              </a:defRPr>
            </a:lvl1pPr>
            <a:lvl2pPr marL="628682" indent="-285750">
              <a:buFont typeface="Arial" panose="020B0604020202020204" pitchFamily="34" charset="0"/>
              <a:buChar char="•"/>
              <a:defRPr sz="1200" b="0"/>
            </a:lvl2pPr>
            <a:lvl3pPr>
              <a:defRPr sz="1100" b="0"/>
            </a:lvl3pPr>
            <a:lvl4pPr>
              <a:defRPr sz="1050" b="0"/>
            </a:lvl4pPr>
            <a:lvl5pPr>
              <a:defRPr sz="1050" b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/>
          </p:nvPr>
        </p:nvSpPr>
        <p:spPr>
          <a:xfrm>
            <a:off x="794640" y="1681748"/>
            <a:ext cx="2377484" cy="47982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/>
                </a:solidFill>
                <a:latin typeface="+mj-lt"/>
                <a:ea typeface="PT Sans" pitchFamily="34" charset="0"/>
                <a:cs typeface="Arial"/>
              </a:defRPr>
            </a:lvl1pPr>
            <a:lvl2pPr marL="342931" indent="0">
              <a:buNone/>
              <a:defRPr sz="1500" b="1"/>
            </a:lvl2pPr>
            <a:lvl3pPr marL="685862" indent="0">
              <a:buNone/>
              <a:defRPr sz="1400" b="1"/>
            </a:lvl3pPr>
            <a:lvl4pPr marL="1028794" indent="0">
              <a:buNone/>
              <a:defRPr sz="1200" b="1"/>
            </a:lvl4pPr>
            <a:lvl5pPr marL="1371726" indent="0">
              <a:buNone/>
              <a:defRPr sz="1200" b="1"/>
            </a:lvl5pPr>
            <a:lvl6pPr marL="1714657" indent="0">
              <a:buNone/>
              <a:defRPr sz="1200" b="1"/>
            </a:lvl6pPr>
            <a:lvl7pPr marL="2057588" indent="0">
              <a:buNone/>
              <a:defRPr sz="1200" b="1"/>
            </a:lvl7pPr>
            <a:lvl8pPr marL="2400520" indent="0">
              <a:buNone/>
              <a:defRPr sz="1200" b="1"/>
            </a:lvl8pPr>
            <a:lvl9pPr marL="2743452" indent="0">
              <a:buNone/>
              <a:defRPr sz="1200" b="1"/>
            </a:lvl9pPr>
          </a:lstStyle>
          <a:p>
            <a:pPr marL="0" lvl="0" indent="0" algn="l" defTabSz="342931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4"/>
          </p:nvPr>
        </p:nvSpPr>
        <p:spPr>
          <a:xfrm>
            <a:off x="3477967" y="2245179"/>
            <a:ext cx="2377484" cy="2341323"/>
          </a:xfrm>
        </p:spPr>
        <p:txBody>
          <a:bodyPr>
            <a:normAutofit/>
          </a:bodyPr>
          <a:lstStyle>
            <a:lvl1pPr marL="0" indent="0" algn="l" defTabSz="457181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1"/>
                </a:solidFill>
                <a:latin typeface="+mj-lt"/>
                <a:ea typeface="PT Sans" pitchFamily="34" charset="0"/>
                <a:cs typeface="Arial"/>
              </a:defRPr>
            </a:lvl1pPr>
            <a:lvl2pPr marL="628682" indent="-285750">
              <a:buFont typeface="Arial" panose="020B0604020202020204" pitchFamily="34" charset="0"/>
              <a:buChar char="•"/>
              <a:defRPr sz="1200" b="0"/>
            </a:lvl2pPr>
            <a:lvl3pPr>
              <a:defRPr sz="1100" b="0"/>
            </a:lvl3pPr>
            <a:lvl4pPr>
              <a:defRPr sz="1050" b="0"/>
            </a:lvl4pPr>
            <a:lvl5pPr>
              <a:defRPr sz="1050" b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5"/>
          </p:nvPr>
        </p:nvSpPr>
        <p:spPr>
          <a:xfrm>
            <a:off x="3477968" y="1681748"/>
            <a:ext cx="2377484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/>
                </a:solidFill>
                <a:latin typeface="+mj-lt"/>
                <a:ea typeface="PT Sans" pitchFamily="34" charset="0"/>
                <a:cs typeface="Arial"/>
              </a:defRPr>
            </a:lvl1pPr>
            <a:lvl2pPr marL="342931" indent="0">
              <a:buNone/>
              <a:defRPr sz="1500" b="1"/>
            </a:lvl2pPr>
            <a:lvl3pPr marL="685862" indent="0">
              <a:buNone/>
              <a:defRPr sz="1400" b="1"/>
            </a:lvl3pPr>
            <a:lvl4pPr marL="1028794" indent="0">
              <a:buNone/>
              <a:defRPr sz="1200" b="1"/>
            </a:lvl4pPr>
            <a:lvl5pPr marL="1371726" indent="0">
              <a:buNone/>
              <a:defRPr sz="1200" b="1"/>
            </a:lvl5pPr>
            <a:lvl6pPr marL="1714657" indent="0">
              <a:buNone/>
              <a:defRPr sz="1200" b="1"/>
            </a:lvl6pPr>
            <a:lvl7pPr marL="2057588" indent="0">
              <a:buNone/>
              <a:defRPr sz="1200" b="1"/>
            </a:lvl7pPr>
            <a:lvl8pPr marL="2400520" indent="0">
              <a:buNone/>
              <a:defRPr sz="1200" b="1"/>
            </a:lvl8pPr>
            <a:lvl9pPr marL="2743452" indent="0">
              <a:buNone/>
              <a:defRPr sz="1200" b="1"/>
            </a:lvl9pPr>
          </a:lstStyle>
          <a:p>
            <a:pPr marL="0" lvl="0" indent="0" algn="l" defTabSz="342931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6"/>
          </p:nvPr>
        </p:nvSpPr>
        <p:spPr>
          <a:xfrm>
            <a:off x="6198748" y="2255341"/>
            <a:ext cx="2377484" cy="2341323"/>
          </a:xfrm>
        </p:spPr>
        <p:txBody>
          <a:bodyPr>
            <a:normAutofit/>
          </a:bodyPr>
          <a:lstStyle>
            <a:lvl1pPr marL="0" indent="0" algn="l" defTabSz="457181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1"/>
                </a:solidFill>
                <a:latin typeface="+mj-lt"/>
                <a:ea typeface="PT Sans" pitchFamily="34" charset="0"/>
                <a:cs typeface="Arial"/>
              </a:defRPr>
            </a:lvl1pPr>
            <a:lvl2pPr marL="628682" indent="-285750">
              <a:buFont typeface="Arial" panose="020B0604020202020204" pitchFamily="34" charset="0"/>
              <a:buChar char="•"/>
              <a:defRPr sz="1200" b="0"/>
            </a:lvl2pPr>
            <a:lvl3pPr>
              <a:defRPr sz="1100" b="0"/>
            </a:lvl3pPr>
            <a:lvl4pPr>
              <a:defRPr sz="1050" b="0"/>
            </a:lvl4pPr>
            <a:lvl5pPr>
              <a:defRPr sz="1050" b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6198749" y="1691910"/>
            <a:ext cx="2377484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/>
                </a:solidFill>
                <a:latin typeface="+mj-lt"/>
                <a:ea typeface="PT Sans" pitchFamily="34" charset="0"/>
                <a:cs typeface="Arial"/>
              </a:defRPr>
            </a:lvl1pPr>
            <a:lvl2pPr marL="342931" indent="0">
              <a:buNone/>
              <a:defRPr sz="1500" b="1"/>
            </a:lvl2pPr>
            <a:lvl3pPr marL="685862" indent="0">
              <a:buNone/>
              <a:defRPr sz="1400" b="1"/>
            </a:lvl3pPr>
            <a:lvl4pPr marL="1028794" indent="0">
              <a:buNone/>
              <a:defRPr sz="1200" b="1"/>
            </a:lvl4pPr>
            <a:lvl5pPr marL="1371726" indent="0">
              <a:buNone/>
              <a:defRPr sz="1200" b="1"/>
            </a:lvl5pPr>
            <a:lvl6pPr marL="1714657" indent="0">
              <a:buNone/>
              <a:defRPr sz="1200" b="1"/>
            </a:lvl6pPr>
            <a:lvl7pPr marL="2057588" indent="0">
              <a:buNone/>
              <a:defRPr sz="1200" b="1"/>
            </a:lvl7pPr>
            <a:lvl8pPr marL="2400520" indent="0">
              <a:buNone/>
              <a:defRPr sz="1200" b="1"/>
            </a:lvl8pPr>
            <a:lvl9pPr marL="2743452" indent="0">
              <a:buNone/>
              <a:defRPr sz="1200" b="1"/>
            </a:lvl9pPr>
          </a:lstStyle>
          <a:p>
            <a:pPr marL="0" lvl="0" indent="0" algn="l" defTabSz="342931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775170" y="270700"/>
            <a:ext cx="7807569" cy="784377"/>
          </a:xfrm>
        </p:spPr>
        <p:txBody>
          <a:bodyPr bIns="0"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13"/>
          </p:nvPr>
        </p:nvSpPr>
        <p:spPr>
          <a:xfrm>
            <a:off x="775169" y="1071405"/>
            <a:ext cx="7807569" cy="270700"/>
          </a:xfrm>
        </p:spPr>
        <p:txBody>
          <a:bodyPr anchor="b">
            <a:normAutofit/>
          </a:bodyPr>
          <a:lstStyle>
            <a:lvl1pPr marL="0" indent="0">
              <a:buNone/>
              <a:defRPr lang="en-US" sz="2000" b="0" kern="1200" dirty="0" smtClean="0">
                <a:solidFill>
                  <a:schemeClr val="accent1"/>
                </a:solidFill>
                <a:latin typeface="+mj-lt"/>
                <a:ea typeface="PT Sans" pitchFamily="34" charset="0"/>
                <a:cs typeface="Arial"/>
              </a:defRPr>
            </a:lvl1pPr>
            <a:lvl2pPr marL="342931" indent="0">
              <a:buNone/>
              <a:defRPr sz="1500" b="1"/>
            </a:lvl2pPr>
            <a:lvl3pPr marL="685862" indent="0">
              <a:buNone/>
              <a:defRPr sz="1400" b="1"/>
            </a:lvl3pPr>
            <a:lvl4pPr marL="1028794" indent="0">
              <a:buNone/>
              <a:defRPr sz="1200" b="1"/>
            </a:lvl4pPr>
            <a:lvl5pPr marL="1371726" indent="0">
              <a:buNone/>
              <a:defRPr sz="1200" b="1"/>
            </a:lvl5pPr>
            <a:lvl6pPr marL="1714657" indent="0">
              <a:buNone/>
              <a:defRPr sz="1200" b="1"/>
            </a:lvl6pPr>
            <a:lvl7pPr marL="2057588" indent="0">
              <a:buNone/>
              <a:defRPr sz="1200" b="1"/>
            </a:lvl7pPr>
            <a:lvl8pPr marL="2400520" indent="0">
              <a:buNone/>
              <a:defRPr sz="1200" b="1"/>
            </a:lvl8pPr>
            <a:lvl9pPr marL="2743452" indent="0">
              <a:buNone/>
              <a:defRPr sz="1200" b="1"/>
            </a:lvl9pPr>
          </a:lstStyle>
          <a:p>
            <a:pPr marL="0" lvl="0" indent="0" algn="l" defTabSz="342931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9997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1879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486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947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2715915" y="0"/>
            <a:ext cx="6426998" cy="51435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4639" y="2245179"/>
            <a:ext cx="2377484" cy="2341323"/>
          </a:xfrm>
        </p:spPr>
        <p:txBody>
          <a:bodyPr>
            <a:normAutofit/>
          </a:bodyPr>
          <a:lstStyle>
            <a:lvl1pPr marL="0" indent="0" algn="l" defTabSz="457181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1"/>
                </a:solidFill>
                <a:latin typeface="+mj-lt"/>
                <a:ea typeface="PT Sans" pitchFamily="34" charset="0"/>
                <a:cs typeface="Arial"/>
              </a:defRPr>
            </a:lvl1pPr>
            <a:lvl2pPr marL="628682" indent="-285750">
              <a:buFont typeface="Arial" panose="020B0604020202020204" pitchFamily="34" charset="0"/>
              <a:buChar char="•"/>
              <a:defRPr sz="1200" b="0"/>
            </a:lvl2pPr>
            <a:lvl3pPr>
              <a:defRPr sz="1100" b="0"/>
            </a:lvl3pPr>
            <a:lvl4pPr>
              <a:defRPr sz="1050" b="0"/>
            </a:lvl4pPr>
            <a:lvl5pPr>
              <a:defRPr sz="1050" b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/>
          </p:nvPr>
        </p:nvSpPr>
        <p:spPr>
          <a:xfrm>
            <a:off x="794640" y="1681748"/>
            <a:ext cx="2377484" cy="47982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/>
                </a:solidFill>
                <a:latin typeface="+mj-lt"/>
                <a:ea typeface="PT Sans" pitchFamily="34" charset="0"/>
                <a:cs typeface="Arial"/>
              </a:defRPr>
            </a:lvl1pPr>
            <a:lvl2pPr marL="342931" indent="0">
              <a:buNone/>
              <a:defRPr sz="1500" b="1"/>
            </a:lvl2pPr>
            <a:lvl3pPr marL="685862" indent="0">
              <a:buNone/>
              <a:defRPr sz="1400" b="1"/>
            </a:lvl3pPr>
            <a:lvl4pPr marL="1028794" indent="0">
              <a:buNone/>
              <a:defRPr sz="1200" b="1"/>
            </a:lvl4pPr>
            <a:lvl5pPr marL="1371726" indent="0">
              <a:buNone/>
              <a:defRPr sz="1200" b="1"/>
            </a:lvl5pPr>
            <a:lvl6pPr marL="1714657" indent="0">
              <a:buNone/>
              <a:defRPr sz="1200" b="1"/>
            </a:lvl6pPr>
            <a:lvl7pPr marL="2057588" indent="0">
              <a:buNone/>
              <a:defRPr sz="1200" b="1"/>
            </a:lvl7pPr>
            <a:lvl8pPr marL="2400520" indent="0">
              <a:buNone/>
              <a:defRPr sz="1200" b="1"/>
            </a:lvl8pPr>
            <a:lvl9pPr marL="2743452" indent="0">
              <a:buNone/>
              <a:defRPr sz="1200" b="1"/>
            </a:lvl9pPr>
          </a:lstStyle>
          <a:p>
            <a:pPr marL="0" lvl="0" indent="0" algn="l" defTabSz="342931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4"/>
          </p:nvPr>
        </p:nvSpPr>
        <p:spPr>
          <a:xfrm>
            <a:off x="3477967" y="2245179"/>
            <a:ext cx="2377484" cy="2341323"/>
          </a:xfrm>
        </p:spPr>
        <p:txBody>
          <a:bodyPr>
            <a:normAutofit/>
          </a:bodyPr>
          <a:lstStyle>
            <a:lvl1pPr marL="0" indent="0" algn="l" defTabSz="457181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1"/>
                </a:solidFill>
                <a:latin typeface="+mj-lt"/>
                <a:ea typeface="PT Sans" pitchFamily="34" charset="0"/>
                <a:cs typeface="Arial"/>
              </a:defRPr>
            </a:lvl1pPr>
            <a:lvl2pPr marL="628682" indent="-285750">
              <a:buFont typeface="Arial" panose="020B0604020202020204" pitchFamily="34" charset="0"/>
              <a:buChar char="•"/>
              <a:defRPr sz="1200" b="0"/>
            </a:lvl2pPr>
            <a:lvl3pPr>
              <a:defRPr sz="1100" b="0"/>
            </a:lvl3pPr>
            <a:lvl4pPr>
              <a:defRPr sz="1050" b="0"/>
            </a:lvl4pPr>
            <a:lvl5pPr>
              <a:defRPr sz="1050" b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5"/>
          </p:nvPr>
        </p:nvSpPr>
        <p:spPr>
          <a:xfrm>
            <a:off x="3477968" y="1681748"/>
            <a:ext cx="2377484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/>
                </a:solidFill>
                <a:latin typeface="+mj-lt"/>
                <a:ea typeface="PT Sans" pitchFamily="34" charset="0"/>
                <a:cs typeface="Arial"/>
              </a:defRPr>
            </a:lvl1pPr>
            <a:lvl2pPr marL="342931" indent="0">
              <a:buNone/>
              <a:defRPr sz="1500" b="1"/>
            </a:lvl2pPr>
            <a:lvl3pPr marL="685862" indent="0">
              <a:buNone/>
              <a:defRPr sz="1400" b="1"/>
            </a:lvl3pPr>
            <a:lvl4pPr marL="1028794" indent="0">
              <a:buNone/>
              <a:defRPr sz="1200" b="1"/>
            </a:lvl4pPr>
            <a:lvl5pPr marL="1371726" indent="0">
              <a:buNone/>
              <a:defRPr sz="1200" b="1"/>
            </a:lvl5pPr>
            <a:lvl6pPr marL="1714657" indent="0">
              <a:buNone/>
              <a:defRPr sz="1200" b="1"/>
            </a:lvl6pPr>
            <a:lvl7pPr marL="2057588" indent="0">
              <a:buNone/>
              <a:defRPr sz="1200" b="1"/>
            </a:lvl7pPr>
            <a:lvl8pPr marL="2400520" indent="0">
              <a:buNone/>
              <a:defRPr sz="1200" b="1"/>
            </a:lvl8pPr>
            <a:lvl9pPr marL="2743452" indent="0">
              <a:buNone/>
              <a:defRPr sz="1200" b="1"/>
            </a:lvl9pPr>
          </a:lstStyle>
          <a:p>
            <a:pPr marL="0" lvl="0" indent="0" algn="l" defTabSz="342931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6"/>
          </p:nvPr>
        </p:nvSpPr>
        <p:spPr>
          <a:xfrm>
            <a:off x="6198748" y="2255341"/>
            <a:ext cx="2377484" cy="2341323"/>
          </a:xfrm>
        </p:spPr>
        <p:txBody>
          <a:bodyPr>
            <a:normAutofit/>
          </a:bodyPr>
          <a:lstStyle>
            <a:lvl1pPr marL="0" indent="0" algn="l" defTabSz="457181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1"/>
                </a:solidFill>
                <a:latin typeface="+mj-lt"/>
                <a:ea typeface="PT Sans" pitchFamily="34" charset="0"/>
                <a:cs typeface="Arial"/>
              </a:defRPr>
            </a:lvl1pPr>
            <a:lvl2pPr marL="628682" indent="-285750">
              <a:buFont typeface="Arial" panose="020B0604020202020204" pitchFamily="34" charset="0"/>
              <a:buChar char="•"/>
              <a:defRPr sz="1200" b="0"/>
            </a:lvl2pPr>
            <a:lvl3pPr>
              <a:defRPr sz="1100" b="0"/>
            </a:lvl3pPr>
            <a:lvl4pPr>
              <a:defRPr sz="1050" b="0"/>
            </a:lvl4pPr>
            <a:lvl5pPr>
              <a:defRPr sz="1050" b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6198749" y="1691910"/>
            <a:ext cx="2377484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/>
                </a:solidFill>
                <a:latin typeface="+mj-lt"/>
                <a:ea typeface="PT Sans" pitchFamily="34" charset="0"/>
                <a:cs typeface="Arial"/>
              </a:defRPr>
            </a:lvl1pPr>
            <a:lvl2pPr marL="342931" indent="0">
              <a:buNone/>
              <a:defRPr sz="1500" b="1"/>
            </a:lvl2pPr>
            <a:lvl3pPr marL="685862" indent="0">
              <a:buNone/>
              <a:defRPr sz="1400" b="1"/>
            </a:lvl3pPr>
            <a:lvl4pPr marL="1028794" indent="0">
              <a:buNone/>
              <a:defRPr sz="1200" b="1"/>
            </a:lvl4pPr>
            <a:lvl5pPr marL="1371726" indent="0">
              <a:buNone/>
              <a:defRPr sz="1200" b="1"/>
            </a:lvl5pPr>
            <a:lvl6pPr marL="1714657" indent="0">
              <a:buNone/>
              <a:defRPr sz="1200" b="1"/>
            </a:lvl6pPr>
            <a:lvl7pPr marL="2057588" indent="0">
              <a:buNone/>
              <a:defRPr sz="1200" b="1"/>
            </a:lvl7pPr>
            <a:lvl8pPr marL="2400520" indent="0">
              <a:buNone/>
              <a:defRPr sz="1200" b="1"/>
            </a:lvl8pPr>
            <a:lvl9pPr marL="2743452" indent="0">
              <a:buNone/>
              <a:defRPr sz="1200" b="1"/>
            </a:lvl9pPr>
          </a:lstStyle>
          <a:p>
            <a:pPr marL="0" lvl="0" indent="0" algn="l" defTabSz="342931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775170" y="270700"/>
            <a:ext cx="7807569" cy="784377"/>
          </a:xfrm>
        </p:spPr>
        <p:txBody>
          <a:bodyPr bIns="0"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13"/>
          </p:nvPr>
        </p:nvSpPr>
        <p:spPr>
          <a:xfrm>
            <a:off x="775169" y="1071405"/>
            <a:ext cx="7807569" cy="270700"/>
          </a:xfrm>
        </p:spPr>
        <p:txBody>
          <a:bodyPr anchor="b">
            <a:normAutofit/>
          </a:bodyPr>
          <a:lstStyle>
            <a:lvl1pPr marL="0" indent="0">
              <a:buNone/>
              <a:defRPr lang="en-US" sz="2000" b="0" kern="1200" dirty="0" smtClean="0">
                <a:solidFill>
                  <a:schemeClr val="accent1"/>
                </a:solidFill>
                <a:latin typeface="+mj-lt"/>
                <a:ea typeface="PT Sans" pitchFamily="34" charset="0"/>
                <a:cs typeface="Arial"/>
              </a:defRPr>
            </a:lvl1pPr>
            <a:lvl2pPr marL="342931" indent="0">
              <a:buNone/>
              <a:defRPr sz="1500" b="1"/>
            </a:lvl2pPr>
            <a:lvl3pPr marL="685862" indent="0">
              <a:buNone/>
              <a:defRPr sz="1400" b="1"/>
            </a:lvl3pPr>
            <a:lvl4pPr marL="1028794" indent="0">
              <a:buNone/>
              <a:defRPr sz="1200" b="1"/>
            </a:lvl4pPr>
            <a:lvl5pPr marL="1371726" indent="0">
              <a:buNone/>
              <a:defRPr sz="1200" b="1"/>
            </a:lvl5pPr>
            <a:lvl6pPr marL="1714657" indent="0">
              <a:buNone/>
              <a:defRPr sz="1200" b="1"/>
            </a:lvl6pPr>
            <a:lvl7pPr marL="2057588" indent="0">
              <a:buNone/>
              <a:defRPr sz="1200" b="1"/>
            </a:lvl7pPr>
            <a:lvl8pPr marL="2400520" indent="0">
              <a:buNone/>
              <a:defRPr sz="1200" b="1"/>
            </a:lvl8pPr>
            <a:lvl9pPr marL="2743452" indent="0">
              <a:buNone/>
              <a:defRPr sz="1200" b="1"/>
            </a:lvl9pPr>
          </a:lstStyle>
          <a:p>
            <a:pPr marL="0" lvl="0" indent="0" algn="l" defTabSz="342931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805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836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132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37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858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604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61854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509175" y="4734113"/>
            <a:ext cx="3552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2CEA91A-BBD9-4445-9D4A-AFC8BFB0A525}" type="slidenum">
              <a:rPr lang="en-US" sz="700" smtClean="0">
                <a:solidFill>
                  <a:schemeClr val="accent6"/>
                </a:solidFill>
              </a:rPr>
              <a:t>‹#›</a:t>
            </a:fld>
            <a:endParaRPr lang="en-US" sz="7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7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94" r:id="rId4"/>
    <p:sldLayoutId id="2147483653" r:id="rId5"/>
    <p:sldLayoutId id="2147483654" r:id="rId6"/>
    <p:sldLayoutId id="2147483655" r:id="rId7"/>
    <p:sldLayoutId id="2147483735" r:id="rId8"/>
    <p:sldLayoutId id="2147483656" r:id="rId9"/>
    <p:sldLayoutId id="2147483657" r:id="rId10"/>
    <p:sldLayoutId id="2147483659" r:id="rId11"/>
    <p:sldLayoutId id="2147483698" r:id="rId12"/>
    <p:sldLayoutId id="2147483699" r:id="rId13"/>
    <p:sldLayoutId id="2147483700" r:id="rId14"/>
    <p:sldLayoutId id="2147483701" r:id="rId15"/>
  </p:sldLayoutIdLst>
  <p:hf sldNum="0" hdr="0" ftr="0" dt="0"/>
  <p:txStyles>
    <p:titleStyle>
      <a:lvl1pPr algn="l" defTabSz="457181" rtl="0" eaLnBrk="1" latinLnBrk="0" hangingPunct="1">
        <a:spcBef>
          <a:spcPct val="0"/>
        </a:spcBef>
        <a:buNone/>
        <a:defRPr lang="en-US" sz="2400" b="1" i="0" kern="1200" cap="none" baseline="0" dirty="0" smtClean="0">
          <a:solidFill>
            <a:srgbClr val="F05323"/>
          </a:solidFill>
          <a:latin typeface="+mj-lt"/>
          <a:ea typeface="+mn-ea"/>
          <a:cs typeface="+mn-cs"/>
        </a:defRPr>
      </a:lvl1pPr>
    </p:titleStyle>
    <p:bodyStyle>
      <a:lvl1pPr marL="0" indent="0" algn="l" defTabSz="457181" rtl="0" eaLnBrk="1" latinLnBrk="0" hangingPunct="1">
        <a:spcBef>
          <a:spcPct val="20000"/>
        </a:spcBef>
        <a:buFont typeface="Arial"/>
        <a:buNone/>
        <a:defRPr sz="2400" b="1" kern="1200">
          <a:solidFill>
            <a:srgbClr val="494949"/>
          </a:solidFill>
          <a:latin typeface="+mn-lt"/>
          <a:ea typeface="+mn-ea"/>
          <a:cs typeface="Arial"/>
        </a:defRPr>
      </a:lvl1pPr>
      <a:lvl2pPr marL="742919" indent="-285738" algn="l" defTabSz="457181" rtl="0" eaLnBrk="1" latinLnBrk="0" hangingPunct="1">
        <a:spcBef>
          <a:spcPct val="20000"/>
        </a:spcBef>
        <a:buFont typeface="Arial"/>
        <a:buChar char="–"/>
        <a:defRPr sz="2200" kern="1200">
          <a:solidFill>
            <a:srgbClr val="494949"/>
          </a:solidFill>
          <a:latin typeface="+mn-lt"/>
          <a:ea typeface="+mn-ea"/>
          <a:cs typeface="Arial"/>
        </a:defRPr>
      </a:lvl2pPr>
      <a:lvl3pPr marL="1142952" indent="-228591" algn="l" defTabSz="457181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83200"/>
          </a:solidFill>
          <a:latin typeface="+mn-lt"/>
          <a:ea typeface="+mn-ea"/>
          <a:cs typeface="Arial"/>
        </a:defRPr>
      </a:lvl3pPr>
      <a:lvl4pPr marL="1600134" indent="-228591" algn="l" defTabSz="45718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3"/>
          </a:solidFill>
          <a:latin typeface="+mn-lt"/>
          <a:ea typeface="+mn-ea"/>
          <a:cs typeface="Arial"/>
        </a:defRPr>
      </a:lvl4pPr>
      <a:lvl5pPr marL="2057314" indent="-228591" algn="l" defTabSz="457181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494949"/>
          </a:solidFill>
          <a:latin typeface="+mn-lt"/>
          <a:ea typeface="+mn-ea"/>
          <a:cs typeface="Arial"/>
        </a:defRPr>
      </a:lvl5pPr>
      <a:lvl6pPr marL="2514495" indent="-228591" algn="l" defTabSz="45718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45718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45718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45718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61854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509175" y="4734113"/>
            <a:ext cx="3552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2CEA91A-BBD9-4445-9D4A-AFC8BFB0A525}" type="slidenum">
              <a:rPr lang="en-US" sz="700" smtClean="0">
                <a:solidFill>
                  <a:schemeClr val="accent6"/>
                </a:solidFill>
              </a:rPr>
              <a:t>‹#›</a:t>
            </a:fld>
            <a:endParaRPr lang="en-US" sz="700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833826" y="4734113"/>
            <a:ext cx="15733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accent6"/>
                </a:solidFill>
              </a:rPr>
              <a:t>Internal</a:t>
            </a:r>
            <a:r>
              <a:rPr lang="en-US" sz="700" baseline="0" dirty="0">
                <a:solidFill>
                  <a:schemeClr val="accent6"/>
                </a:solidFill>
              </a:rPr>
              <a:t> Use Only</a:t>
            </a:r>
            <a:endParaRPr lang="en-US" sz="7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01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</p:sldLayoutIdLst>
  <p:hf sldNum="0" hdr="0" ftr="0" dt="0"/>
  <p:txStyles>
    <p:titleStyle>
      <a:lvl1pPr algn="ctr" defTabSz="457181" rtl="0" eaLnBrk="1" latinLnBrk="0" hangingPunct="1">
        <a:spcBef>
          <a:spcPct val="0"/>
        </a:spcBef>
        <a:buNone/>
        <a:defRPr lang="en-US" sz="3600" b="1" i="0" kern="1200" cap="none" baseline="0" dirty="0" smtClean="0">
          <a:solidFill>
            <a:srgbClr val="F05323"/>
          </a:solidFill>
          <a:latin typeface="+mj-lt"/>
          <a:ea typeface="+mn-ea"/>
          <a:cs typeface="+mn-cs"/>
        </a:defRPr>
      </a:lvl1pPr>
    </p:titleStyle>
    <p:bodyStyle>
      <a:lvl1pPr marL="0" indent="0" algn="l" defTabSz="457181" rtl="0" eaLnBrk="1" latinLnBrk="0" hangingPunct="1">
        <a:spcBef>
          <a:spcPct val="20000"/>
        </a:spcBef>
        <a:buFont typeface="Arial"/>
        <a:buNone/>
        <a:defRPr sz="2400" b="1" kern="1200">
          <a:solidFill>
            <a:srgbClr val="494949"/>
          </a:solidFill>
          <a:latin typeface="+mn-lt"/>
          <a:ea typeface="+mn-ea"/>
          <a:cs typeface="Arial"/>
        </a:defRPr>
      </a:lvl1pPr>
      <a:lvl2pPr marL="742919" indent="-285738" algn="l" defTabSz="457181" rtl="0" eaLnBrk="1" latinLnBrk="0" hangingPunct="1">
        <a:spcBef>
          <a:spcPct val="20000"/>
        </a:spcBef>
        <a:buFont typeface="Arial"/>
        <a:buChar char="–"/>
        <a:defRPr sz="2200" kern="1200">
          <a:solidFill>
            <a:srgbClr val="494949"/>
          </a:solidFill>
          <a:latin typeface="+mn-lt"/>
          <a:ea typeface="+mn-ea"/>
          <a:cs typeface="Arial"/>
        </a:defRPr>
      </a:lvl2pPr>
      <a:lvl3pPr marL="1142952" indent="-228591" algn="l" defTabSz="457181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83200"/>
          </a:solidFill>
          <a:latin typeface="+mn-lt"/>
          <a:ea typeface="+mn-ea"/>
          <a:cs typeface="Arial"/>
        </a:defRPr>
      </a:lvl3pPr>
      <a:lvl4pPr marL="1600134" indent="-228591" algn="l" defTabSz="45718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3"/>
          </a:solidFill>
          <a:latin typeface="+mn-lt"/>
          <a:ea typeface="+mn-ea"/>
          <a:cs typeface="Arial"/>
        </a:defRPr>
      </a:lvl4pPr>
      <a:lvl5pPr marL="2057314" indent="-228591" algn="l" defTabSz="457181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494949"/>
          </a:solidFill>
          <a:latin typeface="+mn-lt"/>
          <a:ea typeface="+mn-ea"/>
          <a:cs typeface="Arial"/>
        </a:defRPr>
      </a:lvl5pPr>
      <a:lvl6pPr marL="2514495" indent="-228591" algn="l" defTabSz="45718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45718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45718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45718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9.png"/><Relationship Id="rId3" Type="http://schemas.openxmlformats.org/officeDocument/2006/relationships/slide" Target="slide7.xml"/><Relationship Id="rId7" Type="http://schemas.openxmlformats.org/officeDocument/2006/relationships/slide" Target="slide4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slide" Target="slide6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image" Target="../media/image7.png"/><Relationship Id="rId5" Type="http://schemas.openxmlformats.org/officeDocument/2006/relationships/slide" Target="slide3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slide" Target="slide8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slide" Target="slide8.xml"/><Relationship Id="rId12" Type="http://schemas.openxmlformats.org/officeDocument/2006/relationships/image" Target="../media/image5.png"/><Relationship Id="rId2" Type="http://schemas.openxmlformats.org/officeDocument/2006/relationships/image" Target="../media/image7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5.xml"/><Relationship Id="rId5" Type="http://schemas.openxmlformats.org/officeDocument/2006/relationships/slide" Target="slide6.xml"/><Relationship Id="rId15" Type="http://schemas.openxmlformats.org/officeDocument/2006/relationships/image" Target="../media/image12.png"/><Relationship Id="rId10" Type="http://schemas.openxmlformats.org/officeDocument/2006/relationships/slide" Target="slide4.xml"/><Relationship Id="rId4" Type="http://schemas.openxmlformats.org/officeDocument/2006/relationships/image" Target="../media/image9.png"/><Relationship Id="rId9" Type="http://schemas.openxmlformats.org/officeDocument/2006/relationships/slide" Target="slide2.xml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slide" Target="slide8.xml"/><Relationship Id="rId12" Type="http://schemas.openxmlformats.org/officeDocument/2006/relationships/image" Target="../media/image5.png"/><Relationship Id="rId2" Type="http://schemas.openxmlformats.org/officeDocument/2006/relationships/image" Target="../media/image7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5.xml"/><Relationship Id="rId5" Type="http://schemas.openxmlformats.org/officeDocument/2006/relationships/slide" Target="slide6.xml"/><Relationship Id="rId15" Type="http://schemas.openxmlformats.org/officeDocument/2006/relationships/image" Target="../media/image12.png"/><Relationship Id="rId10" Type="http://schemas.openxmlformats.org/officeDocument/2006/relationships/slide" Target="slide4.xml"/><Relationship Id="rId4" Type="http://schemas.openxmlformats.org/officeDocument/2006/relationships/image" Target="../media/image9.png"/><Relationship Id="rId9" Type="http://schemas.openxmlformats.org/officeDocument/2006/relationships/slide" Target="slide2.xml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slide" Target="slide8.xml"/><Relationship Id="rId12" Type="http://schemas.openxmlformats.org/officeDocument/2006/relationships/image" Target="../media/image5.png"/><Relationship Id="rId2" Type="http://schemas.openxmlformats.org/officeDocument/2006/relationships/image" Target="../media/image7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5.xml"/><Relationship Id="rId5" Type="http://schemas.openxmlformats.org/officeDocument/2006/relationships/slide" Target="slide6.xml"/><Relationship Id="rId15" Type="http://schemas.openxmlformats.org/officeDocument/2006/relationships/image" Target="../media/image12.png"/><Relationship Id="rId10" Type="http://schemas.openxmlformats.org/officeDocument/2006/relationships/slide" Target="slide4.xml"/><Relationship Id="rId4" Type="http://schemas.openxmlformats.org/officeDocument/2006/relationships/image" Target="../media/image9.png"/><Relationship Id="rId9" Type="http://schemas.openxmlformats.org/officeDocument/2006/relationships/slide" Target="slide2.xml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5.xml"/><Relationship Id="rId18" Type="http://schemas.openxmlformats.org/officeDocument/2006/relationships/image" Target="../media/image13.png"/><Relationship Id="rId3" Type="http://schemas.openxmlformats.org/officeDocument/2006/relationships/notesSlide" Target="../notesSlides/notesSlide1.xml"/><Relationship Id="rId7" Type="http://schemas.openxmlformats.org/officeDocument/2006/relationships/slide" Target="slide6.xml"/><Relationship Id="rId12" Type="http://schemas.openxmlformats.org/officeDocument/2006/relationships/slide" Target="slide4.xml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9.png"/><Relationship Id="rId11" Type="http://schemas.openxmlformats.org/officeDocument/2006/relationships/slide" Target="slide2.xml"/><Relationship Id="rId5" Type="http://schemas.openxmlformats.org/officeDocument/2006/relationships/image" Target="../media/image8.png"/><Relationship Id="rId15" Type="http://schemas.openxmlformats.org/officeDocument/2006/relationships/image" Target="../media/image10.png"/><Relationship Id="rId10" Type="http://schemas.openxmlformats.org/officeDocument/2006/relationships/slide" Target="slide3.xml"/><Relationship Id="rId4" Type="http://schemas.openxmlformats.org/officeDocument/2006/relationships/image" Target="../media/image7.png"/><Relationship Id="rId9" Type="http://schemas.openxmlformats.org/officeDocument/2006/relationships/slide" Target="slide8.xml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slide" Target="slide8.xml"/><Relationship Id="rId12" Type="http://schemas.openxmlformats.org/officeDocument/2006/relationships/image" Target="../media/image5.png"/><Relationship Id="rId2" Type="http://schemas.openxmlformats.org/officeDocument/2006/relationships/image" Target="../media/image7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5.xml"/><Relationship Id="rId5" Type="http://schemas.openxmlformats.org/officeDocument/2006/relationships/slide" Target="slide6.xml"/><Relationship Id="rId15" Type="http://schemas.openxmlformats.org/officeDocument/2006/relationships/image" Target="../media/image12.png"/><Relationship Id="rId10" Type="http://schemas.openxmlformats.org/officeDocument/2006/relationships/slide" Target="slide4.xml"/><Relationship Id="rId4" Type="http://schemas.openxmlformats.org/officeDocument/2006/relationships/image" Target="../media/image9.png"/><Relationship Id="rId9" Type="http://schemas.openxmlformats.org/officeDocument/2006/relationships/slide" Target="slide2.xml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slide" Target="slide8.xml"/><Relationship Id="rId12" Type="http://schemas.openxmlformats.org/officeDocument/2006/relationships/image" Target="../media/image5.png"/><Relationship Id="rId2" Type="http://schemas.openxmlformats.org/officeDocument/2006/relationships/image" Target="../media/image7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5.xml"/><Relationship Id="rId5" Type="http://schemas.openxmlformats.org/officeDocument/2006/relationships/slide" Target="slide6.xml"/><Relationship Id="rId15" Type="http://schemas.openxmlformats.org/officeDocument/2006/relationships/image" Target="../media/image12.png"/><Relationship Id="rId10" Type="http://schemas.openxmlformats.org/officeDocument/2006/relationships/slide" Target="slide4.xml"/><Relationship Id="rId4" Type="http://schemas.openxmlformats.org/officeDocument/2006/relationships/image" Target="../media/image9.png"/><Relationship Id="rId9" Type="http://schemas.openxmlformats.org/officeDocument/2006/relationships/slide" Target="slide2.xml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2.xml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12" Type="http://schemas.openxmlformats.org/officeDocument/2006/relationships/slide" Target="slide3.xm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slide" Target="slide8.xml"/><Relationship Id="rId5" Type="http://schemas.openxmlformats.org/officeDocument/2006/relationships/image" Target="../media/image13.png"/><Relationship Id="rId15" Type="http://schemas.openxmlformats.org/officeDocument/2006/relationships/slide" Target="slide5.xml"/><Relationship Id="rId10" Type="http://schemas.openxmlformats.org/officeDocument/2006/relationships/slide" Target="slide7.xml"/><Relationship Id="rId4" Type="http://schemas.openxmlformats.org/officeDocument/2006/relationships/image" Target="../media/image12.png"/><Relationship Id="rId9" Type="http://schemas.openxmlformats.org/officeDocument/2006/relationships/slide" Target="slide6.xml"/><Relationship Id="rId1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84">
            <a:hlinkClick r:id="rId2" action="ppaction://hlinksldjump"/>
          </p:cNvPr>
          <p:cNvSpPr/>
          <p:nvPr/>
        </p:nvSpPr>
        <p:spPr>
          <a:xfrm>
            <a:off x="1075720" y="2173232"/>
            <a:ext cx="1955815" cy="620137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86" name="Oval 85">
            <a:hlinkClick r:id="rId2" action="ppaction://hlinksldjump"/>
          </p:cNvPr>
          <p:cNvSpPr/>
          <p:nvPr/>
        </p:nvSpPr>
        <p:spPr>
          <a:xfrm>
            <a:off x="2826511" y="2199639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314045" y="2174688"/>
            <a:ext cx="148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50" dirty="0">
                <a:solidFill>
                  <a:schemeClr val="lt1"/>
                </a:solidFill>
              </a:rPr>
              <a:t>Application</a:t>
            </a:r>
            <a:r>
              <a:rPr lang="en-US" dirty="0"/>
              <a:t> </a:t>
            </a:r>
            <a:r>
              <a:rPr lang="en-US" sz="1350" dirty="0">
                <a:solidFill>
                  <a:schemeClr val="lt1"/>
                </a:solidFill>
              </a:rPr>
              <a:t>Server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2571366" y="2820992"/>
            <a:ext cx="117555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User authentication</a:t>
            </a:r>
          </a:p>
        </p:txBody>
      </p:sp>
      <p:sp>
        <p:nvSpPr>
          <p:cNvPr id="76" name="syn">
            <a:hlinkClick r:id="rId3" action="ppaction://hlinksldjump"/>
          </p:cNvPr>
          <p:cNvSpPr/>
          <p:nvPr/>
        </p:nvSpPr>
        <p:spPr>
          <a:xfrm>
            <a:off x="3299004" y="3057766"/>
            <a:ext cx="1144320" cy="887172"/>
          </a:xfrm>
          <a:prstGeom prst="roundRect">
            <a:avLst>
              <a:gd name="adj" fmla="val 2135"/>
            </a:avLst>
          </a:prstGeom>
          <a:solidFill>
            <a:schemeClr val="bg1"/>
          </a:solidFill>
          <a:ln w="15875">
            <a:solidFill>
              <a:srgbClr val="41404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2" name="Rounded Rectangle 161">
            <a:hlinkClick r:id="rId4" action="ppaction://hlinksldjump"/>
          </p:cNvPr>
          <p:cNvSpPr/>
          <p:nvPr/>
        </p:nvSpPr>
        <p:spPr>
          <a:xfrm>
            <a:off x="1075720" y="4286104"/>
            <a:ext cx="1955815" cy="509379"/>
          </a:xfrm>
          <a:prstGeom prst="roundRect">
            <a:avLst>
              <a:gd name="adj" fmla="val 2135"/>
            </a:avLst>
          </a:prstGeom>
          <a:solidFill>
            <a:srgbClr val="414042"/>
          </a:solidFill>
          <a:ln>
            <a:solidFill>
              <a:srgbClr val="41404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63" name="TextBox 162"/>
          <p:cNvSpPr txBox="1"/>
          <p:nvPr/>
        </p:nvSpPr>
        <p:spPr>
          <a:xfrm>
            <a:off x="7678542" y="2845438"/>
            <a:ext cx="109954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UDR files transfer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744821" y="1831500"/>
            <a:ext cx="6544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VIS files transfer</a:t>
            </a:r>
          </a:p>
        </p:txBody>
      </p:sp>
      <p:sp>
        <p:nvSpPr>
          <p:cNvPr id="168" name="Left Brace 167"/>
          <p:cNvSpPr/>
          <p:nvPr/>
        </p:nvSpPr>
        <p:spPr>
          <a:xfrm rot="5400000">
            <a:off x="7447642" y="2099058"/>
            <a:ext cx="461801" cy="2778260"/>
          </a:xfrm>
          <a:prstGeom prst="leftBrace">
            <a:avLst>
              <a:gd name="adj1" fmla="val 8333"/>
              <a:gd name="adj2" fmla="val 50020"/>
            </a:avLst>
          </a:prstGeom>
          <a:ln w="95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  <a:solidFill>
                <a:srgbClr val="414042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737851" y="1844715"/>
            <a:ext cx="6268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Database loading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623816" y="4015654"/>
            <a:ext cx="123189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User authentication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998582" y="2522919"/>
            <a:ext cx="2267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err="1">
                <a:solidFill>
                  <a:srgbClr val="F8F8F8"/>
                </a:solidFill>
              </a:rPr>
              <a:t>TrueSight</a:t>
            </a:r>
            <a:r>
              <a:rPr lang="en-IN" sz="900" dirty="0">
                <a:solidFill>
                  <a:srgbClr val="F8F8F8"/>
                </a:solidFill>
              </a:rPr>
              <a:t>  Capacity Optimization Console</a:t>
            </a:r>
            <a:endParaRPr lang="en-US" sz="900" dirty="0">
              <a:solidFill>
                <a:srgbClr val="F8F8F8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523728" y="4556894"/>
            <a:ext cx="1217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err="1">
                <a:solidFill>
                  <a:prstClr val="white"/>
                </a:solidFill>
              </a:rPr>
              <a:t>TrueSight</a:t>
            </a:r>
            <a:r>
              <a:rPr lang="en-IN" sz="900" dirty="0">
                <a:solidFill>
                  <a:prstClr val="white"/>
                </a:solidFill>
              </a:rPr>
              <a:t> Console</a:t>
            </a:r>
            <a:endParaRPr lang="en-US" sz="900" dirty="0">
              <a:solidFill>
                <a:prstClr val="white"/>
              </a:solidFill>
            </a:endParaRPr>
          </a:p>
        </p:txBody>
      </p:sp>
      <p:sp>
        <p:nvSpPr>
          <p:cNvPr id="181" name="Rounded Rectangle 180">
            <a:hlinkClick r:id="rId5" action="ppaction://hlinksldjump"/>
          </p:cNvPr>
          <p:cNvSpPr/>
          <p:nvPr/>
        </p:nvSpPr>
        <p:spPr>
          <a:xfrm>
            <a:off x="7304837" y="1888090"/>
            <a:ext cx="1470362" cy="610913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Gateway Server</a:t>
            </a:r>
          </a:p>
        </p:txBody>
      </p:sp>
      <p:sp>
        <p:nvSpPr>
          <p:cNvPr id="182" name="Oval 181">
            <a:hlinkClick r:id="rId5" action="ppaction://hlinksldjump"/>
          </p:cNvPr>
          <p:cNvSpPr/>
          <p:nvPr/>
        </p:nvSpPr>
        <p:spPr>
          <a:xfrm>
            <a:off x="8586844" y="189598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183" name="Rounded Rectangle 182">
            <a:hlinkClick r:id="rId6" action="ppaction://hlinksldjump"/>
          </p:cNvPr>
          <p:cNvSpPr/>
          <p:nvPr/>
        </p:nvSpPr>
        <p:spPr>
          <a:xfrm>
            <a:off x="6379178" y="3834132"/>
            <a:ext cx="1092560" cy="387039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Capacity Agent</a:t>
            </a:r>
          </a:p>
        </p:txBody>
      </p:sp>
      <p:sp>
        <p:nvSpPr>
          <p:cNvPr id="185" name="Oval 184">
            <a:hlinkClick r:id="rId6" action="ppaction://hlinksldjump"/>
          </p:cNvPr>
          <p:cNvSpPr/>
          <p:nvPr/>
        </p:nvSpPr>
        <p:spPr>
          <a:xfrm>
            <a:off x="7332345" y="3831410"/>
            <a:ext cx="144000" cy="144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?</a:t>
            </a:r>
          </a:p>
        </p:txBody>
      </p:sp>
      <p:sp>
        <p:nvSpPr>
          <p:cNvPr id="186" name="Oval 185">
            <a:hlinkClick r:id="rId4" action="ppaction://hlinksldjump"/>
          </p:cNvPr>
          <p:cNvSpPr/>
          <p:nvPr/>
        </p:nvSpPr>
        <p:spPr>
          <a:xfrm>
            <a:off x="2831923" y="4320801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cxnSp>
        <p:nvCxnSpPr>
          <p:cNvPr id="190" name="Straight Connector 189"/>
          <p:cNvCxnSpPr/>
          <p:nvPr/>
        </p:nvCxnSpPr>
        <p:spPr>
          <a:xfrm flipH="1">
            <a:off x="928475" y="2813675"/>
            <a:ext cx="721928" cy="713584"/>
          </a:xfrm>
          <a:prstGeom prst="line">
            <a:avLst/>
          </a:prstGeom>
          <a:ln w="12700" cmpd="sng">
            <a:solidFill>
              <a:srgbClr val="666666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 flipV="1">
            <a:off x="928213" y="3513922"/>
            <a:ext cx="607770" cy="778610"/>
          </a:xfrm>
          <a:prstGeom prst="line">
            <a:avLst/>
          </a:prstGeom>
          <a:ln w="12700" cmpd="sng">
            <a:solidFill>
              <a:srgbClr val="666666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endCxn id="162" idx="0"/>
          </p:cNvCxnSpPr>
          <p:nvPr/>
        </p:nvCxnSpPr>
        <p:spPr>
          <a:xfrm>
            <a:off x="2053628" y="2793369"/>
            <a:ext cx="0" cy="1492735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2430591" y="2813675"/>
            <a:ext cx="835704" cy="636039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>
            <a:off x="2450545" y="3449714"/>
            <a:ext cx="815750" cy="823053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endCxn id="200" idx="1"/>
          </p:cNvCxnSpPr>
          <p:nvPr/>
        </p:nvCxnSpPr>
        <p:spPr>
          <a:xfrm flipV="1">
            <a:off x="3031535" y="2193547"/>
            <a:ext cx="279186" cy="289754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200" idx="3"/>
            <a:endCxn id="198" idx="1"/>
          </p:cNvCxnSpPr>
          <p:nvPr/>
        </p:nvCxnSpPr>
        <p:spPr>
          <a:xfrm>
            <a:off x="4781083" y="2193547"/>
            <a:ext cx="509260" cy="0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6733661" y="2193014"/>
            <a:ext cx="551080" cy="533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ounded Rectangle 197">
            <a:hlinkClick r:id="rId7" action="ppaction://hlinksldjump"/>
          </p:cNvPr>
          <p:cNvSpPr/>
          <p:nvPr/>
        </p:nvSpPr>
        <p:spPr>
          <a:xfrm>
            <a:off x="5290343" y="1888090"/>
            <a:ext cx="1470362" cy="610913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ETL Engine Server</a:t>
            </a:r>
          </a:p>
        </p:txBody>
      </p:sp>
      <p:sp>
        <p:nvSpPr>
          <p:cNvPr id="199" name="Oval 198">
            <a:hlinkClick r:id="rId7" action="ppaction://hlinksldjump"/>
          </p:cNvPr>
          <p:cNvSpPr/>
          <p:nvPr/>
        </p:nvSpPr>
        <p:spPr>
          <a:xfrm>
            <a:off x="6572350" y="189598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200" name="Rounded Rectangle 199">
            <a:hlinkClick r:id="rId8" action="ppaction://hlinksldjump"/>
          </p:cNvPr>
          <p:cNvSpPr/>
          <p:nvPr/>
        </p:nvSpPr>
        <p:spPr>
          <a:xfrm>
            <a:off x="3310721" y="1888090"/>
            <a:ext cx="1470362" cy="610913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01" name="Oval 200">
            <a:hlinkClick r:id="rId8" action="ppaction://hlinksldjump"/>
          </p:cNvPr>
          <p:cNvSpPr/>
          <p:nvPr/>
        </p:nvSpPr>
        <p:spPr>
          <a:xfrm>
            <a:off x="4592728" y="189598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3610775" y="2296549"/>
            <a:ext cx="1077997" cy="215444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Oracle/PostgreSQL</a:t>
            </a:r>
            <a:endParaRPr lang="en-US" sz="700" b="1" dirty="0">
              <a:solidFill>
                <a:schemeClr val="bg1"/>
              </a:solidFill>
            </a:endParaRPr>
          </a:p>
        </p:txBody>
      </p:sp>
      <p:cxnSp>
        <p:nvCxnSpPr>
          <p:cNvPr id="203" name="Straight Connector 202"/>
          <p:cNvCxnSpPr>
            <a:stCxn id="63" idx="0"/>
          </p:cNvCxnSpPr>
          <p:nvPr/>
        </p:nvCxnSpPr>
        <p:spPr>
          <a:xfrm flipV="1">
            <a:off x="5764512" y="2511993"/>
            <a:ext cx="864" cy="1407477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7678542" y="2499003"/>
            <a:ext cx="0" cy="850304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" name="Picture 20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697" y="2226731"/>
            <a:ext cx="286283" cy="286283"/>
          </a:xfrm>
          <a:prstGeom prst="rect">
            <a:avLst/>
          </a:prstGeom>
        </p:spPr>
      </p:pic>
      <p:sp>
        <p:nvSpPr>
          <p:cNvPr id="208" name="Rectangle 207"/>
          <p:cNvSpPr/>
          <p:nvPr/>
        </p:nvSpPr>
        <p:spPr>
          <a:xfrm>
            <a:off x="1255496" y="4286840"/>
            <a:ext cx="157318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50" dirty="0">
                <a:solidFill>
                  <a:schemeClr val="lt1"/>
                </a:solidFill>
              </a:rPr>
              <a:t>Presentation Server</a:t>
            </a:r>
          </a:p>
        </p:txBody>
      </p:sp>
      <p:sp>
        <p:nvSpPr>
          <p:cNvPr id="210" name="Rounded Rectangle 209"/>
          <p:cNvSpPr/>
          <p:nvPr/>
        </p:nvSpPr>
        <p:spPr>
          <a:xfrm>
            <a:off x="6318809" y="3784082"/>
            <a:ext cx="1208712" cy="1011401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3332762" y="1964562"/>
            <a:ext cx="133183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50" dirty="0">
                <a:solidFill>
                  <a:schemeClr val="lt1"/>
                </a:solidFill>
              </a:rPr>
              <a:t>Database Server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368049" y="4370329"/>
            <a:ext cx="7416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414042"/>
                </a:solidFill>
              </a:rPr>
              <a:t>  . . .</a:t>
            </a:r>
            <a:endParaRPr lang="en-US" dirty="0">
              <a:solidFill>
                <a:srgbClr val="414042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981089" y="4282087"/>
            <a:ext cx="946343" cy="441585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Managed System </a:t>
            </a:r>
            <a:r>
              <a:rPr lang="en-US" sz="1100" i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7877864" y="3784082"/>
            <a:ext cx="1174786" cy="1011401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183" idx="3"/>
            <a:endCxn id="80" idx="1"/>
          </p:cNvCxnSpPr>
          <p:nvPr/>
        </p:nvCxnSpPr>
        <p:spPr>
          <a:xfrm>
            <a:off x="7471738" y="4027652"/>
            <a:ext cx="443151" cy="443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372173" y="887988"/>
            <a:ext cx="1760265" cy="703302"/>
            <a:chOff x="228600" y="1672140"/>
            <a:chExt cx="1760265" cy="703302"/>
          </a:xfrm>
        </p:grpSpPr>
        <p:sp>
          <p:nvSpPr>
            <p:cNvPr id="61" name="Rounded Rectangle 60"/>
            <p:cNvSpPr/>
            <p:nvPr/>
          </p:nvSpPr>
          <p:spPr>
            <a:xfrm>
              <a:off x="228600" y="1672140"/>
              <a:ext cx="1760265" cy="703302"/>
            </a:xfrm>
            <a:prstGeom prst="roundRect">
              <a:avLst>
                <a:gd name="adj" fmla="val 2385"/>
              </a:avLst>
            </a:prstGeom>
            <a:solidFill>
              <a:schemeClr val="bg1"/>
            </a:solidFill>
            <a:ln w="12700" cap="flat">
              <a:solidFill>
                <a:srgbClr val="A7A9AC"/>
              </a:solidFill>
              <a:round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marL="287338" lvl="1"/>
              <a:r>
                <a:rPr lang="en-US" sz="1000" dirty="0">
                  <a:solidFill>
                    <a:schemeClr val="tx1"/>
                  </a:solidFill>
                </a:rPr>
                <a:t>Download this presentation and view it as a slide show for an interactive experience.</a:t>
              </a:r>
            </a:p>
          </p:txBody>
        </p:sp>
        <p:pic>
          <p:nvPicPr>
            <p:cNvPr id="62" name="download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7609" y="1769729"/>
              <a:ext cx="169001" cy="208001"/>
            </a:xfrm>
            <a:prstGeom prst="rect">
              <a:avLst/>
            </a:prstGeom>
          </p:spPr>
        </p:pic>
      </p:grpSp>
      <p:sp>
        <p:nvSpPr>
          <p:cNvPr id="64" name="TextBox 63"/>
          <p:cNvSpPr txBox="1"/>
          <p:nvPr/>
        </p:nvSpPr>
        <p:spPr>
          <a:xfrm>
            <a:off x="286553" y="2677491"/>
            <a:ext cx="61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14042"/>
                </a:solidFill>
              </a:rPr>
              <a:t>Users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3240" y="3807812"/>
            <a:ext cx="1112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14042"/>
                </a:solidFill>
              </a:rPr>
              <a:t>Administrator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511" y="2900607"/>
            <a:ext cx="450199" cy="45019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381" y="3332722"/>
            <a:ext cx="484412" cy="48441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9" y="2910065"/>
            <a:ext cx="476629" cy="476629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5249838" y="4324162"/>
            <a:ext cx="1018879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14042"/>
                </a:solidFill>
              </a:rPr>
              <a:t>Third-Party Data Sources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5340902" y="3919470"/>
            <a:ext cx="847220" cy="820191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8" name="Oval 187">
            <a:hlinkClick r:id="rId3" action="ppaction://hlinksldjump"/>
          </p:cNvPr>
          <p:cNvSpPr/>
          <p:nvPr/>
        </p:nvSpPr>
        <p:spPr>
          <a:xfrm>
            <a:off x="4243080" y="3068841"/>
            <a:ext cx="180000" cy="180000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46142" y="3481838"/>
            <a:ext cx="125033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/>
              <a:t>Remedy Single </a:t>
            </a:r>
            <a:br>
              <a:rPr lang="en-US" sz="1350" dirty="0"/>
            </a:br>
            <a:r>
              <a:rPr lang="en-US" sz="1350" dirty="0"/>
              <a:t>Sign-On Server</a:t>
            </a:r>
          </a:p>
        </p:txBody>
      </p:sp>
      <p:sp>
        <p:nvSpPr>
          <p:cNvPr id="80" name="Rounded Rectangle 79">
            <a:hlinkClick r:id="rId6" action="ppaction://hlinksldjump"/>
          </p:cNvPr>
          <p:cNvSpPr/>
          <p:nvPr/>
        </p:nvSpPr>
        <p:spPr>
          <a:xfrm>
            <a:off x="7914889" y="3834575"/>
            <a:ext cx="1092560" cy="387039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Capacity Agent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6452938" y="4292532"/>
            <a:ext cx="946343" cy="441585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Managed System 1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9" y="3076270"/>
            <a:ext cx="539873" cy="53987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586837" y="4056614"/>
            <a:ext cx="369030" cy="289210"/>
            <a:chOff x="5586837" y="4056614"/>
            <a:chExt cx="369030" cy="28921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86837" y="4058808"/>
              <a:ext cx="201986" cy="201986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62280" y="4056614"/>
              <a:ext cx="193587" cy="19358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4612" y="4097403"/>
              <a:ext cx="248421" cy="2484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358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286553" y="2677491"/>
            <a:ext cx="61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14042"/>
                </a:solidFill>
              </a:rPr>
              <a:t>Users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240" y="3807812"/>
            <a:ext cx="1112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14042"/>
                </a:solidFill>
              </a:rPr>
              <a:t>Administrator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1" y="2900607"/>
            <a:ext cx="450199" cy="45019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81" y="3332722"/>
            <a:ext cx="484412" cy="48441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9" y="2910065"/>
            <a:ext cx="476629" cy="476629"/>
          </a:xfrm>
          <a:prstGeom prst="rect">
            <a:avLst/>
          </a:prstGeom>
        </p:spPr>
      </p:pic>
      <p:sp>
        <p:nvSpPr>
          <p:cNvPr id="66" name="Rounded Rectangle 65">
            <a:hlinkClick r:id="rId5" action="ppaction://hlinksldjump"/>
          </p:cNvPr>
          <p:cNvSpPr/>
          <p:nvPr/>
        </p:nvSpPr>
        <p:spPr>
          <a:xfrm>
            <a:off x="1075720" y="2173232"/>
            <a:ext cx="1955815" cy="620137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67" name="Oval 66">
            <a:hlinkClick r:id="rId5" action="ppaction://hlinksldjump"/>
          </p:cNvPr>
          <p:cNvSpPr/>
          <p:nvPr/>
        </p:nvSpPr>
        <p:spPr>
          <a:xfrm>
            <a:off x="2826511" y="2199639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314045" y="2174688"/>
            <a:ext cx="148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50" dirty="0">
                <a:solidFill>
                  <a:schemeClr val="lt1"/>
                </a:solidFill>
              </a:rPr>
              <a:t>Application</a:t>
            </a:r>
            <a:r>
              <a:rPr lang="en-US" dirty="0"/>
              <a:t> </a:t>
            </a:r>
            <a:r>
              <a:rPr lang="en-US" sz="1350" dirty="0">
                <a:solidFill>
                  <a:schemeClr val="lt1"/>
                </a:solidFill>
              </a:rPr>
              <a:t>Server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71366" y="2820992"/>
            <a:ext cx="117555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User authentication</a:t>
            </a:r>
          </a:p>
        </p:txBody>
      </p:sp>
      <p:sp>
        <p:nvSpPr>
          <p:cNvPr id="70" name="syn">
            <a:hlinkClick r:id="rId6" action="ppaction://hlinksldjump"/>
          </p:cNvPr>
          <p:cNvSpPr/>
          <p:nvPr/>
        </p:nvSpPr>
        <p:spPr>
          <a:xfrm>
            <a:off x="3299004" y="3057766"/>
            <a:ext cx="1144320" cy="887172"/>
          </a:xfrm>
          <a:prstGeom prst="roundRect">
            <a:avLst>
              <a:gd name="adj" fmla="val 2135"/>
            </a:avLst>
          </a:prstGeom>
          <a:solidFill>
            <a:schemeClr val="bg1"/>
          </a:solidFill>
          <a:ln w="15875">
            <a:solidFill>
              <a:srgbClr val="41404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rId7" action="ppaction://hlinksldjump"/>
          </p:cNvPr>
          <p:cNvSpPr/>
          <p:nvPr/>
        </p:nvSpPr>
        <p:spPr>
          <a:xfrm>
            <a:off x="1075720" y="4286104"/>
            <a:ext cx="1955815" cy="509379"/>
          </a:xfrm>
          <a:prstGeom prst="roundRect">
            <a:avLst>
              <a:gd name="adj" fmla="val 2135"/>
            </a:avLst>
          </a:prstGeom>
          <a:solidFill>
            <a:srgbClr val="414042"/>
          </a:solidFill>
          <a:ln>
            <a:solidFill>
              <a:srgbClr val="41404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72" name="TextBox 71"/>
          <p:cNvSpPr txBox="1"/>
          <p:nvPr/>
        </p:nvSpPr>
        <p:spPr>
          <a:xfrm>
            <a:off x="7678542" y="2845438"/>
            <a:ext cx="109954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UDR files transfer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744821" y="1831500"/>
            <a:ext cx="6544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VIS files transfer</a:t>
            </a:r>
          </a:p>
        </p:txBody>
      </p:sp>
      <p:sp>
        <p:nvSpPr>
          <p:cNvPr id="74" name="Left Brace 73"/>
          <p:cNvSpPr/>
          <p:nvPr/>
        </p:nvSpPr>
        <p:spPr>
          <a:xfrm rot="5400000">
            <a:off x="7447642" y="2099058"/>
            <a:ext cx="461801" cy="2778260"/>
          </a:xfrm>
          <a:prstGeom prst="leftBrace">
            <a:avLst>
              <a:gd name="adj1" fmla="val 8333"/>
              <a:gd name="adj2" fmla="val 50020"/>
            </a:avLst>
          </a:prstGeom>
          <a:ln w="95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  <a:solidFill>
                <a:srgbClr val="414042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737851" y="1844715"/>
            <a:ext cx="6268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Database loading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23816" y="4015654"/>
            <a:ext cx="123189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User authentication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98582" y="2522919"/>
            <a:ext cx="2267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err="1">
                <a:solidFill>
                  <a:srgbClr val="F8F8F8"/>
                </a:solidFill>
              </a:rPr>
              <a:t>TrueSight</a:t>
            </a:r>
            <a:r>
              <a:rPr lang="en-IN" sz="900" dirty="0">
                <a:solidFill>
                  <a:srgbClr val="F8F8F8"/>
                </a:solidFill>
              </a:rPr>
              <a:t>  Capacity Optimization Console</a:t>
            </a:r>
            <a:endParaRPr lang="en-US" sz="900" dirty="0">
              <a:solidFill>
                <a:srgbClr val="F8F8F8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523728" y="4556894"/>
            <a:ext cx="1217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err="1">
                <a:solidFill>
                  <a:prstClr val="white"/>
                </a:solidFill>
              </a:rPr>
              <a:t>TrueSight</a:t>
            </a:r>
            <a:r>
              <a:rPr lang="en-IN" sz="900" dirty="0">
                <a:solidFill>
                  <a:prstClr val="white"/>
                </a:solidFill>
              </a:rPr>
              <a:t> Console</a:t>
            </a:r>
            <a:endParaRPr lang="en-US" sz="900" dirty="0">
              <a:solidFill>
                <a:prstClr val="white"/>
              </a:solidFill>
            </a:endParaRPr>
          </a:p>
        </p:txBody>
      </p:sp>
      <p:sp>
        <p:nvSpPr>
          <p:cNvPr id="80" name="Rounded Rectangle 79">
            <a:hlinkClick r:id="rId8" action="ppaction://hlinksldjump"/>
          </p:cNvPr>
          <p:cNvSpPr/>
          <p:nvPr/>
        </p:nvSpPr>
        <p:spPr>
          <a:xfrm>
            <a:off x="7304837" y="1888090"/>
            <a:ext cx="1470362" cy="610913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Gateway Server</a:t>
            </a:r>
          </a:p>
        </p:txBody>
      </p:sp>
      <p:sp>
        <p:nvSpPr>
          <p:cNvPr id="81" name="Oval 80">
            <a:hlinkClick r:id="rId8" action="ppaction://hlinksldjump"/>
          </p:cNvPr>
          <p:cNvSpPr/>
          <p:nvPr/>
        </p:nvSpPr>
        <p:spPr>
          <a:xfrm>
            <a:off x="8586844" y="189598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82" name="Rounded Rectangle 81">
            <a:hlinkClick r:id="rId9" action="ppaction://hlinksldjump"/>
          </p:cNvPr>
          <p:cNvSpPr/>
          <p:nvPr/>
        </p:nvSpPr>
        <p:spPr>
          <a:xfrm>
            <a:off x="6379178" y="3834132"/>
            <a:ext cx="1092560" cy="387039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Capacity Agent</a:t>
            </a:r>
          </a:p>
        </p:txBody>
      </p:sp>
      <p:sp>
        <p:nvSpPr>
          <p:cNvPr id="83" name="Oval 82">
            <a:hlinkClick r:id="rId9" action="ppaction://hlinksldjump"/>
          </p:cNvPr>
          <p:cNvSpPr/>
          <p:nvPr/>
        </p:nvSpPr>
        <p:spPr>
          <a:xfrm>
            <a:off x="7332345" y="3831410"/>
            <a:ext cx="144000" cy="144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?</a:t>
            </a:r>
          </a:p>
        </p:txBody>
      </p:sp>
      <p:sp>
        <p:nvSpPr>
          <p:cNvPr id="84" name="Oval 83">
            <a:hlinkClick r:id="rId7" action="ppaction://hlinksldjump"/>
          </p:cNvPr>
          <p:cNvSpPr/>
          <p:nvPr/>
        </p:nvSpPr>
        <p:spPr>
          <a:xfrm>
            <a:off x="2831923" y="4320801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8475" y="2813675"/>
            <a:ext cx="721928" cy="713584"/>
          </a:xfrm>
          <a:prstGeom prst="line">
            <a:avLst/>
          </a:prstGeom>
          <a:ln w="12700" cmpd="sng">
            <a:solidFill>
              <a:srgbClr val="666666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28213" y="3513922"/>
            <a:ext cx="607770" cy="778610"/>
          </a:xfrm>
          <a:prstGeom prst="line">
            <a:avLst/>
          </a:prstGeom>
          <a:ln w="12700" cmpd="sng">
            <a:solidFill>
              <a:srgbClr val="666666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71" idx="0"/>
          </p:cNvCxnSpPr>
          <p:nvPr/>
        </p:nvCxnSpPr>
        <p:spPr>
          <a:xfrm>
            <a:off x="2053628" y="2793369"/>
            <a:ext cx="0" cy="1492735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430591" y="2813675"/>
            <a:ext cx="835704" cy="636039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450545" y="3449714"/>
            <a:ext cx="815750" cy="823053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95" idx="1"/>
          </p:cNvCxnSpPr>
          <p:nvPr/>
        </p:nvCxnSpPr>
        <p:spPr>
          <a:xfrm flipV="1">
            <a:off x="3031535" y="2193547"/>
            <a:ext cx="279186" cy="289754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95" idx="3"/>
            <a:endCxn id="93" idx="1"/>
          </p:cNvCxnSpPr>
          <p:nvPr/>
        </p:nvCxnSpPr>
        <p:spPr>
          <a:xfrm>
            <a:off x="4781083" y="2193547"/>
            <a:ext cx="509260" cy="0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733661" y="2193014"/>
            <a:ext cx="551080" cy="533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hlinkClick r:id="rId10" action="ppaction://hlinksldjump"/>
          </p:cNvPr>
          <p:cNvSpPr/>
          <p:nvPr/>
        </p:nvSpPr>
        <p:spPr>
          <a:xfrm>
            <a:off x="5290343" y="1888090"/>
            <a:ext cx="1470362" cy="610913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ETL Engine Server</a:t>
            </a:r>
          </a:p>
        </p:txBody>
      </p:sp>
      <p:sp>
        <p:nvSpPr>
          <p:cNvPr id="94" name="Oval 93">
            <a:hlinkClick r:id="rId10" action="ppaction://hlinksldjump"/>
          </p:cNvPr>
          <p:cNvSpPr/>
          <p:nvPr/>
        </p:nvSpPr>
        <p:spPr>
          <a:xfrm>
            <a:off x="6572350" y="189598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95" name="Rounded Rectangle 94">
            <a:hlinkClick r:id="rId11" action="ppaction://hlinksldjump"/>
          </p:cNvPr>
          <p:cNvSpPr/>
          <p:nvPr/>
        </p:nvSpPr>
        <p:spPr>
          <a:xfrm>
            <a:off x="3310721" y="1888090"/>
            <a:ext cx="1470362" cy="610913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96" name="Oval 95">
            <a:hlinkClick r:id="rId11" action="ppaction://hlinksldjump"/>
          </p:cNvPr>
          <p:cNvSpPr/>
          <p:nvPr/>
        </p:nvSpPr>
        <p:spPr>
          <a:xfrm>
            <a:off x="4592728" y="189598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610775" y="2296549"/>
            <a:ext cx="1077997" cy="215444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Oracle/PostgreSQL</a:t>
            </a:r>
            <a:endParaRPr lang="en-US" sz="700" b="1" dirty="0">
              <a:solidFill>
                <a:schemeClr val="bg1"/>
              </a:solidFill>
            </a:endParaRPr>
          </a:p>
        </p:txBody>
      </p:sp>
      <p:cxnSp>
        <p:nvCxnSpPr>
          <p:cNvPr id="98" name="Straight Connector 97"/>
          <p:cNvCxnSpPr>
            <a:stCxn id="109" idx="0"/>
          </p:cNvCxnSpPr>
          <p:nvPr/>
        </p:nvCxnSpPr>
        <p:spPr>
          <a:xfrm flipV="1">
            <a:off x="5764512" y="2511993"/>
            <a:ext cx="864" cy="1407477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678542" y="2499003"/>
            <a:ext cx="0" cy="850304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0" name="Picture 9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697" y="2226731"/>
            <a:ext cx="286283" cy="286283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1255496" y="4286840"/>
            <a:ext cx="157318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50" dirty="0">
                <a:solidFill>
                  <a:schemeClr val="lt1"/>
                </a:solidFill>
              </a:rPr>
              <a:t>Presentation Server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6318809" y="3784082"/>
            <a:ext cx="1208712" cy="1011401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332762" y="1964562"/>
            <a:ext cx="133183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50" dirty="0">
                <a:solidFill>
                  <a:schemeClr val="lt1"/>
                </a:solidFill>
              </a:rPr>
              <a:t>Database Server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8049" y="4370329"/>
            <a:ext cx="7416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414042"/>
                </a:solidFill>
              </a:rPr>
              <a:t>  . . .</a:t>
            </a:r>
            <a:endParaRPr lang="en-US" dirty="0">
              <a:solidFill>
                <a:srgbClr val="414042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7981089" y="4282087"/>
            <a:ext cx="946343" cy="441585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Managed System </a:t>
            </a:r>
            <a:r>
              <a:rPr lang="en-US" sz="1100" i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7877864" y="3784082"/>
            <a:ext cx="1174786" cy="1011401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106"/>
          <p:cNvCxnSpPr>
            <a:stCxn id="82" idx="3"/>
            <a:endCxn id="117" idx="1"/>
          </p:cNvCxnSpPr>
          <p:nvPr/>
        </p:nvCxnSpPr>
        <p:spPr>
          <a:xfrm>
            <a:off x="7471738" y="4027652"/>
            <a:ext cx="443151" cy="443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249838" y="4324162"/>
            <a:ext cx="1018879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14042"/>
                </a:solidFill>
              </a:rPr>
              <a:t>Third-Party Data Sources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5340902" y="3919470"/>
            <a:ext cx="847220" cy="820191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5" name="Oval 114">
            <a:hlinkClick r:id="rId6" action="ppaction://hlinksldjump"/>
          </p:cNvPr>
          <p:cNvSpPr/>
          <p:nvPr/>
        </p:nvSpPr>
        <p:spPr>
          <a:xfrm>
            <a:off x="4243080" y="3068841"/>
            <a:ext cx="180000" cy="180000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3246142" y="3481838"/>
            <a:ext cx="125033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/>
              <a:t>Remedy Single </a:t>
            </a:r>
            <a:br>
              <a:rPr lang="en-US" sz="1350" dirty="0"/>
            </a:br>
            <a:r>
              <a:rPr lang="en-US" sz="1350" dirty="0"/>
              <a:t>Sign-On Server</a:t>
            </a:r>
          </a:p>
        </p:txBody>
      </p:sp>
      <p:sp>
        <p:nvSpPr>
          <p:cNvPr id="117" name="Rounded Rectangle 116">
            <a:hlinkClick r:id="rId9" action="ppaction://hlinksldjump"/>
          </p:cNvPr>
          <p:cNvSpPr/>
          <p:nvPr/>
        </p:nvSpPr>
        <p:spPr>
          <a:xfrm>
            <a:off x="7914889" y="3834575"/>
            <a:ext cx="1092560" cy="387039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Capacity Agent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6452938" y="4292532"/>
            <a:ext cx="946343" cy="441585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Managed System 1</a:t>
            </a:r>
          </a:p>
        </p:txBody>
      </p:sp>
      <p:sp>
        <p:nvSpPr>
          <p:cNvPr id="217" name="Rounded Rectangular Callout 216"/>
          <p:cNvSpPr/>
          <p:nvPr/>
        </p:nvSpPr>
        <p:spPr>
          <a:xfrm>
            <a:off x="5014726" y="2570611"/>
            <a:ext cx="2551767" cy="888075"/>
          </a:xfrm>
          <a:prstGeom prst="wedgeRoundRectCallout">
            <a:avLst>
              <a:gd name="adj1" fmla="val 41509"/>
              <a:gd name="adj2" fmla="val 97163"/>
              <a:gd name="adj3" fmla="val 16667"/>
            </a:avLst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414042"/>
                </a:solidFill>
              </a:rPr>
              <a:t>The Capacity Agents </a:t>
            </a:r>
            <a:r>
              <a:rPr lang="en-IN" sz="1200" dirty="0">
                <a:solidFill>
                  <a:srgbClr val="414042"/>
                </a:solidFill>
              </a:rPr>
              <a:t>provide lightweight, fault-tolerant data collection capabilities for managed systems that are running UNIX and Windows. </a:t>
            </a:r>
            <a:endParaRPr lang="en-US" sz="1200" dirty="0">
              <a:solidFill>
                <a:srgbClr val="414042"/>
              </a:solidFill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9" y="3076270"/>
            <a:ext cx="539873" cy="539873"/>
          </a:xfrm>
          <a:prstGeom prst="rect">
            <a:avLst/>
          </a:prstGeom>
        </p:spPr>
      </p:pic>
      <p:grpSp>
        <p:nvGrpSpPr>
          <p:cNvPr id="114" name="Group 113"/>
          <p:cNvGrpSpPr/>
          <p:nvPr/>
        </p:nvGrpSpPr>
        <p:grpSpPr>
          <a:xfrm>
            <a:off x="5586837" y="4056614"/>
            <a:ext cx="369030" cy="289210"/>
            <a:chOff x="5586837" y="4056614"/>
            <a:chExt cx="369030" cy="289210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586837" y="4058808"/>
              <a:ext cx="201986" cy="201986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62280" y="4056614"/>
              <a:ext cx="193587" cy="193587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4612" y="4097403"/>
              <a:ext cx="248421" cy="2484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179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286553" y="2677491"/>
            <a:ext cx="61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14042"/>
                </a:solidFill>
              </a:rPr>
              <a:t>Users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240" y="3807812"/>
            <a:ext cx="1112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14042"/>
                </a:solidFill>
              </a:rPr>
              <a:t>Administrator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1" y="2900607"/>
            <a:ext cx="450199" cy="450199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81" y="3332722"/>
            <a:ext cx="484412" cy="48441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9" y="2910065"/>
            <a:ext cx="476629" cy="476629"/>
          </a:xfrm>
          <a:prstGeom prst="rect">
            <a:avLst/>
          </a:prstGeom>
        </p:spPr>
      </p:pic>
      <p:sp>
        <p:nvSpPr>
          <p:cNvPr id="61" name="Rounded Rectangle 60">
            <a:hlinkClick r:id="rId5" action="ppaction://hlinksldjump"/>
          </p:cNvPr>
          <p:cNvSpPr/>
          <p:nvPr/>
        </p:nvSpPr>
        <p:spPr>
          <a:xfrm>
            <a:off x="1075720" y="2173232"/>
            <a:ext cx="1955815" cy="620137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62" name="Oval 61">
            <a:hlinkClick r:id="rId5" action="ppaction://hlinksldjump"/>
          </p:cNvPr>
          <p:cNvSpPr/>
          <p:nvPr/>
        </p:nvSpPr>
        <p:spPr>
          <a:xfrm>
            <a:off x="2826511" y="2199639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14045" y="2174688"/>
            <a:ext cx="148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50" dirty="0">
                <a:solidFill>
                  <a:schemeClr val="lt1"/>
                </a:solidFill>
              </a:rPr>
              <a:t>Application</a:t>
            </a:r>
            <a:r>
              <a:rPr lang="en-US" dirty="0"/>
              <a:t> </a:t>
            </a:r>
            <a:r>
              <a:rPr lang="en-US" sz="1350" dirty="0">
                <a:solidFill>
                  <a:schemeClr val="lt1"/>
                </a:solidFill>
              </a:rPr>
              <a:t>Server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571366" y="2820992"/>
            <a:ext cx="117555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User authentication</a:t>
            </a:r>
          </a:p>
        </p:txBody>
      </p:sp>
      <p:sp>
        <p:nvSpPr>
          <p:cNvPr id="71" name="syn">
            <a:hlinkClick r:id="rId6" action="ppaction://hlinksldjump"/>
          </p:cNvPr>
          <p:cNvSpPr/>
          <p:nvPr/>
        </p:nvSpPr>
        <p:spPr>
          <a:xfrm>
            <a:off x="3299004" y="3057766"/>
            <a:ext cx="1144320" cy="887172"/>
          </a:xfrm>
          <a:prstGeom prst="roundRect">
            <a:avLst>
              <a:gd name="adj" fmla="val 2135"/>
            </a:avLst>
          </a:prstGeom>
          <a:solidFill>
            <a:schemeClr val="bg1"/>
          </a:solidFill>
          <a:ln w="15875">
            <a:solidFill>
              <a:srgbClr val="41404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7" action="ppaction://hlinksldjump"/>
          </p:cNvPr>
          <p:cNvSpPr/>
          <p:nvPr/>
        </p:nvSpPr>
        <p:spPr>
          <a:xfrm>
            <a:off x="1075720" y="4286104"/>
            <a:ext cx="1955815" cy="509379"/>
          </a:xfrm>
          <a:prstGeom prst="roundRect">
            <a:avLst>
              <a:gd name="adj" fmla="val 2135"/>
            </a:avLst>
          </a:prstGeom>
          <a:solidFill>
            <a:srgbClr val="414042"/>
          </a:solidFill>
          <a:ln>
            <a:solidFill>
              <a:srgbClr val="41404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73" name="TextBox 72"/>
          <p:cNvSpPr txBox="1"/>
          <p:nvPr/>
        </p:nvSpPr>
        <p:spPr>
          <a:xfrm>
            <a:off x="7678542" y="2845438"/>
            <a:ext cx="109954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UDR files transfer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744821" y="1831500"/>
            <a:ext cx="6544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VIS files transfer</a:t>
            </a:r>
          </a:p>
        </p:txBody>
      </p:sp>
      <p:sp>
        <p:nvSpPr>
          <p:cNvPr id="75" name="Left Brace 74"/>
          <p:cNvSpPr/>
          <p:nvPr/>
        </p:nvSpPr>
        <p:spPr>
          <a:xfrm rot="5400000">
            <a:off x="7447642" y="2099058"/>
            <a:ext cx="461801" cy="2778260"/>
          </a:xfrm>
          <a:prstGeom prst="leftBrace">
            <a:avLst>
              <a:gd name="adj1" fmla="val 8333"/>
              <a:gd name="adj2" fmla="val 50020"/>
            </a:avLst>
          </a:prstGeom>
          <a:ln w="95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  <a:solidFill>
                <a:srgbClr val="414042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737851" y="1844715"/>
            <a:ext cx="6268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Database loading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23816" y="4015654"/>
            <a:ext cx="123189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User authentication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98582" y="2522919"/>
            <a:ext cx="2267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err="1">
                <a:solidFill>
                  <a:srgbClr val="F8F8F8"/>
                </a:solidFill>
              </a:rPr>
              <a:t>TrueSight</a:t>
            </a:r>
            <a:r>
              <a:rPr lang="en-IN" sz="900" dirty="0">
                <a:solidFill>
                  <a:srgbClr val="F8F8F8"/>
                </a:solidFill>
              </a:rPr>
              <a:t>  Capacity Optimization Console</a:t>
            </a:r>
            <a:endParaRPr lang="en-US" sz="900" dirty="0">
              <a:solidFill>
                <a:srgbClr val="F8F8F8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23728" y="4556894"/>
            <a:ext cx="1217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err="1">
                <a:solidFill>
                  <a:prstClr val="white"/>
                </a:solidFill>
              </a:rPr>
              <a:t>TrueSight</a:t>
            </a:r>
            <a:r>
              <a:rPr lang="en-IN" sz="900" dirty="0">
                <a:solidFill>
                  <a:prstClr val="white"/>
                </a:solidFill>
              </a:rPr>
              <a:t> Console</a:t>
            </a:r>
            <a:endParaRPr lang="en-US" sz="900" dirty="0">
              <a:solidFill>
                <a:prstClr val="white"/>
              </a:solidFill>
            </a:endParaRPr>
          </a:p>
        </p:txBody>
      </p:sp>
      <p:sp>
        <p:nvSpPr>
          <p:cNvPr id="81" name="Rounded Rectangle 80">
            <a:hlinkClick r:id="rId8" action="ppaction://hlinksldjump"/>
          </p:cNvPr>
          <p:cNvSpPr/>
          <p:nvPr/>
        </p:nvSpPr>
        <p:spPr>
          <a:xfrm>
            <a:off x="7304837" y="1888090"/>
            <a:ext cx="1470362" cy="610913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Gateway Server</a:t>
            </a:r>
          </a:p>
        </p:txBody>
      </p:sp>
      <p:sp>
        <p:nvSpPr>
          <p:cNvPr id="82" name="Oval 81">
            <a:hlinkClick r:id="rId8" action="ppaction://hlinksldjump"/>
          </p:cNvPr>
          <p:cNvSpPr/>
          <p:nvPr/>
        </p:nvSpPr>
        <p:spPr>
          <a:xfrm>
            <a:off x="8586844" y="189598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83" name="Rounded Rectangle 82">
            <a:hlinkClick r:id="rId9" action="ppaction://hlinksldjump"/>
          </p:cNvPr>
          <p:cNvSpPr/>
          <p:nvPr/>
        </p:nvSpPr>
        <p:spPr>
          <a:xfrm>
            <a:off x="6379178" y="3834132"/>
            <a:ext cx="1092560" cy="387039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Capacity Agent</a:t>
            </a:r>
          </a:p>
        </p:txBody>
      </p:sp>
      <p:sp>
        <p:nvSpPr>
          <p:cNvPr id="85" name="Oval 84">
            <a:hlinkClick r:id="rId9" action="ppaction://hlinksldjump"/>
          </p:cNvPr>
          <p:cNvSpPr/>
          <p:nvPr/>
        </p:nvSpPr>
        <p:spPr>
          <a:xfrm>
            <a:off x="7332345" y="3831410"/>
            <a:ext cx="144000" cy="144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?</a:t>
            </a:r>
          </a:p>
        </p:txBody>
      </p:sp>
      <p:sp>
        <p:nvSpPr>
          <p:cNvPr id="86" name="Oval 85">
            <a:hlinkClick r:id="rId7" action="ppaction://hlinksldjump"/>
          </p:cNvPr>
          <p:cNvSpPr/>
          <p:nvPr/>
        </p:nvSpPr>
        <p:spPr>
          <a:xfrm>
            <a:off x="2831923" y="4320801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928475" y="2813675"/>
            <a:ext cx="721928" cy="713584"/>
          </a:xfrm>
          <a:prstGeom prst="line">
            <a:avLst/>
          </a:prstGeom>
          <a:ln w="12700" cmpd="sng">
            <a:solidFill>
              <a:srgbClr val="666666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8213" y="3513922"/>
            <a:ext cx="607770" cy="778610"/>
          </a:xfrm>
          <a:prstGeom prst="line">
            <a:avLst/>
          </a:prstGeom>
          <a:ln w="12700" cmpd="sng">
            <a:solidFill>
              <a:srgbClr val="666666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72" idx="0"/>
          </p:cNvCxnSpPr>
          <p:nvPr/>
        </p:nvCxnSpPr>
        <p:spPr>
          <a:xfrm>
            <a:off x="2053628" y="2793369"/>
            <a:ext cx="0" cy="1492735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2430591" y="2813675"/>
            <a:ext cx="835704" cy="636039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2450545" y="3449714"/>
            <a:ext cx="815750" cy="823053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128" idx="1"/>
          </p:cNvCxnSpPr>
          <p:nvPr/>
        </p:nvCxnSpPr>
        <p:spPr>
          <a:xfrm flipV="1">
            <a:off x="3031535" y="2193547"/>
            <a:ext cx="279186" cy="289754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28" idx="3"/>
            <a:endCxn id="126" idx="1"/>
          </p:cNvCxnSpPr>
          <p:nvPr/>
        </p:nvCxnSpPr>
        <p:spPr>
          <a:xfrm>
            <a:off x="4781083" y="2193547"/>
            <a:ext cx="509260" cy="0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733661" y="2193014"/>
            <a:ext cx="551080" cy="533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>
            <a:hlinkClick r:id="rId10" action="ppaction://hlinksldjump"/>
          </p:cNvPr>
          <p:cNvSpPr/>
          <p:nvPr/>
        </p:nvSpPr>
        <p:spPr>
          <a:xfrm>
            <a:off x="5290343" y="1888090"/>
            <a:ext cx="1470362" cy="610913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ETL Engine Server</a:t>
            </a:r>
          </a:p>
        </p:txBody>
      </p:sp>
      <p:sp>
        <p:nvSpPr>
          <p:cNvPr id="127" name="Oval 126">
            <a:hlinkClick r:id="rId10" action="ppaction://hlinksldjump"/>
          </p:cNvPr>
          <p:cNvSpPr/>
          <p:nvPr/>
        </p:nvSpPr>
        <p:spPr>
          <a:xfrm>
            <a:off x="6572350" y="189598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128" name="Rounded Rectangle 127">
            <a:hlinkClick r:id="rId11" action="ppaction://hlinksldjump"/>
          </p:cNvPr>
          <p:cNvSpPr/>
          <p:nvPr/>
        </p:nvSpPr>
        <p:spPr>
          <a:xfrm>
            <a:off x="3310721" y="1888090"/>
            <a:ext cx="1470362" cy="610913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29" name="Oval 128">
            <a:hlinkClick r:id="rId11" action="ppaction://hlinksldjump"/>
          </p:cNvPr>
          <p:cNvSpPr/>
          <p:nvPr/>
        </p:nvSpPr>
        <p:spPr>
          <a:xfrm>
            <a:off x="4592728" y="189598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610775" y="2296549"/>
            <a:ext cx="1077997" cy="215444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Oracle/PostgreSQL</a:t>
            </a:r>
            <a:endParaRPr lang="en-US" sz="700" b="1" dirty="0">
              <a:solidFill>
                <a:schemeClr val="bg1"/>
              </a:solidFill>
            </a:endParaRPr>
          </a:p>
        </p:txBody>
      </p:sp>
      <p:cxnSp>
        <p:nvCxnSpPr>
          <p:cNvPr id="132" name="Straight Connector 131"/>
          <p:cNvCxnSpPr>
            <a:stCxn id="157" idx="0"/>
          </p:cNvCxnSpPr>
          <p:nvPr/>
        </p:nvCxnSpPr>
        <p:spPr>
          <a:xfrm flipV="1">
            <a:off x="5764512" y="2511993"/>
            <a:ext cx="864" cy="1407477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7678542" y="2499003"/>
            <a:ext cx="0" cy="850304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4" name="Picture 13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697" y="2226731"/>
            <a:ext cx="286283" cy="286283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1255496" y="4286840"/>
            <a:ext cx="157318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50" dirty="0">
                <a:solidFill>
                  <a:schemeClr val="lt1"/>
                </a:solidFill>
              </a:rPr>
              <a:t>Presentation Server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6318809" y="3784082"/>
            <a:ext cx="1208712" cy="1011401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332762" y="1964562"/>
            <a:ext cx="133183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50" dirty="0">
                <a:solidFill>
                  <a:schemeClr val="lt1"/>
                </a:solidFill>
              </a:rPr>
              <a:t>Database Server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368049" y="4370329"/>
            <a:ext cx="7416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414042"/>
                </a:solidFill>
              </a:rPr>
              <a:t>  . . .</a:t>
            </a:r>
            <a:endParaRPr lang="en-US" dirty="0">
              <a:solidFill>
                <a:srgbClr val="414042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7981089" y="4282087"/>
            <a:ext cx="946343" cy="441585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Managed System </a:t>
            </a:r>
            <a:r>
              <a:rPr lang="en-US" sz="1100" i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7877864" y="3784082"/>
            <a:ext cx="1174786" cy="1011401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3" name="Straight Connector 152"/>
          <p:cNvCxnSpPr>
            <a:stCxn id="83" idx="3"/>
            <a:endCxn id="167" idx="1"/>
          </p:cNvCxnSpPr>
          <p:nvPr/>
        </p:nvCxnSpPr>
        <p:spPr>
          <a:xfrm>
            <a:off x="7471738" y="4027652"/>
            <a:ext cx="443151" cy="443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249838" y="4324162"/>
            <a:ext cx="1018879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14042"/>
                </a:solidFill>
              </a:rPr>
              <a:t>Third-Party Data Sources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5340902" y="3919470"/>
            <a:ext cx="847220" cy="820191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5" name="Oval 164">
            <a:hlinkClick r:id="rId6" action="ppaction://hlinksldjump"/>
          </p:cNvPr>
          <p:cNvSpPr/>
          <p:nvPr/>
        </p:nvSpPr>
        <p:spPr>
          <a:xfrm>
            <a:off x="4243080" y="3068841"/>
            <a:ext cx="180000" cy="180000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3246142" y="3481838"/>
            <a:ext cx="125033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/>
              <a:t>Remedy Single </a:t>
            </a:r>
            <a:br>
              <a:rPr lang="en-US" sz="1350" dirty="0"/>
            </a:br>
            <a:r>
              <a:rPr lang="en-US" sz="1350" dirty="0"/>
              <a:t>Sign-On Server</a:t>
            </a:r>
          </a:p>
        </p:txBody>
      </p:sp>
      <p:sp>
        <p:nvSpPr>
          <p:cNvPr id="167" name="Rounded Rectangle 166">
            <a:hlinkClick r:id="rId9" action="ppaction://hlinksldjump"/>
          </p:cNvPr>
          <p:cNvSpPr/>
          <p:nvPr/>
        </p:nvSpPr>
        <p:spPr>
          <a:xfrm>
            <a:off x="7914889" y="3834575"/>
            <a:ext cx="1092560" cy="387039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Capacity Agent</a:t>
            </a:r>
          </a:p>
        </p:txBody>
      </p:sp>
      <p:sp>
        <p:nvSpPr>
          <p:cNvPr id="168" name="Rounded Rectangle 167"/>
          <p:cNvSpPr/>
          <p:nvPr/>
        </p:nvSpPr>
        <p:spPr>
          <a:xfrm>
            <a:off x="6452938" y="4292532"/>
            <a:ext cx="946343" cy="441585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Managed System 1</a:t>
            </a:r>
          </a:p>
        </p:txBody>
      </p:sp>
      <p:sp>
        <p:nvSpPr>
          <p:cNvPr id="160" name="Rounded Rectangular Callout 159"/>
          <p:cNvSpPr/>
          <p:nvPr/>
        </p:nvSpPr>
        <p:spPr>
          <a:xfrm>
            <a:off x="5732047" y="746466"/>
            <a:ext cx="2030371" cy="953756"/>
          </a:xfrm>
          <a:prstGeom prst="wedgeRoundRectCallout">
            <a:avLst>
              <a:gd name="adj1" fmla="val 91999"/>
              <a:gd name="adj2" fmla="val 73418"/>
              <a:gd name="adj3" fmla="val 16667"/>
            </a:avLst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>
                <a:solidFill>
                  <a:srgbClr val="414042"/>
                </a:solidFill>
              </a:rPr>
              <a:t>One Gateway Server collects and processes data from many managed systems that are running on Hypervisor systems. </a:t>
            </a:r>
            <a:endParaRPr lang="en-US" sz="1200" dirty="0">
              <a:solidFill>
                <a:srgbClr val="414042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9" y="3076270"/>
            <a:ext cx="539873" cy="539873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5586837" y="4056614"/>
            <a:ext cx="369030" cy="289210"/>
            <a:chOff x="5586837" y="4056614"/>
            <a:chExt cx="369030" cy="28921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586837" y="4058808"/>
              <a:ext cx="201986" cy="201986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62280" y="4056614"/>
              <a:ext cx="193587" cy="193587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4612" y="4097403"/>
              <a:ext cx="248421" cy="2484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101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286553" y="2677491"/>
            <a:ext cx="61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14042"/>
                </a:solidFill>
              </a:rPr>
              <a:t>Users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3240" y="3807812"/>
            <a:ext cx="1112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14042"/>
                </a:solidFill>
              </a:rPr>
              <a:t>Administrator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1" y="2900607"/>
            <a:ext cx="450199" cy="45019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81" y="3332722"/>
            <a:ext cx="484412" cy="484412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9" y="2910065"/>
            <a:ext cx="476629" cy="476629"/>
          </a:xfrm>
          <a:prstGeom prst="rect">
            <a:avLst/>
          </a:prstGeom>
        </p:spPr>
      </p:pic>
      <p:sp>
        <p:nvSpPr>
          <p:cNvPr id="61" name="Rounded Rectangle 60">
            <a:hlinkClick r:id="rId5" action="ppaction://hlinksldjump"/>
          </p:cNvPr>
          <p:cNvSpPr/>
          <p:nvPr/>
        </p:nvSpPr>
        <p:spPr>
          <a:xfrm>
            <a:off x="1075720" y="2173232"/>
            <a:ext cx="1955815" cy="620137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62" name="Oval 61">
            <a:hlinkClick r:id="rId5" action="ppaction://hlinksldjump"/>
          </p:cNvPr>
          <p:cNvSpPr/>
          <p:nvPr/>
        </p:nvSpPr>
        <p:spPr>
          <a:xfrm>
            <a:off x="2826511" y="2199639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14045" y="2174688"/>
            <a:ext cx="148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50" dirty="0">
                <a:solidFill>
                  <a:schemeClr val="lt1"/>
                </a:solidFill>
              </a:rPr>
              <a:t>Application</a:t>
            </a:r>
            <a:r>
              <a:rPr lang="en-US" dirty="0"/>
              <a:t> </a:t>
            </a:r>
            <a:r>
              <a:rPr lang="en-US" sz="1350" dirty="0">
                <a:solidFill>
                  <a:schemeClr val="lt1"/>
                </a:solidFill>
              </a:rPr>
              <a:t>Server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571366" y="2820992"/>
            <a:ext cx="117555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User authentication</a:t>
            </a:r>
          </a:p>
        </p:txBody>
      </p:sp>
      <p:sp>
        <p:nvSpPr>
          <p:cNvPr id="66" name="syn">
            <a:hlinkClick r:id="rId6" action="ppaction://hlinksldjump"/>
          </p:cNvPr>
          <p:cNvSpPr/>
          <p:nvPr/>
        </p:nvSpPr>
        <p:spPr>
          <a:xfrm>
            <a:off x="3299004" y="3057766"/>
            <a:ext cx="1144320" cy="887172"/>
          </a:xfrm>
          <a:prstGeom prst="roundRect">
            <a:avLst>
              <a:gd name="adj" fmla="val 2135"/>
            </a:avLst>
          </a:prstGeom>
          <a:solidFill>
            <a:schemeClr val="bg1"/>
          </a:solidFill>
          <a:ln w="15875">
            <a:solidFill>
              <a:srgbClr val="41404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hlinkClick r:id="rId7" action="ppaction://hlinksldjump"/>
          </p:cNvPr>
          <p:cNvSpPr/>
          <p:nvPr/>
        </p:nvSpPr>
        <p:spPr>
          <a:xfrm>
            <a:off x="1075720" y="4286104"/>
            <a:ext cx="1955815" cy="509379"/>
          </a:xfrm>
          <a:prstGeom prst="roundRect">
            <a:avLst>
              <a:gd name="adj" fmla="val 2135"/>
            </a:avLst>
          </a:prstGeom>
          <a:solidFill>
            <a:srgbClr val="414042"/>
          </a:solidFill>
          <a:ln>
            <a:solidFill>
              <a:srgbClr val="41404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68" name="TextBox 67"/>
          <p:cNvSpPr txBox="1"/>
          <p:nvPr/>
        </p:nvSpPr>
        <p:spPr>
          <a:xfrm>
            <a:off x="7678542" y="2845438"/>
            <a:ext cx="109954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UDR files transfer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744821" y="1831500"/>
            <a:ext cx="6544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VIS files transfer</a:t>
            </a:r>
          </a:p>
        </p:txBody>
      </p:sp>
      <p:sp>
        <p:nvSpPr>
          <p:cNvPr id="75" name="Left Brace 74"/>
          <p:cNvSpPr/>
          <p:nvPr/>
        </p:nvSpPr>
        <p:spPr>
          <a:xfrm rot="5400000">
            <a:off x="7447642" y="2099058"/>
            <a:ext cx="461801" cy="2778260"/>
          </a:xfrm>
          <a:prstGeom prst="leftBrace">
            <a:avLst>
              <a:gd name="adj1" fmla="val 8333"/>
              <a:gd name="adj2" fmla="val 50020"/>
            </a:avLst>
          </a:prstGeom>
          <a:ln w="95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  <a:solidFill>
                <a:srgbClr val="414042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737851" y="1844715"/>
            <a:ext cx="6268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Database loading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23816" y="4015654"/>
            <a:ext cx="123189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User authentication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98582" y="2522919"/>
            <a:ext cx="2267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err="1">
                <a:solidFill>
                  <a:srgbClr val="F8F8F8"/>
                </a:solidFill>
              </a:rPr>
              <a:t>TrueSight</a:t>
            </a:r>
            <a:r>
              <a:rPr lang="en-IN" sz="900" dirty="0">
                <a:solidFill>
                  <a:srgbClr val="F8F8F8"/>
                </a:solidFill>
              </a:rPr>
              <a:t>  Capacity Optimization Console</a:t>
            </a:r>
            <a:endParaRPr lang="en-US" sz="900" dirty="0">
              <a:solidFill>
                <a:srgbClr val="F8F8F8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523728" y="4556894"/>
            <a:ext cx="1217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err="1">
                <a:solidFill>
                  <a:prstClr val="white"/>
                </a:solidFill>
              </a:rPr>
              <a:t>TrueSight</a:t>
            </a:r>
            <a:r>
              <a:rPr lang="en-IN" sz="900" dirty="0">
                <a:solidFill>
                  <a:prstClr val="white"/>
                </a:solidFill>
              </a:rPr>
              <a:t> Console</a:t>
            </a:r>
            <a:endParaRPr lang="en-US" sz="900" dirty="0">
              <a:solidFill>
                <a:prstClr val="white"/>
              </a:solidFill>
            </a:endParaRPr>
          </a:p>
        </p:txBody>
      </p:sp>
      <p:sp>
        <p:nvSpPr>
          <p:cNvPr id="80" name="Rounded Rectangle 79">
            <a:hlinkClick r:id="rId8" action="ppaction://hlinksldjump"/>
          </p:cNvPr>
          <p:cNvSpPr/>
          <p:nvPr/>
        </p:nvSpPr>
        <p:spPr>
          <a:xfrm>
            <a:off x="7304837" y="1888090"/>
            <a:ext cx="1470362" cy="610913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Gateway Server</a:t>
            </a:r>
          </a:p>
        </p:txBody>
      </p:sp>
      <p:sp>
        <p:nvSpPr>
          <p:cNvPr id="81" name="Oval 80">
            <a:hlinkClick r:id="rId8" action="ppaction://hlinksldjump"/>
          </p:cNvPr>
          <p:cNvSpPr/>
          <p:nvPr/>
        </p:nvSpPr>
        <p:spPr>
          <a:xfrm>
            <a:off x="8586844" y="189598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82" name="Rounded Rectangle 81">
            <a:hlinkClick r:id="rId9" action="ppaction://hlinksldjump"/>
          </p:cNvPr>
          <p:cNvSpPr/>
          <p:nvPr/>
        </p:nvSpPr>
        <p:spPr>
          <a:xfrm>
            <a:off x="6379178" y="3834132"/>
            <a:ext cx="1092560" cy="387039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Capacity Agent</a:t>
            </a:r>
          </a:p>
        </p:txBody>
      </p:sp>
      <p:sp>
        <p:nvSpPr>
          <p:cNvPr id="83" name="Oval 82">
            <a:hlinkClick r:id="rId9" action="ppaction://hlinksldjump"/>
          </p:cNvPr>
          <p:cNvSpPr/>
          <p:nvPr/>
        </p:nvSpPr>
        <p:spPr>
          <a:xfrm>
            <a:off x="7332345" y="3831410"/>
            <a:ext cx="144000" cy="144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?</a:t>
            </a:r>
          </a:p>
        </p:txBody>
      </p:sp>
      <p:sp>
        <p:nvSpPr>
          <p:cNvPr id="85" name="Oval 84">
            <a:hlinkClick r:id="rId7" action="ppaction://hlinksldjump"/>
          </p:cNvPr>
          <p:cNvSpPr/>
          <p:nvPr/>
        </p:nvSpPr>
        <p:spPr>
          <a:xfrm>
            <a:off x="2831923" y="4320801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928475" y="2813675"/>
            <a:ext cx="721928" cy="713584"/>
          </a:xfrm>
          <a:prstGeom prst="line">
            <a:avLst/>
          </a:prstGeom>
          <a:ln w="12700" cmpd="sng">
            <a:solidFill>
              <a:srgbClr val="666666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8213" y="3513922"/>
            <a:ext cx="607770" cy="778610"/>
          </a:xfrm>
          <a:prstGeom prst="line">
            <a:avLst/>
          </a:prstGeom>
          <a:ln w="12700" cmpd="sng">
            <a:solidFill>
              <a:srgbClr val="666666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67" idx="0"/>
          </p:cNvCxnSpPr>
          <p:nvPr/>
        </p:nvCxnSpPr>
        <p:spPr>
          <a:xfrm>
            <a:off x="2053628" y="2793369"/>
            <a:ext cx="0" cy="1492735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430591" y="2813675"/>
            <a:ext cx="835704" cy="636039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2450545" y="3449714"/>
            <a:ext cx="815750" cy="823053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118" idx="1"/>
          </p:cNvCxnSpPr>
          <p:nvPr/>
        </p:nvCxnSpPr>
        <p:spPr>
          <a:xfrm flipV="1">
            <a:off x="3031535" y="2193547"/>
            <a:ext cx="279186" cy="289754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18" idx="3"/>
            <a:endCxn id="116" idx="1"/>
          </p:cNvCxnSpPr>
          <p:nvPr/>
        </p:nvCxnSpPr>
        <p:spPr>
          <a:xfrm>
            <a:off x="4781083" y="2193547"/>
            <a:ext cx="509260" cy="0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733661" y="2193014"/>
            <a:ext cx="551080" cy="533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>
            <a:hlinkClick r:id="rId10" action="ppaction://hlinksldjump"/>
          </p:cNvPr>
          <p:cNvSpPr/>
          <p:nvPr/>
        </p:nvSpPr>
        <p:spPr>
          <a:xfrm>
            <a:off x="5290343" y="1888090"/>
            <a:ext cx="1470362" cy="610913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ETL Engine Server</a:t>
            </a:r>
          </a:p>
        </p:txBody>
      </p:sp>
      <p:sp>
        <p:nvSpPr>
          <p:cNvPr id="117" name="Oval 116">
            <a:hlinkClick r:id="rId10" action="ppaction://hlinksldjump"/>
          </p:cNvPr>
          <p:cNvSpPr/>
          <p:nvPr/>
        </p:nvSpPr>
        <p:spPr>
          <a:xfrm>
            <a:off x="6572350" y="189598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118" name="Rounded Rectangle 117">
            <a:hlinkClick r:id="rId11" action="ppaction://hlinksldjump"/>
          </p:cNvPr>
          <p:cNvSpPr/>
          <p:nvPr/>
        </p:nvSpPr>
        <p:spPr>
          <a:xfrm>
            <a:off x="3310721" y="1888090"/>
            <a:ext cx="1470362" cy="610913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24" name="Oval 123">
            <a:hlinkClick r:id="rId11" action="ppaction://hlinksldjump"/>
          </p:cNvPr>
          <p:cNvSpPr/>
          <p:nvPr/>
        </p:nvSpPr>
        <p:spPr>
          <a:xfrm>
            <a:off x="4592728" y="189598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610775" y="2296549"/>
            <a:ext cx="1077997" cy="215444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Oracle/PostgreSQL</a:t>
            </a:r>
            <a:endParaRPr lang="en-US" sz="700" b="1" dirty="0">
              <a:solidFill>
                <a:schemeClr val="bg1"/>
              </a:solidFill>
            </a:endParaRPr>
          </a:p>
        </p:txBody>
      </p:sp>
      <p:cxnSp>
        <p:nvCxnSpPr>
          <p:cNvPr id="127" name="Straight Connector 126"/>
          <p:cNvCxnSpPr>
            <a:stCxn id="157" idx="0"/>
          </p:cNvCxnSpPr>
          <p:nvPr/>
        </p:nvCxnSpPr>
        <p:spPr>
          <a:xfrm flipV="1">
            <a:off x="5764512" y="2511993"/>
            <a:ext cx="864" cy="1407477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7678542" y="2499003"/>
            <a:ext cx="0" cy="850304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9" name="Picture 1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697" y="2226731"/>
            <a:ext cx="286283" cy="286283"/>
          </a:xfrm>
          <a:prstGeom prst="rect">
            <a:avLst/>
          </a:prstGeom>
        </p:spPr>
      </p:pic>
      <p:sp>
        <p:nvSpPr>
          <p:cNvPr id="130" name="Rectangle 129"/>
          <p:cNvSpPr/>
          <p:nvPr/>
        </p:nvSpPr>
        <p:spPr>
          <a:xfrm>
            <a:off x="1255496" y="4286840"/>
            <a:ext cx="157318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50" dirty="0">
                <a:solidFill>
                  <a:schemeClr val="lt1"/>
                </a:solidFill>
              </a:rPr>
              <a:t>Presentation Server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6318809" y="3784082"/>
            <a:ext cx="1208712" cy="1011401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332762" y="1964562"/>
            <a:ext cx="133183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50" dirty="0">
                <a:solidFill>
                  <a:schemeClr val="lt1"/>
                </a:solidFill>
              </a:rPr>
              <a:t>Database Server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368049" y="4370329"/>
            <a:ext cx="7416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414042"/>
                </a:solidFill>
              </a:rPr>
              <a:t>  . . .</a:t>
            </a:r>
            <a:endParaRPr lang="en-US" dirty="0">
              <a:solidFill>
                <a:srgbClr val="414042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7981089" y="4282087"/>
            <a:ext cx="946343" cy="441585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Managed System </a:t>
            </a:r>
            <a:r>
              <a:rPr lang="en-US" sz="1100" i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7877864" y="3784082"/>
            <a:ext cx="1174786" cy="1011401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1" name="Straight Connector 150"/>
          <p:cNvCxnSpPr>
            <a:stCxn id="82" idx="3"/>
            <a:endCxn id="167" idx="1"/>
          </p:cNvCxnSpPr>
          <p:nvPr/>
        </p:nvCxnSpPr>
        <p:spPr>
          <a:xfrm>
            <a:off x="7471738" y="4027652"/>
            <a:ext cx="443151" cy="443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5249838" y="4324162"/>
            <a:ext cx="1018879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14042"/>
                </a:solidFill>
              </a:rPr>
              <a:t>Third-Party Data Sources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5340902" y="3919470"/>
            <a:ext cx="847220" cy="820191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5" name="Oval 164">
            <a:hlinkClick r:id="rId6" action="ppaction://hlinksldjump"/>
          </p:cNvPr>
          <p:cNvSpPr/>
          <p:nvPr/>
        </p:nvSpPr>
        <p:spPr>
          <a:xfrm>
            <a:off x="4243080" y="3068841"/>
            <a:ext cx="180000" cy="180000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3246142" y="3481838"/>
            <a:ext cx="125033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/>
              <a:t>Remedy Single </a:t>
            </a:r>
            <a:br>
              <a:rPr lang="en-US" sz="1350" dirty="0"/>
            </a:br>
            <a:r>
              <a:rPr lang="en-US" sz="1350" dirty="0"/>
              <a:t>Sign-On Server</a:t>
            </a:r>
          </a:p>
        </p:txBody>
      </p:sp>
      <p:sp>
        <p:nvSpPr>
          <p:cNvPr id="167" name="Rounded Rectangle 166">
            <a:hlinkClick r:id="rId9" action="ppaction://hlinksldjump"/>
          </p:cNvPr>
          <p:cNvSpPr/>
          <p:nvPr/>
        </p:nvSpPr>
        <p:spPr>
          <a:xfrm>
            <a:off x="7914889" y="3834575"/>
            <a:ext cx="1092560" cy="387039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Capacity Agent</a:t>
            </a:r>
          </a:p>
        </p:txBody>
      </p:sp>
      <p:sp>
        <p:nvSpPr>
          <p:cNvPr id="168" name="Rounded Rectangle 167"/>
          <p:cNvSpPr/>
          <p:nvPr/>
        </p:nvSpPr>
        <p:spPr>
          <a:xfrm>
            <a:off x="6452938" y="4292532"/>
            <a:ext cx="946343" cy="441585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Managed System 1</a:t>
            </a:r>
          </a:p>
        </p:txBody>
      </p:sp>
      <p:sp>
        <p:nvSpPr>
          <p:cNvPr id="161" name="Rounded Rectangular Callout 160"/>
          <p:cNvSpPr/>
          <p:nvPr/>
        </p:nvSpPr>
        <p:spPr>
          <a:xfrm>
            <a:off x="3775687" y="844287"/>
            <a:ext cx="2886663" cy="909919"/>
          </a:xfrm>
          <a:prstGeom prst="wedgeRoundRectCallout">
            <a:avLst>
              <a:gd name="adj1" fmla="val 47841"/>
              <a:gd name="adj2" fmla="val 68466"/>
              <a:gd name="adj3" fmla="val 16667"/>
            </a:avLst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>
                <a:solidFill>
                  <a:srgbClr val="414042"/>
                </a:solidFill>
              </a:rPr>
              <a:t>The ETL Engine Server collects data from third-party data sources or from the Gateway Server. Unless deployed remotely, it must have access to the Database Server. </a:t>
            </a:r>
            <a:endParaRPr lang="en-US" sz="1200" dirty="0">
              <a:solidFill>
                <a:srgbClr val="414042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9" y="3076270"/>
            <a:ext cx="539873" cy="539873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>
          <a:xfrm>
            <a:off x="5586837" y="4056614"/>
            <a:ext cx="369030" cy="289210"/>
            <a:chOff x="5586837" y="4056614"/>
            <a:chExt cx="369030" cy="289210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586837" y="4058808"/>
              <a:ext cx="201986" cy="201986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62280" y="4056614"/>
              <a:ext cx="193587" cy="193587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4612" y="4097403"/>
              <a:ext cx="248421" cy="2484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86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>
            <a:off x="998582" y="2522919"/>
            <a:ext cx="2267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err="1">
                <a:solidFill>
                  <a:srgbClr val="F8F8F8"/>
                </a:solidFill>
              </a:rPr>
              <a:t>TrueSight</a:t>
            </a:r>
            <a:r>
              <a:rPr lang="en-IN" sz="900" dirty="0">
                <a:solidFill>
                  <a:srgbClr val="F8F8F8"/>
                </a:solidFill>
              </a:rPr>
              <a:t>  Capacity Optimization Console</a:t>
            </a:r>
            <a:endParaRPr lang="en-US" sz="900" dirty="0">
              <a:solidFill>
                <a:srgbClr val="F8F8F8"/>
              </a:solidFill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 flipH="1">
            <a:off x="928475" y="2813675"/>
            <a:ext cx="721928" cy="713584"/>
          </a:xfrm>
          <a:prstGeom prst="line">
            <a:avLst/>
          </a:prstGeom>
          <a:ln w="12700" cmpd="sng">
            <a:solidFill>
              <a:srgbClr val="666666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 flipV="1">
            <a:off x="928213" y="3513922"/>
            <a:ext cx="607770" cy="778610"/>
          </a:xfrm>
          <a:prstGeom prst="line">
            <a:avLst/>
          </a:prstGeom>
          <a:ln w="12700" cmpd="sng">
            <a:solidFill>
              <a:srgbClr val="666666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86553" y="2677491"/>
            <a:ext cx="61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14042"/>
                </a:solidFill>
              </a:rPr>
              <a:t>Users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3240" y="3807812"/>
            <a:ext cx="1112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14042"/>
                </a:solidFill>
              </a:rPr>
              <a:t>Administrator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11" y="2900607"/>
            <a:ext cx="450199" cy="45019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81" y="3332722"/>
            <a:ext cx="484412" cy="48441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9" y="2910065"/>
            <a:ext cx="476629" cy="476629"/>
          </a:xfrm>
          <a:prstGeom prst="rect">
            <a:avLst/>
          </a:prstGeom>
        </p:spPr>
      </p:pic>
      <p:sp>
        <p:nvSpPr>
          <p:cNvPr id="61" name="Rounded Rectangle 60">
            <a:hlinkClick r:id="rId7" action="ppaction://hlinksldjump"/>
          </p:cNvPr>
          <p:cNvSpPr/>
          <p:nvPr/>
        </p:nvSpPr>
        <p:spPr>
          <a:xfrm>
            <a:off x="1075720" y="2173232"/>
            <a:ext cx="1955815" cy="620137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62" name="Oval 61">
            <a:hlinkClick r:id="rId7" action="ppaction://hlinksldjump"/>
          </p:cNvPr>
          <p:cNvSpPr/>
          <p:nvPr/>
        </p:nvSpPr>
        <p:spPr>
          <a:xfrm>
            <a:off x="2826511" y="2199639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14045" y="2174688"/>
            <a:ext cx="148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50" dirty="0">
                <a:solidFill>
                  <a:schemeClr val="lt1"/>
                </a:solidFill>
              </a:rPr>
              <a:t>Application</a:t>
            </a:r>
            <a:r>
              <a:rPr lang="en-US" dirty="0"/>
              <a:t> </a:t>
            </a:r>
            <a:r>
              <a:rPr lang="en-US" sz="1350" dirty="0">
                <a:solidFill>
                  <a:schemeClr val="lt1"/>
                </a:solidFill>
              </a:rPr>
              <a:t>Server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71366" y="2820992"/>
            <a:ext cx="117555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User authentication</a:t>
            </a:r>
          </a:p>
        </p:txBody>
      </p:sp>
      <p:sp>
        <p:nvSpPr>
          <p:cNvPr id="72" name="syn">
            <a:hlinkClick r:id="rId8" action="ppaction://hlinksldjump"/>
          </p:cNvPr>
          <p:cNvSpPr/>
          <p:nvPr/>
        </p:nvSpPr>
        <p:spPr>
          <a:xfrm>
            <a:off x="3299004" y="3057766"/>
            <a:ext cx="1144320" cy="887172"/>
          </a:xfrm>
          <a:prstGeom prst="roundRect">
            <a:avLst>
              <a:gd name="adj" fmla="val 2135"/>
            </a:avLst>
          </a:prstGeom>
          <a:solidFill>
            <a:schemeClr val="bg1"/>
          </a:solidFill>
          <a:ln w="15875">
            <a:solidFill>
              <a:srgbClr val="41404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9" action="ppaction://hlinksldjump"/>
          </p:cNvPr>
          <p:cNvSpPr/>
          <p:nvPr/>
        </p:nvSpPr>
        <p:spPr>
          <a:xfrm>
            <a:off x="1075720" y="4286104"/>
            <a:ext cx="1955815" cy="509379"/>
          </a:xfrm>
          <a:prstGeom prst="roundRect">
            <a:avLst>
              <a:gd name="adj" fmla="val 2135"/>
            </a:avLst>
          </a:prstGeom>
          <a:solidFill>
            <a:srgbClr val="414042"/>
          </a:solidFill>
          <a:ln>
            <a:solidFill>
              <a:srgbClr val="41404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74" name="TextBox 73"/>
          <p:cNvSpPr txBox="1"/>
          <p:nvPr/>
        </p:nvSpPr>
        <p:spPr>
          <a:xfrm>
            <a:off x="7678542" y="2845438"/>
            <a:ext cx="109954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UDR files transfer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744821" y="1831500"/>
            <a:ext cx="6544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VIS files transfer</a:t>
            </a:r>
          </a:p>
        </p:txBody>
      </p:sp>
      <p:sp>
        <p:nvSpPr>
          <p:cNvPr id="76" name="Left Brace 75"/>
          <p:cNvSpPr/>
          <p:nvPr/>
        </p:nvSpPr>
        <p:spPr>
          <a:xfrm rot="5400000">
            <a:off x="7447642" y="2099058"/>
            <a:ext cx="461801" cy="2778260"/>
          </a:xfrm>
          <a:prstGeom prst="leftBrace">
            <a:avLst>
              <a:gd name="adj1" fmla="val 8333"/>
              <a:gd name="adj2" fmla="val 50020"/>
            </a:avLst>
          </a:prstGeom>
          <a:ln w="95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  <a:solidFill>
                <a:srgbClr val="414042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37851" y="1844715"/>
            <a:ext cx="6268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Database loading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23816" y="4015654"/>
            <a:ext cx="123189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User authentication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98582" y="2522919"/>
            <a:ext cx="2267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err="1">
                <a:solidFill>
                  <a:srgbClr val="F8F8F8"/>
                </a:solidFill>
              </a:rPr>
              <a:t>TrueSight</a:t>
            </a:r>
            <a:r>
              <a:rPr lang="en-IN" sz="900" dirty="0">
                <a:solidFill>
                  <a:srgbClr val="F8F8F8"/>
                </a:solidFill>
              </a:rPr>
              <a:t>  Capacity Optimization Console</a:t>
            </a:r>
            <a:endParaRPr lang="en-US" sz="900" dirty="0">
              <a:solidFill>
                <a:srgbClr val="F8F8F8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23728" y="4556894"/>
            <a:ext cx="1217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err="1">
                <a:solidFill>
                  <a:prstClr val="white"/>
                </a:solidFill>
              </a:rPr>
              <a:t>TrueSight</a:t>
            </a:r>
            <a:r>
              <a:rPr lang="en-IN" sz="900" dirty="0">
                <a:solidFill>
                  <a:prstClr val="white"/>
                </a:solidFill>
              </a:rPr>
              <a:t> Console</a:t>
            </a:r>
            <a:endParaRPr lang="en-US" sz="900" dirty="0">
              <a:solidFill>
                <a:prstClr val="white"/>
              </a:solidFill>
            </a:endParaRPr>
          </a:p>
        </p:txBody>
      </p:sp>
      <p:sp>
        <p:nvSpPr>
          <p:cNvPr id="82" name="Rounded Rectangle 81">
            <a:hlinkClick r:id="rId10" action="ppaction://hlinksldjump"/>
          </p:cNvPr>
          <p:cNvSpPr/>
          <p:nvPr/>
        </p:nvSpPr>
        <p:spPr>
          <a:xfrm>
            <a:off x="7304837" y="1888090"/>
            <a:ext cx="1470362" cy="610913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Gateway Server</a:t>
            </a:r>
          </a:p>
        </p:txBody>
      </p:sp>
      <p:sp>
        <p:nvSpPr>
          <p:cNvPr id="83" name="Oval 82">
            <a:hlinkClick r:id="rId10" action="ppaction://hlinksldjump"/>
          </p:cNvPr>
          <p:cNvSpPr/>
          <p:nvPr/>
        </p:nvSpPr>
        <p:spPr>
          <a:xfrm>
            <a:off x="8586844" y="189598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85" name="Rounded Rectangle 84">
            <a:hlinkClick r:id="rId11" action="ppaction://hlinksldjump"/>
          </p:cNvPr>
          <p:cNvSpPr/>
          <p:nvPr/>
        </p:nvSpPr>
        <p:spPr>
          <a:xfrm>
            <a:off x="6379178" y="3834132"/>
            <a:ext cx="1092560" cy="387039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Capacity Agent</a:t>
            </a:r>
          </a:p>
        </p:txBody>
      </p:sp>
      <p:sp>
        <p:nvSpPr>
          <p:cNvPr id="86" name="Oval 85">
            <a:hlinkClick r:id="rId11" action="ppaction://hlinksldjump"/>
          </p:cNvPr>
          <p:cNvSpPr/>
          <p:nvPr/>
        </p:nvSpPr>
        <p:spPr>
          <a:xfrm>
            <a:off x="7332345" y="3831410"/>
            <a:ext cx="144000" cy="144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?</a:t>
            </a:r>
          </a:p>
        </p:txBody>
      </p:sp>
      <p:sp>
        <p:nvSpPr>
          <p:cNvPr id="87" name="Oval 86">
            <a:hlinkClick r:id="rId9" action="ppaction://hlinksldjump"/>
          </p:cNvPr>
          <p:cNvSpPr/>
          <p:nvPr/>
        </p:nvSpPr>
        <p:spPr>
          <a:xfrm>
            <a:off x="2831923" y="4320801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928475" y="2813675"/>
            <a:ext cx="721928" cy="713584"/>
          </a:xfrm>
          <a:prstGeom prst="line">
            <a:avLst/>
          </a:prstGeom>
          <a:ln w="12700" cmpd="sng">
            <a:solidFill>
              <a:srgbClr val="666666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928213" y="3513922"/>
            <a:ext cx="607770" cy="778610"/>
          </a:xfrm>
          <a:prstGeom prst="line">
            <a:avLst/>
          </a:prstGeom>
          <a:ln w="12700" cmpd="sng">
            <a:solidFill>
              <a:srgbClr val="666666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73" idx="0"/>
          </p:cNvCxnSpPr>
          <p:nvPr/>
        </p:nvCxnSpPr>
        <p:spPr>
          <a:xfrm>
            <a:off x="2053628" y="2793369"/>
            <a:ext cx="0" cy="1492735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2430591" y="2813675"/>
            <a:ext cx="835704" cy="636039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2450545" y="3449714"/>
            <a:ext cx="815750" cy="823053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endCxn id="127" idx="1"/>
          </p:cNvCxnSpPr>
          <p:nvPr/>
        </p:nvCxnSpPr>
        <p:spPr>
          <a:xfrm flipV="1">
            <a:off x="3031535" y="2193547"/>
            <a:ext cx="279186" cy="289754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27" idx="3"/>
            <a:endCxn id="125" idx="1"/>
          </p:cNvCxnSpPr>
          <p:nvPr/>
        </p:nvCxnSpPr>
        <p:spPr>
          <a:xfrm>
            <a:off x="4781083" y="2193547"/>
            <a:ext cx="509260" cy="0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6733661" y="2193014"/>
            <a:ext cx="551080" cy="533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>
            <a:hlinkClick r:id="rId12" action="ppaction://hlinksldjump"/>
          </p:cNvPr>
          <p:cNvSpPr/>
          <p:nvPr/>
        </p:nvSpPr>
        <p:spPr>
          <a:xfrm>
            <a:off x="5290343" y="1888090"/>
            <a:ext cx="1470362" cy="610913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ETL Engine Server</a:t>
            </a:r>
          </a:p>
        </p:txBody>
      </p:sp>
      <p:sp>
        <p:nvSpPr>
          <p:cNvPr id="126" name="Oval 125">
            <a:hlinkClick r:id="rId12" action="ppaction://hlinksldjump"/>
          </p:cNvPr>
          <p:cNvSpPr/>
          <p:nvPr/>
        </p:nvSpPr>
        <p:spPr>
          <a:xfrm>
            <a:off x="6572350" y="189598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127" name="Rounded Rectangle 126">
            <a:hlinkClick r:id="rId13" action="ppaction://hlinksldjump"/>
          </p:cNvPr>
          <p:cNvSpPr/>
          <p:nvPr/>
        </p:nvSpPr>
        <p:spPr>
          <a:xfrm>
            <a:off x="3310721" y="1888090"/>
            <a:ext cx="1470362" cy="610913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28" name="Oval 127">
            <a:hlinkClick r:id="rId13" action="ppaction://hlinksldjump"/>
          </p:cNvPr>
          <p:cNvSpPr/>
          <p:nvPr/>
        </p:nvSpPr>
        <p:spPr>
          <a:xfrm>
            <a:off x="4592728" y="189598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610775" y="2296549"/>
            <a:ext cx="1077997" cy="215444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Oracle/PostgreSQL</a:t>
            </a:r>
            <a:endParaRPr lang="en-US" sz="700" b="1" dirty="0">
              <a:solidFill>
                <a:schemeClr val="bg1"/>
              </a:solidFill>
            </a:endParaRPr>
          </a:p>
        </p:txBody>
      </p:sp>
      <p:cxnSp>
        <p:nvCxnSpPr>
          <p:cNvPr id="133" name="Straight Connector 132"/>
          <p:cNvCxnSpPr>
            <a:stCxn id="158" idx="0"/>
          </p:cNvCxnSpPr>
          <p:nvPr/>
        </p:nvCxnSpPr>
        <p:spPr>
          <a:xfrm flipV="1">
            <a:off x="5764512" y="2511993"/>
            <a:ext cx="864" cy="1407477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7678542" y="2499003"/>
            <a:ext cx="0" cy="850304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" name="Picture 13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697" y="2226731"/>
            <a:ext cx="286283" cy="286283"/>
          </a:xfrm>
          <a:prstGeom prst="rect">
            <a:avLst/>
          </a:prstGeom>
        </p:spPr>
      </p:pic>
      <p:sp>
        <p:nvSpPr>
          <p:cNvPr id="138" name="Rectangle 137"/>
          <p:cNvSpPr/>
          <p:nvPr/>
        </p:nvSpPr>
        <p:spPr>
          <a:xfrm>
            <a:off x="1255496" y="4286840"/>
            <a:ext cx="157318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50" dirty="0">
                <a:solidFill>
                  <a:schemeClr val="lt1"/>
                </a:solidFill>
              </a:rPr>
              <a:t>Presentation Server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6318809" y="3784082"/>
            <a:ext cx="1208712" cy="1011401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332762" y="1964562"/>
            <a:ext cx="133183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50" dirty="0">
                <a:solidFill>
                  <a:schemeClr val="lt1"/>
                </a:solidFill>
              </a:rPr>
              <a:t>Database Server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368049" y="4370329"/>
            <a:ext cx="7416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414042"/>
                </a:solidFill>
              </a:rPr>
              <a:t>  . . .</a:t>
            </a:r>
            <a:endParaRPr lang="en-US" dirty="0">
              <a:solidFill>
                <a:srgbClr val="414042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7981089" y="4282087"/>
            <a:ext cx="946343" cy="441585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Managed System </a:t>
            </a:r>
            <a:r>
              <a:rPr lang="en-US" sz="1100" i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53" name="Rounded Rectangle 152"/>
          <p:cNvSpPr/>
          <p:nvPr/>
        </p:nvSpPr>
        <p:spPr>
          <a:xfrm>
            <a:off x="7877864" y="3784082"/>
            <a:ext cx="1174786" cy="1011401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6" name="Straight Connector 155"/>
          <p:cNvCxnSpPr>
            <a:stCxn id="85" idx="3"/>
            <a:endCxn id="168" idx="1"/>
          </p:cNvCxnSpPr>
          <p:nvPr/>
        </p:nvCxnSpPr>
        <p:spPr>
          <a:xfrm>
            <a:off x="7471738" y="4027652"/>
            <a:ext cx="443151" cy="443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249838" y="4324162"/>
            <a:ext cx="1018879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14042"/>
                </a:solidFill>
              </a:rPr>
              <a:t>Third-Party Data Sources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5340902" y="3919470"/>
            <a:ext cx="847220" cy="820191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6" name="Oval 165">
            <a:hlinkClick r:id="rId8" action="ppaction://hlinksldjump"/>
          </p:cNvPr>
          <p:cNvSpPr/>
          <p:nvPr/>
        </p:nvSpPr>
        <p:spPr>
          <a:xfrm>
            <a:off x="4243080" y="3068841"/>
            <a:ext cx="180000" cy="180000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3246142" y="3481838"/>
            <a:ext cx="125033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/>
              <a:t>Remedy Single </a:t>
            </a:r>
            <a:br>
              <a:rPr lang="en-US" sz="1350" dirty="0"/>
            </a:br>
            <a:r>
              <a:rPr lang="en-US" sz="1350" dirty="0"/>
              <a:t>Sign-On Server</a:t>
            </a:r>
          </a:p>
        </p:txBody>
      </p:sp>
      <p:sp>
        <p:nvSpPr>
          <p:cNvPr id="168" name="Rounded Rectangle 167">
            <a:hlinkClick r:id="rId11" action="ppaction://hlinksldjump"/>
          </p:cNvPr>
          <p:cNvSpPr/>
          <p:nvPr/>
        </p:nvSpPr>
        <p:spPr>
          <a:xfrm>
            <a:off x="7914889" y="3834575"/>
            <a:ext cx="1092560" cy="387039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Capacity Agent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6452938" y="4292532"/>
            <a:ext cx="946343" cy="441585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Managed System 1</a:t>
            </a:r>
          </a:p>
        </p:txBody>
      </p:sp>
      <p:sp>
        <p:nvSpPr>
          <p:cNvPr id="160" name="Rounded Rectangular Callout 159"/>
          <p:cNvSpPr/>
          <p:nvPr/>
        </p:nvSpPr>
        <p:spPr>
          <a:xfrm>
            <a:off x="1972638" y="968755"/>
            <a:ext cx="2599362" cy="659898"/>
          </a:xfrm>
          <a:prstGeom prst="wedgeRoundRectCallout">
            <a:avLst>
              <a:gd name="adj1" fmla="val 55135"/>
              <a:gd name="adj2" fmla="val 94523"/>
              <a:gd name="adj3" fmla="val 16667"/>
            </a:avLst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>
                <a:solidFill>
                  <a:srgbClr val="414042"/>
                </a:solidFill>
              </a:rPr>
              <a:t>One Oracle or PostgreSQL Database Server is required for each </a:t>
            </a:r>
            <a:r>
              <a:rPr lang="en-IN" sz="1200" dirty="0" err="1">
                <a:solidFill>
                  <a:srgbClr val="414042"/>
                </a:solidFill>
              </a:rPr>
              <a:t>TrueSight</a:t>
            </a:r>
            <a:r>
              <a:rPr lang="en-IN" sz="1200" dirty="0">
                <a:solidFill>
                  <a:srgbClr val="414042"/>
                </a:solidFill>
              </a:rPr>
              <a:t> Capacity Optimization instance.</a:t>
            </a:r>
            <a:endParaRPr lang="en-US" sz="1200" dirty="0">
              <a:solidFill>
                <a:srgbClr val="414042"/>
              </a:solidFill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9" y="3076270"/>
            <a:ext cx="539873" cy="539873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>
          <a:xfrm>
            <a:off x="5586837" y="4056614"/>
            <a:ext cx="369030" cy="289210"/>
            <a:chOff x="5586837" y="4056614"/>
            <a:chExt cx="369030" cy="289210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586837" y="4058808"/>
              <a:ext cx="201986" cy="201986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762280" y="4056614"/>
              <a:ext cx="193587" cy="193587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4612" y="4097403"/>
              <a:ext cx="248421" cy="2484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9503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286553" y="2677491"/>
            <a:ext cx="61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14042"/>
                </a:solidFill>
              </a:rPr>
              <a:t>Users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240" y="3807812"/>
            <a:ext cx="1112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14042"/>
                </a:solidFill>
              </a:rPr>
              <a:t>Administrator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1" y="2900607"/>
            <a:ext cx="450199" cy="450199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81" y="3332722"/>
            <a:ext cx="484412" cy="48441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9" y="2910065"/>
            <a:ext cx="476629" cy="476629"/>
          </a:xfrm>
          <a:prstGeom prst="rect">
            <a:avLst/>
          </a:prstGeom>
        </p:spPr>
      </p:pic>
      <p:sp>
        <p:nvSpPr>
          <p:cNvPr id="169" name="Rounded Rectangle 168">
            <a:hlinkClick r:id="rId5" action="ppaction://hlinksldjump"/>
          </p:cNvPr>
          <p:cNvSpPr/>
          <p:nvPr/>
        </p:nvSpPr>
        <p:spPr>
          <a:xfrm>
            <a:off x="1075720" y="2173232"/>
            <a:ext cx="1955815" cy="620137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0" name="Oval 169">
            <a:hlinkClick r:id="rId5" action="ppaction://hlinksldjump"/>
          </p:cNvPr>
          <p:cNvSpPr/>
          <p:nvPr/>
        </p:nvSpPr>
        <p:spPr>
          <a:xfrm>
            <a:off x="2826511" y="2199639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1314045" y="2174688"/>
            <a:ext cx="148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50" dirty="0">
                <a:solidFill>
                  <a:schemeClr val="lt1"/>
                </a:solidFill>
              </a:rPr>
              <a:t>Application</a:t>
            </a:r>
            <a:r>
              <a:rPr lang="en-US" dirty="0"/>
              <a:t> </a:t>
            </a:r>
            <a:r>
              <a:rPr lang="en-US" sz="1350" dirty="0">
                <a:solidFill>
                  <a:schemeClr val="lt1"/>
                </a:solidFill>
              </a:rPr>
              <a:t>Server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571366" y="2820992"/>
            <a:ext cx="117555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User authentication</a:t>
            </a:r>
          </a:p>
        </p:txBody>
      </p:sp>
      <p:sp>
        <p:nvSpPr>
          <p:cNvPr id="173" name="syn">
            <a:hlinkClick r:id="rId6" action="ppaction://hlinksldjump"/>
          </p:cNvPr>
          <p:cNvSpPr/>
          <p:nvPr/>
        </p:nvSpPr>
        <p:spPr>
          <a:xfrm>
            <a:off x="3299004" y="3057766"/>
            <a:ext cx="1144320" cy="887172"/>
          </a:xfrm>
          <a:prstGeom prst="roundRect">
            <a:avLst>
              <a:gd name="adj" fmla="val 2135"/>
            </a:avLst>
          </a:prstGeom>
          <a:solidFill>
            <a:schemeClr val="bg1"/>
          </a:solidFill>
          <a:ln w="15875">
            <a:solidFill>
              <a:srgbClr val="41404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4" name="Rounded Rectangle 173">
            <a:hlinkClick r:id="rId7" action="ppaction://hlinksldjump"/>
          </p:cNvPr>
          <p:cNvSpPr/>
          <p:nvPr/>
        </p:nvSpPr>
        <p:spPr>
          <a:xfrm>
            <a:off x="1075720" y="4286104"/>
            <a:ext cx="1955815" cy="509379"/>
          </a:xfrm>
          <a:prstGeom prst="roundRect">
            <a:avLst>
              <a:gd name="adj" fmla="val 2135"/>
            </a:avLst>
          </a:prstGeom>
          <a:solidFill>
            <a:srgbClr val="414042"/>
          </a:solidFill>
          <a:ln>
            <a:solidFill>
              <a:srgbClr val="41404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5" name="TextBox 174"/>
          <p:cNvSpPr txBox="1"/>
          <p:nvPr/>
        </p:nvSpPr>
        <p:spPr>
          <a:xfrm>
            <a:off x="7678542" y="2845438"/>
            <a:ext cx="109954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UDR files transfer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6744821" y="1831500"/>
            <a:ext cx="6544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VIS files transfer</a:t>
            </a:r>
          </a:p>
        </p:txBody>
      </p:sp>
      <p:sp>
        <p:nvSpPr>
          <p:cNvPr id="177" name="Left Brace 176"/>
          <p:cNvSpPr/>
          <p:nvPr/>
        </p:nvSpPr>
        <p:spPr>
          <a:xfrm rot="5400000">
            <a:off x="7447642" y="2099058"/>
            <a:ext cx="461801" cy="2778260"/>
          </a:xfrm>
          <a:prstGeom prst="leftBrace">
            <a:avLst>
              <a:gd name="adj1" fmla="val 8333"/>
              <a:gd name="adj2" fmla="val 50020"/>
            </a:avLst>
          </a:prstGeom>
          <a:ln w="95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  <a:solidFill>
                <a:srgbClr val="414042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737851" y="1844715"/>
            <a:ext cx="6268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Database loading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2623816" y="4015654"/>
            <a:ext cx="123189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User authentication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998582" y="2522919"/>
            <a:ext cx="2267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err="1">
                <a:solidFill>
                  <a:srgbClr val="F8F8F8"/>
                </a:solidFill>
              </a:rPr>
              <a:t>TrueSight</a:t>
            </a:r>
            <a:r>
              <a:rPr lang="en-IN" sz="900" dirty="0">
                <a:solidFill>
                  <a:srgbClr val="F8F8F8"/>
                </a:solidFill>
              </a:rPr>
              <a:t>  Capacity Optimization Console</a:t>
            </a:r>
            <a:endParaRPr lang="en-US" sz="900" dirty="0">
              <a:solidFill>
                <a:srgbClr val="F8F8F8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523728" y="4556894"/>
            <a:ext cx="1217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err="1">
                <a:solidFill>
                  <a:prstClr val="white"/>
                </a:solidFill>
              </a:rPr>
              <a:t>TrueSight</a:t>
            </a:r>
            <a:r>
              <a:rPr lang="en-IN" sz="900" dirty="0">
                <a:solidFill>
                  <a:prstClr val="white"/>
                </a:solidFill>
              </a:rPr>
              <a:t> Console</a:t>
            </a:r>
            <a:endParaRPr lang="en-US" sz="900" dirty="0">
              <a:solidFill>
                <a:prstClr val="white"/>
              </a:solidFill>
            </a:endParaRPr>
          </a:p>
        </p:txBody>
      </p:sp>
      <p:sp>
        <p:nvSpPr>
          <p:cNvPr id="182" name="Rounded Rectangle 181">
            <a:hlinkClick r:id="rId8" action="ppaction://hlinksldjump"/>
          </p:cNvPr>
          <p:cNvSpPr/>
          <p:nvPr/>
        </p:nvSpPr>
        <p:spPr>
          <a:xfrm>
            <a:off x="7304837" y="1888090"/>
            <a:ext cx="1470362" cy="610913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Gateway Server</a:t>
            </a:r>
          </a:p>
        </p:txBody>
      </p:sp>
      <p:sp>
        <p:nvSpPr>
          <p:cNvPr id="183" name="Oval 182">
            <a:hlinkClick r:id="rId8" action="ppaction://hlinksldjump"/>
          </p:cNvPr>
          <p:cNvSpPr/>
          <p:nvPr/>
        </p:nvSpPr>
        <p:spPr>
          <a:xfrm>
            <a:off x="8586844" y="189598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184" name="Rounded Rectangle 183">
            <a:hlinkClick r:id="rId9" action="ppaction://hlinksldjump"/>
          </p:cNvPr>
          <p:cNvSpPr/>
          <p:nvPr/>
        </p:nvSpPr>
        <p:spPr>
          <a:xfrm>
            <a:off x="6379178" y="3834132"/>
            <a:ext cx="1092560" cy="387039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Capacity Agent</a:t>
            </a:r>
          </a:p>
        </p:txBody>
      </p:sp>
      <p:sp>
        <p:nvSpPr>
          <p:cNvPr id="185" name="Oval 184">
            <a:hlinkClick r:id="rId9" action="ppaction://hlinksldjump"/>
          </p:cNvPr>
          <p:cNvSpPr/>
          <p:nvPr/>
        </p:nvSpPr>
        <p:spPr>
          <a:xfrm>
            <a:off x="7332345" y="3831410"/>
            <a:ext cx="144000" cy="144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?</a:t>
            </a:r>
          </a:p>
        </p:txBody>
      </p:sp>
      <p:sp>
        <p:nvSpPr>
          <p:cNvPr id="186" name="Oval 185">
            <a:hlinkClick r:id="rId7" action="ppaction://hlinksldjump"/>
          </p:cNvPr>
          <p:cNvSpPr/>
          <p:nvPr/>
        </p:nvSpPr>
        <p:spPr>
          <a:xfrm>
            <a:off x="2831923" y="4320801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cxnSp>
        <p:nvCxnSpPr>
          <p:cNvPr id="187" name="Straight Connector 186"/>
          <p:cNvCxnSpPr/>
          <p:nvPr/>
        </p:nvCxnSpPr>
        <p:spPr>
          <a:xfrm flipH="1">
            <a:off x="928475" y="2813675"/>
            <a:ext cx="721928" cy="713584"/>
          </a:xfrm>
          <a:prstGeom prst="line">
            <a:avLst/>
          </a:prstGeom>
          <a:ln w="12700" cmpd="sng">
            <a:solidFill>
              <a:srgbClr val="666666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 flipV="1">
            <a:off x="928213" y="3513922"/>
            <a:ext cx="607770" cy="778610"/>
          </a:xfrm>
          <a:prstGeom prst="line">
            <a:avLst/>
          </a:prstGeom>
          <a:ln w="12700" cmpd="sng">
            <a:solidFill>
              <a:srgbClr val="666666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endCxn id="174" idx="0"/>
          </p:cNvCxnSpPr>
          <p:nvPr/>
        </p:nvCxnSpPr>
        <p:spPr>
          <a:xfrm>
            <a:off x="2053628" y="2793369"/>
            <a:ext cx="0" cy="1492735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2430591" y="2813675"/>
            <a:ext cx="835704" cy="636039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2450545" y="3449714"/>
            <a:ext cx="815750" cy="823053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endCxn id="197" idx="1"/>
          </p:cNvCxnSpPr>
          <p:nvPr/>
        </p:nvCxnSpPr>
        <p:spPr>
          <a:xfrm flipV="1">
            <a:off x="3031535" y="2193547"/>
            <a:ext cx="279186" cy="289754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97" idx="3"/>
            <a:endCxn id="195" idx="1"/>
          </p:cNvCxnSpPr>
          <p:nvPr/>
        </p:nvCxnSpPr>
        <p:spPr>
          <a:xfrm>
            <a:off x="4781083" y="2193547"/>
            <a:ext cx="509260" cy="0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6733661" y="2193014"/>
            <a:ext cx="551080" cy="533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Rounded Rectangle 194">
            <a:hlinkClick r:id="rId10" action="ppaction://hlinksldjump"/>
          </p:cNvPr>
          <p:cNvSpPr/>
          <p:nvPr/>
        </p:nvSpPr>
        <p:spPr>
          <a:xfrm>
            <a:off x="5290343" y="1888090"/>
            <a:ext cx="1470362" cy="610913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ETL Engine Server</a:t>
            </a:r>
          </a:p>
        </p:txBody>
      </p:sp>
      <p:sp>
        <p:nvSpPr>
          <p:cNvPr id="196" name="Oval 195">
            <a:hlinkClick r:id="rId10" action="ppaction://hlinksldjump"/>
          </p:cNvPr>
          <p:cNvSpPr/>
          <p:nvPr/>
        </p:nvSpPr>
        <p:spPr>
          <a:xfrm>
            <a:off x="6572350" y="189598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197" name="Rounded Rectangle 196">
            <a:hlinkClick r:id="rId11" action="ppaction://hlinksldjump"/>
          </p:cNvPr>
          <p:cNvSpPr/>
          <p:nvPr/>
        </p:nvSpPr>
        <p:spPr>
          <a:xfrm>
            <a:off x="3310721" y="1888090"/>
            <a:ext cx="1470362" cy="610913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98" name="Oval 197">
            <a:hlinkClick r:id="rId11" action="ppaction://hlinksldjump"/>
          </p:cNvPr>
          <p:cNvSpPr/>
          <p:nvPr/>
        </p:nvSpPr>
        <p:spPr>
          <a:xfrm>
            <a:off x="4592728" y="189598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3610775" y="2296549"/>
            <a:ext cx="1077997" cy="215444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Oracle/PostgreSQL</a:t>
            </a:r>
            <a:endParaRPr lang="en-US" sz="700" b="1" dirty="0">
              <a:solidFill>
                <a:schemeClr val="bg1"/>
              </a:solidFill>
            </a:endParaRPr>
          </a:p>
        </p:txBody>
      </p:sp>
      <p:cxnSp>
        <p:nvCxnSpPr>
          <p:cNvPr id="200" name="Straight Connector 199"/>
          <p:cNvCxnSpPr>
            <a:stCxn id="211" idx="0"/>
          </p:cNvCxnSpPr>
          <p:nvPr/>
        </p:nvCxnSpPr>
        <p:spPr>
          <a:xfrm flipV="1">
            <a:off x="5764512" y="2511993"/>
            <a:ext cx="864" cy="1407477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7678542" y="2499003"/>
            <a:ext cx="0" cy="850304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2" name="Picture 20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697" y="2226731"/>
            <a:ext cx="286283" cy="286283"/>
          </a:xfrm>
          <a:prstGeom prst="rect">
            <a:avLst/>
          </a:prstGeom>
        </p:spPr>
      </p:pic>
      <p:sp>
        <p:nvSpPr>
          <p:cNvPr id="203" name="Rectangle 202"/>
          <p:cNvSpPr/>
          <p:nvPr/>
        </p:nvSpPr>
        <p:spPr>
          <a:xfrm>
            <a:off x="1255496" y="4286840"/>
            <a:ext cx="157318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50" dirty="0">
                <a:solidFill>
                  <a:schemeClr val="lt1"/>
                </a:solidFill>
              </a:rPr>
              <a:t>Presentation Server</a:t>
            </a:r>
          </a:p>
        </p:txBody>
      </p:sp>
      <p:sp>
        <p:nvSpPr>
          <p:cNvPr id="204" name="Rounded Rectangle 203"/>
          <p:cNvSpPr/>
          <p:nvPr/>
        </p:nvSpPr>
        <p:spPr>
          <a:xfrm>
            <a:off x="6318809" y="3784082"/>
            <a:ext cx="1208712" cy="1011401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3332762" y="1964562"/>
            <a:ext cx="133183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50" dirty="0">
                <a:solidFill>
                  <a:schemeClr val="lt1"/>
                </a:solidFill>
              </a:rPr>
              <a:t>Database Server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7368049" y="4370329"/>
            <a:ext cx="7416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414042"/>
                </a:solidFill>
              </a:rPr>
              <a:t>  . . .</a:t>
            </a:r>
            <a:endParaRPr lang="en-US" dirty="0">
              <a:solidFill>
                <a:srgbClr val="414042"/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7981089" y="4282087"/>
            <a:ext cx="946343" cy="441585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Managed System </a:t>
            </a:r>
            <a:r>
              <a:rPr lang="en-US" sz="1100" i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08" name="Rounded Rectangle 207"/>
          <p:cNvSpPr/>
          <p:nvPr/>
        </p:nvSpPr>
        <p:spPr>
          <a:xfrm>
            <a:off x="7877864" y="3784082"/>
            <a:ext cx="1174786" cy="1011401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09" name="Straight Connector 208"/>
          <p:cNvCxnSpPr>
            <a:stCxn id="184" idx="3"/>
            <a:endCxn id="219" idx="1"/>
          </p:cNvCxnSpPr>
          <p:nvPr/>
        </p:nvCxnSpPr>
        <p:spPr>
          <a:xfrm>
            <a:off x="7471738" y="4027652"/>
            <a:ext cx="443151" cy="443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5249838" y="4324162"/>
            <a:ext cx="1018879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14042"/>
                </a:solidFill>
              </a:rPr>
              <a:t>Third-Party Data Sources</a:t>
            </a:r>
          </a:p>
        </p:txBody>
      </p:sp>
      <p:sp>
        <p:nvSpPr>
          <p:cNvPr id="211" name="Rounded Rectangle 210"/>
          <p:cNvSpPr/>
          <p:nvPr/>
        </p:nvSpPr>
        <p:spPr>
          <a:xfrm>
            <a:off x="5340902" y="3919470"/>
            <a:ext cx="847220" cy="820191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7" name="Oval 216">
            <a:hlinkClick r:id="rId6" action="ppaction://hlinksldjump"/>
          </p:cNvPr>
          <p:cNvSpPr/>
          <p:nvPr/>
        </p:nvSpPr>
        <p:spPr>
          <a:xfrm>
            <a:off x="4243080" y="3068841"/>
            <a:ext cx="180000" cy="180000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3246142" y="3481838"/>
            <a:ext cx="125033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/>
              <a:t>Remedy Single </a:t>
            </a:r>
            <a:br>
              <a:rPr lang="en-US" sz="1350" dirty="0"/>
            </a:br>
            <a:r>
              <a:rPr lang="en-US" sz="1350" dirty="0"/>
              <a:t>Sign-On Server</a:t>
            </a:r>
          </a:p>
        </p:txBody>
      </p:sp>
      <p:sp>
        <p:nvSpPr>
          <p:cNvPr id="219" name="Rounded Rectangle 218">
            <a:hlinkClick r:id="rId9" action="ppaction://hlinksldjump"/>
          </p:cNvPr>
          <p:cNvSpPr/>
          <p:nvPr/>
        </p:nvSpPr>
        <p:spPr>
          <a:xfrm>
            <a:off x="7914889" y="3834575"/>
            <a:ext cx="1092560" cy="387039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Capacity Agent</a:t>
            </a:r>
          </a:p>
        </p:txBody>
      </p:sp>
      <p:sp>
        <p:nvSpPr>
          <p:cNvPr id="220" name="Rounded Rectangle 219"/>
          <p:cNvSpPr/>
          <p:nvPr/>
        </p:nvSpPr>
        <p:spPr>
          <a:xfrm>
            <a:off x="6452938" y="4292532"/>
            <a:ext cx="946343" cy="441585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Managed System 1</a:t>
            </a:r>
          </a:p>
        </p:txBody>
      </p:sp>
      <p:sp>
        <p:nvSpPr>
          <p:cNvPr id="72" name="Rounded Rectangular Callout 71"/>
          <p:cNvSpPr/>
          <p:nvPr/>
        </p:nvSpPr>
        <p:spPr>
          <a:xfrm>
            <a:off x="363537" y="932380"/>
            <a:ext cx="3170773" cy="895786"/>
          </a:xfrm>
          <a:prstGeom prst="wedgeRoundRectCallout">
            <a:avLst>
              <a:gd name="adj1" fmla="val 30336"/>
              <a:gd name="adj2" fmla="val 89725"/>
              <a:gd name="adj3" fmla="val 16667"/>
            </a:avLst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>
                <a:solidFill>
                  <a:srgbClr val="414042"/>
                </a:solidFill>
              </a:rPr>
              <a:t>As the host for the </a:t>
            </a:r>
            <a:r>
              <a:rPr lang="en-IN" sz="1200" dirty="0" err="1">
                <a:solidFill>
                  <a:srgbClr val="414042"/>
                </a:solidFill>
              </a:rPr>
              <a:t>TrueSight</a:t>
            </a:r>
            <a:r>
              <a:rPr lang="en-IN" sz="1200" dirty="0">
                <a:solidFill>
                  <a:srgbClr val="414042"/>
                </a:solidFill>
              </a:rPr>
              <a:t> Capacity Optimization console, the Application Server runs several software components and must have access to the Database Server. </a:t>
            </a:r>
            <a:endParaRPr lang="en-US" sz="1200" dirty="0">
              <a:solidFill>
                <a:srgbClr val="414042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9" y="3076270"/>
            <a:ext cx="539873" cy="539873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5586837" y="4056614"/>
            <a:ext cx="369030" cy="289210"/>
            <a:chOff x="5586837" y="4056614"/>
            <a:chExt cx="369030" cy="289210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586837" y="4058808"/>
              <a:ext cx="201986" cy="201986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62280" y="4056614"/>
              <a:ext cx="193587" cy="193587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4612" y="4097403"/>
              <a:ext cx="248421" cy="2484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324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286553" y="2677491"/>
            <a:ext cx="61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14042"/>
                </a:solidFill>
              </a:rPr>
              <a:t>Users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240" y="3807812"/>
            <a:ext cx="1112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14042"/>
                </a:solidFill>
              </a:rPr>
              <a:t>Administrator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1" y="2900607"/>
            <a:ext cx="450199" cy="450199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81" y="3332722"/>
            <a:ext cx="484412" cy="48441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9" y="2910065"/>
            <a:ext cx="476629" cy="476629"/>
          </a:xfrm>
          <a:prstGeom prst="rect">
            <a:avLst/>
          </a:prstGeom>
        </p:spPr>
      </p:pic>
      <p:sp>
        <p:nvSpPr>
          <p:cNvPr id="61" name="Rounded Rectangle 60">
            <a:hlinkClick r:id="rId5" action="ppaction://hlinksldjump"/>
          </p:cNvPr>
          <p:cNvSpPr/>
          <p:nvPr/>
        </p:nvSpPr>
        <p:spPr>
          <a:xfrm>
            <a:off x="1075720" y="2173232"/>
            <a:ext cx="1955815" cy="620137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62" name="Oval 61">
            <a:hlinkClick r:id="rId5" action="ppaction://hlinksldjump"/>
          </p:cNvPr>
          <p:cNvSpPr/>
          <p:nvPr/>
        </p:nvSpPr>
        <p:spPr>
          <a:xfrm>
            <a:off x="2826511" y="2199639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14045" y="2174688"/>
            <a:ext cx="148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50" dirty="0">
                <a:solidFill>
                  <a:schemeClr val="lt1"/>
                </a:solidFill>
              </a:rPr>
              <a:t>Application</a:t>
            </a:r>
            <a:r>
              <a:rPr lang="en-US" dirty="0"/>
              <a:t> </a:t>
            </a:r>
            <a:r>
              <a:rPr lang="en-US" sz="1350" dirty="0">
                <a:solidFill>
                  <a:schemeClr val="lt1"/>
                </a:solidFill>
              </a:rPr>
              <a:t>Server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71366" y="2820992"/>
            <a:ext cx="117555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User authentication</a:t>
            </a:r>
          </a:p>
        </p:txBody>
      </p:sp>
      <p:sp>
        <p:nvSpPr>
          <p:cNvPr id="72" name="syn">
            <a:hlinkClick r:id="rId6" action="ppaction://hlinksldjump"/>
          </p:cNvPr>
          <p:cNvSpPr/>
          <p:nvPr/>
        </p:nvSpPr>
        <p:spPr>
          <a:xfrm>
            <a:off x="3299004" y="3057766"/>
            <a:ext cx="1144320" cy="887172"/>
          </a:xfrm>
          <a:prstGeom prst="roundRect">
            <a:avLst>
              <a:gd name="adj" fmla="val 2135"/>
            </a:avLst>
          </a:prstGeom>
          <a:solidFill>
            <a:schemeClr val="bg1"/>
          </a:solidFill>
          <a:ln w="15875">
            <a:solidFill>
              <a:srgbClr val="41404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7" action="ppaction://hlinksldjump"/>
          </p:cNvPr>
          <p:cNvSpPr/>
          <p:nvPr/>
        </p:nvSpPr>
        <p:spPr>
          <a:xfrm>
            <a:off x="1075720" y="4286104"/>
            <a:ext cx="1955815" cy="509379"/>
          </a:xfrm>
          <a:prstGeom prst="roundRect">
            <a:avLst>
              <a:gd name="adj" fmla="val 2135"/>
            </a:avLst>
          </a:prstGeom>
          <a:solidFill>
            <a:srgbClr val="414042"/>
          </a:solidFill>
          <a:ln>
            <a:solidFill>
              <a:srgbClr val="41404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74" name="TextBox 73"/>
          <p:cNvSpPr txBox="1"/>
          <p:nvPr/>
        </p:nvSpPr>
        <p:spPr>
          <a:xfrm>
            <a:off x="7678542" y="2845438"/>
            <a:ext cx="109954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UDR files transfer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744821" y="1831500"/>
            <a:ext cx="6544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VIS files transfer</a:t>
            </a:r>
          </a:p>
        </p:txBody>
      </p:sp>
      <p:sp>
        <p:nvSpPr>
          <p:cNvPr id="76" name="Left Brace 75"/>
          <p:cNvSpPr/>
          <p:nvPr/>
        </p:nvSpPr>
        <p:spPr>
          <a:xfrm rot="5400000">
            <a:off x="7447642" y="2099058"/>
            <a:ext cx="461801" cy="2778260"/>
          </a:xfrm>
          <a:prstGeom prst="leftBrace">
            <a:avLst>
              <a:gd name="adj1" fmla="val 8333"/>
              <a:gd name="adj2" fmla="val 50020"/>
            </a:avLst>
          </a:prstGeom>
          <a:ln w="95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  <a:solidFill>
                <a:srgbClr val="414042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37851" y="1844715"/>
            <a:ext cx="6268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Database loading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23816" y="4015654"/>
            <a:ext cx="123189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User authentication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98582" y="2522919"/>
            <a:ext cx="2267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err="1">
                <a:solidFill>
                  <a:srgbClr val="F8F8F8"/>
                </a:solidFill>
              </a:rPr>
              <a:t>TrueSight</a:t>
            </a:r>
            <a:r>
              <a:rPr lang="en-IN" sz="900" dirty="0">
                <a:solidFill>
                  <a:srgbClr val="F8F8F8"/>
                </a:solidFill>
              </a:rPr>
              <a:t>  Capacity Optimization Console</a:t>
            </a:r>
            <a:endParaRPr lang="en-US" sz="900" dirty="0">
              <a:solidFill>
                <a:srgbClr val="F8F8F8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523728" y="4556894"/>
            <a:ext cx="1217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err="1">
                <a:solidFill>
                  <a:prstClr val="white"/>
                </a:solidFill>
              </a:rPr>
              <a:t>TrueSight</a:t>
            </a:r>
            <a:r>
              <a:rPr lang="en-IN" sz="900" dirty="0">
                <a:solidFill>
                  <a:prstClr val="white"/>
                </a:solidFill>
              </a:rPr>
              <a:t> Console</a:t>
            </a:r>
            <a:endParaRPr lang="en-US" sz="900" dirty="0">
              <a:solidFill>
                <a:prstClr val="white"/>
              </a:solidFill>
            </a:endParaRPr>
          </a:p>
        </p:txBody>
      </p:sp>
      <p:sp>
        <p:nvSpPr>
          <p:cNvPr id="89" name="Rounded Rectangle 88">
            <a:hlinkClick r:id="rId8" action="ppaction://hlinksldjump"/>
          </p:cNvPr>
          <p:cNvSpPr/>
          <p:nvPr/>
        </p:nvSpPr>
        <p:spPr>
          <a:xfrm>
            <a:off x="7304837" y="1888090"/>
            <a:ext cx="1470362" cy="610913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Gateway Server</a:t>
            </a:r>
          </a:p>
        </p:txBody>
      </p:sp>
      <p:sp>
        <p:nvSpPr>
          <p:cNvPr id="93" name="Oval 92">
            <a:hlinkClick r:id="rId8" action="ppaction://hlinksldjump"/>
          </p:cNvPr>
          <p:cNvSpPr/>
          <p:nvPr/>
        </p:nvSpPr>
        <p:spPr>
          <a:xfrm>
            <a:off x="8586844" y="189598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95" name="Rounded Rectangle 94">
            <a:hlinkClick r:id="rId9" action="ppaction://hlinksldjump"/>
          </p:cNvPr>
          <p:cNvSpPr/>
          <p:nvPr/>
        </p:nvSpPr>
        <p:spPr>
          <a:xfrm>
            <a:off x="6379178" y="3834132"/>
            <a:ext cx="1092560" cy="387039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Capacity Agent</a:t>
            </a:r>
          </a:p>
        </p:txBody>
      </p:sp>
      <p:sp>
        <p:nvSpPr>
          <p:cNvPr id="107" name="Oval 106">
            <a:hlinkClick r:id="rId9" action="ppaction://hlinksldjump"/>
          </p:cNvPr>
          <p:cNvSpPr/>
          <p:nvPr/>
        </p:nvSpPr>
        <p:spPr>
          <a:xfrm>
            <a:off x="7332345" y="3831410"/>
            <a:ext cx="144000" cy="144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?</a:t>
            </a:r>
          </a:p>
        </p:txBody>
      </p:sp>
      <p:sp>
        <p:nvSpPr>
          <p:cNvPr id="109" name="Oval 108">
            <a:hlinkClick r:id="rId7" action="ppaction://hlinksldjump"/>
          </p:cNvPr>
          <p:cNvSpPr/>
          <p:nvPr/>
        </p:nvSpPr>
        <p:spPr>
          <a:xfrm>
            <a:off x="2831923" y="4320801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cxnSp>
        <p:nvCxnSpPr>
          <p:cNvPr id="112" name="Straight Connector 111"/>
          <p:cNvCxnSpPr/>
          <p:nvPr/>
        </p:nvCxnSpPr>
        <p:spPr>
          <a:xfrm flipH="1">
            <a:off x="928475" y="2813675"/>
            <a:ext cx="721928" cy="713584"/>
          </a:xfrm>
          <a:prstGeom prst="line">
            <a:avLst/>
          </a:prstGeom>
          <a:ln w="12700" cmpd="sng">
            <a:solidFill>
              <a:srgbClr val="666666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 flipV="1">
            <a:off x="928213" y="3513922"/>
            <a:ext cx="607770" cy="778610"/>
          </a:xfrm>
          <a:prstGeom prst="line">
            <a:avLst/>
          </a:prstGeom>
          <a:ln w="12700" cmpd="sng">
            <a:solidFill>
              <a:srgbClr val="666666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endCxn id="73" idx="0"/>
          </p:cNvCxnSpPr>
          <p:nvPr/>
        </p:nvCxnSpPr>
        <p:spPr>
          <a:xfrm>
            <a:off x="2053628" y="2793369"/>
            <a:ext cx="0" cy="1492735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430591" y="2813675"/>
            <a:ext cx="835704" cy="636039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2450545" y="3449714"/>
            <a:ext cx="815750" cy="823053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28" idx="1"/>
          </p:cNvCxnSpPr>
          <p:nvPr/>
        </p:nvCxnSpPr>
        <p:spPr>
          <a:xfrm flipV="1">
            <a:off x="3031535" y="2193547"/>
            <a:ext cx="279186" cy="289754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28" idx="3"/>
            <a:endCxn id="126" idx="1"/>
          </p:cNvCxnSpPr>
          <p:nvPr/>
        </p:nvCxnSpPr>
        <p:spPr>
          <a:xfrm>
            <a:off x="4781083" y="2193547"/>
            <a:ext cx="509260" cy="0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733661" y="2193014"/>
            <a:ext cx="551080" cy="533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>
            <a:hlinkClick r:id="rId10" action="ppaction://hlinksldjump"/>
          </p:cNvPr>
          <p:cNvSpPr/>
          <p:nvPr/>
        </p:nvSpPr>
        <p:spPr>
          <a:xfrm>
            <a:off x="5290343" y="1888090"/>
            <a:ext cx="1470362" cy="610913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ETL Engine Server</a:t>
            </a:r>
          </a:p>
        </p:txBody>
      </p:sp>
      <p:sp>
        <p:nvSpPr>
          <p:cNvPr id="127" name="Oval 126">
            <a:hlinkClick r:id="rId10" action="ppaction://hlinksldjump"/>
          </p:cNvPr>
          <p:cNvSpPr/>
          <p:nvPr/>
        </p:nvSpPr>
        <p:spPr>
          <a:xfrm>
            <a:off x="6572350" y="189598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128" name="Rounded Rectangle 127">
            <a:hlinkClick r:id="rId11" action="ppaction://hlinksldjump"/>
          </p:cNvPr>
          <p:cNvSpPr/>
          <p:nvPr/>
        </p:nvSpPr>
        <p:spPr>
          <a:xfrm>
            <a:off x="3310721" y="1888090"/>
            <a:ext cx="1470362" cy="610913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29" name="Oval 128">
            <a:hlinkClick r:id="rId11" action="ppaction://hlinksldjump"/>
          </p:cNvPr>
          <p:cNvSpPr/>
          <p:nvPr/>
        </p:nvSpPr>
        <p:spPr>
          <a:xfrm>
            <a:off x="4592728" y="189598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610775" y="2296549"/>
            <a:ext cx="1077997" cy="215444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Oracle/PostgreSQL</a:t>
            </a:r>
            <a:endParaRPr lang="en-US" sz="700" b="1" dirty="0">
              <a:solidFill>
                <a:schemeClr val="bg1"/>
              </a:solidFill>
            </a:endParaRPr>
          </a:p>
        </p:txBody>
      </p:sp>
      <p:cxnSp>
        <p:nvCxnSpPr>
          <p:cNvPr id="132" name="Straight Connector 131"/>
          <p:cNvCxnSpPr>
            <a:stCxn id="157" idx="0"/>
          </p:cNvCxnSpPr>
          <p:nvPr/>
        </p:nvCxnSpPr>
        <p:spPr>
          <a:xfrm flipV="1">
            <a:off x="5764512" y="2511993"/>
            <a:ext cx="864" cy="1407477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7678542" y="2499003"/>
            <a:ext cx="0" cy="850304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4" name="Picture 13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697" y="2226731"/>
            <a:ext cx="286283" cy="286283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1255496" y="4286840"/>
            <a:ext cx="157318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50" dirty="0">
                <a:solidFill>
                  <a:schemeClr val="lt1"/>
                </a:solidFill>
              </a:rPr>
              <a:t>Presentation Server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6318809" y="3784082"/>
            <a:ext cx="1208712" cy="1011401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332762" y="1964562"/>
            <a:ext cx="133183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50" dirty="0">
                <a:solidFill>
                  <a:schemeClr val="lt1"/>
                </a:solidFill>
              </a:rPr>
              <a:t>Database Server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368049" y="4370329"/>
            <a:ext cx="7416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414042"/>
                </a:solidFill>
              </a:rPr>
              <a:t>  . . .</a:t>
            </a:r>
            <a:endParaRPr lang="en-US" dirty="0">
              <a:solidFill>
                <a:srgbClr val="414042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7981089" y="4282087"/>
            <a:ext cx="946343" cy="441585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Managed System </a:t>
            </a:r>
            <a:r>
              <a:rPr lang="en-US" sz="1100" i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7877864" y="3784082"/>
            <a:ext cx="1174786" cy="1011401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3" name="Straight Connector 152"/>
          <p:cNvCxnSpPr>
            <a:stCxn id="95" idx="3"/>
            <a:endCxn id="167" idx="1"/>
          </p:cNvCxnSpPr>
          <p:nvPr/>
        </p:nvCxnSpPr>
        <p:spPr>
          <a:xfrm>
            <a:off x="7471738" y="4027652"/>
            <a:ext cx="443151" cy="443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249838" y="4324162"/>
            <a:ext cx="1018879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14042"/>
                </a:solidFill>
              </a:rPr>
              <a:t>Third-Party Data Sources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5340902" y="3919470"/>
            <a:ext cx="847220" cy="820191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5" name="Oval 164">
            <a:hlinkClick r:id="rId6" action="ppaction://hlinksldjump"/>
          </p:cNvPr>
          <p:cNvSpPr/>
          <p:nvPr/>
        </p:nvSpPr>
        <p:spPr>
          <a:xfrm>
            <a:off x="4243080" y="3068841"/>
            <a:ext cx="180000" cy="180000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3246142" y="3481838"/>
            <a:ext cx="125033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/>
              <a:t>Remedy Single </a:t>
            </a:r>
            <a:br>
              <a:rPr lang="en-US" sz="1350" dirty="0"/>
            </a:br>
            <a:r>
              <a:rPr lang="en-US" sz="1350" dirty="0"/>
              <a:t>Sign-On Server</a:t>
            </a:r>
          </a:p>
        </p:txBody>
      </p:sp>
      <p:sp>
        <p:nvSpPr>
          <p:cNvPr id="167" name="Rounded Rectangle 166">
            <a:hlinkClick r:id="rId9" action="ppaction://hlinksldjump"/>
          </p:cNvPr>
          <p:cNvSpPr/>
          <p:nvPr/>
        </p:nvSpPr>
        <p:spPr>
          <a:xfrm>
            <a:off x="7914889" y="3834575"/>
            <a:ext cx="1092560" cy="387039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Capacity Agent</a:t>
            </a:r>
          </a:p>
        </p:txBody>
      </p:sp>
      <p:sp>
        <p:nvSpPr>
          <p:cNvPr id="168" name="Rounded Rectangle 167"/>
          <p:cNvSpPr/>
          <p:nvPr/>
        </p:nvSpPr>
        <p:spPr>
          <a:xfrm>
            <a:off x="6452938" y="4292532"/>
            <a:ext cx="946343" cy="441585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Managed System 1</a:t>
            </a:r>
          </a:p>
        </p:txBody>
      </p:sp>
      <p:sp>
        <p:nvSpPr>
          <p:cNvPr id="160" name="Rounded Rectangular Callout 159"/>
          <p:cNvSpPr/>
          <p:nvPr/>
        </p:nvSpPr>
        <p:spPr>
          <a:xfrm>
            <a:off x="4807608" y="2617191"/>
            <a:ext cx="2783849" cy="959476"/>
          </a:xfrm>
          <a:prstGeom prst="wedgeRoundRectCallout">
            <a:avLst>
              <a:gd name="adj1" fmla="val -63822"/>
              <a:gd name="adj2" fmla="val 10343"/>
              <a:gd name="adj3" fmla="val 16667"/>
            </a:avLst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>
                <a:solidFill>
                  <a:srgbClr val="414042"/>
                </a:solidFill>
              </a:rPr>
              <a:t>To use the features hosted on the Presentation Server, </a:t>
            </a:r>
            <a:r>
              <a:rPr lang="en-IN" sz="1200" dirty="0" err="1">
                <a:solidFill>
                  <a:srgbClr val="414042"/>
                </a:solidFill>
              </a:rPr>
              <a:t>TrueSight</a:t>
            </a:r>
            <a:r>
              <a:rPr lang="en-IN" sz="1200" dirty="0">
                <a:solidFill>
                  <a:srgbClr val="414042"/>
                </a:solidFill>
              </a:rPr>
              <a:t> Capacity Optimization users must be externally authenticated by Remedy Single Sign-On. </a:t>
            </a:r>
            <a:endParaRPr lang="en-US" sz="1200" dirty="0">
              <a:solidFill>
                <a:srgbClr val="414042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9" y="3076270"/>
            <a:ext cx="539873" cy="539873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5586837" y="4056614"/>
            <a:ext cx="369030" cy="289210"/>
            <a:chOff x="5586837" y="4056614"/>
            <a:chExt cx="369030" cy="28921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586837" y="4058808"/>
              <a:ext cx="201986" cy="201986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62280" y="4056614"/>
              <a:ext cx="193587" cy="193587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4612" y="4097403"/>
              <a:ext cx="248421" cy="2484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083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5586837" y="4056614"/>
            <a:ext cx="369030" cy="289210"/>
            <a:chOff x="5586837" y="4056614"/>
            <a:chExt cx="369030" cy="28921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6837" y="4058808"/>
              <a:ext cx="201986" cy="201986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2280" y="4056614"/>
              <a:ext cx="193587" cy="193587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4612" y="4097403"/>
              <a:ext cx="248421" cy="248421"/>
            </a:xfrm>
            <a:prstGeom prst="rect">
              <a:avLst/>
            </a:prstGeom>
          </p:spPr>
        </p:pic>
      </p:grpSp>
      <p:sp>
        <p:nvSpPr>
          <p:cNvPr id="76" name="TextBox 75"/>
          <p:cNvSpPr txBox="1"/>
          <p:nvPr/>
        </p:nvSpPr>
        <p:spPr>
          <a:xfrm>
            <a:off x="286553" y="2677491"/>
            <a:ext cx="61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14042"/>
                </a:solidFill>
              </a:rPr>
              <a:t>Users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3240" y="3807812"/>
            <a:ext cx="1112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14042"/>
                </a:solidFill>
              </a:rPr>
              <a:t>Administrator</a:t>
            </a: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11" y="2900607"/>
            <a:ext cx="450199" cy="450199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81" y="3332722"/>
            <a:ext cx="484412" cy="4844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9" y="2910065"/>
            <a:ext cx="476629" cy="476629"/>
          </a:xfrm>
          <a:prstGeom prst="rect">
            <a:avLst/>
          </a:prstGeom>
        </p:spPr>
      </p:pic>
      <p:sp>
        <p:nvSpPr>
          <p:cNvPr id="61" name="Rounded Rectangle 60">
            <a:hlinkClick r:id="rId9" action="ppaction://hlinksldjump"/>
          </p:cNvPr>
          <p:cNvSpPr/>
          <p:nvPr/>
        </p:nvSpPr>
        <p:spPr>
          <a:xfrm>
            <a:off x="1075720" y="2173232"/>
            <a:ext cx="1955815" cy="620137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62" name="Oval 61">
            <a:hlinkClick r:id="rId9" action="ppaction://hlinksldjump"/>
          </p:cNvPr>
          <p:cNvSpPr/>
          <p:nvPr/>
        </p:nvSpPr>
        <p:spPr>
          <a:xfrm>
            <a:off x="2826511" y="2199639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314045" y="2174688"/>
            <a:ext cx="1488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50" dirty="0">
                <a:solidFill>
                  <a:schemeClr val="lt1"/>
                </a:solidFill>
              </a:rPr>
              <a:t>Application</a:t>
            </a:r>
            <a:r>
              <a:rPr lang="en-US" dirty="0"/>
              <a:t> </a:t>
            </a:r>
            <a:r>
              <a:rPr lang="en-US" sz="1350" dirty="0">
                <a:solidFill>
                  <a:schemeClr val="lt1"/>
                </a:solidFill>
              </a:rPr>
              <a:t>Server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571366" y="2820992"/>
            <a:ext cx="117555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User authentication</a:t>
            </a:r>
          </a:p>
        </p:txBody>
      </p:sp>
      <p:sp>
        <p:nvSpPr>
          <p:cNvPr id="65" name="syn">
            <a:hlinkClick r:id="rId10" action="ppaction://hlinksldjump"/>
          </p:cNvPr>
          <p:cNvSpPr/>
          <p:nvPr/>
        </p:nvSpPr>
        <p:spPr>
          <a:xfrm>
            <a:off x="3299004" y="3057766"/>
            <a:ext cx="1144320" cy="887172"/>
          </a:xfrm>
          <a:prstGeom prst="roundRect">
            <a:avLst>
              <a:gd name="adj" fmla="val 2135"/>
            </a:avLst>
          </a:prstGeom>
          <a:solidFill>
            <a:schemeClr val="bg1"/>
          </a:solidFill>
          <a:ln w="15875">
            <a:solidFill>
              <a:srgbClr val="41404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Rounded Rectangle 65">
            <a:hlinkClick r:id="rId11" action="ppaction://hlinksldjump"/>
          </p:cNvPr>
          <p:cNvSpPr/>
          <p:nvPr/>
        </p:nvSpPr>
        <p:spPr>
          <a:xfrm>
            <a:off x="1075720" y="4286104"/>
            <a:ext cx="1955815" cy="509379"/>
          </a:xfrm>
          <a:prstGeom prst="roundRect">
            <a:avLst>
              <a:gd name="adj" fmla="val 2135"/>
            </a:avLst>
          </a:prstGeom>
          <a:solidFill>
            <a:srgbClr val="414042"/>
          </a:solidFill>
          <a:ln>
            <a:solidFill>
              <a:srgbClr val="41404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67" name="TextBox 66"/>
          <p:cNvSpPr txBox="1"/>
          <p:nvPr/>
        </p:nvSpPr>
        <p:spPr>
          <a:xfrm>
            <a:off x="7678542" y="2845438"/>
            <a:ext cx="109954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UDR files transfer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744821" y="1831500"/>
            <a:ext cx="6544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VIS files transfer</a:t>
            </a:r>
          </a:p>
        </p:txBody>
      </p:sp>
      <p:sp>
        <p:nvSpPr>
          <p:cNvPr id="94" name="Left Brace 93"/>
          <p:cNvSpPr/>
          <p:nvPr/>
        </p:nvSpPr>
        <p:spPr>
          <a:xfrm rot="5400000">
            <a:off x="7447642" y="2099058"/>
            <a:ext cx="461801" cy="2778260"/>
          </a:xfrm>
          <a:prstGeom prst="leftBrace">
            <a:avLst>
              <a:gd name="adj1" fmla="val 8333"/>
              <a:gd name="adj2" fmla="val 50020"/>
            </a:avLst>
          </a:prstGeom>
          <a:ln w="95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  <a:solidFill>
                <a:srgbClr val="414042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37851" y="1844715"/>
            <a:ext cx="6268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Database loading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623816" y="4015654"/>
            <a:ext cx="123189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14042"/>
                </a:solidFill>
              </a:rPr>
              <a:t>User authentication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98582" y="2522919"/>
            <a:ext cx="2267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err="1">
                <a:solidFill>
                  <a:srgbClr val="F8F8F8"/>
                </a:solidFill>
              </a:rPr>
              <a:t>TrueSight</a:t>
            </a:r>
            <a:r>
              <a:rPr lang="en-IN" sz="900" dirty="0">
                <a:solidFill>
                  <a:srgbClr val="F8F8F8"/>
                </a:solidFill>
              </a:rPr>
              <a:t>  Capacity Optimization Console</a:t>
            </a:r>
            <a:endParaRPr lang="en-US" sz="900" dirty="0">
              <a:solidFill>
                <a:srgbClr val="F8F8F8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523728" y="4556894"/>
            <a:ext cx="1217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err="1">
                <a:solidFill>
                  <a:prstClr val="white"/>
                </a:solidFill>
              </a:rPr>
              <a:t>TrueSight</a:t>
            </a:r>
            <a:r>
              <a:rPr lang="en-IN" sz="900" dirty="0">
                <a:solidFill>
                  <a:prstClr val="white"/>
                </a:solidFill>
              </a:rPr>
              <a:t> Console</a:t>
            </a:r>
            <a:endParaRPr lang="en-US" sz="900" dirty="0">
              <a:solidFill>
                <a:prstClr val="white"/>
              </a:solidFill>
            </a:endParaRPr>
          </a:p>
        </p:txBody>
      </p:sp>
      <p:sp>
        <p:nvSpPr>
          <p:cNvPr id="103" name="Rounded Rectangle 102">
            <a:hlinkClick r:id="rId12" action="ppaction://hlinksldjump"/>
          </p:cNvPr>
          <p:cNvSpPr/>
          <p:nvPr/>
        </p:nvSpPr>
        <p:spPr>
          <a:xfrm>
            <a:off x="7304837" y="1888090"/>
            <a:ext cx="1470362" cy="610913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Gateway Server</a:t>
            </a:r>
          </a:p>
        </p:txBody>
      </p:sp>
      <p:sp>
        <p:nvSpPr>
          <p:cNvPr id="104" name="Oval 103">
            <a:hlinkClick r:id="rId12" action="ppaction://hlinksldjump"/>
          </p:cNvPr>
          <p:cNvSpPr/>
          <p:nvPr/>
        </p:nvSpPr>
        <p:spPr>
          <a:xfrm>
            <a:off x="8586844" y="189598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105" name="Rounded Rectangle 104">
            <a:hlinkClick r:id="rId13" action="ppaction://hlinksldjump"/>
          </p:cNvPr>
          <p:cNvSpPr/>
          <p:nvPr/>
        </p:nvSpPr>
        <p:spPr>
          <a:xfrm>
            <a:off x="6379178" y="3834132"/>
            <a:ext cx="1092560" cy="387039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Capacity Agent</a:t>
            </a:r>
          </a:p>
        </p:txBody>
      </p:sp>
      <p:sp>
        <p:nvSpPr>
          <p:cNvPr id="106" name="Oval 105">
            <a:hlinkClick r:id="rId13" action="ppaction://hlinksldjump"/>
          </p:cNvPr>
          <p:cNvSpPr/>
          <p:nvPr/>
        </p:nvSpPr>
        <p:spPr>
          <a:xfrm>
            <a:off x="7332345" y="3831410"/>
            <a:ext cx="144000" cy="144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?</a:t>
            </a:r>
          </a:p>
        </p:txBody>
      </p:sp>
      <p:sp>
        <p:nvSpPr>
          <p:cNvPr id="107" name="Oval 106">
            <a:hlinkClick r:id="rId11" action="ppaction://hlinksldjump"/>
          </p:cNvPr>
          <p:cNvSpPr/>
          <p:nvPr/>
        </p:nvSpPr>
        <p:spPr>
          <a:xfrm>
            <a:off x="2831923" y="4320801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928475" y="2813675"/>
            <a:ext cx="721928" cy="713584"/>
          </a:xfrm>
          <a:prstGeom prst="line">
            <a:avLst/>
          </a:prstGeom>
          <a:ln w="12700" cmpd="sng">
            <a:solidFill>
              <a:srgbClr val="666666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928213" y="3513922"/>
            <a:ext cx="607770" cy="778610"/>
          </a:xfrm>
          <a:prstGeom prst="line">
            <a:avLst/>
          </a:prstGeom>
          <a:ln w="12700" cmpd="sng">
            <a:solidFill>
              <a:srgbClr val="666666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66" idx="0"/>
          </p:cNvCxnSpPr>
          <p:nvPr/>
        </p:nvCxnSpPr>
        <p:spPr>
          <a:xfrm>
            <a:off x="2053628" y="2793369"/>
            <a:ext cx="0" cy="1492735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430591" y="2813675"/>
            <a:ext cx="835704" cy="636039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2450545" y="3449714"/>
            <a:ext cx="815750" cy="823053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126" idx="1"/>
          </p:cNvCxnSpPr>
          <p:nvPr/>
        </p:nvCxnSpPr>
        <p:spPr>
          <a:xfrm flipV="1">
            <a:off x="3031535" y="2193547"/>
            <a:ext cx="279186" cy="289754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26" idx="3"/>
            <a:endCxn id="124" idx="1"/>
          </p:cNvCxnSpPr>
          <p:nvPr/>
        </p:nvCxnSpPr>
        <p:spPr>
          <a:xfrm>
            <a:off x="4781083" y="2193547"/>
            <a:ext cx="509260" cy="0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6733661" y="2193014"/>
            <a:ext cx="551080" cy="533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123">
            <a:hlinkClick r:id="rId14" action="ppaction://hlinksldjump"/>
          </p:cNvPr>
          <p:cNvSpPr/>
          <p:nvPr/>
        </p:nvSpPr>
        <p:spPr>
          <a:xfrm>
            <a:off x="5290343" y="1888090"/>
            <a:ext cx="1470362" cy="610913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ETL Engine Server</a:t>
            </a:r>
          </a:p>
        </p:txBody>
      </p:sp>
      <p:sp>
        <p:nvSpPr>
          <p:cNvPr id="125" name="Oval 124">
            <a:hlinkClick r:id="rId14" action="ppaction://hlinksldjump"/>
          </p:cNvPr>
          <p:cNvSpPr/>
          <p:nvPr/>
        </p:nvSpPr>
        <p:spPr>
          <a:xfrm>
            <a:off x="6572350" y="189598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126" name="Rounded Rectangle 125">
            <a:hlinkClick r:id="rId15" action="ppaction://hlinksldjump"/>
          </p:cNvPr>
          <p:cNvSpPr/>
          <p:nvPr/>
        </p:nvSpPr>
        <p:spPr>
          <a:xfrm>
            <a:off x="3310721" y="1888090"/>
            <a:ext cx="1470362" cy="610913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27" name="Oval 126">
            <a:hlinkClick r:id="rId15" action="ppaction://hlinksldjump"/>
          </p:cNvPr>
          <p:cNvSpPr/>
          <p:nvPr/>
        </p:nvSpPr>
        <p:spPr>
          <a:xfrm>
            <a:off x="4592728" y="189598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610775" y="2296549"/>
            <a:ext cx="1077997" cy="215444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Oracle/PostgreSQL</a:t>
            </a:r>
            <a:endParaRPr lang="en-US" sz="700" b="1" dirty="0">
              <a:solidFill>
                <a:schemeClr val="bg1"/>
              </a:solidFill>
            </a:endParaRPr>
          </a:p>
        </p:txBody>
      </p:sp>
      <p:cxnSp>
        <p:nvCxnSpPr>
          <p:cNvPr id="129" name="Straight Connector 128"/>
          <p:cNvCxnSpPr>
            <a:stCxn id="155" idx="0"/>
          </p:cNvCxnSpPr>
          <p:nvPr/>
        </p:nvCxnSpPr>
        <p:spPr>
          <a:xfrm flipV="1">
            <a:off x="5764512" y="2511993"/>
            <a:ext cx="864" cy="1407477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678542" y="2499003"/>
            <a:ext cx="0" cy="850304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2" name="Picture 13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697" y="2226731"/>
            <a:ext cx="286283" cy="286283"/>
          </a:xfrm>
          <a:prstGeom prst="rect">
            <a:avLst/>
          </a:prstGeom>
        </p:spPr>
      </p:pic>
      <p:sp>
        <p:nvSpPr>
          <p:cNvPr id="135" name="Rectangle 134"/>
          <p:cNvSpPr/>
          <p:nvPr/>
        </p:nvSpPr>
        <p:spPr>
          <a:xfrm>
            <a:off x="1255496" y="4286840"/>
            <a:ext cx="157318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50" dirty="0">
                <a:solidFill>
                  <a:schemeClr val="lt1"/>
                </a:solidFill>
              </a:rPr>
              <a:t>Presentation Server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6318809" y="3784082"/>
            <a:ext cx="1208712" cy="1011401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332762" y="1964562"/>
            <a:ext cx="133183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50" dirty="0">
                <a:solidFill>
                  <a:schemeClr val="lt1"/>
                </a:solidFill>
              </a:rPr>
              <a:t>Database Server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368049" y="4370329"/>
            <a:ext cx="7416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414042"/>
                </a:solidFill>
              </a:rPr>
              <a:t>  . . .</a:t>
            </a:r>
            <a:endParaRPr lang="en-US" dirty="0">
              <a:solidFill>
                <a:srgbClr val="414042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7981089" y="4282087"/>
            <a:ext cx="946343" cy="441585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Managed System </a:t>
            </a:r>
            <a:r>
              <a:rPr lang="en-US" sz="1100" i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7877864" y="3784082"/>
            <a:ext cx="1174786" cy="1011401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1" name="Straight Connector 150"/>
          <p:cNvCxnSpPr>
            <a:stCxn id="105" idx="3"/>
            <a:endCxn id="165" idx="1"/>
          </p:cNvCxnSpPr>
          <p:nvPr/>
        </p:nvCxnSpPr>
        <p:spPr>
          <a:xfrm>
            <a:off x="7471738" y="4027652"/>
            <a:ext cx="443151" cy="443"/>
          </a:xfrm>
          <a:prstGeom prst="line">
            <a:avLst/>
          </a:prstGeom>
          <a:ln w="12700" cmpd="sng">
            <a:solidFill>
              <a:srgbClr val="6666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5249838" y="4324162"/>
            <a:ext cx="1018879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14042"/>
                </a:solidFill>
              </a:rPr>
              <a:t>Third-Party Data Sources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5340902" y="3919470"/>
            <a:ext cx="847220" cy="820191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3" name="Oval 162">
            <a:hlinkClick r:id="rId10" action="ppaction://hlinksldjump"/>
          </p:cNvPr>
          <p:cNvSpPr/>
          <p:nvPr/>
        </p:nvSpPr>
        <p:spPr>
          <a:xfrm>
            <a:off x="4243080" y="3068841"/>
            <a:ext cx="180000" cy="180000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3246142" y="3481838"/>
            <a:ext cx="125033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/>
              <a:t>Remedy Single </a:t>
            </a:r>
            <a:br>
              <a:rPr lang="en-US" sz="1350" dirty="0"/>
            </a:br>
            <a:r>
              <a:rPr lang="en-US" sz="1350" dirty="0"/>
              <a:t>Sign-On Server</a:t>
            </a:r>
          </a:p>
        </p:txBody>
      </p:sp>
      <p:sp>
        <p:nvSpPr>
          <p:cNvPr id="165" name="Rounded Rectangle 164">
            <a:hlinkClick r:id="rId13" action="ppaction://hlinksldjump"/>
          </p:cNvPr>
          <p:cNvSpPr/>
          <p:nvPr/>
        </p:nvSpPr>
        <p:spPr>
          <a:xfrm>
            <a:off x="7914889" y="3834575"/>
            <a:ext cx="1092560" cy="387039"/>
          </a:xfrm>
          <a:prstGeom prst="roundRect">
            <a:avLst>
              <a:gd name="adj" fmla="val 2135"/>
            </a:avLst>
          </a:prstGeom>
          <a:solidFill>
            <a:srgbClr val="6D9DEB"/>
          </a:solidFill>
          <a:ln>
            <a:solidFill>
              <a:srgbClr val="6D9DEB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Capacity Agent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6452938" y="4292532"/>
            <a:ext cx="946343" cy="441585"/>
          </a:xfrm>
          <a:prstGeom prst="roundRect">
            <a:avLst>
              <a:gd name="adj" fmla="val 2135"/>
            </a:avLst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Managed System 1</a:t>
            </a:r>
          </a:p>
        </p:txBody>
      </p:sp>
      <p:sp>
        <p:nvSpPr>
          <p:cNvPr id="159" name="Rounded Rectangular Callout 158"/>
          <p:cNvSpPr/>
          <p:nvPr/>
        </p:nvSpPr>
        <p:spPr>
          <a:xfrm>
            <a:off x="3332762" y="3943009"/>
            <a:ext cx="2793819" cy="1065104"/>
          </a:xfrm>
          <a:prstGeom prst="wedgeRoundRectCallout">
            <a:avLst>
              <a:gd name="adj1" fmla="val -62025"/>
              <a:gd name="adj2" fmla="val -8851"/>
              <a:gd name="adj3" fmla="val 16667"/>
            </a:avLst>
          </a:prstGeom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414042"/>
                </a:solidFill>
              </a:rPr>
              <a:t>The </a:t>
            </a:r>
            <a:r>
              <a:rPr lang="en-US" sz="1200" dirty="0" err="1">
                <a:solidFill>
                  <a:srgbClr val="414042"/>
                </a:solidFill>
              </a:rPr>
              <a:t>TrueSight</a:t>
            </a:r>
            <a:r>
              <a:rPr lang="en-US" sz="1200" dirty="0">
                <a:solidFill>
                  <a:srgbClr val="414042"/>
                </a:solidFill>
              </a:rPr>
              <a:t> console, which is hosted on the Presentation Server, is the primary user interface for Capacity Views, Investigate, and Cloud Cost Control. 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9" y="3076270"/>
            <a:ext cx="539873" cy="53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3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BMC - Game On">
      <a:dk1>
        <a:srgbClr val="414042"/>
      </a:dk1>
      <a:lt1>
        <a:sysClr val="window" lastClr="FFFFFF"/>
      </a:lt1>
      <a:dk2>
        <a:srgbClr val="414042"/>
      </a:dk2>
      <a:lt2>
        <a:srgbClr val="F2F2F2"/>
      </a:lt2>
      <a:accent1>
        <a:srgbClr val="414042"/>
      </a:accent1>
      <a:accent2>
        <a:srgbClr val="FE5000"/>
      </a:accent2>
      <a:accent3>
        <a:srgbClr val="F86E00"/>
      </a:accent3>
      <a:accent4>
        <a:srgbClr val="F98700"/>
      </a:accent4>
      <a:accent5>
        <a:srgbClr val="00A79D"/>
      </a:accent5>
      <a:accent6>
        <a:srgbClr val="A7A99D"/>
      </a:accent6>
      <a:hlink>
        <a:srgbClr val="00A79D"/>
      </a:hlink>
      <a:folHlink>
        <a:srgbClr val="41404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ternal Use Only Master">
  <a:themeElements>
    <a:clrScheme name="BMC - Game On">
      <a:dk1>
        <a:srgbClr val="414042"/>
      </a:dk1>
      <a:lt1>
        <a:sysClr val="window" lastClr="FFFFFF"/>
      </a:lt1>
      <a:dk2>
        <a:srgbClr val="414042"/>
      </a:dk2>
      <a:lt2>
        <a:srgbClr val="F2F2F2"/>
      </a:lt2>
      <a:accent1>
        <a:srgbClr val="414042"/>
      </a:accent1>
      <a:accent2>
        <a:srgbClr val="FE5000"/>
      </a:accent2>
      <a:accent3>
        <a:srgbClr val="F86E00"/>
      </a:accent3>
      <a:accent4>
        <a:srgbClr val="F98700"/>
      </a:accent4>
      <a:accent5>
        <a:srgbClr val="00A79D"/>
      </a:accent5>
      <a:accent6>
        <a:srgbClr val="A7A99D"/>
      </a:accent6>
      <a:hlink>
        <a:srgbClr val="00A79D"/>
      </a:hlink>
      <a:folHlink>
        <a:srgbClr val="41404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MC - Game On">
    <a:dk1>
      <a:srgbClr val="414042"/>
    </a:dk1>
    <a:lt1>
      <a:sysClr val="window" lastClr="FFFFFF"/>
    </a:lt1>
    <a:dk2>
      <a:srgbClr val="414042"/>
    </a:dk2>
    <a:lt2>
      <a:srgbClr val="F2F2F2"/>
    </a:lt2>
    <a:accent1>
      <a:srgbClr val="414042"/>
    </a:accent1>
    <a:accent2>
      <a:srgbClr val="FE5000"/>
    </a:accent2>
    <a:accent3>
      <a:srgbClr val="F86E00"/>
    </a:accent3>
    <a:accent4>
      <a:srgbClr val="F98700"/>
    </a:accent4>
    <a:accent5>
      <a:srgbClr val="00A79D"/>
    </a:accent5>
    <a:accent6>
      <a:srgbClr val="A7A99D"/>
    </a:accent6>
    <a:hlink>
      <a:srgbClr val="00A79D"/>
    </a:hlink>
    <a:folHlink>
      <a:srgbClr val="41404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32306</TotalTime>
  <Words>658</Words>
  <Application>Microsoft Office PowerPoint</Application>
  <PresentationFormat>On-screen Show (16:9)</PresentationFormat>
  <Paragraphs>249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PT Sans</vt:lpstr>
      <vt:lpstr>Office Theme</vt:lpstr>
      <vt:lpstr>Internal Use Only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BMC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Irene Huang</dc:creator>
  <cp:lastModifiedBy>Acharya, Alka</cp:lastModifiedBy>
  <cp:revision>947</cp:revision>
  <cp:lastPrinted>2014-06-30T16:35:05Z</cp:lastPrinted>
  <dcterms:created xsi:type="dcterms:W3CDTF">2014-06-02T22:55:02Z</dcterms:created>
  <dcterms:modified xsi:type="dcterms:W3CDTF">2017-08-01T05:04:57Z</dcterms:modified>
</cp:coreProperties>
</file>