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75" r:id="rId14"/>
    <p:sldId id="270" r:id="rId15"/>
    <p:sldId id="269" r:id="rId16"/>
    <p:sldId id="271" r:id="rId17"/>
    <p:sldId id="273" r:id="rId18"/>
    <p:sldId id="274" r:id="rId19"/>
    <p:sldId id="272" r:id="rId20"/>
    <p:sldId id="278" r:id="rId21"/>
    <p:sldId id="276" r:id="rId22"/>
    <p:sldId id="279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61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3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8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7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23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7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8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60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5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825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A381-31E9-4E27-80AC-B3E2B70A1E62}" type="datetimeFigureOut">
              <a:rPr lang="id-ID" smtClean="0"/>
              <a:t>23/03/2017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D0AA-09D4-480E-BD49-8D0D16170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8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9245" y="1571224"/>
            <a:ext cx="11539470" cy="2949260"/>
          </a:xfrm>
        </p:spPr>
        <p:txBody>
          <a:bodyPr>
            <a:normAutofit/>
          </a:bodyPr>
          <a:lstStyle/>
          <a:p>
            <a:r>
              <a:rPr lang="id-ID" sz="4800" b="1" dirty="0" smtClean="0">
                <a:latin typeface="Agency FB" panose="020B0503020202020204" pitchFamily="34" charset="0"/>
              </a:rPr>
              <a:t>INSTALASI SISTEM OPERASI </a:t>
            </a:r>
            <a:br>
              <a:rPr lang="id-ID" sz="4800" b="1" dirty="0" smtClean="0">
                <a:latin typeface="Agency FB" panose="020B0503020202020204" pitchFamily="34" charset="0"/>
              </a:rPr>
            </a:br>
            <a:r>
              <a:rPr lang="id-ID" sz="4800" b="1" dirty="0" smtClean="0">
                <a:latin typeface="Agency FB" panose="020B0503020202020204" pitchFamily="34" charset="0"/>
              </a:rPr>
              <a:t>BERBASIS GUI ( GRAPHICAL USER INTERFACE ) </a:t>
            </a:r>
            <a:br>
              <a:rPr lang="id-ID" sz="4800" b="1" dirty="0" smtClean="0">
                <a:latin typeface="Agency FB" panose="020B0503020202020204" pitchFamily="34" charset="0"/>
              </a:rPr>
            </a:br>
            <a:r>
              <a:rPr lang="id-ID" sz="4800" b="1" dirty="0" smtClean="0">
                <a:latin typeface="Agency FB" panose="020B0503020202020204" pitchFamily="34" charset="0"/>
              </a:rPr>
              <a:t>DAN </a:t>
            </a:r>
            <a:br>
              <a:rPr lang="id-ID" sz="4800" b="1" dirty="0" smtClean="0">
                <a:latin typeface="Agency FB" panose="020B0503020202020204" pitchFamily="34" charset="0"/>
              </a:rPr>
            </a:br>
            <a:r>
              <a:rPr lang="id-ID" sz="4800" b="1" dirty="0" smtClean="0">
                <a:latin typeface="Agency FB" panose="020B0503020202020204" pitchFamily="34" charset="0"/>
              </a:rPr>
              <a:t>CLI ( COMMAND LINE INTERFACE)</a:t>
            </a:r>
            <a:endParaRPr lang="id-ID" sz="4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EPLPCEfMjOk/TPirisHbkfI/AAAAAAAAADo/ZkhCFPt0TyQ/s1600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2" y="1365160"/>
            <a:ext cx="8782363" cy="48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6366" y="108962"/>
            <a:ext cx="612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CLI</a:t>
            </a:r>
            <a:endParaRPr lang="id-ID" sz="3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Image result for sistem operasi 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0" y="925749"/>
            <a:ext cx="6676907" cy="46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stem operasi windows server c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81" y="1621785"/>
            <a:ext cx="9101144" cy="417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POINT SISTEM OPERASI GUI DAN TEXT ( CLI )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Sistem Operasi adalah software yang bertugas mengontrol, manajemen, dan mengatur semua operasi dari hardware </a:t>
            </a:r>
          </a:p>
          <a:p>
            <a:pPr marL="514350" indent="-514350">
              <a:buAutoNum type="arabicPeriod"/>
            </a:pPr>
            <a:r>
              <a:rPr lang="id-ID" dirty="0" smtClean="0"/>
              <a:t>Sistem Operasi GUI dan Text ( CLI ) Merupakan Sistem Operasi yang dibedakan dari segi Interface ( Antarmuka )</a:t>
            </a:r>
          </a:p>
          <a:p>
            <a:pPr marL="514350" indent="-514350">
              <a:buAutoNum type="arabicPeriod"/>
            </a:pPr>
            <a:r>
              <a:rPr lang="id-ID" dirty="0" smtClean="0"/>
              <a:t>GUI adalah sistem operasi yang sistem operasi yang menggunakan gambar, tombol, menu dan sebagainya dalam melakukan proses yang dimaksudkan untuk memudahkan user.</a:t>
            </a:r>
          </a:p>
          <a:p>
            <a:pPr marL="514350" indent="-514350">
              <a:buAutoNum type="arabicPeriod"/>
            </a:pPr>
            <a:r>
              <a:rPr lang="id-ID" dirty="0" smtClean="0"/>
              <a:t>Text ( CLI ) adalah sistem operasi yang hanya menggunakan text ( tulisan ) untuk menjalankan setiap instruksi ( proses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6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405"/>
            <a:ext cx="10515600" cy="13168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7200" b="1" dirty="0" smtClean="0"/>
              <a:t>ADA PERTANYAAN ?</a:t>
            </a:r>
            <a:endParaRPr lang="id-ID" sz="7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000"/>
            <a:ext cx="10515600" cy="1316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7200" b="1" dirty="0" smtClean="0"/>
              <a:t>Materi bisa di download di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sz="7200" b="1" dirty="0" smtClean="0"/>
              <a:t>http://tkj.smknuhasritarub.sch.id</a:t>
            </a:r>
            <a:endParaRPr lang="id-ID" sz="7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358470"/>
            <a:ext cx="11036121" cy="131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4000" b="1" dirty="0" smtClean="0"/>
              <a:t>Atau facebook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sz="4000" b="1" dirty="0" smtClean="0"/>
              <a:t>Teknik Komputer dan Jaringan SMK NU Hasri Tarub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3675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7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464382"/>
            <a:ext cx="10018690" cy="1325563"/>
          </a:xfrm>
        </p:spPr>
        <p:txBody>
          <a:bodyPr>
            <a:noAutofit/>
          </a:bodyPr>
          <a:lstStyle/>
          <a:p>
            <a:pPr algn="ctr"/>
            <a:r>
              <a:rPr lang="id-ID" sz="5400" b="1" dirty="0" smtClean="0">
                <a:latin typeface="Arial Black" panose="020B0A04020102020204" pitchFamily="34" charset="0"/>
              </a:rPr>
              <a:t>MELAKUKAN INSTALASI SISTEM OPERASI</a:t>
            </a:r>
            <a:endParaRPr lang="id-ID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03032"/>
            <a:ext cx="11602792" cy="1639172"/>
          </a:xfrm>
        </p:spPr>
        <p:txBody>
          <a:bodyPr>
            <a:noAutofit/>
          </a:bodyPr>
          <a:lstStyle/>
          <a:p>
            <a:pPr algn="ctr"/>
            <a:r>
              <a:rPr lang="id-ID" sz="6000" b="1" dirty="0" smtClean="0">
                <a:solidFill>
                  <a:srgbClr val="0070C0"/>
                </a:solidFill>
              </a:rPr>
              <a:t>LANGKAH-LANGKAH MELAKUKAN INSTALASI SISTEM OPERASI</a:t>
            </a:r>
            <a:endParaRPr lang="id-ID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8" y="2012659"/>
            <a:ext cx="11139153" cy="1026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d-ID" b="1" dirty="0" smtClean="0">
                <a:solidFill>
                  <a:srgbClr val="FF0000"/>
                </a:solidFill>
              </a:rPr>
              <a:t>TENTUKAN SISTEM OPERASI </a:t>
            </a:r>
            <a:r>
              <a:rPr lang="id-ID" b="1" dirty="0" smtClean="0"/>
              <a:t>YANG AKAN DIINSTALL ( WINDOWS, LINUX, MAC OS ) </a:t>
            </a:r>
            <a:endParaRPr lang="id-ID" b="1" dirty="0"/>
          </a:p>
        </p:txBody>
      </p:sp>
      <p:pic>
        <p:nvPicPr>
          <p:cNvPr id="1026" name="Picture 2" descr="Image result for windows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8" y="3039414"/>
            <a:ext cx="3815523" cy="28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c 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24" y="3077134"/>
            <a:ext cx="4433266" cy="27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9" y="4134118"/>
            <a:ext cx="4676620" cy="26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8758" y="640956"/>
            <a:ext cx="11204814" cy="326767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id-ID" sz="3600" b="1" dirty="0" smtClean="0"/>
              <a:t>DALAM MENENTUKAN SISTEM OPERASI PERLU DIPERTIMBANGKAN </a:t>
            </a:r>
            <a:r>
              <a:rPr lang="id-ID" sz="3600" b="1" dirty="0" smtClean="0">
                <a:solidFill>
                  <a:srgbClr val="FF0000"/>
                </a:solidFill>
              </a:rPr>
              <a:t>KEMAMPUAN HARDWARE </a:t>
            </a:r>
            <a:r>
              <a:rPr lang="id-ID" sz="3600" b="1" dirty="0" smtClean="0"/>
              <a:t>YANG MILIKI OLEH KOMPUTER APAKAH </a:t>
            </a:r>
            <a:r>
              <a:rPr lang="id-ID" sz="3600" b="1" dirty="0" smtClean="0">
                <a:solidFill>
                  <a:srgbClr val="FF0000"/>
                </a:solidFill>
              </a:rPr>
              <a:t>SESUAI DENGAN STANDAR  DARI SISTEM OPERASI YANG AKAN KITA INSTALL</a:t>
            </a:r>
            <a:endParaRPr lang="id-ID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2035" y="3889841"/>
            <a:ext cx="991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dirty="0" smtClean="0"/>
              <a:t>CONTOH : KITA AKAN MELAKUKAN </a:t>
            </a:r>
            <a:r>
              <a:rPr lang="id-ID" sz="4800" b="1" dirty="0" smtClean="0"/>
              <a:t> </a:t>
            </a:r>
          </a:p>
          <a:p>
            <a:r>
              <a:rPr lang="id-ID" sz="4800" b="1" dirty="0"/>
              <a:t> </a:t>
            </a:r>
            <a:r>
              <a:rPr lang="id-ID" sz="4800" b="1" dirty="0" smtClean="0"/>
              <a:t>                  </a:t>
            </a:r>
            <a:r>
              <a:rPr lang="id-ID" sz="4800" b="1" dirty="0" smtClean="0"/>
              <a:t>INSTALASI </a:t>
            </a:r>
            <a:r>
              <a:rPr lang="id-ID" sz="4800" b="1" dirty="0" smtClean="0"/>
              <a:t>SISTEM OPERASI </a:t>
            </a:r>
            <a:endParaRPr lang="id-ID" sz="4800" b="1" dirty="0" smtClean="0"/>
          </a:p>
          <a:p>
            <a:r>
              <a:rPr lang="id-ID" sz="4800" b="1" dirty="0"/>
              <a:t> </a:t>
            </a:r>
            <a:r>
              <a:rPr lang="id-ID" sz="4800" b="1" dirty="0" smtClean="0"/>
              <a:t>                  </a:t>
            </a:r>
            <a:r>
              <a:rPr lang="id-ID" sz="4800" b="1" dirty="0" smtClean="0"/>
              <a:t>WINDOWS </a:t>
            </a:r>
            <a:r>
              <a:rPr lang="id-ID" sz="4800" b="1" dirty="0" smtClean="0"/>
              <a:t>7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95231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" y="262327"/>
            <a:ext cx="8454452" cy="6453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3600" b="1" u="sng" dirty="0" smtClean="0"/>
              <a:t>SPESIFIKASI MINIMAL SISTEM OPERASI WINDOWS 7</a:t>
            </a:r>
          </a:p>
          <a:p>
            <a:pPr marL="0" indent="0" algn="just">
              <a:buNone/>
            </a:pPr>
            <a:endParaRPr lang="id-ID" sz="3600" b="1" u="sng" dirty="0"/>
          </a:p>
          <a:p>
            <a:pPr algn="just"/>
            <a:r>
              <a:rPr lang="en-US" sz="3600" dirty="0">
                <a:latin typeface="arial" panose="020B0604020202020204" pitchFamily="34" charset="0"/>
              </a:rPr>
              <a:t>1 gigahertz (GHz) or faster 32-bit (x86) or 64-bit (x64) </a:t>
            </a:r>
            <a:r>
              <a:rPr lang="en-US" sz="3600" dirty="0" smtClean="0">
                <a:latin typeface="arial" panose="020B0604020202020204" pitchFamily="34" charset="0"/>
              </a:rPr>
              <a:t>processor*</a:t>
            </a:r>
            <a:endParaRPr lang="id-ID" sz="36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600" dirty="0" smtClean="0">
                <a:latin typeface="arial" panose="020B0604020202020204" pitchFamily="34" charset="0"/>
              </a:rPr>
              <a:t>1 </a:t>
            </a:r>
            <a:r>
              <a:rPr lang="en-US" sz="3600" dirty="0">
                <a:latin typeface="arial" panose="020B0604020202020204" pitchFamily="34" charset="0"/>
              </a:rPr>
              <a:t>gigabyte (GB) RAM (32-bit) or 2 GB RAM (</a:t>
            </a:r>
            <a:r>
              <a:rPr lang="en-US" sz="3600" dirty="0" smtClean="0">
                <a:latin typeface="arial" panose="020B0604020202020204" pitchFamily="34" charset="0"/>
              </a:rPr>
              <a:t>64-bit)</a:t>
            </a:r>
            <a:endParaRPr lang="id-ID" sz="36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600" dirty="0" smtClean="0">
                <a:latin typeface="arial" panose="020B0604020202020204" pitchFamily="34" charset="0"/>
              </a:rPr>
              <a:t>16 </a:t>
            </a:r>
            <a:r>
              <a:rPr lang="en-US" sz="3600" dirty="0">
                <a:latin typeface="arial" panose="020B0604020202020204" pitchFamily="34" charset="0"/>
              </a:rPr>
              <a:t>GB available hard disk space (32-bit) or 20 GB (</a:t>
            </a:r>
            <a:r>
              <a:rPr lang="en-US" sz="3600" dirty="0" smtClean="0">
                <a:latin typeface="arial" panose="020B0604020202020204" pitchFamily="34" charset="0"/>
              </a:rPr>
              <a:t>64-bit)</a:t>
            </a:r>
            <a:endParaRPr lang="id-ID" sz="36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600" dirty="0" smtClean="0">
                <a:latin typeface="arial" panose="020B0604020202020204" pitchFamily="34" charset="0"/>
              </a:rPr>
              <a:t>DirectX </a:t>
            </a:r>
            <a:r>
              <a:rPr lang="en-US" sz="3600" dirty="0">
                <a:latin typeface="arial" panose="020B0604020202020204" pitchFamily="34" charset="0"/>
              </a:rPr>
              <a:t>9 graphics device with WDDM 1.0 or higher driver</a:t>
            </a:r>
            <a:r>
              <a:rPr lang="en-US" sz="3600" dirty="0" smtClean="0">
                <a:latin typeface="arial" panose="020B0604020202020204" pitchFamily="34" charset="0"/>
              </a:rPr>
              <a:t>.</a:t>
            </a:r>
            <a:endParaRPr lang="en-US" sz="360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60" y="2023671"/>
            <a:ext cx="4104940" cy="40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6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" y="262327"/>
            <a:ext cx="11925836" cy="6453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3600" b="1" u="sng" dirty="0" smtClean="0"/>
              <a:t>SPESIFIKASI HARDWARE KOMPUTER YANG AKAN DIINSTALL SISTEM OPERASI WINDOWS 7</a:t>
            </a:r>
          </a:p>
          <a:p>
            <a:pPr marL="0" indent="0" algn="ctr">
              <a:buNone/>
            </a:pPr>
            <a:endParaRPr lang="id-ID" sz="3600" b="1" u="sng" dirty="0"/>
          </a:p>
          <a:p>
            <a:pPr marL="0" indent="0" algn="ctr">
              <a:buNone/>
            </a:pPr>
            <a:endParaRPr lang="id-ID" sz="3600" b="1" u="sng" dirty="0" smtClean="0"/>
          </a:p>
          <a:p>
            <a:pPr marL="0" indent="0">
              <a:buNone/>
            </a:pPr>
            <a:r>
              <a:rPr lang="id-ID" sz="3600" b="1" dirty="0" smtClean="0"/>
              <a:t>RAM : 2 GB</a:t>
            </a:r>
          </a:p>
          <a:p>
            <a:pPr marL="0" indent="0">
              <a:buNone/>
            </a:pPr>
            <a:r>
              <a:rPr lang="id-ID" sz="3600" b="1" dirty="0" smtClean="0"/>
              <a:t>PROCESSOR : 256 MHZ</a:t>
            </a:r>
          </a:p>
          <a:p>
            <a:pPr marL="0" indent="0">
              <a:buNone/>
            </a:pPr>
            <a:r>
              <a:rPr lang="id-ID" sz="3600" b="1" dirty="0" smtClean="0"/>
              <a:t>HARDDISK : 500GB</a:t>
            </a:r>
          </a:p>
          <a:p>
            <a:pPr marL="0" indent="0">
              <a:buNone/>
            </a:pPr>
            <a:r>
              <a:rPr lang="id-ID" sz="3600" b="1" dirty="0" smtClean="0"/>
              <a:t>DIRECTX 9</a:t>
            </a:r>
          </a:p>
          <a:p>
            <a:pPr marL="0" indent="0" algn="just">
              <a:buNone/>
            </a:pPr>
            <a:endParaRPr lang="id-ID" sz="3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7" y="1645319"/>
            <a:ext cx="6292264" cy="4858511"/>
          </a:xfrm>
        </p:spPr>
        <p:txBody>
          <a:bodyPr>
            <a:normAutofit/>
          </a:bodyPr>
          <a:lstStyle/>
          <a:p>
            <a:r>
              <a:rPr lang="id-ID" sz="6000" dirty="0" smtClean="0"/>
              <a:t>Flasdisk</a:t>
            </a:r>
          </a:p>
          <a:p>
            <a:r>
              <a:rPr lang="id-ID" sz="6000" dirty="0" smtClean="0"/>
              <a:t>CD / DVD</a:t>
            </a:r>
          </a:p>
          <a:p>
            <a:r>
              <a:rPr lang="id-ID" sz="6000" dirty="0" smtClean="0"/>
              <a:t>Harddisk Eksternal</a:t>
            </a:r>
            <a:endParaRPr lang="id-ID" sz="6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497" y="441439"/>
            <a:ext cx="11744461" cy="1203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id-ID" sz="4000" b="1" dirty="0" smtClean="0">
                <a:solidFill>
                  <a:srgbClr val="FF0000"/>
                </a:solidFill>
              </a:rPr>
              <a:t>MEDIA</a:t>
            </a:r>
            <a:r>
              <a:rPr lang="id-ID" sz="4000" b="1" dirty="0" smtClean="0"/>
              <a:t> YANG DIGUNAKAN UNTUK MELAKUKAN INSTALASI SISTEM OPERASI</a:t>
            </a:r>
            <a:endParaRPr lang="id-ID" sz="4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hardisk ekste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61" y="2952620"/>
            <a:ext cx="4941081" cy="33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7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Agency FB" panose="020B0503020202020204" pitchFamily="34" charset="0"/>
              </a:rPr>
              <a:t>APA ITU SISTEM OPERASI ???</a:t>
            </a:r>
            <a:endParaRPr lang="id-ID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1" y="1690688"/>
            <a:ext cx="10076914" cy="4443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3200" b="1" dirty="0"/>
              <a:t>Sistem Operasi </a:t>
            </a:r>
            <a:r>
              <a:rPr lang="id-ID" sz="3200" dirty="0"/>
              <a:t>adalah perangkat lunak komputer atau software yang bertugas untuk melakukan kontrol dan manajemen perangkat keras dan juga operasi-operasi dasar sistem, termasuk menjalankan software aplikasi seperti program-program pengolah data yang bisa digunakan untuk mempermudah kegiatan manusia. </a:t>
            </a:r>
            <a:r>
              <a:rPr lang="id-ID" sz="3200" b="1" dirty="0"/>
              <a:t>Sistem Operasi</a:t>
            </a:r>
            <a:r>
              <a:rPr lang="id-ID" sz="3200" dirty="0"/>
              <a:t> dalam bahasa Inggrisnya disebut Operating System, atau biasa di singkat dengan OS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0280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7" y="1645320"/>
            <a:ext cx="11119096" cy="2506956"/>
          </a:xfrm>
        </p:spPr>
        <p:txBody>
          <a:bodyPr>
            <a:normAutofit/>
          </a:bodyPr>
          <a:lstStyle/>
          <a:p>
            <a:r>
              <a:rPr lang="id-ID" sz="6000" dirty="0" smtClean="0"/>
              <a:t>DALAM BENTUK FILE .ISO</a:t>
            </a:r>
          </a:p>
          <a:p>
            <a:r>
              <a:rPr lang="id-ID" sz="6000" dirty="0" smtClean="0"/>
              <a:t>DALAM BENTUK CD / DVD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497" y="441439"/>
            <a:ext cx="11744461" cy="1203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id-ID" sz="4000" b="1" dirty="0" smtClean="0">
                <a:solidFill>
                  <a:srgbClr val="FF0000"/>
                </a:solidFill>
              </a:rPr>
              <a:t>JENIS FILE SISTEM OPERASI </a:t>
            </a:r>
            <a:r>
              <a:rPr lang="id-ID" sz="4000" b="1" dirty="0" smtClean="0"/>
              <a:t>YANG AKAN DIINSTAL</a:t>
            </a:r>
            <a:endParaRPr lang="id-ID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8497" y="4586988"/>
            <a:ext cx="1159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solidFill>
                  <a:srgbClr val="FF0000"/>
                </a:solidFill>
              </a:rPr>
              <a:t>JIKA SITEM OPERASI YANG KITA INSTALL ITU MASIH DALAM BENTUK FILE .ISO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927" y="1645318"/>
            <a:ext cx="10864430" cy="183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b="1" dirty="0" smtClean="0"/>
              <a:t>BOOTABLE ADALAH FASILITAS YANG DIGUNAKAN UNTUK MENEMPATKAN INSTALASI SISTEM OPERASI KE DALAM </a:t>
            </a:r>
            <a:r>
              <a:rPr lang="id-ID" sz="3600" b="1" dirty="0" smtClean="0">
                <a:solidFill>
                  <a:srgbClr val="FF0000"/>
                </a:solidFill>
              </a:rPr>
              <a:t>MEDIA</a:t>
            </a:r>
            <a:r>
              <a:rPr lang="id-ID" sz="3600" b="1" dirty="0" smtClean="0"/>
              <a:t> YANG SUDAH DITENTUKAN.</a:t>
            </a:r>
            <a:endParaRPr lang="id-ID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497" y="441439"/>
            <a:ext cx="11744461" cy="1203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id-ID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BUAT </a:t>
            </a:r>
            <a:r>
              <a:rPr lang="id-ID" sz="3600" b="1" dirty="0" smtClean="0">
                <a:solidFill>
                  <a:srgbClr val="FF0000"/>
                </a:solidFill>
              </a:rPr>
              <a:t>BOOTABLE</a:t>
            </a:r>
            <a:r>
              <a:rPr lang="id-ID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PADA MEDIA YANG SUDAH DI PILIH</a:t>
            </a:r>
            <a:endParaRPr lang="id-ID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497" y="3732551"/>
            <a:ext cx="10303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CONTOH APLIKASI YANG DIGUNAKAN UNTUK MEMBUAT BOOTABLE</a:t>
            </a:r>
            <a:endParaRPr lang="id-ID" sz="2800" b="1" dirty="0"/>
          </a:p>
        </p:txBody>
      </p:sp>
      <p:pic>
        <p:nvPicPr>
          <p:cNvPr id="1026" name="Picture 2" descr="Image result for RUF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3" b="26519"/>
          <a:stretch/>
        </p:blipFill>
        <p:spPr bwMode="auto">
          <a:xfrm>
            <a:off x="2963085" y="4255771"/>
            <a:ext cx="6155284" cy="23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58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31" y="1099643"/>
            <a:ext cx="10479374" cy="4566639"/>
          </a:xfrm>
        </p:spPr>
        <p:txBody>
          <a:bodyPr>
            <a:normAutofit/>
          </a:bodyPr>
          <a:lstStyle/>
          <a:p>
            <a:pPr algn="ctr"/>
            <a:r>
              <a:rPr lang="id-ID" sz="5400" b="1" dirty="0" smtClean="0">
                <a:latin typeface="Arial Black" panose="020B0A04020102020204" pitchFamily="34" charset="0"/>
              </a:rPr>
              <a:t>MULAI MELAKUKAN INSTALASI SISTEM OPERASI</a:t>
            </a:r>
            <a:endParaRPr lang="id-ID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792779" y="2700163"/>
            <a:ext cx="3414903" cy="234250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13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>
                <a:latin typeface="Agency FB" panose="020B0503020202020204" pitchFamily="34" charset="0"/>
              </a:rPr>
              <a:t>KONSEP DARI SISTEM OPERASI</a:t>
            </a:r>
            <a:endParaRPr lang="id-ID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33" y="1122928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USER / PENGGUNA / BRAINWARE</a:t>
            </a:r>
            <a:endParaRPr lang="id-ID" sz="28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Image result for 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" r="3413"/>
          <a:stretch/>
        </p:blipFill>
        <p:spPr bwMode="auto">
          <a:xfrm>
            <a:off x="258733" y="1570388"/>
            <a:ext cx="3000777" cy="36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649" y="3184054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SOFTWARE</a:t>
            </a:r>
          </a:p>
          <a:p>
            <a:pPr algn="ctr"/>
            <a:r>
              <a:rPr lang="id-ID" sz="36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( SISTEM OPERASI )</a:t>
            </a:r>
            <a:endParaRPr lang="id-ID" sz="36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423776">
            <a:off x="2959138" y="3107229"/>
            <a:ext cx="1273212" cy="392230"/>
          </a:xfrm>
          <a:prstGeom prst="rightArrow">
            <a:avLst>
              <a:gd name="adj1" fmla="val 50000"/>
              <a:gd name="adj2" fmla="val 14577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2766" y="2841679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HARDWARE</a:t>
            </a:r>
            <a:endParaRPr lang="id-ID" sz="32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1032" name="Picture 8" descr="Image result for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086" y="3413781"/>
            <a:ext cx="3444218" cy="34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378470">
            <a:off x="7156983" y="4310370"/>
            <a:ext cx="1462561" cy="392230"/>
          </a:xfrm>
          <a:prstGeom prst="rightArrow">
            <a:avLst>
              <a:gd name="adj1" fmla="val 50000"/>
              <a:gd name="adj2" fmla="val 14577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274282">
            <a:off x="2237937" y="5541004"/>
            <a:ext cx="7083188" cy="1120964"/>
          </a:xfrm>
          <a:prstGeom prst="curvedUpArrow">
            <a:avLst>
              <a:gd name="adj1" fmla="val 29978"/>
              <a:gd name="adj2" fmla="val 91603"/>
              <a:gd name="adj3" fmla="val 29506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85352" y="5526556"/>
            <a:ext cx="2412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b="1" dirty="0" smtClean="0">
                <a:latin typeface="Agency FB" panose="020B0503020202020204" pitchFamily="34" charset="0"/>
              </a:rPr>
              <a:t>PERANTARA</a:t>
            </a:r>
            <a:endParaRPr lang="id-ID" b="1" dirty="0">
              <a:latin typeface="Agency FB" panose="020B0503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5208555" y="5119003"/>
            <a:ext cx="701757" cy="6442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2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/>
      <p:bldP spid="5" grpId="0"/>
      <p:bldP spid="6" grpId="0" animBg="1"/>
      <p:bldP spid="13" grpId="0"/>
      <p:bldP spid="15" grpId="0" animBg="1"/>
      <p:bldP spid="9" grpId="0" animBg="1"/>
      <p:bldP spid="14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43" y="2905125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>
                <a:latin typeface="Agency FB" panose="020B0503020202020204" pitchFamily="34" charset="0"/>
              </a:rPr>
              <a:t>CONTOH-CONTOH SISTEM OPERASI ???</a:t>
            </a:r>
            <a:endParaRPr lang="id-ID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INDOWS 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4" y="761484"/>
            <a:ext cx="8128689" cy="60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3233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MICROSOFT WINDOWS</a:t>
            </a:r>
            <a:endParaRPr lang="id-ID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WINDOWS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831"/>
            <a:ext cx="8345713" cy="62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INDOWS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9" y="1248514"/>
            <a:ext cx="9046375" cy="4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INDOWS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57" y="1523532"/>
            <a:ext cx="9662432" cy="533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LINUX</a:t>
            </a:r>
            <a:endParaRPr lang="id-ID" sz="3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Image result for ubuntu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4775"/>
            <a:ext cx="8171542" cy="61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DEBI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42" y="292387"/>
            <a:ext cx="9045508" cy="56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CEN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1" y="698499"/>
            <a:ext cx="7699375" cy="61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LINUX FED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108" name="Picture 12" descr="Image result for LINUX FEDO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34" y="160338"/>
            <a:ext cx="8930216" cy="66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771650"/>
            <a:ext cx="8724900" cy="4419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600" b="1" i="1" dirty="0"/>
              <a:t>GUI</a:t>
            </a:r>
            <a:r>
              <a:rPr lang="id-ID" sz="3600" dirty="0"/>
              <a:t> atau singkatan dari </a:t>
            </a:r>
            <a:r>
              <a:rPr lang="id-ID" sz="3600" i="1" dirty="0"/>
              <a:t>Graphical User Interface</a:t>
            </a:r>
            <a:r>
              <a:rPr lang="id-ID" sz="3600" dirty="0"/>
              <a:t> yang memungkinkan pengguna untuk berinteraksi dengan perangkat keras komputer serta memudahkan dalam mengoperasikan sebuah sistem operasi (user friendly). GUI adalah sarana penghubug antara si pengguna ( User ) dengan apa yang digunakannya</a:t>
            </a:r>
            <a:r>
              <a:rPr lang="id-ID" sz="3600" dirty="0" smtClean="0"/>
              <a:t>.</a:t>
            </a:r>
            <a:endParaRPr lang="id-ID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46087"/>
            <a:ext cx="10515600" cy="1325563"/>
          </a:xfrm>
        </p:spPr>
        <p:txBody>
          <a:bodyPr/>
          <a:lstStyle/>
          <a:p>
            <a:r>
              <a:rPr lang="id-ID" b="1" dirty="0" smtClean="0">
                <a:latin typeface="Agency FB" panose="020B0503020202020204" pitchFamily="34" charset="0"/>
              </a:rPr>
              <a:t>SISTEM OPERASI GUI ( GRAPHICAL USER INTERFACE )</a:t>
            </a:r>
            <a:endParaRPr lang="id-ID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46087"/>
            <a:ext cx="10515600" cy="1325563"/>
          </a:xfrm>
        </p:spPr>
        <p:txBody>
          <a:bodyPr/>
          <a:lstStyle/>
          <a:p>
            <a:r>
              <a:rPr lang="id-ID" b="1" dirty="0" smtClean="0">
                <a:latin typeface="Agency FB" panose="020B0503020202020204" pitchFamily="34" charset="0"/>
              </a:rPr>
              <a:t>SISTEM OPERASI CLI ( COMMAND LINE INTERFACE)</a:t>
            </a:r>
            <a:endParaRPr lang="id-ID" b="1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771650"/>
            <a:ext cx="9410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d-ID" sz="320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Sistem Operasi Berbasis Teks adalah Sistem Operasi yang semata-mata menggunakan teks sebagai alat operasinya. Sistem Operasi ini berjalan tanpa menggunakan bingkai jendela sebagai mana yang lazim kita temukan pada system operasi dewasa ini.</a:t>
            </a:r>
          </a:p>
        </p:txBody>
      </p:sp>
    </p:spTree>
    <p:extLst>
      <p:ext uri="{BB962C8B-B14F-4D97-AF65-F5344CB8AC3E}">
        <p14:creationId xmlns:p14="http://schemas.microsoft.com/office/powerpoint/2010/main" val="34603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INDOWS 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4" y="761484"/>
            <a:ext cx="8128689" cy="60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6366" y="108962"/>
            <a:ext cx="657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GUI</a:t>
            </a:r>
            <a:endParaRPr lang="id-ID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WINDOWS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831"/>
            <a:ext cx="8345713" cy="62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INDOWS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9" y="1248514"/>
            <a:ext cx="9046375" cy="4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INDOWS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57" y="1523532"/>
            <a:ext cx="9662432" cy="533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426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Agency FB</vt:lpstr>
      <vt:lpstr>Arial</vt:lpstr>
      <vt:lpstr>Arial</vt:lpstr>
      <vt:lpstr>Arial Black</vt:lpstr>
      <vt:lpstr>Calibri</vt:lpstr>
      <vt:lpstr>Calibri (body)</vt:lpstr>
      <vt:lpstr>Calibri Light</vt:lpstr>
      <vt:lpstr>Wingdings</vt:lpstr>
      <vt:lpstr>Office Theme</vt:lpstr>
      <vt:lpstr>INSTALASI SISTEM OPERASI  BERBASIS GUI ( GRAPHICAL USER INTERFACE )  DAN  CLI ( COMMAND LINE INTERFACE)</vt:lpstr>
      <vt:lpstr>APA ITU SISTEM OPERASI ???</vt:lpstr>
      <vt:lpstr>KONSEP DARI SISTEM OPERASI</vt:lpstr>
      <vt:lpstr>CONTOH-CONTOH SISTEM OPERASI ???</vt:lpstr>
      <vt:lpstr>PowerPoint Presentation</vt:lpstr>
      <vt:lpstr>PowerPoint Presentation</vt:lpstr>
      <vt:lpstr>SISTEM OPERASI GUI ( GRAPHICAL USER INTERFACE )</vt:lpstr>
      <vt:lpstr>SISTEM OPERASI CLI ( COMMAND LINE INTERFACE)</vt:lpstr>
      <vt:lpstr>PowerPoint Presentation</vt:lpstr>
      <vt:lpstr>PowerPoint Presentation</vt:lpstr>
      <vt:lpstr>POINT SISTEM OPERASI GUI DAN TEXT ( CLI ) </vt:lpstr>
      <vt:lpstr>PowerPoint Presentation</vt:lpstr>
      <vt:lpstr>PowerPoint Presentation</vt:lpstr>
      <vt:lpstr>MELAKUKAN INSTALASI SISTEM OPERASI</vt:lpstr>
      <vt:lpstr>LANGKAH-LANGKAH MELAKUKAN INSTALASI SISTEM OPERASI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MULAI MELAKUKAN INSTALASI SISTEM OPERASI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SISTEM OPERASI  BERBASIS GUI ( GRAPHICAL USER INTERFACE )  DAN  CLI ( COMMAND LINE INTERFACE)</dc:title>
  <dc:creator>TKJ-CC</dc:creator>
  <cp:lastModifiedBy>TKJ-CC</cp:lastModifiedBy>
  <cp:revision>54</cp:revision>
  <dcterms:created xsi:type="dcterms:W3CDTF">2017-01-03T07:13:15Z</dcterms:created>
  <dcterms:modified xsi:type="dcterms:W3CDTF">2017-03-23T15:20:39Z</dcterms:modified>
</cp:coreProperties>
</file>