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-10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35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1802360"/>
            <a:ext cx="7772400" cy="2387600"/>
          </a:xfrm>
        </p:spPr>
        <p:txBody>
          <a:bodyPr/>
          <a:lstStyle/>
          <a:p>
            <a:r>
              <a:rPr lang="en-US" altLang="zh-CN" dirty="0" err="1"/>
              <a:t>Perancangan</a:t>
            </a:r>
            <a:r>
              <a:rPr lang="en-US" altLang="zh-CN" dirty="0"/>
              <a:t> </a:t>
            </a:r>
            <a:r>
              <a:rPr lang="en-US" altLang="zh-CN" dirty="0" err="1"/>
              <a:t>Visualisasi</a:t>
            </a:r>
            <a:r>
              <a:rPr lang="en-US" altLang="zh-CN" dirty="0"/>
              <a:t> </a:t>
            </a:r>
            <a:r>
              <a:rPr lang="en-US" altLang="zh-CN" dirty="0" err="1"/>
              <a:t>Konsep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Content Placeholder 1048647"/>
          <p:cNvSpPr>
            <a:spLocks noGrp="1"/>
          </p:cNvSpPr>
          <p:nvPr>
            <p:ph idx="1"/>
          </p:nvPr>
        </p:nvSpPr>
        <p:spPr>
          <a:xfrm>
            <a:off x="628650" y="558830"/>
            <a:ext cx="7886700" cy="5618133"/>
          </a:xfrm>
        </p:spPr>
        <p:txBody>
          <a:bodyPr/>
          <a:lstStyle/>
          <a:p>
            <a:pPr marL="0" indent="0">
              <a:buNone/>
            </a:pPr>
            <a:r>
              <a:rPr lang="en-US" altLang="x-none" sz="5000" dirty="0" err="1"/>
              <a:t>Tujuan</a:t>
            </a:r>
            <a:r>
              <a:rPr lang="en-US" altLang="x-none" sz="5000" dirty="0"/>
              <a:t>:</a:t>
            </a:r>
            <a:endParaRPr lang="x-none" sz="5000"/>
          </a:p>
          <a:p>
            <a:endParaRPr lang="x-none"/>
          </a:p>
          <a:p>
            <a:r>
              <a:rPr lang="x-none"/>
              <a:t> Menemutunjukkan dan merumuskan masalah,</a:t>
            </a:r>
          </a:p>
          <a:p>
            <a:r>
              <a:rPr lang="x-none"/>
              <a:t> Menemukan ide,</a:t>
            </a:r>
          </a:p>
          <a:p>
            <a:r>
              <a:rPr lang="x-none" smtClean="0"/>
              <a:t> Menalar </a:t>
            </a:r>
            <a:r>
              <a:rPr lang="x-none"/>
              <a:t>ide menjadi </a:t>
            </a:r>
            <a:r>
              <a:rPr lang="x-none" smtClean="0"/>
              <a:t>gagasan.</a:t>
            </a:r>
            <a:endParaRPr lang="x-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0486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A. </a:t>
            </a:r>
            <a:r>
              <a:rPr lang="en-US" altLang="x-none" dirty="0" err="1"/>
              <a:t>Merumuskan</a:t>
            </a:r>
            <a:r>
              <a:rPr lang="en-US" altLang="x-none" dirty="0"/>
              <a:t> </a:t>
            </a:r>
            <a:r>
              <a:rPr lang="en-US" altLang="x-none" dirty="0" err="1"/>
              <a:t>Masalah</a:t>
            </a:r>
            <a:endParaRPr lang="x-none"/>
          </a:p>
        </p:txBody>
      </p:sp>
      <p:sp>
        <p:nvSpPr>
          <p:cNvPr id="1048650" name="Content Placeholder 1048649"/>
          <p:cNvSpPr>
            <a:spLocks noGrp="1"/>
          </p:cNvSpPr>
          <p:nvPr>
            <p:ph idx="1"/>
          </p:nvPr>
        </p:nvSpPr>
        <p:spPr/>
        <p:txBody>
          <a:bodyPr>
            <a:normAutofit fontScale="92857"/>
          </a:bodyPr>
          <a:lstStyle/>
          <a:p>
            <a:r>
              <a:rPr lang="x-none"/>
              <a:t>Dalam kehidupan keseharian, manusia tidak dapat menghindarkan diri dari masalah. Masalah adalah perbedaan antara kenyataan yang dihadapi dengan kondisi yang diharapkan. Seseorang menginginkan sesuatu, ternyata yang</a:t>
            </a:r>
            <a:r>
              <a:rPr lang="en-US" altLang="x-none" dirty="0"/>
              <a:t> </a:t>
            </a:r>
            <a:r>
              <a:rPr lang="x-none"/>
              <a:t>dihadapi lain, atau bahkan tidak ada sama sekali. Masalah ini menimpa manusia</a:t>
            </a:r>
            <a:r>
              <a:rPr lang="en-US" altLang="x-none" dirty="0"/>
              <a:t> </a:t>
            </a:r>
            <a:r>
              <a:rPr lang="x-none"/>
              <a:t>pada semua aspek kehidupannya.</a:t>
            </a:r>
          </a:p>
          <a:p>
            <a:r>
              <a:rPr lang="x-none"/>
              <a:t> </a:t>
            </a:r>
            <a:r>
              <a:rPr lang="en-US" altLang="x-none" dirty="0" err="1"/>
              <a:t>Oleh</a:t>
            </a:r>
            <a:r>
              <a:rPr lang="en-US" altLang="x-none" dirty="0"/>
              <a:t> </a:t>
            </a:r>
            <a:r>
              <a:rPr lang="en-US" altLang="x-none" dirty="0" err="1"/>
              <a:t>karena</a:t>
            </a:r>
            <a:r>
              <a:rPr lang="en-US" altLang="x-none" dirty="0"/>
              <a:t> </a:t>
            </a:r>
            <a:r>
              <a:rPr lang="en-US" altLang="x-none" dirty="0" err="1"/>
              <a:t>itu</a:t>
            </a:r>
            <a:r>
              <a:rPr lang="en-US" altLang="x-none" dirty="0"/>
              <a:t>, s</a:t>
            </a:r>
            <a:r>
              <a:rPr lang="x-none"/>
              <a:t>etiap saat seseorang harus memecahkan masalah. Setiap saat seseorang harus mencari solusi, setiap saat seseorang harus membawa ciri khasnya sebagai makhluk bernalar dan </a:t>
            </a:r>
            <a:r>
              <a:rPr lang="x-none" smtClean="0"/>
              <a:t>bermoral</a:t>
            </a:r>
            <a:r>
              <a:rPr lang="x-none"/>
              <a:t>.</a:t>
            </a:r>
            <a:endParaRPr lang="x-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B. Menentukan Ide</a:t>
            </a:r>
            <a:endParaRPr lang="x-none"/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/>
              <a:t>Pada saat memikirkan masalah, seseorang sering mendapat ide, berupa </a:t>
            </a:r>
            <a:r>
              <a:rPr lang="en-US" altLang="x-none" dirty="0"/>
              <a:t>g</a:t>
            </a:r>
            <a:r>
              <a:rPr lang="x-none"/>
              <a:t>ambaran, citra atau imaji, yang melintas sesaat dalam otaknya. </a:t>
            </a:r>
          </a:p>
          <a:p>
            <a:r>
              <a:rPr lang="x-none"/>
              <a:t>. Ide merupakan hasil kerja </a:t>
            </a:r>
            <a:r>
              <a:rPr lang="en-US" altLang="x-none" dirty="0" err="1"/>
              <a:t>otak</a:t>
            </a:r>
            <a:r>
              <a:rPr lang="en-US" altLang="x-none" dirty="0"/>
              <a:t> </a:t>
            </a:r>
            <a:r>
              <a:rPr lang="x-none"/>
              <a:t>berdasarkan endapan pengalaman-pengalaman masa lalu, atau pengalaman orang lain yang pernah didengarnya atau pengalaman orang lain yang</a:t>
            </a:r>
            <a:r>
              <a:rPr lang="en-US" altLang="x-none" dirty="0"/>
              <a:t> </a:t>
            </a:r>
            <a:r>
              <a:rPr lang="en-US" altLang="x-none" dirty="0" err="1"/>
              <a:t>ter</a:t>
            </a:r>
            <a:r>
              <a:rPr lang="x-none"/>
              <a:t>angkum dalam pengetahuan atau ilmu </a:t>
            </a:r>
            <a:r>
              <a:rPr lang="x-none" smtClean="0"/>
              <a:t>pengetahuan</a:t>
            </a:r>
            <a:endParaRPr lang="x-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04865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C. Menalar Ide menjadi Gagasan</a:t>
            </a:r>
            <a:endParaRPr lang="x-none"/>
          </a:p>
        </p:txBody>
      </p:sp>
      <p:sp>
        <p:nvSpPr>
          <p:cNvPr id="1048654" name="Content Placeholder 1048653"/>
          <p:cNvSpPr>
            <a:spLocks noGrp="1"/>
          </p:cNvSpPr>
          <p:nvPr>
            <p:ph idx="1"/>
          </p:nvPr>
        </p:nvSpPr>
        <p:spPr/>
        <p:txBody>
          <a:bodyPr>
            <a:normAutofit fontScale="98214" lnSpcReduction="10000"/>
          </a:bodyPr>
          <a:lstStyle/>
          <a:p>
            <a:r>
              <a:rPr lang="x-none"/>
              <a:t>Menalar ide artinya memikirkan baik-buruk atau untung-rugi bila setiap pilihan </a:t>
            </a:r>
            <a:r>
              <a:rPr lang="x-none" smtClean="0"/>
              <a:t> solusi </a:t>
            </a:r>
            <a:r>
              <a:rPr lang="x-none"/>
              <a:t>itu dikerjakan. Pikirkan dengan nalar, pikiran yang logis. Jangan </a:t>
            </a:r>
            <a:r>
              <a:rPr lang="x-none" smtClean="0"/>
              <a:t>memikirkan </a:t>
            </a:r>
            <a:r>
              <a:rPr lang="x-none"/>
              <a:t>baik-buruk atau untung-rugi dengan emosi. Pikirkan segala akibat </a:t>
            </a:r>
            <a:r>
              <a:rPr lang="x-none" smtClean="0"/>
              <a:t>yang </a:t>
            </a:r>
            <a:r>
              <a:rPr lang="x-none"/>
              <a:t>ditimbulkan dari setiap pilihan solusi. Bandingkan setiap pilihan solusi, </a:t>
            </a:r>
            <a:r>
              <a:rPr lang="x-none" smtClean="0"/>
              <a:t>tentukan </a:t>
            </a:r>
            <a:r>
              <a:rPr lang="x-none"/>
              <a:t>salah satu pilihan sebagai solusi yang akan dilaksanakan</a:t>
            </a:r>
            <a:r>
              <a:rPr lang="x-none" smtClean="0"/>
              <a:t>.</a:t>
            </a:r>
            <a:endParaRPr lang="x-none"/>
          </a:p>
          <a:p>
            <a:r>
              <a:rPr lang="x-none"/>
              <a:t>Gagasan merupakan hasil kerja nalar atas ide yang Anda temukan. Gagasan </a:t>
            </a:r>
            <a:r>
              <a:rPr lang="x-none" smtClean="0"/>
              <a:t>adalah </a:t>
            </a:r>
            <a:r>
              <a:rPr lang="x-none"/>
              <a:t>ide yang sudah dipertimbangkan dan dipikirkan pelaksanaannya</a:t>
            </a:r>
            <a:r>
              <a:rPr lang="x-none" smtClean="0"/>
              <a:t>.</a:t>
            </a:r>
            <a:endParaRPr lang="x-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/>
              <a:t>Dalam proses pencarian ide sampai ke perumusan gagasan, seseorang dituntut </a:t>
            </a:r>
            <a:r>
              <a:rPr lang="x-none" smtClean="0"/>
              <a:t>berpikir</a:t>
            </a:r>
            <a:r>
              <a:rPr lang="x-none"/>
              <a:t>. Pemikiran harus logis (masuk akal – nalar).</a:t>
            </a:r>
          </a:p>
          <a:p>
            <a:r>
              <a:rPr lang="x-none" smtClean="0"/>
              <a:t>Pada </a:t>
            </a:r>
            <a:r>
              <a:rPr lang="x-none"/>
              <a:t>dasarnya, tahapan kreatif terdiri atas: meniru – mengubah/memodifikasi </a:t>
            </a:r>
            <a:r>
              <a:rPr lang="x-none" smtClean="0"/>
              <a:t>– </a:t>
            </a:r>
            <a:r>
              <a:rPr lang="en-US" altLang="x-none" dirty="0" err="1" smtClean="0"/>
              <a:t>mencipta</a:t>
            </a:r>
            <a:endParaRPr lang="x-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Content Placeholder 1048659"/>
          <p:cNvSpPr>
            <a:spLocks noGrp="1"/>
          </p:cNvSpPr>
          <p:nvPr>
            <p:ph idx="1"/>
          </p:nvPr>
        </p:nvSpPr>
        <p:spPr>
          <a:xfrm>
            <a:off x="628650" y="1010653"/>
            <a:ext cx="7886700" cy="5166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x-none"/>
              <a:t>Dari pengalaman sekilas merumuskan gagasan sebagai solusi memecahkan </a:t>
            </a:r>
            <a:r>
              <a:rPr lang="x-none" smtClean="0"/>
              <a:t>masalah</a:t>
            </a:r>
            <a:r>
              <a:rPr lang="x-none"/>
              <a:t>, Anda mendapatkan kesimpulan</a:t>
            </a:r>
            <a:r>
              <a:rPr lang="x-none" smtClean="0"/>
              <a:t>:</a:t>
            </a:r>
            <a:r>
              <a:rPr lang="x-none"/>
              <a:t>
a. Alat yang sudah ada tidak perlu diganti, tetapi dimodifikasi untuk </a:t>
            </a:r>
            <a:r>
              <a:rPr lang="x-none" smtClean="0"/>
              <a:t>meningkatkan </a:t>
            </a:r>
            <a:r>
              <a:rPr lang="x-none"/>
              <a:t>kecepatan, ketepatan, dan kenyamanan kerjanya. </a:t>
            </a:r>
          </a:p>
          <a:p>
            <a:pPr marL="0" indent="0">
              <a:buNone/>
            </a:pPr>
            <a:r>
              <a:rPr lang="x-none" smtClean="0"/>
              <a:t>b</a:t>
            </a:r>
            <a:r>
              <a:rPr lang="x-none"/>
              <a:t>. Alat yang sudah ada dapat diberikan tambahan fungsi, atau diganti </a:t>
            </a:r>
            <a:r>
              <a:rPr lang="x-none" smtClean="0"/>
              <a:t>bahannya</a:t>
            </a:r>
            <a:r>
              <a:rPr lang="x-none"/>
              <a:t>, atau diubah bentuk dan ukurannya, bahkan diganti warnanya.</a:t>
            </a:r>
          </a:p>
          <a:p>
            <a:pPr marL="0" indent="0">
              <a:buNone/>
            </a:pPr>
            <a:r>
              <a:rPr lang="x-none"/>
              <a:t>
Modifikasi benda kerja atau benda pakai dapat dilakukan </a:t>
            </a:r>
            <a:r>
              <a:rPr lang="x-none" smtClean="0"/>
              <a:t>dengan</a:t>
            </a:r>
            <a:r>
              <a:rPr lang="x-none"/>
              <a:t>
1. Mengubah warna;</a:t>
            </a:r>
          </a:p>
          <a:p>
            <a:pPr marL="0" indent="0">
              <a:buNone/>
            </a:pPr>
            <a:r>
              <a:rPr lang="x-none" smtClean="0"/>
              <a:t>2</a:t>
            </a:r>
            <a:r>
              <a:rPr lang="x-none"/>
              <a:t>. Mengubah bentuk dan </a:t>
            </a:r>
            <a:r>
              <a:rPr lang="x-none" smtClean="0"/>
              <a:t>ukuran;</a:t>
            </a:r>
          </a:p>
          <a:p>
            <a:pPr marL="0" indent="0">
              <a:buNone/>
            </a:pPr>
            <a:r>
              <a:rPr lang="x-none" smtClean="0"/>
              <a:t>3</a:t>
            </a:r>
            <a:r>
              <a:rPr lang="x-none"/>
              <a:t>. Mengganti bahan dasar;</a:t>
            </a:r>
          </a:p>
          <a:p>
            <a:pPr marL="0" indent="0">
              <a:buNone/>
            </a:pPr>
            <a:r>
              <a:rPr lang="x-none" smtClean="0"/>
              <a:t>4. </a:t>
            </a:r>
            <a:r>
              <a:rPr lang="x-none" smtClean="0"/>
              <a:t>Menambah </a:t>
            </a:r>
            <a:r>
              <a:rPr lang="x-none"/>
              <a:t>fungsi.</a:t>
            </a:r>
          </a:p>
          <a:p>
            <a:pPr marL="0" indent="0">
              <a:buNone/>
            </a:pPr>
            <a:r>
              <a:rPr lang="x-none"/>
              <a:t>
Khusus benda kerja, modifikasi juga dapat dilakukan dengan </a:t>
            </a:r>
            <a:r>
              <a:rPr lang="x-none" smtClean="0"/>
              <a:t>memberikan peningkatan</a:t>
            </a:r>
            <a:endParaRPr lang="x-none"/>
          </a:p>
          <a:p>
            <a:pPr marL="0" indent="0">
              <a:buNone/>
            </a:pPr>
            <a:r>
              <a:rPr lang="x-none" smtClean="0"/>
              <a:t>1</a:t>
            </a:r>
            <a:r>
              <a:rPr lang="x-none"/>
              <a:t>. Kecapatan Kerja;</a:t>
            </a:r>
          </a:p>
          <a:p>
            <a:pPr marL="0" indent="0">
              <a:buNone/>
            </a:pPr>
            <a:r>
              <a:rPr lang="x-none" smtClean="0"/>
              <a:t>2</a:t>
            </a:r>
            <a:r>
              <a:rPr lang="x-none"/>
              <a:t>. Ketepatan Kerja;</a:t>
            </a:r>
          </a:p>
          <a:p>
            <a:pPr marL="0" indent="0">
              <a:buNone/>
            </a:pPr>
            <a:r>
              <a:rPr lang="x-none" smtClean="0"/>
              <a:t>3</a:t>
            </a:r>
            <a:r>
              <a:rPr lang="x-none"/>
              <a:t>. Kenyamanan </a:t>
            </a:r>
            <a:r>
              <a:rPr lang="x-none" smtClean="0"/>
              <a:t>Kerja</a:t>
            </a:r>
            <a:endParaRPr lang="x-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0486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Kesimpulan</a:t>
            </a:r>
            <a:endParaRPr lang="x-none"/>
          </a:p>
        </p:txBody>
      </p:sp>
      <p:sp>
        <p:nvSpPr>
          <p:cNvPr id="1048662" name="Content Placeholder 1048661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x-none" smtClean="0"/>
              <a:t>Manusia </a:t>
            </a:r>
            <a:r>
              <a:rPr lang="x-none"/>
              <a:t>adalah makhluk bernalar dan bermoral</a:t>
            </a:r>
            <a:r>
              <a:rPr lang="x-none" smtClean="0"/>
              <a:t>.</a:t>
            </a:r>
            <a:r>
              <a:rPr lang="x-none"/>
              <a:t>
</a:t>
            </a:r>
            <a:r>
              <a:rPr lang="x-none" smtClean="0"/>
              <a:t>Masalah </a:t>
            </a:r>
            <a:r>
              <a:rPr lang="x-none"/>
              <a:t>adalah kesenjangan antara kenyataan dan harapan.</a:t>
            </a:r>
          </a:p>
          <a:p>
            <a:r>
              <a:rPr lang="x-none" smtClean="0"/>
              <a:t>Ide </a:t>
            </a:r>
            <a:r>
              <a:rPr lang="x-none"/>
              <a:t>merupakan lintasan imaji sesaat ketika manusia berpikir keras.</a:t>
            </a:r>
          </a:p>
          <a:p>
            <a:r>
              <a:rPr lang="x-none" smtClean="0"/>
              <a:t>Gagasan </a:t>
            </a:r>
            <a:r>
              <a:rPr lang="x-none"/>
              <a:t>merupakan hasil kerja nalar, pengembangan dari ide.</a:t>
            </a:r>
          </a:p>
          <a:p>
            <a:r>
              <a:rPr lang="x-none" smtClean="0"/>
              <a:t>Setiap </a:t>
            </a:r>
            <a:r>
              <a:rPr lang="x-none"/>
              <a:t>pilihan solusi harus dipertimbangkan baik – buruk sebelum </a:t>
            </a:r>
            <a:r>
              <a:rPr lang="x-none" smtClean="0"/>
              <a:t>dilaksanakan</a:t>
            </a:r>
            <a:r>
              <a:rPr lang="x-none"/>
              <a:t>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305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Perancangan Visualisasi Konsep</vt:lpstr>
      <vt:lpstr>PowerPoint Presentation</vt:lpstr>
      <vt:lpstr>A. Merumuskan Masalah</vt:lpstr>
      <vt:lpstr>B. Menentukan Ide</vt:lpstr>
      <vt:lpstr>C. Menalar Ide menjadi Gagasan</vt:lpstr>
      <vt:lpstr>PowerPoint Presentation</vt:lpstr>
      <vt:lpstr>PowerPoint Presentation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Visualisasi Konsep</dc:title>
  <dc:creator>Mifta Dewayani</dc:creator>
  <cp:lastModifiedBy>LENOVO</cp:lastModifiedBy>
  <cp:revision>3</cp:revision>
  <dcterms:created xsi:type="dcterms:W3CDTF">2015-05-11T19:30:45Z</dcterms:created>
  <dcterms:modified xsi:type="dcterms:W3CDTF">2018-11-18T05:54:00Z</dcterms:modified>
</cp:coreProperties>
</file>