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572971" cy="1633331"/>
          </a:xfrm>
        </p:spPr>
        <p:txBody>
          <a:bodyPr/>
          <a:lstStyle/>
          <a:p>
            <a:r>
              <a:rPr lang="id-ID" b="1" dirty="0"/>
              <a:t>DASAR-DASAR DESAIN GRAFIS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0454" y="3433051"/>
            <a:ext cx="5080484" cy="489594"/>
          </a:xfrm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KELAS X SEMESTER 1 SMK MULTIMEDIA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231" y="2414425"/>
            <a:ext cx="779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</a:rPr>
              <a:t>Penggabungan gambar vektor dan bitmap (raster)</a:t>
            </a:r>
          </a:p>
        </p:txBody>
      </p:sp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9370161" y="5420139"/>
            <a:ext cx="2132726" cy="10071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MULAI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27907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42783" y="5700276"/>
            <a:ext cx="2478156" cy="766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F00"/>
                </a:solidFill>
              </a:rPr>
              <a:t>LEMBAR KERJA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60041" y="1076741"/>
            <a:ext cx="8534400" cy="5390326"/>
          </a:xfrm>
        </p:spPr>
        <p:txBody>
          <a:bodyPr>
            <a:normAutofit/>
          </a:bodyPr>
          <a:lstStyle/>
          <a:p>
            <a:pPr lvl="0"/>
            <a:r>
              <a:rPr lang="id-ID" sz="2400" b="1" dirty="0">
                <a:solidFill>
                  <a:schemeClr val="bg1"/>
                </a:solidFill>
              </a:rPr>
              <a:t>Diskusikan secara berkelompok, kemudian bahas konsep gambar vektor dan bitmap !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Diskusikan secara berkelompok kemudian bahas perbedaan gambar vektor dan gambar bitmap !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Buatlah sketsa rancangan brosur dengan tema kuliner, kemudian dipresentasikan !</a:t>
            </a:r>
          </a:p>
          <a:p>
            <a:r>
              <a:rPr lang="id-ID" sz="2400" b="1" dirty="0">
                <a:solidFill>
                  <a:schemeClr val="bg1"/>
                </a:solidFill>
              </a:rPr>
              <a:t>Hal yang harus diperhatikan yaitu :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Aspek ide/gagasan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Aspek visual, warna, teks, tata letak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Penerapan gambar vektor dan bitmap pada brosur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60041" y="351919"/>
            <a:ext cx="8534400" cy="8400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4000" b="1" dirty="0" smtClean="0">
                <a:solidFill>
                  <a:schemeClr val="accent5">
                    <a:lumMod val="50000"/>
                  </a:schemeClr>
                </a:solidFill>
              </a:rPr>
              <a:t>LEMBAR KERJA</a:t>
            </a:r>
            <a:endParaRPr lang="id-ID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9342783" y="208720"/>
            <a:ext cx="2478156" cy="7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KOMPETENSI</a:t>
            </a:r>
          </a:p>
          <a:p>
            <a:pPr algn="ctr"/>
            <a:r>
              <a:rPr lang="id-ID" b="1" dirty="0" smtClean="0"/>
              <a:t>DASAR</a:t>
            </a:r>
            <a:endParaRPr lang="id-ID" b="1" dirty="0"/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9342783" y="1076740"/>
            <a:ext cx="2478156" cy="51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INDIKATOR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9342783" y="2299246"/>
            <a:ext cx="2478156" cy="72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ALAT DAN BAHAN</a:t>
            </a:r>
            <a:endParaRPr lang="id-ID" b="1" dirty="0"/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9342783" y="3116098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VEKTOR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9342783" y="3950987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BITMAP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9342783" y="4817713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PERBANDINGAN</a:t>
            </a:r>
            <a:endParaRPr lang="id-ID" b="1" dirty="0"/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9342783" y="1673084"/>
            <a:ext cx="2478156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428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9342783" y="208720"/>
            <a:ext cx="2478156" cy="7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KOMPETENSI</a:t>
            </a:r>
          </a:p>
          <a:p>
            <a:pPr algn="ctr"/>
            <a:r>
              <a:rPr lang="id-ID" b="1" dirty="0" smtClean="0"/>
              <a:t>DASAR</a:t>
            </a:r>
            <a:endParaRPr lang="id-ID" b="1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9342783" y="1076740"/>
            <a:ext cx="2478156" cy="51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INDIKATOR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4212" y="685799"/>
            <a:ext cx="8393528" cy="653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b="1" dirty="0" smtClean="0">
                <a:solidFill>
                  <a:schemeClr val="accent1"/>
                </a:solidFill>
              </a:rPr>
              <a:t>DASAR-DASAR DESAIN GRAFIS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84212" y="1944754"/>
            <a:ext cx="5080484" cy="489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>
                <a:solidFill>
                  <a:schemeClr val="bg1"/>
                </a:solidFill>
              </a:rPr>
              <a:t>KELAS X SEMESTER 1 SMK MULTIMEDIA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212" y="1211419"/>
            <a:ext cx="779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</a:rPr>
              <a:t>Penggabungan gambar vektor dan bitmap (raster)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4887" y="3220278"/>
            <a:ext cx="552426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Oleh </a:t>
            </a:r>
            <a:r>
              <a:rPr lang="id-ID" sz="2000" b="1" dirty="0" smtClean="0">
                <a:solidFill>
                  <a:schemeClr val="bg1"/>
                </a:solidFill>
              </a:rPr>
              <a:t>:</a:t>
            </a:r>
          </a:p>
          <a:p>
            <a:endParaRPr lang="id-ID" sz="2000" b="1" dirty="0" smtClean="0">
              <a:solidFill>
                <a:schemeClr val="bg1"/>
              </a:solidFill>
            </a:endParaRPr>
          </a:p>
          <a:p>
            <a:r>
              <a:rPr lang="id-ID" sz="2000" b="1" dirty="0" smtClean="0">
                <a:solidFill>
                  <a:schemeClr val="bg1"/>
                </a:solidFill>
              </a:rPr>
              <a:t>Nama			: </a:t>
            </a:r>
            <a:r>
              <a:rPr lang="id-ID" sz="2000" b="1" dirty="0" smtClean="0">
                <a:solidFill>
                  <a:schemeClr val="bg1"/>
                </a:solidFill>
              </a:rPr>
              <a:t>Regy </a:t>
            </a:r>
            <a:r>
              <a:rPr lang="id-ID" sz="2000" b="1" dirty="0" smtClean="0">
                <a:solidFill>
                  <a:schemeClr val="bg1"/>
                </a:solidFill>
              </a:rPr>
              <a:t>Yudhawiratama, </a:t>
            </a:r>
            <a:r>
              <a:rPr lang="id-ID" sz="2000" b="1" dirty="0" smtClean="0">
                <a:solidFill>
                  <a:schemeClr val="bg1"/>
                </a:solidFill>
              </a:rPr>
              <a:t>S.Pd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NUPTK 	</a:t>
            </a:r>
            <a:r>
              <a:rPr lang="id-ID" sz="2000" b="1" dirty="0" smtClean="0">
                <a:solidFill>
                  <a:schemeClr val="bg1"/>
                </a:solidFill>
              </a:rPr>
              <a:t>		: </a:t>
            </a:r>
            <a:r>
              <a:rPr lang="id-ID" sz="2000" b="1" dirty="0">
                <a:solidFill>
                  <a:schemeClr val="bg1"/>
                </a:solidFill>
              </a:rPr>
              <a:t>4843761662120002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No. Peserta 	</a:t>
            </a:r>
            <a:r>
              <a:rPr lang="id-ID" sz="2000" b="1" dirty="0" smtClean="0">
                <a:solidFill>
                  <a:schemeClr val="bg1"/>
                </a:solidFill>
              </a:rPr>
              <a:t>: </a:t>
            </a:r>
            <a:r>
              <a:rPr lang="id-ID" sz="2000" b="1" dirty="0">
                <a:solidFill>
                  <a:schemeClr val="bg1"/>
                </a:solidFill>
              </a:rPr>
              <a:t>17026052617051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Asal Sekolah	: SMK Negeri 15 Bandung</a:t>
            </a:r>
          </a:p>
          <a:p>
            <a:r>
              <a:rPr lang="id-ID" sz="2000" b="1" dirty="0">
                <a:solidFill>
                  <a:schemeClr val="bg1"/>
                </a:solidFill>
              </a:rPr>
              <a:t>Kota/Provinsi	: Bandung/Jawa Barat</a:t>
            </a:r>
          </a:p>
          <a:p>
            <a:endParaRPr lang="id-ID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9342783" y="2299246"/>
            <a:ext cx="2478156" cy="72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ALAT DAN BAHAN</a:t>
            </a:r>
            <a:endParaRPr lang="id-ID" b="1" dirty="0"/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9342783" y="3116098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VEKTOR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9342783" y="5700276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LEMBAR KERJA</a:t>
            </a:r>
            <a:endParaRPr lang="id-ID" b="1" dirty="0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9342783" y="3950987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BITMAP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9342783" y="4817713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PERBANDINGAN</a:t>
            </a:r>
            <a:endParaRPr lang="id-ID" b="1" dirty="0"/>
          </a:p>
        </p:txBody>
      </p:sp>
      <p:sp>
        <p:nvSpPr>
          <p:cNvPr id="21" name="Rectangle 20">
            <a:hlinkClick r:id="rId9" action="ppaction://hlinksldjump"/>
          </p:cNvPr>
          <p:cNvSpPr/>
          <p:nvPr/>
        </p:nvSpPr>
        <p:spPr>
          <a:xfrm>
            <a:off x="9342783" y="1673084"/>
            <a:ext cx="2478156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1997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6017"/>
            <a:ext cx="8534400" cy="1507067"/>
          </a:xfrm>
        </p:spPr>
        <p:txBody>
          <a:bodyPr/>
          <a:lstStyle/>
          <a:p>
            <a:r>
              <a:rPr lang="id-ID" sz="4000" b="1" dirty="0" smtClean="0">
                <a:solidFill>
                  <a:srgbClr val="002060"/>
                </a:solidFill>
              </a:rPr>
              <a:t>KOMPETENSI DASAR</a:t>
            </a:r>
            <a:endParaRPr lang="id-ID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447" y="1798983"/>
            <a:ext cx="8534400" cy="3615267"/>
          </a:xfrm>
        </p:spPr>
        <p:txBody>
          <a:bodyPr>
            <a:norm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3.12 Mengevaluasi penggabungan gambar vektor dan bitmap (raster)</a:t>
            </a:r>
          </a:p>
          <a:p>
            <a:r>
              <a:rPr lang="id-ID" sz="3200" b="1" dirty="0">
                <a:solidFill>
                  <a:schemeClr val="bg1"/>
                </a:solidFill>
              </a:rPr>
              <a:t>4.12 Membuat desain penggabungan gambar vektor dan bitmap (raster</a:t>
            </a:r>
            <a:r>
              <a:rPr lang="id-ID" sz="3200" b="1" dirty="0" smtClean="0">
                <a:solidFill>
                  <a:schemeClr val="bg1"/>
                </a:solidFill>
              </a:rPr>
              <a:t>)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9342783" y="208720"/>
            <a:ext cx="2478156" cy="7719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F00"/>
                </a:solidFill>
              </a:rPr>
              <a:t>KOMPETENSI</a:t>
            </a:r>
          </a:p>
          <a:p>
            <a:pPr algn="ctr"/>
            <a:r>
              <a:rPr lang="id-ID" b="1" dirty="0" smtClean="0">
                <a:solidFill>
                  <a:srgbClr val="FFFF00"/>
                </a:solidFill>
              </a:rPr>
              <a:t>DASAR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9342783" y="1076740"/>
            <a:ext cx="2478156" cy="51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INDIKATOR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9342783" y="2299246"/>
            <a:ext cx="2478156" cy="72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ALAT DAN BAHAN</a:t>
            </a:r>
            <a:endParaRPr lang="id-ID" b="1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9342783" y="3116098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VEKTOR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rId6" action="ppaction://hlinksldjump"/>
          </p:cNvPr>
          <p:cNvSpPr/>
          <p:nvPr/>
        </p:nvSpPr>
        <p:spPr>
          <a:xfrm>
            <a:off x="9342783" y="5700276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LEMBAR KERJA</a:t>
            </a:r>
            <a:endParaRPr lang="id-ID" b="1" dirty="0"/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9342783" y="3950987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BITMAP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8" action="ppaction://hlinksldjump"/>
          </p:cNvPr>
          <p:cNvSpPr/>
          <p:nvPr/>
        </p:nvSpPr>
        <p:spPr>
          <a:xfrm>
            <a:off x="9342783" y="4817713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PERBANDINGAN</a:t>
            </a:r>
            <a:endParaRPr lang="id-ID" b="1" dirty="0"/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9342783" y="1673084"/>
            <a:ext cx="2478156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250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41" y="656719"/>
            <a:ext cx="8534400" cy="840042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accent5">
                    <a:lumMod val="50000"/>
                  </a:schemeClr>
                </a:solidFill>
              </a:rPr>
              <a:t>INDIKATOR</a:t>
            </a:r>
            <a:endParaRPr lang="id-ID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3.12.1 Membedakan gambar vektor dan bitmap</a:t>
            </a:r>
          </a:p>
          <a:p>
            <a:r>
              <a:rPr lang="id-ID" sz="3200" b="1" dirty="0">
                <a:solidFill>
                  <a:schemeClr val="bg1"/>
                </a:solidFill>
              </a:rPr>
              <a:t>4.12.1 Merancang penggabungan gambar vektor dan bitmap</a:t>
            </a: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9342783" y="1076740"/>
            <a:ext cx="2478156" cy="513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F00"/>
                </a:solidFill>
              </a:rPr>
              <a:t>INDIKATOR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9342783" y="208720"/>
            <a:ext cx="2478156" cy="7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KOMPETENSI</a:t>
            </a:r>
          </a:p>
          <a:p>
            <a:pPr algn="ctr"/>
            <a:r>
              <a:rPr lang="id-ID" b="1" dirty="0" smtClean="0"/>
              <a:t>DASAR</a:t>
            </a:r>
            <a:endParaRPr lang="id-ID" b="1" dirty="0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342783" y="2299246"/>
            <a:ext cx="2478156" cy="72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ALAT DAN BAHAN</a:t>
            </a:r>
            <a:endParaRPr lang="id-ID" b="1" dirty="0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9342783" y="3116098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VEKTOR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9342783" y="5700276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LEMBAR KERJA</a:t>
            </a:r>
            <a:endParaRPr lang="id-ID" b="1" dirty="0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9342783" y="3950987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BITMAP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9342783" y="4817713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PERBANDINGAN</a:t>
            </a:r>
            <a:endParaRPr lang="id-ID" b="1" dirty="0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9342783" y="1673084"/>
            <a:ext cx="2478156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2650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41" y="1590261"/>
            <a:ext cx="8534400" cy="3615267"/>
          </a:xfrm>
        </p:spPr>
        <p:txBody>
          <a:bodyPr>
            <a:normAutofit/>
          </a:bodyPr>
          <a:lstStyle/>
          <a:p>
            <a:pPr lvl="0"/>
            <a:r>
              <a:rPr lang="id-ID" sz="2800" b="1" dirty="0">
                <a:solidFill>
                  <a:schemeClr val="bg1"/>
                </a:solidFill>
              </a:rPr>
              <a:t>Melalui kegiatan diskusi kelompok peserta didik dapat membedakan gambar vektor dan bitmap dengan baik dan benar serta tepat</a:t>
            </a:r>
          </a:p>
          <a:p>
            <a:pPr lvl="0"/>
            <a:r>
              <a:rPr lang="id-ID" sz="2800" b="1" dirty="0">
                <a:solidFill>
                  <a:schemeClr val="bg1"/>
                </a:solidFill>
              </a:rPr>
              <a:t>Melalui pembuatan sketsa pesert didik dapat melakukan penggabungan gambar vektor dan bitmap dengan penuh rasa tanggung jawab.</a:t>
            </a:r>
          </a:p>
          <a:p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2783" y="1673084"/>
            <a:ext cx="2478156" cy="543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F00"/>
                </a:solidFill>
              </a:rPr>
              <a:t>TUJUAN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0041" y="656719"/>
            <a:ext cx="8534400" cy="840042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solidFill>
                  <a:schemeClr val="accent5">
                    <a:lumMod val="50000"/>
                  </a:schemeClr>
                </a:solidFill>
              </a:rPr>
              <a:t>TUJUAN</a:t>
            </a:r>
            <a:endParaRPr lang="id-ID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9342783" y="208720"/>
            <a:ext cx="2478156" cy="7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KOMPETENSI</a:t>
            </a:r>
          </a:p>
          <a:p>
            <a:pPr algn="ctr"/>
            <a:r>
              <a:rPr lang="id-ID" b="1" dirty="0" smtClean="0"/>
              <a:t>DASAR</a:t>
            </a:r>
            <a:endParaRPr lang="id-ID" b="1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9342783" y="1076740"/>
            <a:ext cx="2478156" cy="51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INDIKATOR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9342783" y="2299246"/>
            <a:ext cx="2478156" cy="72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ALAT DAN BAHAN</a:t>
            </a:r>
            <a:endParaRPr lang="id-ID" b="1" dirty="0"/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9342783" y="3116098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VEKTOR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hlinkClick r:id="rId6" action="ppaction://hlinksldjump"/>
          </p:cNvPr>
          <p:cNvSpPr/>
          <p:nvPr/>
        </p:nvSpPr>
        <p:spPr>
          <a:xfrm>
            <a:off x="9342783" y="5700276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LEMBAR KERJA</a:t>
            </a:r>
            <a:endParaRPr lang="id-ID" b="1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9342783" y="3950987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BITMAP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9342783" y="4817713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PERBANDINGAN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6780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41" y="1691859"/>
            <a:ext cx="8534400" cy="3615267"/>
          </a:xfrm>
        </p:spPr>
        <p:txBody>
          <a:bodyPr>
            <a:normAutofit/>
          </a:bodyPr>
          <a:lstStyle/>
          <a:p>
            <a:pPr lvl="0"/>
            <a:r>
              <a:rPr lang="id-ID" sz="2400" b="1" dirty="0">
                <a:solidFill>
                  <a:schemeClr val="bg1"/>
                </a:solidFill>
              </a:rPr>
              <a:t>Kertas HVS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Pensil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Penghapus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Penggaris 30 cm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PPT materi gambar vektor dan bitmap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Proyektor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</a:rPr>
              <a:t>Contoh gambar vektor dan </a:t>
            </a:r>
            <a:r>
              <a:rPr lang="id-ID" sz="2400" b="1" dirty="0" smtClean="0">
                <a:solidFill>
                  <a:schemeClr val="bg1"/>
                </a:solidFill>
              </a:rPr>
              <a:t>bitmap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42783" y="2299246"/>
            <a:ext cx="2478156" cy="722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F00"/>
                </a:solidFill>
              </a:rPr>
              <a:t>ALAT DAN BAHAN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60041" y="656719"/>
            <a:ext cx="8534400" cy="8400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4000" b="1" dirty="0" smtClean="0">
                <a:solidFill>
                  <a:schemeClr val="accent5">
                    <a:lumMod val="50000"/>
                  </a:schemeClr>
                </a:solidFill>
              </a:rPr>
              <a:t>ALAT DAN BAHAN</a:t>
            </a:r>
            <a:endParaRPr lang="id-ID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9342783" y="208720"/>
            <a:ext cx="2478156" cy="7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KOMPETENSI</a:t>
            </a:r>
          </a:p>
          <a:p>
            <a:pPr algn="ctr"/>
            <a:r>
              <a:rPr lang="id-ID" b="1" dirty="0" smtClean="0"/>
              <a:t>DASAR</a:t>
            </a:r>
            <a:endParaRPr lang="id-ID" b="1" dirty="0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9342783" y="1076740"/>
            <a:ext cx="2478156" cy="51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INDIKATOR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9342783" y="3116098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VEKTOR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9342783" y="5700276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LEMBAR KERJA</a:t>
            </a:r>
            <a:endParaRPr lang="id-ID" b="1" dirty="0"/>
          </a:p>
        </p:txBody>
      </p:sp>
      <p:sp>
        <p:nvSpPr>
          <p:cNvPr id="17" name="Rectangle 16">
            <a:hlinkClick r:id="rId6" action="ppaction://hlinksldjump"/>
          </p:cNvPr>
          <p:cNvSpPr/>
          <p:nvPr/>
        </p:nvSpPr>
        <p:spPr>
          <a:xfrm>
            <a:off x="9342783" y="3950987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BITMAP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9342783" y="4817713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PERBANDINGAN</a:t>
            </a:r>
            <a:endParaRPr lang="id-ID" b="1" dirty="0"/>
          </a:p>
        </p:txBody>
      </p:sp>
      <p:sp>
        <p:nvSpPr>
          <p:cNvPr id="19" name="Rectangle 18">
            <a:hlinkClick r:id="rId8" action="ppaction://hlinksldjump"/>
          </p:cNvPr>
          <p:cNvSpPr/>
          <p:nvPr/>
        </p:nvSpPr>
        <p:spPr>
          <a:xfrm>
            <a:off x="9342783" y="1673084"/>
            <a:ext cx="2478156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4902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109868"/>
            <a:ext cx="8534400" cy="36152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sz="2800" dirty="0" smtClean="0">
                <a:solidFill>
                  <a:schemeClr val="bg1"/>
                </a:solidFill>
              </a:rPr>
              <a:t>	</a:t>
            </a:r>
            <a:r>
              <a:rPr lang="id-ID" sz="2800" b="1" dirty="0" smtClean="0">
                <a:solidFill>
                  <a:schemeClr val="bg1"/>
                </a:solidFill>
              </a:rPr>
              <a:t>Gambar </a:t>
            </a:r>
            <a:r>
              <a:rPr lang="id-ID" sz="2800" b="1" dirty="0">
                <a:solidFill>
                  <a:schemeClr val="bg1"/>
                </a:solidFill>
              </a:rPr>
              <a:t>bitmap, yang sering disebut sebagai gambar raster, merupakan gambar yang dibentuk dari grid-grid warna. Grid ini adalah elemen dasar dari sebuah gambar yang disebut </a:t>
            </a:r>
            <a:r>
              <a:rPr lang="id-ID" sz="2800" b="1" i="1" dirty="0">
                <a:solidFill>
                  <a:schemeClr val="bg1"/>
                </a:solidFill>
              </a:rPr>
              <a:t>pixel</a:t>
            </a:r>
            <a:r>
              <a:rPr lang="id-ID" sz="2800" b="1" dirty="0">
                <a:solidFill>
                  <a:schemeClr val="bg1"/>
                </a:solidFill>
              </a:rPr>
              <a:t> atau </a:t>
            </a:r>
            <a:r>
              <a:rPr lang="id-ID" sz="2800" b="1" i="1" dirty="0">
                <a:solidFill>
                  <a:schemeClr val="bg1"/>
                </a:solidFill>
              </a:rPr>
              <a:t>picture elements</a:t>
            </a:r>
            <a:r>
              <a:rPr lang="id-ID" sz="2800" b="1" dirty="0">
                <a:solidFill>
                  <a:schemeClr val="bg1"/>
                </a:solidFill>
              </a:rPr>
              <a:t>. Saat Anda hanya memanipulasi gambar ini, proses yang terjadi sebenarnya adalah Anda hanya mengedit lokasi piksel-piksel ini, bukan mengedit bentuk kurvanya.</a:t>
            </a:r>
          </a:p>
          <a:p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9342783" y="3950987"/>
            <a:ext cx="2478156" cy="766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F00"/>
                </a:solidFill>
              </a:rPr>
              <a:t>GAMBAR BITMAP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9342783" y="208720"/>
            <a:ext cx="2478156" cy="7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KOMPETENSI</a:t>
            </a:r>
          </a:p>
          <a:p>
            <a:pPr algn="ctr"/>
            <a:r>
              <a:rPr lang="id-ID" b="1" dirty="0" smtClean="0"/>
              <a:t>DASAR</a:t>
            </a:r>
            <a:endParaRPr lang="id-ID" b="1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9342783" y="1076740"/>
            <a:ext cx="2478156" cy="51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INDIKATOR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9342783" y="2299246"/>
            <a:ext cx="2478156" cy="72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ALAT DAN BAHAN</a:t>
            </a:r>
            <a:endParaRPr lang="id-ID" b="1" dirty="0"/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9342783" y="3116098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VEKTOR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9342783" y="5700276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LEMBAR KERJA</a:t>
            </a:r>
            <a:endParaRPr lang="id-ID" b="1" dirty="0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9342783" y="4817713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PERBANDINGAN</a:t>
            </a:r>
            <a:endParaRPr lang="id-ID" b="1" dirty="0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9342783" y="1673084"/>
            <a:ext cx="2478156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id-ID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84212" y="16601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sz="4000" b="1" dirty="0" smtClean="0">
                <a:solidFill>
                  <a:srgbClr val="002060"/>
                </a:solidFill>
              </a:rPr>
              <a:t>GAMBAR BITMAP</a:t>
            </a:r>
            <a:endParaRPr lang="id-ID" sz="4000" b="1" dirty="0">
              <a:solidFill>
                <a:srgbClr val="00206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3840273" y="4717778"/>
            <a:ext cx="2444115" cy="15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06218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sz="2800" b="1" dirty="0" smtClean="0">
                <a:solidFill>
                  <a:schemeClr val="bg1"/>
                </a:solidFill>
              </a:rPr>
              <a:t>	Gambar </a:t>
            </a:r>
            <a:r>
              <a:rPr lang="id-ID" sz="2800" b="1" dirty="0">
                <a:solidFill>
                  <a:schemeClr val="bg1"/>
                </a:solidFill>
              </a:rPr>
              <a:t>vektor merupakan gambar digital yang berbasiskan persamaan perhitungan matematis. Gambar vektor umumnya berukuran lebih kecil bila dibandingkan dengan gambar bitmap. Beberapa format gambar vektor di antaranya: .CDR, .AI, .SVG, .EPS, dan dll .Gambar Vektor menggabungkan titik dan garis untuk menjadi sebuah objek, sehingga gambar tidak menjadi pecah biarpun diperbesar atau diperkecil,</a:t>
            </a:r>
          </a:p>
          <a:p>
            <a:endParaRPr lang="id-ID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9342783" y="208720"/>
            <a:ext cx="2478156" cy="7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KOMPETENSI</a:t>
            </a:r>
          </a:p>
          <a:p>
            <a:pPr algn="ctr"/>
            <a:r>
              <a:rPr lang="id-ID" b="1" dirty="0" smtClean="0"/>
              <a:t>DASAR</a:t>
            </a:r>
            <a:endParaRPr lang="id-ID" b="1" dirty="0"/>
          </a:p>
        </p:txBody>
      </p:sp>
      <p:sp>
        <p:nvSpPr>
          <p:cNvPr id="5" name="Rectangle 4"/>
          <p:cNvSpPr/>
          <p:nvPr/>
        </p:nvSpPr>
        <p:spPr>
          <a:xfrm>
            <a:off x="9342783" y="1076740"/>
            <a:ext cx="2478156" cy="51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INDIKATOR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9342783" y="1673084"/>
            <a:ext cx="2478156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id-ID" b="1" dirty="0"/>
          </a:p>
        </p:txBody>
      </p:sp>
      <p:sp>
        <p:nvSpPr>
          <p:cNvPr id="7" name="Rectangle 6"/>
          <p:cNvSpPr/>
          <p:nvPr/>
        </p:nvSpPr>
        <p:spPr>
          <a:xfrm>
            <a:off x="9342783" y="2299246"/>
            <a:ext cx="2478156" cy="72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ALAT DAN BAHAN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42783" y="3116098"/>
            <a:ext cx="2478156" cy="766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F00"/>
                </a:solidFill>
              </a:rPr>
              <a:t>GAMBAR VEKTOR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42783" y="5700276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LEMBAR KERJA</a:t>
            </a:r>
            <a:endParaRPr lang="id-ID" b="1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9342783" y="3950987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GAMBAR BITMAP</a:t>
            </a:r>
            <a:endParaRPr lang="id-ID" b="1" dirty="0"/>
          </a:p>
        </p:txBody>
      </p:sp>
      <p:sp>
        <p:nvSpPr>
          <p:cNvPr id="11" name="Rectangle 10"/>
          <p:cNvSpPr/>
          <p:nvPr/>
        </p:nvSpPr>
        <p:spPr>
          <a:xfrm>
            <a:off x="9342783" y="4817713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PERBANDINGAN</a:t>
            </a:r>
            <a:endParaRPr lang="id-ID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4212" y="166017"/>
            <a:ext cx="8534400" cy="1507067"/>
          </a:xfrm>
        </p:spPr>
        <p:txBody>
          <a:bodyPr/>
          <a:lstStyle/>
          <a:p>
            <a:r>
              <a:rPr lang="id-ID" sz="4000" b="1" dirty="0" smtClean="0">
                <a:solidFill>
                  <a:srgbClr val="002060"/>
                </a:solidFill>
              </a:rPr>
              <a:t>G</a:t>
            </a:r>
            <a:r>
              <a:rPr lang="id-ID" sz="4000" b="1" dirty="0" smtClean="0">
                <a:solidFill>
                  <a:srgbClr val="002060"/>
                </a:solidFill>
              </a:rPr>
              <a:t>AMBAR VEKTOR</a:t>
            </a:r>
            <a:endParaRPr lang="id-ID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342783" y="4817713"/>
            <a:ext cx="2478156" cy="766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FF00"/>
                </a:solidFill>
              </a:rPr>
              <a:t>PERBANDINGAN</a:t>
            </a:r>
            <a:endParaRPr lang="id-ID" b="1" dirty="0">
              <a:solidFill>
                <a:srgbClr val="FFFF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1137111"/>
            <a:ext cx="9128817" cy="54915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922" y="594690"/>
            <a:ext cx="7138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2060"/>
                </a:solidFill>
              </a:rPr>
              <a:t>PERBANDINGAN GAMBAR VEKTOR DAN BITMAP</a:t>
            </a:r>
            <a:endParaRPr lang="id-ID" sz="24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9342783" y="208720"/>
            <a:ext cx="2478156" cy="7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KOMPETENSI</a:t>
            </a:r>
          </a:p>
          <a:p>
            <a:pPr algn="ctr"/>
            <a:r>
              <a:rPr lang="id-ID" b="1" dirty="0" smtClean="0"/>
              <a:t>DASAR</a:t>
            </a:r>
            <a:endParaRPr lang="id-ID" b="1" dirty="0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342783" y="1076740"/>
            <a:ext cx="2478156" cy="51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INDIKATOR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9342783" y="2299246"/>
            <a:ext cx="2478156" cy="72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ALAT DAN BAHAN</a:t>
            </a:r>
            <a:endParaRPr lang="id-ID" b="1" dirty="0"/>
          </a:p>
        </p:txBody>
      </p:sp>
      <p:sp>
        <p:nvSpPr>
          <p:cNvPr id="17" name="Rectangle 16">
            <a:hlinkClick r:id="rId6" action="ppaction://hlinksldjump"/>
          </p:cNvPr>
          <p:cNvSpPr/>
          <p:nvPr/>
        </p:nvSpPr>
        <p:spPr>
          <a:xfrm>
            <a:off x="9342783" y="3116098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VEKTOR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9342783" y="3950987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GAMBAR BITMAP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8" action="ppaction://hlinksldjump"/>
          </p:cNvPr>
          <p:cNvSpPr/>
          <p:nvPr/>
        </p:nvSpPr>
        <p:spPr>
          <a:xfrm>
            <a:off x="9342783" y="1673084"/>
            <a:ext cx="2478156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TUJUAN</a:t>
            </a:r>
            <a:endParaRPr lang="id-ID" b="1" dirty="0"/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9342783" y="5700276"/>
            <a:ext cx="2478156" cy="7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LEMBAR KERJA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895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</TotalTime>
  <Words>330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DASAR-DASAR DESAIN GRAFIS</vt:lpstr>
      <vt:lpstr>PowerPoint Presentation</vt:lpstr>
      <vt:lpstr>KOMPETENSI DASAR</vt:lpstr>
      <vt:lpstr>INDIKATOR</vt:lpstr>
      <vt:lpstr>TUJUAN</vt:lpstr>
      <vt:lpstr>PowerPoint Presentation</vt:lpstr>
      <vt:lpstr>PowerPoint Presentation</vt:lpstr>
      <vt:lpstr>GAMBAR VEKTOR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DESAIN GRAFIS</dc:title>
  <dc:creator>user</dc:creator>
  <cp:lastModifiedBy>user</cp:lastModifiedBy>
  <cp:revision>25</cp:revision>
  <dcterms:created xsi:type="dcterms:W3CDTF">2017-11-15T06:12:05Z</dcterms:created>
  <dcterms:modified xsi:type="dcterms:W3CDTF">2017-11-16T02:12:07Z</dcterms:modified>
</cp:coreProperties>
</file>