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325" r:id="rId6"/>
    <p:sldId id="262" r:id="rId7"/>
    <p:sldId id="260" r:id="rId8"/>
    <p:sldId id="258" r:id="rId9"/>
    <p:sldId id="259" r:id="rId10"/>
    <p:sldId id="326" r:id="rId11"/>
    <p:sldId id="327" r:id="rId12"/>
    <p:sldId id="270" r:id="rId13"/>
  </p:sldIdLst>
  <p:sldSz cx="18288000" cy="10287000"/>
  <p:notesSz cx="6858000" cy="9144000"/>
  <p:embeddedFontLst>
    <p:embeddedFont>
      <p:font typeface="Calisto MT" panose="02040603050505030304" pitchFamily="18" charset="0"/>
      <p:regular r:id="rId15"/>
      <p:bold r:id="rId16"/>
      <p:italic r:id="rId17"/>
      <p:boldItalic r:id="rId18"/>
    </p:embeddedFont>
    <p:embeddedFont>
      <p:font typeface="Cooper BT Bold" panose="020B0604020202020204" charset="0"/>
      <p:regular r:id="rId19"/>
    </p:embeddedFont>
    <p:embeddedFont>
      <p:font typeface="Modern No. 20" panose="02070704070505020303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2C10B-86F1-4563-A16B-D747DBAADC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3A3E8-415F-44F2-867F-21303261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3A3E8-415F-44F2-867F-213032614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accent2"/>
        </a:soli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1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5561" y="2261178"/>
            <a:ext cx="147669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D" sz="6000" b="1" dirty="0">
                <a:solidFill>
                  <a:srgbClr val="000000"/>
                </a:solidFill>
                <a:effectLst/>
                <a:latin typeface="Modern No. 20" panose="02070704070505020303" pitchFamily="18" charset="0"/>
                <a:ea typeface="Calibri" panose="020F0502020204030204" pitchFamily="34" charset="0"/>
              </a:rPr>
              <a:t>ANALISIS </a:t>
            </a:r>
          </a:p>
          <a:p>
            <a:pPr algn="ctr"/>
            <a:r>
              <a:rPr lang="en-ID" sz="6000" b="1" dirty="0">
                <a:solidFill>
                  <a:srgbClr val="000000"/>
                </a:solidFill>
                <a:effectLst/>
                <a:latin typeface="Modern No. 20" panose="02070704070505020303" pitchFamily="18" charset="0"/>
                <a:ea typeface="Calibri" panose="020F0502020204030204" pitchFamily="34" charset="0"/>
              </a:rPr>
              <a:t>KURIKULUM DAN PEMBELAJARAN </a:t>
            </a:r>
            <a:endParaRPr lang="en-ID" sz="6000" dirty="0">
              <a:solidFill>
                <a:srgbClr val="000000"/>
              </a:solidFill>
              <a:effectLst/>
              <a:latin typeface="Modern No. 20" panose="02070704070505020303" pitchFamily="18" charset="0"/>
              <a:ea typeface="Calibri" panose="020F0502020204030204" pitchFamily="34" charset="0"/>
            </a:endParaRPr>
          </a:p>
          <a:p>
            <a:pPr algn="ctr"/>
            <a:r>
              <a:rPr lang="en-ID" sz="6000" b="1" dirty="0">
                <a:solidFill>
                  <a:srgbClr val="000000"/>
                </a:solidFill>
                <a:effectLst/>
                <a:latin typeface="Modern No. 20" panose="02070704070505020303" pitchFamily="18" charset="0"/>
                <a:ea typeface="Calibri" panose="020F0502020204030204" pitchFamily="34" charset="0"/>
              </a:rPr>
              <a:t>MATEMATIKA DI INDONESIA </a:t>
            </a:r>
          </a:p>
          <a:p>
            <a:pPr algn="ctr"/>
            <a:r>
              <a:rPr lang="en-ID" sz="6000" b="1" dirty="0">
                <a:solidFill>
                  <a:srgbClr val="000000"/>
                </a:solidFill>
                <a:effectLst/>
                <a:latin typeface="Modern No. 20" panose="02070704070505020303" pitchFamily="18" charset="0"/>
                <a:ea typeface="Calibri" panose="020F0502020204030204" pitchFamily="34" charset="0"/>
              </a:rPr>
              <a:t>DAN JEPANG</a:t>
            </a:r>
            <a:endParaRPr lang="en-ID" sz="6000" dirty="0">
              <a:solidFill>
                <a:srgbClr val="000000"/>
              </a:solidFill>
              <a:effectLst/>
              <a:latin typeface="Modern No. 20" panose="02070704070505020303" pitchFamily="18" charset="0"/>
              <a:ea typeface="Calibri" panose="020F050202020403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42744" y="7879346"/>
            <a:ext cx="9512586" cy="70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200" dirty="0" err="1">
                <a:solidFill>
                  <a:srgbClr val="331C2C"/>
                </a:solidFill>
                <a:latin typeface="Cooper BT Bold"/>
              </a:rPr>
              <a:t>Kelompok</a:t>
            </a:r>
            <a:r>
              <a:rPr lang="en-US" sz="3200" dirty="0">
                <a:solidFill>
                  <a:srgbClr val="331C2C"/>
                </a:solidFill>
                <a:latin typeface="Cooper BT Bold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D8D89-B921-6827-4BB0-D72F57D4BB18}"/>
              </a:ext>
            </a:extLst>
          </p:cNvPr>
          <p:cNvSpPr txBox="1"/>
          <p:nvPr/>
        </p:nvSpPr>
        <p:spPr>
          <a:xfrm>
            <a:off x="2170129" y="1896457"/>
            <a:ext cx="1394774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ditinjau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proses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metode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digunakan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Indonesia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menerapkan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metode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saintifik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mana proses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penerapannya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menggamati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menanya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mencoba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mengasosiasi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mengomunikasikan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proses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menekankan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tercapainya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hasil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baik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penilaian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Guru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selama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kegiatan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berperan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fasilitator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 negara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Jepang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menerapkan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metode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belajar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Lesson Study 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(LS)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tutor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prosesnya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menekankan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kapada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tercapainya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kemampuan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berpikir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berpikir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baik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senang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melakukan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kegiatan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diberikan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Peran guru-guru di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Jepang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selama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proses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fasilitator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tiga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prinsip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mengajar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diantaranya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1)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Tanoshii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jugyou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kelas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harus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menyenangkan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2)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Wakaru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ko (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harus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mengerti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): dan 3)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dekiru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ko (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harus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bisa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7176-5187-7E25-1E6A-6DC6748807BA}"/>
              </a:ext>
            </a:extLst>
          </p:cNvPr>
          <p:cNvSpPr txBox="1"/>
          <p:nvPr/>
        </p:nvSpPr>
        <p:spPr>
          <a:xfrm>
            <a:off x="3048000" y="2771691"/>
            <a:ext cx="14020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Jika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ditinjau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penilaian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negara Indonesia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mengadakan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UAS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menjadi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penentu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kelulusan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SD, SMP, dan SMA.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Selain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UAS,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rapor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juga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digunakan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penentu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kelulusan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 negara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Jepang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ujian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nasional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menentukan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kelulusan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karena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kelulusan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tingkat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SMP dan SMA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dilakukan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berdasarkan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akumulasi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ulangan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harian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ekstra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kurikuler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mid test/UTS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akhir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ID" sz="32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 test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13838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775411" y="3912064"/>
            <a:ext cx="12737178" cy="223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8800" y="74349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331C2C"/>
                </a:solidFill>
                <a:latin typeface="Cooper BT Bold"/>
              </a:rPr>
              <a:t>Our team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28800" y="3487426"/>
            <a:ext cx="5169362" cy="1277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4800" dirty="0" err="1">
                <a:solidFill>
                  <a:srgbClr val="331C2C"/>
                </a:solidFill>
                <a:latin typeface="Cooper BT Bold"/>
              </a:rPr>
              <a:t>Fitri</a:t>
            </a:r>
            <a:r>
              <a:rPr lang="en-US" sz="4800" dirty="0">
                <a:solidFill>
                  <a:srgbClr val="331C2C"/>
                </a:solidFill>
                <a:latin typeface="Cooper BT Bold"/>
              </a:rPr>
              <a:t> Maya Sari     </a:t>
            </a:r>
            <a:r>
              <a:rPr lang="en-US" sz="3699" dirty="0">
                <a:solidFill>
                  <a:srgbClr val="331C2C"/>
                </a:solidFill>
                <a:latin typeface="Cooper BT Bold"/>
              </a:rPr>
              <a:t>(2206103020074)</a:t>
            </a:r>
          </a:p>
        </p:txBody>
      </p:sp>
      <p:sp>
        <p:nvSpPr>
          <p:cNvPr id="22" name="Freeform 22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B3493360-762F-B2BD-A291-7C5644BF3908}"/>
              </a:ext>
            </a:extLst>
          </p:cNvPr>
          <p:cNvSpPr txBox="1"/>
          <p:nvPr/>
        </p:nvSpPr>
        <p:spPr>
          <a:xfrm>
            <a:off x="9807882" y="3410876"/>
            <a:ext cx="5169362" cy="1277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4800" dirty="0" err="1">
                <a:solidFill>
                  <a:srgbClr val="331C2C"/>
                </a:solidFill>
                <a:latin typeface="Cooper BT Bold"/>
              </a:rPr>
              <a:t>Nailissa’adah</a:t>
            </a:r>
            <a:r>
              <a:rPr lang="en-US" sz="4800" dirty="0">
                <a:solidFill>
                  <a:srgbClr val="331C2C"/>
                </a:solidFill>
                <a:latin typeface="Cooper BT Bold"/>
              </a:rPr>
              <a:t>     </a:t>
            </a:r>
            <a:r>
              <a:rPr lang="en-US" sz="3699" dirty="0">
                <a:solidFill>
                  <a:srgbClr val="331C2C"/>
                </a:solidFill>
                <a:latin typeface="Cooper BT Bold"/>
              </a:rPr>
              <a:t>(2206103020023)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C73CEF63-1F1C-AD58-69FB-4D29EE09DC3B}"/>
              </a:ext>
            </a:extLst>
          </p:cNvPr>
          <p:cNvSpPr txBox="1"/>
          <p:nvPr/>
        </p:nvSpPr>
        <p:spPr>
          <a:xfrm>
            <a:off x="6248400" y="5718978"/>
            <a:ext cx="5169362" cy="1277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4800" dirty="0" err="1">
                <a:solidFill>
                  <a:srgbClr val="331C2C"/>
                </a:solidFill>
                <a:latin typeface="Cooper BT Bold"/>
              </a:rPr>
              <a:t>Syahran</a:t>
            </a:r>
            <a:r>
              <a:rPr lang="en-US" sz="4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800" dirty="0" err="1">
                <a:solidFill>
                  <a:srgbClr val="331C2C"/>
                </a:solidFill>
                <a:latin typeface="Cooper BT Bold"/>
              </a:rPr>
              <a:t>Radi.s</a:t>
            </a:r>
            <a:r>
              <a:rPr lang="en-US" sz="4800" dirty="0">
                <a:solidFill>
                  <a:srgbClr val="331C2C"/>
                </a:solidFill>
                <a:latin typeface="Cooper BT Bold"/>
              </a:rPr>
              <a:t>   </a:t>
            </a:r>
            <a:r>
              <a:rPr lang="en-US" sz="3699" dirty="0">
                <a:solidFill>
                  <a:srgbClr val="331C2C"/>
                </a:solidFill>
                <a:latin typeface="Cooper BT Bold"/>
              </a:rPr>
              <a:t>(2206103020060)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1279" y="1047063"/>
            <a:ext cx="1635330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rgbClr val="331C2C"/>
                </a:solidFill>
                <a:latin typeface="Cooper BT Bold"/>
              </a:rPr>
              <a:t>Langkah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Langkah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model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pembelajaran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terpadu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networked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61808" y="1761337"/>
            <a:ext cx="17015852" cy="7404150"/>
            <a:chOff x="0" y="-828753"/>
            <a:chExt cx="20857226" cy="7648473"/>
          </a:xfrm>
        </p:grpSpPr>
        <p:grpSp>
          <p:nvGrpSpPr>
            <p:cNvPr id="4" name="Group 4"/>
            <p:cNvGrpSpPr/>
            <p:nvPr/>
          </p:nvGrpSpPr>
          <p:grpSpPr>
            <a:xfrm>
              <a:off x="138170" y="-557158"/>
              <a:ext cx="1379461" cy="1892803"/>
              <a:chOff x="76200" y="-307269"/>
              <a:chExt cx="760765" cy="104386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30725" y="-307269"/>
                <a:ext cx="506240" cy="33342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  <p:txBody>
              <a:bodyPr/>
              <a:lstStyle/>
              <a:p>
                <a:endParaRPr lang="en-US" sz="1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26095" y="-828753"/>
              <a:ext cx="865130" cy="7982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2800" dirty="0">
                  <a:solidFill>
                    <a:srgbClr val="EDE0D1"/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8171" y="2811122"/>
              <a:ext cx="1197476" cy="1266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8171" y="5553160"/>
              <a:ext cx="1197476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605129"/>
              <a:ext cx="1473816" cy="880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EDE0D1"/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880303" y="-574157"/>
              <a:ext cx="18976923" cy="537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2"/>
                </a:lnSpc>
              </a:pPr>
              <a:r>
                <a:rPr lang="en-ID" sz="3000" dirty="0" err="1">
                  <a:latin typeface="Aptos" panose="020B0004020202020204" pitchFamily="34" charset="0"/>
                  <a:cs typeface="Times New Roman" panose="02020603050405020304" pitchFamily="18" charset="0"/>
                </a:rPr>
                <a:t>Analisis</a:t>
              </a:r>
              <a:r>
                <a:rPr lang="en-ID" sz="3000" dirty="0">
                  <a:latin typeface="Aptos" panose="020B00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3000" dirty="0" err="1">
                  <a:latin typeface="Aptos" panose="020B0004020202020204" pitchFamily="34" charset="0"/>
                  <a:cs typeface="Times New Roman" panose="02020603050405020304" pitchFamily="18" charset="0"/>
                </a:rPr>
                <a:t>perkembangan</a:t>
              </a:r>
              <a:r>
                <a:rPr lang="en-ID" sz="3000" dirty="0">
                  <a:latin typeface="Aptos" panose="020B00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3000" dirty="0" err="1">
                  <a:latin typeface="Aptos" panose="020B0004020202020204" pitchFamily="34" charset="0"/>
                  <a:cs typeface="Times New Roman" panose="02020603050405020304" pitchFamily="18" charset="0"/>
                </a:rPr>
                <a:t>anak</a:t>
              </a:r>
              <a:endParaRPr lang="en-US" sz="3000" dirty="0">
                <a:latin typeface="Aptos" panose="020B0004020202020204" pitchFamily="34" charset="0"/>
              </a:endParaRPr>
            </a:p>
          </p:txBody>
        </p:sp>
      </p:grpSp>
      <p:sp>
        <p:nvSpPr>
          <p:cNvPr id="23" name="Freeform 23"/>
          <p:cNvSpPr/>
          <p:nvPr/>
        </p:nvSpPr>
        <p:spPr>
          <a:xfrm rot="10659771">
            <a:off x="17369356" y="8408613"/>
            <a:ext cx="2953153" cy="3865767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6950298" y="9025505"/>
            <a:ext cx="1193520" cy="1159060"/>
            <a:chOff x="0" y="0"/>
            <a:chExt cx="1591360" cy="1545414"/>
          </a:xfrm>
        </p:grpSpPr>
        <p:grpSp>
          <p:nvGrpSpPr>
            <p:cNvPr id="25" name="Group 2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5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10690362">
            <a:off x="16308714" y="-988194"/>
            <a:ext cx="2476688" cy="3091240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-1399641" y="-1029685"/>
            <a:ext cx="2270093" cy="3168645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665646">
            <a:off x="-731255" y="8422461"/>
            <a:ext cx="2933777" cy="3492368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36F92E30-6CC3-A15F-3A66-88B8D55E435D}"/>
              </a:ext>
            </a:extLst>
          </p:cNvPr>
          <p:cNvSpPr/>
          <p:nvPr/>
        </p:nvSpPr>
        <p:spPr>
          <a:xfrm>
            <a:off x="851050" y="2779108"/>
            <a:ext cx="754456" cy="58578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0C63EAFB-78F5-B921-22E3-287F0D6EBDF9}"/>
              </a:ext>
            </a:extLst>
          </p:cNvPr>
          <p:cNvSpPr/>
          <p:nvPr/>
        </p:nvSpPr>
        <p:spPr>
          <a:xfrm>
            <a:off x="828001" y="3603151"/>
            <a:ext cx="774267" cy="58805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2BD8F32C-68D2-34C6-008E-EBD919A96DA5}"/>
              </a:ext>
            </a:extLst>
          </p:cNvPr>
          <p:cNvSpPr/>
          <p:nvPr/>
        </p:nvSpPr>
        <p:spPr>
          <a:xfrm>
            <a:off x="842135" y="4303405"/>
            <a:ext cx="807370" cy="60557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FAD776C0-585D-8D4E-C1CE-7F3187C093B6}"/>
              </a:ext>
            </a:extLst>
          </p:cNvPr>
          <p:cNvSpPr/>
          <p:nvPr/>
        </p:nvSpPr>
        <p:spPr>
          <a:xfrm>
            <a:off x="838473" y="5618794"/>
            <a:ext cx="780210" cy="59960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63A7F68-B95A-A4F8-5C8A-D92510D4AB31}"/>
              </a:ext>
            </a:extLst>
          </p:cNvPr>
          <p:cNvSpPr txBox="1"/>
          <p:nvPr/>
        </p:nvSpPr>
        <p:spPr>
          <a:xfrm>
            <a:off x="808472" y="3321311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3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DB8BDEE1-419C-CAF2-8153-BF81267490E1}"/>
              </a:ext>
            </a:extLst>
          </p:cNvPr>
          <p:cNvSpPr txBox="1"/>
          <p:nvPr/>
        </p:nvSpPr>
        <p:spPr>
          <a:xfrm>
            <a:off x="685246" y="2514320"/>
            <a:ext cx="1029527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2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737C5DBA-2392-44CF-128F-B3B665AC24D3}"/>
              </a:ext>
            </a:extLst>
          </p:cNvPr>
          <p:cNvSpPr txBox="1"/>
          <p:nvPr/>
        </p:nvSpPr>
        <p:spPr>
          <a:xfrm>
            <a:off x="1920922" y="2658754"/>
            <a:ext cx="1622289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 err="1">
                <a:latin typeface="Aptos" panose="020B0004020202020204" pitchFamily="34" charset="0"/>
              </a:rPr>
              <a:t>Tentukan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konten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kurikulum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berdasarkan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perkembangan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anak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dengan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membuat</a:t>
            </a:r>
            <a:r>
              <a:rPr lang="en-US" sz="3000" dirty="0">
                <a:latin typeface="Aptos" panose="020B0004020202020204" pitchFamily="34" charset="0"/>
              </a:rPr>
              <a:t>  </a:t>
            </a:r>
            <a:r>
              <a:rPr lang="en-US" sz="3000" dirty="0" err="1">
                <a:latin typeface="Aptos" panose="020B0004020202020204" pitchFamily="34" charset="0"/>
              </a:rPr>
              <a:t>standar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kompetensi</a:t>
            </a:r>
            <a:r>
              <a:rPr lang="en-US" sz="3000" dirty="0">
                <a:latin typeface="Aptos" panose="020B0004020202020204" pitchFamily="34" charset="0"/>
              </a:rPr>
              <a:t>, </a:t>
            </a:r>
            <a:r>
              <a:rPr lang="en-US" sz="3000" dirty="0" err="1">
                <a:latin typeface="Aptos" panose="020B0004020202020204" pitchFamily="34" charset="0"/>
              </a:rPr>
              <a:t>kompetensi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dasar</a:t>
            </a:r>
            <a:r>
              <a:rPr lang="en-US" sz="3000" dirty="0">
                <a:latin typeface="Aptos" panose="020B0004020202020204" pitchFamily="34" charset="0"/>
              </a:rPr>
              <a:t>, </a:t>
            </a:r>
            <a:r>
              <a:rPr lang="en-US" sz="3000" dirty="0" err="1">
                <a:latin typeface="Aptos" panose="020B0004020202020204" pitchFamily="34" charset="0"/>
              </a:rPr>
              <a:t>indikator</a:t>
            </a:r>
            <a:r>
              <a:rPr lang="en-US" sz="3000" dirty="0">
                <a:latin typeface="Aptos" panose="020B0004020202020204" pitchFamily="34" charset="0"/>
              </a:rPr>
              <a:t>, dan </a:t>
            </a:r>
            <a:r>
              <a:rPr lang="en-US" sz="3000" dirty="0" err="1">
                <a:latin typeface="Aptos" panose="020B0004020202020204" pitchFamily="34" charset="0"/>
              </a:rPr>
              <a:t>hasil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belajar</a:t>
            </a:r>
            <a:r>
              <a:rPr lang="en-US" sz="3000" dirty="0">
                <a:latin typeface="Aptos" panose="020B0004020202020204" pitchFamily="34" charset="0"/>
              </a:rPr>
              <a:t>.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02904DC6-6C1A-D79A-5F19-A90348307BF0}"/>
              </a:ext>
            </a:extLst>
          </p:cNvPr>
          <p:cNvSpPr txBox="1"/>
          <p:nvPr/>
        </p:nvSpPr>
        <p:spPr>
          <a:xfrm>
            <a:off x="1954375" y="6598252"/>
            <a:ext cx="154818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</a:rPr>
              <a:t>Hasil </a:t>
            </a:r>
            <a:r>
              <a:rPr lang="en-US" sz="3000" dirty="0" err="1">
                <a:latin typeface="Aptos" panose="020B0004020202020204" pitchFamily="34" charset="0"/>
              </a:rPr>
              <a:t>dari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rancangan</a:t>
            </a:r>
            <a:r>
              <a:rPr lang="en-US" sz="3000" dirty="0">
                <a:latin typeface="Aptos" panose="020B0004020202020204" pitchFamily="34" charset="0"/>
              </a:rPr>
              <a:t> model </a:t>
            </a:r>
            <a:r>
              <a:rPr lang="en-US" sz="3000" dirty="0" err="1">
                <a:latin typeface="Aptos" panose="020B0004020202020204" pitchFamily="34" charset="0"/>
              </a:rPr>
              <a:t>jaringan</a:t>
            </a:r>
            <a:r>
              <a:rPr lang="en-US" sz="3000" dirty="0">
                <a:latin typeface="Aptos" panose="020B0004020202020204" pitchFamily="34" charset="0"/>
              </a:rPr>
              <a:t> (networked) </a:t>
            </a:r>
            <a:r>
              <a:rPr lang="en-US" sz="3000" dirty="0" err="1">
                <a:latin typeface="Aptos" panose="020B0004020202020204" pitchFamily="34" charset="0"/>
              </a:rPr>
              <a:t>dimasukkan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dalam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Rancangan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Kegiatan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Harian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dengan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berpijak</a:t>
            </a:r>
            <a:r>
              <a:rPr lang="en-US" sz="3000" dirty="0">
                <a:latin typeface="Aptos" panose="020B0004020202020204" pitchFamily="34" charset="0"/>
              </a:rPr>
              <a:t> pada </a:t>
            </a:r>
            <a:r>
              <a:rPr lang="en-US" sz="3000" dirty="0" err="1">
                <a:latin typeface="Aptos" panose="020B0004020202020204" pitchFamily="34" charset="0"/>
              </a:rPr>
              <a:t>tema</a:t>
            </a:r>
            <a:r>
              <a:rPr lang="en-US" sz="3000" dirty="0">
                <a:latin typeface="Aptos" panose="020B0004020202020204" pitchFamily="34" charset="0"/>
              </a:rPr>
              <a:t> dan </a:t>
            </a:r>
            <a:r>
              <a:rPr lang="en-US" sz="3000" dirty="0" err="1">
                <a:latin typeface="Aptos" panose="020B0004020202020204" pitchFamily="34" charset="0"/>
              </a:rPr>
              <a:t>subtema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4CE7ABE0-4121-2B53-6120-AF8D7871D335}"/>
              </a:ext>
            </a:extLst>
          </p:cNvPr>
          <p:cNvSpPr txBox="1"/>
          <p:nvPr/>
        </p:nvSpPr>
        <p:spPr>
          <a:xfrm>
            <a:off x="1920922" y="4265490"/>
            <a:ext cx="15481853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2"/>
              </a:lnSpc>
            </a:pPr>
            <a:r>
              <a:rPr lang="en-US" sz="3000" dirty="0" err="1">
                <a:latin typeface="Aptos" panose="020B0004020202020204" pitchFamily="34" charset="0"/>
              </a:rPr>
              <a:t>Tentukan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tema</a:t>
            </a:r>
            <a:r>
              <a:rPr lang="en-US" sz="3000" dirty="0">
                <a:latin typeface="Aptos" panose="020B0004020202020204" pitchFamily="34" charset="0"/>
              </a:rPr>
              <a:t> dan </a:t>
            </a:r>
            <a:r>
              <a:rPr lang="en-US" sz="3000" dirty="0" err="1">
                <a:latin typeface="Aptos" panose="020B0004020202020204" pitchFamily="34" charset="0"/>
              </a:rPr>
              <a:t>subtemanya</a:t>
            </a:r>
            <a:r>
              <a:rPr lang="en-US" sz="3000" dirty="0">
                <a:latin typeface="Aptos" panose="020B0004020202020204" pitchFamily="34" charset="0"/>
              </a:rPr>
              <a:t>, </a:t>
            </a:r>
            <a:r>
              <a:rPr lang="en-US" sz="3000" dirty="0" err="1">
                <a:latin typeface="Aptos" panose="020B0004020202020204" pitchFamily="34" charset="0"/>
              </a:rPr>
              <a:t>kaitkan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dengan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aspekaspek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perkembangan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anak</a:t>
            </a:r>
            <a:r>
              <a:rPr lang="en-US" sz="3000" dirty="0">
                <a:latin typeface="Aptos" panose="020B0004020202020204" pitchFamily="34" charset="0"/>
              </a:rPr>
              <a:t>.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F799CB5-5514-8D19-92DA-774F20661859}"/>
              </a:ext>
            </a:extLst>
          </p:cNvPr>
          <p:cNvSpPr txBox="1"/>
          <p:nvPr/>
        </p:nvSpPr>
        <p:spPr>
          <a:xfrm>
            <a:off x="1895806" y="3642952"/>
            <a:ext cx="15481853" cy="519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2"/>
              </a:lnSpc>
            </a:pPr>
            <a:r>
              <a:rPr lang="en-US" sz="3000" dirty="0">
                <a:latin typeface="Aptos" panose="020B0004020202020204" pitchFamily="34" charset="0"/>
              </a:rPr>
              <a:t>Buat </a:t>
            </a:r>
            <a:r>
              <a:rPr lang="en-US" sz="3000" dirty="0" err="1">
                <a:latin typeface="Aptos" panose="020B0004020202020204" pitchFamily="34" charset="0"/>
              </a:rPr>
              <a:t>rancangan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kegiatan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mingguan</a:t>
            </a:r>
            <a:r>
              <a:rPr lang="en-US" sz="3000" dirty="0">
                <a:latin typeface="Aptos" panose="020B0004020202020204" pitchFamily="34" charset="0"/>
              </a:rPr>
              <a:t> (RKM)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8B30BCE1-7D35-FAF9-634E-5800A356FDEC}"/>
              </a:ext>
            </a:extLst>
          </p:cNvPr>
          <p:cNvSpPr txBox="1"/>
          <p:nvPr/>
        </p:nvSpPr>
        <p:spPr>
          <a:xfrm>
            <a:off x="1943224" y="7698940"/>
            <a:ext cx="154818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00" dirty="0" err="1">
                <a:latin typeface="Aptos" panose="020B0004020202020204" pitchFamily="34" charset="0"/>
              </a:rPr>
              <a:t>Tentukan</a:t>
            </a:r>
            <a:r>
              <a:rPr lang="en-US" sz="3000" dirty="0">
                <a:latin typeface="Aptos" panose="020B0004020202020204" pitchFamily="34" charset="0"/>
              </a:rPr>
              <a:t> media, </a:t>
            </a:r>
            <a:r>
              <a:rPr lang="en-US" sz="3000" dirty="0" err="1">
                <a:latin typeface="Aptos" panose="020B0004020202020204" pitchFamily="34" charset="0"/>
              </a:rPr>
              <a:t>fasilitas</a:t>
            </a:r>
            <a:r>
              <a:rPr lang="en-US" sz="3000" dirty="0">
                <a:latin typeface="Aptos" panose="020B0004020202020204" pitchFamily="34" charset="0"/>
              </a:rPr>
              <a:t>, strategi, </a:t>
            </a:r>
            <a:r>
              <a:rPr lang="en-US" sz="3000" dirty="0" err="1">
                <a:latin typeface="Aptos" panose="020B0004020202020204" pitchFamily="34" charset="0"/>
              </a:rPr>
              <a:t>pendekatan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maupun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metode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langkah</a:t>
            </a:r>
            <a:r>
              <a:rPr lang="en-US" sz="3000" dirty="0">
                <a:latin typeface="Aptos" panose="020B0004020202020204" pitchFamily="34" charset="0"/>
              </a:rPr>
              <a:t>- </a:t>
            </a:r>
            <a:r>
              <a:rPr lang="en-US" sz="3000" dirty="0" err="1">
                <a:latin typeface="Aptos" panose="020B0004020202020204" pitchFamily="34" charset="0"/>
              </a:rPr>
              <a:t>langkah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kegiatan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dalam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pelaksanaan</a:t>
            </a:r>
            <a:r>
              <a:rPr lang="en-US" sz="3000" dirty="0">
                <a:latin typeface="Aptos" panose="020B0004020202020204" pitchFamily="34" charset="0"/>
              </a:rPr>
              <a:t> (</a:t>
            </a:r>
            <a:r>
              <a:rPr lang="en-US" sz="3000" dirty="0" err="1">
                <a:latin typeface="Aptos" panose="020B0004020202020204" pitchFamily="34" charset="0"/>
              </a:rPr>
              <a:t>pembukaan</a:t>
            </a:r>
            <a:r>
              <a:rPr lang="en-US" sz="3000" dirty="0">
                <a:latin typeface="Aptos" panose="020B0004020202020204" pitchFamily="34" charset="0"/>
              </a:rPr>
              <a:t>, </a:t>
            </a:r>
            <a:r>
              <a:rPr lang="en-US" sz="3000" dirty="0" err="1">
                <a:latin typeface="Aptos" panose="020B0004020202020204" pitchFamily="34" charset="0"/>
              </a:rPr>
              <a:t>kegiatan</a:t>
            </a:r>
            <a:r>
              <a:rPr lang="en-US" sz="3000" dirty="0">
                <a:latin typeface="Aptos" panose="020B0004020202020204" pitchFamily="34" charset="0"/>
              </a:rPr>
              <a:t> inti, dan </a:t>
            </a:r>
            <a:r>
              <a:rPr lang="en-US" sz="3000" dirty="0" err="1">
                <a:latin typeface="Aptos" panose="020B0004020202020204" pitchFamily="34" charset="0"/>
              </a:rPr>
              <a:t>penutup</a:t>
            </a:r>
            <a:r>
              <a:rPr lang="en-US" sz="3000" dirty="0">
                <a:latin typeface="Aptos" panose="020B0004020202020204" pitchFamily="34" charset="0"/>
              </a:rPr>
              <a:t>)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6977E844-EB72-265C-6790-2240861629C7}"/>
              </a:ext>
            </a:extLst>
          </p:cNvPr>
          <p:cNvSpPr txBox="1"/>
          <p:nvPr/>
        </p:nvSpPr>
        <p:spPr>
          <a:xfrm>
            <a:off x="1920922" y="5558883"/>
            <a:ext cx="1665465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</a:rPr>
              <a:t>Desain model networked, </a:t>
            </a:r>
            <a:r>
              <a:rPr lang="en-US" sz="3000" dirty="0" err="1">
                <a:latin typeface="Aptos" panose="020B0004020202020204" pitchFamily="34" charset="0"/>
              </a:rPr>
              <a:t>lalu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masukkan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minat-minat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anak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sesuai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dengan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aspek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perkembangan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anak</a:t>
            </a:r>
            <a:r>
              <a:rPr lang="en-US" sz="3000" dirty="0">
                <a:latin typeface="Aptos" panose="020B0004020202020204" pitchFamily="34" charset="0"/>
              </a:rPr>
              <a:t>. 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0E1205E1-BD93-D65E-6038-1EECD789C862}"/>
              </a:ext>
            </a:extLst>
          </p:cNvPr>
          <p:cNvSpPr txBox="1"/>
          <p:nvPr/>
        </p:nvSpPr>
        <p:spPr>
          <a:xfrm>
            <a:off x="835927" y="4023694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4</a:t>
            </a: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73FE8684-BDF4-3EB3-BEBD-3A300328C6B0}"/>
              </a:ext>
            </a:extLst>
          </p:cNvPr>
          <p:cNvSpPr txBox="1"/>
          <p:nvPr/>
        </p:nvSpPr>
        <p:spPr>
          <a:xfrm>
            <a:off x="855248" y="6855712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2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DB449726-70EC-851A-D50C-5E392E7369BF}"/>
              </a:ext>
            </a:extLst>
          </p:cNvPr>
          <p:cNvSpPr txBox="1"/>
          <p:nvPr/>
        </p:nvSpPr>
        <p:spPr>
          <a:xfrm>
            <a:off x="844688" y="5284594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 6</a:t>
            </a: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6E4FC3A-2461-2863-ED2B-830804FDDD8A}"/>
              </a:ext>
            </a:extLst>
          </p:cNvPr>
          <p:cNvSpPr/>
          <p:nvPr/>
        </p:nvSpPr>
        <p:spPr>
          <a:xfrm>
            <a:off x="798239" y="7670256"/>
            <a:ext cx="781172" cy="62947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DBC1016D-2432-DE80-344C-829B75CE84F9}"/>
              </a:ext>
            </a:extLst>
          </p:cNvPr>
          <p:cNvSpPr/>
          <p:nvPr/>
        </p:nvSpPr>
        <p:spPr>
          <a:xfrm>
            <a:off x="844688" y="6632696"/>
            <a:ext cx="770498" cy="61116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2CA7BF2B-F4B1-7671-C664-4016A3ACC047}"/>
              </a:ext>
            </a:extLst>
          </p:cNvPr>
          <p:cNvSpPr/>
          <p:nvPr/>
        </p:nvSpPr>
        <p:spPr>
          <a:xfrm>
            <a:off x="818825" y="8708009"/>
            <a:ext cx="781172" cy="54362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9A75CDA5-7E3C-4CE1-BD64-55D140776692}"/>
              </a:ext>
            </a:extLst>
          </p:cNvPr>
          <p:cNvSpPr txBox="1"/>
          <p:nvPr/>
        </p:nvSpPr>
        <p:spPr>
          <a:xfrm>
            <a:off x="854954" y="7408859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8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D26C5556-EABE-D556-D16C-4F1198C96783}"/>
              </a:ext>
            </a:extLst>
          </p:cNvPr>
          <p:cNvSpPr txBox="1"/>
          <p:nvPr/>
        </p:nvSpPr>
        <p:spPr>
          <a:xfrm>
            <a:off x="871275" y="6333966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7</a:t>
            </a:r>
          </a:p>
        </p:txBody>
      </p:sp>
      <p:sp>
        <p:nvSpPr>
          <p:cNvPr id="58" name="TextBox 16">
            <a:extLst>
              <a:ext uri="{FF2B5EF4-FFF2-40B4-BE49-F238E27FC236}">
                <a16:creationId xmlns:a16="http://schemas.microsoft.com/office/drawing/2014/main" id="{C1462A26-2999-74CA-9764-425BDC50405A}"/>
              </a:ext>
            </a:extLst>
          </p:cNvPr>
          <p:cNvSpPr txBox="1"/>
          <p:nvPr/>
        </p:nvSpPr>
        <p:spPr>
          <a:xfrm>
            <a:off x="1955213" y="5004841"/>
            <a:ext cx="15481853" cy="52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2"/>
              </a:lnSpc>
            </a:pP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indikator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dikembangkan</a:t>
            </a:r>
            <a:r>
              <a:rPr lang="en-US" sz="3200" dirty="0"/>
              <a:t> </a:t>
            </a:r>
            <a:r>
              <a:rPr lang="en-US" sz="3200" dirty="0" err="1"/>
              <a:t>disetiap</a:t>
            </a:r>
            <a:r>
              <a:rPr lang="en-US" sz="3200" dirty="0"/>
              <a:t> </a:t>
            </a:r>
            <a:r>
              <a:rPr lang="en-US" sz="3200" dirty="0" err="1"/>
              <a:t>aspek</a:t>
            </a:r>
            <a:r>
              <a:rPr lang="en-US" sz="3200" dirty="0"/>
              <a:t> </a:t>
            </a:r>
            <a:r>
              <a:rPr lang="en-US" sz="3200" dirty="0" err="1"/>
              <a:t>kemampuan</a:t>
            </a:r>
            <a:r>
              <a:rPr lang="en-US" sz="3200" dirty="0"/>
              <a:t>.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1" name="TextBox 16">
            <a:extLst>
              <a:ext uri="{FF2B5EF4-FFF2-40B4-BE49-F238E27FC236}">
                <a16:creationId xmlns:a16="http://schemas.microsoft.com/office/drawing/2014/main" id="{91E228B7-B7A8-1109-A124-5608DDD617E3}"/>
              </a:ext>
            </a:extLst>
          </p:cNvPr>
          <p:cNvSpPr txBox="1"/>
          <p:nvPr/>
        </p:nvSpPr>
        <p:spPr>
          <a:xfrm>
            <a:off x="1920921" y="8774606"/>
            <a:ext cx="15481853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Langkah </a:t>
            </a:r>
            <a:r>
              <a:rPr lang="en-US" sz="3200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RKH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id="{6763C919-027C-B2CD-2B06-353185BBCC6C}"/>
              </a:ext>
            </a:extLst>
          </p:cNvPr>
          <p:cNvSpPr txBox="1"/>
          <p:nvPr/>
        </p:nvSpPr>
        <p:spPr>
          <a:xfrm>
            <a:off x="762897" y="8450602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9</a:t>
            </a:r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0A235A37-1521-CD88-97FF-E178B127AD3D}"/>
              </a:ext>
            </a:extLst>
          </p:cNvPr>
          <p:cNvSpPr/>
          <p:nvPr/>
        </p:nvSpPr>
        <p:spPr>
          <a:xfrm>
            <a:off x="917069" y="5018011"/>
            <a:ext cx="732436" cy="55833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31C2C"/>
          </a:solidFill>
        </p:spPr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92A0A302-EDA5-6740-A18B-1A2046B666C9}"/>
              </a:ext>
            </a:extLst>
          </p:cNvPr>
          <p:cNvSpPr txBox="1"/>
          <p:nvPr/>
        </p:nvSpPr>
        <p:spPr>
          <a:xfrm>
            <a:off x="871276" y="4689076"/>
            <a:ext cx="705795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2800" dirty="0">
                <a:solidFill>
                  <a:srgbClr val="EDE0D1"/>
                </a:solidFill>
                <a:latin typeface="Cooper BT Bold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8812" y="337401"/>
            <a:ext cx="16230600" cy="108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4800" dirty="0" err="1">
                <a:solidFill>
                  <a:srgbClr val="331C2C"/>
                </a:solidFill>
                <a:latin typeface="Cooper BT Bold"/>
              </a:rPr>
              <a:t>Kelebihan</a:t>
            </a:r>
            <a:r>
              <a:rPr lang="en-US" sz="4800" dirty="0">
                <a:solidFill>
                  <a:srgbClr val="331C2C"/>
                </a:solidFill>
                <a:latin typeface="Cooper BT Bold"/>
              </a:rPr>
              <a:t> dan </a:t>
            </a:r>
            <a:r>
              <a:rPr lang="en-US" sz="4800" dirty="0" err="1">
                <a:solidFill>
                  <a:srgbClr val="331C2C"/>
                </a:solidFill>
                <a:latin typeface="Cooper BT Bold"/>
              </a:rPr>
              <a:t>kekurangan</a:t>
            </a:r>
            <a:endParaRPr lang="en-US" sz="4800" dirty="0">
              <a:solidFill>
                <a:srgbClr val="331C2C"/>
              </a:solidFill>
              <a:latin typeface="Cooper B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40980" y="1848401"/>
            <a:ext cx="3878232" cy="65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331C2C"/>
                </a:solidFill>
                <a:latin typeface="Cooper BT Bold"/>
              </a:rPr>
              <a:t>Kelebihan</a:t>
            </a:r>
            <a:r>
              <a:rPr lang="en-US" sz="3999" dirty="0">
                <a:solidFill>
                  <a:srgbClr val="331C2C"/>
                </a:solidFill>
                <a:latin typeface="Cooper BT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94194" y="6313644"/>
            <a:ext cx="3878232" cy="65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331C2C"/>
                </a:solidFill>
                <a:latin typeface="Cooper BT Bold"/>
              </a:rPr>
              <a:t>Kekurangan</a:t>
            </a:r>
            <a:r>
              <a:rPr lang="en-US" sz="3999" dirty="0">
                <a:solidFill>
                  <a:srgbClr val="331C2C"/>
                </a:solidFill>
                <a:latin typeface="Cooper BT Bold"/>
              </a:rPr>
              <a:t>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54634" y="1964199"/>
            <a:ext cx="516960" cy="51696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831296" y="6426058"/>
            <a:ext cx="516960" cy="5169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5" name="Group 1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dirty="0">
                  <a:solidFill>
                    <a:srgbClr val="331C2C"/>
                  </a:solidFill>
                  <a:latin typeface="Cooper BT Bold"/>
                </a:rPr>
                <a:t>7</a:t>
              </a:r>
            </a:p>
          </p:txBody>
        </p:sp>
      </p:grpSp>
      <p:sp>
        <p:nvSpPr>
          <p:cNvPr id="20" name="Freeform 2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CBF5EA8D-8564-A007-47C2-785E72207087}"/>
              </a:ext>
            </a:extLst>
          </p:cNvPr>
          <p:cNvSpPr txBox="1"/>
          <p:nvPr/>
        </p:nvSpPr>
        <p:spPr>
          <a:xfrm>
            <a:off x="2540505" y="2624317"/>
            <a:ext cx="15092914" cy="3280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pembelajaran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terpadu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tipe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networked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yaitu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memfasilitasi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untuk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melatih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sikap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disiplin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serta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mendorong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untuk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bekerja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sama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dengan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seseorang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yang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ahli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di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bidangnya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.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Kegiatan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ini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akan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menumbuhkan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sikap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kerja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sama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dengan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orang lain yang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dianggap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sebagai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ahli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.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Selain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itu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,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pembelajaran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terpadu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tipe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networked juga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menumbuhkan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terciptanya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rasa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ingin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tahu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yang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menimbulkan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ketertarikan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dan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motivasi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belajar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dengan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orang lain.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70031DD0-3A14-C8AD-3255-CCC65D1C20FC}"/>
              </a:ext>
            </a:extLst>
          </p:cNvPr>
          <p:cNvSpPr txBox="1"/>
          <p:nvPr/>
        </p:nvSpPr>
        <p:spPr>
          <a:xfrm>
            <a:off x="2454145" y="7073930"/>
            <a:ext cx="13916623" cy="2729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Kekurangan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dari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tipe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networked,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dapat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menyebarkan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minat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yang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terlalu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tipis dan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tidak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berkonsentrasi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atau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memecahkan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perhatian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siswa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sehingga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upaya-upaya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pengajaran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yang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dilakukan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menjadi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tidak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efektif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.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Selain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itu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,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motivasi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anak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akan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berubah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seiring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berjalannya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waktu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sehingga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kedalaman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materi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pelajaran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menjadi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dangkal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secara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sengaja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karena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mendapat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hambatan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dalam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mencari</a:t>
            </a:r>
            <a:r>
              <a:rPr lang="en-US" sz="3099" dirty="0">
                <a:solidFill>
                  <a:srgbClr val="331C2C"/>
                </a:solidFill>
                <a:latin typeface="Aptos" panose="020B0004020202020204" pitchFamily="34" charset="0"/>
              </a:rPr>
              <a:t> </a:t>
            </a:r>
            <a:r>
              <a:rPr lang="en-US" sz="3099" dirty="0" err="1">
                <a:solidFill>
                  <a:srgbClr val="331C2C"/>
                </a:solidFill>
                <a:latin typeface="Aptos" panose="020B0004020202020204" pitchFamily="34" charset="0"/>
              </a:rPr>
              <a:t>sumber</a:t>
            </a:r>
            <a:endParaRPr lang="en-US" sz="3099" dirty="0">
              <a:solidFill>
                <a:srgbClr val="331C2C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3EB5F-44F0-2769-CFCB-EAB3DE380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BCA11-A300-F072-4885-EB6320D55117}"/>
              </a:ext>
            </a:extLst>
          </p:cNvPr>
          <p:cNvSpPr txBox="1"/>
          <p:nvPr/>
        </p:nvSpPr>
        <p:spPr>
          <a:xfrm>
            <a:off x="14006231" y="8624766"/>
            <a:ext cx="426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DIAGRAM NETWORKED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3D76B8-E0BB-82D9-8EDC-29D122476432}"/>
              </a:ext>
            </a:extLst>
          </p:cNvPr>
          <p:cNvSpPr/>
          <p:nvPr/>
        </p:nvSpPr>
        <p:spPr>
          <a:xfrm>
            <a:off x="914400" y="793963"/>
            <a:ext cx="7588228" cy="50072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Ahli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6437C8-68C5-904B-54E7-87129D0D9BE3}"/>
              </a:ext>
            </a:extLst>
          </p:cNvPr>
          <p:cNvSpPr/>
          <p:nvPr/>
        </p:nvSpPr>
        <p:spPr>
          <a:xfrm>
            <a:off x="9772531" y="793963"/>
            <a:ext cx="8034206" cy="501113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educational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endParaRPr lang="en-ID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6EA5C0-B23C-9097-2E35-CE8BB81E4832}"/>
              </a:ext>
            </a:extLst>
          </p:cNvPr>
          <p:cNvSpPr/>
          <p:nvPr/>
        </p:nvSpPr>
        <p:spPr>
          <a:xfrm rot="5400000">
            <a:off x="6747931" y="3374587"/>
            <a:ext cx="4579070" cy="85339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8F9568-D0F5-32FE-2E1C-85449F6D5106}"/>
              </a:ext>
            </a:extLst>
          </p:cNvPr>
          <p:cNvCxnSpPr>
            <a:cxnSpLocks/>
            <a:stCxn id="3" idx="4"/>
            <a:endCxn id="7" idx="3"/>
          </p:cNvCxnSpPr>
          <p:nvPr/>
        </p:nvCxnSpPr>
        <p:spPr>
          <a:xfrm>
            <a:off x="4708514" y="5801177"/>
            <a:ext cx="1311756" cy="2214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D799-244B-4DD0-8D5C-1DE591D79EDD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V="1">
            <a:off x="12054661" y="5805097"/>
            <a:ext cx="1734974" cy="2175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F26E58-911C-BDE8-351A-4CADFFB8678F}"/>
              </a:ext>
            </a:extLst>
          </p:cNvPr>
          <p:cNvSpPr/>
          <p:nvPr/>
        </p:nvSpPr>
        <p:spPr>
          <a:xfrm>
            <a:off x="1958412" y="1227189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1030B9-76FD-9051-3ADA-5AB85ABEC475}"/>
              </a:ext>
            </a:extLst>
          </p:cNvPr>
          <p:cNvSpPr/>
          <p:nvPr/>
        </p:nvSpPr>
        <p:spPr>
          <a:xfrm>
            <a:off x="4770512" y="1265247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Sains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biokimia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EDC2B-104E-6306-7C2D-8867DC4682B6}"/>
              </a:ext>
            </a:extLst>
          </p:cNvPr>
          <p:cNvSpPr/>
          <p:nvPr/>
        </p:nvSpPr>
        <p:spPr>
          <a:xfrm>
            <a:off x="1958412" y="3406959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 Bahasa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Lendon Smith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2814C7-5841-8B06-56E7-8DEE09228347}"/>
              </a:ext>
            </a:extLst>
          </p:cNvPr>
          <p:cNvSpPr/>
          <p:nvPr/>
        </p:nvSpPr>
        <p:spPr>
          <a:xfrm>
            <a:off x="4706301" y="3439147"/>
            <a:ext cx="2596382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pabrik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056F2B-92BE-23C0-FCDD-FCB5F854C8CC}"/>
              </a:ext>
            </a:extLst>
          </p:cNvPr>
          <p:cNvSpPr/>
          <p:nvPr/>
        </p:nvSpPr>
        <p:spPr>
          <a:xfrm>
            <a:off x="5694054" y="5908069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statistic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pemograman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50638F-CF5C-39E8-CB07-E9B5D3888122}"/>
              </a:ext>
            </a:extLst>
          </p:cNvPr>
          <p:cNvSpPr/>
          <p:nvPr/>
        </p:nvSpPr>
        <p:spPr>
          <a:xfrm>
            <a:off x="5858182" y="7756497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 Bahasa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ED29F9-59AD-92DC-1433-EB62B5321A0B}"/>
              </a:ext>
            </a:extLst>
          </p:cNvPr>
          <p:cNvSpPr/>
          <p:nvPr/>
        </p:nvSpPr>
        <p:spPr>
          <a:xfrm>
            <a:off x="9424540" y="7537719"/>
            <a:ext cx="3218644" cy="20821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kebijaksanaan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A05463-6ED9-F118-52D1-B8164A495C04}"/>
              </a:ext>
            </a:extLst>
          </p:cNvPr>
          <p:cNvSpPr/>
          <p:nvPr/>
        </p:nvSpPr>
        <p:spPr>
          <a:xfrm>
            <a:off x="9814384" y="5801177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Lemak;serat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Garam;gula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3F641-C5E7-5A41-D42E-4CD6BE8CD072}"/>
              </a:ext>
            </a:extLst>
          </p:cNvPr>
          <p:cNvSpPr/>
          <p:nvPr/>
        </p:nvSpPr>
        <p:spPr>
          <a:xfrm>
            <a:off x="10696354" y="1219135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Penonjolan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31750C-DC90-4665-1F16-321EA10C4734}"/>
              </a:ext>
            </a:extLst>
          </p:cNvPr>
          <p:cNvSpPr/>
          <p:nvPr/>
        </p:nvSpPr>
        <p:spPr>
          <a:xfrm>
            <a:off x="14138650" y="1219133"/>
            <a:ext cx="2367440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Kesehatan (focus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FD1216-06FB-D268-66C2-D3AA70338AE6}"/>
              </a:ext>
            </a:extLst>
          </p:cNvPr>
          <p:cNvSpPr/>
          <p:nvPr/>
        </p:nvSpPr>
        <p:spPr>
          <a:xfrm>
            <a:off x="10812691" y="3559257"/>
            <a:ext cx="2491734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 Bahasa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kurikulum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peneribitan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C59107-86FD-4ADB-48EA-5318FD246C2E}"/>
              </a:ext>
            </a:extLst>
          </p:cNvPr>
          <p:cNvSpPr/>
          <p:nvPr/>
        </p:nvSpPr>
        <p:spPr>
          <a:xfrm>
            <a:off x="14138649" y="3439147"/>
            <a:ext cx="2491734" cy="1736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Suasana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D938CB-1A1B-4949-FED3-2148EAC5A4F0}"/>
              </a:ext>
            </a:extLst>
          </p:cNvPr>
          <p:cNvSpPr txBox="1"/>
          <p:nvPr/>
        </p:nvSpPr>
        <p:spPr>
          <a:xfrm>
            <a:off x="1348155" y="-18479"/>
            <a:ext cx="15591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 err="1">
                <a:latin typeface="Aptos" panose="020B0004020202020204" pitchFamily="34" charset="0"/>
              </a:rPr>
              <a:t>Misi</a:t>
            </a:r>
            <a:r>
              <a:rPr lang="en-ID" sz="3600" dirty="0">
                <a:latin typeface="Aptos" panose="020B0004020202020204" pitchFamily="34" charset="0"/>
              </a:rPr>
              <a:t> </a:t>
            </a:r>
            <a:r>
              <a:rPr lang="en-ID" sz="3600" dirty="0" err="1">
                <a:latin typeface="Aptos" panose="020B0004020202020204" pitchFamily="34" charset="0"/>
              </a:rPr>
              <a:t>pembelajar</a:t>
            </a:r>
            <a:r>
              <a:rPr lang="en-ID" sz="3600" dirty="0">
                <a:latin typeface="Aptos" panose="020B0004020202020204" pitchFamily="34" charset="0"/>
              </a:rPr>
              <a:t> : </a:t>
            </a:r>
            <a:r>
              <a:rPr lang="en-ID" sz="3600" dirty="0" err="1">
                <a:latin typeface="Aptos" panose="020B0004020202020204" pitchFamily="34" charset="0"/>
              </a:rPr>
              <a:t>untuk</a:t>
            </a:r>
            <a:r>
              <a:rPr lang="en-ID" sz="3600" dirty="0">
                <a:latin typeface="Aptos" panose="020B0004020202020204" pitchFamily="34" charset="0"/>
              </a:rPr>
              <a:t> </a:t>
            </a:r>
            <a:r>
              <a:rPr lang="en-ID" sz="3600" dirty="0" err="1">
                <a:latin typeface="Aptos" panose="020B0004020202020204" pitchFamily="34" charset="0"/>
              </a:rPr>
              <a:t>mensurvei</a:t>
            </a:r>
            <a:r>
              <a:rPr lang="en-ID" sz="3600" dirty="0">
                <a:latin typeface="Aptos" panose="020B0004020202020204" pitchFamily="34" charset="0"/>
              </a:rPr>
              <a:t> </a:t>
            </a:r>
            <a:r>
              <a:rPr lang="en-ID" sz="3600" dirty="0" err="1">
                <a:latin typeface="Aptos" panose="020B0004020202020204" pitchFamily="34" charset="0"/>
              </a:rPr>
              <a:t>kesalahpahaman</a:t>
            </a:r>
            <a:r>
              <a:rPr lang="en-ID" sz="3600" dirty="0">
                <a:latin typeface="Aptos" panose="020B0004020202020204" pitchFamily="34" charset="0"/>
              </a:rPr>
              <a:t> </a:t>
            </a:r>
            <a:r>
              <a:rPr lang="en-ID" sz="3600" dirty="0" err="1">
                <a:latin typeface="Aptos" panose="020B0004020202020204" pitchFamily="34" charset="0"/>
              </a:rPr>
              <a:t>gizi</a:t>
            </a:r>
            <a:endParaRPr lang="en-ID" sz="3600" dirty="0">
              <a:latin typeface="Aptos" panose="020B00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09FD07-3D00-EAD7-4659-85F16F46B1C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8502629" y="3297570"/>
            <a:ext cx="1269902" cy="1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601505B-9BC3-4E07-8C23-5EB0538FE40F}"/>
              </a:ext>
            </a:extLst>
          </p:cNvPr>
          <p:cNvSpPr/>
          <p:nvPr/>
        </p:nvSpPr>
        <p:spPr>
          <a:xfrm>
            <a:off x="6975760" y="6958654"/>
            <a:ext cx="4123408" cy="12267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computer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22">
            <a:extLst>
              <a:ext uri="{FF2B5EF4-FFF2-40B4-BE49-F238E27FC236}">
                <a16:creationId xmlns:a16="http://schemas.microsoft.com/office/drawing/2014/main" id="{49EABB62-DC9F-96B2-98C8-CFE097D24F11}"/>
              </a:ext>
            </a:extLst>
          </p:cNvPr>
          <p:cNvSpPr/>
          <p:nvPr/>
        </p:nvSpPr>
        <p:spPr>
          <a:xfrm rot="665646">
            <a:off x="-887140" y="7253819"/>
            <a:ext cx="3601121" cy="3798430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0">
            <a:extLst>
              <a:ext uri="{FF2B5EF4-FFF2-40B4-BE49-F238E27FC236}">
                <a16:creationId xmlns:a16="http://schemas.microsoft.com/office/drawing/2014/main" id="{EB649BE3-F54C-5FA6-C00A-F9577C82825A}"/>
              </a:ext>
            </a:extLst>
          </p:cNvPr>
          <p:cNvSpPr/>
          <p:nvPr/>
        </p:nvSpPr>
        <p:spPr>
          <a:xfrm rot="-10690362">
            <a:off x="16273377" y="-897906"/>
            <a:ext cx="2611711" cy="3483956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0B84835E-0633-E7DD-3785-9EC8743861F1}"/>
              </a:ext>
            </a:extLst>
          </p:cNvPr>
          <p:cNvSpPr/>
          <p:nvPr/>
        </p:nvSpPr>
        <p:spPr>
          <a:xfrm rot="10659771">
            <a:off x="16802894" y="7822690"/>
            <a:ext cx="2726861" cy="29814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27677AE1-3A47-A7A2-2F7F-294DB0850487}"/>
              </a:ext>
            </a:extLst>
          </p:cNvPr>
          <p:cNvSpPr/>
          <p:nvPr/>
        </p:nvSpPr>
        <p:spPr>
          <a:xfrm>
            <a:off x="-1889093" y="-1787536"/>
            <a:ext cx="3032093" cy="3565464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BB93465-AA87-68BF-1616-F1EB7C02AFBC}"/>
              </a:ext>
            </a:extLst>
          </p:cNvPr>
          <p:cNvGrpSpPr/>
          <p:nvPr/>
        </p:nvGrpSpPr>
        <p:grpSpPr>
          <a:xfrm>
            <a:off x="16925990" y="8783243"/>
            <a:ext cx="1193520" cy="1159060"/>
            <a:chOff x="0" y="0"/>
            <a:chExt cx="1591360" cy="1545414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7B0A9A33-77FA-ED03-3C91-0CB4736650C8}"/>
                </a:ext>
              </a:extLst>
            </p:cNvPr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2FD6BB15-CED6-D293-D903-67E7442C801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58B6A93F-FF82-1C49-913A-048A34086B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B616937E-5381-2450-FA7D-8478BDFD547B}"/>
                </a:ext>
              </a:extLst>
            </p:cNvPr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dirty="0">
                  <a:solidFill>
                    <a:srgbClr val="331C2C"/>
                  </a:solidFill>
                  <a:latin typeface="Cooper BT Bold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9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80501" y="913458"/>
            <a:ext cx="16103709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Penerapan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pada model networked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bisa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mengunakan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Developmentally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336517" y="5109117"/>
            <a:ext cx="516960" cy="5169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10659771">
            <a:off x="17914195" y="8920219"/>
            <a:ext cx="2711554" cy="3524968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7045473" y="9146054"/>
            <a:ext cx="1193520" cy="1159060"/>
            <a:chOff x="0" y="0"/>
            <a:chExt cx="1591360" cy="1545414"/>
          </a:xfrm>
        </p:grpSpPr>
        <p:grpSp>
          <p:nvGrpSpPr>
            <p:cNvPr id="16" name="Group 1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6</a:t>
              </a:r>
            </a:p>
          </p:txBody>
        </p:sp>
      </p:grpSp>
      <p:sp>
        <p:nvSpPr>
          <p:cNvPr id="20" name="Freeform 20"/>
          <p:cNvSpPr/>
          <p:nvPr/>
        </p:nvSpPr>
        <p:spPr>
          <a:xfrm rot="-10690362">
            <a:off x="14699701" y="-1343921"/>
            <a:ext cx="3959397" cy="4409857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889093" y="-1787536"/>
            <a:ext cx="2861575" cy="3949573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665646">
            <a:off x="-666179" y="7752391"/>
            <a:ext cx="3035714" cy="4178658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CC655C3D-682F-B5F7-9247-73A22BBBAC1D}"/>
              </a:ext>
            </a:extLst>
          </p:cNvPr>
          <p:cNvSpPr txBox="1"/>
          <p:nvPr/>
        </p:nvSpPr>
        <p:spPr>
          <a:xfrm>
            <a:off x="972482" y="2405580"/>
            <a:ext cx="16103708" cy="1860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Appropiate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practice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yaitu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menggunakan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pendekatan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yang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berorientasi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pada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kebutuhan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perkembangan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anak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atau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hal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yang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berkaitan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dengan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kehidupan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sehari-hari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.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penggunaan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DAP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ini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mengacu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pada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beberapa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asas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yang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harus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diperhatikan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 oleh guru ,</a:t>
            </a:r>
            <a:r>
              <a:rPr lang="en-US" sz="2800" dirty="0" err="1">
                <a:solidFill>
                  <a:srgbClr val="331C2C"/>
                </a:solidFill>
                <a:latin typeface="Cooper BT Bold"/>
              </a:rPr>
              <a:t>yaitu</a:t>
            </a:r>
            <a:r>
              <a:rPr lang="en-US" sz="2800" dirty="0">
                <a:solidFill>
                  <a:srgbClr val="331C2C"/>
                </a:solidFill>
                <a:latin typeface="Cooper BT Bold"/>
              </a:rPr>
              <a:t>: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A5FC7490-9840-8547-3B51-AAD53E8569AF}"/>
              </a:ext>
            </a:extLst>
          </p:cNvPr>
          <p:cNvSpPr txBox="1"/>
          <p:nvPr/>
        </p:nvSpPr>
        <p:spPr>
          <a:xfrm>
            <a:off x="816673" y="4509953"/>
            <a:ext cx="16654653" cy="6165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dirty="0" err="1">
                <a:latin typeface="Aptos" panose="020B0004020202020204" pitchFamily="34" charset="0"/>
              </a:rPr>
              <a:t>asas</a:t>
            </a:r>
            <a:r>
              <a:rPr lang="en-US" sz="3000" b="1" dirty="0">
                <a:latin typeface="Aptos" panose="020B0004020202020204" pitchFamily="34" charset="0"/>
              </a:rPr>
              <a:t> </a:t>
            </a:r>
            <a:r>
              <a:rPr lang="en-US" sz="3000" b="1" dirty="0" err="1">
                <a:latin typeface="Aptos" panose="020B0004020202020204" pitchFamily="34" charset="0"/>
              </a:rPr>
              <a:t>kedekatan</a:t>
            </a:r>
            <a:r>
              <a:rPr lang="en-US" sz="3000" b="1" dirty="0">
                <a:latin typeface="Aptos" panose="020B0004020202020204" pitchFamily="34" charset="0"/>
              </a:rPr>
              <a:t> </a:t>
            </a:r>
            <a:r>
              <a:rPr lang="en-US" sz="3000" dirty="0">
                <a:latin typeface="Aptos" panose="020B0004020202020204" pitchFamily="34" charset="0"/>
              </a:rPr>
              <a:t>,</a:t>
            </a:r>
            <a:r>
              <a:rPr lang="en-US" sz="3000" dirty="0" err="1">
                <a:latin typeface="Aptos" panose="020B0004020202020204" pitchFamily="34" charset="0"/>
              </a:rPr>
              <a:t>pembelajaran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dimulai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dari</a:t>
            </a:r>
            <a:r>
              <a:rPr lang="en-US" sz="3000" dirty="0">
                <a:latin typeface="Aptos" panose="020B0004020202020204" pitchFamily="34" charset="0"/>
              </a:rPr>
              <a:t> yang </a:t>
            </a:r>
            <a:r>
              <a:rPr lang="en-US" sz="3000" dirty="0" err="1">
                <a:latin typeface="Aptos" panose="020B0004020202020204" pitchFamily="34" charset="0"/>
              </a:rPr>
              <a:t>dekat</a:t>
            </a:r>
            <a:r>
              <a:rPr lang="en-US" sz="3000" dirty="0">
                <a:latin typeface="Aptos" panose="020B0004020202020204" pitchFamily="34" charset="0"/>
              </a:rPr>
              <a:t> dan </a:t>
            </a:r>
            <a:r>
              <a:rPr lang="en-US" sz="3000" dirty="0" err="1">
                <a:latin typeface="Aptos" panose="020B0004020202020204" pitchFamily="34" charset="0"/>
              </a:rPr>
              <a:t>dapat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dijangkau</a:t>
            </a:r>
            <a:r>
              <a:rPr lang="en-US" sz="3000" dirty="0">
                <a:latin typeface="Aptos" panose="020B0004020202020204" pitchFamily="34" charset="0"/>
              </a:rPr>
              <a:t> oleh </a:t>
            </a:r>
            <a:r>
              <a:rPr lang="en-US" sz="3000" dirty="0" err="1">
                <a:latin typeface="Aptos" panose="020B0004020202020204" pitchFamily="34" charset="0"/>
              </a:rPr>
              <a:t>anak</a:t>
            </a:r>
            <a:endParaRPr lang="en-US" sz="3000" dirty="0">
              <a:latin typeface="Aptos" panose="020B00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dirty="0" err="1">
                <a:latin typeface="Aptos" panose="020B0004020202020204" pitchFamily="34" charset="0"/>
              </a:rPr>
              <a:t>Asas</a:t>
            </a:r>
            <a:r>
              <a:rPr lang="en-US" sz="3000" b="1" dirty="0">
                <a:latin typeface="Aptos" panose="020B0004020202020204" pitchFamily="34" charset="0"/>
              </a:rPr>
              <a:t> factual, </a:t>
            </a:r>
            <a:r>
              <a:rPr lang="en-US" sz="3000" dirty="0" err="1">
                <a:latin typeface="Aptos" panose="020B0004020202020204" pitchFamily="34" charset="0"/>
              </a:rPr>
              <a:t>pembelajaran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hendaknya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menapak</a:t>
            </a:r>
            <a:r>
              <a:rPr lang="en-US" sz="3000" dirty="0">
                <a:latin typeface="Aptos" panose="020B0004020202020204" pitchFamily="34" charset="0"/>
              </a:rPr>
              <a:t> pada </a:t>
            </a:r>
            <a:r>
              <a:rPr lang="en-US" sz="3000" dirty="0" err="1">
                <a:latin typeface="Aptos" panose="020B0004020202020204" pitchFamily="34" charset="0"/>
              </a:rPr>
              <a:t>hal-hal</a:t>
            </a:r>
            <a:r>
              <a:rPr lang="en-US" sz="3000" dirty="0">
                <a:latin typeface="Aptos" panose="020B0004020202020204" pitchFamily="34" charset="0"/>
              </a:rPr>
              <a:t> yang factual (</a:t>
            </a:r>
            <a:r>
              <a:rPr lang="en-US" sz="3000" dirty="0" err="1">
                <a:latin typeface="Aptos" panose="020B0004020202020204" pitchFamily="34" charset="0"/>
              </a:rPr>
              <a:t>konkrit</a:t>
            </a:r>
            <a:r>
              <a:rPr lang="en-US" sz="3000" dirty="0">
                <a:latin typeface="Aptos" panose="020B0004020202020204" pitchFamily="34" charset="0"/>
              </a:rPr>
              <a:t>) </a:t>
            </a:r>
            <a:r>
              <a:rPr lang="en-US" sz="3000" dirty="0" err="1">
                <a:latin typeface="Aptos" panose="020B0004020202020204" pitchFamily="34" charset="0"/>
              </a:rPr>
              <a:t>mengarah</a:t>
            </a:r>
            <a:r>
              <a:rPr lang="en-US" sz="3000" dirty="0">
                <a:latin typeface="Aptos" panose="020B0004020202020204" pitchFamily="34" charset="0"/>
              </a:rPr>
              <a:t> pada </a:t>
            </a:r>
            <a:r>
              <a:rPr lang="en-US" sz="3000" dirty="0" err="1">
                <a:latin typeface="Aptos" panose="020B0004020202020204" pitchFamily="34" charset="0"/>
              </a:rPr>
              <a:t>konseptual</a:t>
            </a:r>
            <a:r>
              <a:rPr lang="en-US" sz="3000" dirty="0">
                <a:latin typeface="Aptos" panose="020B0004020202020204" pitchFamily="34" charset="0"/>
              </a:rPr>
              <a:t>(</a:t>
            </a:r>
            <a:r>
              <a:rPr lang="en-US" sz="3000" dirty="0" err="1">
                <a:latin typeface="Aptos" panose="020B0004020202020204" pitchFamily="34" charset="0"/>
              </a:rPr>
              <a:t>abstrak</a:t>
            </a:r>
            <a:r>
              <a:rPr lang="en-US" sz="3000" dirty="0">
                <a:latin typeface="Aptos" panose="020B00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dirty="0" err="1">
                <a:latin typeface="Aptos" panose="020B0004020202020204" pitchFamily="34" charset="0"/>
              </a:rPr>
              <a:t>Asas</a:t>
            </a:r>
            <a:r>
              <a:rPr lang="en-US" sz="3000" b="1" dirty="0">
                <a:latin typeface="Aptos" panose="020B0004020202020204" pitchFamily="34" charset="0"/>
              </a:rPr>
              <a:t> </a:t>
            </a:r>
            <a:r>
              <a:rPr lang="en-US" sz="3000" b="1" dirty="0" err="1">
                <a:latin typeface="Aptos" panose="020B0004020202020204" pitchFamily="34" charset="0"/>
              </a:rPr>
              <a:t>kebermaknaan,</a:t>
            </a:r>
            <a:r>
              <a:rPr lang="en-US" sz="3000" dirty="0" err="1">
                <a:latin typeface="Aptos" panose="020B0004020202020204" pitchFamily="34" charset="0"/>
              </a:rPr>
              <a:t>pembelajaran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hendaknya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penuh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makna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dengan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menciptakan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banyak</a:t>
            </a:r>
            <a:r>
              <a:rPr lang="en-US" sz="3000" dirty="0">
                <a:latin typeface="Aptos" panose="020B0004020202020204" pitchFamily="34" charset="0"/>
              </a:rPr>
              <a:t> prose manipulative </a:t>
            </a:r>
            <a:r>
              <a:rPr lang="en-US" sz="3000" dirty="0" err="1">
                <a:latin typeface="Aptos" panose="020B0004020202020204" pitchFamily="34" charset="0"/>
              </a:rPr>
              <a:t>sambil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bermain</a:t>
            </a:r>
            <a:endParaRPr lang="en-US" sz="3000" dirty="0">
              <a:latin typeface="Aptos" panose="020B00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b="1" dirty="0">
                <a:latin typeface="Aptos" panose="020B0004020202020204" pitchFamily="34" charset="0"/>
              </a:rPr>
              <a:t> </a:t>
            </a:r>
            <a:r>
              <a:rPr lang="en-US" sz="3000" b="1" dirty="0" err="1">
                <a:latin typeface="Aptos" panose="020B0004020202020204" pitchFamily="34" charset="0"/>
              </a:rPr>
              <a:t>asas</a:t>
            </a:r>
            <a:r>
              <a:rPr lang="en-US" sz="3000" b="1" dirty="0">
                <a:latin typeface="Aptos" panose="020B0004020202020204" pitchFamily="34" charset="0"/>
              </a:rPr>
              <a:t> holistic dan </a:t>
            </a:r>
            <a:r>
              <a:rPr lang="en-US" sz="3000" b="1" dirty="0" err="1">
                <a:latin typeface="Aptos" panose="020B0004020202020204" pitchFamily="34" charset="0"/>
              </a:rPr>
              <a:t>integratif,</a:t>
            </a:r>
            <a:r>
              <a:rPr lang="en-US" sz="3000" dirty="0" err="1">
                <a:latin typeface="Aptos" panose="020B0004020202020204" pitchFamily="34" charset="0"/>
              </a:rPr>
              <a:t>pembelajaran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hendaknya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tidak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memilah-milah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topik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pembelajaran</a:t>
            </a:r>
            <a:r>
              <a:rPr lang="en-US" sz="3000" dirty="0">
                <a:latin typeface="Aptos" panose="020B0004020202020204" pitchFamily="34" charset="0"/>
              </a:rPr>
              <a:t> ,guru </a:t>
            </a:r>
            <a:r>
              <a:rPr lang="en-US" sz="3000" dirty="0" err="1">
                <a:latin typeface="Aptos" panose="020B0004020202020204" pitchFamily="34" charset="0"/>
              </a:rPr>
              <a:t>harus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memikirkan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segala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sesuatau</a:t>
            </a:r>
            <a:r>
              <a:rPr lang="en-US" sz="3000" dirty="0">
                <a:latin typeface="Aptos" panose="020B0004020202020204" pitchFamily="34" charset="0"/>
              </a:rPr>
              <a:t> yang </a:t>
            </a:r>
            <a:r>
              <a:rPr lang="en-US" sz="3000" dirty="0" err="1">
                <a:latin typeface="Aptos" panose="020B0004020202020204" pitchFamily="34" charset="0"/>
              </a:rPr>
              <a:t>akan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dipelajari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anak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sebagai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suatu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  <a:r>
              <a:rPr lang="en-US" sz="3000" dirty="0" err="1">
                <a:latin typeface="Aptos" panose="020B0004020202020204" pitchFamily="34" charset="0"/>
              </a:rPr>
              <a:t>kesatuan</a:t>
            </a:r>
            <a:r>
              <a:rPr lang="en-US" sz="3000" dirty="0">
                <a:latin typeface="Aptos" panose="020B0004020202020204" pitchFamily="34" charset="0"/>
              </a:rPr>
              <a:t> yang </a:t>
            </a:r>
            <a:r>
              <a:rPr lang="en-US" sz="3000" dirty="0" err="1">
                <a:latin typeface="Aptos" panose="020B0004020202020204" pitchFamily="34" charset="0"/>
              </a:rPr>
              <a:t>utuh</a:t>
            </a:r>
            <a:r>
              <a:rPr lang="en-US" sz="3000" dirty="0">
                <a:latin typeface="Aptos" panose="020B0004020202020204" pitchFamily="34" charset="0"/>
              </a:rPr>
              <a:t> dan </a:t>
            </a:r>
            <a:r>
              <a:rPr lang="en-US" sz="3000" dirty="0" err="1">
                <a:latin typeface="Aptos" panose="020B0004020202020204" pitchFamily="34" charset="0"/>
              </a:rPr>
              <a:t>terpadu</a:t>
            </a:r>
            <a:r>
              <a:rPr lang="en-US" sz="3000" dirty="0">
                <a:latin typeface="Aptos" panose="020B00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3000" dirty="0">
              <a:solidFill>
                <a:schemeClr val="accent4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381411" y="720426"/>
            <a:ext cx="13525177" cy="1073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Karakteristik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Pembelajaran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Terpadu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Networked</a:t>
            </a:r>
          </a:p>
        </p:txBody>
      </p:sp>
      <p:sp>
        <p:nvSpPr>
          <p:cNvPr id="17" name="Freeform 17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9" name="Group 19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4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-10690362">
            <a:off x="15278494" y="-1187954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F2694-41E4-06BD-F298-6C832301663F}"/>
              </a:ext>
            </a:extLst>
          </p:cNvPr>
          <p:cNvSpPr txBox="1"/>
          <p:nvPr/>
        </p:nvSpPr>
        <p:spPr>
          <a:xfrm>
            <a:off x="1676400" y="2337666"/>
            <a:ext cx="1554480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Fogarty (1991)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menjelaskan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beberapa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karakteristik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pembelajaran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terpadu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networked,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yaitu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:</a:t>
            </a:r>
            <a:endParaRPr lang="en-ID" sz="300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</a:p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a.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Potensi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terciptanya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sumber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belajar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antara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banyak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pihak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yang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membentuk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sebuah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jaringan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</a:t>
            </a:r>
          </a:p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b.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Sumber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belajar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yang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digunakan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beragam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(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buku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majalah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internet,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televisi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radio,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ahli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). </a:t>
            </a:r>
          </a:p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c.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Menimbulkan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minat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siswa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dalam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mencari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informasi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</a:t>
            </a:r>
          </a:p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d.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Memungkinkan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siswa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untuk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aktif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dalam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mencari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informasi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</a:t>
            </a:r>
          </a:p>
          <a:p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e.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Membuat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siswa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mampu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menyimpulkan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informasi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yang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diperoleh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</a:t>
            </a:r>
          </a:p>
          <a:p>
            <a:endParaRPr lang="en-ID" sz="3000" b="0" i="0" u="none" strike="noStrike" baseline="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pPr algn="just"/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	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Dalam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menerapakan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pembelajaran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terpadu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tipe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networked, guru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perlu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memikirkan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apa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yang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siswa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minati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Kemudian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guru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merencanakan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pembelajaran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networked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untuk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siswa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mencari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informasi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dari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berbagai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sumber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seperti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televisi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radio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buku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majalah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internet, dan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siswa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juga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dapat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bekerjasama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dengan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orang lain yang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dianggap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ahli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sesuai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dengan</a:t>
            </a:r>
            <a:r>
              <a:rPr lang="en-ID" sz="3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 </a:t>
            </a:r>
            <a:r>
              <a:rPr lang="en-ID" sz="3000" b="0" i="0" u="none" strike="noStrike" baseline="0" dirty="0" err="1">
                <a:solidFill>
                  <a:srgbClr val="000000"/>
                </a:solidFill>
                <a:latin typeface="Calisto MT" panose="02040603050505030304" pitchFamily="18" charset="0"/>
              </a:rPr>
              <a:t>bidangnya</a:t>
            </a:r>
            <a:r>
              <a:rPr lang="en-ID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(Fogarty, 1991).</a:t>
            </a:r>
            <a:endParaRPr lang="en-ID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99997"/>
              <a:ext cx="1591360" cy="1085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5004666" y="-1268825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C2BF4-F845-2101-D90B-B0F915683AD1}"/>
              </a:ext>
            </a:extLst>
          </p:cNvPr>
          <p:cNvSpPr txBox="1"/>
          <p:nvPr/>
        </p:nvSpPr>
        <p:spPr>
          <a:xfrm>
            <a:off x="1625895" y="2564857"/>
            <a:ext cx="1546682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Jika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ditinjau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pengembangan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negara Indonesia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mengembangkan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berdasar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kompetensi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tertentu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pengembangan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pengetahuannya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berpusat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diketahui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ditekankan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mengembangkan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kemampuan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memecahkan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diantaranya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kemampuan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berpikir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kritis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kreatif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kemampuan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mengkomunikasikan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negara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Jepang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dikembangkan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memperhatikan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sasaran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ditetapkan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pendidikan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bertujuan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berbagai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macam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ragam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pengalaman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bermakna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mampu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meningkatkan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kemampuan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berpikir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kreatif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diketahui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bahwa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negara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Jepang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dibuat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target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kepada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siswa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menguasai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semua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ditetapkan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namun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lebih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menargetkan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kedalaman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proses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disampaikan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7972D61-DC9D-151B-5A90-5DED857036A6}"/>
              </a:ext>
            </a:extLst>
          </p:cNvPr>
          <p:cNvSpPr txBox="1"/>
          <p:nvPr/>
        </p:nvSpPr>
        <p:spPr>
          <a:xfrm>
            <a:off x="1625895" y="965623"/>
            <a:ext cx="1489581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Perbandingan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Kurikulum</a:t>
            </a:r>
            <a:r>
              <a:rPr lang="en-US" sz="440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Matematika</a:t>
            </a:r>
            <a:endParaRPr lang="en-US" sz="4400" dirty="0">
              <a:solidFill>
                <a:srgbClr val="331C2C"/>
              </a:solidFill>
              <a:latin typeface="Cooper BT Bold"/>
            </a:endParaRPr>
          </a:p>
          <a:p>
            <a:pPr algn="ctr"/>
            <a:r>
              <a:rPr lang="en-US" sz="4400" dirty="0">
                <a:solidFill>
                  <a:srgbClr val="331C2C"/>
                </a:solidFill>
                <a:latin typeface="Cooper BT Bold"/>
              </a:rPr>
              <a:t> Indonesia dan </a:t>
            </a:r>
            <a:r>
              <a:rPr lang="en-US" sz="4400" dirty="0" err="1">
                <a:solidFill>
                  <a:srgbClr val="331C2C"/>
                </a:solidFill>
                <a:latin typeface="Cooper BT Bold"/>
              </a:rPr>
              <a:t>Jepang</a:t>
            </a:r>
            <a:endParaRPr lang="en-US" sz="4400" dirty="0">
              <a:solidFill>
                <a:srgbClr val="331C2C"/>
              </a:solidFill>
              <a:latin typeface="Cooper BT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D8D89-B921-6827-4BB0-D72F57D4BB18}"/>
              </a:ext>
            </a:extLst>
          </p:cNvPr>
          <p:cNvSpPr txBox="1"/>
          <p:nvPr/>
        </p:nvSpPr>
        <p:spPr>
          <a:xfrm>
            <a:off x="2170129" y="1896457"/>
            <a:ext cx="1394774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ditinjau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aspek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pelajaran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cakupan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ditetapkan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negara Indonesia pada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jenjang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SD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pengukuran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pengolahan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pemecahan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penalaran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komunikasi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jenjang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SMP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aljabar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pengukuran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peluang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statistika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pemecahan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penalaran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komunikasi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cakupan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jenjang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SMU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aljabar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pengukuran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trigonometri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peluang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statistika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kalkulus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pemecahan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masalah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penalaran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komunikas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Sedangkan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kurikulum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negara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Jepang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cakupannya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SD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operasinya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kuantitas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jumlah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pengukuran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relasi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Cakupan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SMP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ekspresi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simbol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matematik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fungsi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pengolahan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(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statistik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Cakupan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materi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SMA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bilangan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pengukuran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analisis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1145</Words>
  <Application>Microsoft Office PowerPoint</Application>
  <PresentationFormat>Custom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Times New Roman</vt:lpstr>
      <vt:lpstr>Calibri</vt:lpstr>
      <vt:lpstr>Calisto MT</vt:lpstr>
      <vt:lpstr>Modern No. 20</vt:lpstr>
      <vt:lpstr>Arial</vt:lpstr>
      <vt:lpstr>Cooper BT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Research Project Final Defense Presentation Template</dc:title>
  <cp:lastModifiedBy>HP</cp:lastModifiedBy>
  <cp:revision>6</cp:revision>
  <dcterms:created xsi:type="dcterms:W3CDTF">2006-08-16T00:00:00Z</dcterms:created>
  <dcterms:modified xsi:type="dcterms:W3CDTF">2024-03-18T16:12:54Z</dcterms:modified>
  <dc:identifier>DAF-DHKGzo4</dc:identifier>
</cp:coreProperties>
</file>