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sldIdLst>
    <p:sldId id="256" r:id="rId2"/>
    <p:sldId id="268" r:id="rId3"/>
    <p:sldId id="257" r:id="rId4"/>
    <p:sldId id="258" r:id="rId5"/>
    <p:sldId id="270" r:id="rId6"/>
    <p:sldId id="273" r:id="rId7"/>
    <p:sldId id="275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4" r:id="rId17"/>
    <p:sldId id="267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552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5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0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5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5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6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6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2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3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1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7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4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1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9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dcuHz4" TargetMode="External"/><Relationship Id="rId7" Type="http://schemas.openxmlformats.org/officeDocument/2006/relationships/hyperlink" Target="http://bit.ly/2dnY7h4" TargetMode="External"/><Relationship Id="rId2" Type="http://schemas.openxmlformats.org/officeDocument/2006/relationships/hyperlink" Target="http://bit.ly/2cZFCf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2dnXUdP" TargetMode="External"/><Relationship Id="rId5" Type="http://schemas.openxmlformats.org/officeDocument/2006/relationships/hyperlink" Target="http://bit.ly/2dvHyeZ" TargetMode="External"/><Relationship Id="rId4" Type="http://schemas.openxmlformats.org/officeDocument/2006/relationships/hyperlink" Target="http://bit.ly/2dcuxa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0715" y="2675574"/>
            <a:ext cx="728725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5" dirty="0">
                <a:solidFill>
                  <a:srgbClr val="FF0000"/>
                </a:solidFill>
                <a:latin typeface="Trebuchet MS"/>
                <a:cs typeface="Trebuchet MS"/>
              </a:rPr>
              <a:t>SI</a:t>
            </a:r>
            <a:r>
              <a:rPr sz="6000" b="1" spc="-20" dirty="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r>
              <a:rPr sz="6000" b="1" dirty="0">
                <a:solidFill>
                  <a:srgbClr val="FF0000"/>
                </a:solidFill>
                <a:latin typeface="Trebuchet MS"/>
                <a:cs typeface="Trebuchet MS"/>
              </a:rPr>
              <a:t>TEM</a:t>
            </a:r>
            <a:r>
              <a:rPr sz="6000" b="1" spc="15" dirty="0">
                <a:solidFill>
                  <a:srgbClr val="FF0000"/>
                </a:solidFill>
                <a:latin typeface="Trebuchet MS"/>
                <a:cs typeface="Trebuchet MS"/>
              </a:rPr>
              <a:t> B</a:t>
            </a:r>
            <a:r>
              <a:rPr sz="6000" b="1" spc="-5" dirty="0">
                <a:solidFill>
                  <a:srgbClr val="FF0000"/>
                </a:solidFill>
                <a:latin typeface="Trebuchet MS"/>
                <a:cs typeface="Trebuchet MS"/>
              </a:rPr>
              <a:t>ASI</a:t>
            </a:r>
            <a:r>
              <a:rPr sz="6000" b="1" dirty="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r>
              <a:rPr sz="6000" b="1" spc="-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6000" b="1" dirty="0">
                <a:solidFill>
                  <a:srgbClr val="FF0000"/>
                </a:solidFill>
                <a:latin typeface="Trebuchet MS"/>
                <a:cs typeface="Trebuchet MS"/>
              </a:rPr>
              <a:t>D</a:t>
            </a:r>
            <a:r>
              <a:rPr sz="6000" b="1" spc="-560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6000" b="1" spc="-555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6000" b="1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6000" b="1" spc="-3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6000" b="1" dirty="0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endParaRPr sz="6000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18971" y="3823970"/>
            <a:ext cx="7226300" cy="0"/>
          </a:xfrm>
          <a:custGeom>
            <a:avLst/>
            <a:gdLst/>
            <a:ahLst/>
            <a:cxnLst/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381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013200"/>
            <a:ext cx="449580" cy="2844800"/>
          </a:xfrm>
          <a:custGeom>
            <a:avLst/>
            <a:gdLst/>
            <a:ahLst/>
            <a:cxnLst/>
            <a:rect l="l" t="t" r="r" b="b"/>
            <a:pathLst>
              <a:path w="449580" h="2844800">
                <a:moveTo>
                  <a:pt x="0" y="0"/>
                </a:moveTo>
                <a:lnTo>
                  <a:pt x="0" y="2844800"/>
                </a:lnTo>
                <a:lnTo>
                  <a:pt x="449580" y="2844800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921" y="632524"/>
            <a:ext cx="80194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Sistem</a:t>
            </a:r>
            <a:r>
              <a:rPr sz="2800" spc="5" dirty="0"/>
              <a:t> </a:t>
            </a:r>
            <a:r>
              <a:rPr sz="2800" i="1" spc="-5" dirty="0">
                <a:latin typeface="Trebuchet MS"/>
                <a:cs typeface="Trebuchet MS"/>
              </a:rPr>
              <a:t>File</a:t>
            </a:r>
            <a:r>
              <a:rPr sz="2800" i="1" spc="-55" dirty="0">
                <a:latin typeface="Trebuchet MS"/>
                <a:cs typeface="Trebuchet MS"/>
              </a:rPr>
              <a:t> </a:t>
            </a:r>
            <a:r>
              <a:rPr sz="2800" spc="-35" dirty="0"/>
              <a:t>Tradisional</a:t>
            </a:r>
            <a:r>
              <a:rPr sz="2800" spc="-50" dirty="0"/>
              <a:t> </a:t>
            </a:r>
            <a:r>
              <a:rPr sz="2800" dirty="0"/>
              <a:t>dan</a:t>
            </a:r>
            <a:r>
              <a:rPr sz="2800" spc="-20" dirty="0"/>
              <a:t> </a:t>
            </a:r>
            <a:r>
              <a:rPr sz="2800" spc="-5" dirty="0"/>
              <a:t>Basis</a:t>
            </a:r>
            <a:r>
              <a:rPr sz="2800" spc="-25" dirty="0"/>
              <a:t> </a:t>
            </a:r>
            <a:r>
              <a:rPr sz="2800" dirty="0"/>
              <a:t>Data</a:t>
            </a:r>
            <a:r>
              <a:rPr sz="2800" spc="-40" dirty="0"/>
              <a:t> </a:t>
            </a:r>
            <a:r>
              <a:rPr sz="2000" i="1" spc="-5" dirty="0">
                <a:solidFill>
                  <a:srgbClr val="6F2F9F"/>
                </a:solidFill>
                <a:latin typeface="Trebuchet MS"/>
                <a:cs typeface="Trebuchet MS"/>
              </a:rPr>
              <a:t>selanjutnya </a:t>
            </a:r>
            <a:r>
              <a:rPr sz="2000" i="1" dirty="0">
                <a:solidFill>
                  <a:srgbClr val="6F2F9F"/>
                </a:solidFill>
                <a:latin typeface="Trebuchet MS"/>
                <a:cs typeface="Trebuchet MS"/>
              </a:rPr>
              <a:t>…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700" y="1158239"/>
            <a:ext cx="8636000" cy="0"/>
          </a:xfrm>
          <a:custGeom>
            <a:avLst/>
            <a:gdLst/>
            <a:ahLst/>
            <a:cxnLst/>
            <a:rect l="l" t="t" r="r" b="b"/>
            <a:pathLst>
              <a:path w="8636000">
                <a:moveTo>
                  <a:pt x="0" y="0"/>
                </a:moveTo>
                <a:lnTo>
                  <a:pt x="8636000" y="0"/>
                </a:lnTo>
              </a:path>
            </a:pathLst>
          </a:custGeom>
          <a:ln w="2032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17677" y="1308735"/>
            <a:ext cx="689546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rebuchet MS"/>
                <a:cs typeface="Trebuchet MS"/>
              </a:rPr>
              <a:t>Perbedaan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Sistem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i="1" spc="-5" dirty="0">
                <a:latin typeface="Trebuchet MS"/>
                <a:cs typeface="Trebuchet MS"/>
              </a:rPr>
              <a:t>File</a:t>
            </a:r>
            <a:r>
              <a:rPr sz="2000" i="1" spc="-4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Tradisional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dan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Sistem </a:t>
            </a:r>
            <a:r>
              <a:rPr sz="2000" i="1" spc="-5" dirty="0">
                <a:latin typeface="Trebuchet MS"/>
                <a:cs typeface="Trebuchet MS"/>
              </a:rPr>
              <a:t>File</a:t>
            </a:r>
            <a:r>
              <a:rPr sz="2000" i="1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Basis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Data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84251" y="2097153"/>
          <a:ext cx="8283575" cy="2862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/>
                <a:gridCol w="3876040"/>
                <a:gridCol w="3836035"/>
              </a:tblGrid>
              <a:tr h="4707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No.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E7818"/>
                    </a:solidFill>
                  </a:tcPr>
                </a:tc>
                <a:tc>
                  <a:txBody>
                    <a:bodyPr/>
                    <a:lstStyle/>
                    <a:p>
                      <a:pPr marL="74231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Sistem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i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File</a:t>
                      </a:r>
                      <a:r>
                        <a:rPr sz="1800" b="1" i="1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Tradisional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E7818"/>
                    </a:solidFill>
                  </a:tcPr>
                </a:tc>
                <a:tc>
                  <a:txBody>
                    <a:bodyPr/>
                    <a:lstStyle/>
                    <a:p>
                      <a:pPr marL="7581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Sistem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i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File</a:t>
                      </a:r>
                      <a:r>
                        <a:rPr sz="1800" b="1" i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Basis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E7818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76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1285240" algn="l"/>
                          <a:tab pos="2065020" algn="l"/>
                          <a:tab pos="3322954" algn="l"/>
                        </a:tabLst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Kesukaran	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dalam	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mengakses	data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dan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 mendapatkan</a:t>
                      </a:r>
                      <a:r>
                        <a:rPr sz="18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data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1510030" algn="l"/>
                          <a:tab pos="3374390" algn="l"/>
                        </a:tabLst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Mudah	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mengakses	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dan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mendapatkan</a:t>
                      </a:r>
                      <a:r>
                        <a:rPr sz="18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data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76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509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1178560" algn="l"/>
                          <a:tab pos="2563495" algn="l"/>
                          <a:tab pos="3409315" algn="l"/>
                        </a:tabLst>
                      </a:pPr>
                      <a:r>
                        <a:rPr sz="1800" spc="-9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bu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l	red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1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i	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ta	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1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n 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inkonsistensi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data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1915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1301750" algn="l"/>
                          <a:tab pos="2670810" algn="l"/>
                          <a:tab pos="3371850" algn="l"/>
                        </a:tabLst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ni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	r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ed</a:t>
                      </a:r>
                      <a:r>
                        <a:rPr sz="1800" spc="10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nd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i	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ta	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1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n 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inkonsistensi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data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76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1915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906780" algn="l"/>
                          <a:tab pos="2240280" algn="l"/>
                        </a:tabLst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t	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n	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800" spc="15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ge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ban</a:t>
                      </a:r>
                      <a:r>
                        <a:rPr sz="1800" spc="10" dirty="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an  aplikasi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(kaku)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4455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984250" algn="l"/>
                          <a:tab pos="2200910" algn="l"/>
                        </a:tabLst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Mud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h	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di</a:t>
                      </a:r>
                      <a:r>
                        <a:rPr sz="1800" spc="10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n	</a:t>
                      </a:r>
                      <a:r>
                        <a:rPr sz="1800" spc="15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spc="1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gemb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spc="10" dirty="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an  aplikasi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(luwes)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</a:tr>
              <a:tr h="47078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Berorientasi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 kepada</a:t>
                      </a:r>
                      <a:r>
                        <a:rPr sz="18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program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Berorientasi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kepada</a:t>
                      </a:r>
                      <a:r>
                        <a:rPr sz="18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data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013200"/>
            <a:ext cx="449580" cy="2844800"/>
          </a:xfrm>
          <a:custGeom>
            <a:avLst/>
            <a:gdLst/>
            <a:ahLst/>
            <a:cxnLst/>
            <a:rect l="l" t="t" r="r" b="b"/>
            <a:pathLst>
              <a:path w="449580" h="2844800">
                <a:moveTo>
                  <a:pt x="0" y="0"/>
                </a:moveTo>
                <a:lnTo>
                  <a:pt x="0" y="2844800"/>
                </a:lnTo>
                <a:lnTo>
                  <a:pt x="449580" y="2844800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921" y="632524"/>
            <a:ext cx="401192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0000"/>
                </a:solidFill>
              </a:rPr>
              <a:t>Konsep</a:t>
            </a:r>
            <a:r>
              <a:rPr sz="2800" spc="-25" dirty="0">
                <a:solidFill>
                  <a:srgbClr val="FF0000"/>
                </a:solidFill>
              </a:rPr>
              <a:t> </a:t>
            </a:r>
            <a:r>
              <a:rPr sz="2800" dirty="0">
                <a:solidFill>
                  <a:srgbClr val="FF0000"/>
                </a:solidFill>
              </a:rPr>
              <a:t>Dasar</a:t>
            </a:r>
            <a:r>
              <a:rPr sz="2800" spc="-40" dirty="0">
                <a:solidFill>
                  <a:srgbClr val="FF0000"/>
                </a:solidFill>
              </a:rPr>
              <a:t> </a:t>
            </a:r>
            <a:r>
              <a:rPr sz="2800" spc="-5" dirty="0">
                <a:solidFill>
                  <a:srgbClr val="FF0000"/>
                </a:solidFill>
              </a:rPr>
              <a:t>Basis</a:t>
            </a:r>
            <a:r>
              <a:rPr sz="2800" spc="-50" dirty="0">
                <a:solidFill>
                  <a:srgbClr val="FF0000"/>
                </a:solidFill>
              </a:rPr>
              <a:t> </a:t>
            </a:r>
            <a:r>
              <a:rPr sz="2800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4" name="object 4"/>
          <p:cNvSpPr/>
          <p:nvPr/>
        </p:nvSpPr>
        <p:spPr>
          <a:xfrm>
            <a:off x="774700" y="1158239"/>
            <a:ext cx="8636000" cy="0"/>
          </a:xfrm>
          <a:custGeom>
            <a:avLst/>
            <a:gdLst/>
            <a:ahLst/>
            <a:cxnLst/>
            <a:rect l="l" t="t" r="r" b="b"/>
            <a:pathLst>
              <a:path w="8636000">
                <a:moveTo>
                  <a:pt x="0" y="0"/>
                </a:moveTo>
                <a:lnTo>
                  <a:pt x="8636000" y="0"/>
                </a:lnTo>
              </a:path>
            </a:pathLst>
          </a:custGeom>
          <a:ln w="2032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6919" y="1284860"/>
            <a:ext cx="8820151" cy="48090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8890" indent="-342900" algn="just">
              <a:lnSpc>
                <a:spcPct val="100000"/>
              </a:lnSpc>
              <a:spcBef>
                <a:spcPts val="100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Pemrosesan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basis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data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sebagai</a:t>
            </a:r>
            <a:r>
              <a:rPr sz="1800" spc="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perangkat</a:t>
            </a:r>
            <a:r>
              <a:rPr sz="1800" spc="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andalan</a:t>
            </a:r>
            <a:r>
              <a:rPr sz="1800" spc="5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sangat</a:t>
            </a:r>
            <a:r>
              <a:rPr sz="1800" spc="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diperlukan</a:t>
            </a:r>
            <a:r>
              <a:rPr sz="1800" spc="5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oleh 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berbagai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institusi dan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perusahaan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sebagai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media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penyimpanan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data.</a:t>
            </a:r>
            <a:endParaRPr sz="1800">
              <a:latin typeface="Trebuchet MS"/>
              <a:cs typeface="Trebuchet MS"/>
            </a:endParaRPr>
          </a:p>
          <a:p>
            <a:pPr marL="354965" marR="6350" indent="-342900" algn="just">
              <a:lnSpc>
                <a:spcPct val="100000"/>
              </a:lnSpc>
              <a:spcBef>
                <a:spcPts val="1000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b="1" dirty="0">
                <a:solidFill>
                  <a:srgbClr val="3E7818"/>
                </a:solidFill>
                <a:latin typeface="Trebuchet MS"/>
                <a:cs typeface="Trebuchet MS"/>
              </a:rPr>
              <a:t>Data </a:t>
            </a:r>
            <a:r>
              <a:rPr sz="1800" spc="-5" dirty="0">
                <a:latin typeface="Trebuchet MS"/>
                <a:cs typeface="Trebuchet MS"/>
              </a:rPr>
              <a:t>adalah </a:t>
            </a:r>
            <a:r>
              <a:rPr sz="1800" dirty="0">
                <a:latin typeface="Trebuchet MS"/>
                <a:cs typeface="Trebuchet MS"/>
              </a:rPr>
              <a:t>representasi </a:t>
            </a:r>
            <a:r>
              <a:rPr sz="1800" spc="-5" dirty="0">
                <a:latin typeface="Trebuchet MS"/>
                <a:cs typeface="Trebuchet MS"/>
              </a:rPr>
              <a:t>fakta dunia nyata </a:t>
            </a:r>
            <a:r>
              <a:rPr sz="1800" dirty="0">
                <a:latin typeface="Trebuchet MS"/>
                <a:cs typeface="Trebuchet MS"/>
              </a:rPr>
              <a:t>yang </a:t>
            </a:r>
            <a:r>
              <a:rPr sz="1800" spc="-5" dirty="0">
                <a:latin typeface="Trebuchet MS"/>
                <a:cs typeface="Trebuchet MS"/>
              </a:rPr>
              <a:t>mewakili suatu </a:t>
            </a:r>
            <a:r>
              <a:rPr sz="1800" spc="-10" dirty="0">
                <a:latin typeface="Trebuchet MS"/>
                <a:cs typeface="Trebuchet MS"/>
              </a:rPr>
              <a:t>objek, seperti </a:t>
            </a:r>
            <a:r>
              <a:rPr sz="1800" spc="-5" dirty="0">
                <a:latin typeface="Trebuchet MS"/>
                <a:cs typeface="Trebuchet MS"/>
              </a:rPr>
              <a:t> manusia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(pegawai,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mahasiswa,</a:t>
            </a:r>
            <a:r>
              <a:rPr sz="1800" dirty="0">
                <a:latin typeface="Trebuchet MS"/>
                <a:cs typeface="Trebuchet MS"/>
              </a:rPr>
              <a:t> pembeli),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barang,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hewan,</a:t>
            </a:r>
            <a:r>
              <a:rPr sz="1800" dirty="0">
                <a:latin typeface="Trebuchet MS"/>
                <a:cs typeface="Trebuchet MS"/>
              </a:rPr>
              <a:t> peristiwa,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konsep,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keadaan </a:t>
            </a:r>
            <a:r>
              <a:rPr sz="1800" dirty="0">
                <a:latin typeface="Trebuchet MS"/>
                <a:cs typeface="Trebuchet MS"/>
              </a:rPr>
              <a:t>dan </a:t>
            </a:r>
            <a:r>
              <a:rPr sz="1800" spc="-5" dirty="0">
                <a:latin typeface="Trebuchet MS"/>
                <a:cs typeface="Trebuchet MS"/>
              </a:rPr>
              <a:t>sebagainya yang direkam dalam bentuk </a:t>
            </a:r>
            <a:r>
              <a:rPr sz="1800" dirty="0">
                <a:latin typeface="Trebuchet MS"/>
                <a:cs typeface="Trebuchet MS"/>
              </a:rPr>
              <a:t>angka, </a:t>
            </a:r>
            <a:r>
              <a:rPr sz="1800" spc="-5" dirty="0">
                <a:latin typeface="Trebuchet MS"/>
                <a:cs typeface="Trebuchet MS"/>
              </a:rPr>
              <a:t>huruf, </a:t>
            </a:r>
            <a:r>
              <a:rPr sz="1800" dirty="0">
                <a:latin typeface="Trebuchet MS"/>
                <a:cs typeface="Trebuchet MS"/>
              </a:rPr>
              <a:t>simbol, </a:t>
            </a:r>
            <a:r>
              <a:rPr sz="1800" spc="-5" dirty="0">
                <a:latin typeface="Trebuchet MS"/>
                <a:cs typeface="Trebuchet MS"/>
              </a:rPr>
              <a:t>teks,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gambar,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bunyi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atau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kombinasinya.</a:t>
            </a:r>
            <a:endParaRPr sz="18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1005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68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b="1" dirty="0">
                <a:solidFill>
                  <a:srgbClr val="3E7818"/>
                </a:solidFill>
                <a:latin typeface="Trebuchet MS"/>
                <a:cs typeface="Trebuchet MS"/>
              </a:rPr>
              <a:t>Basis</a:t>
            </a:r>
            <a:r>
              <a:rPr sz="1800" b="1" spc="185" dirty="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3E7818"/>
                </a:solidFill>
                <a:latin typeface="Trebuchet MS"/>
                <a:cs typeface="Trebuchet MS"/>
              </a:rPr>
              <a:t>data</a:t>
            </a:r>
            <a:r>
              <a:rPr sz="1800" b="1" spc="185" dirty="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adalah</a:t>
            </a:r>
            <a:r>
              <a:rPr sz="1800" spc="18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sekumpulan</a:t>
            </a:r>
            <a:r>
              <a:rPr sz="1800" spc="18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data</a:t>
            </a:r>
            <a:r>
              <a:rPr sz="1800" spc="17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yang</a:t>
            </a:r>
            <a:r>
              <a:rPr sz="1800" spc="18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terintegrasi</a:t>
            </a:r>
            <a:r>
              <a:rPr sz="1800" spc="1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yang</a:t>
            </a:r>
            <a:r>
              <a:rPr sz="1800" spc="18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diorganisasikan</a:t>
            </a:r>
            <a:r>
              <a:rPr sz="1800" spc="2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untuk</a:t>
            </a:r>
            <a:endParaRPr sz="1800">
              <a:latin typeface="Trebuchet MS"/>
              <a:cs typeface="Trebuchet MS"/>
            </a:endParaRPr>
          </a:p>
          <a:p>
            <a:pPr marL="354965" algn="just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memenuhi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kebutuhan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para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pemakai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di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dalam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suatu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organisasi.</a:t>
            </a:r>
            <a:endParaRPr sz="1800">
              <a:latin typeface="Trebuchet MS"/>
              <a:cs typeface="Trebuchet MS"/>
            </a:endParaRPr>
          </a:p>
          <a:p>
            <a:pPr marL="354965" marR="7620" indent="-342900" algn="just">
              <a:lnSpc>
                <a:spcPct val="100000"/>
              </a:lnSpc>
              <a:spcBef>
                <a:spcPts val="1000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b="1" i="1" spc="-10" dirty="0">
                <a:solidFill>
                  <a:srgbClr val="3E7818"/>
                </a:solidFill>
                <a:latin typeface="Trebuchet MS"/>
                <a:cs typeface="Trebuchet MS"/>
              </a:rPr>
              <a:t>Database </a:t>
            </a:r>
            <a:r>
              <a:rPr sz="1800" b="1" i="1" dirty="0">
                <a:solidFill>
                  <a:srgbClr val="3E7818"/>
                </a:solidFill>
                <a:latin typeface="Trebuchet MS"/>
                <a:cs typeface="Trebuchet MS"/>
              </a:rPr>
              <a:t>Management </a:t>
            </a:r>
            <a:r>
              <a:rPr sz="1800" b="1" i="1" spc="-5" dirty="0">
                <a:solidFill>
                  <a:srgbClr val="3E7818"/>
                </a:solidFill>
                <a:latin typeface="Trebuchet MS"/>
                <a:cs typeface="Trebuchet MS"/>
              </a:rPr>
              <a:t>System </a:t>
            </a:r>
            <a:r>
              <a:rPr sz="1800" b="1" spc="-5" dirty="0">
                <a:solidFill>
                  <a:srgbClr val="3E7818"/>
                </a:solidFill>
                <a:latin typeface="Trebuchet MS"/>
                <a:cs typeface="Trebuchet MS"/>
              </a:rPr>
              <a:t>(DBMS) </a:t>
            </a:r>
            <a:r>
              <a:rPr sz="1800" spc="-5" dirty="0">
                <a:latin typeface="Trebuchet MS"/>
                <a:cs typeface="Trebuchet MS"/>
              </a:rPr>
              <a:t>adalah perangkat </a:t>
            </a:r>
            <a:r>
              <a:rPr sz="1800" dirty="0">
                <a:latin typeface="Trebuchet MS"/>
                <a:cs typeface="Trebuchet MS"/>
              </a:rPr>
              <a:t>lunak </a:t>
            </a:r>
            <a:r>
              <a:rPr sz="1800" spc="-5" dirty="0">
                <a:latin typeface="Trebuchet MS"/>
                <a:cs typeface="Trebuchet MS"/>
              </a:rPr>
              <a:t>yang </a:t>
            </a:r>
            <a:r>
              <a:rPr sz="1800" dirty="0">
                <a:latin typeface="Trebuchet MS"/>
                <a:cs typeface="Trebuchet MS"/>
              </a:rPr>
              <a:t>menangani 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semua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pengaksesan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ke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basis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data.</a:t>
            </a:r>
            <a:endParaRPr sz="1800">
              <a:latin typeface="Trebuchet MS"/>
              <a:cs typeface="Trebuchet MS"/>
            </a:endParaRPr>
          </a:p>
          <a:p>
            <a:pPr marL="354965" marR="8255" indent="-342900" algn="just">
              <a:lnSpc>
                <a:spcPct val="100000"/>
              </a:lnSpc>
              <a:spcBef>
                <a:spcPts val="1005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155" dirty="0">
                <a:solidFill>
                  <a:srgbClr val="90C225"/>
                </a:solidFill>
                <a:latin typeface="Lucida Sans Unicode"/>
                <a:cs typeface="Lucida Sans Unicode"/>
              </a:rPr>
              <a:t>  </a:t>
            </a:r>
            <a:r>
              <a:rPr sz="1800" b="1" spc="-5" dirty="0">
                <a:solidFill>
                  <a:srgbClr val="3E7818"/>
                </a:solidFill>
                <a:latin typeface="Trebuchet MS"/>
                <a:cs typeface="Trebuchet MS"/>
              </a:rPr>
              <a:t>Lingkungan basis </a:t>
            </a:r>
            <a:r>
              <a:rPr sz="1800" b="1" dirty="0">
                <a:solidFill>
                  <a:srgbClr val="3E7818"/>
                </a:solidFill>
                <a:latin typeface="Trebuchet MS"/>
                <a:cs typeface="Trebuchet MS"/>
              </a:rPr>
              <a:t>data </a:t>
            </a:r>
            <a:r>
              <a:rPr sz="1800" spc="-5" dirty="0">
                <a:latin typeface="Trebuchet MS"/>
                <a:cs typeface="Trebuchet MS"/>
              </a:rPr>
              <a:t>merupakan sebuah </a:t>
            </a:r>
            <a:r>
              <a:rPr sz="1800" dirty="0">
                <a:latin typeface="Trebuchet MS"/>
                <a:cs typeface="Trebuchet MS"/>
              </a:rPr>
              <a:t>habitat </a:t>
            </a:r>
            <a:r>
              <a:rPr sz="1800" spc="-5" dirty="0">
                <a:latin typeface="Trebuchet MS"/>
                <a:cs typeface="Trebuchet MS"/>
              </a:rPr>
              <a:t>dimana terdapat </a:t>
            </a:r>
            <a:r>
              <a:rPr sz="1800" dirty="0">
                <a:latin typeface="Trebuchet MS"/>
                <a:cs typeface="Trebuchet MS"/>
              </a:rPr>
              <a:t>basis data 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untuk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bisnis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dan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pengguna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memiliki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alat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untuk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mengakses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data.</a:t>
            </a:r>
            <a:endParaRPr sz="1800">
              <a:latin typeface="Trebuchet MS"/>
              <a:cs typeface="Trebuchet MS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1000"/>
              </a:spcBef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-14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b="1" spc="-30" dirty="0">
                <a:solidFill>
                  <a:srgbClr val="3E7818"/>
                </a:solidFill>
                <a:latin typeface="Trebuchet MS"/>
                <a:cs typeface="Trebuchet MS"/>
              </a:rPr>
              <a:t>Tujuan </a:t>
            </a:r>
            <a:r>
              <a:rPr sz="1800" b="1" spc="-5" dirty="0">
                <a:solidFill>
                  <a:srgbClr val="3E7818"/>
                </a:solidFill>
                <a:latin typeface="Trebuchet MS"/>
                <a:cs typeface="Trebuchet MS"/>
              </a:rPr>
              <a:t>utama </a:t>
            </a:r>
            <a:r>
              <a:rPr sz="1800" spc="-5" dirty="0">
                <a:latin typeface="Trebuchet MS"/>
                <a:cs typeface="Trebuchet MS"/>
              </a:rPr>
              <a:t>dari sistem </a:t>
            </a:r>
            <a:r>
              <a:rPr sz="1800" spc="-10" dirty="0">
                <a:latin typeface="Trebuchet MS"/>
                <a:cs typeface="Trebuchet MS"/>
              </a:rPr>
              <a:t>basis </a:t>
            </a:r>
            <a:r>
              <a:rPr sz="1800" spc="-5" dirty="0">
                <a:latin typeface="Trebuchet MS"/>
                <a:cs typeface="Trebuchet MS"/>
              </a:rPr>
              <a:t>data </a:t>
            </a:r>
            <a:r>
              <a:rPr sz="1800" dirty="0">
                <a:latin typeface="Trebuchet MS"/>
                <a:cs typeface="Trebuchet MS"/>
              </a:rPr>
              <a:t>yaitu </a:t>
            </a:r>
            <a:r>
              <a:rPr sz="1800" spc="-5" dirty="0">
                <a:latin typeface="Trebuchet MS"/>
                <a:cs typeface="Trebuchet MS"/>
              </a:rPr>
              <a:t>menyediakan pemakai melalui suatu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pandangan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abstrak</a:t>
            </a:r>
            <a:r>
              <a:rPr sz="1800" dirty="0">
                <a:latin typeface="Trebuchet MS"/>
                <a:cs typeface="Trebuchet MS"/>
              </a:rPr>
              <a:t> mengenai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data,</a:t>
            </a:r>
            <a:r>
              <a:rPr sz="1800" dirty="0">
                <a:latin typeface="Trebuchet MS"/>
                <a:cs typeface="Trebuchet MS"/>
              </a:rPr>
              <a:t> dengan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menyembunyikan</a:t>
            </a:r>
            <a:r>
              <a:rPr sz="1800" dirty="0">
                <a:latin typeface="Trebuchet MS"/>
                <a:cs typeface="Trebuchet MS"/>
              </a:rPr>
              <a:t> detail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dari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bagaimana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data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disimpan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dan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dimanipulasikan.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013200"/>
            <a:ext cx="449580" cy="2844800"/>
          </a:xfrm>
          <a:custGeom>
            <a:avLst/>
            <a:gdLst/>
            <a:ahLst/>
            <a:cxnLst/>
            <a:rect l="l" t="t" r="r" b="b"/>
            <a:pathLst>
              <a:path w="449580" h="2844800">
                <a:moveTo>
                  <a:pt x="0" y="0"/>
                </a:moveTo>
                <a:lnTo>
                  <a:pt x="0" y="2844800"/>
                </a:lnTo>
                <a:lnTo>
                  <a:pt x="449580" y="2844800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920" y="632524"/>
            <a:ext cx="393636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0000"/>
                </a:solidFill>
              </a:rPr>
              <a:t>Istilah-Istilah</a:t>
            </a:r>
            <a:r>
              <a:rPr sz="2800" spc="-55" dirty="0">
                <a:solidFill>
                  <a:srgbClr val="FF0000"/>
                </a:solidFill>
              </a:rPr>
              <a:t> </a:t>
            </a:r>
            <a:r>
              <a:rPr sz="2800" spc="-5" dirty="0">
                <a:solidFill>
                  <a:srgbClr val="FF0000"/>
                </a:solidFill>
              </a:rPr>
              <a:t>Basis</a:t>
            </a:r>
            <a:r>
              <a:rPr sz="2800" spc="-50" dirty="0">
                <a:solidFill>
                  <a:srgbClr val="FF0000"/>
                </a:solidFill>
              </a:rPr>
              <a:t> </a:t>
            </a:r>
            <a:r>
              <a:rPr sz="2800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4" name="object 4"/>
          <p:cNvSpPr/>
          <p:nvPr/>
        </p:nvSpPr>
        <p:spPr>
          <a:xfrm>
            <a:off x="774700" y="1158239"/>
            <a:ext cx="8636000" cy="0"/>
          </a:xfrm>
          <a:custGeom>
            <a:avLst/>
            <a:gdLst/>
            <a:ahLst/>
            <a:cxnLst/>
            <a:rect l="l" t="t" r="r" b="b"/>
            <a:pathLst>
              <a:path w="8636000">
                <a:moveTo>
                  <a:pt x="0" y="0"/>
                </a:moveTo>
                <a:lnTo>
                  <a:pt x="8636000" y="0"/>
                </a:lnTo>
              </a:path>
            </a:pathLst>
          </a:custGeom>
          <a:ln w="2032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6920" y="1160272"/>
            <a:ext cx="8819515" cy="4998804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354965" algn="l"/>
              </a:tabLst>
            </a:pPr>
            <a:r>
              <a:rPr sz="1250" spc="-10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b="1" i="1" spc="-5" dirty="0">
                <a:solidFill>
                  <a:srgbClr val="3E7818"/>
                </a:solidFill>
                <a:latin typeface="Trebuchet MS"/>
                <a:cs typeface="Trebuchet MS"/>
              </a:rPr>
              <a:t>Enterprise</a:t>
            </a:r>
            <a:r>
              <a:rPr sz="1600" spc="-5" dirty="0">
                <a:latin typeface="Trebuchet MS"/>
                <a:cs typeface="Trebuchet MS"/>
              </a:rPr>
              <a:t>,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merupakan</a:t>
            </a:r>
            <a:r>
              <a:rPr sz="1600" spc="-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suatu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bentuk</a:t>
            </a:r>
            <a:r>
              <a:rPr sz="1600" spc="-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organisasi.</a:t>
            </a:r>
            <a:endParaRPr sz="16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  <a:spcBef>
                <a:spcPts val="1000"/>
              </a:spcBef>
            </a:pPr>
            <a:r>
              <a:rPr sz="1600" dirty="0">
                <a:latin typeface="Trebuchet MS"/>
                <a:cs typeface="Trebuchet MS"/>
              </a:rPr>
              <a:t>Contoh: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Bank</a:t>
            </a:r>
            <a:r>
              <a:rPr sz="1600" spc="-1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|</a:t>
            </a:r>
            <a:r>
              <a:rPr sz="1600" spc="-5" dirty="0">
                <a:latin typeface="Trebuchet MS"/>
                <a:cs typeface="Trebuchet MS"/>
              </a:rPr>
              <a:t> Universitas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|</a:t>
            </a:r>
            <a:r>
              <a:rPr sz="1600" spc="-10" dirty="0">
                <a:latin typeface="Trebuchet MS"/>
                <a:cs typeface="Trebuchet MS"/>
              </a:rPr>
              <a:t> Rumah</a:t>
            </a:r>
            <a:r>
              <a:rPr sz="1600" spc="-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Sakit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|</a:t>
            </a:r>
            <a:r>
              <a:rPr sz="1600" spc="-5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Pabrik</a:t>
            </a:r>
            <a:endParaRPr sz="1600">
              <a:latin typeface="Trebuchet MS"/>
              <a:cs typeface="Trebuchet MS"/>
            </a:endParaRPr>
          </a:p>
          <a:p>
            <a:pPr marL="354965" marR="5080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250" spc="-10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b="1" spc="-5" dirty="0">
                <a:solidFill>
                  <a:srgbClr val="3E7818"/>
                </a:solidFill>
                <a:latin typeface="Trebuchet MS"/>
                <a:cs typeface="Trebuchet MS"/>
              </a:rPr>
              <a:t>Entitas</a:t>
            </a:r>
            <a:r>
              <a:rPr sz="1600" spc="-5" dirty="0">
                <a:latin typeface="Trebuchet MS"/>
                <a:cs typeface="Trebuchet MS"/>
              </a:rPr>
              <a:t>,</a:t>
            </a:r>
            <a:r>
              <a:rPr sz="1600" spc="7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merupakan</a:t>
            </a:r>
            <a:r>
              <a:rPr sz="1600" spc="9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suatu</a:t>
            </a:r>
            <a:r>
              <a:rPr sz="1600" spc="114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obyek</a:t>
            </a:r>
            <a:r>
              <a:rPr sz="1600" spc="8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yang</a:t>
            </a:r>
            <a:r>
              <a:rPr sz="1600" spc="10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dapat</a:t>
            </a:r>
            <a:r>
              <a:rPr sz="1600" spc="9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dibedakan</a:t>
            </a:r>
            <a:r>
              <a:rPr sz="1600" spc="8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dari</a:t>
            </a:r>
            <a:r>
              <a:rPr sz="1600" spc="8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lainnya</a:t>
            </a:r>
            <a:r>
              <a:rPr sz="1600" spc="9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yang</a:t>
            </a:r>
            <a:r>
              <a:rPr sz="1600" spc="10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dapat</a:t>
            </a:r>
            <a:r>
              <a:rPr sz="1600" spc="1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diwujudkan </a:t>
            </a:r>
            <a:r>
              <a:rPr sz="1600" spc="-4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dalam</a:t>
            </a:r>
            <a:r>
              <a:rPr sz="1600" spc="-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basis </a:t>
            </a:r>
            <a:r>
              <a:rPr sz="1600" dirty="0">
                <a:latin typeface="Trebuchet MS"/>
                <a:cs typeface="Trebuchet MS"/>
              </a:rPr>
              <a:t>data.</a:t>
            </a:r>
            <a:endParaRPr sz="16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  <a:spcBef>
                <a:spcPts val="1005"/>
              </a:spcBef>
            </a:pPr>
            <a:r>
              <a:rPr sz="1600" dirty="0">
                <a:latin typeface="Trebuchet MS"/>
                <a:cs typeface="Trebuchet MS"/>
              </a:rPr>
              <a:t>Contoh: </a:t>
            </a:r>
            <a:r>
              <a:rPr sz="1600" spc="-5" dirty="0">
                <a:latin typeface="Trebuchet MS"/>
                <a:cs typeface="Trebuchet MS"/>
              </a:rPr>
              <a:t>Nasabah</a:t>
            </a:r>
            <a:r>
              <a:rPr sz="1600" spc="-2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|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Mahasiswa</a:t>
            </a:r>
            <a:r>
              <a:rPr sz="1600" dirty="0">
                <a:latin typeface="Trebuchet MS"/>
                <a:cs typeface="Trebuchet MS"/>
              </a:rPr>
              <a:t> |</a:t>
            </a:r>
            <a:r>
              <a:rPr sz="1600" spc="-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Dokter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|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Buruh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250" spc="-10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b="1" i="1" spc="-5" dirty="0">
                <a:solidFill>
                  <a:srgbClr val="3E7818"/>
                </a:solidFill>
                <a:latin typeface="Trebuchet MS"/>
                <a:cs typeface="Trebuchet MS"/>
              </a:rPr>
              <a:t>Atribut</a:t>
            </a:r>
            <a:r>
              <a:rPr sz="1600" spc="-5" dirty="0">
                <a:latin typeface="Trebuchet MS"/>
                <a:cs typeface="Trebuchet MS"/>
              </a:rPr>
              <a:t>,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merupakan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karakteristik</a:t>
            </a:r>
            <a:r>
              <a:rPr sz="1600" spc="6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dari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suatu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entitas.</a:t>
            </a:r>
            <a:endParaRPr sz="16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  <a:spcBef>
                <a:spcPts val="1000"/>
              </a:spcBef>
            </a:pPr>
            <a:r>
              <a:rPr sz="1600" dirty="0">
                <a:latin typeface="Trebuchet MS"/>
                <a:cs typeface="Trebuchet MS"/>
              </a:rPr>
              <a:t>Contoh: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ID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Nasabah,</a:t>
            </a:r>
            <a:r>
              <a:rPr sz="1600" spc="-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Nama,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Alamat</a:t>
            </a:r>
            <a:r>
              <a:rPr sz="1600" spc="-1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|</a:t>
            </a:r>
            <a:r>
              <a:rPr sz="1600" spc="-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NPM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|</a:t>
            </a:r>
            <a:r>
              <a:rPr sz="1600" spc="-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ID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Dokter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|</a:t>
            </a:r>
            <a:r>
              <a:rPr sz="1600" spc="-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ID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Karyawan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250" spc="-10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b="1" spc="-5" dirty="0">
                <a:solidFill>
                  <a:srgbClr val="3E7818"/>
                </a:solidFill>
                <a:latin typeface="Trebuchet MS"/>
                <a:cs typeface="Trebuchet MS"/>
              </a:rPr>
              <a:t>Nilai</a:t>
            </a:r>
            <a:r>
              <a:rPr sz="1600" b="1" spc="-20" dirty="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3E7818"/>
                </a:solidFill>
                <a:latin typeface="Trebuchet MS"/>
                <a:cs typeface="Trebuchet MS"/>
              </a:rPr>
              <a:t>data</a:t>
            </a:r>
            <a:r>
              <a:rPr sz="1600" dirty="0">
                <a:latin typeface="Trebuchet MS"/>
                <a:cs typeface="Trebuchet MS"/>
              </a:rPr>
              <a:t>,</a:t>
            </a:r>
            <a:r>
              <a:rPr sz="1600" spc="-5" dirty="0">
                <a:latin typeface="Trebuchet MS"/>
                <a:cs typeface="Trebuchet MS"/>
              </a:rPr>
              <a:t> merupakan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isi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data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atau</a:t>
            </a:r>
            <a:r>
              <a:rPr sz="1600" spc="-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informasi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yang tercakup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dalam</a:t>
            </a:r>
            <a:r>
              <a:rPr sz="1600" spc="-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setiap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elemen</a:t>
            </a:r>
            <a:r>
              <a:rPr sz="1600" spc="-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data.</a:t>
            </a:r>
            <a:endParaRPr sz="16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  <a:spcBef>
                <a:spcPts val="994"/>
              </a:spcBef>
            </a:pPr>
            <a:r>
              <a:rPr sz="1600" dirty="0">
                <a:latin typeface="Trebuchet MS"/>
                <a:cs typeface="Trebuchet MS"/>
              </a:rPr>
              <a:t>Contoh: </a:t>
            </a:r>
            <a:r>
              <a:rPr sz="1600" spc="-5" dirty="0">
                <a:latin typeface="Trebuchet MS"/>
                <a:cs typeface="Trebuchet MS"/>
              </a:rPr>
              <a:t>Nama </a:t>
            </a:r>
            <a:r>
              <a:rPr sz="1600" dirty="0">
                <a:latin typeface="Trebuchet MS"/>
                <a:cs typeface="Trebuchet MS"/>
              </a:rPr>
              <a:t>-</a:t>
            </a:r>
            <a:r>
              <a:rPr sz="1600" spc="-9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Abdul,</a:t>
            </a:r>
            <a:r>
              <a:rPr sz="1600" spc="-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Dina,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Trebuchet MS"/>
                <a:cs typeface="Trebuchet MS"/>
              </a:rPr>
              <a:t>Tanjung,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Pipit</a:t>
            </a:r>
            <a:endParaRPr sz="1600">
              <a:latin typeface="Trebuchet MS"/>
              <a:cs typeface="Trebuchet MS"/>
            </a:endParaRPr>
          </a:p>
          <a:p>
            <a:pPr marL="354965" marR="10795" indent="-342900">
              <a:lnSpc>
                <a:spcPct val="100000"/>
              </a:lnSpc>
              <a:spcBef>
                <a:spcPts val="1005"/>
              </a:spcBef>
              <a:tabLst>
                <a:tab pos="354965" algn="l"/>
                <a:tab pos="1012825" algn="l"/>
                <a:tab pos="1849120" algn="l"/>
                <a:tab pos="3604260" algn="l"/>
                <a:tab pos="4249420" algn="l"/>
                <a:tab pos="5205095" algn="l"/>
                <a:tab pos="6462395" algn="l"/>
              </a:tabLst>
            </a:pPr>
            <a:r>
              <a:rPr sz="1250" spc="-10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b="1" spc="-5" dirty="0">
                <a:solidFill>
                  <a:srgbClr val="3E7818"/>
                </a:solidFill>
                <a:latin typeface="Trebuchet MS"/>
                <a:cs typeface="Trebuchet MS"/>
              </a:rPr>
              <a:t>Kunci	</a:t>
            </a:r>
            <a:r>
              <a:rPr sz="1600" b="1" dirty="0">
                <a:solidFill>
                  <a:srgbClr val="3E7818"/>
                </a:solidFill>
                <a:latin typeface="Trebuchet MS"/>
                <a:cs typeface="Trebuchet MS"/>
              </a:rPr>
              <a:t>elemen	data</a:t>
            </a:r>
            <a:r>
              <a:rPr sz="1600" dirty="0">
                <a:latin typeface="Trebuchet MS"/>
                <a:cs typeface="Trebuchet MS"/>
              </a:rPr>
              <a:t>,</a:t>
            </a:r>
            <a:r>
              <a:rPr sz="1600" spc="5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merupakan	tanda	pengenal	</a:t>
            </a:r>
            <a:r>
              <a:rPr sz="1600" spc="-10" dirty="0">
                <a:latin typeface="Trebuchet MS"/>
                <a:cs typeface="Trebuchet MS"/>
              </a:rPr>
              <a:t>yang</a:t>
            </a:r>
            <a:r>
              <a:rPr sz="1600" spc="52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secara	unik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mengidentifikasikan </a:t>
            </a:r>
            <a:r>
              <a:rPr sz="1600" spc="-4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entitas</a:t>
            </a:r>
            <a:r>
              <a:rPr sz="1600" spc="-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dari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suatu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kumpulan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entitas.</a:t>
            </a:r>
            <a:endParaRPr sz="16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  <a:spcBef>
                <a:spcPts val="1000"/>
              </a:spcBef>
            </a:pPr>
            <a:r>
              <a:rPr sz="1600" dirty="0">
                <a:latin typeface="Trebuchet MS"/>
                <a:cs typeface="Trebuchet MS"/>
              </a:rPr>
              <a:t>Contoh: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ID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Nasabah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|</a:t>
            </a:r>
            <a:r>
              <a:rPr sz="1600" spc="-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NPM</a:t>
            </a:r>
            <a:r>
              <a:rPr sz="1600" dirty="0">
                <a:latin typeface="Trebuchet MS"/>
                <a:cs typeface="Trebuchet MS"/>
              </a:rPr>
              <a:t> |</a:t>
            </a:r>
            <a:r>
              <a:rPr sz="1600" spc="-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ID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Dokter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|</a:t>
            </a:r>
            <a:r>
              <a:rPr sz="1600" spc="-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ID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Karyawan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250" spc="-10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b="1" i="1" spc="-5" dirty="0">
                <a:solidFill>
                  <a:srgbClr val="3E7818"/>
                </a:solidFill>
                <a:latin typeface="Trebuchet MS"/>
                <a:cs typeface="Trebuchet MS"/>
              </a:rPr>
              <a:t>Record</a:t>
            </a:r>
            <a:r>
              <a:rPr sz="1600" b="1" i="1" spc="15" dirty="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sz="1600" b="1" i="1" spc="-10" dirty="0">
                <a:solidFill>
                  <a:srgbClr val="3E7818"/>
                </a:solidFill>
                <a:latin typeface="Trebuchet MS"/>
                <a:cs typeface="Trebuchet MS"/>
              </a:rPr>
              <a:t>data</a:t>
            </a:r>
            <a:r>
              <a:rPr sz="1600" spc="-10" dirty="0">
                <a:latin typeface="Trebuchet MS"/>
                <a:cs typeface="Trebuchet MS"/>
              </a:rPr>
              <a:t>,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merupakan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kumpulan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isi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elemen</a:t>
            </a:r>
            <a:r>
              <a:rPr sz="1600" spc="-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data</a:t>
            </a:r>
            <a:r>
              <a:rPr sz="1600" spc="-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yang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saling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berhubungan.</a:t>
            </a:r>
            <a:endParaRPr sz="16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  <a:spcBef>
                <a:spcPts val="1000"/>
              </a:spcBef>
            </a:pPr>
            <a:r>
              <a:rPr sz="1600" dirty="0">
                <a:latin typeface="Trebuchet MS"/>
                <a:cs typeface="Trebuchet MS"/>
              </a:rPr>
              <a:t>Contoh: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“10200123”,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“Abdul”,</a:t>
            </a:r>
            <a:r>
              <a:rPr sz="1600" spc="-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“Jl.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Margonda</a:t>
            </a:r>
            <a:r>
              <a:rPr sz="1600" spc="-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Raya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No.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123”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013200"/>
            <a:ext cx="449580" cy="2844800"/>
          </a:xfrm>
          <a:custGeom>
            <a:avLst/>
            <a:gdLst/>
            <a:ahLst/>
            <a:cxnLst/>
            <a:rect l="l" t="t" r="r" b="b"/>
            <a:pathLst>
              <a:path w="449580" h="2844800">
                <a:moveTo>
                  <a:pt x="0" y="0"/>
                </a:moveTo>
                <a:lnTo>
                  <a:pt x="0" y="2844800"/>
                </a:lnTo>
                <a:lnTo>
                  <a:pt x="449580" y="2844800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919" y="632524"/>
            <a:ext cx="355981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0000"/>
                </a:solidFill>
              </a:rPr>
              <a:t>Komponen</a:t>
            </a:r>
            <a:r>
              <a:rPr sz="2800" spc="-40" dirty="0">
                <a:solidFill>
                  <a:srgbClr val="FF0000"/>
                </a:solidFill>
              </a:rPr>
              <a:t> </a:t>
            </a:r>
            <a:r>
              <a:rPr sz="2800" spc="-5" dirty="0">
                <a:solidFill>
                  <a:srgbClr val="FF0000"/>
                </a:solidFill>
              </a:rPr>
              <a:t>Basis</a:t>
            </a:r>
            <a:r>
              <a:rPr sz="2800" spc="-35" dirty="0">
                <a:solidFill>
                  <a:srgbClr val="FF0000"/>
                </a:solidFill>
              </a:rPr>
              <a:t> </a:t>
            </a:r>
            <a:r>
              <a:rPr sz="2800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4" name="object 4"/>
          <p:cNvSpPr/>
          <p:nvPr/>
        </p:nvSpPr>
        <p:spPr>
          <a:xfrm>
            <a:off x="774700" y="1158239"/>
            <a:ext cx="8636000" cy="0"/>
          </a:xfrm>
          <a:custGeom>
            <a:avLst/>
            <a:gdLst/>
            <a:ahLst/>
            <a:cxnLst/>
            <a:rect l="l" t="t" r="r" b="b"/>
            <a:pathLst>
              <a:path w="8636000">
                <a:moveTo>
                  <a:pt x="0" y="0"/>
                </a:moveTo>
                <a:lnTo>
                  <a:pt x="8636000" y="0"/>
                </a:lnTo>
              </a:path>
            </a:pathLst>
          </a:custGeom>
          <a:ln w="2032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6919" y="1158227"/>
            <a:ext cx="8818880" cy="451085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800" spc="-15" dirty="0">
                <a:latin typeface="Trebuchet MS"/>
                <a:cs typeface="Trebuchet MS"/>
              </a:rPr>
              <a:t>Komponen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basis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data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terdiri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dari: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b="1" dirty="0">
                <a:solidFill>
                  <a:srgbClr val="3E7818"/>
                </a:solidFill>
                <a:latin typeface="Trebuchet MS"/>
                <a:cs typeface="Trebuchet MS"/>
              </a:rPr>
              <a:t>Data</a:t>
            </a:r>
            <a:r>
              <a:rPr sz="1800" dirty="0">
                <a:latin typeface="Trebuchet MS"/>
                <a:cs typeface="Trebuchet MS"/>
              </a:rPr>
              <a:t>,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dapat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disimpan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secara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terintegrasi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(</a:t>
            </a:r>
            <a:r>
              <a:rPr sz="1800" i="1" spc="-5" dirty="0">
                <a:latin typeface="Trebuchet MS"/>
                <a:cs typeface="Trebuchet MS"/>
              </a:rPr>
              <a:t>integrated</a:t>
            </a:r>
            <a:r>
              <a:rPr sz="1800" spc="-5" dirty="0">
                <a:latin typeface="Trebuchet MS"/>
                <a:cs typeface="Trebuchet MS"/>
              </a:rPr>
              <a:t>)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atau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secara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bersama-sama</a:t>
            </a:r>
            <a:endParaRPr sz="18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Trebuchet MS"/>
                <a:cs typeface="Trebuchet MS"/>
              </a:rPr>
              <a:t>(</a:t>
            </a:r>
            <a:r>
              <a:rPr sz="1800" i="1" spc="-10" dirty="0">
                <a:latin typeface="Trebuchet MS"/>
                <a:cs typeface="Trebuchet MS"/>
              </a:rPr>
              <a:t>shared</a:t>
            </a:r>
            <a:r>
              <a:rPr sz="1800" spc="-10" dirty="0">
                <a:latin typeface="Trebuchet MS"/>
                <a:cs typeface="Trebuchet MS"/>
              </a:rPr>
              <a:t>).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  <a:tab pos="1704339" algn="l"/>
                <a:tab pos="2552700" algn="l"/>
                <a:tab pos="3149600" algn="l"/>
                <a:tab pos="3997960" algn="l"/>
                <a:tab pos="5182235" algn="l"/>
                <a:tab pos="6409055" algn="l"/>
                <a:tab pos="7148195" algn="l"/>
                <a:tab pos="8335009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b="1" i="1" spc="-5" dirty="0">
                <a:solidFill>
                  <a:srgbClr val="3E7818"/>
                </a:solidFill>
                <a:latin typeface="Trebuchet MS"/>
                <a:cs typeface="Trebuchet MS"/>
              </a:rPr>
              <a:t>H</a:t>
            </a:r>
            <a:r>
              <a:rPr sz="1800" b="1" i="1" spc="-10" dirty="0">
                <a:solidFill>
                  <a:srgbClr val="3E7818"/>
                </a:solidFill>
                <a:latin typeface="Trebuchet MS"/>
                <a:cs typeface="Trebuchet MS"/>
              </a:rPr>
              <a:t>a</a:t>
            </a:r>
            <a:r>
              <a:rPr sz="1800" b="1" i="1" dirty="0">
                <a:solidFill>
                  <a:srgbClr val="3E7818"/>
                </a:solidFill>
                <a:latin typeface="Trebuchet MS"/>
                <a:cs typeface="Trebuchet MS"/>
              </a:rPr>
              <a:t>r</a:t>
            </a:r>
            <a:r>
              <a:rPr sz="1800" b="1" i="1" spc="-15" dirty="0">
                <a:solidFill>
                  <a:srgbClr val="3E7818"/>
                </a:solidFill>
                <a:latin typeface="Trebuchet MS"/>
                <a:cs typeface="Trebuchet MS"/>
              </a:rPr>
              <a:t>d</a:t>
            </a:r>
            <a:r>
              <a:rPr sz="1800" b="1" i="1" spc="5" dirty="0">
                <a:solidFill>
                  <a:srgbClr val="3E7818"/>
                </a:solidFill>
                <a:latin typeface="Trebuchet MS"/>
                <a:cs typeface="Trebuchet MS"/>
              </a:rPr>
              <a:t>w</a:t>
            </a:r>
            <a:r>
              <a:rPr sz="1800" b="1" i="1" spc="-10" dirty="0">
                <a:solidFill>
                  <a:srgbClr val="3E7818"/>
                </a:solidFill>
                <a:latin typeface="Trebuchet MS"/>
                <a:cs typeface="Trebuchet MS"/>
              </a:rPr>
              <a:t>a</a:t>
            </a:r>
            <a:r>
              <a:rPr sz="1800" b="1" i="1" dirty="0">
                <a:solidFill>
                  <a:srgbClr val="3E7818"/>
                </a:solidFill>
                <a:latin typeface="Trebuchet MS"/>
                <a:cs typeface="Trebuchet MS"/>
              </a:rPr>
              <a:t>re</a:t>
            </a:r>
            <a:r>
              <a:rPr sz="1800" dirty="0">
                <a:latin typeface="Trebuchet MS"/>
                <a:cs typeface="Trebuchet MS"/>
              </a:rPr>
              <a:t>,	t</a:t>
            </a:r>
            <a:r>
              <a:rPr sz="1800" spc="-5" dirty="0">
                <a:latin typeface="Trebuchet MS"/>
                <a:cs typeface="Trebuchet MS"/>
              </a:rPr>
              <a:t>erdi</a:t>
            </a:r>
            <a:r>
              <a:rPr sz="1800" spc="-20" dirty="0">
                <a:latin typeface="Trebuchet MS"/>
                <a:cs typeface="Trebuchet MS"/>
              </a:rPr>
              <a:t>r</a:t>
            </a:r>
            <a:r>
              <a:rPr sz="1800" dirty="0">
                <a:latin typeface="Trebuchet MS"/>
                <a:cs typeface="Trebuchet MS"/>
              </a:rPr>
              <a:t>i	</a:t>
            </a:r>
            <a:r>
              <a:rPr sz="1800" spc="-5" dirty="0">
                <a:latin typeface="Trebuchet MS"/>
                <a:cs typeface="Trebuchet MS"/>
              </a:rPr>
              <a:t>d</a:t>
            </a:r>
            <a:r>
              <a:rPr sz="1800" spc="-10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ri	</a:t>
            </a:r>
            <a:r>
              <a:rPr sz="1800" spc="-10" dirty="0">
                <a:latin typeface="Trebuchet MS"/>
                <a:cs typeface="Trebuchet MS"/>
              </a:rPr>
              <a:t>s</a:t>
            </a:r>
            <a:r>
              <a:rPr sz="1800" spc="-5" dirty="0">
                <a:latin typeface="Trebuchet MS"/>
                <a:cs typeface="Trebuchet MS"/>
              </a:rPr>
              <a:t>emu</a:t>
            </a:r>
            <a:r>
              <a:rPr sz="1800" dirty="0">
                <a:latin typeface="Trebuchet MS"/>
                <a:cs typeface="Trebuchet MS"/>
              </a:rPr>
              <a:t>a	</a:t>
            </a:r>
            <a:r>
              <a:rPr sz="1800" spc="-5" dirty="0">
                <a:latin typeface="Trebuchet MS"/>
                <a:cs typeface="Trebuchet MS"/>
              </a:rPr>
              <a:t>per</a:t>
            </a:r>
            <a:r>
              <a:rPr sz="1800" spc="-10" dirty="0">
                <a:latin typeface="Trebuchet MS"/>
                <a:cs typeface="Trebuchet MS"/>
              </a:rPr>
              <a:t>a</a:t>
            </a:r>
            <a:r>
              <a:rPr sz="1800" spc="5" dirty="0">
                <a:latin typeface="Trebuchet MS"/>
                <a:cs typeface="Trebuchet MS"/>
              </a:rPr>
              <a:t>l</a:t>
            </a:r>
            <a:r>
              <a:rPr sz="1800" spc="-5" dirty="0">
                <a:latin typeface="Trebuchet MS"/>
                <a:cs typeface="Trebuchet MS"/>
              </a:rPr>
              <a:t>at</a:t>
            </a:r>
            <a:r>
              <a:rPr sz="1800" spc="15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n	</a:t>
            </a:r>
            <a:r>
              <a:rPr sz="1800" spc="-5" dirty="0">
                <a:latin typeface="Trebuchet MS"/>
                <a:cs typeface="Trebuchet MS"/>
              </a:rPr>
              <a:t>pe</a:t>
            </a:r>
            <a:r>
              <a:rPr sz="1800" spc="10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spc="-10" dirty="0">
                <a:latin typeface="Trebuchet MS"/>
                <a:cs typeface="Trebuchet MS"/>
              </a:rPr>
              <a:t>n</a:t>
            </a:r>
            <a:r>
              <a:rPr sz="1800" spc="10" dirty="0">
                <a:latin typeface="Trebuchet MS"/>
                <a:cs typeface="Trebuchet MS"/>
              </a:rPr>
              <a:t>g</a:t>
            </a:r>
            <a:r>
              <a:rPr sz="1800" spc="-10" dirty="0">
                <a:latin typeface="Trebuchet MS"/>
                <a:cs typeface="Trebuchet MS"/>
              </a:rPr>
              <a:t>k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t	</a:t>
            </a:r>
            <a:r>
              <a:rPr sz="1800" spc="-10" dirty="0">
                <a:latin typeface="Trebuchet MS"/>
                <a:cs typeface="Trebuchet MS"/>
              </a:rPr>
              <a:t>k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spc="15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s	</a:t>
            </a:r>
            <a:r>
              <a:rPr sz="1800" spc="-10" dirty="0">
                <a:latin typeface="Trebuchet MS"/>
                <a:cs typeface="Trebuchet MS"/>
              </a:rPr>
              <a:t>ko</a:t>
            </a:r>
            <a:r>
              <a:rPr sz="1800" dirty="0">
                <a:latin typeface="Trebuchet MS"/>
                <a:cs typeface="Trebuchet MS"/>
              </a:rPr>
              <a:t>m</a:t>
            </a:r>
            <a:r>
              <a:rPr sz="1800" spc="15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ut</a:t>
            </a:r>
            <a:r>
              <a:rPr sz="1800" spc="20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r	</a:t>
            </a:r>
            <a:r>
              <a:rPr sz="1800" spc="-10" dirty="0">
                <a:latin typeface="Trebuchet MS"/>
                <a:cs typeface="Trebuchet MS"/>
              </a:rPr>
              <a:t>y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spc="-10" dirty="0">
                <a:latin typeface="Trebuchet MS"/>
                <a:cs typeface="Trebuchet MS"/>
              </a:rPr>
              <a:t>n</a:t>
            </a:r>
            <a:r>
              <a:rPr sz="1800" dirty="0">
                <a:latin typeface="Trebuchet MS"/>
                <a:cs typeface="Trebuchet MS"/>
              </a:rPr>
              <a:t>g</a:t>
            </a:r>
            <a:endParaRPr sz="18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</a:pPr>
            <a:r>
              <a:rPr sz="1800" spc="-10" dirty="0">
                <a:latin typeface="Trebuchet MS"/>
                <a:cs typeface="Trebuchet MS"/>
              </a:rPr>
              <a:t>digunakan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untuk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pengelolaan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sistem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i="1" spc="-10" dirty="0">
                <a:latin typeface="Trebuchet MS"/>
                <a:cs typeface="Trebuchet MS"/>
              </a:rPr>
              <a:t>database</a:t>
            </a:r>
            <a:r>
              <a:rPr sz="1800" spc="-1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354965" marR="6985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b="1" i="1" spc="-5" dirty="0">
                <a:solidFill>
                  <a:srgbClr val="3E7818"/>
                </a:solidFill>
                <a:latin typeface="Trebuchet MS"/>
                <a:cs typeface="Trebuchet MS"/>
              </a:rPr>
              <a:t>Software</a:t>
            </a:r>
            <a:r>
              <a:rPr sz="1800" spc="-5" dirty="0">
                <a:latin typeface="Trebuchet MS"/>
                <a:cs typeface="Trebuchet MS"/>
              </a:rPr>
              <a:t>,</a:t>
            </a:r>
            <a:r>
              <a:rPr sz="1800" spc="28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berfungsi</a:t>
            </a:r>
            <a:r>
              <a:rPr sz="1800" spc="2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sebagai</a:t>
            </a:r>
            <a:r>
              <a:rPr sz="1800" spc="29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perantara</a:t>
            </a:r>
            <a:r>
              <a:rPr sz="1800" spc="28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(</a:t>
            </a:r>
            <a:r>
              <a:rPr sz="1800" i="1" spc="-5" dirty="0">
                <a:latin typeface="Trebuchet MS"/>
                <a:cs typeface="Trebuchet MS"/>
              </a:rPr>
              <a:t>interface</a:t>
            </a:r>
            <a:r>
              <a:rPr sz="1800" spc="-5" dirty="0">
                <a:latin typeface="Trebuchet MS"/>
                <a:cs typeface="Trebuchet MS"/>
              </a:rPr>
              <a:t>)</a:t>
            </a:r>
            <a:r>
              <a:rPr sz="1800" spc="27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antara</a:t>
            </a:r>
            <a:r>
              <a:rPr sz="1800" spc="2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pemakai</a:t>
            </a:r>
            <a:r>
              <a:rPr sz="1800" spc="28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dengan</a:t>
            </a:r>
            <a:r>
              <a:rPr sz="1800" spc="2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data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fisik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pada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database</a:t>
            </a:r>
            <a:r>
              <a:rPr sz="1800" spc="-5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354965" marR="7620" indent="-342900">
              <a:lnSpc>
                <a:spcPct val="100000"/>
              </a:lnSpc>
              <a:spcBef>
                <a:spcPts val="1005"/>
              </a:spcBef>
              <a:tabLst>
                <a:tab pos="354965" algn="l"/>
                <a:tab pos="1116965" algn="l"/>
                <a:tab pos="2443480" algn="l"/>
                <a:tab pos="3210560" algn="l"/>
                <a:tab pos="3873500" algn="l"/>
                <a:tab pos="4994275" algn="l"/>
                <a:tab pos="6195695" algn="l"/>
                <a:tab pos="6972934" algn="l"/>
                <a:tab pos="788035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b="1" i="1" spc="5" dirty="0">
                <a:solidFill>
                  <a:srgbClr val="3E7818"/>
                </a:solidFill>
                <a:latin typeface="Trebuchet MS"/>
                <a:cs typeface="Trebuchet MS"/>
              </a:rPr>
              <a:t>U</a:t>
            </a:r>
            <a:r>
              <a:rPr sz="1800" b="1" i="1" spc="-10" dirty="0">
                <a:solidFill>
                  <a:srgbClr val="3E7818"/>
                </a:solidFill>
                <a:latin typeface="Trebuchet MS"/>
                <a:cs typeface="Trebuchet MS"/>
              </a:rPr>
              <a:t>s</a:t>
            </a:r>
            <a:r>
              <a:rPr sz="1800" b="1" i="1" spc="5" dirty="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sz="1800" b="1" i="1" spc="-5" dirty="0">
                <a:solidFill>
                  <a:srgbClr val="3E7818"/>
                </a:solidFill>
                <a:latin typeface="Trebuchet MS"/>
                <a:cs typeface="Trebuchet MS"/>
              </a:rPr>
              <a:t>r</a:t>
            </a:r>
            <a:r>
              <a:rPr sz="1800" b="1" dirty="0">
                <a:latin typeface="Trebuchet MS"/>
                <a:cs typeface="Trebuchet MS"/>
              </a:rPr>
              <a:t>,	</a:t>
            </a:r>
            <a:r>
              <a:rPr sz="1800" dirty="0">
                <a:latin typeface="Trebuchet MS"/>
                <a:cs typeface="Trebuchet MS"/>
              </a:rPr>
              <a:t>m</a:t>
            </a:r>
            <a:r>
              <a:rPr sz="1800" spc="-5" dirty="0">
                <a:latin typeface="Trebuchet MS"/>
                <a:cs typeface="Trebuchet MS"/>
              </a:rPr>
              <a:t>eru</a:t>
            </a:r>
            <a:r>
              <a:rPr sz="1800" spc="-10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spc="-15" dirty="0">
                <a:latin typeface="Trebuchet MS"/>
                <a:cs typeface="Trebuchet MS"/>
              </a:rPr>
              <a:t>k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n	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r</a:t>
            </a:r>
            <a:r>
              <a:rPr sz="1800" spc="10" dirty="0">
                <a:latin typeface="Trebuchet MS"/>
                <a:cs typeface="Trebuchet MS"/>
              </a:rPr>
              <a:t>a</a:t>
            </a:r>
            <a:r>
              <a:rPr sz="1800" spc="15" dirty="0">
                <a:latin typeface="Trebuchet MS"/>
                <a:cs typeface="Trebuchet MS"/>
              </a:rPr>
              <a:t>n</a:t>
            </a:r>
            <a:r>
              <a:rPr sz="1800" dirty="0">
                <a:latin typeface="Trebuchet MS"/>
                <a:cs typeface="Trebuchet MS"/>
              </a:rPr>
              <a:t>g	</a:t>
            </a:r>
            <a:r>
              <a:rPr sz="1800" spc="-10" dirty="0">
                <a:latin typeface="Trebuchet MS"/>
                <a:cs typeface="Trebuchet MS"/>
              </a:rPr>
              <a:t>y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spc="-10" dirty="0">
                <a:latin typeface="Trebuchet MS"/>
                <a:cs typeface="Trebuchet MS"/>
              </a:rPr>
              <a:t>n</a:t>
            </a:r>
            <a:r>
              <a:rPr sz="1800" dirty="0">
                <a:latin typeface="Trebuchet MS"/>
                <a:cs typeface="Trebuchet MS"/>
              </a:rPr>
              <a:t>g	m</a:t>
            </a:r>
            <a:r>
              <a:rPr sz="1800" spc="-5" dirty="0">
                <a:latin typeface="Trebuchet MS"/>
                <a:cs typeface="Trebuchet MS"/>
              </a:rPr>
              <a:t>em</a:t>
            </a:r>
            <a:r>
              <a:rPr sz="1800" spc="15" dirty="0">
                <a:latin typeface="Trebuchet MS"/>
                <a:cs typeface="Trebuchet MS"/>
              </a:rPr>
              <a:t>a</a:t>
            </a:r>
            <a:r>
              <a:rPr sz="1800" spc="-10" dirty="0">
                <a:latin typeface="Trebuchet MS"/>
                <a:cs typeface="Trebuchet MS"/>
              </a:rPr>
              <a:t>k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i	</a:t>
            </a:r>
            <a:r>
              <a:rPr sz="1800" i="1" spc="-5" dirty="0">
                <a:latin typeface="Trebuchet MS"/>
                <a:cs typeface="Trebuchet MS"/>
              </a:rPr>
              <a:t>d</a:t>
            </a:r>
            <a:r>
              <a:rPr sz="1800" i="1" spc="-10" dirty="0">
                <a:latin typeface="Trebuchet MS"/>
                <a:cs typeface="Trebuchet MS"/>
              </a:rPr>
              <a:t>a</a:t>
            </a:r>
            <a:r>
              <a:rPr sz="1800" i="1" dirty="0">
                <a:latin typeface="Trebuchet MS"/>
                <a:cs typeface="Trebuchet MS"/>
              </a:rPr>
              <a:t>t</a:t>
            </a:r>
            <a:r>
              <a:rPr sz="1800" i="1" spc="15" dirty="0">
                <a:latin typeface="Trebuchet MS"/>
                <a:cs typeface="Trebuchet MS"/>
              </a:rPr>
              <a:t>a</a:t>
            </a:r>
            <a:r>
              <a:rPr sz="1800" i="1" spc="-5" dirty="0">
                <a:latin typeface="Trebuchet MS"/>
                <a:cs typeface="Trebuchet MS"/>
              </a:rPr>
              <a:t>b</a:t>
            </a:r>
            <a:r>
              <a:rPr sz="1800" i="1" spc="-10" dirty="0">
                <a:latin typeface="Trebuchet MS"/>
                <a:cs typeface="Trebuchet MS"/>
              </a:rPr>
              <a:t>ase</a:t>
            </a:r>
            <a:r>
              <a:rPr sz="1800" dirty="0">
                <a:latin typeface="Trebuchet MS"/>
                <a:cs typeface="Trebuchet MS"/>
              </a:rPr>
              <a:t>,	</a:t>
            </a:r>
            <a:r>
              <a:rPr sz="1800" spc="-5" dirty="0">
                <a:latin typeface="Trebuchet MS"/>
                <a:cs typeface="Trebuchet MS"/>
              </a:rPr>
              <a:t>d</a:t>
            </a:r>
            <a:r>
              <a:rPr sz="1800" spc="-10" dirty="0">
                <a:latin typeface="Trebuchet MS"/>
                <a:cs typeface="Trebuchet MS"/>
              </a:rPr>
              <a:t>a</a:t>
            </a:r>
            <a:r>
              <a:rPr sz="1800" spc="-5" dirty="0">
                <a:latin typeface="Trebuchet MS"/>
                <a:cs typeface="Trebuchet MS"/>
              </a:rPr>
              <a:t>p</a:t>
            </a:r>
            <a:r>
              <a:rPr sz="1800" spc="-10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t	</a:t>
            </a:r>
            <a:r>
              <a:rPr sz="1800" spc="-5" dirty="0">
                <a:latin typeface="Trebuchet MS"/>
                <a:cs typeface="Trebuchet MS"/>
              </a:rPr>
              <a:t>ber</a:t>
            </a:r>
            <a:r>
              <a:rPr sz="1800" spc="-10" dirty="0">
                <a:latin typeface="Trebuchet MS"/>
                <a:cs typeface="Trebuchet MS"/>
              </a:rPr>
              <a:t>u</a:t>
            </a:r>
            <a:r>
              <a:rPr sz="1800" spc="15" dirty="0">
                <a:latin typeface="Trebuchet MS"/>
                <a:cs typeface="Trebuchet MS"/>
              </a:rPr>
              <a:t>p</a:t>
            </a:r>
            <a:r>
              <a:rPr sz="1800" dirty="0">
                <a:latin typeface="Trebuchet MS"/>
                <a:cs typeface="Trebuchet MS"/>
              </a:rPr>
              <a:t>a	</a:t>
            </a:r>
            <a:r>
              <a:rPr sz="1800" i="1" spc="-5" dirty="0">
                <a:latin typeface="Trebuchet MS"/>
                <a:cs typeface="Trebuchet MS"/>
              </a:rPr>
              <a:t>d</a:t>
            </a:r>
            <a:r>
              <a:rPr sz="1800" i="1" spc="-10" dirty="0">
                <a:latin typeface="Trebuchet MS"/>
                <a:cs typeface="Trebuchet MS"/>
              </a:rPr>
              <a:t>a</a:t>
            </a:r>
            <a:r>
              <a:rPr sz="1800" i="1" dirty="0">
                <a:latin typeface="Trebuchet MS"/>
                <a:cs typeface="Trebuchet MS"/>
              </a:rPr>
              <a:t>tab</a:t>
            </a:r>
            <a:r>
              <a:rPr sz="1800" i="1" spc="-10" dirty="0">
                <a:latin typeface="Trebuchet MS"/>
                <a:cs typeface="Trebuchet MS"/>
              </a:rPr>
              <a:t>as</a:t>
            </a:r>
            <a:r>
              <a:rPr sz="1800" i="1" dirty="0">
                <a:latin typeface="Trebuchet MS"/>
                <a:cs typeface="Trebuchet MS"/>
              </a:rPr>
              <a:t>e  </a:t>
            </a:r>
            <a:r>
              <a:rPr sz="1800" i="1" spc="-5" dirty="0">
                <a:latin typeface="Trebuchet MS"/>
                <a:cs typeface="Trebuchet MS"/>
              </a:rPr>
              <a:t>administrator</a:t>
            </a:r>
            <a:r>
              <a:rPr sz="1800" spc="-5" dirty="0">
                <a:latin typeface="Trebuchet MS"/>
                <a:cs typeface="Trebuchet MS"/>
              </a:rPr>
              <a:t>,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programmer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atau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end</a:t>
            </a:r>
            <a:r>
              <a:rPr sz="1800" i="1" spc="-10" dirty="0">
                <a:latin typeface="Trebuchet MS"/>
                <a:cs typeface="Trebuchet MS"/>
              </a:rPr>
              <a:t> user</a:t>
            </a:r>
            <a:r>
              <a:rPr sz="1800" spc="-1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  <a:tab pos="1155065" algn="l"/>
                <a:tab pos="2326640" algn="l"/>
                <a:tab pos="3027680" algn="l"/>
                <a:tab pos="3642360" algn="l"/>
                <a:tab pos="4829175" algn="l"/>
                <a:tab pos="5558155" algn="l"/>
                <a:tab pos="6759575" algn="l"/>
                <a:tab pos="7399655" algn="l"/>
                <a:tab pos="8088630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b="1" dirty="0">
                <a:solidFill>
                  <a:srgbClr val="3E7818"/>
                </a:solidFill>
                <a:latin typeface="Trebuchet MS"/>
                <a:cs typeface="Trebuchet MS"/>
              </a:rPr>
              <a:t>DBMS</a:t>
            </a:r>
            <a:r>
              <a:rPr sz="1800" dirty="0">
                <a:latin typeface="Trebuchet MS"/>
                <a:cs typeface="Trebuchet MS"/>
              </a:rPr>
              <a:t>,	</a:t>
            </a:r>
            <a:r>
              <a:rPr sz="1800" spc="-5" dirty="0">
                <a:latin typeface="Trebuchet MS"/>
                <a:cs typeface="Trebuchet MS"/>
              </a:rPr>
              <a:t>perangkat	</a:t>
            </a:r>
            <a:r>
              <a:rPr sz="1800" dirty="0">
                <a:latin typeface="Trebuchet MS"/>
                <a:cs typeface="Trebuchet MS"/>
              </a:rPr>
              <a:t>lunak	</a:t>
            </a:r>
            <a:r>
              <a:rPr sz="1800" spc="-5" dirty="0">
                <a:latin typeface="Trebuchet MS"/>
                <a:cs typeface="Trebuchet MS"/>
              </a:rPr>
              <a:t>yang	</a:t>
            </a:r>
            <a:r>
              <a:rPr sz="1800" dirty="0">
                <a:latin typeface="Trebuchet MS"/>
                <a:cs typeface="Trebuchet MS"/>
              </a:rPr>
              <a:t>digunakan	untuk	</a:t>
            </a:r>
            <a:r>
              <a:rPr sz="1800" spc="-5" dirty="0">
                <a:latin typeface="Trebuchet MS"/>
                <a:cs typeface="Trebuchet MS"/>
              </a:rPr>
              <a:t>mengelola	</a:t>
            </a:r>
            <a:r>
              <a:rPr sz="1800" spc="-10" dirty="0">
                <a:latin typeface="Trebuchet MS"/>
                <a:cs typeface="Trebuchet MS"/>
              </a:rPr>
              <a:t>basis	</a:t>
            </a:r>
            <a:r>
              <a:rPr sz="1800" spc="-5" dirty="0">
                <a:latin typeface="Trebuchet MS"/>
                <a:cs typeface="Trebuchet MS"/>
              </a:rPr>
              <a:t>data,	</a:t>
            </a:r>
            <a:r>
              <a:rPr sz="1800" spc="-10" dirty="0">
                <a:latin typeface="Trebuchet MS"/>
                <a:cs typeface="Trebuchet MS"/>
              </a:rPr>
              <a:t>seperti</a:t>
            </a:r>
            <a:endParaRPr sz="18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Microsoft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Access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atau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Oracle.</a:t>
            </a:r>
            <a:endParaRPr sz="1800">
              <a:latin typeface="Trebuchet MS"/>
              <a:cs typeface="Trebuchet MS"/>
            </a:endParaRPr>
          </a:p>
          <a:p>
            <a:pPr marL="354965" marR="7620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b="1" i="1" spc="-10" dirty="0">
                <a:solidFill>
                  <a:srgbClr val="3E7818"/>
                </a:solidFill>
                <a:latin typeface="Trebuchet MS"/>
                <a:cs typeface="Trebuchet MS"/>
              </a:rPr>
              <a:t>Optional</a:t>
            </a:r>
            <a:r>
              <a:rPr sz="1800" b="1" i="1" spc="210" dirty="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sz="1800" b="1" i="1" spc="-5" dirty="0">
                <a:solidFill>
                  <a:srgbClr val="3E7818"/>
                </a:solidFill>
                <a:latin typeface="Trebuchet MS"/>
                <a:cs typeface="Trebuchet MS"/>
              </a:rPr>
              <a:t>Software</a:t>
            </a:r>
            <a:r>
              <a:rPr sz="1800" b="1" spc="-5" dirty="0">
                <a:latin typeface="Trebuchet MS"/>
                <a:cs typeface="Trebuchet MS"/>
              </a:rPr>
              <a:t>,</a:t>
            </a:r>
            <a:r>
              <a:rPr sz="1800" b="1" spc="204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perangkat</a:t>
            </a:r>
            <a:r>
              <a:rPr sz="1800" spc="2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lunak</a:t>
            </a:r>
            <a:r>
              <a:rPr sz="1800" spc="2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pelengkap</a:t>
            </a:r>
            <a:r>
              <a:rPr sz="1800" spc="229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yang</a:t>
            </a:r>
            <a:r>
              <a:rPr sz="1800" spc="2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mendukung</a:t>
            </a:r>
            <a:r>
              <a:rPr sz="1800" spc="2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suatu</a:t>
            </a:r>
            <a:r>
              <a:rPr sz="1800" spc="229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aplikasi,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perangkat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lunak</a:t>
            </a:r>
            <a:r>
              <a:rPr sz="1800" dirty="0">
                <a:latin typeface="Trebuchet MS"/>
                <a:cs typeface="Trebuchet MS"/>
              </a:rPr>
              <a:t> ini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bersifat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opsional.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013200"/>
            <a:ext cx="449580" cy="2844800"/>
          </a:xfrm>
          <a:custGeom>
            <a:avLst/>
            <a:gdLst/>
            <a:ahLst/>
            <a:cxnLst/>
            <a:rect l="l" t="t" r="r" b="b"/>
            <a:pathLst>
              <a:path w="449580" h="2844800">
                <a:moveTo>
                  <a:pt x="0" y="0"/>
                </a:moveTo>
                <a:lnTo>
                  <a:pt x="0" y="2844800"/>
                </a:lnTo>
                <a:lnTo>
                  <a:pt x="449580" y="2844800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919" y="632524"/>
            <a:ext cx="83997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0000"/>
                </a:solidFill>
              </a:rPr>
              <a:t>Keuntungan</a:t>
            </a:r>
            <a:r>
              <a:rPr sz="2800" spc="-60" dirty="0">
                <a:solidFill>
                  <a:srgbClr val="FF0000"/>
                </a:solidFill>
              </a:rPr>
              <a:t> </a:t>
            </a:r>
            <a:r>
              <a:rPr sz="2800" dirty="0">
                <a:solidFill>
                  <a:srgbClr val="FF0000"/>
                </a:solidFill>
              </a:rPr>
              <a:t>dan</a:t>
            </a:r>
            <a:r>
              <a:rPr sz="2800" spc="-30" dirty="0">
                <a:solidFill>
                  <a:srgbClr val="FF0000"/>
                </a:solidFill>
              </a:rPr>
              <a:t> </a:t>
            </a:r>
            <a:r>
              <a:rPr sz="2800" spc="-5" dirty="0">
                <a:solidFill>
                  <a:srgbClr val="FF0000"/>
                </a:solidFill>
              </a:rPr>
              <a:t>Kerugian</a:t>
            </a:r>
            <a:r>
              <a:rPr sz="2800" spc="-20" dirty="0">
                <a:solidFill>
                  <a:srgbClr val="FF0000"/>
                </a:solidFill>
              </a:rPr>
              <a:t> </a:t>
            </a:r>
            <a:r>
              <a:rPr sz="2800" spc="-15" dirty="0">
                <a:solidFill>
                  <a:srgbClr val="FF0000"/>
                </a:solidFill>
              </a:rPr>
              <a:t>Menggunakan</a:t>
            </a:r>
            <a:r>
              <a:rPr sz="2800" spc="-40" dirty="0">
                <a:solidFill>
                  <a:srgbClr val="FF0000"/>
                </a:solidFill>
              </a:rPr>
              <a:t> </a:t>
            </a:r>
            <a:r>
              <a:rPr sz="2800" spc="-5" dirty="0">
                <a:solidFill>
                  <a:srgbClr val="FF0000"/>
                </a:solidFill>
              </a:rPr>
              <a:t>Basis</a:t>
            </a:r>
            <a:r>
              <a:rPr sz="2800" spc="-10" dirty="0">
                <a:solidFill>
                  <a:srgbClr val="FF0000"/>
                </a:solidFill>
              </a:rPr>
              <a:t> </a:t>
            </a:r>
            <a:r>
              <a:rPr sz="2800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4" name="object 4"/>
          <p:cNvSpPr/>
          <p:nvPr/>
        </p:nvSpPr>
        <p:spPr>
          <a:xfrm>
            <a:off x="774700" y="1158239"/>
            <a:ext cx="8636000" cy="0"/>
          </a:xfrm>
          <a:custGeom>
            <a:avLst/>
            <a:gdLst/>
            <a:ahLst/>
            <a:cxnLst/>
            <a:rect l="l" t="t" r="r" b="b"/>
            <a:pathLst>
              <a:path w="8636000">
                <a:moveTo>
                  <a:pt x="0" y="0"/>
                </a:moveTo>
                <a:lnTo>
                  <a:pt x="8636000" y="0"/>
                </a:lnTo>
              </a:path>
            </a:pathLst>
          </a:custGeom>
          <a:ln w="2032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6919" y="1158226"/>
            <a:ext cx="8198484" cy="5031506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800" b="1" dirty="0">
                <a:solidFill>
                  <a:srgbClr val="3E7818"/>
                </a:solidFill>
                <a:latin typeface="Trebuchet MS"/>
                <a:cs typeface="Trebuchet MS"/>
              </a:rPr>
              <a:t>Keuntungan</a:t>
            </a:r>
            <a:r>
              <a:rPr sz="1800" b="1" spc="-15" dirty="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menggunakan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basis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data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antara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lain: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latin typeface="Trebuchet MS"/>
                <a:cs typeface="Trebuchet MS"/>
              </a:rPr>
              <a:t>Data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dapat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dipakai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secara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bersama-sama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(</a:t>
            </a:r>
            <a:r>
              <a:rPr sz="1800" i="1" spc="-5" dirty="0">
                <a:latin typeface="Trebuchet MS"/>
                <a:cs typeface="Trebuchet MS"/>
              </a:rPr>
              <a:t>multiuser</a:t>
            </a:r>
            <a:r>
              <a:rPr sz="1800" spc="-5" dirty="0">
                <a:latin typeface="Trebuchet MS"/>
                <a:cs typeface="Trebuchet MS"/>
              </a:rPr>
              <a:t>).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latin typeface="Trebuchet MS"/>
                <a:cs typeface="Trebuchet MS"/>
              </a:rPr>
              <a:t>Data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dapat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distandarisasikan.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latin typeface="Trebuchet MS"/>
                <a:cs typeface="Trebuchet MS"/>
              </a:rPr>
              <a:t>Mengurangi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kerangkapan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data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(</a:t>
            </a:r>
            <a:r>
              <a:rPr sz="1800" i="1" spc="-10" dirty="0">
                <a:latin typeface="Trebuchet MS"/>
                <a:cs typeface="Trebuchet MS"/>
              </a:rPr>
              <a:t>redundansi</a:t>
            </a:r>
            <a:r>
              <a:rPr sz="1800" i="1" spc="20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data</a:t>
            </a:r>
            <a:r>
              <a:rPr sz="1800" spc="-5" dirty="0">
                <a:latin typeface="Trebuchet MS"/>
                <a:cs typeface="Trebuchet MS"/>
              </a:rPr>
              <a:t>).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latin typeface="Trebuchet MS"/>
                <a:cs typeface="Trebuchet MS"/>
              </a:rPr>
              <a:t>Adanya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kebebasan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data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atau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independensi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data.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5" dirty="0">
                <a:latin typeface="Trebuchet MS"/>
                <a:cs typeface="Trebuchet MS"/>
              </a:rPr>
              <a:t>Keamanan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data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terjamin.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latin typeface="Trebuchet MS"/>
                <a:cs typeface="Trebuchet MS"/>
              </a:rPr>
              <a:t>Integritas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data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dapat </a:t>
            </a:r>
            <a:r>
              <a:rPr sz="1800" spc="-5" dirty="0">
                <a:latin typeface="Trebuchet MS"/>
                <a:cs typeface="Trebuchet MS"/>
              </a:rPr>
              <a:t>terjaga.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3E7818"/>
                </a:solidFill>
                <a:latin typeface="Trebuchet MS"/>
                <a:cs typeface="Trebuchet MS"/>
              </a:rPr>
              <a:t>Kerugian </a:t>
            </a:r>
            <a:r>
              <a:rPr sz="1800" spc="-10" dirty="0">
                <a:latin typeface="Trebuchet MS"/>
                <a:cs typeface="Trebuchet MS"/>
              </a:rPr>
              <a:t>menggunakan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basis </a:t>
            </a:r>
            <a:r>
              <a:rPr sz="1800" spc="-5" dirty="0">
                <a:latin typeface="Trebuchet MS"/>
                <a:cs typeface="Trebuchet MS"/>
              </a:rPr>
              <a:t>data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antara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lain:</a:t>
            </a: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latin typeface="Trebuchet MS"/>
                <a:cs typeface="Trebuchet MS"/>
              </a:rPr>
              <a:t>Diperlukan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tempat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penyimpanan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yang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besar.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latin typeface="Trebuchet MS"/>
                <a:cs typeface="Trebuchet MS"/>
              </a:rPr>
              <a:t>Diperlukan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tenaga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yang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terampil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dalam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mengelola data.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5" dirty="0">
                <a:latin typeface="Trebuchet MS"/>
                <a:cs typeface="Trebuchet MS"/>
              </a:rPr>
              <a:t>Perangkat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lunak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yang</a:t>
            </a:r>
            <a:r>
              <a:rPr sz="1800" spc="-5" dirty="0">
                <a:latin typeface="Trebuchet MS"/>
                <a:cs typeface="Trebuchet MS"/>
              </a:rPr>
              <a:t> mahal.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5" dirty="0">
                <a:latin typeface="Trebuchet MS"/>
                <a:cs typeface="Trebuchet MS"/>
              </a:rPr>
              <a:t>Kerusakan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pada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sistem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basis data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dapat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mempengaruhi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departemen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terkait.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013200"/>
            <a:ext cx="449580" cy="2844800"/>
          </a:xfrm>
          <a:custGeom>
            <a:avLst/>
            <a:gdLst/>
            <a:ahLst/>
            <a:cxnLst/>
            <a:rect l="l" t="t" r="r" b="b"/>
            <a:pathLst>
              <a:path w="449580" h="2844800">
                <a:moveTo>
                  <a:pt x="0" y="0"/>
                </a:moveTo>
                <a:lnTo>
                  <a:pt x="0" y="2844800"/>
                </a:lnTo>
                <a:lnTo>
                  <a:pt x="449580" y="2844800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921" y="632524"/>
            <a:ext cx="336994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FF0000"/>
                </a:solidFill>
              </a:rPr>
              <a:t>Pengguna</a:t>
            </a:r>
            <a:r>
              <a:rPr sz="2800" spc="-40" dirty="0">
                <a:solidFill>
                  <a:srgbClr val="FF0000"/>
                </a:solidFill>
              </a:rPr>
              <a:t> </a:t>
            </a:r>
            <a:r>
              <a:rPr sz="2800" spc="-5" dirty="0">
                <a:solidFill>
                  <a:srgbClr val="FF0000"/>
                </a:solidFill>
              </a:rPr>
              <a:t>Basis</a:t>
            </a:r>
            <a:r>
              <a:rPr sz="2800" spc="-55" dirty="0">
                <a:solidFill>
                  <a:srgbClr val="FF0000"/>
                </a:solidFill>
              </a:rPr>
              <a:t> </a:t>
            </a:r>
            <a:r>
              <a:rPr sz="2800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4" name="object 4"/>
          <p:cNvSpPr/>
          <p:nvPr/>
        </p:nvSpPr>
        <p:spPr>
          <a:xfrm>
            <a:off x="774700" y="1158239"/>
            <a:ext cx="8636000" cy="0"/>
          </a:xfrm>
          <a:custGeom>
            <a:avLst/>
            <a:gdLst/>
            <a:ahLst/>
            <a:cxnLst/>
            <a:rect l="l" t="t" r="r" b="b"/>
            <a:pathLst>
              <a:path w="8636000">
                <a:moveTo>
                  <a:pt x="0" y="0"/>
                </a:moveTo>
                <a:lnTo>
                  <a:pt x="8636000" y="0"/>
                </a:lnTo>
              </a:path>
            </a:pathLst>
          </a:custGeom>
          <a:ln w="2032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01" y="1539240"/>
            <a:ext cx="2679700" cy="393056"/>
          </a:xfrm>
          <a:prstGeom prst="rect">
            <a:avLst/>
          </a:prstGeom>
          <a:solidFill>
            <a:srgbClr val="006FC0"/>
          </a:solidFill>
          <a:ln w="20320">
            <a:solidFill>
              <a:srgbClr val="001F5F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498475">
              <a:lnSpc>
                <a:spcPct val="100000"/>
              </a:lnSpc>
              <a:spcBef>
                <a:spcPts val="905"/>
              </a:spcBef>
            </a:pPr>
            <a:r>
              <a:rPr sz="1800" i="1" spc="-5" dirty="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r>
              <a:rPr sz="1800" i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Trebuchet MS"/>
                <a:cs typeface="Trebuchet MS"/>
              </a:rPr>
              <a:t>Engineer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978784" y="1529080"/>
            <a:ext cx="5165725" cy="1422400"/>
            <a:chOff x="3978783" y="1529080"/>
            <a:chExt cx="5165725" cy="1422400"/>
          </a:xfrm>
        </p:grpSpPr>
        <p:sp>
          <p:nvSpPr>
            <p:cNvPr id="7" name="object 7"/>
            <p:cNvSpPr/>
            <p:nvPr/>
          </p:nvSpPr>
          <p:spPr>
            <a:xfrm>
              <a:off x="3988943" y="1539240"/>
              <a:ext cx="5145405" cy="1402080"/>
            </a:xfrm>
            <a:custGeom>
              <a:avLst/>
              <a:gdLst/>
              <a:ahLst/>
              <a:cxnLst/>
              <a:rect l="l" t="t" r="r" b="b"/>
              <a:pathLst>
                <a:path w="5145405" h="1402080">
                  <a:moveTo>
                    <a:pt x="4911217" y="0"/>
                  </a:moveTo>
                  <a:lnTo>
                    <a:pt x="717677" y="0"/>
                  </a:lnTo>
                  <a:lnTo>
                    <a:pt x="670589" y="4748"/>
                  </a:lnTo>
                  <a:lnTo>
                    <a:pt x="626729" y="18367"/>
                  </a:lnTo>
                  <a:lnTo>
                    <a:pt x="587035" y="39915"/>
                  </a:lnTo>
                  <a:lnTo>
                    <a:pt x="552450" y="68453"/>
                  </a:lnTo>
                  <a:lnTo>
                    <a:pt x="523912" y="103038"/>
                  </a:lnTo>
                  <a:lnTo>
                    <a:pt x="502364" y="142732"/>
                  </a:lnTo>
                  <a:lnTo>
                    <a:pt x="488745" y="186592"/>
                  </a:lnTo>
                  <a:lnTo>
                    <a:pt x="483997" y="233680"/>
                  </a:lnTo>
                  <a:lnTo>
                    <a:pt x="0" y="239902"/>
                  </a:lnTo>
                  <a:lnTo>
                    <a:pt x="483997" y="584200"/>
                  </a:lnTo>
                  <a:lnTo>
                    <a:pt x="483997" y="1168400"/>
                  </a:lnTo>
                  <a:lnTo>
                    <a:pt x="488745" y="1215487"/>
                  </a:lnTo>
                  <a:lnTo>
                    <a:pt x="502364" y="1259347"/>
                  </a:lnTo>
                  <a:lnTo>
                    <a:pt x="523912" y="1299041"/>
                  </a:lnTo>
                  <a:lnTo>
                    <a:pt x="552450" y="1333627"/>
                  </a:lnTo>
                  <a:lnTo>
                    <a:pt x="587035" y="1362164"/>
                  </a:lnTo>
                  <a:lnTo>
                    <a:pt x="626729" y="1383712"/>
                  </a:lnTo>
                  <a:lnTo>
                    <a:pt x="670589" y="1397331"/>
                  </a:lnTo>
                  <a:lnTo>
                    <a:pt x="717677" y="1402080"/>
                  </a:lnTo>
                  <a:lnTo>
                    <a:pt x="4911217" y="1402080"/>
                  </a:lnTo>
                  <a:lnTo>
                    <a:pt x="4958304" y="1397331"/>
                  </a:lnTo>
                  <a:lnTo>
                    <a:pt x="5002164" y="1383712"/>
                  </a:lnTo>
                  <a:lnTo>
                    <a:pt x="5041858" y="1362164"/>
                  </a:lnTo>
                  <a:lnTo>
                    <a:pt x="5076444" y="1333627"/>
                  </a:lnTo>
                  <a:lnTo>
                    <a:pt x="5104981" y="1299041"/>
                  </a:lnTo>
                  <a:lnTo>
                    <a:pt x="5126529" y="1259347"/>
                  </a:lnTo>
                  <a:lnTo>
                    <a:pt x="5140148" y="1215487"/>
                  </a:lnTo>
                  <a:lnTo>
                    <a:pt x="5144897" y="1168400"/>
                  </a:lnTo>
                  <a:lnTo>
                    <a:pt x="5144897" y="233680"/>
                  </a:lnTo>
                  <a:lnTo>
                    <a:pt x="5140148" y="186592"/>
                  </a:lnTo>
                  <a:lnTo>
                    <a:pt x="5126529" y="142732"/>
                  </a:lnTo>
                  <a:lnTo>
                    <a:pt x="5104981" y="103038"/>
                  </a:lnTo>
                  <a:lnTo>
                    <a:pt x="5076444" y="68453"/>
                  </a:lnTo>
                  <a:lnTo>
                    <a:pt x="5041858" y="39915"/>
                  </a:lnTo>
                  <a:lnTo>
                    <a:pt x="5002164" y="18367"/>
                  </a:lnTo>
                  <a:lnTo>
                    <a:pt x="4958304" y="4748"/>
                  </a:lnTo>
                  <a:lnTo>
                    <a:pt x="4911217" y="0"/>
                  </a:lnTo>
                  <a:close/>
                </a:path>
              </a:pathLst>
            </a:custGeom>
            <a:solidFill>
              <a:srgbClr val="DBF4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88943" y="1539240"/>
              <a:ext cx="5145405" cy="1402080"/>
            </a:xfrm>
            <a:custGeom>
              <a:avLst/>
              <a:gdLst/>
              <a:ahLst/>
              <a:cxnLst/>
              <a:rect l="l" t="t" r="r" b="b"/>
              <a:pathLst>
                <a:path w="5145405" h="1402080">
                  <a:moveTo>
                    <a:pt x="483997" y="233680"/>
                  </a:moveTo>
                  <a:lnTo>
                    <a:pt x="488745" y="186592"/>
                  </a:lnTo>
                  <a:lnTo>
                    <a:pt x="502364" y="142732"/>
                  </a:lnTo>
                  <a:lnTo>
                    <a:pt x="523912" y="103038"/>
                  </a:lnTo>
                  <a:lnTo>
                    <a:pt x="552450" y="68453"/>
                  </a:lnTo>
                  <a:lnTo>
                    <a:pt x="587035" y="39915"/>
                  </a:lnTo>
                  <a:lnTo>
                    <a:pt x="626729" y="18367"/>
                  </a:lnTo>
                  <a:lnTo>
                    <a:pt x="670589" y="4748"/>
                  </a:lnTo>
                  <a:lnTo>
                    <a:pt x="717677" y="0"/>
                  </a:lnTo>
                  <a:lnTo>
                    <a:pt x="1260856" y="0"/>
                  </a:lnTo>
                  <a:lnTo>
                    <a:pt x="2426081" y="0"/>
                  </a:lnTo>
                  <a:lnTo>
                    <a:pt x="4911217" y="0"/>
                  </a:lnTo>
                  <a:lnTo>
                    <a:pt x="4958304" y="4748"/>
                  </a:lnTo>
                  <a:lnTo>
                    <a:pt x="5002164" y="18367"/>
                  </a:lnTo>
                  <a:lnTo>
                    <a:pt x="5041858" y="39915"/>
                  </a:lnTo>
                  <a:lnTo>
                    <a:pt x="5076444" y="68453"/>
                  </a:lnTo>
                  <a:lnTo>
                    <a:pt x="5104981" y="103038"/>
                  </a:lnTo>
                  <a:lnTo>
                    <a:pt x="5126529" y="142732"/>
                  </a:lnTo>
                  <a:lnTo>
                    <a:pt x="5140148" y="186592"/>
                  </a:lnTo>
                  <a:lnTo>
                    <a:pt x="5144897" y="233680"/>
                  </a:lnTo>
                  <a:lnTo>
                    <a:pt x="5144897" y="584200"/>
                  </a:lnTo>
                  <a:lnTo>
                    <a:pt x="5144897" y="1168400"/>
                  </a:lnTo>
                  <a:lnTo>
                    <a:pt x="5140148" y="1215487"/>
                  </a:lnTo>
                  <a:lnTo>
                    <a:pt x="5126529" y="1259347"/>
                  </a:lnTo>
                  <a:lnTo>
                    <a:pt x="5104981" y="1299041"/>
                  </a:lnTo>
                  <a:lnTo>
                    <a:pt x="5076444" y="1333627"/>
                  </a:lnTo>
                  <a:lnTo>
                    <a:pt x="5041858" y="1362164"/>
                  </a:lnTo>
                  <a:lnTo>
                    <a:pt x="5002164" y="1383712"/>
                  </a:lnTo>
                  <a:lnTo>
                    <a:pt x="4958304" y="1397331"/>
                  </a:lnTo>
                  <a:lnTo>
                    <a:pt x="4911217" y="1402080"/>
                  </a:lnTo>
                  <a:lnTo>
                    <a:pt x="2426081" y="1402080"/>
                  </a:lnTo>
                  <a:lnTo>
                    <a:pt x="1260856" y="1402080"/>
                  </a:lnTo>
                  <a:lnTo>
                    <a:pt x="717677" y="1402080"/>
                  </a:lnTo>
                  <a:lnTo>
                    <a:pt x="670589" y="1397331"/>
                  </a:lnTo>
                  <a:lnTo>
                    <a:pt x="626729" y="1383712"/>
                  </a:lnTo>
                  <a:lnTo>
                    <a:pt x="587035" y="1362164"/>
                  </a:lnTo>
                  <a:lnTo>
                    <a:pt x="552450" y="1333627"/>
                  </a:lnTo>
                  <a:lnTo>
                    <a:pt x="523912" y="1299041"/>
                  </a:lnTo>
                  <a:lnTo>
                    <a:pt x="502364" y="1259347"/>
                  </a:lnTo>
                  <a:lnTo>
                    <a:pt x="488745" y="1215487"/>
                  </a:lnTo>
                  <a:lnTo>
                    <a:pt x="483997" y="1168400"/>
                  </a:lnTo>
                  <a:lnTo>
                    <a:pt x="483997" y="584200"/>
                  </a:lnTo>
                  <a:lnTo>
                    <a:pt x="0" y="239902"/>
                  </a:lnTo>
                  <a:lnTo>
                    <a:pt x="483997" y="233680"/>
                  </a:lnTo>
                  <a:close/>
                </a:path>
              </a:pathLst>
            </a:custGeom>
            <a:ln w="2032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632326" y="1672592"/>
            <a:ext cx="434467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10" algn="ctr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Tenaga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ahli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yang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bertanggung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jawab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atas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pemasangan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sistem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basis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data,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mengadakan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peningkatan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dan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melaporkan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kesalahan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dari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sistem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tersebut.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301" y="3302001"/>
            <a:ext cx="2679700" cy="393056"/>
          </a:xfrm>
          <a:prstGeom prst="rect">
            <a:avLst/>
          </a:prstGeom>
          <a:solidFill>
            <a:srgbClr val="006FC0"/>
          </a:solidFill>
          <a:ln w="20320">
            <a:solidFill>
              <a:srgbClr val="001F5F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905"/>
              </a:spcBef>
            </a:pPr>
            <a:r>
              <a:rPr sz="1800" i="1" spc="-10" dirty="0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r>
              <a:rPr sz="1800" i="1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Trebuchet MS"/>
                <a:cs typeface="Trebuchet MS"/>
              </a:rPr>
              <a:t>Administrator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78784" y="3291840"/>
            <a:ext cx="5165725" cy="1422400"/>
            <a:chOff x="3978783" y="3291840"/>
            <a:chExt cx="5165725" cy="1422400"/>
          </a:xfrm>
        </p:grpSpPr>
        <p:sp>
          <p:nvSpPr>
            <p:cNvPr id="12" name="object 12"/>
            <p:cNvSpPr/>
            <p:nvPr/>
          </p:nvSpPr>
          <p:spPr>
            <a:xfrm>
              <a:off x="3988943" y="3302000"/>
              <a:ext cx="5145405" cy="1402080"/>
            </a:xfrm>
            <a:custGeom>
              <a:avLst/>
              <a:gdLst/>
              <a:ahLst/>
              <a:cxnLst/>
              <a:rect l="l" t="t" r="r" b="b"/>
              <a:pathLst>
                <a:path w="5145405" h="1402079">
                  <a:moveTo>
                    <a:pt x="4911217" y="0"/>
                  </a:moveTo>
                  <a:lnTo>
                    <a:pt x="717677" y="0"/>
                  </a:lnTo>
                  <a:lnTo>
                    <a:pt x="670589" y="4748"/>
                  </a:lnTo>
                  <a:lnTo>
                    <a:pt x="626729" y="18367"/>
                  </a:lnTo>
                  <a:lnTo>
                    <a:pt x="587035" y="39915"/>
                  </a:lnTo>
                  <a:lnTo>
                    <a:pt x="552450" y="68453"/>
                  </a:lnTo>
                  <a:lnTo>
                    <a:pt x="523912" y="103038"/>
                  </a:lnTo>
                  <a:lnTo>
                    <a:pt x="502364" y="142732"/>
                  </a:lnTo>
                  <a:lnTo>
                    <a:pt x="488745" y="186592"/>
                  </a:lnTo>
                  <a:lnTo>
                    <a:pt x="483997" y="233679"/>
                  </a:lnTo>
                  <a:lnTo>
                    <a:pt x="0" y="239902"/>
                  </a:lnTo>
                  <a:lnTo>
                    <a:pt x="483997" y="584200"/>
                  </a:lnTo>
                  <a:lnTo>
                    <a:pt x="483997" y="1168400"/>
                  </a:lnTo>
                  <a:lnTo>
                    <a:pt x="488745" y="1215487"/>
                  </a:lnTo>
                  <a:lnTo>
                    <a:pt x="502364" y="1259347"/>
                  </a:lnTo>
                  <a:lnTo>
                    <a:pt x="523912" y="1299041"/>
                  </a:lnTo>
                  <a:lnTo>
                    <a:pt x="552450" y="1333627"/>
                  </a:lnTo>
                  <a:lnTo>
                    <a:pt x="587035" y="1362164"/>
                  </a:lnTo>
                  <a:lnTo>
                    <a:pt x="626729" y="1383712"/>
                  </a:lnTo>
                  <a:lnTo>
                    <a:pt x="670589" y="1397331"/>
                  </a:lnTo>
                  <a:lnTo>
                    <a:pt x="717677" y="1402080"/>
                  </a:lnTo>
                  <a:lnTo>
                    <a:pt x="4911217" y="1402080"/>
                  </a:lnTo>
                  <a:lnTo>
                    <a:pt x="4958304" y="1397331"/>
                  </a:lnTo>
                  <a:lnTo>
                    <a:pt x="5002164" y="1383712"/>
                  </a:lnTo>
                  <a:lnTo>
                    <a:pt x="5041858" y="1362164"/>
                  </a:lnTo>
                  <a:lnTo>
                    <a:pt x="5076444" y="1333627"/>
                  </a:lnTo>
                  <a:lnTo>
                    <a:pt x="5104981" y="1299041"/>
                  </a:lnTo>
                  <a:lnTo>
                    <a:pt x="5126529" y="1259347"/>
                  </a:lnTo>
                  <a:lnTo>
                    <a:pt x="5140148" y="1215487"/>
                  </a:lnTo>
                  <a:lnTo>
                    <a:pt x="5144897" y="1168400"/>
                  </a:lnTo>
                  <a:lnTo>
                    <a:pt x="5144897" y="233679"/>
                  </a:lnTo>
                  <a:lnTo>
                    <a:pt x="5140148" y="186592"/>
                  </a:lnTo>
                  <a:lnTo>
                    <a:pt x="5126529" y="142732"/>
                  </a:lnTo>
                  <a:lnTo>
                    <a:pt x="5104981" y="103038"/>
                  </a:lnTo>
                  <a:lnTo>
                    <a:pt x="5076444" y="68453"/>
                  </a:lnTo>
                  <a:lnTo>
                    <a:pt x="5041858" y="39915"/>
                  </a:lnTo>
                  <a:lnTo>
                    <a:pt x="5002164" y="18367"/>
                  </a:lnTo>
                  <a:lnTo>
                    <a:pt x="4958304" y="4748"/>
                  </a:lnTo>
                  <a:lnTo>
                    <a:pt x="4911217" y="0"/>
                  </a:lnTo>
                  <a:close/>
                </a:path>
              </a:pathLst>
            </a:custGeom>
            <a:solidFill>
              <a:srgbClr val="DBF4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88943" y="3302000"/>
              <a:ext cx="5145405" cy="1402080"/>
            </a:xfrm>
            <a:custGeom>
              <a:avLst/>
              <a:gdLst/>
              <a:ahLst/>
              <a:cxnLst/>
              <a:rect l="l" t="t" r="r" b="b"/>
              <a:pathLst>
                <a:path w="5145405" h="1402079">
                  <a:moveTo>
                    <a:pt x="483997" y="233679"/>
                  </a:moveTo>
                  <a:lnTo>
                    <a:pt x="488745" y="186592"/>
                  </a:lnTo>
                  <a:lnTo>
                    <a:pt x="502364" y="142732"/>
                  </a:lnTo>
                  <a:lnTo>
                    <a:pt x="523912" y="103038"/>
                  </a:lnTo>
                  <a:lnTo>
                    <a:pt x="552450" y="68452"/>
                  </a:lnTo>
                  <a:lnTo>
                    <a:pt x="587035" y="39915"/>
                  </a:lnTo>
                  <a:lnTo>
                    <a:pt x="626729" y="18367"/>
                  </a:lnTo>
                  <a:lnTo>
                    <a:pt x="670589" y="4748"/>
                  </a:lnTo>
                  <a:lnTo>
                    <a:pt x="717677" y="0"/>
                  </a:lnTo>
                  <a:lnTo>
                    <a:pt x="1260856" y="0"/>
                  </a:lnTo>
                  <a:lnTo>
                    <a:pt x="2426081" y="0"/>
                  </a:lnTo>
                  <a:lnTo>
                    <a:pt x="4911217" y="0"/>
                  </a:lnTo>
                  <a:lnTo>
                    <a:pt x="4958304" y="4748"/>
                  </a:lnTo>
                  <a:lnTo>
                    <a:pt x="5002164" y="18367"/>
                  </a:lnTo>
                  <a:lnTo>
                    <a:pt x="5041858" y="39915"/>
                  </a:lnTo>
                  <a:lnTo>
                    <a:pt x="5076444" y="68453"/>
                  </a:lnTo>
                  <a:lnTo>
                    <a:pt x="5104981" y="103038"/>
                  </a:lnTo>
                  <a:lnTo>
                    <a:pt x="5126529" y="142732"/>
                  </a:lnTo>
                  <a:lnTo>
                    <a:pt x="5140148" y="186592"/>
                  </a:lnTo>
                  <a:lnTo>
                    <a:pt x="5144897" y="233679"/>
                  </a:lnTo>
                  <a:lnTo>
                    <a:pt x="5144897" y="584200"/>
                  </a:lnTo>
                  <a:lnTo>
                    <a:pt x="5144897" y="1168400"/>
                  </a:lnTo>
                  <a:lnTo>
                    <a:pt x="5140148" y="1215487"/>
                  </a:lnTo>
                  <a:lnTo>
                    <a:pt x="5126529" y="1259347"/>
                  </a:lnTo>
                  <a:lnTo>
                    <a:pt x="5104981" y="1299041"/>
                  </a:lnTo>
                  <a:lnTo>
                    <a:pt x="5076444" y="1333627"/>
                  </a:lnTo>
                  <a:lnTo>
                    <a:pt x="5041858" y="1362164"/>
                  </a:lnTo>
                  <a:lnTo>
                    <a:pt x="5002164" y="1383712"/>
                  </a:lnTo>
                  <a:lnTo>
                    <a:pt x="4958304" y="1397331"/>
                  </a:lnTo>
                  <a:lnTo>
                    <a:pt x="4911217" y="1402080"/>
                  </a:lnTo>
                  <a:lnTo>
                    <a:pt x="2426081" y="1402080"/>
                  </a:lnTo>
                  <a:lnTo>
                    <a:pt x="1260856" y="1402080"/>
                  </a:lnTo>
                  <a:lnTo>
                    <a:pt x="717677" y="1402080"/>
                  </a:lnTo>
                  <a:lnTo>
                    <a:pt x="670589" y="1397331"/>
                  </a:lnTo>
                  <a:lnTo>
                    <a:pt x="626729" y="1383712"/>
                  </a:lnTo>
                  <a:lnTo>
                    <a:pt x="587035" y="1362164"/>
                  </a:lnTo>
                  <a:lnTo>
                    <a:pt x="552450" y="1333627"/>
                  </a:lnTo>
                  <a:lnTo>
                    <a:pt x="523912" y="1299041"/>
                  </a:lnTo>
                  <a:lnTo>
                    <a:pt x="502364" y="1259347"/>
                  </a:lnTo>
                  <a:lnTo>
                    <a:pt x="488745" y="1215487"/>
                  </a:lnTo>
                  <a:lnTo>
                    <a:pt x="483997" y="1168400"/>
                  </a:lnTo>
                  <a:lnTo>
                    <a:pt x="483997" y="584200"/>
                  </a:lnTo>
                  <a:lnTo>
                    <a:pt x="0" y="239902"/>
                  </a:lnTo>
                  <a:lnTo>
                    <a:pt x="483997" y="233679"/>
                  </a:lnTo>
                  <a:close/>
                </a:path>
              </a:pathLst>
            </a:custGeom>
            <a:ln w="2032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65345" y="3435352"/>
            <a:ext cx="427799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3175" algn="ctr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Tenaga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ahli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(berupa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perseorangan </a:t>
            </a:r>
            <a:r>
              <a:rPr sz="1800" spc="-5" dirty="0">
                <a:latin typeface="Trebuchet MS"/>
                <a:cs typeface="Trebuchet MS"/>
              </a:rPr>
              <a:t> ataupun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tim)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yang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bertanggung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jawab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pada seluruh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pengelolaan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basis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data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yang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pada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sebuah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organisasi.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0301" y="5077460"/>
            <a:ext cx="2679700" cy="393056"/>
          </a:xfrm>
          <a:prstGeom prst="rect">
            <a:avLst/>
          </a:prstGeom>
          <a:solidFill>
            <a:srgbClr val="006FC0"/>
          </a:solidFill>
          <a:ln w="20320">
            <a:solidFill>
              <a:srgbClr val="001F5F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92175">
              <a:lnSpc>
                <a:spcPct val="100000"/>
              </a:lnSpc>
              <a:spcBef>
                <a:spcPts val="905"/>
              </a:spcBef>
            </a:pPr>
            <a:r>
              <a:rPr sz="1800" i="1" dirty="0">
                <a:solidFill>
                  <a:srgbClr val="FFFFFF"/>
                </a:solidFill>
                <a:latin typeface="Trebuchet MS"/>
                <a:cs typeface="Trebuchet MS"/>
              </a:rPr>
              <a:t>End</a:t>
            </a:r>
            <a:r>
              <a:rPr sz="1800" i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i="1" spc="-10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978784" y="5067300"/>
            <a:ext cx="5165725" cy="1422400"/>
            <a:chOff x="3978783" y="5067300"/>
            <a:chExt cx="5165725" cy="1422400"/>
          </a:xfrm>
        </p:grpSpPr>
        <p:sp>
          <p:nvSpPr>
            <p:cNvPr id="17" name="object 17"/>
            <p:cNvSpPr/>
            <p:nvPr/>
          </p:nvSpPr>
          <p:spPr>
            <a:xfrm>
              <a:off x="3988943" y="5077460"/>
              <a:ext cx="5145405" cy="1402080"/>
            </a:xfrm>
            <a:custGeom>
              <a:avLst/>
              <a:gdLst/>
              <a:ahLst/>
              <a:cxnLst/>
              <a:rect l="l" t="t" r="r" b="b"/>
              <a:pathLst>
                <a:path w="5145405" h="1402079">
                  <a:moveTo>
                    <a:pt x="4911217" y="0"/>
                  </a:moveTo>
                  <a:lnTo>
                    <a:pt x="717677" y="0"/>
                  </a:lnTo>
                  <a:lnTo>
                    <a:pt x="670589" y="4748"/>
                  </a:lnTo>
                  <a:lnTo>
                    <a:pt x="626729" y="18367"/>
                  </a:lnTo>
                  <a:lnTo>
                    <a:pt x="587035" y="39915"/>
                  </a:lnTo>
                  <a:lnTo>
                    <a:pt x="552450" y="68452"/>
                  </a:lnTo>
                  <a:lnTo>
                    <a:pt x="523912" y="103038"/>
                  </a:lnTo>
                  <a:lnTo>
                    <a:pt x="502364" y="142732"/>
                  </a:lnTo>
                  <a:lnTo>
                    <a:pt x="488745" y="186592"/>
                  </a:lnTo>
                  <a:lnTo>
                    <a:pt x="483997" y="233679"/>
                  </a:lnTo>
                  <a:lnTo>
                    <a:pt x="0" y="239902"/>
                  </a:lnTo>
                  <a:lnTo>
                    <a:pt x="483997" y="584199"/>
                  </a:lnTo>
                  <a:lnTo>
                    <a:pt x="483997" y="1168399"/>
                  </a:lnTo>
                  <a:lnTo>
                    <a:pt x="488745" y="1215494"/>
                  </a:lnTo>
                  <a:lnTo>
                    <a:pt x="502364" y="1259358"/>
                  </a:lnTo>
                  <a:lnTo>
                    <a:pt x="523912" y="1299052"/>
                  </a:lnTo>
                  <a:lnTo>
                    <a:pt x="552450" y="1333636"/>
                  </a:lnTo>
                  <a:lnTo>
                    <a:pt x="587035" y="1362170"/>
                  </a:lnTo>
                  <a:lnTo>
                    <a:pt x="626729" y="1383716"/>
                  </a:lnTo>
                  <a:lnTo>
                    <a:pt x="670589" y="1397332"/>
                  </a:lnTo>
                  <a:lnTo>
                    <a:pt x="717677" y="1402080"/>
                  </a:lnTo>
                  <a:lnTo>
                    <a:pt x="4911217" y="1402080"/>
                  </a:lnTo>
                  <a:lnTo>
                    <a:pt x="4958304" y="1397332"/>
                  </a:lnTo>
                  <a:lnTo>
                    <a:pt x="5002164" y="1383716"/>
                  </a:lnTo>
                  <a:lnTo>
                    <a:pt x="5041858" y="1362170"/>
                  </a:lnTo>
                  <a:lnTo>
                    <a:pt x="5076444" y="1333636"/>
                  </a:lnTo>
                  <a:lnTo>
                    <a:pt x="5104981" y="1299052"/>
                  </a:lnTo>
                  <a:lnTo>
                    <a:pt x="5126529" y="1259358"/>
                  </a:lnTo>
                  <a:lnTo>
                    <a:pt x="5140148" y="1215494"/>
                  </a:lnTo>
                  <a:lnTo>
                    <a:pt x="5144897" y="1168399"/>
                  </a:lnTo>
                  <a:lnTo>
                    <a:pt x="5144897" y="233679"/>
                  </a:lnTo>
                  <a:lnTo>
                    <a:pt x="5140148" y="186592"/>
                  </a:lnTo>
                  <a:lnTo>
                    <a:pt x="5126529" y="142732"/>
                  </a:lnTo>
                  <a:lnTo>
                    <a:pt x="5104981" y="103038"/>
                  </a:lnTo>
                  <a:lnTo>
                    <a:pt x="5076444" y="68452"/>
                  </a:lnTo>
                  <a:lnTo>
                    <a:pt x="5041858" y="39915"/>
                  </a:lnTo>
                  <a:lnTo>
                    <a:pt x="5002164" y="18367"/>
                  </a:lnTo>
                  <a:lnTo>
                    <a:pt x="4958304" y="4748"/>
                  </a:lnTo>
                  <a:lnTo>
                    <a:pt x="4911217" y="0"/>
                  </a:lnTo>
                  <a:close/>
                </a:path>
              </a:pathLst>
            </a:custGeom>
            <a:solidFill>
              <a:srgbClr val="DBF4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88943" y="5077460"/>
              <a:ext cx="5145405" cy="1402080"/>
            </a:xfrm>
            <a:custGeom>
              <a:avLst/>
              <a:gdLst/>
              <a:ahLst/>
              <a:cxnLst/>
              <a:rect l="l" t="t" r="r" b="b"/>
              <a:pathLst>
                <a:path w="5145405" h="1402079">
                  <a:moveTo>
                    <a:pt x="483997" y="233679"/>
                  </a:moveTo>
                  <a:lnTo>
                    <a:pt x="488745" y="186592"/>
                  </a:lnTo>
                  <a:lnTo>
                    <a:pt x="502364" y="142732"/>
                  </a:lnTo>
                  <a:lnTo>
                    <a:pt x="523912" y="103038"/>
                  </a:lnTo>
                  <a:lnTo>
                    <a:pt x="552450" y="68452"/>
                  </a:lnTo>
                  <a:lnTo>
                    <a:pt x="587035" y="39915"/>
                  </a:lnTo>
                  <a:lnTo>
                    <a:pt x="626729" y="18367"/>
                  </a:lnTo>
                  <a:lnTo>
                    <a:pt x="670589" y="4748"/>
                  </a:lnTo>
                  <a:lnTo>
                    <a:pt x="717677" y="0"/>
                  </a:lnTo>
                  <a:lnTo>
                    <a:pt x="1260856" y="0"/>
                  </a:lnTo>
                  <a:lnTo>
                    <a:pt x="2426081" y="0"/>
                  </a:lnTo>
                  <a:lnTo>
                    <a:pt x="4911217" y="0"/>
                  </a:lnTo>
                  <a:lnTo>
                    <a:pt x="4958304" y="4748"/>
                  </a:lnTo>
                  <a:lnTo>
                    <a:pt x="5002164" y="18367"/>
                  </a:lnTo>
                  <a:lnTo>
                    <a:pt x="5041858" y="39915"/>
                  </a:lnTo>
                  <a:lnTo>
                    <a:pt x="5076444" y="68452"/>
                  </a:lnTo>
                  <a:lnTo>
                    <a:pt x="5104981" y="103038"/>
                  </a:lnTo>
                  <a:lnTo>
                    <a:pt x="5126529" y="142732"/>
                  </a:lnTo>
                  <a:lnTo>
                    <a:pt x="5140148" y="186592"/>
                  </a:lnTo>
                  <a:lnTo>
                    <a:pt x="5144897" y="233679"/>
                  </a:lnTo>
                  <a:lnTo>
                    <a:pt x="5144897" y="584199"/>
                  </a:lnTo>
                  <a:lnTo>
                    <a:pt x="5144897" y="1168399"/>
                  </a:lnTo>
                  <a:lnTo>
                    <a:pt x="5140148" y="1215494"/>
                  </a:lnTo>
                  <a:lnTo>
                    <a:pt x="5126529" y="1259358"/>
                  </a:lnTo>
                  <a:lnTo>
                    <a:pt x="5104981" y="1299052"/>
                  </a:lnTo>
                  <a:lnTo>
                    <a:pt x="5076444" y="1333636"/>
                  </a:lnTo>
                  <a:lnTo>
                    <a:pt x="5041858" y="1362170"/>
                  </a:lnTo>
                  <a:lnTo>
                    <a:pt x="5002164" y="1383716"/>
                  </a:lnTo>
                  <a:lnTo>
                    <a:pt x="4958304" y="1397332"/>
                  </a:lnTo>
                  <a:lnTo>
                    <a:pt x="4911217" y="1402080"/>
                  </a:lnTo>
                  <a:lnTo>
                    <a:pt x="2426081" y="1402080"/>
                  </a:lnTo>
                  <a:lnTo>
                    <a:pt x="1260856" y="1402080"/>
                  </a:lnTo>
                  <a:lnTo>
                    <a:pt x="717677" y="1402080"/>
                  </a:lnTo>
                  <a:lnTo>
                    <a:pt x="670589" y="1397332"/>
                  </a:lnTo>
                  <a:lnTo>
                    <a:pt x="626729" y="1383716"/>
                  </a:lnTo>
                  <a:lnTo>
                    <a:pt x="587035" y="1362170"/>
                  </a:lnTo>
                  <a:lnTo>
                    <a:pt x="552450" y="1333636"/>
                  </a:lnTo>
                  <a:lnTo>
                    <a:pt x="523912" y="1299052"/>
                  </a:lnTo>
                  <a:lnTo>
                    <a:pt x="502364" y="1259358"/>
                  </a:lnTo>
                  <a:lnTo>
                    <a:pt x="488745" y="1215494"/>
                  </a:lnTo>
                  <a:lnTo>
                    <a:pt x="483997" y="1168399"/>
                  </a:lnTo>
                  <a:lnTo>
                    <a:pt x="483997" y="584199"/>
                  </a:lnTo>
                  <a:lnTo>
                    <a:pt x="0" y="239902"/>
                  </a:lnTo>
                  <a:lnTo>
                    <a:pt x="483997" y="233679"/>
                  </a:lnTo>
                  <a:close/>
                </a:path>
              </a:pathLst>
            </a:custGeom>
            <a:ln w="2032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680585" y="5210811"/>
            <a:ext cx="424942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rebuchet MS"/>
                <a:cs typeface="Trebuchet MS"/>
              </a:rPr>
              <a:t>Pemakai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yang</a:t>
            </a:r>
            <a:r>
              <a:rPr sz="1800" spc="-5" dirty="0">
                <a:latin typeface="Trebuchet MS"/>
                <a:cs typeface="Trebuchet MS"/>
              </a:rPr>
              <a:t> berinteraksi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dengan sistem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basis data melalui pemanggilan suatu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program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aplikasi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permanen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yang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telah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disediakan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sebelumnya.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445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Perkembangan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Teknologi</a:t>
            </a:r>
            <a:r>
              <a:rPr lang="en-US" b="1" dirty="0">
                <a:solidFill>
                  <a:srgbClr val="FF0000"/>
                </a:solidFill>
              </a:rPr>
              <a:t> Database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10972800" cy="5211769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rgbClr val="0070C0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Hierarchical </a:t>
            </a:r>
            <a:r>
              <a:rPr lang="en-US" sz="1800" b="1" dirty="0">
                <a:solidFill>
                  <a:srgbClr val="0070C0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Database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 •</a:t>
            </a:r>
            <a:r>
              <a:rPr lang="en-US" sz="1800" dirty="0">
                <a:solidFill>
                  <a:srgbClr val="C00000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1970-1980an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•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Menggambarkan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kumpulan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record yang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dihubungkan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satu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sama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lain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melalui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hubungan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berdasarkan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pointer yang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membentuk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struktur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  <a:ea typeface="Tahoma" pitchFamily="34" charset="0"/>
                <a:cs typeface="Tahoma" pitchFamily="34" charset="0"/>
              </a:rPr>
              <a:t>pohon</a:t>
            </a:r>
            <a:endParaRPr lang="en-US" sz="1800" dirty="0">
              <a:latin typeface="Trebuchet MS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800" b="1" dirty="0">
                <a:solidFill>
                  <a:srgbClr val="0070C0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Network database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 •</a:t>
            </a:r>
            <a:r>
              <a:rPr lang="en-US" sz="1800" dirty="0">
                <a:solidFill>
                  <a:srgbClr val="C00000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1970-1980an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•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Merupakan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database yang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terdiri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atas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kumpulan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record yang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dihubungkan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melalui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pointer yang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membentuk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relasi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antar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record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bentuk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ring. Model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ini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mempunyai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banyak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kelemahan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yaitu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tidak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memungkinkan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banyak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relasi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Fleksibelitas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menambah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atau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menyisipkan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record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sangat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rendah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kompleks</a:t>
            </a:r>
            <a:r>
              <a:rPr lang="en-US" sz="1800" dirty="0" smtClean="0">
                <a:latin typeface="Trebuchet MS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1800" dirty="0">
              <a:latin typeface="Trebuchet MS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800" b="1" dirty="0">
                <a:solidFill>
                  <a:srgbClr val="0070C0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Relational database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 •</a:t>
            </a:r>
            <a:r>
              <a:rPr lang="en-US" sz="1800" dirty="0">
                <a:solidFill>
                  <a:srgbClr val="C00000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1980-now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•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model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ini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data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terorganisir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baik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rapi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sehingga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dapat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mudah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dimanipulasi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menghasilkan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suatu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informasi</a:t>
            </a:r>
            <a:r>
              <a:rPr lang="en-US" sz="1800" dirty="0" smtClean="0">
                <a:latin typeface="Trebuchet MS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1800" dirty="0">
              <a:latin typeface="Trebuchet MS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800" b="1" dirty="0">
                <a:solidFill>
                  <a:srgbClr val="0070C0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Object oriented </a:t>
            </a:r>
            <a:r>
              <a:rPr lang="en-US" sz="1800" b="1" dirty="0" err="1">
                <a:solidFill>
                  <a:srgbClr val="0070C0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1800" b="1" dirty="0">
                <a:solidFill>
                  <a:srgbClr val="0070C0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 multimedia database (OOD)</a:t>
            </a:r>
            <a:r>
              <a:rPr lang="en-US" sz="1800" dirty="0">
                <a:solidFill>
                  <a:srgbClr val="0070C0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 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•</a:t>
            </a:r>
            <a:r>
              <a:rPr lang="en-US" sz="1800" dirty="0">
                <a:solidFill>
                  <a:srgbClr val="C00000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1990an-now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•OOD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merupakan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tanggapan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terhadap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perkembangan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teknik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pemograman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berorientasi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objek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menekankan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kepada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objek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atribut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metode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beberapa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hal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OOD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sangat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berbeda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sistem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database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sebelumnya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bahkan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juga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sudah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mulai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dikembangkan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perpaduan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OOD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relational database.</a:t>
            </a:r>
          </a:p>
          <a:p>
            <a:r>
              <a:rPr lang="en-US" sz="1800" b="1" dirty="0">
                <a:solidFill>
                  <a:srgbClr val="0070C0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Web database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 •</a:t>
            </a:r>
            <a:r>
              <a:rPr lang="en-US" sz="1800" dirty="0">
                <a:solidFill>
                  <a:srgbClr val="C00000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1990an-now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•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Merupakan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tempat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penyimpanan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database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atau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informasi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secara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dinamis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berinteraksi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halaman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web.</a:t>
            </a:r>
          </a:p>
          <a:p>
            <a:r>
              <a:rPr lang="en-US" sz="1800" b="1" dirty="0">
                <a:solidFill>
                  <a:srgbClr val="0070C0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Data warehouse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 •</a:t>
            </a:r>
            <a:r>
              <a:rPr lang="en-US" sz="1800" dirty="0">
                <a:solidFill>
                  <a:srgbClr val="C00000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1990-now 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•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Merupakan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database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peralatan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pembuatan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laporan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query yang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menyimpan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data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kini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data history yang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dipadukan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berbagai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sistem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operasional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r>
              <a:rPr lang="en-US" sz="1800" b="1" dirty="0">
                <a:solidFill>
                  <a:srgbClr val="0070C0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Big Data</a:t>
            </a:r>
            <a:r>
              <a:rPr lang="en-US" sz="1800" dirty="0">
                <a:solidFill>
                  <a:srgbClr val="0070C0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 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•</a:t>
            </a:r>
            <a:r>
              <a:rPr lang="en-US" sz="1800" dirty="0">
                <a:solidFill>
                  <a:srgbClr val="C00000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2000 – now 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•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sekumpulan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data yang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memiliki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skala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besar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sehingga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tidak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dapat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diproses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menggunakan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alat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tradisional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biasa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harus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menggunakan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cara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maupun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alat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baru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mendapatkan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nilai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data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ini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bisa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cara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di clustering,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partisi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digudangkan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rebuchet MS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 </a:t>
            </a:r>
            <a:r>
              <a:rPr lang="en-US" sz="1800" i="1" dirty="0">
                <a:latin typeface="Trebuchet MS" pitchFamily="34" charset="0"/>
                <a:ea typeface="Tahoma" pitchFamily="34" charset="0"/>
                <a:cs typeface="Tahoma" pitchFamily="34" charset="0"/>
              </a:rPr>
              <a:t>data warehouse</a:t>
            </a:r>
            <a:r>
              <a:rPr lang="en-US" sz="1800" dirty="0">
                <a:latin typeface="Trebuchet MS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endParaRPr lang="en-US" sz="18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913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013200"/>
            <a:ext cx="449580" cy="2844800"/>
          </a:xfrm>
          <a:custGeom>
            <a:avLst/>
            <a:gdLst/>
            <a:ahLst/>
            <a:cxnLst/>
            <a:rect l="l" t="t" r="r" b="b"/>
            <a:pathLst>
              <a:path w="449580" h="2844800">
                <a:moveTo>
                  <a:pt x="0" y="0"/>
                </a:moveTo>
                <a:lnTo>
                  <a:pt x="0" y="2844800"/>
                </a:lnTo>
                <a:lnTo>
                  <a:pt x="449580" y="2844800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921" y="632524"/>
            <a:ext cx="160718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Ref</a:t>
            </a:r>
            <a:r>
              <a:rPr sz="2800" spc="-15" dirty="0"/>
              <a:t>e</a:t>
            </a:r>
            <a:r>
              <a:rPr sz="2800" spc="-5" dirty="0"/>
              <a:t>ren</a:t>
            </a:r>
            <a:r>
              <a:rPr sz="2800" spc="-10" dirty="0"/>
              <a:t>s</a:t>
            </a:r>
            <a:r>
              <a:rPr sz="2800" dirty="0"/>
              <a:t>i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774700" y="1158239"/>
            <a:ext cx="8636000" cy="0"/>
          </a:xfrm>
          <a:custGeom>
            <a:avLst/>
            <a:gdLst/>
            <a:ahLst/>
            <a:cxnLst/>
            <a:rect l="l" t="t" r="r" b="b"/>
            <a:pathLst>
              <a:path w="8636000">
                <a:moveTo>
                  <a:pt x="0" y="0"/>
                </a:moveTo>
                <a:lnTo>
                  <a:pt x="8636000" y="0"/>
                </a:lnTo>
              </a:path>
            </a:pathLst>
          </a:custGeom>
          <a:ln w="2032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6920" y="1287399"/>
            <a:ext cx="7320280" cy="4152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250" spc="-10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050" b="1" dirty="0">
                <a:latin typeface="+mj-lt"/>
                <a:cs typeface="Trebuchet MS"/>
              </a:rPr>
              <a:t>Materi</a:t>
            </a:r>
            <a:r>
              <a:rPr sz="1050" b="1" spc="-10" dirty="0">
                <a:latin typeface="+mj-lt"/>
                <a:cs typeface="Trebuchet MS"/>
              </a:rPr>
              <a:t> Perkuliahan</a:t>
            </a:r>
            <a:r>
              <a:rPr sz="1050" b="1" spc="-5" dirty="0">
                <a:latin typeface="+mj-lt"/>
                <a:cs typeface="Trebuchet MS"/>
              </a:rPr>
              <a:t> </a:t>
            </a:r>
            <a:r>
              <a:rPr sz="1050" b="1" dirty="0">
                <a:latin typeface="+mj-lt"/>
                <a:cs typeface="Trebuchet MS"/>
              </a:rPr>
              <a:t>- </a:t>
            </a:r>
            <a:r>
              <a:rPr sz="1050" b="1" spc="-10" dirty="0">
                <a:latin typeface="+mj-lt"/>
                <a:cs typeface="Trebuchet MS"/>
              </a:rPr>
              <a:t>Pengantar</a:t>
            </a:r>
            <a:r>
              <a:rPr sz="1050" b="1" spc="5" dirty="0">
                <a:latin typeface="+mj-lt"/>
                <a:cs typeface="Trebuchet MS"/>
              </a:rPr>
              <a:t> </a:t>
            </a:r>
            <a:r>
              <a:rPr sz="1050" b="1" spc="-5" dirty="0">
                <a:latin typeface="+mj-lt"/>
                <a:cs typeface="Trebuchet MS"/>
              </a:rPr>
              <a:t>Basis</a:t>
            </a:r>
            <a:r>
              <a:rPr sz="1050" b="1" spc="-15" dirty="0">
                <a:latin typeface="+mj-lt"/>
                <a:cs typeface="Trebuchet MS"/>
              </a:rPr>
              <a:t> </a:t>
            </a:r>
            <a:r>
              <a:rPr sz="1050" b="1" spc="-5" dirty="0">
                <a:latin typeface="+mj-lt"/>
                <a:cs typeface="Trebuchet MS"/>
              </a:rPr>
              <a:t>Data</a:t>
            </a:r>
            <a:endParaRPr sz="1050" dirty="0">
              <a:latin typeface="+mj-lt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1200"/>
              </a:spcBef>
            </a:pPr>
            <a:r>
              <a:rPr sz="1050" spc="-5" dirty="0">
                <a:solidFill>
                  <a:srgbClr val="3E7818"/>
                </a:solidFill>
                <a:latin typeface="+mj-lt"/>
                <a:cs typeface="Trebuchet MS"/>
                <a:hlinkClick r:id="rId2"/>
              </a:rPr>
              <a:t>http://bit.ly/2cZFCfB</a:t>
            </a:r>
            <a:endParaRPr sz="1050" dirty="0">
              <a:latin typeface="+mj-lt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sz="1050" spc="-100" dirty="0">
                <a:solidFill>
                  <a:srgbClr val="90C225"/>
                </a:solidFill>
                <a:latin typeface="+mj-lt"/>
                <a:cs typeface="Lucida Sans Unicode"/>
              </a:rPr>
              <a:t>▶	</a:t>
            </a:r>
            <a:r>
              <a:rPr sz="1050" b="1" dirty="0">
                <a:latin typeface="+mj-lt"/>
                <a:cs typeface="Trebuchet MS"/>
              </a:rPr>
              <a:t>Materi</a:t>
            </a:r>
            <a:r>
              <a:rPr sz="1050" b="1" spc="-10" dirty="0">
                <a:latin typeface="+mj-lt"/>
                <a:cs typeface="Trebuchet MS"/>
              </a:rPr>
              <a:t> Perkuliahan</a:t>
            </a:r>
            <a:r>
              <a:rPr sz="1050" b="1" spc="-5" dirty="0">
                <a:latin typeface="+mj-lt"/>
                <a:cs typeface="Trebuchet MS"/>
              </a:rPr>
              <a:t> </a:t>
            </a:r>
            <a:r>
              <a:rPr sz="1050" b="1" dirty="0">
                <a:latin typeface="+mj-lt"/>
                <a:cs typeface="Trebuchet MS"/>
              </a:rPr>
              <a:t>- </a:t>
            </a:r>
            <a:r>
              <a:rPr sz="1050" b="1" spc="-10" dirty="0">
                <a:latin typeface="+mj-lt"/>
                <a:cs typeface="Trebuchet MS"/>
              </a:rPr>
              <a:t>Pengantar</a:t>
            </a:r>
            <a:r>
              <a:rPr sz="1050" b="1" spc="5" dirty="0">
                <a:latin typeface="+mj-lt"/>
                <a:cs typeface="Trebuchet MS"/>
              </a:rPr>
              <a:t> </a:t>
            </a:r>
            <a:r>
              <a:rPr sz="1050" b="1" spc="-5" dirty="0">
                <a:latin typeface="+mj-lt"/>
                <a:cs typeface="Trebuchet MS"/>
              </a:rPr>
              <a:t>Basis</a:t>
            </a:r>
            <a:r>
              <a:rPr sz="1050" b="1" spc="-15" dirty="0">
                <a:latin typeface="+mj-lt"/>
                <a:cs typeface="Trebuchet MS"/>
              </a:rPr>
              <a:t> </a:t>
            </a:r>
            <a:r>
              <a:rPr sz="1050" b="1" spc="-5" dirty="0">
                <a:latin typeface="+mj-lt"/>
                <a:cs typeface="Trebuchet MS"/>
              </a:rPr>
              <a:t>Data</a:t>
            </a:r>
            <a:endParaRPr sz="1050" dirty="0">
              <a:latin typeface="+mj-lt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1200"/>
              </a:spcBef>
            </a:pPr>
            <a:r>
              <a:rPr sz="1050" spc="-5" dirty="0">
                <a:solidFill>
                  <a:srgbClr val="3E7818"/>
                </a:solidFill>
                <a:latin typeface="+mj-lt"/>
                <a:cs typeface="Trebuchet MS"/>
                <a:hlinkClick r:id="rId3"/>
              </a:rPr>
              <a:t>http://</a:t>
            </a:r>
            <a:r>
              <a:rPr sz="1050" spc="-5" dirty="0" smtClean="0">
                <a:solidFill>
                  <a:srgbClr val="3E7818"/>
                </a:solidFill>
                <a:latin typeface="+mj-lt"/>
                <a:cs typeface="Trebuchet MS"/>
                <a:hlinkClick r:id="rId3"/>
              </a:rPr>
              <a:t>bit.ly/2dcuHz4</a:t>
            </a:r>
            <a:endParaRPr lang="en-US" sz="1050" spc="-5" dirty="0" smtClean="0">
              <a:solidFill>
                <a:srgbClr val="3E7818"/>
              </a:solidFill>
              <a:latin typeface="+mj-lt"/>
              <a:cs typeface="Trebuchet MS"/>
            </a:endParaRPr>
          </a:p>
          <a:p>
            <a:pPr marL="401638">
              <a:spcBef>
                <a:spcPts val="1200"/>
              </a:spcBef>
            </a:pPr>
            <a:r>
              <a:rPr lang="en-US" sz="1050" b="1" dirty="0" err="1">
                <a:latin typeface="+mj-lt"/>
                <a:cs typeface="Trebuchet MS"/>
              </a:rPr>
              <a:t>Materi</a:t>
            </a:r>
            <a:r>
              <a:rPr lang="en-US" sz="1050" b="1" spc="-10" dirty="0">
                <a:latin typeface="+mj-lt"/>
                <a:cs typeface="Trebuchet MS"/>
              </a:rPr>
              <a:t> </a:t>
            </a:r>
            <a:r>
              <a:rPr lang="en-US" sz="1050" b="1" spc="-10" dirty="0" err="1">
                <a:latin typeface="+mj-lt"/>
                <a:cs typeface="Trebuchet MS"/>
              </a:rPr>
              <a:t>Perkuliahan</a:t>
            </a:r>
            <a:r>
              <a:rPr lang="en-US" sz="1050" b="1" spc="-5" dirty="0">
                <a:latin typeface="+mj-lt"/>
                <a:cs typeface="Trebuchet MS"/>
              </a:rPr>
              <a:t> </a:t>
            </a:r>
            <a:r>
              <a:rPr lang="en-US" sz="1050" b="1" dirty="0" smtClean="0">
                <a:latin typeface="+mj-lt"/>
                <a:cs typeface="Trebuchet MS"/>
              </a:rPr>
              <a:t>– </a:t>
            </a:r>
            <a:r>
              <a:rPr lang="en-US" sz="1050" b="1" spc="-10" dirty="0" smtClean="0">
                <a:latin typeface="+mj-lt"/>
                <a:cs typeface="Trebuchet MS"/>
              </a:rPr>
              <a:t>SistemBasisData1</a:t>
            </a:r>
            <a:endParaRPr lang="en-US" sz="1050" dirty="0">
              <a:latin typeface="+mj-lt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1200"/>
              </a:spcBef>
            </a:pPr>
            <a:r>
              <a:rPr lang="en-US" sz="1050" dirty="0" smtClean="0">
                <a:latin typeface="+mj-lt"/>
                <a:cs typeface="Trebuchet MS"/>
              </a:rPr>
              <a:t>http://staffsite/WahyuPratama</a:t>
            </a:r>
            <a:endParaRPr sz="1050" dirty="0">
              <a:latin typeface="+mj-lt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  <a:tabLst>
                <a:tab pos="354965" algn="l"/>
              </a:tabLst>
            </a:pPr>
            <a:r>
              <a:rPr sz="1050" spc="-100" dirty="0">
                <a:solidFill>
                  <a:srgbClr val="90C225"/>
                </a:solidFill>
                <a:latin typeface="+mj-lt"/>
                <a:cs typeface="Lucida Sans Unicode"/>
              </a:rPr>
              <a:t>▶	</a:t>
            </a:r>
            <a:r>
              <a:rPr sz="1050" b="1" dirty="0">
                <a:latin typeface="+mj-lt"/>
                <a:cs typeface="Trebuchet MS"/>
              </a:rPr>
              <a:t>Gambar</a:t>
            </a:r>
            <a:r>
              <a:rPr sz="1050" b="1" spc="-60" dirty="0">
                <a:latin typeface="+mj-lt"/>
                <a:cs typeface="Trebuchet MS"/>
              </a:rPr>
              <a:t> </a:t>
            </a:r>
            <a:r>
              <a:rPr sz="1050" b="1" spc="-5" dirty="0">
                <a:latin typeface="+mj-lt"/>
                <a:cs typeface="Trebuchet MS"/>
              </a:rPr>
              <a:t>[1]</a:t>
            </a:r>
            <a:endParaRPr sz="1050" dirty="0">
              <a:latin typeface="+mj-lt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1200"/>
              </a:spcBef>
            </a:pPr>
            <a:r>
              <a:rPr sz="1050" spc="-5" dirty="0">
                <a:solidFill>
                  <a:srgbClr val="3E7818"/>
                </a:solidFill>
                <a:latin typeface="+mj-lt"/>
                <a:cs typeface="Trebuchet MS"/>
                <a:hlinkClick r:id="rId4"/>
              </a:rPr>
              <a:t>http://bit.ly/2dcuxaO</a:t>
            </a:r>
            <a:endParaRPr sz="1050" dirty="0">
              <a:latin typeface="+mj-lt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sz="1050" spc="-100" dirty="0">
                <a:solidFill>
                  <a:srgbClr val="90C225"/>
                </a:solidFill>
                <a:latin typeface="+mj-lt"/>
                <a:cs typeface="Lucida Sans Unicode"/>
              </a:rPr>
              <a:t>▶	</a:t>
            </a:r>
            <a:r>
              <a:rPr sz="1050" b="1" dirty="0">
                <a:latin typeface="+mj-lt"/>
                <a:cs typeface="Trebuchet MS"/>
              </a:rPr>
              <a:t>Gambar</a:t>
            </a:r>
            <a:r>
              <a:rPr sz="1050" b="1" spc="-65" dirty="0">
                <a:latin typeface="+mj-lt"/>
                <a:cs typeface="Trebuchet MS"/>
              </a:rPr>
              <a:t> </a:t>
            </a:r>
            <a:r>
              <a:rPr sz="1050" b="1" spc="-5" dirty="0">
                <a:latin typeface="+mj-lt"/>
                <a:cs typeface="Trebuchet MS"/>
              </a:rPr>
              <a:t>[2]</a:t>
            </a:r>
            <a:endParaRPr sz="1050" dirty="0">
              <a:latin typeface="+mj-lt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1200"/>
              </a:spcBef>
            </a:pPr>
            <a:r>
              <a:rPr sz="1050" spc="-5" dirty="0">
                <a:solidFill>
                  <a:srgbClr val="3E7818"/>
                </a:solidFill>
                <a:latin typeface="+mj-lt"/>
                <a:cs typeface="Trebuchet MS"/>
                <a:hlinkClick r:id="rId5"/>
              </a:rPr>
              <a:t>http://bit.ly/2dvHyeZ</a:t>
            </a:r>
            <a:endParaRPr sz="1050" dirty="0">
              <a:latin typeface="+mj-lt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sz="1050" spc="-100" dirty="0">
                <a:solidFill>
                  <a:srgbClr val="90C225"/>
                </a:solidFill>
                <a:latin typeface="+mj-lt"/>
                <a:cs typeface="Lucida Sans Unicode"/>
              </a:rPr>
              <a:t>▶	</a:t>
            </a:r>
            <a:r>
              <a:rPr sz="1050" b="1" dirty="0">
                <a:latin typeface="+mj-lt"/>
                <a:cs typeface="Trebuchet MS"/>
              </a:rPr>
              <a:t>Gambar</a:t>
            </a:r>
            <a:r>
              <a:rPr sz="1050" b="1" spc="-60" dirty="0">
                <a:latin typeface="+mj-lt"/>
                <a:cs typeface="Trebuchet MS"/>
              </a:rPr>
              <a:t> </a:t>
            </a:r>
            <a:r>
              <a:rPr sz="1050" b="1" spc="-5" dirty="0">
                <a:latin typeface="+mj-lt"/>
                <a:cs typeface="Trebuchet MS"/>
              </a:rPr>
              <a:t>[3]</a:t>
            </a:r>
            <a:endParaRPr sz="1050" dirty="0">
              <a:latin typeface="+mj-lt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1205"/>
              </a:spcBef>
            </a:pPr>
            <a:r>
              <a:rPr sz="1050" spc="-5" dirty="0">
                <a:solidFill>
                  <a:srgbClr val="3E7818"/>
                </a:solidFill>
                <a:latin typeface="+mj-lt"/>
                <a:cs typeface="Trebuchet MS"/>
                <a:hlinkClick r:id="rId6"/>
              </a:rPr>
              <a:t>http://bit.ly/2dnXUdP</a:t>
            </a:r>
            <a:endParaRPr sz="1050" dirty="0">
              <a:latin typeface="+mj-lt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sz="1050" spc="-100" dirty="0">
                <a:solidFill>
                  <a:srgbClr val="90C225"/>
                </a:solidFill>
                <a:latin typeface="+mj-lt"/>
                <a:cs typeface="Lucida Sans Unicode"/>
              </a:rPr>
              <a:t>▶	</a:t>
            </a:r>
            <a:r>
              <a:rPr sz="1050" b="1" dirty="0">
                <a:latin typeface="+mj-lt"/>
                <a:cs typeface="Trebuchet MS"/>
              </a:rPr>
              <a:t>Gambar</a:t>
            </a:r>
            <a:r>
              <a:rPr sz="1050" b="1" spc="-60" dirty="0">
                <a:latin typeface="+mj-lt"/>
                <a:cs typeface="Trebuchet MS"/>
              </a:rPr>
              <a:t> </a:t>
            </a:r>
            <a:r>
              <a:rPr sz="1050" b="1" spc="-5" dirty="0">
                <a:latin typeface="+mj-lt"/>
                <a:cs typeface="Trebuchet MS"/>
              </a:rPr>
              <a:t>[4]</a:t>
            </a:r>
            <a:endParaRPr sz="1050" dirty="0">
              <a:latin typeface="+mj-lt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1000"/>
              </a:spcBef>
            </a:pPr>
            <a:r>
              <a:rPr sz="1050" dirty="0">
                <a:solidFill>
                  <a:srgbClr val="3E7818"/>
                </a:solidFill>
                <a:latin typeface="+mj-lt"/>
                <a:cs typeface="Trebuchet MS"/>
                <a:hlinkClick r:id="rId7"/>
              </a:rPr>
              <a:t>http://bit.ly/2dnY7h4</a:t>
            </a:r>
            <a:endParaRPr sz="1050" dirty="0">
              <a:latin typeface="+mj-lt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10972800" cy="1600200"/>
          </a:xfrm>
        </p:spPr>
        <p:txBody>
          <a:bodyPr>
            <a:normAutofit fontScale="90000"/>
          </a:bodyPr>
          <a:lstStyle/>
          <a:p>
            <a:r>
              <a:rPr lang="en-US" spc="-20" dirty="0"/>
              <a:t>PERTEMUAN</a:t>
            </a:r>
            <a:r>
              <a:rPr lang="en-US" spc="-55" dirty="0"/>
              <a:t> </a:t>
            </a:r>
            <a:r>
              <a:rPr lang="en-US" dirty="0"/>
              <a:t>1</a:t>
            </a:r>
            <a:r>
              <a:rPr lang="en-US" spc="-40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spc="-25" dirty="0" err="1" smtClean="0">
                <a:solidFill>
                  <a:srgbClr val="C00000"/>
                </a:solidFill>
                <a:latin typeface="Trebuchet MS"/>
              </a:rPr>
              <a:t>Sistem</a:t>
            </a:r>
            <a:r>
              <a:rPr lang="en-US" b="1" spc="-25" dirty="0" smtClean="0">
                <a:solidFill>
                  <a:srgbClr val="C00000"/>
                </a:solidFill>
                <a:latin typeface="Trebuchet MS"/>
              </a:rPr>
              <a:t> </a:t>
            </a:r>
            <a:r>
              <a:rPr lang="en-US" b="1" spc="-5" dirty="0" smtClean="0">
                <a:solidFill>
                  <a:srgbClr val="C00000"/>
                </a:solidFill>
                <a:latin typeface="Trebuchet MS"/>
                <a:cs typeface="Trebuchet MS"/>
              </a:rPr>
              <a:t>Basis</a:t>
            </a:r>
            <a:r>
              <a:rPr lang="en-US" b="1" spc="-50" dirty="0" smtClean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rebuchet MS"/>
                <a:cs typeface="Trebuchet MS"/>
              </a:rPr>
              <a:t>Data 1 (SBD 1)</a:t>
            </a:r>
            <a:r>
              <a:rPr lang="en-US" dirty="0">
                <a:latin typeface="Trebuchet MS"/>
                <a:cs typeface="Trebuchet MS"/>
              </a:rPr>
              <a:t/>
            </a:r>
            <a:br>
              <a:rPr lang="en-US" dirty="0">
                <a:latin typeface="Trebuchet MS"/>
                <a:cs typeface="Trebuchet MS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1"/>
            <a:ext cx="10972800" cy="2590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sz="4400" dirty="0" err="1" smtClean="0"/>
              <a:t>Penjelasan</a:t>
            </a:r>
            <a:r>
              <a:rPr lang="en-US" sz="4400" dirty="0" smtClean="0"/>
              <a:t> SAP (</a:t>
            </a:r>
            <a:r>
              <a:rPr lang="en-US" sz="4400" dirty="0" err="1" smtClean="0"/>
              <a:t>Satuan</a:t>
            </a:r>
            <a:r>
              <a:rPr lang="en-US" sz="4400" dirty="0" smtClean="0"/>
              <a:t> </a:t>
            </a:r>
            <a:r>
              <a:rPr lang="en-US" sz="4400" dirty="0" err="1" smtClean="0"/>
              <a:t>Acara</a:t>
            </a:r>
            <a:r>
              <a:rPr lang="en-US" sz="4400" dirty="0" smtClean="0"/>
              <a:t> </a:t>
            </a:r>
            <a:r>
              <a:rPr lang="en-US" sz="4400" dirty="0" err="1" smtClean="0"/>
              <a:t>Perkuliahan</a:t>
            </a:r>
            <a:r>
              <a:rPr lang="en-US" sz="4400" dirty="0" smtClean="0"/>
              <a:t>)</a:t>
            </a:r>
          </a:p>
          <a:p>
            <a:r>
              <a:rPr lang="en-US" sz="4400" dirty="0" err="1" smtClean="0"/>
              <a:t>Materi</a:t>
            </a:r>
            <a:r>
              <a:rPr lang="en-US" sz="4400" dirty="0" smtClean="0"/>
              <a:t> </a:t>
            </a:r>
            <a:r>
              <a:rPr lang="en-US" sz="4400" dirty="0" err="1" smtClean="0"/>
              <a:t>Perkuliahan</a:t>
            </a:r>
            <a:r>
              <a:rPr lang="en-US" sz="4400" dirty="0" smtClean="0"/>
              <a:t> : </a:t>
            </a:r>
            <a:r>
              <a:rPr lang="en-US" sz="4400" dirty="0" err="1" smtClean="0"/>
              <a:t>Pengantar</a:t>
            </a:r>
            <a:r>
              <a:rPr lang="en-US" sz="4400" dirty="0" smtClean="0"/>
              <a:t> Basis Data, </a:t>
            </a:r>
            <a:r>
              <a:rPr lang="en-US" sz="4400" dirty="0" err="1" smtClean="0"/>
              <a:t>Konsep</a:t>
            </a:r>
            <a:r>
              <a:rPr lang="en-US" sz="4400" dirty="0" smtClean="0"/>
              <a:t> </a:t>
            </a:r>
            <a:r>
              <a:rPr lang="en-US" sz="4400" dirty="0" err="1"/>
              <a:t>dan</a:t>
            </a:r>
            <a:r>
              <a:rPr lang="en-US" sz="4400" dirty="0"/>
              <a:t> </a:t>
            </a:r>
            <a:r>
              <a:rPr lang="en-US" sz="4400" dirty="0" err="1"/>
              <a:t>teknologi</a:t>
            </a:r>
            <a:r>
              <a:rPr lang="en-US" sz="4400" dirty="0"/>
              <a:t> </a:t>
            </a:r>
            <a:r>
              <a:rPr lang="en-US" sz="4400" dirty="0" err="1"/>
              <a:t>sistem</a:t>
            </a:r>
            <a:r>
              <a:rPr lang="en-US" sz="4400" dirty="0"/>
              <a:t> basis </a:t>
            </a:r>
            <a:r>
              <a:rPr lang="en-US" sz="4400" dirty="0" smtClean="0"/>
              <a:t>data</a:t>
            </a:r>
            <a:endParaRPr lang="en-US" sz="4400" dirty="0"/>
          </a:p>
          <a:p>
            <a:pPr marL="0" indent="0">
              <a:buNone/>
            </a:pPr>
            <a:r>
              <a:rPr lang="en-US" sz="4400" dirty="0"/>
              <a:t>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1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3280" y="0"/>
                </a:moveTo>
                <a:lnTo>
                  <a:pt x="0" y="0"/>
                </a:lnTo>
                <a:lnTo>
                  <a:pt x="0" y="5666740"/>
                </a:lnTo>
                <a:lnTo>
                  <a:pt x="84328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66170" y="914400"/>
            <a:ext cx="9554230" cy="18107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b="1" spc="-25" dirty="0">
                <a:solidFill>
                  <a:srgbClr val="C00000"/>
                </a:solidFill>
                <a:latin typeface="Trebuchet MS"/>
                <a:cs typeface="Trebuchet MS"/>
              </a:rPr>
              <a:t>Pengantar</a:t>
            </a:r>
            <a:r>
              <a:rPr sz="4000" b="1" spc="-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4000" b="1" spc="-5" dirty="0">
                <a:solidFill>
                  <a:srgbClr val="C00000"/>
                </a:solidFill>
                <a:latin typeface="Trebuchet MS"/>
                <a:cs typeface="Trebuchet MS"/>
              </a:rPr>
              <a:t>Basis</a:t>
            </a:r>
            <a:r>
              <a:rPr sz="4000" b="1" spc="-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4000" b="1" dirty="0" smtClean="0">
                <a:solidFill>
                  <a:srgbClr val="C00000"/>
                </a:solidFill>
                <a:latin typeface="Trebuchet MS"/>
                <a:cs typeface="Trebuchet MS"/>
              </a:rPr>
              <a:t>Data</a:t>
            </a:r>
            <a:r>
              <a:rPr lang="en-US" sz="4000" b="1" dirty="0" smtClean="0">
                <a:solidFill>
                  <a:srgbClr val="C00000"/>
                </a:solidFill>
                <a:latin typeface="Trebuchet MS"/>
                <a:cs typeface="Trebuchet MS"/>
              </a:rPr>
              <a:t> &amp; </a:t>
            </a:r>
            <a:r>
              <a:rPr lang="en-US" sz="4000" b="1" dirty="0" err="1">
                <a:solidFill>
                  <a:srgbClr val="FF0000"/>
                </a:solidFill>
              </a:rPr>
              <a:t>Konsep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dan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teknologi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sistem</a:t>
            </a:r>
            <a:r>
              <a:rPr lang="en-US" sz="4000" b="1" dirty="0">
                <a:solidFill>
                  <a:srgbClr val="FF0000"/>
                </a:solidFill>
              </a:rPr>
              <a:t> basis data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6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2796" y="3062384"/>
            <a:ext cx="7926705" cy="2551339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95"/>
              </a:spcBef>
              <a:buClr>
                <a:srgbClr val="90C225"/>
              </a:buClr>
              <a:buSzPct val="80000"/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000" b="1" spc="-5" dirty="0">
                <a:latin typeface="Trebuchet MS"/>
                <a:cs typeface="Trebuchet MS"/>
              </a:rPr>
              <a:t>Ruang</a:t>
            </a:r>
            <a:r>
              <a:rPr sz="2000" b="1" spc="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Lingkup</a:t>
            </a:r>
            <a:r>
              <a:rPr sz="2000" b="1" spc="-2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Sistem Basis</a:t>
            </a:r>
            <a:r>
              <a:rPr sz="2000" b="1" spc="-1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Data</a:t>
            </a:r>
            <a:r>
              <a:rPr sz="2000" b="1" spc="-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1.</a:t>
            </a:r>
            <a:endParaRPr sz="2000" dirty="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SzPct val="80000"/>
              <a:buFont typeface="Wingdings"/>
              <a:buChar char=""/>
              <a:tabLst>
                <a:tab pos="469265" algn="l"/>
                <a:tab pos="469900" algn="l"/>
                <a:tab pos="1864360" algn="l"/>
                <a:tab pos="2789555" algn="l"/>
                <a:tab pos="3388360" algn="l"/>
                <a:tab pos="4811395" algn="l"/>
                <a:tab pos="5809615" algn="l"/>
                <a:tab pos="6734809" algn="l"/>
                <a:tab pos="7331709" algn="l"/>
              </a:tabLst>
            </a:pPr>
            <a:r>
              <a:rPr sz="2000" b="1" spc="-100" dirty="0">
                <a:latin typeface="Trebuchet MS"/>
                <a:cs typeface="Trebuchet MS"/>
              </a:rPr>
              <a:t>P</a:t>
            </a:r>
            <a:r>
              <a:rPr sz="2000" b="1" spc="-15" dirty="0">
                <a:latin typeface="Trebuchet MS"/>
                <a:cs typeface="Trebuchet MS"/>
              </a:rPr>
              <a:t>e</a:t>
            </a:r>
            <a:r>
              <a:rPr sz="2000" b="1" spc="-5" dirty="0">
                <a:latin typeface="Trebuchet MS"/>
                <a:cs typeface="Trebuchet MS"/>
              </a:rPr>
              <a:t>rb</a:t>
            </a:r>
            <a:r>
              <a:rPr sz="2000" b="1" spc="-15" dirty="0">
                <a:latin typeface="Trebuchet MS"/>
                <a:cs typeface="Trebuchet MS"/>
              </a:rPr>
              <a:t>e</a:t>
            </a:r>
            <a:r>
              <a:rPr sz="2000" b="1" dirty="0">
                <a:latin typeface="Trebuchet MS"/>
                <a:cs typeface="Trebuchet MS"/>
              </a:rPr>
              <a:t>d</a:t>
            </a:r>
            <a:r>
              <a:rPr sz="2000" b="1" spc="-10" dirty="0">
                <a:latin typeface="Trebuchet MS"/>
                <a:cs typeface="Trebuchet MS"/>
              </a:rPr>
              <a:t>aa</a:t>
            </a:r>
            <a:r>
              <a:rPr sz="2000" b="1" dirty="0">
                <a:latin typeface="Trebuchet MS"/>
                <a:cs typeface="Trebuchet MS"/>
              </a:rPr>
              <a:t>n	</a:t>
            </a:r>
            <a:r>
              <a:rPr sz="2000" b="1" spc="-5" dirty="0">
                <a:latin typeface="Trebuchet MS"/>
                <a:cs typeface="Trebuchet MS"/>
              </a:rPr>
              <a:t>Sist</a:t>
            </a:r>
            <a:r>
              <a:rPr sz="2000" b="1" spc="-10" dirty="0">
                <a:latin typeface="Trebuchet MS"/>
                <a:cs typeface="Trebuchet MS"/>
              </a:rPr>
              <a:t>e</a:t>
            </a:r>
            <a:r>
              <a:rPr sz="2000" b="1" dirty="0">
                <a:latin typeface="Trebuchet MS"/>
                <a:cs typeface="Trebuchet MS"/>
              </a:rPr>
              <a:t>m	</a:t>
            </a:r>
            <a:r>
              <a:rPr sz="2000" b="1" i="1" spc="5" dirty="0">
                <a:latin typeface="Trebuchet MS"/>
                <a:cs typeface="Trebuchet MS"/>
              </a:rPr>
              <a:t>F</a:t>
            </a:r>
            <a:r>
              <a:rPr sz="2000" b="1" i="1" dirty="0">
                <a:latin typeface="Trebuchet MS"/>
                <a:cs typeface="Trebuchet MS"/>
              </a:rPr>
              <a:t>ile	</a:t>
            </a:r>
            <a:r>
              <a:rPr sz="2000" b="1" spc="-210" dirty="0">
                <a:latin typeface="Trebuchet MS"/>
                <a:cs typeface="Trebuchet MS"/>
              </a:rPr>
              <a:t>T</a:t>
            </a:r>
            <a:r>
              <a:rPr sz="2000" b="1" spc="-55" dirty="0">
                <a:latin typeface="Trebuchet MS"/>
                <a:cs typeface="Trebuchet MS"/>
              </a:rPr>
              <a:t>r</a:t>
            </a:r>
            <a:r>
              <a:rPr sz="2000" b="1" spc="-10" dirty="0">
                <a:latin typeface="Trebuchet MS"/>
                <a:cs typeface="Trebuchet MS"/>
              </a:rPr>
              <a:t>a</a:t>
            </a:r>
            <a:r>
              <a:rPr sz="2000" b="1" dirty="0">
                <a:latin typeface="Trebuchet MS"/>
                <a:cs typeface="Trebuchet MS"/>
              </a:rPr>
              <a:t>disio</a:t>
            </a:r>
            <a:r>
              <a:rPr sz="2000" b="1" spc="-5" dirty="0">
                <a:latin typeface="Trebuchet MS"/>
                <a:cs typeface="Trebuchet MS"/>
              </a:rPr>
              <a:t>n</a:t>
            </a:r>
            <a:r>
              <a:rPr sz="2000" b="1" spc="-10" dirty="0">
                <a:latin typeface="Trebuchet MS"/>
                <a:cs typeface="Trebuchet MS"/>
              </a:rPr>
              <a:t>a</a:t>
            </a:r>
            <a:r>
              <a:rPr sz="2000" b="1" dirty="0">
                <a:latin typeface="Trebuchet MS"/>
                <a:cs typeface="Trebuchet MS"/>
              </a:rPr>
              <a:t>l	d</a:t>
            </a:r>
            <a:r>
              <a:rPr sz="2000" b="1" spc="-15" dirty="0">
                <a:latin typeface="Trebuchet MS"/>
                <a:cs typeface="Trebuchet MS"/>
              </a:rPr>
              <a:t>e</a:t>
            </a:r>
            <a:r>
              <a:rPr sz="2000" b="1" spc="-5" dirty="0">
                <a:latin typeface="Trebuchet MS"/>
                <a:cs typeface="Trebuchet MS"/>
              </a:rPr>
              <a:t>n</a:t>
            </a:r>
            <a:r>
              <a:rPr sz="2000" b="1" spc="-10" dirty="0">
                <a:latin typeface="Trebuchet MS"/>
                <a:cs typeface="Trebuchet MS"/>
              </a:rPr>
              <a:t>ga</a:t>
            </a:r>
            <a:r>
              <a:rPr sz="2000" b="1" dirty="0">
                <a:latin typeface="Trebuchet MS"/>
                <a:cs typeface="Trebuchet MS"/>
              </a:rPr>
              <a:t>n	</a:t>
            </a:r>
            <a:r>
              <a:rPr sz="2000" b="1" spc="-5" dirty="0">
                <a:latin typeface="Trebuchet MS"/>
                <a:cs typeface="Trebuchet MS"/>
              </a:rPr>
              <a:t>Sist</a:t>
            </a:r>
            <a:r>
              <a:rPr sz="2000" b="1" spc="-10" dirty="0">
                <a:latin typeface="Trebuchet MS"/>
                <a:cs typeface="Trebuchet MS"/>
              </a:rPr>
              <a:t>e</a:t>
            </a:r>
            <a:r>
              <a:rPr sz="2000" b="1" dirty="0">
                <a:latin typeface="Trebuchet MS"/>
                <a:cs typeface="Trebuchet MS"/>
              </a:rPr>
              <a:t>m	</a:t>
            </a:r>
            <a:r>
              <a:rPr sz="2000" b="1" i="1" spc="5" dirty="0">
                <a:latin typeface="Trebuchet MS"/>
                <a:cs typeface="Trebuchet MS"/>
              </a:rPr>
              <a:t>F</a:t>
            </a:r>
            <a:r>
              <a:rPr sz="2000" b="1" i="1" dirty="0">
                <a:latin typeface="Trebuchet MS"/>
                <a:cs typeface="Trebuchet MS"/>
              </a:rPr>
              <a:t>ile	</a:t>
            </a:r>
            <a:r>
              <a:rPr sz="2000" b="1" spc="5" dirty="0">
                <a:latin typeface="Trebuchet MS"/>
                <a:cs typeface="Trebuchet MS"/>
              </a:rPr>
              <a:t>B</a:t>
            </a:r>
            <a:r>
              <a:rPr sz="2000" b="1" spc="-10" dirty="0">
                <a:latin typeface="Trebuchet MS"/>
                <a:cs typeface="Trebuchet MS"/>
              </a:rPr>
              <a:t>a</a:t>
            </a:r>
            <a:r>
              <a:rPr sz="2000" b="1" dirty="0">
                <a:latin typeface="Trebuchet MS"/>
                <a:cs typeface="Trebuchet MS"/>
              </a:rPr>
              <a:t>sis</a:t>
            </a:r>
            <a:endParaRPr sz="20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</a:pPr>
            <a:r>
              <a:rPr sz="2000" b="1" spc="-5" dirty="0">
                <a:latin typeface="Trebuchet MS"/>
                <a:cs typeface="Trebuchet MS"/>
              </a:rPr>
              <a:t>Data</a:t>
            </a:r>
            <a:r>
              <a:rPr sz="2000" b="1" spc="-2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dan</a:t>
            </a:r>
            <a:r>
              <a:rPr sz="2000" b="1" spc="-2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Keterbatasannya.</a:t>
            </a:r>
            <a:endParaRPr sz="2000" dirty="0">
              <a:latin typeface="Trebuchet MS"/>
              <a:cs typeface="Trebuchet MS"/>
            </a:endParaRPr>
          </a:p>
          <a:p>
            <a:pPr marL="469900" marR="8890" indent="-457200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SzPct val="80000"/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000" b="1" spc="-5" dirty="0">
                <a:latin typeface="Trebuchet MS"/>
                <a:cs typeface="Trebuchet MS"/>
              </a:rPr>
              <a:t>Konsep</a:t>
            </a:r>
            <a:r>
              <a:rPr sz="2000" b="1" spc="35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Dasar</a:t>
            </a:r>
            <a:r>
              <a:rPr sz="2000" b="1" spc="35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Basis</a:t>
            </a:r>
            <a:r>
              <a:rPr sz="2000" b="1" spc="38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Data,</a:t>
            </a:r>
            <a:r>
              <a:rPr sz="2000" b="1" spc="35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Istilah-Istilah</a:t>
            </a:r>
            <a:r>
              <a:rPr sz="2000" b="1" spc="3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Dasar</a:t>
            </a:r>
            <a:r>
              <a:rPr sz="2000" b="1" spc="35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dan</a:t>
            </a:r>
            <a:r>
              <a:rPr sz="2000" b="1" spc="35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Komponen </a:t>
            </a:r>
            <a:r>
              <a:rPr sz="2000" b="1" spc="-58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Basis</a:t>
            </a:r>
            <a:r>
              <a:rPr sz="2000" b="1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Data.</a:t>
            </a:r>
            <a:endParaRPr sz="2000" dirty="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605"/>
              </a:spcBef>
              <a:buClr>
                <a:srgbClr val="90C225"/>
              </a:buClr>
              <a:buSzPct val="80000"/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000" b="1" spc="-5" dirty="0">
                <a:latin typeface="Trebuchet MS"/>
                <a:cs typeface="Trebuchet MS"/>
              </a:rPr>
              <a:t>Keuntungan dan</a:t>
            </a:r>
            <a:r>
              <a:rPr sz="2000" b="1" spc="-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Kerugian</a:t>
            </a:r>
            <a:r>
              <a:rPr sz="2000" b="1" spc="-2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Menggunakan </a:t>
            </a:r>
            <a:r>
              <a:rPr sz="2000" b="1" spc="-5" dirty="0">
                <a:latin typeface="Trebuchet MS"/>
                <a:cs typeface="Trebuchet MS"/>
              </a:rPr>
              <a:t>Basis</a:t>
            </a:r>
            <a:r>
              <a:rPr sz="2000" b="1" spc="-2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Data.</a:t>
            </a:r>
            <a:endParaRPr sz="2000" dirty="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SzPct val="80000"/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000" b="1" spc="-20" dirty="0">
                <a:latin typeface="Trebuchet MS"/>
                <a:cs typeface="Trebuchet MS"/>
              </a:rPr>
              <a:t>Pengguna</a:t>
            </a:r>
            <a:r>
              <a:rPr sz="2000" b="1" spc="-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Basis</a:t>
            </a:r>
            <a:r>
              <a:rPr sz="2000" b="1" spc="-4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Data.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96669" y="2884170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381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013200"/>
            <a:ext cx="449580" cy="2844800"/>
          </a:xfrm>
          <a:custGeom>
            <a:avLst/>
            <a:gdLst/>
            <a:ahLst/>
            <a:cxnLst/>
            <a:rect l="l" t="t" r="r" b="b"/>
            <a:pathLst>
              <a:path w="449580" h="2844800">
                <a:moveTo>
                  <a:pt x="0" y="0"/>
                </a:moveTo>
                <a:lnTo>
                  <a:pt x="0" y="2844800"/>
                </a:lnTo>
                <a:lnTo>
                  <a:pt x="449580" y="2844800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921" y="632524"/>
            <a:ext cx="57232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Ruang</a:t>
            </a:r>
            <a:r>
              <a:rPr sz="2800" spc="-55" dirty="0"/>
              <a:t> </a:t>
            </a:r>
            <a:r>
              <a:rPr sz="2800" spc="-5" dirty="0"/>
              <a:t>Lingkup</a:t>
            </a:r>
            <a:r>
              <a:rPr sz="2800" spc="-35" dirty="0"/>
              <a:t> </a:t>
            </a:r>
            <a:r>
              <a:rPr sz="2800" dirty="0"/>
              <a:t>Sistem </a:t>
            </a:r>
            <a:r>
              <a:rPr sz="2800" spc="-5" dirty="0"/>
              <a:t>Basis</a:t>
            </a:r>
            <a:r>
              <a:rPr sz="2800" spc="-30" dirty="0"/>
              <a:t> </a:t>
            </a:r>
            <a:r>
              <a:rPr sz="2800" dirty="0"/>
              <a:t>Data</a:t>
            </a:r>
            <a:r>
              <a:rPr sz="2800" spc="-40" dirty="0"/>
              <a:t> </a:t>
            </a:r>
            <a:r>
              <a:rPr sz="2800" dirty="0"/>
              <a:t>1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774700" y="1158239"/>
            <a:ext cx="8636000" cy="0"/>
          </a:xfrm>
          <a:custGeom>
            <a:avLst/>
            <a:gdLst/>
            <a:ahLst/>
            <a:cxnLst/>
            <a:rect l="l" t="t" r="r" b="b"/>
            <a:pathLst>
              <a:path w="8636000">
                <a:moveTo>
                  <a:pt x="0" y="0"/>
                </a:moveTo>
                <a:lnTo>
                  <a:pt x="8636000" y="0"/>
                </a:lnTo>
              </a:path>
            </a:pathLst>
          </a:custGeom>
          <a:ln w="2032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4375" y="1679051"/>
            <a:ext cx="1787815" cy="163310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140462" y="1767382"/>
            <a:ext cx="7084695" cy="4161154"/>
            <a:chOff x="1140460" y="1767382"/>
            <a:chExt cx="7084695" cy="4161154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8234" y="1767382"/>
              <a:ext cx="3636506" cy="15036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3529" y="4305896"/>
              <a:ext cx="1629460" cy="16146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0460" y="4310518"/>
              <a:ext cx="1645919" cy="161770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405257" y="3339847"/>
            <a:ext cx="110045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Trebuchet MS"/>
                <a:cs typeface="Trebuchet MS"/>
              </a:rPr>
              <a:t>Pengguna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73092" y="3339847"/>
            <a:ext cx="244538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5" dirty="0">
                <a:latin typeface="Trebuchet MS"/>
                <a:cs typeface="Trebuchet MS"/>
              </a:rPr>
              <a:t>Dat</a:t>
            </a:r>
            <a:r>
              <a:rPr sz="2000" i="1" spc="10" dirty="0">
                <a:latin typeface="Trebuchet MS"/>
                <a:cs typeface="Trebuchet MS"/>
              </a:rPr>
              <a:t>a</a:t>
            </a:r>
            <a:r>
              <a:rPr sz="2000" i="1" dirty="0">
                <a:latin typeface="Trebuchet MS"/>
                <a:cs typeface="Trebuchet MS"/>
              </a:rPr>
              <a:t>b</a:t>
            </a:r>
            <a:r>
              <a:rPr sz="2000" i="1" spc="5" dirty="0">
                <a:latin typeface="Trebuchet MS"/>
                <a:cs typeface="Trebuchet MS"/>
              </a:rPr>
              <a:t>a</a:t>
            </a:r>
            <a:r>
              <a:rPr sz="2000" i="1" spc="-10" dirty="0">
                <a:latin typeface="Trebuchet MS"/>
                <a:cs typeface="Trebuchet MS"/>
              </a:rPr>
              <a:t>s</a:t>
            </a:r>
            <a:r>
              <a:rPr sz="2000" i="1" dirty="0">
                <a:latin typeface="Trebuchet MS"/>
                <a:cs typeface="Trebuchet MS"/>
              </a:rPr>
              <a:t>e</a:t>
            </a:r>
            <a:r>
              <a:rPr sz="2000" i="1" spc="-100" dirty="0">
                <a:latin typeface="Trebuchet MS"/>
                <a:cs typeface="Trebuchet MS"/>
              </a:rPr>
              <a:t> </a:t>
            </a:r>
            <a:r>
              <a:rPr sz="2000" i="1" dirty="0">
                <a:latin typeface="Trebuchet MS"/>
                <a:cs typeface="Trebuchet MS"/>
              </a:rPr>
              <a:t>Ap</a:t>
            </a:r>
            <a:r>
              <a:rPr sz="2000" i="1" spc="5" dirty="0">
                <a:latin typeface="Trebuchet MS"/>
                <a:cs typeface="Trebuchet MS"/>
              </a:rPr>
              <a:t>p</a:t>
            </a:r>
            <a:r>
              <a:rPr sz="2000" i="1" spc="-5" dirty="0">
                <a:latin typeface="Trebuchet MS"/>
                <a:cs typeface="Trebuchet MS"/>
              </a:rPr>
              <a:t>l</a:t>
            </a:r>
            <a:r>
              <a:rPr sz="2000" i="1" dirty="0">
                <a:latin typeface="Trebuchet MS"/>
                <a:cs typeface="Trebuchet MS"/>
              </a:rPr>
              <a:t>ic</a:t>
            </a:r>
            <a:r>
              <a:rPr sz="2000" i="1" spc="5" dirty="0">
                <a:latin typeface="Trebuchet MS"/>
                <a:cs typeface="Trebuchet MS"/>
              </a:rPr>
              <a:t>a</a:t>
            </a:r>
            <a:r>
              <a:rPr sz="2000" i="1" dirty="0">
                <a:latin typeface="Trebuchet MS"/>
                <a:cs typeface="Trebuchet MS"/>
              </a:rPr>
              <a:t>tion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85205" y="5969319"/>
            <a:ext cx="62738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rebuchet MS"/>
                <a:cs typeface="Trebuchet MS"/>
              </a:rPr>
              <a:t>D</a:t>
            </a:r>
            <a:r>
              <a:rPr sz="2000" dirty="0">
                <a:latin typeface="Trebuchet MS"/>
                <a:cs typeface="Trebuchet MS"/>
              </a:rPr>
              <a:t>B</a:t>
            </a:r>
            <a:r>
              <a:rPr sz="2000" spc="-5" dirty="0">
                <a:latin typeface="Trebuchet MS"/>
                <a:cs typeface="Trebuchet MS"/>
              </a:rPr>
              <a:t>MS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20495" y="5969319"/>
            <a:ext cx="107124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10" dirty="0">
                <a:latin typeface="Trebuchet MS"/>
                <a:cs typeface="Trebuchet MS"/>
              </a:rPr>
              <a:t>D</a:t>
            </a:r>
            <a:r>
              <a:rPr sz="2000" i="1" spc="5" dirty="0">
                <a:latin typeface="Trebuchet MS"/>
                <a:cs typeface="Trebuchet MS"/>
              </a:rPr>
              <a:t>a</a:t>
            </a:r>
            <a:r>
              <a:rPr sz="2000" i="1" dirty="0">
                <a:latin typeface="Trebuchet MS"/>
                <a:cs typeface="Trebuchet MS"/>
              </a:rPr>
              <a:t>t</a:t>
            </a:r>
            <a:r>
              <a:rPr sz="2000" i="1" spc="5" dirty="0">
                <a:latin typeface="Trebuchet MS"/>
                <a:cs typeface="Trebuchet MS"/>
              </a:rPr>
              <a:t>a</a:t>
            </a:r>
            <a:r>
              <a:rPr sz="2000" i="1" spc="-5" dirty="0">
                <a:latin typeface="Trebuchet MS"/>
                <a:cs typeface="Trebuchet MS"/>
              </a:rPr>
              <a:t>b</a:t>
            </a:r>
            <a:r>
              <a:rPr sz="2000" i="1" spc="10" dirty="0">
                <a:latin typeface="Trebuchet MS"/>
                <a:cs typeface="Trebuchet MS"/>
              </a:rPr>
              <a:t>a</a:t>
            </a:r>
            <a:r>
              <a:rPr sz="2000" i="1" spc="-10" dirty="0">
                <a:latin typeface="Trebuchet MS"/>
                <a:cs typeface="Trebuchet MS"/>
              </a:rPr>
              <a:t>s</a:t>
            </a:r>
            <a:r>
              <a:rPr sz="2000" i="1" dirty="0"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72739" y="2435734"/>
            <a:ext cx="1631951" cy="112395"/>
          </a:xfrm>
          <a:custGeom>
            <a:avLst/>
            <a:gdLst/>
            <a:ahLst/>
            <a:cxnLst/>
            <a:rect l="l" t="t" r="r" b="b"/>
            <a:pathLst>
              <a:path w="1631950" h="112394">
                <a:moveTo>
                  <a:pt x="96012" y="0"/>
                </a:moveTo>
                <a:lnTo>
                  <a:pt x="10368" y="49956"/>
                </a:lnTo>
                <a:lnTo>
                  <a:pt x="9906" y="50418"/>
                </a:lnTo>
                <a:lnTo>
                  <a:pt x="9906" y="61594"/>
                </a:lnTo>
                <a:lnTo>
                  <a:pt x="10368" y="62057"/>
                </a:lnTo>
                <a:lnTo>
                  <a:pt x="96012" y="112013"/>
                </a:lnTo>
                <a:lnTo>
                  <a:pt x="102235" y="110362"/>
                </a:lnTo>
                <a:lnTo>
                  <a:pt x="105029" y="105537"/>
                </a:lnTo>
                <a:lnTo>
                  <a:pt x="107950" y="100711"/>
                </a:lnTo>
                <a:lnTo>
                  <a:pt x="106299" y="94487"/>
                </a:lnTo>
                <a:lnTo>
                  <a:pt x="55317" y="64769"/>
                </a:lnTo>
                <a:lnTo>
                  <a:pt x="25273" y="64769"/>
                </a:lnTo>
                <a:lnTo>
                  <a:pt x="25273" y="47243"/>
                </a:lnTo>
                <a:lnTo>
                  <a:pt x="55317" y="47243"/>
                </a:lnTo>
                <a:lnTo>
                  <a:pt x="106299" y="17525"/>
                </a:lnTo>
                <a:lnTo>
                  <a:pt x="107950" y="11302"/>
                </a:lnTo>
                <a:lnTo>
                  <a:pt x="105156" y="6476"/>
                </a:lnTo>
                <a:lnTo>
                  <a:pt x="102235" y="1650"/>
                </a:lnTo>
                <a:lnTo>
                  <a:pt x="96012" y="0"/>
                </a:lnTo>
                <a:close/>
              </a:path>
              <a:path w="1631950" h="112394">
                <a:moveTo>
                  <a:pt x="1591654" y="56006"/>
                </a:moveTo>
                <a:lnTo>
                  <a:pt x="1525651" y="94487"/>
                </a:lnTo>
                <a:lnTo>
                  <a:pt x="1524000" y="100711"/>
                </a:lnTo>
                <a:lnTo>
                  <a:pt x="1526794" y="105537"/>
                </a:lnTo>
                <a:lnTo>
                  <a:pt x="1529714" y="110362"/>
                </a:lnTo>
                <a:lnTo>
                  <a:pt x="1535938" y="112013"/>
                </a:lnTo>
                <a:lnTo>
                  <a:pt x="1616933" y="64769"/>
                </a:lnTo>
                <a:lnTo>
                  <a:pt x="1606677" y="64769"/>
                </a:lnTo>
                <a:lnTo>
                  <a:pt x="1591654" y="56006"/>
                </a:lnTo>
                <a:close/>
              </a:path>
              <a:path w="1631950" h="112394">
                <a:moveTo>
                  <a:pt x="10368" y="62057"/>
                </a:moveTo>
                <a:lnTo>
                  <a:pt x="14478" y="66166"/>
                </a:lnTo>
                <a:lnTo>
                  <a:pt x="17410" y="66166"/>
                </a:lnTo>
                <a:lnTo>
                  <a:pt x="10368" y="62057"/>
                </a:lnTo>
                <a:close/>
              </a:path>
              <a:path w="1631950" h="112394">
                <a:moveTo>
                  <a:pt x="1574237" y="45846"/>
                </a:moveTo>
                <a:lnTo>
                  <a:pt x="57712" y="45846"/>
                </a:lnTo>
                <a:lnTo>
                  <a:pt x="40295" y="56006"/>
                </a:lnTo>
                <a:lnTo>
                  <a:pt x="57712" y="66166"/>
                </a:lnTo>
                <a:lnTo>
                  <a:pt x="1574237" y="66166"/>
                </a:lnTo>
                <a:lnTo>
                  <a:pt x="1591654" y="56006"/>
                </a:lnTo>
                <a:lnTo>
                  <a:pt x="1574237" y="45846"/>
                </a:lnTo>
                <a:close/>
              </a:path>
              <a:path w="1631950" h="112394">
                <a:moveTo>
                  <a:pt x="1621581" y="62057"/>
                </a:moveTo>
                <a:lnTo>
                  <a:pt x="1614539" y="66166"/>
                </a:lnTo>
                <a:lnTo>
                  <a:pt x="1617472" y="66166"/>
                </a:lnTo>
                <a:lnTo>
                  <a:pt x="1621581" y="62057"/>
                </a:lnTo>
                <a:close/>
              </a:path>
              <a:path w="1631950" h="112394">
                <a:moveTo>
                  <a:pt x="25273" y="47243"/>
                </a:moveTo>
                <a:lnTo>
                  <a:pt x="25273" y="64769"/>
                </a:lnTo>
                <a:lnTo>
                  <a:pt x="40295" y="56006"/>
                </a:lnTo>
                <a:lnTo>
                  <a:pt x="25273" y="47243"/>
                </a:lnTo>
                <a:close/>
              </a:path>
              <a:path w="1631950" h="112394">
                <a:moveTo>
                  <a:pt x="40295" y="56006"/>
                </a:moveTo>
                <a:lnTo>
                  <a:pt x="25273" y="64769"/>
                </a:lnTo>
                <a:lnTo>
                  <a:pt x="55317" y="64769"/>
                </a:lnTo>
                <a:lnTo>
                  <a:pt x="40295" y="56006"/>
                </a:lnTo>
                <a:close/>
              </a:path>
              <a:path w="1631950" h="112394">
                <a:moveTo>
                  <a:pt x="1606677" y="47243"/>
                </a:moveTo>
                <a:lnTo>
                  <a:pt x="1591654" y="56006"/>
                </a:lnTo>
                <a:lnTo>
                  <a:pt x="1606677" y="64769"/>
                </a:lnTo>
                <a:lnTo>
                  <a:pt x="1606677" y="47243"/>
                </a:lnTo>
                <a:close/>
              </a:path>
              <a:path w="1631950" h="112394">
                <a:moveTo>
                  <a:pt x="1616933" y="47243"/>
                </a:moveTo>
                <a:lnTo>
                  <a:pt x="1606677" y="47243"/>
                </a:lnTo>
                <a:lnTo>
                  <a:pt x="1606677" y="64769"/>
                </a:lnTo>
                <a:lnTo>
                  <a:pt x="1616933" y="64769"/>
                </a:lnTo>
                <a:lnTo>
                  <a:pt x="1621581" y="62057"/>
                </a:lnTo>
                <a:lnTo>
                  <a:pt x="1622044" y="61594"/>
                </a:lnTo>
                <a:lnTo>
                  <a:pt x="1622044" y="50418"/>
                </a:lnTo>
                <a:lnTo>
                  <a:pt x="1621581" y="49956"/>
                </a:lnTo>
                <a:lnTo>
                  <a:pt x="1616933" y="47243"/>
                </a:lnTo>
                <a:close/>
              </a:path>
              <a:path w="1631950" h="112394">
                <a:moveTo>
                  <a:pt x="10368" y="49956"/>
                </a:moveTo>
                <a:lnTo>
                  <a:pt x="0" y="56006"/>
                </a:lnTo>
                <a:lnTo>
                  <a:pt x="10368" y="62057"/>
                </a:lnTo>
                <a:lnTo>
                  <a:pt x="9906" y="61594"/>
                </a:lnTo>
                <a:lnTo>
                  <a:pt x="9906" y="50418"/>
                </a:lnTo>
                <a:lnTo>
                  <a:pt x="10368" y="49956"/>
                </a:lnTo>
                <a:close/>
              </a:path>
              <a:path w="1631950" h="112394">
                <a:moveTo>
                  <a:pt x="1621581" y="49956"/>
                </a:moveTo>
                <a:lnTo>
                  <a:pt x="1622044" y="50418"/>
                </a:lnTo>
                <a:lnTo>
                  <a:pt x="1622044" y="61594"/>
                </a:lnTo>
                <a:lnTo>
                  <a:pt x="1621581" y="62057"/>
                </a:lnTo>
                <a:lnTo>
                  <a:pt x="1631950" y="56006"/>
                </a:lnTo>
                <a:lnTo>
                  <a:pt x="1621581" y="49956"/>
                </a:lnTo>
                <a:close/>
              </a:path>
              <a:path w="1631950" h="112394">
                <a:moveTo>
                  <a:pt x="55317" y="47243"/>
                </a:moveTo>
                <a:lnTo>
                  <a:pt x="25273" y="47243"/>
                </a:lnTo>
                <a:lnTo>
                  <a:pt x="40295" y="56006"/>
                </a:lnTo>
                <a:lnTo>
                  <a:pt x="55317" y="47243"/>
                </a:lnTo>
                <a:close/>
              </a:path>
              <a:path w="1631950" h="112394">
                <a:moveTo>
                  <a:pt x="1535938" y="0"/>
                </a:moveTo>
                <a:lnTo>
                  <a:pt x="1529714" y="1650"/>
                </a:lnTo>
                <a:lnTo>
                  <a:pt x="1526794" y="6476"/>
                </a:lnTo>
                <a:lnTo>
                  <a:pt x="1524000" y="11302"/>
                </a:lnTo>
                <a:lnTo>
                  <a:pt x="1525651" y="17525"/>
                </a:lnTo>
                <a:lnTo>
                  <a:pt x="1591654" y="56006"/>
                </a:lnTo>
                <a:lnTo>
                  <a:pt x="1606677" y="47243"/>
                </a:lnTo>
                <a:lnTo>
                  <a:pt x="1616933" y="47243"/>
                </a:lnTo>
                <a:lnTo>
                  <a:pt x="1535938" y="0"/>
                </a:lnTo>
                <a:close/>
              </a:path>
              <a:path w="1631950" h="112394">
                <a:moveTo>
                  <a:pt x="17410" y="45846"/>
                </a:moveTo>
                <a:lnTo>
                  <a:pt x="14478" y="45846"/>
                </a:lnTo>
                <a:lnTo>
                  <a:pt x="10368" y="49956"/>
                </a:lnTo>
                <a:lnTo>
                  <a:pt x="17410" y="45846"/>
                </a:lnTo>
                <a:close/>
              </a:path>
              <a:path w="1631950" h="112394">
                <a:moveTo>
                  <a:pt x="1617472" y="45846"/>
                </a:moveTo>
                <a:lnTo>
                  <a:pt x="1614539" y="45846"/>
                </a:lnTo>
                <a:lnTo>
                  <a:pt x="1621581" y="49956"/>
                </a:lnTo>
                <a:lnTo>
                  <a:pt x="1617472" y="45846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86381" y="2435734"/>
            <a:ext cx="6010911" cy="2741295"/>
          </a:xfrm>
          <a:custGeom>
            <a:avLst/>
            <a:gdLst/>
            <a:ahLst/>
            <a:cxnLst/>
            <a:rect l="l" t="t" r="r" b="b"/>
            <a:pathLst>
              <a:path w="6010909" h="2741295">
                <a:moveTo>
                  <a:pt x="17399" y="2674747"/>
                </a:moveTo>
                <a:lnTo>
                  <a:pt x="14478" y="2674747"/>
                </a:lnTo>
                <a:lnTo>
                  <a:pt x="10363" y="2678861"/>
                </a:lnTo>
                <a:lnTo>
                  <a:pt x="17399" y="2674747"/>
                </a:lnTo>
                <a:close/>
              </a:path>
              <a:path w="6010909" h="2741295">
                <a:moveTo>
                  <a:pt x="2789301" y="2684907"/>
                </a:moveTo>
                <a:lnTo>
                  <a:pt x="2778645" y="2678709"/>
                </a:lnTo>
                <a:lnTo>
                  <a:pt x="2774696" y="2674747"/>
                </a:lnTo>
                <a:lnTo>
                  <a:pt x="2771864" y="2674747"/>
                </a:lnTo>
                <a:lnTo>
                  <a:pt x="2774251" y="2676144"/>
                </a:lnTo>
                <a:lnTo>
                  <a:pt x="2693162" y="2628900"/>
                </a:lnTo>
                <a:lnTo>
                  <a:pt x="2686939" y="2630551"/>
                </a:lnTo>
                <a:lnTo>
                  <a:pt x="2681351" y="2640203"/>
                </a:lnTo>
                <a:lnTo>
                  <a:pt x="2683002" y="2646426"/>
                </a:lnTo>
                <a:lnTo>
                  <a:pt x="2731566" y="2674747"/>
                </a:lnTo>
                <a:lnTo>
                  <a:pt x="57708" y="2674747"/>
                </a:lnTo>
                <a:lnTo>
                  <a:pt x="106299" y="2646426"/>
                </a:lnTo>
                <a:lnTo>
                  <a:pt x="107950" y="2640203"/>
                </a:lnTo>
                <a:lnTo>
                  <a:pt x="105029" y="2635377"/>
                </a:lnTo>
                <a:lnTo>
                  <a:pt x="102235" y="2630551"/>
                </a:lnTo>
                <a:lnTo>
                  <a:pt x="96012" y="2628900"/>
                </a:lnTo>
                <a:lnTo>
                  <a:pt x="10363" y="2678861"/>
                </a:lnTo>
                <a:lnTo>
                  <a:pt x="0" y="2684907"/>
                </a:lnTo>
                <a:lnTo>
                  <a:pt x="10363" y="2690965"/>
                </a:lnTo>
                <a:lnTo>
                  <a:pt x="14478" y="2695067"/>
                </a:lnTo>
                <a:lnTo>
                  <a:pt x="17386" y="2695067"/>
                </a:lnTo>
                <a:lnTo>
                  <a:pt x="96012" y="2740914"/>
                </a:lnTo>
                <a:lnTo>
                  <a:pt x="102235" y="2739263"/>
                </a:lnTo>
                <a:lnTo>
                  <a:pt x="105029" y="2734437"/>
                </a:lnTo>
                <a:lnTo>
                  <a:pt x="107950" y="2729611"/>
                </a:lnTo>
                <a:lnTo>
                  <a:pt x="106299" y="2723388"/>
                </a:lnTo>
                <a:lnTo>
                  <a:pt x="55308" y="2693670"/>
                </a:lnTo>
                <a:lnTo>
                  <a:pt x="57708" y="2695067"/>
                </a:lnTo>
                <a:lnTo>
                  <a:pt x="2731566" y="2695067"/>
                </a:lnTo>
                <a:lnTo>
                  <a:pt x="2683002" y="2723388"/>
                </a:lnTo>
                <a:lnTo>
                  <a:pt x="2681351" y="2729611"/>
                </a:lnTo>
                <a:lnTo>
                  <a:pt x="2686939" y="2739263"/>
                </a:lnTo>
                <a:lnTo>
                  <a:pt x="2693162" y="2740914"/>
                </a:lnTo>
                <a:lnTo>
                  <a:pt x="2771864" y="2695067"/>
                </a:lnTo>
                <a:lnTo>
                  <a:pt x="2774696" y="2695067"/>
                </a:lnTo>
                <a:lnTo>
                  <a:pt x="2778645" y="2691117"/>
                </a:lnTo>
                <a:lnTo>
                  <a:pt x="2789301" y="2684907"/>
                </a:lnTo>
                <a:close/>
              </a:path>
              <a:path w="6010909" h="2741295">
                <a:moveTo>
                  <a:pt x="5522214" y="45847"/>
                </a:moveTo>
                <a:lnTo>
                  <a:pt x="5519293" y="45847"/>
                </a:lnTo>
                <a:lnTo>
                  <a:pt x="5515178" y="49961"/>
                </a:lnTo>
                <a:lnTo>
                  <a:pt x="5522214" y="45847"/>
                </a:lnTo>
                <a:close/>
              </a:path>
              <a:path w="6010909" h="2741295">
                <a:moveTo>
                  <a:pt x="6010402" y="50419"/>
                </a:moveTo>
                <a:lnTo>
                  <a:pt x="6005830" y="45847"/>
                </a:lnTo>
                <a:lnTo>
                  <a:pt x="5562524" y="45847"/>
                </a:lnTo>
                <a:lnTo>
                  <a:pt x="5611114" y="17526"/>
                </a:lnTo>
                <a:lnTo>
                  <a:pt x="5612765" y="11303"/>
                </a:lnTo>
                <a:lnTo>
                  <a:pt x="5609844" y="6477"/>
                </a:lnTo>
                <a:lnTo>
                  <a:pt x="5607050" y="1651"/>
                </a:lnTo>
                <a:lnTo>
                  <a:pt x="5600827" y="0"/>
                </a:lnTo>
                <a:lnTo>
                  <a:pt x="5515178" y="49961"/>
                </a:lnTo>
                <a:lnTo>
                  <a:pt x="5504815" y="56007"/>
                </a:lnTo>
                <a:lnTo>
                  <a:pt x="5515178" y="62064"/>
                </a:lnTo>
                <a:lnTo>
                  <a:pt x="5519293" y="66167"/>
                </a:lnTo>
                <a:lnTo>
                  <a:pt x="5522201" y="66167"/>
                </a:lnTo>
                <a:lnTo>
                  <a:pt x="5600827" y="112014"/>
                </a:lnTo>
                <a:lnTo>
                  <a:pt x="5607050" y="110363"/>
                </a:lnTo>
                <a:lnTo>
                  <a:pt x="5609844" y="105537"/>
                </a:lnTo>
                <a:lnTo>
                  <a:pt x="5612765" y="100711"/>
                </a:lnTo>
                <a:lnTo>
                  <a:pt x="5611114" y="94488"/>
                </a:lnTo>
                <a:lnTo>
                  <a:pt x="5560123" y="64770"/>
                </a:lnTo>
                <a:lnTo>
                  <a:pt x="5562524" y="66167"/>
                </a:lnTo>
                <a:lnTo>
                  <a:pt x="5990082" y="66167"/>
                </a:lnTo>
                <a:lnTo>
                  <a:pt x="5990082" y="2674759"/>
                </a:lnTo>
                <a:lnTo>
                  <a:pt x="4492549" y="2674759"/>
                </a:lnTo>
                <a:lnTo>
                  <a:pt x="4475124" y="2684907"/>
                </a:lnTo>
                <a:lnTo>
                  <a:pt x="4490148" y="2676144"/>
                </a:lnTo>
                <a:lnTo>
                  <a:pt x="4541139" y="2646426"/>
                </a:lnTo>
                <a:lnTo>
                  <a:pt x="4542790" y="2640203"/>
                </a:lnTo>
                <a:lnTo>
                  <a:pt x="4539869" y="2635377"/>
                </a:lnTo>
                <a:lnTo>
                  <a:pt x="4537075" y="2630551"/>
                </a:lnTo>
                <a:lnTo>
                  <a:pt x="4530852" y="2628900"/>
                </a:lnTo>
                <a:lnTo>
                  <a:pt x="4452239" y="2674759"/>
                </a:lnTo>
                <a:lnTo>
                  <a:pt x="4449318" y="2674759"/>
                </a:lnTo>
                <a:lnTo>
                  <a:pt x="4445203" y="2678861"/>
                </a:lnTo>
                <a:lnTo>
                  <a:pt x="4434840" y="2684907"/>
                </a:lnTo>
                <a:lnTo>
                  <a:pt x="4445203" y="2690965"/>
                </a:lnTo>
                <a:lnTo>
                  <a:pt x="4449318" y="2695067"/>
                </a:lnTo>
                <a:lnTo>
                  <a:pt x="4452226" y="2695067"/>
                </a:lnTo>
                <a:lnTo>
                  <a:pt x="4530852" y="2740914"/>
                </a:lnTo>
                <a:lnTo>
                  <a:pt x="4537075" y="2739263"/>
                </a:lnTo>
                <a:lnTo>
                  <a:pt x="4539869" y="2734437"/>
                </a:lnTo>
                <a:lnTo>
                  <a:pt x="4542790" y="2729611"/>
                </a:lnTo>
                <a:lnTo>
                  <a:pt x="4541139" y="2723388"/>
                </a:lnTo>
                <a:lnTo>
                  <a:pt x="4490148" y="2693670"/>
                </a:lnTo>
                <a:lnTo>
                  <a:pt x="4492549" y="2695067"/>
                </a:lnTo>
                <a:lnTo>
                  <a:pt x="6005830" y="2695067"/>
                </a:lnTo>
                <a:lnTo>
                  <a:pt x="6010402" y="2690495"/>
                </a:lnTo>
                <a:lnTo>
                  <a:pt x="6010402" y="2684907"/>
                </a:lnTo>
                <a:lnTo>
                  <a:pt x="6010402" y="2674759"/>
                </a:lnTo>
                <a:lnTo>
                  <a:pt x="6010402" y="66167"/>
                </a:lnTo>
                <a:lnTo>
                  <a:pt x="6010402" y="56007"/>
                </a:lnTo>
                <a:lnTo>
                  <a:pt x="6010402" y="50419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769871" y="3070860"/>
            <a:ext cx="2520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6F2F9F"/>
                </a:solidFill>
                <a:latin typeface="Trebuchet MS"/>
                <a:cs typeface="Trebuchet MS"/>
              </a:rPr>
              <a:t>[1]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81366" y="3070860"/>
            <a:ext cx="2520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6F2F9F"/>
                </a:solidFill>
                <a:latin typeface="Trebuchet MS"/>
                <a:cs typeface="Trebuchet MS"/>
              </a:rPr>
              <a:t>[2]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98361" y="5788026"/>
            <a:ext cx="2520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6F2F9F"/>
                </a:solidFill>
                <a:latin typeface="Trebuchet MS"/>
                <a:cs typeface="Trebuchet MS"/>
              </a:rPr>
              <a:t>[3]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76146" y="5788026"/>
            <a:ext cx="2520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6F2F9F"/>
                </a:solidFill>
                <a:latin typeface="Trebuchet MS"/>
                <a:cs typeface="Trebuchet MS"/>
              </a:rPr>
              <a:t>[4]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/>
          <a:lstStyle/>
          <a:p>
            <a:r>
              <a:rPr lang="en-US" dirty="0" err="1" smtClean="0"/>
              <a:t>Evolusi</a:t>
            </a:r>
            <a:r>
              <a:rPr lang="en-US" dirty="0" smtClean="0"/>
              <a:t> Basis Data (Database)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525963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Database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Indonesia </a:t>
            </a:r>
            <a:r>
              <a:rPr lang="en-US" dirty="0" err="1"/>
              <a:t>disebut</a:t>
            </a:r>
            <a:r>
              <a:rPr lang="en-US" dirty="0"/>
              <a:t> Basis Data,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 </a:t>
            </a:r>
            <a:r>
              <a:rPr lang="en-US" b="1" dirty="0" err="1"/>
              <a:t>sekumpulan</a:t>
            </a:r>
            <a:r>
              <a:rPr lang="en-US" b="1" dirty="0"/>
              <a:t> data yang </a:t>
            </a:r>
            <a:r>
              <a:rPr lang="en-US" b="1" dirty="0" err="1"/>
              <a:t>telah</a:t>
            </a:r>
            <a:r>
              <a:rPr lang="en-US" b="1" dirty="0"/>
              <a:t> </a:t>
            </a:r>
            <a:r>
              <a:rPr lang="en-US" b="1" dirty="0" err="1"/>
              <a:t>diolah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disimpan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bentuk</a:t>
            </a:r>
            <a:r>
              <a:rPr lang="en-US" b="1" dirty="0"/>
              <a:t> </a:t>
            </a:r>
            <a:r>
              <a:rPr lang="en-US" b="1" dirty="0" err="1"/>
              <a:t>eletronik</a:t>
            </a:r>
            <a:r>
              <a:rPr lang="en-US" b="1" dirty="0"/>
              <a:t> </a:t>
            </a:r>
            <a:r>
              <a:rPr lang="en-US" b="1" dirty="0" err="1"/>
              <a:t>sehingga</a:t>
            </a:r>
            <a:r>
              <a:rPr lang="en-US" b="1" dirty="0"/>
              <a:t> </a:t>
            </a:r>
            <a:r>
              <a:rPr lang="en-US" b="1" dirty="0" err="1"/>
              <a:t>membentuk</a:t>
            </a:r>
            <a:r>
              <a:rPr lang="en-US" b="1" dirty="0"/>
              <a:t> </a:t>
            </a:r>
            <a:r>
              <a:rPr lang="en-US" b="1" dirty="0" err="1"/>
              <a:t>suatu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pengambilan</a:t>
            </a:r>
            <a:r>
              <a:rPr lang="en-US" b="1" dirty="0"/>
              <a:t> </a:t>
            </a:r>
            <a:r>
              <a:rPr lang="en-US" b="1" dirty="0" err="1"/>
              <a:t>suatu</a:t>
            </a:r>
            <a:r>
              <a:rPr lang="en-US" b="1" dirty="0"/>
              <a:t> </a:t>
            </a:r>
            <a:r>
              <a:rPr lang="en-US" b="1" dirty="0" err="1"/>
              <a:t>keputusan</a:t>
            </a:r>
            <a:r>
              <a:rPr lang="en-US" b="1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95400"/>
            <a:ext cx="7620000" cy="225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112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096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Prinsip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dan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Tujuan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Pengolahan</a:t>
            </a:r>
            <a:r>
              <a:rPr lang="en-US" b="1" dirty="0">
                <a:solidFill>
                  <a:srgbClr val="C00000"/>
                </a:solidFill>
              </a:rPr>
              <a:t> Basis Data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98316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Kemudahan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data (speed)</a:t>
            </a:r>
          </a:p>
          <a:p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( space)</a:t>
            </a:r>
          </a:p>
          <a:p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dirty="0" err="1"/>
              <a:t>redudansi</a:t>
            </a:r>
            <a:r>
              <a:rPr lang="en-US" dirty="0"/>
              <a:t> data</a:t>
            </a:r>
          </a:p>
          <a:p>
            <a:r>
              <a:rPr lang="en-US" dirty="0" err="1"/>
              <a:t>Keakuratan</a:t>
            </a:r>
            <a:r>
              <a:rPr lang="en-US" dirty="0"/>
              <a:t> (Accuracy)</a:t>
            </a:r>
          </a:p>
          <a:p>
            <a:r>
              <a:rPr lang="en-US" dirty="0" err="1"/>
              <a:t>Pembentukan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&amp;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data </a:t>
            </a:r>
            <a:r>
              <a:rPr lang="en-US" dirty="0" err="1"/>
              <a:t>berdasar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/ </a:t>
            </a:r>
            <a:r>
              <a:rPr lang="en-US" dirty="0" err="1"/>
              <a:t>batasan</a:t>
            </a:r>
            <a:r>
              <a:rPr lang="en-US" dirty="0"/>
              <a:t> (constraint).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tipe</a:t>
            </a:r>
            <a:r>
              <a:rPr lang="en-US" dirty="0"/>
              <a:t> data, domain data, </a:t>
            </a:r>
            <a:r>
              <a:rPr lang="en-US" dirty="0" err="1"/>
              <a:t>keunikan</a:t>
            </a:r>
            <a:r>
              <a:rPr lang="en-US" dirty="0"/>
              <a:t> data,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ketidakakuratan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entry / </a:t>
            </a:r>
            <a:r>
              <a:rPr lang="en-US" dirty="0" err="1"/>
              <a:t>penyimpanan</a:t>
            </a:r>
            <a:r>
              <a:rPr lang="en-US" dirty="0"/>
              <a:t> data.</a:t>
            </a:r>
          </a:p>
          <a:p>
            <a:r>
              <a:rPr lang="en-US" dirty="0" err="1"/>
              <a:t>Ketersediaan</a:t>
            </a:r>
            <a:r>
              <a:rPr lang="en-US" dirty="0"/>
              <a:t> (</a:t>
            </a:r>
            <a:r>
              <a:rPr lang="en-US" dirty="0" err="1"/>
              <a:t>Avaibility</a:t>
            </a:r>
            <a:r>
              <a:rPr lang="en-US" dirty="0"/>
              <a:t>) </a:t>
            </a:r>
            <a:r>
              <a:rPr lang="en-US" dirty="0" err="1"/>
              <a:t>Pemilahan</a:t>
            </a:r>
            <a:r>
              <a:rPr lang="en-US" dirty="0"/>
              <a:t> data yang </a:t>
            </a:r>
            <a:r>
              <a:rPr lang="en-US" dirty="0" err="1"/>
              <a:t>sifatnya</a:t>
            </a:r>
            <a:r>
              <a:rPr lang="en-US" dirty="0"/>
              <a:t> </a:t>
            </a:r>
            <a:r>
              <a:rPr lang="en-US" dirty="0" err="1"/>
              <a:t>pasif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database </a:t>
            </a:r>
            <a:r>
              <a:rPr lang="en-US" dirty="0" err="1"/>
              <a:t>aktif</a:t>
            </a:r>
            <a:r>
              <a:rPr lang="en-US" dirty="0"/>
              <a:t>.</a:t>
            </a:r>
          </a:p>
          <a:p>
            <a:r>
              <a:rPr lang="en-US" dirty="0" err="1"/>
              <a:t>Keamanan</a:t>
            </a:r>
            <a:r>
              <a:rPr lang="en-US" dirty="0"/>
              <a:t> (Security)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data.</a:t>
            </a:r>
          </a:p>
          <a:p>
            <a:r>
              <a:rPr lang="en-US" dirty="0" err="1"/>
              <a:t>Kebersamaan</a:t>
            </a:r>
            <a:r>
              <a:rPr lang="en-US" dirty="0"/>
              <a:t> </a:t>
            </a:r>
            <a:r>
              <a:rPr lang="en-US" dirty="0" err="1"/>
              <a:t>pemakaian</a:t>
            </a:r>
            <a:r>
              <a:rPr lang="en-US" dirty="0"/>
              <a:t> (</a:t>
            </a:r>
            <a:r>
              <a:rPr lang="en-US" dirty="0" err="1"/>
              <a:t>Sharability</a:t>
            </a:r>
            <a:r>
              <a:rPr lang="en-US" dirty="0"/>
              <a:t>) </a:t>
            </a:r>
            <a:r>
              <a:rPr lang="en-US" dirty="0" err="1"/>
              <a:t>Bersifat</a:t>
            </a:r>
            <a:r>
              <a:rPr lang="en-US" dirty="0"/>
              <a:t> multiuser.</a:t>
            </a:r>
          </a:p>
          <a:p>
            <a:endParaRPr lang="en-US" sz="28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>
                <a:solidFill>
                  <a:srgbClr val="FF0000"/>
                </a:solidFill>
              </a:rPr>
              <a:t>      </a:t>
            </a:r>
            <a:r>
              <a:rPr lang="en-US" sz="4800" dirty="0" err="1" smtClean="0">
                <a:solidFill>
                  <a:srgbClr val="FF0000"/>
                </a:solidFill>
              </a:rPr>
              <a:t>Sistem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i="1" spc="-5" dirty="0">
                <a:solidFill>
                  <a:srgbClr val="FF0000"/>
                </a:solidFill>
                <a:latin typeface="Trebuchet MS"/>
                <a:cs typeface="Trebuchet MS"/>
              </a:rPr>
              <a:t>File</a:t>
            </a:r>
            <a:r>
              <a:rPr lang="en-US" sz="4800" i="1" spc="-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4800" spc="-35" dirty="0" err="1">
                <a:solidFill>
                  <a:srgbClr val="FF0000"/>
                </a:solidFill>
              </a:rPr>
              <a:t>Tradisional</a:t>
            </a:r>
            <a:r>
              <a:rPr lang="en-US" sz="4800" spc="-50" dirty="0">
                <a:solidFill>
                  <a:srgbClr val="FF0000"/>
                </a:solidFill>
              </a:rPr>
              <a:t> 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vs</a:t>
            </a:r>
            <a:r>
              <a:rPr lang="en-US" sz="4800" spc="-30" smtClean="0">
                <a:solidFill>
                  <a:srgbClr val="FF0000"/>
                </a:solidFill>
              </a:rPr>
              <a:t> BASIS DATA</a:t>
            </a:r>
            <a:endParaRPr lang="en-US" sz="4800" dirty="0"/>
          </a:p>
        </p:txBody>
      </p:sp>
      <p:sp>
        <p:nvSpPr>
          <p:cNvPr id="4" name="Right Arrow 3"/>
          <p:cNvSpPr/>
          <p:nvPr/>
        </p:nvSpPr>
        <p:spPr>
          <a:xfrm>
            <a:off x="897835" y="19050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8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013200"/>
            <a:ext cx="449580" cy="2844800"/>
          </a:xfrm>
          <a:custGeom>
            <a:avLst/>
            <a:gdLst/>
            <a:ahLst/>
            <a:cxnLst/>
            <a:rect l="l" t="t" r="r" b="b"/>
            <a:pathLst>
              <a:path w="449580" h="2844800">
                <a:moveTo>
                  <a:pt x="0" y="0"/>
                </a:moveTo>
                <a:lnTo>
                  <a:pt x="0" y="2844800"/>
                </a:lnTo>
                <a:lnTo>
                  <a:pt x="449580" y="2844800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4700" y="381000"/>
            <a:ext cx="623697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0000"/>
                </a:solidFill>
              </a:rPr>
              <a:t>Sistem </a:t>
            </a:r>
            <a:r>
              <a:rPr sz="3200" i="1" spc="-5" dirty="0">
                <a:solidFill>
                  <a:srgbClr val="FF0000"/>
                </a:solidFill>
                <a:latin typeface="Trebuchet MS"/>
                <a:cs typeface="Trebuchet MS"/>
              </a:rPr>
              <a:t>File</a:t>
            </a:r>
            <a:r>
              <a:rPr sz="3200" i="1" spc="-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spc="-35" dirty="0">
                <a:solidFill>
                  <a:srgbClr val="FF0000"/>
                </a:solidFill>
              </a:rPr>
              <a:t>Tradisional</a:t>
            </a:r>
            <a:r>
              <a:rPr sz="3200" spc="-50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dan</a:t>
            </a:r>
            <a:r>
              <a:rPr sz="3200" spc="-30" dirty="0">
                <a:solidFill>
                  <a:srgbClr val="FF0000"/>
                </a:solidFill>
              </a:rPr>
              <a:t> </a:t>
            </a:r>
            <a:r>
              <a:rPr sz="3200" spc="-5" dirty="0">
                <a:solidFill>
                  <a:srgbClr val="FF0000"/>
                </a:solidFill>
              </a:rPr>
              <a:t>Basis</a:t>
            </a:r>
            <a:r>
              <a:rPr sz="3200" spc="-25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Data</a:t>
            </a:r>
            <a:endParaRPr sz="3200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700" y="990600"/>
            <a:ext cx="8636000" cy="0"/>
          </a:xfrm>
          <a:custGeom>
            <a:avLst/>
            <a:gdLst/>
            <a:ahLst/>
            <a:cxnLst/>
            <a:rect l="l" t="t" r="r" b="b"/>
            <a:pathLst>
              <a:path w="8636000">
                <a:moveTo>
                  <a:pt x="0" y="0"/>
                </a:moveTo>
                <a:lnTo>
                  <a:pt x="8636000" y="0"/>
                </a:lnTo>
              </a:path>
            </a:pathLst>
          </a:custGeom>
          <a:ln w="2032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6919" y="1143000"/>
            <a:ext cx="8818880" cy="4937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9525" indent="-342900" algn="just">
              <a:lnSpc>
                <a:spcPct val="100000"/>
              </a:lnSpc>
              <a:spcBef>
                <a:spcPts val="100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47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b="1" spc="-5" dirty="0">
                <a:solidFill>
                  <a:srgbClr val="3E7818"/>
                </a:solidFill>
                <a:latin typeface="Trebuchet MS"/>
                <a:cs typeface="Trebuchet MS"/>
              </a:rPr>
              <a:t>Sistem </a:t>
            </a:r>
            <a:r>
              <a:rPr sz="1800" b="1" i="1" spc="-5" dirty="0">
                <a:solidFill>
                  <a:srgbClr val="3E7818"/>
                </a:solidFill>
                <a:latin typeface="Trebuchet MS"/>
                <a:cs typeface="Trebuchet MS"/>
              </a:rPr>
              <a:t>file </a:t>
            </a:r>
            <a:r>
              <a:rPr sz="1800" b="1" spc="-10" dirty="0">
                <a:solidFill>
                  <a:srgbClr val="3E7818"/>
                </a:solidFill>
                <a:latin typeface="Trebuchet MS"/>
                <a:cs typeface="Trebuchet MS"/>
              </a:rPr>
              <a:t>tradisional </a:t>
            </a:r>
            <a:r>
              <a:rPr sz="1800" spc="-5" dirty="0">
                <a:latin typeface="Trebuchet MS"/>
                <a:cs typeface="Trebuchet MS"/>
              </a:rPr>
              <a:t>berorientasi </a:t>
            </a:r>
            <a:r>
              <a:rPr sz="1800" dirty="0">
                <a:latin typeface="Trebuchet MS"/>
                <a:cs typeface="Trebuchet MS"/>
              </a:rPr>
              <a:t>pada </a:t>
            </a:r>
            <a:r>
              <a:rPr sz="1800" spc="-5" dirty="0">
                <a:latin typeface="Trebuchet MS"/>
                <a:cs typeface="Trebuchet MS"/>
              </a:rPr>
              <a:t>program aplikasi dan setiap aplikasi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berdiri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sendiri,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seperti: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aplikasi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produk,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aplikasi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i="1" spc="-10" dirty="0">
                <a:latin typeface="Trebuchet MS"/>
                <a:cs typeface="Trebuchet MS"/>
              </a:rPr>
              <a:t>inventory</a:t>
            </a:r>
            <a:r>
              <a:rPr sz="1800" i="1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dan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aplikasi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i="1" spc="-10" dirty="0">
                <a:latin typeface="Trebuchet MS"/>
                <a:cs typeface="Trebuchet MS"/>
              </a:rPr>
              <a:t>payroll</a:t>
            </a:r>
            <a:r>
              <a:rPr sz="1800" spc="-10" dirty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1000"/>
              </a:spcBef>
            </a:pPr>
            <a:r>
              <a:rPr sz="1800" b="1" dirty="0">
                <a:solidFill>
                  <a:srgbClr val="3E7818"/>
                </a:solidFill>
                <a:latin typeface="Trebuchet MS"/>
                <a:cs typeface="Trebuchet MS"/>
              </a:rPr>
              <a:t>Keterbatasan</a:t>
            </a:r>
            <a:r>
              <a:rPr sz="1800" b="1" spc="-20" dirty="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sistem </a:t>
            </a:r>
            <a:r>
              <a:rPr sz="1800" i="1" spc="-5" dirty="0">
                <a:latin typeface="Trebuchet MS"/>
                <a:cs typeface="Trebuchet MS"/>
              </a:rPr>
              <a:t>file</a:t>
            </a:r>
            <a:r>
              <a:rPr sz="1800" i="1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tradisional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adalah:</a:t>
            </a:r>
            <a:endParaRPr sz="1800" dirty="0">
              <a:latin typeface="Trebuchet MS"/>
              <a:cs typeface="Trebuchet MS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1000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Timbulnya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kerangkapan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data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(</a:t>
            </a:r>
            <a:r>
              <a:rPr sz="1800" i="1" spc="-5" dirty="0">
                <a:latin typeface="Trebuchet MS"/>
                <a:cs typeface="Trebuchet MS"/>
              </a:rPr>
              <a:t>redundancy</a:t>
            </a:r>
            <a:r>
              <a:rPr sz="1800" i="1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data</a:t>
            </a:r>
            <a:r>
              <a:rPr sz="1800" spc="-5" dirty="0">
                <a:latin typeface="Trebuchet MS"/>
                <a:cs typeface="Trebuchet MS"/>
              </a:rPr>
              <a:t>)</a:t>
            </a:r>
            <a:r>
              <a:rPr sz="1800" dirty="0">
                <a:latin typeface="Trebuchet MS"/>
                <a:cs typeface="Trebuchet MS"/>
              </a:rPr>
              <a:t> dan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ketidakkonsistenan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data 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(</a:t>
            </a:r>
            <a:r>
              <a:rPr sz="1800" i="1" spc="-5" dirty="0">
                <a:latin typeface="Trebuchet MS"/>
                <a:cs typeface="Trebuchet MS"/>
              </a:rPr>
              <a:t>inconsistency</a:t>
            </a:r>
            <a:r>
              <a:rPr sz="1800" i="1" dirty="0">
                <a:latin typeface="Trebuchet MS"/>
                <a:cs typeface="Trebuchet MS"/>
              </a:rPr>
              <a:t> data</a:t>
            </a:r>
            <a:r>
              <a:rPr sz="1800" dirty="0">
                <a:latin typeface="Trebuchet MS"/>
                <a:cs typeface="Trebuchet MS"/>
              </a:rPr>
              <a:t>)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karena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file-file</a:t>
            </a:r>
            <a:r>
              <a:rPr sz="1800" i="1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dan</a:t>
            </a:r>
            <a:r>
              <a:rPr sz="1800" spc="-5" dirty="0">
                <a:latin typeface="Trebuchet MS"/>
                <a:cs typeface="Trebuchet MS"/>
              </a:rPr>
              <a:t> program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aplikasi</a:t>
            </a:r>
            <a:r>
              <a:rPr sz="1800" spc="-5" dirty="0">
                <a:latin typeface="Trebuchet MS"/>
                <a:cs typeface="Trebuchet MS"/>
              </a:rPr>
              <a:t> disusun</a:t>
            </a:r>
            <a:r>
              <a:rPr sz="1800" spc="5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oleh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programmer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yang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berbeda.</a:t>
            </a:r>
            <a:endParaRPr sz="1800" dirty="0">
              <a:latin typeface="Trebuchet MS"/>
              <a:cs typeface="Trebuchet MS"/>
            </a:endParaRPr>
          </a:p>
          <a:p>
            <a:pPr marL="354965" marR="7620" indent="-342900" algn="just">
              <a:lnSpc>
                <a:spcPct val="100000"/>
              </a:lnSpc>
              <a:spcBef>
                <a:spcPts val="1005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Kesukaran </a:t>
            </a:r>
            <a:r>
              <a:rPr sz="1800" spc="-5" dirty="0">
                <a:latin typeface="Trebuchet MS"/>
                <a:cs typeface="Trebuchet MS"/>
              </a:rPr>
              <a:t>dalam </a:t>
            </a:r>
            <a:r>
              <a:rPr sz="1800" dirty="0">
                <a:latin typeface="Trebuchet MS"/>
                <a:cs typeface="Trebuchet MS"/>
              </a:rPr>
              <a:t>mengakses </a:t>
            </a:r>
            <a:r>
              <a:rPr sz="1800" spc="-5" dirty="0">
                <a:latin typeface="Trebuchet MS"/>
                <a:cs typeface="Trebuchet MS"/>
              </a:rPr>
              <a:t>data, munculnya permintaan-permintaan </a:t>
            </a:r>
            <a:r>
              <a:rPr sz="1800" dirty="0">
                <a:latin typeface="Trebuchet MS"/>
                <a:cs typeface="Trebuchet MS"/>
              </a:rPr>
              <a:t>baru </a:t>
            </a:r>
            <a:r>
              <a:rPr sz="1800" spc="-5" dirty="0">
                <a:latin typeface="Trebuchet MS"/>
                <a:cs typeface="Trebuchet MS"/>
              </a:rPr>
              <a:t>yang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tidak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diantisipasi</a:t>
            </a:r>
            <a:r>
              <a:rPr sz="1800" spc="-5" dirty="0">
                <a:latin typeface="Trebuchet MS"/>
                <a:cs typeface="Trebuchet MS"/>
              </a:rPr>
              <a:t> sewaktu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membuat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program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aplikasi,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sehingga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tidak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memungkinkan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untuk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pengambilan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data.</a:t>
            </a:r>
            <a:endParaRPr sz="1800" dirty="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1000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68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Data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terisolir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(</a:t>
            </a:r>
            <a:r>
              <a:rPr sz="1800" i="1" spc="-5" dirty="0">
                <a:latin typeface="Trebuchet MS"/>
                <a:cs typeface="Trebuchet MS"/>
              </a:rPr>
              <a:t>isolation</a:t>
            </a:r>
            <a:r>
              <a:rPr sz="1800" i="1" spc="120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data</a:t>
            </a:r>
            <a:r>
              <a:rPr sz="1800" spc="-5" dirty="0">
                <a:latin typeface="Trebuchet MS"/>
                <a:cs typeface="Trebuchet MS"/>
              </a:rPr>
              <a:t>)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karena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data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tersebar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dalam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berbagai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file</a:t>
            </a:r>
            <a:r>
              <a:rPr sz="1800" i="1" spc="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dan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file-</a:t>
            </a:r>
            <a:endParaRPr sz="1800" dirty="0">
              <a:latin typeface="Trebuchet MS"/>
              <a:cs typeface="Trebuchet MS"/>
            </a:endParaRPr>
          </a:p>
          <a:p>
            <a:pPr marL="354965" algn="just">
              <a:lnSpc>
                <a:spcPct val="100000"/>
              </a:lnSpc>
              <a:spcBef>
                <a:spcPts val="5"/>
              </a:spcBef>
            </a:pPr>
            <a:r>
              <a:rPr sz="1800" i="1" spc="-5" dirty="0">
                <a:latin typeface="Trebuchet MS"/>
                <a:cs typeface="Trebuchet MS"/>
              </a:rPr>
              <a:t>file</a:t>
            </a:r>
            <a:r>
              <a:rPr sz="1800" i="1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mungkin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dalam format </a:t>
            </a:r>
            <a:r>
              <a:rPr sz="1800" spc="-10" dirty="0">
                <a:latin typeface="Trebuchet MS"/>
                <a:cs typeface="Trebuchet MS"/>
              </a:rPr>
              <a:t>yang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berbeda.</a:t>
            </a:r>
            <a:endParaRPr sz="1800" dirty="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1000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68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Masalah</a:t>
            </a:r>
            <a:r>
              <a:rPr sz="1800" spc="5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pengamanan</a:t>
            </a:r>
            <a:r>
              <a:rPr sz="1800" spc="5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(</a:t>
            </a:r>
            <a:r>
              <a:rPr sz="1800" i="1" spc="-5" dirty="0">
                <a:latin typeface="Trebuchet MS"/>
                <a:cs typeface="Trebuchet MS"/>
              </a:rPr>
              <a:t>security</a:t>
            </a:r>
            <a:r>
              <a:rPr sz="1800" i="1" spc="509" dirty="0">
                <a:latin typeface="Trebuchet MS"/>
                <a:cs typeface="Trebuchet MS"/>
              </a:rPr>
              <a:t> </a:t>
            </a:r>
            <a:r>
              <a:rPr sz="1800" i="1" spc="-10" dirty="0">
                <a:latin typeface="Trebuchet MS"/>
                <a:cs typeface="Trebuchet MS"/>
              </a:rPr>
              <a:t>problem</a:t>
            </a:r>
            <a:r>
              <a:rPr sz="1800" spc="-10" dirty="0">
                <a:latin typeface="Trebuchet MS"/>
                <a:cs typeface="Trebuchet MS"/>
              </a:rPr>
              <a:t>),</a:t>
            </a:r>
            <a:r>
              <a:rPr sz="1800" spc="5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tidak</a:t>
            </a:r>
            <a:r>
              <a:rPr sz="1800" spc="5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semua</a:t>
            </a:r>
            <a:r>
              <a:rPr sz="1800" spc="5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pemakai</a:t>
            </a:r>
            <a:r>
              <a:rPr sz="1800" spc="509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diperbolehkan</a:t>
            </a:r>
            <a:endParaRPr sz="1800" dirty="0">
              <a:latin typeface="Trebuchet MS"/>
              <a:cs typeface="Trebuchet MS"/>
            </a:endParaRPr>
          </a:p>
          <a:p>
            <a:pPr marL="354965" algn="just">
              <a:lnSpc>
                <a:spcPct val="100000"/>
              </a:lnSpc>
            </a:pPr>
            <a:r>
              <a:rPr sz="1800" spc="-10" dirty="0">
                <a:latin typeface="Trebuchet MS"/>
                <a:cs typeface="Trebuchet MS"/>
              </a:rPr>
              <a:t>mengakses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seluruh data.</a:t>
            </a:r>
            <a:endParaRPr sz="1800" dirty="0">
              <a:latin typeface="Trebuchet MS"/>
              <a:cs typeface="Trebuchet MS"/>
            </a:endParaRPr>
          </a:p>
          <a:p>
            <a:pPr marL="354965" marR="6350" indent="-342900" algn="just">
              <a:lnSpc>
                <a:spcPct val="100000"/>
              </a:lnSpc>
              <a:spcBef>
                <a:spcPts val="1000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Data</a:t>
            </a:r>
            <a:r>
              <a:rPr sz="1800" i="1" dirty="0">
                <a:latin typeface="Trebuchet MS"/>
                <a:cs typeface="Trebuchet MS"/>
              </a:rPr>
              <a:t> </a:t>
            </a:r>
            <a:r>
              <a:rPr sz="1800" i="1" spc="-10" dirty="0">
                <a:latin typeface="Trebuchet MS"/>
                <a:cs typeface="Trebuchet MS"/>
              </a:rPr>
              <a:t>dependence</a:t>
            </a:r>
            <a:r>
              <a:rPr sz="1800" spc="-10" dirty="0">
                <a:latin typeface="Trebuchet MS"/>
                <a:cs typeface="Trebuchet MS"/>
              </a:rPr>
              <a:t>,</a:t>
            </a:r>
            <a:r>
              <a:rPr sz="1800" spc="-5" dirty="0">
                <a:latin typeface="Trebuchet MS"/>
                <a:cs typeface="Trebuchet MS"/>
              </a:rPr>
              <a:t> apabila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terjadi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perubahan</a:t>
            </a:r>
            <a:r>
              <a:rPr sz="1800" spc="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atau</a:t>
            </a:r>
            <a:r>
              <a:rPr sz="1800" spc="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kesalahan</a:t>
            </a:r>
            <a:r>
              <a:rPr sz="1800" spc="5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pada</a:t>
            </a:r>
            <a:r>
              <a:rPr sz="1800" spc="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program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aplikasi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maka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pemakai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tidak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dapat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mengakses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data.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013200"/>
            <a:ext cx="449580" cy="2844800"/>
          </a:xfrm>
          <a:custGeom>
            <a:avLst/>
            <a:gdLst/>
            <a:ahLst/>
            <a:cxnLst/>
            <a:rect l="l" t="t" r="r" b="b"/>
            <a:pathLst>
              <a:path w="449580" h="2844800">
                <a:moveTo>
                  <a:pt x="0" y="0"/>
                </a:moveTo>
                <a:lnTo>
                  <a:pt x="0" y="2844800"/>
                </a:lnTo>
                <a:lnTo>
                  <a:pt x="449580" y="2844800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921" y="632524"/>
            <a:ext cx="80194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Sistem</a:t>
            </a:r>
            <a:r>
              <a:rPr sz="2800" spc="5" dirty="0"/>
              <a:t> </a:t>
            </a:r>
            <a:r>
              <a:rPr sz="2800" i="1" spc="-5" dirty="0">
                <a:latin typeface="Trebuchet MS"/>
                <a:cs typeface="Trebuchet MS"/>
              </a:rPr>
              <a:t>File</a:t>
            </a:r>
            <a:r>
              <a:rPr sz="2800" i="1" spc="-55" dirty="0">
                <a:latin typeface="Trebuchet MS"/>
                <a:cs typeface="Trebuchet MS"/>
              </a:rPr>
              <a:t> </a:t>
            </a:r>
            <a:r>
              <a:rPr sz="2800" spc="-35" dirty="0"/>
              <a:t>Tradisional</a:t>
            </a:r>
            <a:r>
              <a:rPr sz="2800" spc="-50" dirty="0"/>
              <a:t> </a:t>
            </a:r>
            <a:r>
              <a:rPr sz="2800" dirty="0"/>
              <a:t>dan</a:t>
            </a:r>
            <a:r>
              <a:rPr sz="2800" spc="-20" dirty="0"/>
              <a:t> </a:t>
            </a:r>
            <a:r>
              <a:rPr sz="2800" spc="-5" dirty="0"/>
              <a:t>Basis</a:t>
            </a:r>
            <a:r>
              <a:rPr sz="2800" spc="-25" dirty="0"/>
              <a:t> </a:t>
            </a:r>
            <a:r>
              <a:rPr sz="2800" dirty="0"/>
              <a:t>Data</a:t>
            </a:r>
            <a:r>
              <a:rPr sz="2800" spc="-40" dirty="0"/>
              <a:t> </a:t>
            </a:r>
            <a:r>
              <a:rPr sz="2000" i="1" spc="-5" dirty="0">
                <a:solidFill>
                  <a:srgbClr val="6F2F9F"/>
                </a:solidFill>
                <a:latin typeface="Trebuchet MS"/>
                <a:cs typeface="Trebuchet MS"/>
              </a:rPr>
              <a:t>selanjutnya </a:t>
            </a:r>
            <a:r>
              <a:rPr sz="2000" i="1" dirty="0">
                <a:solidFill>
                  <a:srgbClr val="6F2F9F"/>
                </a:solidFill>
                <a:latin typeface="Trebuchet MS"/>
                <a:cs typeface="Trebuchet MS"/>
              </a:rPr>
              <a:t>…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700" y="1158239"/>
            <a:ext cx="8636000" cy="0"/>
          </a:xfrm>
          <a:custGeom>
            <a:avLst/>
            <a:gdLst/>
            <a:ahLst/>
            <a:cxnLst/>
            <a:rect l="l" t="t" r="r" b="b"/>
            <a:pathLst>
              <a:path w="8636000">
                <a:moveTo>
                  <a:pt x="0" y="0"/>
                </a:moveTo>
                <a:lnTo>
                  <a:pt x="8636000" y="0"/>
                </a:lnTo>
              </a:path>
            </a:pathLst>
          </a:custGeom>
          <a:ln w="2032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6919" y="1284859"/>
            <a:ext cx="8817611" cy="39574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b="1" spc="-5" dirty="0">
                <a:solidFill>
                  <a:srgbClr val="3E7818"/>
                </a:solidFill>
                <a:latin typeface="Trebuchet MS"/>
                <a:cs typeface="Trebuchet MS"/>
              </a:rPr>
              <a:t>Sistem</a:t>
            </a:r>
            <a:r>
              <a:rPr sz="1800" b="1" dirty="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sz="1800" b="1" i="1" spc="-5" dirty="0">
                <a:solidFill>
                  <a:srgbClr val="3E7818"/>
                </a:solidFill>
                <a:latin typeface="Trebuchet MS"/>
                <a:cs typeface="Trebuchet MS"/>
              </a:rPr>
              <a:t>file</a:t>
            </a:r>
            <a:r>
              <a:rPr sz="1800" b="1" i="1" dirty="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3E7818"/>
                </a:solidFill>
                <a:latin typeface="Trebuchet MS"/>
                <a:cs typeface="Trebuchet MS"/>
              </a:rPr>
              <a:t>basis</a:t>
            </a:r>
            <a:r>
              <a:rPr sz="1800" b="1" dirty="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3E7818"/>
                </a:solidFill>
                <a:latin typeface="Trebuchet MS"/>
                <a:cs typeface="Trebuchet MS"/>
              </a:rPr>
              <a:t>data</a:t>
            </a:r>
            <a:r>
              <a:rPr sz="1800" b="1" dirty="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menyediakan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fasilitas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atau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mempermudah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dalam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menghasilkan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informasi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yang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digunakan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oleh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pemakai</a:t>
            </a:r>
            <a:r>
              <a:rPr sz="1800" dirty="0">
                <a:latin typeface="Trebuchet MS"/>
                <a:cs typeface="Trebuchet MS"/>
              </a:rPr>
              <a:t> untuk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mendukung 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pengambilan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keputusan.</a:t>
            </a:r>
            <a:endParaRPr sz="18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1000"/>
              </a:spcBef>
            </a:pPr>
            <a:r>
              <a:rPr sz="1800" b="1" dirty="0">
                <a:solidFill>
                  <a:srgbClr val="3E7818"/>
                </a:solidFill>
                <a:latin typeface="Trebuchet MS"/>
                <a:cs typeface="Trebuchet MS"/>
              </a:rPr>
              <a:t>Keterbatasan</a:t>
            </a:r>
            <a:r>
              <a:rPr sz="1800" b="1" spc="-20" dirty="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sistem </a:t>
            </a:r>
            <a:r>
              <a:rPr sz="1800" i="1" spc="-5" dirty="0">
                <a:latin typeface="Trebuchet MS"/>
                <a:cs typeface="Trebuchet MS"/>
              </a:rPr>
              <a:t>file</a:t>
            </a:r>
            <a:r>
              <a:rPr sz="1800" i="1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basis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data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adalah:</a:t>
            </a:r>
            <a:endParaRPr sz="18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1000"/>
              </a:spcBef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65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Biaya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yang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mahal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dalam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implementasinya.</a:t>
            </a:r>
            <a:endParaRPr sz="18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1005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64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Rumit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atau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kompleks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pada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konfigurasinya.</a:t>
            </a:r>
            <a:endParaRPr sz="18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1000"/>
              </a:spcBef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67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Penanganan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proses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i="1" spc="-10" dirty="0">
                <a:latin typeface="Trebuchet MS"/>
                <a:cs typeface="Trebuchet MS"/>
              </a:rPr>
              <a:t>backup</a:t>
            </a:r>
            <a:r>
              <a:rPr sz="1800" i="1" spc="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dan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i="1" spc="-10" dirty="0">
                <a:latin typeface="Trebuchet MS"/>
                <a:cs typeface="Trebuchet MS"/>
              </a:rPr>
              <a:t>recovery</a:t>
            </a:r>
            <a:r>
              <a:rPr sz="1800" i="1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yang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sulit.</a:t>
            </a:r>
            <a:endParaRPr sz="1800">
              <a:latin typeface="Trebuchet MS"/>
              <a:cs typeface="Trebuchet MS"/>
            </a:endParaRPr>
          </a:p>
          <a:p>
            <a:pPr marL="354965" marR="5715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latin typeface="Trebuchet MS"/>
                <a:cs typeface="Trebuchet MS"/>
              </a:rPr>
              <a:t>Kerusakan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pada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sistem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basis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data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dapat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mempengaruhi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departemen</a:t>
            </a:r>
            <a:r>
              <a:rPr sz="1800" spc="15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yang</a:t>
            </a:r>
            <a:r>
              <a:rPr sz="1800" spc="15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terkait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dengan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basis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data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tersebut.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latin typeface="Trebuchet MS"/>
                <a:cs typeface="Trebuchet MS"/>
              </a:rPr>
              <a:t>Membutuhkan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i="1" spc="-10" dirty="0">
                <a:latin typeface="Trebuchet MS"/>
                <a:cs typeface="Trebuchet MS"/>
              </a:rPr>
              <a:t>storage</a:t>
            </a:r>
            <a:r>
              <a:rPr sz="1800" i="1" spc="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yang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berkapasitas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besar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untuk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penyimpanan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data.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latin typeface="Trebuchet MS"/>
                <a:cs typeface="Trebuchet MS"/>
              </a:rPr>
              <a:t>Membutuhkan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tenaga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spesialis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seperti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Database</a:t>
            </a:r>
            <a:r>
              <a:rPr sz="1800" i="1" spc="-60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Administrator</a:t>
            </a:r>
            <a:r>
              <a:rPr sz="1800" i="1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(DBA).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643</Words>
  <Application>Microsoft Office PowerPoint</Application>
  <PresentationFormat>Custom</PresentationFormat>
  <Paragraphs>151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PERTEMUAN 1  Sistem Basis Data 1 (SBD 1) </vt:lpstr>
      <vt:lpstr>PowerPoint Presentation</vt:lpstr>
      <vt:lpstr>Ruang Lingkup Sistem Basis Data 1</vt:lpstr>
      <vt:lpstr>Evolusi Basis Data (Database)</vt:lpstr>
      <vt:lpstr>Prinsip dan Tujuan Pengolahan Basis Data </vt:lpstr>
      <vt:lpstr>PowerPoint Presentation</vt:lpstr>
      <vt:lpstr>Sistem File Tradisional dan Basis Data</vt:lpstr>
      <vt:lpstr>Sistem File Tradisional dan Basis Data selanjutnya …</vt:lpstr>
      <vt:lpstr>Sistem File Tradisional dan Basis Data selanjutnya …</vt:lpstr>
      <vt:lpstr>Konsep Dasar Basis Data</vt:lpstr>
      <vt:lpstr>Istilah-Istilah Basis Data</vt:lpstr>
      <vt:lpstr>Komponen Basis Data</vt:lpstr>
      <vt:lpstr>Keuntungan dan Kerugian Menggunakan Basis Data</vt:lpstr>
      <vt:lpstr>Pengguna Basis Data</vt:lpstr>
      <vt:lpstr>Perkembangan Teknologi Database </vt:lpstr>
      <vt:lpstr>Referensi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BASIS DATA 1</dc:title>
  <cp:lastModifiedBy>rina</cp:lastModifiedBy>
  <cp:revision>10</cp:revision>
  <dcterms:created xsi:type="dcterms:W3CDTF">2021-10-13T00:57:29Z</dcterms:created>
  <dcterms:modified xsi:type="dcterms:W3CDTF">2021-12-05T03:58:32Z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2021-10-13T00:00:00Z</vt:filetime>
  </property>
</Properties>
</file>