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28" r:id="rId4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256" r:id="rId20"/>
    <p:sldId id="268" r:id="rId21"/>
    <p:sldId id="269" r:id="rId22"/>
    <p:sldId id="271" r:id="rId23"/>
    <p:sldId id="272" r:id="rId24"/>
    <p:sldId id="316" r:id="rId25"/>
    <p:sldId id="257" r:id="rId26"/>
    <p:sldId id="258" r:id="rId27"/>
    <p:sldId id="259" r:id="rId28"/>
    <p:sldId id="260" r:id="rId29"/>
    <p:sldId id="261" r:id="rId30"/>
    <p:sldId id="3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B814BA-80C5-411A-A3FA-0AE6D3ED6EFD}">
          <p14:sldIdLst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无标题节" id="{8A7A6BBC-7EF3-4142-A042-DC8F7E920617}">
          <p14:sldIdLst>
            <p14:sldId id="256"/>
            <p14:sldId id="268"/>
            <p14:sldId id="269"/>
            <p14:sldId id="271"/>
            <p14:sldId id="272"/>
            <p14:sldId id="316"/>
            <p14:sldId id="257"/>
            <p14:sldId id="258"/>
            <p14:sldId id="259"/>
            <p14:sldId id="260"/>
            <p14:sldId id="261"/>
            <p14:sldId id="317"/>
          </p14:sldIdLst>
        </p14:section>
        <p14:section name="无标题节" id="{647F3610-1608-4491-92B0-8374F511FB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463B1-5380-4B3F-B98A-0152F9145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463B1-5380-4B3F-B98A-0152F9145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463B1-5380-4B3F-B98A-0152F9145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463B1-5380-4B3F-B98A-0152F91450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F952-7881-45CF-8D3C-58DCBBE57F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A39E-237D-445F-98C6-E4BB128DFE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hyperlink" Target="https://healthdata.gov/sites/default/files/state_policy_updates_20210303_0723.csvan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oui.doleta.gov/unemploy/claims.asp" TargetMode="Externa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covid19.who.int/WHO-COVID-19-global-data.cs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www.nytimes.com/interactive/2020/us/coronavirus-us-cas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000" y="341602"/>
            <a:ext cx="9144000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COVID-19 Background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600364" y="1295738"/>
            <a:ext cx="111390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The COVID-19 pandemic </a:t>
            </a:r>
            <a:endParaRPr lang="en-US" altLang="zh-CN" sz="2400" b="0" i="0" dirty="0">
              <a:solidFill>
                <a:srgbClr val="333333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• </a:t>
            </a:r>
            <a:r>
              <a:rPr lang="en-US" altLang="zh-CN" sz="2400" dirty="0">
                <a:solidFill>
                  <a:srgbClr val="333333"/>
                </a:solidFill>
                <a:latin typeface="Calibri" panose="020F0502020204030204" charset="0"/>
                <a:cs typeface="Calibri" panose="020F0502020204030204" charset="0"/>
              </a:rPr>
              <a:t>F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irstly discovered in December 2019</a:t>
            </a:r>
            <a:endParaRPr lang="en-US" altLang="zh-CN" sz="2400" b="0" i="0" dirty="0">
              <a:solidFill>
                <a:srgbClr val="333333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altLang="zh-CN" sz="2400" b="0" i="0" dirty="0">
              <a:solidFill>
                <a:srgbClr val="333333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alibri" panose="020F0502020204030204" charset="0"/>
                <a:cs typeface="Calibri" panose="020F0502020204030204" charset="0"/>
              </a:rPr>
              <a:t>• C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aused by severe acute respiratory syndrome coronavirus 2 (SARS-CoV-2)</a:t>
            </a:r>
            <a:endParaRPr lang="en-US" altLang="zh-CN" sz="2400" b="0" i="0" dirty="0">
              <a:solidFill>
                <a:srgbClr val="333333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alibri" panose="020F0502020204030204" charset="0"/>
                <a:cs typeface="Calibri" panose="020F0502020204030204" charset="0"/>
              </a:rPr>
              <a:t>•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More than 2.56 million deaths attributed to COVID-19 for now</a:t>
            </a:r>
            <a:endParaRPr lang="zh-CN" alt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4" y="3973394"/>
            <a:ext cx="10044030" cy="2722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000" y="341602"/>
            <a:ext cx="11684000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Calibri" panose="020F0502020204030204" charset="0"/>
                <a:cs typeface="Calibri" panose="020F0502020204030204" charset="0"/>
              </a:rPr>
              <a:t>Explanatory Variables</a:t>
            </a:r>
            <a:r>
              <a:rPr lang="en-US" altLang="zh-CN" sz="3600" b="1" dirty="0" smtClean="0">
                <a:latin typeface="Calibri" panose="020F0502020204030204" charset="0"/>
                <a:cs typeface="Calibri" panose="020F0502020204030204" charset="0"/>
              </a:rPr>
              <a:t>——</a:t>
            </a:r>
            <a:r>
              <a:rPr lang="en-US" altLang="zh-CN" sz="3600" i="1" dirty="0">
                <a:latin typeface="Calibri" panose="020F0502020204030204" charset="0"/>
                <a:cs typeface="Calibri" panose="020F0502020204030204" charset="0"/>
              </a:rPr>
              <a:t>Official </a:t>
            </a:r>
            <a:r>
              <a:rPr lang="en-US" altLang="zh-CN" sz="3600" i="1" dirty="0" smtClean="0">
                <a:latin typeface="Calibri" panose="020F0502020204030204" charset="0"/>
                <a:cs typeface="Calibri" panose="020F0502020204030204" charset="0"/>
              </a:rPr>
              <a:t>Regulations</a:t>
            </a:r>
            <a:endParaRPr lang="zh-CN" altLang="en-US" sz="3600" i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5015" y="877455"/>
            <a:ext cx="110189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" panose="020F0502020204030204" charset="0"/>
                <a:cs typeface="Calibri" panose="020F0502020204030204" charset="0"/>
              </a:rPr>
              <a:t> Two items: </a:t>
            </a:r>
            <a:r>
              <a:rPr lang="en-US" altLang="zh-CN" sz="2800" dirty="0" smtClean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Stay-at-Home Order </a:t>
            </a:r>
            <a:r>
              <a:rPr lang="en-US" altLang="zh-CN" sz="2800" dirty="0" smtClean="0">
                <a:latin typeface="Calibri" panose="020F0502020204030204" charset="0"/>
                <a:cs typeface="Calibri" panose="020F0502020204030204" charset="0"/>
              </a:rPr>
              <a:t>&amp; </a:t>
            </a:r>
            <a:r>
              <a:rPr lang="en-US" altLang="zh-CN" sz="2800" dirty="0" smtClean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</a:rPr>
              <a:t>Mask Requirement</a:t>
            </a:r>
            <a:endParaRPr lang="en-US" altLang="zh-CN" sz="2800" dirty="0" smtClean="0">
              <a:solidFill>
                <a:schemeClr val="accent6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 Effect: </a:t>
            </a:r>
            <a:r>
              <a:rPr lang="en-US" altLang="zh-CN" sz="2800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	</a:t>
            </a:r>
            <a:endParaRPr lang="en-US" altLang="zh-CN" sz="2800" dirty="0" smtClean="0"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	</a:t>
            </a:r>
            <a:r>
              <a:rPr lang="en-US" altLang="zh-CN" sz="2800" dirty="0" smtClean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	Minimize physical </a:t>
            </a:r>
            <a:r>
              <a:rPr lang="en-US" altLang="zh-CN" sz="2800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contact between individuals </a:t>
            </a:r>
            <a:endParaRPr lang="en-US" altLang="zh-CN" sz="2800" dirty="0" smtClean="0"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  					</a:t>
            </a:r>
            <a:endParaRPr lang="en-US" altLang="zh-CN" sz="2800" dirty="0" smtClean="0"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		</a:t>
            </a:r>
            <a:r>
              <a:rPr lang="en-US" altLang="zh-CN" sz="2800" dirty="0" smtClean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Reduce </a:t>
            </a:r>
            <a:r>
              <a:rPr lang="en-US" altLang="zh-CN" sz="2800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the possibility for new </a:t>
            </a:r>
            <a:r>
              <a:rPr lang="en-US" altLang="zh-CN" sz="2800" dirty="0" smtClean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infections</a:t>
            </a:r>
            <a:endParaRPr lang="en-US" altLang="zh-CN" sz="2800" dirty="0" smtClean="0"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2800" dirty="0" smtClean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• Value: Status of that order</a:t>
            </a:r>
            <a:endParaRPr lang="en-US" altLang="zh-CN" sz="2800" dirty="0" smtClean="0"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6165273" y="2890203"/>
            <a:ext cx="369454" cy="691600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810327" y="6031345"/>
            <a:ext cx="8294255" cy="923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777673" y="6031343"/>
            <a:ext cx="2572327" cy="2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56365" y="5541806"/>
            <a:ext cx="173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221018" y="6229007"/>
            <a:ext cx="173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Order Duration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45929" y="5538169"/>
            <a:ext cx="173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10327" y="5538169"/>
            <a:ext cx="173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7999" y="341602"/>
            <a:ext cx="11462327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Calibri" panose="020F0502020204030204" charset="0"/>
                <a:cs typeface="Calibri" panose="020F0502020204030204" charset="0"/>
              </a:rPr>
              <a:t>Explanatory Variables——</a:t>
            </a:r>
            <a:r>
              <a:rPr lang="en-US" altLang="zh-CN" sz="3600" i="1" dirty="0">
                <a:latin typeface="Calibri" panose="020F0502020204030204" charset="0"/>
                <a:cs typeface="Calibri" panose="020F0502020204030204" charset="0"/>
              </a:rPr>
              <a:t>Stay-at-Home Order (</a:t>
            </a:r>
            <a:r>
              <a:rPr lang="en-US" altLang="zh-CN" sz="3600" i="1" dirty="0" err="1">
                <a:latin typeface="Calibri" panose="020F0502020204030204" charset="0"/>
                <a:cs typeface="Calibri" panose="020F0502020204030204" charset="0"/>
              </a:rPr>
              <a:t>Order_stay</a:t>
            </a:r>
            <a:r>
              <a:rPr lang="en-US" altLang="zh-CN" sz="3600" i="1" dirty="0">
                <a:latin typeface="Calibri" panose="020F0502020204030204" charset="0"/>
                <a:cs typeface="Calibri" panose="020F0502020204030204" charset="0"/>
              </a:rPr>
              <a:t>)</a:t>
            </a:r>
            <a:endParaRPr lang="zh-CN" altLang="en-US" sz="36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979" y="6043090"/>
            <a:ext cx="1173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 Neue"/>
              </a:rPr>
              <a:t>Data Source: </a:t>
            </a:r>
            <a:r>
              <a:rPr lang="en-US" altLang="zh-CN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https://ballotpedia.org/Status_of_lockdown_and_stay-at-home_orders_in_response_to_the_coronavirus_(COVID-19)_pandemic,_2020#Orders_by_trifecta_status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" y="1388485"/>
            <a:ext cx="9534525" cy="866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6618" y="2995013"/>
            <a:ext cx="110836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• 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The mean of the length of the order duration is 55 days</a:t>
            </a: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• 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The longest duration is 312 days (California) while the shortest duration is 24 days (Mississippi)</a:t>
            </a: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• 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7 states do not publish statewide order</a:t>
            </a: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7999" y="341602"/>
            <a:ext cx="11397673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Calibri" panose="020F0502020204030204" charset="0"/>
                <a:cs typeface="Calibri" panose="020F0502020204030204" charset="0"/>
              </a:rPr>
              <a:t>Explanatory Variables——</a:t>
            </a:r>
            <a:r>
              <a:rPr lang="en-US" altLang="zh-CN" sz="3600" i="1" dirty="0">
                <a:latin typeface="Calibri" panose="020F0502020204030204" charset="0"/>
                <a:cs typeface="Calibri" panose="020F0502020204030204" charset="0"/>
              </a:rPr>
              <a:t>Mask Requirement (</a:t>
            </a:r>
            <a:r>
              <a:rPr lang="en-US" altLang="zh-CN" sz="3600" i="1" dirty="0" err="1">
                <a:latin typeface="Calibri" panose="020F0502020204030204" charset="0"/>
                <a:cs typeface="Calibri" panose="020F0502020204030204" charset="0"/>
              </a:rPr>
              <a:t>Order_mask</a:t>
            </a:r>
            <a:r>
              <a:rPr lang="en-US" altLang="zh-CN" sz="3600" i="1" dirty="0">
                <a:latin typeface="Calibri" panose="020F0502020204030204" charset="0"/>
                <a:cs typeface="Calibri" panose="020F0502020204030204" charset="0"/>
              </a:rPr>
              <a:t>)</a:t>
            </a:r>
            <a:endParaRPr lang="zh-CN" altLang="en-US" sz="36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979" y="6043090"/>
            <a:ext cx="1173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 Neue"/>
              </a:rPr>
              <a:t>Data Source: </a:t>
            </a:r>
            <a:r>
              <a:rPr lang="en-US" altLang="zh-CN" dirty="0">
                <a:hlinkClick r:id="rId1"/>
              </a:rPr>
              <a:t>https://healthdata.gov/sites/default/files/state_policy_updates_20210303_0723.csvand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8909" y="2992581"/>
            <a:ext cx="9762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• 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The mean of the length the mask order duration is 152 days.</a:t>
            </a: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• 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The longest duration is 323 days (New York) while the shortest duration is 14 days (Vermont).</a:t>
            </a: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Calibri" panose="020F0502020204030204" charset="0"/>
              </a:rPr>
              <a:t>• 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39 states have published statewide order</a:t>
            </a: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6" y="1502050"/>
            <a:ext cx="9806722" cy="865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7999" y="341602"/>
            <a:ext cx="11397673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Calibri" panose="020F0502020204030204" charset="0"/>
                <a:cs typeface="Calibri" panose="020F0502020204030204" charset="0"/>
              </a:rPr>
              <a:t>Explanatory Variables——</a:t>
            </a:r>
            <a:r>
              <a:rPr lang="en-US" altLang="zh-CN" sz="3600" i="1" dirty="0">
                <a:latin typeface="Calibri" panose="020F0502020204030204" charset="0"/>
                <a:cs typeface="Calibri" panose="020F0502020204030204" charset="0"/>
              </a:rPr>
              <a:t>Population Density (</a:t>
            </a:r>
            <a:r>
              <a:rPr lang="en-US" altLang="zh-CN" sz="3600" i="1" dirty="0" err="1">
                <a:latin typeface="Calibri" panose="020F0502020204030204" charset="0"/>
                <a:cs typeface="Calibri" panose="020F0502020204030204" charset="0"/>
              </a:rPr>
              <a:t>Pop_density</a:t>
            </a:r>
            <a:r>
              <a:rPr lang="en-US" altLang="zh-CN" sz="3600" i="1" dirty="0">
                <a:latin typeface="Calibri" panose="020F0502020204030204" charset="0"/>
                <a:cs typeface="Calibri" panose="020F0502020204030204" charset="0"/>
              </a:rPr>
              <a:t>)</a:t>
            </a:r>
            <a:endParaRPr lang="zh-CN" altLang="en-US" sz="36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506" y="6310945"/>
            <a:ext cx="1173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 Neue"/>
              </a:rPr>
              <a:t>Data Source: data sets (state.name &amp; </a:t>
            </a:r>
            <a:r>
              <a:rPr lang="en-US" altLang="zh-CN" dirty="0" err="1">
                <a:latin typeface="Helvetica Neue"/>
              </a:rPr>
              <a:t>state.area</a:t>
            </a:r>
            <a:r>
              <a:rPr lang="en-US" altLang="zh-CN" dirty="0">
                <a:latin typeface="Helvetica Neue"/>
              </a:rPr>
              <a:t>) in R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964827"/>
            <a:ext cx="6326909" cy="53759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084292" y="2456873"/>
                <a:ext cx="5264727" cy="7015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𝑷𝒐𝒑𝒖𝒍𝒂𝒕𝒊𝒐𝒏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𝑫𝒆𝒏𝒕𝒊𝒔𝒚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𝑷𝒐𝒑𝒖𝒍𝒂𝒕𝒊𝒐𝒏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𝑳𝒂𝒏𝒅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𝑨𝒓𝒆𝒂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92" y="2456873"/>
                <a:ext cx="5264727" cy="7015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8" b="38990"/>
          <a:stretch>
            <a:fillRect/>
          </a:stretch>
        </p:blipFill>
        <p:spPr>
          <a:xfrm>
            <a:off x="964450" y="4092497"/>
            <a:ext cx="8442325" cy="1359535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7999" y="341602"/>
            <a:ext cx="12616874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Calibri" panose="020F0502020204030204" charset="0"/>
                <a:cs typeface="Calibri" panose="020F0502020204030204" charset="0"/>
              </a:rPr>
              <a:t>Instrumental Variable——</a:t>
            </a:r>
            <a:r>
              <a:rPr lang="en-US" altLang="zh-CN" sz="3600" i="1" dirty="0">
                <a:latin typeface="Calibri" panose="020F0502020204030204" charset="0"/>
                <a:cs typeface="Calibri" panose="020F0502020204030204" charset="0"/>
              </a:rPr>
              <a:t>Unemployment Insurance Number (</a:t>
            </a:r>
            <a:r>
              <a:rPr lang="en-US" altLang="zh-CN" sz="3600" i="1" dirty="0" err="1">
                <a:latin typeface="Calibri" panose="020F0502020204030204" charset="0"/>
                <a:cs typeface="Calibri" panose="020F0502020204030204" charset="0"/>
              </a:rPr>
              <a:t>Unemp_num</a:t>
            </a:r>
            <a:r>
              <a:rPr lang="en-US" altLang="zh-CN" sz="3600" i="1" dirty="0">
                <a:latin typeface="Calibri" panose="020F0502020204030204" charset="0"/>
                <a:cs typeface="Calibri" panose="020F0502020204030204" charset="0"/>
              </a:rPr>
              <a:t>)</a:t>
            </a:r>
            <a:endParaRPr lang="zh-CN" altLang="en-US" sz="3600" dirty="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altLang="zh-CN" sz="3600" i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506" y="6310945"/>
            <a:ext cx="1173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 Neue"/>
              </a:rPr>
              <a:t>Data Source: </a:t>
            </a:r>
            <a:r>
              <a:rPr lang="en-US" altLang="zh-CN" dirty="0">
                <a:hlinkClick r:id="rId2"/>
              </a:rPr>
              <a:t>https://oui.doleta.gov/unemploy/claims.asp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17598" y="2033255"/>
            <a:ext cx="2105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• Weekly</a:t>
            </a:r>
            <a:endParaRPr lang="en-US" altLang="zh-CN" sz="2400" dirty="0"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  <a:p>
            <a:endParaRPr lang="en-US" altLang="zh-CN" sz="2400" dirty="0">
              <a:latin typeface="Calibri" panose="020F0502020204030204" charset="0"/>
              <a:ea typeface="等线" panose="02010600030101010101" charset="-122"/>
              <a:cs typeface="Calibri" panose="020F0502020204030204" charset="0"/>
            </a:endParaRPr>
          </a:p>
          <a:p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• Statewide</a:t>
            </a: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80567" y="4959928"/>
            <a:ext cx="2159288" cy="2586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000" y="341602"/>
            <a:ext cx="9144000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Calibri" panose="020F0502020204030204" charset="0"/>
                <a:cs typeface="Calibri" panose="020F0502020204030204" charset="0"/>
              </a:rPr>
              <a:t>Summarized Data Set</a:t>
            </a:r>
            <a:endParaRPr lang="zh-CN" altLang="en-US" sz="3600" b="1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99" y="1386662"/>
            <a:ext cx="9895592" cy="4875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-69215"/>
            <a:ext cx="9775190" cy="6042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7862" y="0"/>
            <a:ext cx="589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Stay-at-Home Order Duration</a:t>
            </a:r>
            <a:endParaRPr lang="en-US" sz="2800" b="1" dirty="0"/>
          </a:p>
        </p:txBody>
      </p:sp>
      <p:sp>
        <p:nvSpPr>
          <p:cNvPr id="3" name="TextBox 4"/>
          <p:cNvSpPr txBox="1"/>
          <p:nvPr/>
        </p:nvSpPr>
        <p:spPr>
          <a:xfrm>
            <a:off x="1174115" y="5863590"/>
            <a:ext cx="110178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states issued Stay-at-Home orders between April and June.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most majority of states ended their orders before August.</a:t>
            </a:r>
            <a:endParaRPr lang="en-US" sz="2800" dirty="0"/>
          </a:p>
          <a:p>
            <a:pPr indent="0">
              <a:buFont typeface="Arial" panose="020B0604020202020204" pitchFamily="34" charset="0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110" y="224790"/>
            <a:ext cx="9194165" cy="56749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7980" y="155575"/>
            <a:ext cx="8332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Death Number and Stay-at-Home Orders</a:t>
            </a:r>
            <a:endParaRPr lang="en-US" sz="2800" b="1" dirty="0"/>
          </a:p>
        </p:txBody>
      </p:sp>
      <p:sp>
        <p:nvSpPr>
          <p:cNvPr id="3" name="TextBox 4"/>
          <p:cNvSpPr txBox="1"/>
          <p:nvPr/>
        </p:nvSpPr>
        <p:spPr>
          <a:xfrm>
            <a:off x="635" y="5899785"/>
            <a:ext cx="12191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A sharp turning can be observed w</a:t>
            </a:r>
            <a:r>
              <a:rPr lang="en-US" sz="2400" dirty="0">
                <a:sym typeface="+mn-ea"/>
              </a:rPr>
              <a:t>hen Stay-at-Home orders are issued in mid April.</a:t>
            </a:r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The death number rises again after most states have revoked the order in late June.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862" y="155656"/>
            <a:ext cx="45158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Mixed Model</a:t>
            </a:r>
            <a:endParaRPr 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5700" t="25927" r="31555"/>
          <a:stretch>
            <a:fillRect/>
          </a:stretch>
        </p:blipFill>
        <p:spPr>
          <a:xfrm>
            <a:off x="1398905" y="2693670"/>
            <a:ext cx="9394190" cy="3628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1252220"/>
            <a:ext cx="11744325" cy="10274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16730" y="2787650"/>
            <a:ext cx="1029335" cy="32512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16730" y="3181350"/>
            <a:ext cx="1029335" cy="32512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16730" y="3590290"/>
            <a:ext cx="547370" cy="32512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46245" y="3983990"/>
            <a:ext cx="1036320" cy="32512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85970" y="4425950"/>
            <a:ext cx="696595" cy="304800"/>
          </a:xfrm>
          <a:prstGeom prst="rect">
            <a:avLst/>
          </a:prstGeom>
          <a:noFill/>
          <a:ln w="28575" cmpd="sng">
            <a:solidFill>
              <a:srgbClr val="0070C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45430" y="4817110"/>
            <a:ext cx="633095" cy="304800"/>
          </a:xfrm>
          <a:prstGeom prst="rect">
            <a:avLst/>
          </a:prstGeom>
          <a:noFill/>
          <a:ln w="28575" cmpd="sng">
            <a:solidFill>
              <a:srgbClr val="0070C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862" y="155656"/>
            <a:ext cx="45158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 Assumptions</a:t>
            </a:r>
            <a:endParaRPr 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7005" y="2177415"/>
            <a:ext cx="11476355" cy="2502535"/>
          </a:xfrm>
          <a:prstGeom prst="rect">
            <a:avLst/>
          </a:prstGeom>
        </p:spPr>
      </p:pic>
      <p:sp>
        <p:nvSpPr>
          <p:cNvPr id="2" name="TextBox 4"/>
          <p:cNvSpPr txBox="1"/>
          <p:nvPr/>
        </p:nvSpPr>
        <p:spPr>
          <a:xfrm>
            <a:off x="7627620" y="5039360"/>
            <a:ext cx="3385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Q1:If the normal assumption is not satisfied, how would you deal with this issue?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000" y="341602"/>
            <a:ext cx="9144000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WHO COVID Data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600364" y="1295738"/>
            <a:ext cx="111390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• </a:t>
            </a:r>
            <a:r>
              <a:rPr lang="en-US" altLang="zh-CN" sz="2400" dirty="0">
                <a:solidFill>
                  <a:srgbClr val="333333"/>
                </a:solidFill>
                <a:latin typeface="Calibri" panose="020F0502020204030204" charset="0"/>
                <a:cs typeface="Calibri" panose="020F0502020204030204" charset="0"/>
              </a:rPr>
              <a:t>From 3rd January 2020 on</a:t>
            </a:r>
            <a:endParaRPr lang="en-US" altLang="zh-CN" sz="2400" dirty="0">
              <a:solidFill>
                <a:srgbClr val="333333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• </a:t>
            </a:r>
            <a:r>
              <a:rPr lang="en-US" altLang="zh-CN" sz="2400" dirty="0">
                <a:solidFill>
                  <a:srgbClr val="333333"/>
                </a:solidFill>
                <a:latin typeface="Calibri" panose="020F0502020204030204" charset="0"/>
                <a:cs typeface="Calibri" panose="020F0502020204030204" charset="0"/>
              </a:rPr>
              <a:t>Worldwide new cases and new deaths</a:t>
            </a:r>
            <a:endParaRPr lang="en-US" altLang="zh-CN" sz="2400" dirty="0">
              <a:solidFill>
                <a:srgbClr val="333333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• Each country &amp; Each single day</a:t>
            </a:r>
            <a:endParaRPr lang="en-US" altLang="zh-CN" sz="2400" dirty="0">
              <a:solidFill>
                <a:srgbClr val="333333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364" y="3768436"/>
            <a:ext cx="79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Source: </a:t>
            </a:r>
            <a:r>
              <a:rPr lang="en-US" altLang="zh-CN" dirty="0">
                <a:hlinkClick r:id="rId1"/>
              </a:rPr>
              <a:t>https://covid19.who.int/WHO-COVID-19-global-data.csv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862" y="155656"/>
            <a:ext cx="45158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 Fitting</a:t>
            </a:r>
            <a:endParaRPr 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1799590"/>
            <a:ext cx="11338560" cy="2444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925" y="4505325"/>
            <a:ext cx="72091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The significance of both mandatory orders agree with previous analysis.</a:t>
            </a:r>
            <a:endParaRPr lang="en-US" sz="2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sym typeface="+mn-ea"/>
              </a:rPr>
              <a:t>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significance of Cases varibale is trival.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population density variable is not significant.</a:t>
            </a:r>
            <a:endParaRPr lang="en-US" sz="2000" dirty="0"/>
          </a:p>
        </p:txBody>
      </p:sp>
      <p:sp>
        <p:nvSpPr>
          <p:cNvPr id="3" name="TextBox 4"/>
          <p:cNvSpPr txBox="1"/>
          <p:nvPr/>
        </p:nvSpPr>
        <p:spPr>
          <a:xfrm>
            <a:off x="8071485" y="4434205"/>
            <a:ext cx="35426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Q2:Intuitively, population density in each state will affect the difficulty to carry out Stay_at_home orders. How would you explain it not being significant?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692" y="647781"/>
            <a:ext cx="451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Propensity Score Weighting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1693" y="1574864"/>
            <a:ext cx="7168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Balance analysis prior to the implementation of propensity score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Propensity Score weighting implementation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Balance analysis after the implementation of propensity score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Causal inference analysis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diagnostics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9811" y="4752474"/>
            <a:ext cx="8618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Selection model: Logistic Regression Model estimates the effect of selection bias on the treatment variable.  </a:t>
            </a:r>
            <a:endParaRPr lang="en-US" dirty="0"/>
          </a:p>
          <a:p>
            <a:endParaRPr lang="en-US" dirty="0"/>
          </a:p>
          <a:p>
            <a:r>
              <a:rPr lang="en-US" altLang="zh-CN" dirty="0"/>
              <a:t>2) </a:t>
            </a:r>
            <a:r>
              <a:rPr lang="en-US" dirty="0"/>
              <a:t>Outcome model: Mixed-effects model explores the effect of the treatment variable and covariates.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96110" y="1312086"/>
            <a:ext cx="3652015" cy="3589423"/>
            <a:chOff x="1227221" y="1046747"/>
            <a:chExt cx="3652015" cy="3589423"/>
          </a:xfrm>
        </p:grpSpPr>
        <p:sp>
          <p:nvSpPr>
            <p:cNvPr id="4" name="Oval 3"/>
            <p:cNvSpPr/>
            <p:nvPr/>
          </p:nvSpPr>
          <p:spPr>
            <a:xfrm>
              <a:off x="1227221" y="1046747"/>
              <a:ext cx="569495" cy="56949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4"/>
            </p:cNvCxnSpPr>
            <p:nvPr/>
          </p:nvCxnSpPr>
          <p:spPr>
            <a:xfrm flipH="1">
              <a:off x="1511968" y="1616242"/>
              <a:ext cx="1" cy="108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227221" y="2699084"/>
              <a:ext cx="569495" cy="56949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6"/>
              <a:endCxn id="18" idx="2"/>
            </p:cNvCxnSpPr>
            <p:nvPr/>
          </p:nvCxnSpPr>
          <p:spPr>
            <a:xfrm>
              <a:off x="1796716" y="2983832"/>
              <a:ext cx="950495" cy="1203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309741" y="2711115"/>
              <a:ext cx="569495" cy="56949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47211" y="4066675"/>
              <a:ext cx="569495" cy="56949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1"/>
              <a:endCxn id="7" idx="5"/>
            </p:cNvCxnSpPr>
            <p:nvPr/>
          </p:nvCxnSpPr>
          <p:spPr>
            <a:xfrm flipH="1" flipV="1">
              <a:off x="1713315" y="3185178"/>
              <a:ext cx="1117297" cy="964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7"/>
              <a:endCxn id="11" idx="3"/>
            </p:cNvCxnSpPr>
            <p:nvPr/>
          </p:nvCxnSpPr>
          <p:spPr>
            <a:xfrm flipV="1">
              <a:off x="3233305" y="3197209"/>
              <a:ext cx="1159837" cy="952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162195" y="1387229"/>
            <a:ext cx="33768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Y: outcome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Z: treatment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C: confounder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I: instrumental variable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n-US" sz="2000"/>
              <a:t>: mediator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190270" y="3189352"/>
            <a:ext cx="4676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Y: Deaths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Z: Lockdown Order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C: Cases and Mask Requirement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I: Weekly Unemployment Insurances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6110" y="5332360"/>
            <a:ext cx="7811320" cy="119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Q3: Why Unemployment Insurance?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L</a:t>
            </a:r>
            <a:r>
              <a:rPr lang="en-US" altLang="zh-CN" dirty="0"/>
              <a:t>ockdown order</a:t>
            </a:r>
            <a:r>
              <a:rPr lang="en-US" dirty="0"/>
              <a:t> exacerbates economic disruption with rising unemployment claims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3118" y="642763"/>
            <a:ext cx="262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DAG</a:t>
            </a:r>
            <a:endParaRPr lang="en-US" sz="2800" b="1" dirty="0"/>
          </a:p>
        </p:txBody>
      </p:sp>
      <p:sp>
        <p:nvSpPr>
          <p:cNvPr id="18" name="Oval 17"/>
          <p:cNvSpPr/>
          <p:nvPr/>
        </p:nvSpPr>
        <p:spPr>
          <a:xfrm>
            <a:off x="3316100" y="2976453"/>
            <a:ext cx="569495" cy="5694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11" idx="2"/>
          </p:cNvCxnSpPr>
          <p:nvPr/>
        </p:nvCxnSpPr>
        <p:spPr>
          <a:xfrm>
            <a:off x="3886434" y="3261202"/>
            <a:ext cx="992196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409" y="660631"/>
            <a:ext cx="10222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Balance Analysis Prior to The Implementation of Propensity Score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17409" y="1816554"/>
                <a:ext cx="65681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Test the instrumental variable using one-way ANOVA: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sz="1600" dirty="0"/>
                  <a:t>Lockdown order has no effect on the unemployment number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sz="1600" dirty="0"/>
                  <a:t>Lockdown order has an effect on the unemployment number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09" y="1816554"/>
                <a:ext cx="6568168" cy="1200329"/>
              </a:xfrm>
              <a:prstGeom prst="rect">
                <a:avLst/>
              </a:prstGeom>
              <a:blipFill rotWithShape="1">
                <a:blip r:embed="rId1"/>
                <a:stretch>
                  <a:fillRect l="-836" t="-3046" b="-5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6901" y="3803717"/>
            <a:ext cx="9235412" cy="969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8233" y="628884"/>
            <a:ext cx="6096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Propensity Score Weighting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2267" y="1673986"/>
            <a:ext cx="9661627" cy="1639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33" y="3784471"/>
            <a:ext cx="7584740" cy="28950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425543" y="3835493"/>
                <a:ext cx="309018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Overlap assumption: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Unemployment Insurance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Mask Requirement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543" y="3835493"/>
                <a:ext cx="3090182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578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232" y="615110"/>
            <a:ext cx="6096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Imbalance Check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8232" y="1429248"/>
            <a:ext cx="6810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the same one-way ANOVA method: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920" y="2366497"/>
            <a:ext cx="9662160" cy="9497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232" y="4221054"/>
            <a:ext cx="6096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Causal Inference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8232" y="48608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F-test to do significance analysis: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2908" y="5384065"/>
            <a:ext cx="9026184" cy="922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068" y="662740"/>
            <a:ext cx="6096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</a:t>
            </a:r>
            <a:r>
              <a:rPr lang="en-US" altLang="zh-CN" sz="2800" b="1" dirty="0"/>
              <a:t>odel Diagnostics</a:t>
            </a:r>
            <a:endParaRPr lang="en-US" sz="2800" b="1" dirty="0"/>
          </a:p>
        </p:txBody>
      </p:sp>
      <p:pic>
        <p:nvPicPr>
          <p:cNvPr id="6" name="Picture 5" descr="Chart, scatter chart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4" y="1580014"/>
            <a:ext cx="5836242" cy="424089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5960"/>
            <a:ext cx="6050150" cy="494338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068" y="642329"/>
            <a:ext cx="6096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Conclusions &amp; Future Research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1693" y="1280279"/>
            <a:ext cx="78730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Lockdown order is an efficient and scientific tool to save people’s lives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Mask requirement and cases have significant effect on death numbers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 variables would be introduced to investigate the causal inference thoroughly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transformation may need to be implemented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068" y="3949554"/>
            <a:ext cx="6096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R</a:t>
            </a:r>
            <a:r>
              <a:rPr lang="en-US" altLang="zh-CN" sz="2800" b="1" dirty="0"/>
              <a:t>emaining Questions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0068" y="4587504"/>
            <a:ext cx="78730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Q4: The report under review used logistic regression to compute the propensity score. Have you considered other ways like Generalized Boost Model (GBM)?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Q5: The regulation usually causes a delay effect, have you ever thought about ways to remove the bias?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000" y="341602"/>
            <a:ext cx="9144000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Visualization of WHO COVID Data</a:t>
            </a:r>
            <a:endParaRPr lang="zh-CN" altLang="en-US" sz="3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21162" y="5578763"/>
            <a:ext cx="442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Cumulative Cases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35653" y="5578763"/>
            <a:ext cx="442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Cumulative Deaths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39"/>
          <a:stretch>
            <a:fillRect/>
          </a:stretch>
        </p:blipFill>
        <p:spPr>
          <a:xfrm>
            <a:off x="413703" y="1100220"/>
            <a:ext cx="5608405" cy="42557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18"/>
          <a:stretch>
            <a:fillRect/>
          </a:stretch>
        </p:blipFill>
        <p:spPr>
          <a:xfrm>
            <a:off x="6225309" y="1021608"/>
            <a:ext cx="5774660" cy="4402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000" y="341602"/>
            <a:ext cx="9144000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Calibri" panose="020F0502020204030204" charset="0"/>
                <a:cs typeface="Calibri" panose="020F0502020204030204" charset="0"/>
              </a:rPr>
              <a:t>Question of Interest</a:t>
            </a:r>
            <a:endParaRPr lang="zh-CN" altLang="en-US" sz="36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3014" y="1531035"/>
            <a:ext cx="10150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Is there any </a:t>
            </a:r>
            <a:endParaRPr lang="en-US" altLang="zh-CN" sz="2400" b="0" i="0" dirty="0">
              <a:solidFill>
                <a:srgbClr val="333333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o</a:t>
            </a:r>
            <a:r>
              <a:rPr lang="en-US" altLang="zh-CN" sz="2400" b="1" i="0" dirty="0">
                <a:solidFill>
                  <a:srgbClr val="FF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fficial regulation</a:t>
            </a:r>
            <a:endParaRPr lang="en-US" altLang="zh-CN" sz="2400" b="1" i="0" dirty="0">
              <a:solidFill>
                <a:srgbClr val="FF0000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i="0" dirty="0" smtClean="0">
                <a:solidFill>
                  <a:srgbClr val="FF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      （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one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category of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mandatory and non-pharmaceutical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countermeasures</a:t>
            </a:r>
            <a:r>
              <a:rPr lang="zh-CN" altLang="en-US" sz="2400" b="1" i="0" dirty="0" smtClean="0">
                <a:solidFill>
                  <a:srgbClr val="FF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）</a:t>
            </a: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altLang="zh-CN" sz="2400" b="0" i="0" dirty="0" smtClean="0">
              <a:solidFill>
                <a:srgbClr val="333333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0" dirty="0" smtClean="0">
                <a:solidFill>
                  <a:srgbClr val="333333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that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could significantly cause the reduction of deaths number in USA?</a:t>
            </a:r>
            <a:endParaRPr lang="en-US" altLang="zh-CN" sz="2400" b="0" i="0" dirty="0">
              <a:solidFill>
                <a:srgbClr val="333333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98980" y="5440219"/>
            <a:ext cx="477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alibri" panose="020F0502020204030204" charset="0"/>
                <a:cs typeface="Calibri" panose="020F0502020204030204" charset="0"/>
              </a:rPr>
              <a:t>Need More Data!</a:t>
            </a:r>
            <a:endParaRPr lang="zh-CN" altLang="en-US" sz="36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594291" y="4218869"/>
            <a:ext cx="383307" cy="10135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000" y="341602"/>
            <a:ext cx="9144000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Calibri" panose="020F0502020204030204" charset="0"/>
                <a:cs typeface="Calibri" panose="020F0502020204030204" charset="0"/>
              </a:rPr>
              <a:t>Outline of Target Data Set</a:t>
            </a:r>
            <a:endParaRPr lang="zh-CN" altLang="en-US" sz="36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9124" y="1955907"/>
            <a:ext cx="110189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rgbClr val="333333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Responsible Variable: 	Daily deaths</a:t>
            </a:r>
            <a:endParaRPr lang="en-US" altLang="zh-CN" sz="2800" b="0" i="0" dirty="0">
              <a:solidFill>
                <a:srgbClr val="FF0000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333333"/>
                </a:solidFill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zh-CN" sz="2800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</a:rPr>
              <a:t>Explanatory Variables: 	Date, </a:t>
            </a:r>
            <a:endParaRPr lang="en-US" altLang="zh-CN" sz="2800" dirty="0">
              <a:solidFill>
                <a:schemeClr val="accent6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</a:rPr>
              <a:t>                          	          	State, </a:t>
            </a:r>
            <a:endParaRPr lang="en-US" altLang="zh-CN" sz="2800" dirty="0">
              <a:solidFill>
                <a:schemeClr val="accent6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</a:rPr>
              <a:t>				Status of Stay-at-Home order,</a:t>
            </a:r>
            <a:endParaRPr lang="en-US" altLang="zh-CN" sz="2800" dirty="0">
              <a:solidFill>
                <a:schemeClr val="accent6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</a:rPr>
              <a:t>				Status of Mask requirement,</a:t>
            </a:r>
            <a:endParaRPr lang="en-US" altLang="zh-CN" sz="2800" dirty="0">
              <a:solidFill>
                <a:schemeClr val="accent6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</a:rPr>
              <a:t>				Population density</a:t>
            </a:r>
            <a:endParaRPr lang="en-US" altLang="zh-CN" sz="2800" dirty="0">
              <a:solidFill>
                <a:schemeClr val="accent6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333333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• </a:t>
            </a:r>
            <a:r>
              <a:rPr lang="en-US" altLang="zh-CN" sz="2800" dirty="0">
                <a:solidFill>
                  <a:schemeClr val="accent2"/>
                </a:solidFill>
                <a:latin typeface="Calibri" panose="020F0502020204030204" charset="0"/>
                <a:ea typeface="等线" panose="02010600030101010101" charset="-122"/>
                <a:cs typeface="Calibri" panose="020F0502020204030204" charset="0"/>
              </a:rPr>
              <a:t>Instrumental Variable: 	Unemployment Insurance Number</a:t>
            </a:r>
            <a:endParaRPr lang="en-US" altLang="zh-CN" sz="2800" dirty="0">
              <a:solidFill>
                <a:schemeClr val="accent2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8000" y="1105188"/>
            <a:ext cx="11462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Calibri" panose="020F0502020204030204" charset="0"/>
                <a:cs typeface="Calibri" panose="020F0502020204030204" charset="0"/>
              </a:rPr>
              <a:t>Lakshmi’s research: “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Factors influencing the epidemiological characteristics of pandemic COVID 19: 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		  A TISM approach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charset="0"/>
                <a:cs typeface="Calibri" panose="020F0502020204030204" charset="0"/>
              </a:rPr>
              <a:t>”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000" y="341602"/>
            <a:ext cx="9144000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Calibri" panose="020F0502020204030204" charset="0"/>
                <a:cs typeface="Calibri" panose="020F0502020204030204" charset="0"/>
              </a:rPr>
              <a:t>Responsible Variable</a:t>
            </a:r>
            <a:endParaRPr lang="zh-CN" altLang="en-US" sz="3600" b="1" dirty="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31127" y="1052982"/>
            <a:ext cx="5929746" cy="461665"/>
            <a:chOff x="1154545" y="1173094"/>
            <a:chExt cx="5929746" cy="461665"/>
          </a:xfrm>
        </p:grpSpPr>
        <p:sp>
          <p:nvSpPr>
            <p:cNvPr id="2" name="文本框 1"/>
            <p:cNvSpPr txBox="1"/>
            <p:nvPr/>
          </p:nvSpPr>
          <p:spPr>
            <a:xfrm>
              <a:off x="1154545" y="1173094"/>
              <a:ext cx="5929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alibri" panose="020F0502020204030204" charset="0"/>
                  <a:cs typeface="Calibri" panose="020F0502020204030204" charset="0"/>
                </a:rPr>
                <a:t>Cumulative deaths                        Daily deaths </a:t>
              </a:r>
              <a:endParaRPr lang="zh-CN" altLang="en-US" sz="2400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3851564" y="1431634"/>
              <a:ext cx="9882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154545" y="6169860"/>
            <a:ext cx="91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Source: </a:t>
            </a:r>
            <a:r>
              <a:rPr lang="en-US" altLang="zh-CN" dirty="0">
                <a:hlinkClick r:id="rId1"/>
              </a:rPr>
              <a:t>https://www.nytimes.com/interactive/2020/us/coronavirus-us-cases.html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72" y="1690175"/>
            <a:ext cx="8491393" cy="4334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000" y="341602"/>
            <a:ext cx="9144000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Calibri" panose="020F0502020204030204" charset="0"/>
                <a:cs typeface="Calibri" panose="020F0502020204030204" charset="0"/>
              </a:rPr>
              <a:t>Responsible Variable</a:t>
            </a:r>
            <a:endParaRPr lang="zh-CN" altLang="en-US" sz="3600" b="1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245" y="1158326"/>
            <a:ext cx="7274780" cy="53348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75715" y="787058"/>
            <a:ext cx="469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Histogram of Date of the First Death </a:t>
            </a:r>
            <a:endParaRPr lang="zh-CN" altLang="en-US" sz="2400" dirty="0"/>
          </a:p>
        </p:txBody>
      </p:sp>
      <p:sp>
        <p:nvSpPr>
          <p:cNvPr id="12" name="椭圆 11"/>
          <p:cNvSpPr/>
          <p:nvPr/>
        </p:nvSpPr>
        <p:spPr>
          <a:xfrm>
            <a:off x="4901930" y="1248723"/>
            <a:ext cx="2844800" cy="51797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000" y="341602"/>
            <a:ext cx="9144000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Calibri" panose="020F0502020204030204" charset="0"/>
                <a:cs typeface="Calibri" panose="020F0502020204030204" charset="0"/>
              </a:rPr>
              <a:t>Responsible Variable</a:t>
            </a:r>
            <a:endParaRPr lang="zh-CN" altLang="en-US" sz="3600" b="1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10" y="1320656"/>
            <a:ext cx="8892309" cy="53353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9896" y="877455"/>
            <a:ext cx="877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Bar plot of Date of the Max Daily Death and </a:t>
            </a:r>
            <a:r>
              <a:rPr lang="en-US" altLang="zh-CN" sz="2400" dirty="0"/>
              <a:t>C</a:t>
            </a:r>
            <a:r>
              <a:rPr lang="en-US" altLang="zh-CN" sz="2400" dirty="0" smtClean="0"/>
              <a:t>orresponding Number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719782" y="1413308"/>
            <a:ext cx="2133600" cy="52427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8000" y="341602"/>
            <a:ext cx="9144000" cy="535853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latin typeface="Calibri" panose="020F0502020204030204" charset="0"/>
                <a:cs typeface="Calibri" panose="020F0502020204030204" charset="0"/>
              </a:rPr>
              <a:t>Responsible Variable</a:t>
            </a:r>
            <a:endParaRPr lang="zh-CN" altLang="en-US" sz="3600" b="1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981" y="1253968"/>
            <a:ext cx="8862580" cy="56040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80146" y="2198253"/>
            <a:ext cx="1339272" cy="2761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76838" y="1418254"/>
            <a:ext cx="1508542" cy="3398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29689" y="2198252"/>
            <a:ext cx="2937163" cy="27616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7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4964</Words>
  <Application>WPS 演示</Application>
  <PresentationFormat>Widescreen</PresentationFormat>
  <Paragraphs>228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等线</vt:lpstr>
      <vt:lpstr>微软雅黑</vt:lpstr>
      <vt:lpstr>Arial Unicode MS</vt:lpstr>
      <vt:lpstr>Calibri Light</vt:lpstr>
      <vt:lpstr>Helvetica Neue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高 航</dc:creator>
  <cp:lastModifiedBy>沸腾鱼</cp:lastModifiedBy>
  <cp:revision>142</cp:revision>
  <dcterms:created xsi:type="dcterms:W3CDTF">2021-03-11T06:24:00Z</dcterms:created>
  <dcterms:modified xsi:type="dcterms:W3CDTF">2021-03-15T10:30:21Z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