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82" r:id="rId19"/>
    <p:sldId id="273" r:id="rId20"/>
    <p:sldId id="306" r:id="rId21"/>
    <p:sldId id="287" r:id="rId22"/>
    <p:sldId id="288" r:id="rId23"/>
    <p:sldId id="307" r:id="rId24"/>
    <p:sldId id="308" r:id="rId25"/>
    <p:sldId id="309" r:id="rId26"/>
    <p:sldId id="310" r:id="rId27"/>
    <p:sldId id="290" r:id="rId28"/>
    <p:sldId id="293" r:id="rId29"/>
    <p:sldId id="311" r:id="rId30"/>
    <p:sldId id="294"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11178-21D2-4006-B3F0-773A5B4DB1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BA16A1-56BF-4C18-9BF9-3F7F788CFFF2}">
      <dgm:prSet/>
      <dgm:spPr/>
      <dgm:t>
        <a:bodyPr/>
        <a:lstStyle/>
        <a:p>
          <a:r>
            <a:rPr lang="tr-TR" b="0" i="0"/>
            <a:t>Veri , üzerinde işlem yapılmamış enformasyon parçacığına verilen addır. Veriler, araştırmalardan, deneylerden, gözlemlerden ve internet gibi ortamlardan elde edilen her türlü değerdir.</a:t>
          </a:r>
          <a:endParaRPr lang="en-US"/>
        </a:p>
      </dgm:t>
    </dgm:pt>
    <dgm:pt modelId="{8483B252-C284-41E6-BA3D-1D07575A6A02}" type="parTrans" cxnId="{9D39A8CD-F5D7-4266-AEE8-FE30565B63F9}">
      <dgm:prSet/>
      <dgm:spPr/>
      <dgm:t>
        <a:bodyPr/>
        <a:lstStyle/>
        <a:p>
          <a:endParaRPr lang="en-US"/>
        </a:p>
      </dgm:t>
    </dgm:pt>
    <dgm:pt modelId="{89348135-E55B-4BD0-A25B-FE0153D6F3AD}" type="sibTrans" cxnId="{9D39A8CD-F5D7-4266-AEE8-FE30565B63F9}">
      <dgm:prSet/>
      <dgm:spPr/>
      <dgm:t>
        <a:bodyPr/>
        <a:lstStyle/>
        <a:p>
          <a:endParaRPr lang="en-US"/>
        </a:p>
      </dgm:t>
    </dgm:pt>
    <dgm:pt modelId="{79B5A212-247A-40E7-9098-67D6E8973E68}">
      <dgm:prSet/>
      <dgm:spPr/>
      <dgm:t>
        <a:bodyPr/>
        <a:lstStyle/>
        <a:p>
          <a:r>
            <a:rPr lang="tr-TR" b="0" i="0"/>
            <a:t>Veriler tek başına bir anlam ifade edemezler ve bir işlevleri yoktur. İlk önce veriler toplanır ve gruplanır daha sonra sıralanır, özetlenir ve ardından bilgisayar ya da elle işlenip enformasyona dönüştükten sonra anlam kazanırlar.</a:t>
          </a:r>
          <a:endParaRPr lang="en-US"/>
        </a:p>
      </dgm:t>
    </dgm:pt>
    <dgm:pt modelId="{E219148E-4A98-4FE5-800A-2D8C6FCE84BA}" type="parTrans" cxnId="{F78C5347-BB04-48DF-BABD-D3BCC37473FA}">
      <dgm:prSet/>
      <dgm:spPr/>
      <dgm:t>
        <a:bodyPr/>
        <a:lstStyle/>
        <a:p>
          <a:endParaRPr lang="en-US"/>
        </a:p>
      </dgm:t>
    </dgm:pt>
    <dgm:pt modelId="{8071DD34-8786-483E-9FAC-F1E2CE4214BF}" type="sibTrans" cxnId="{F78C5347-BB04-48DF-BABD-D3BCC37473FA}">
      <dgm:prSet/>
      <dgm:spPr/>
      <dgm:t>
        <a:bodyPr/>
        <a:lstStyle/>
        <a:p>
          <a:endParaRPr lang="en-US"/>
        </a:p>
      </dgm:t>
    </dgm:pt>
    <dgm:pt modelId="{C9B9351A-D5CC-44B4-8A83-1C0C19428142}" type="pres">
      <dgm:prSet presAssocID="{9CB11178-21D2-4006-B3F0-773A5B4DB1CB}" presName="root" presStyleCnt="0">
        <dgm:presLayoutVars>
          <dgm:dir/>
          <dgm:resizeHandles val="exact"/>
        </dgm:presLayoutVars>
      </dgm:prSet>
      <dgm:spPr/>
    </dgm:pt>
    <dgm:pt modelId="{23434B7A-880C-46B0-B28A-5A398E53DD0C}" type="pres">
      <dgm:prSet presAssocID="{C7BA16A1-56BF-4C18-9BF9-3F7F788CFFF2}" presName="compNode" presStyleCnt="0"/>
      <dgm:spPr/>
    </dgm:pt>
    <dgm:pt modelId="{2DE3D103-C767-4C75-BD14-1201A130BD01}" type="pres">
      <dgm:prSet presAssocID="{C7BA16A1-56BF-4C18-9BF9-3F7F788CFFF2}" presName="bgRect" presStyleLbl="bgShp" presStyleIdx="0" presStyleCnt="2"/>
      <dgm:spPr/>
    </dgm:pt>
    <dgm:pt modelId="{E1199CDC-F2EA-43DF-A459-FD57B4CF2403}" type="pres">
      <dgm:prSet presAssocID="{C7BA16A1-56BF-4C18-9BF9-3F7F788CFF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brika"/>
        </a:ext>
      </dgm:extLst>
    </dgm:pt>
    <dgm:pt modelId="{EDA14E41-655B-4981-B00B-991791B2DFB6}" type="pres">
      <dgm:prSet presAssocID="{C7BA16A1-56BF-4C18-9BF9-3F7F788CFFF2}" presName="spaceRect" presStyleCnt="0"/>
      <dgm:spPr/>
    </dgm:pt>
    <dgm:pt modelId="{89FA7640-9F98-4835-BBFF-B234093251D0}" type="pres">
      <dgm:prSet presAssocID="{C7BA16A1-56BF-4C18-9BF9-3F7F788CFFF2}" presName="parTx" presStyleLbl="revTx" presStyleIdx="0" presStyleCnt="2">
        <dgm:presLayoutVars>
          <dgm:chMax val="0"/>
          <dgm:chPref val="0"/>
        </dgm:presLayoutVars>
      </dgm:prSet>
      <dgm:spPr/>
    </dgm:pt>
    <dgm:pt modelId="{43A0E886-3EEC-4404-91CA-922D08383A1F}" type="pres">
      <dgm:prSet presAssocID="{89348135-E55B-4BD0-A25B-FE0153D6F3AD}" presName="sibTrans" presStyleCnt="0"/>
      <dgm:spPr/>
    </dgm:pt>
    <dgm:pt modelId="{F2BE28D5-B444-4840-B160-CE4683E05B85}" type="pres">
      <dgm:prSet presAssocID="{79B5A212-247A-40E7-9098-67D6E8973E68}" presName="compNode" presStyleCnt="0"/>
      <dgm:spPr/>
    </dgm:pt>
    <dgm:pt modelId="{E3F8C46E-8820-49E5-9E40-58F013735F0E}" type="pres">
      <dgm:prSet presAssocID="{79B5A212-247A-40E7-9098-67D6E8973E68}" presName="bgRect" presStyleLbl="bgShp" presStyleIdx="1" presStyleCnt="2"/>
      <dgm:spPr/>
    </dgm:pt>
    <dgm:pt modelId="{E7237614-7F47-4623-8572-0D2D5B29CF4F}" type="pres">
      <dgm:prSet presAssocID="{79B5A212-247A-40E7-9098-67D6E8973E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ırnak İşareti"/>
        </a:ext>
      </dgm:extLst>
    </dgm:pt>
    <dgm:pt modelId="{30F696FF-4A50-444C-9B0E-FF94F8A5EF86}" type="pres">
      <dgm:prSet presAssocID="{79B5A212-247A-40E7-9098-67D6E8973E68}" presName="spaceRect" presStyleCnt="0"/>
      <dgm:spPr/>
    </dgm:pt>
    <dgm:pt modelId="{BD2735C9-106A-46C4-8E80-93DDDD88BF44}" type="pres">
      <dgm:prSet presAssocID="{79B5A212-247A-40E7-9098-67D6E8973E68}" presName="parTx" presStyleLbl="revTx" presStyleIdx="1" presStyleCnt="2">
        <dgm:presLayoutVars>
          <dgm:chMax val="0"/>
          <dgm:chPref val="0"/>
        </dgm:presLayoutVars>
      </dgm:prSet>
      <dgm:spPr/>
    </dgm:pt>
  </dgm:ptLst>
  <dgm:cxnLst>
    <dgm:cxn modelId="{18782B45-306D-4BC1-B4B3-760478501A08}" type="presOf" srcId="{9CB11178-21D2-4006-B3F0-773A5B4DB1CB}" destId="{C9B9351A-D5CC-44B4-8A83-1C0C19428142}" srcOrd="0" destOrd="0" presId="urn:microsoft.com/office/officeart/2018/2/layout/IconVerticalSolidList"/>
    <dgm:cxn modelId="{F78C5347-BB04-48DF-BABD-D3BCC37473FA}" srcId="{9CB11178-21D2-4006-B3F0-773A5B4DB1CB}" destId="{79B5A212-247A-40E7-9098-67D6E8973E68}" srcOrd="1" destOrd="0" parTransId="{E219148E-4A98-4FE5-800A-2D8C6FCE84BA}" sibTransId="{8071DD34-8786-483E-9FAC-F1E2CE4214BF}"/>
    <dgm:cxn modelId="{E2697BAE-C297-4FF2-9CFB-1CC85748D43E}" type="presOf" srcId="{79B5A212-247A-40E7-9098-67D6E8973E68}" destId="{BD2735C9-106A-46C4-8E80-93DDDD88BF44}" srcOrd="0" destOrd="0" presId="urn:microsoft.com/office/officeart/2018/2/layout/IconVerticalSolidList"/>
    <dgm:cxn modelId="{9D39A8CD-F5D7-4266-AEE8-FE30565B63F9}" srcId="{9CB11178-21D2-4006-B3F0-773A5B4DB1CB}" destId="{C7BA16A1-56BF-4C18-9BF9-3F7F788CFFF2}" srcOrd="0" destOrd="0" parTransId="{8483B252-C284-41E6-BA3D-1D07575A6A02}" sibTransId="{89348135-E55B-4BD0-A25B-FE0153D6F3AD}"/>
    <dgm:cxn modelId="{90E7DCD6-6C3A-438D-9279-172281C9F1AC}" type="presOf" srcId="{C7BA16A1-56BF-4C18-9BF9-3F7F788CFFF2}" destId="{89FA7640-9F98-4835-BBFF-B234093251D0}" srcOrd="0" destOrd="0" presId="urn:microsoft.com/office/officeart/2018/2/layout/IconVerticalSolidList"/>
    <dgm:cxn modelId="{27EEB7B0-9935-4E73-83A2-AA83FAB16230}" type="presParOf" srcId="{C9B9351A-D5CC-44B4-8A83-1C0C19428142}" destId="{23434B7A-880C-46B0-B28A-5A398E53DD0C}" srcOrd="0" destOrd="0" presId="urn:microsoft.com/office/officeart/2018/2/layout/IconVerticalSolidList"/>
    <dgm:cxn modelId="{84A795BD-E792-48B6-9075-9E64BDB37745}" type="presParOf" srcId="{23434B7A-880C-46B0-B28A-5A398E53DD0C}" destId="{2DE3D103-C767-4C75-BD14-1201A130BD01}" srcOrd="0" destOrd="0" presId="urn:microsoft.com/office/officeart/2018/2/layout/IconVerticalSolidList"/>
    <dgm:cxn modelId="{17C5473D-B242-4095-99A7-1A760C4431E4}" type="presParOf" srcId="{23434B7A-880C-46B0-B28A-5A398E53DD0C}" destId="{E1199CDC-F2EA-43DF-A459-FD57B4CF2403}" srcOrd="1" destOrd="0" presId="urn:microsoft.com/office/officeart/2018/2/layout/IconVerticalSolidList"/>
    <dgm:cxn modelId="{68082EB9-644C-4B3D-906E-79D88C9F9DA5}" type="presParOf" srcId="{23434B7A-880C-46B0-B28A-5A398E53DD0C}" destId="{EDA14E41-655B-4981-B00B-991791B2DFB6}" srcOrd="2" destOrd="0" presId="urn:microsoft.com/office/officeart/2018/2/layout/IconVerticalSolidList"/>
    <dgm:cxn modelId="{88B6CC49-8030-47A2-AD32-6C667E786239}" type="presParOf" srcId="{23434B7A-880C-46B0-B28A-5A398E53DD0C}" destId="{89FA7640-9F98-4835-BBFF-B234093251D0}" srcOrd="3" destOrd="0" presId="urn:microsoft.com/office/officeart/2018/2/layout/IconVerticalSolidList"/>
    <dgm:cxn modelId="{7CDE41D4-BDE1-4E22-884D-130562D98510}" type="presParOf" srcId="{C9B9351A-D5CC-44B4-8A83-1C0C19428142}" destId="{43A0E886-3EEC-4404-91CA-922D08383A1F}" srcOrd="1" destOrd="0" presId="urn:microsoft.com/office/officeart/2018/2/layout/IconVerticalSolidList"/>
    <dgm:cxn modelId="{9B496B9C-F62A-4A49-BE9E-CA2662CD27C2}" type="presParOf" srcId="{C9B9351A-D5CC-44B4-8A83-1C0C19428142}" destId="{F2BE28D5-B444-4840-B160-CE4683E05B85}" srcOrd="2" destOrd="0" presId="urn:microsoft.com/office/officeart/2018/2/layout/IconVerticalSolidList"/>
    <dgm:cxn modelId="{E4B2CE1E-F5C5-4581-8F75-8AC418552AAB}" type="presParOf" srcId="{F2BE28D5-B444-4840-B160-CE4683E05B85}" destId="{E3F8C46E-8820-49E5-9E40-58F013735F0E}" srcOrd="0" destOrd="0" presId="urn:microsoft.com/office/officeart/2018/2/layout/IconVerticalSolidList"/>
    <dgm:cxn modelId="{2D7A94F4-31B8-45B5-976D-82F2F8B6E2A4}" type="presParOf" srcId="{F2BE28D5-B444-4840-B160-CE4683E05B85}" destId="{E7237614-7F47-4623-8572-0D2D5B29CF4F}" srcOrd="1" destOrd="0" presId="urn:microsoft.com/office/officeart/2018/2/layout/IconVerticalSolidList"/>
    <dgm:cxn modelId="{D2465237-7B50-474A-A944-34DF561A8FAA}" type="presParOf" srcId="{F2BE28D5-B444-4840-B160-CE4683E05B85}" destId="{30F696FF-4A50-444C-9B0E-FF94F8A5EF86}" srcOrd="2" destOrd="0" presId="urn:microsoft.com/office/officeart/2018/2/layout/IconVerticalSolidList"/>
    <dgm:cxn modelId="{B4E4AF0D-8C70-42AC-974F-3606A2C6CDE0}" type="presParOf" srcId="{F2BE28D5-B444-4840-B160-CE4683E05B85}" destId="{BD2735C9-106A-46C4-8E80-93DDDD88BF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27A97-439C-4D37-86A1-41BBF4BDEA6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1578FF-CC87-4117-BBB9-3B8CE5815D27}">
      <dgm:prSet/>
      <dgm:spPr/>
      <dgm:t>
        <a:bodyPr/>
        <a:lstStyle/>
        <a:p>
          <a:r>
            <a:rPr lang="tr-TR" b="0" i="0"/>
            <a:t>Python'da dizilerin amacına hizmet eden listelerimiz vardır, ancak işlenmeleri yavaştır.</a:t>
          </a:r>
          <a:endParaRPr lang="en-US"/>
        </a:p>
      </dgm:t>
    </dgm:pt>
    <dgm:pt modelId="{ADA48E9D-71BB-436D-A592-FF517B239391}" type="parTrans" cxnId="{ED5BCC71-A9DD-4710-856D-258FB2E1AEE8}">
      <dgm:prSet/>
      <dgm:spPr/>
      <dgm:t>
        <a:bodyPr/>
        <a:lstStyle/>
        <a:p>
          <a:endParaRPr lang="en-US"/>
        </a:p>
      </dgm:t>
    </dgm:pt>
    <dgm:pt modelId="{D7536BC5-6664-45CB-BAE7-2868936464AC}" type="sibTrans" cxnId="{ED5BCC71-A9DD-4710-856D-258FB2E1AEE8}">
      <dgm:prSet/>
      <dgm:spPr/>
      <dgm:t>
        <a:bodyPr/>
        <a:lstStyle/>
        <a:p>
          <a:endParaRPr lang="en-US"/>
        </a:p>
      </dgm:t>
    </dgm:pt>
    <dgm:pt modelId="{CFE96DCD-FE22-4E8B-9AFC-B9E32E93B0F3}">
      <dgm:prSet/>
      <dgm:spPr/>
      <dgm:t>
        <a:bodyPr/>
        <a:lstStyle/>
        <a:p>
          <a:r>
            <a:rPr lang="tr-TR" b="0" i="0"/>
            <a:t>NumPy Dizileri, geleneksel Python listelerinden 50 kata kadar daha hızlı bir dizi nesnesi sağlamayı amaçlamaktadır</a:t>
          </a:r>
          <a:endParaRPr lang="en-US"/>
        </a:p>
      </dgm:t>
    </dgm:pt>
    <dgm:pt modelId="{7D286880-CBA1-4BA4-9A6D-DB899338CE3C}" type="parTrans" cxnId="{2DA6E585-FE6F-447A-AD07-533DF79C5929}">
      <dgm:prSet/>
      <dgm:spPr/>
      <dgm:t>
        <a:bodyPr/>
        <a:lstStyle/>
        <a:p>
          <a:endParaRPr lang="en-US"/>
        </a:p>
      </dgm:t>
    </dgm:pt>
    <dgm:pt modelId="{5F3B8CD4-8FA9-40AC-8602-7FFD94A00C28}" type="sibTrans" cxnId="{2DA6E585-FE6F-447A-AD07-533DF79C5929}">
      <dgm:prSet/>
      <dgm:spPr/>
      <dgm:t>
        <a:bodyPr/>
        <a:lstStyle/>
        <a:p>
          <a:endParaRPr lang="en-US"/>
        </a:p>
      </dgm:t>
    </dgm:pt>
    <dgm:pt modelId="{1BF3E027-EDE6-4C86-AA7E-726AAE89FF2B}">
      <dgm:prSet/>
      <dgm:spPr/>
      <dgm:t>
        <a:bodyPr/>
        <a:lstStyle/>
        <a:p>
          <a:r>
            <a:rPr lang="tr-TR" b="0" i="0"/>
            <a:t>NumPy'deki dizi nesnesi ndarray olarak adlandırılır, ndarray ile çalışmayı çok kolaylaştıran birçok destekleyici işlev sağlar.</a:t>
          </a:r>
          <a:endParaRPr lang="en-US"/>
        </a:p>
      </dgm:t>
    </dgm:pt>
    <dgm:pt modelId="{C2B75437-A58B-4525-BAB6-ABC43258AC32}" type="parTrans" cxnId="{921CBBA4-7E2F-4AAC-882F-4C5E4E03F8C1}">
      <dgm:prSet/>
      <dgm:spPr/>
      <dgm:t>
        <a:bodyPr/>
        <a:lstStyle/>
        <a:p>
          <a:endParaRPr lang="en-US"/>
        </a:p>
      </dgm:t>
    </dgm:pt>
    <dgm:pt modelId="{FB23B1E1-74E0-4793-9381-CCA4908D815C}" type="sibTrans" cxnId="{921CBBA4-7E2F-4AAC-882F-4C5E4E03F8C1}">
      <dgm:prSet/>
      <dgm:spPr/>
      <dgm:t>
        <a:bodyPr/>
        <a:lstStyle/>
        <a:p>
          <a:endParaRPr lang="en-US"/>
        </a:p>
      </dgm:t>
    </dgm:pt>
    <dgm:pt modelId="{15F83D62-F208-4FAD-A856-CCA163CF707B}">
      <dgm:prSet/>
      <dgm:spPr/>
      <dgm:t>
        <a:bodyPr/>
        <a:lstStyle/>
        <a:p>
          <a:r>
            <a:rPr lang="tr-TR" b="0" i="0" dirty="0"/>
            <a:t>Diziler, hızın ve kaynakların çok önemli olduğu veri biliminde çok sık kullanılır</a:t>
          </a:r>
          <a:br>
            <a:rPr lang="tr-TR" dirty="0"/>
          </a:br>
          <a:br>
            <a:rPr lang="tr-TR" dirty="0"/>
          </a:br>
          <a:endParaRPr lang="en-US" dirty="0"/>
        </a:p>
      </dgm:t>
    </dgm:pt>
    <dgm:pt modelId="{795EE905-1264-4F94-B6F6-61C5A9D143C8}" type="parTrans" cxnId="{7447BDF9-E4E7-4C47-BE5A-7D61E9E541CC}">
      <dgm:prSet/>
      <dgm:spPr/>
      <dgm:t>
        <a:bodyPr/>
        <a:lstStyle/>
        <a:p>
          <a:endParaRPr lang="en-US"/>
        </a:p>
      </dgm:t>
    </dgm:pt>
    <dgm:pt modelId="{54FECCB9-5F1E-42FF-ABBB-68D5BCB283BB}" type="sibTrans" cxnId="{7447BDF9-E4E7-4C47-BE5A-7D61E9E541CC}">
      <dgm:prSet/>
      <dgm:spPr/>
      <dgm:t>
        <a:bodyPr/>
        <a:lstStyle/>
        <a:p>
          <a:endParaRPr lang="en-US"/>
        </a:p>
      </dgm:t>
    </dgm:pt>
    <dgm:pt modelId="{72D68819-4912-4407-8192-109BAC32B39F}" type="pres">
      <dgm:prSet presAssocID="{D0A27A97-439C-4D37-86A1-41BBF4BDEA66}" presName="outerComposite" presStyleCnt="0">
        <dgm:presLayoutVars>
          <dgm:chMax val="5"/>
          <dgm:dir/>
          <dgm:resizeHandles val="exact"/>
        </dgm:presLayoutVars>
      </dgm:prSet>
      <dgm:spPr/>
    </dgm:pt>
    <dgm:pt modelId="{B9821198-59BF-4260-A150-3D0568AC6374}" type="pres">
      <dgm:prSet presAssocID="{D0A27A97-439C-4D37-86A1-41BBF4BDEA66}" presName="dummyMaxCanvas" presStyleCnt="0">
        <dgm:presLayoutVars/>
      </dgm:prSet>
      <dgm:spPr/>
    </dgm:pt>
    <dgm:pt modelId="{81423829-70F6-4D36-A9C2-86C91247C8E6}" type="pres">
      <dgm:prSet presAssocID="{D0A27A97-439C-4D37-86A1-41BBF4BDEA66}" presName="FourNodes_1" presStyleLbl="node1" presStyleIdx="0" presStyleCnt="4">
        <dgm:presLayoutVars>
          <dgm:bulletEnabled val="1"/>
        </dgm:presLayoutVars>
      </dgm:prSet>
      <dgm:spPr/>
    </dgm:pt>
    <dgm:pt modelId="{F3F11577-5679-499D-921A-4FBD0C449252}" type="pres">
      <dgm:prSet presAssocID="{D0A27A97-439C-4D37-86A1-41BBF4BDEA66}" presName="FourNodes_2" presStyleLbl="node1" presStyleIdx="1" presStyleCnt="4">
        <dgm:presLayoutVars>
          <dgm:bulletEnabled val="1"/>
        </dgm:presLayoutVars>
      </dgm:prSet>
      <dgm:spPr/>
    </dgm:pt>
    <dgm:pt modelId="{5FE996AF-A0B5-4DDF-A97A-8FCF60C26C51}" type="pres">
      <dgm:prSet presAssocID="{D0A27A97-439C-4D37-86A1-41BBF4BDEA66}" presName="FourNodes_3" presStyleLbl="node1" presStyleIdx="2" presStyleCnt="4">
        <dgm:presLayoutVars>
          <dgm:bulletEnabled val="1"/>
        </dgm:presLayoutVars>
      </dgm:prSet>
      <dgm:spPr/>
    </dgm:pt>
    <dgm:pt modelId="{DFB5D302-3549-45DA-B25C-9C896E83C324}" type="pres">
      <dgm:prSet presAssocID="{D0A27A97-439C-4D37-86A1-41BBF4BDEA66}" presName="FourNodes_4" presStyleLbl="node1" presStyleIdx="3" presStyleCnt="4">
        <dgm:presLayoutVars>
          <dgm:bulletEnabled val="1"/>
        </dgm:presLayoutVars>
      </dgm:prSet>
      <dgm:spPr/>
    </dgm:pt>
    <dgm:pt modelId="{0DCDAE6C-9170-4838-9960-908FA2156FD0}" type="pres">
      <dgm:prSet presAssocID="{D0A27A97-439C-4D37-86A1-41BBF4BDEA66}" presName="FourConn_1-2" presStyleLbl="fgAccFollowNode1" presStyleIdx="0" presStyleCnt="3">
        <dgm:presLayoutVars>
          <dgm:bulletEnabled val="1"/>
        </dgm:presLayoutVars>
      </dgm:prSet>
      <dgm:spPr/>
    </dgm:pt>
    <dgm:pt modelId="{ECF6955D-82CD-45D3-8060-D7AF226620C4}" type="pres">
      <dgm:prSet presAssocID="{D0A27A97-439C-4D37-86A1-41BBF4BDEA66}" presName="FourConn_2-3" presStyleLbl="fgAccFollowNode1" presStyleIdx="1" presStyleCnt="3">
        <dgm:presLayoutVars>
          <dgm:bulletEnabled val="1"/>
        </dgm:presLayoutVars>
      </dgm:prSet>
      <dgm:spPr/>
    </dgm:pt>
    <dgm:pt modelId="{E4488ADC-D691-4646-BB12-158052FF51B1}" type="pres">
      <dgm:prSet presAssocID="{D0A27A97-439C-4D37-86A1-41BBF4BDEA66}" presName="FourConn_3-4" presStyleLbl="fgAccFollowNode1" presStyleIdx="2" presStyleCnt="3">
        <dgm:presLayoutVars>
          <dgm:bulletEnabled val="1"/>
        </dgm:presLayoutVars>
      </dgm:prSet>
      <dgm:spPr/>
    </dgm:pt>
    <dgm:pt modelId="{8166488D-E4B9-474E-B2BB-EDD9FE8C6B5E}" type="pres">
      <dgm:prSet presAssocID="{D0A27A97-439C-4D37-86A1-41BBF4BDEA66}" presName="FourNodes_1_text" presStyleLbl="node1" presStyleIdx="3" presStyleCnt="4">
        <dgm:presLayoutVars>
          <dgm:bulletEnabled val="1"/>
        </dgm:presLayoutVars>
      </dgm:prSet>
      <dgm:spPr/>
    </dgm:pt>
    <dgm:pt modelId="{70B465CD-2628-436B-931D-C186F876282E}" type="pres">
      <dgm:prSet presAssocID="{D0A27A97-439C-4D37-86A1-41BBF4BDEA66}" presName="FourNodes_2_text" presStyleLbl="node1" presStyleIdx="3" presStyleCnt="4">
        <dgm:presLayoutVars>
          <dgm:bulletEnabled val="1"/>
        </dgm:presLayoutVars>
      </dgm:prSet>
      <dgm:spPr/>
    </dgm:pt>
    <dgm:pt modelId="{FA3674B2-2CFD-4226-9424-26EE5603223A}" type="pres">
      <dgm:prSet presAssocID="{D0A27A97-439C-4D37-86A1-41BBF4BDEA66}" presName="FourNodes_3_text" presStyleLbl="node1" presStyleIdx="3" presStyleCnt="4">
        <dgm:presLayoutVars>
          <dgm:bulletEnabled val="1"/>
        </dgm:presLayoutVars>
      </dgm:prSet>
      <dgm:spPr/>
    </dgm:pt>
    <dgm:pt modelId="{17372098-0E9E-4BE5-96C0-1B949C02349A}" type="pres">
      <dgm:prSet presAssocID="{D0A27A97-439C-4D37-86A1-41BBF4BDEA66}" presName="FourNodes_4_text" presStyleLbl="node1" presStyleIdx="3" presStyleCnt="4">
        <dgm:presLayoutVars>
          <dgm:bulletEnabled val="1"/>
        </dgm:presLayoutVars>
      </dgm:prSet>
      <dgm:spPr/>
    </dgm:pt>
  </dgm:ptLst>
  <dgm:cxnLst>
    <dgm:cxn modelId="{7559B301-A539-45E6-BDD5-3455461C46E9}" type="presOf" srcId="{FB1578FF-CC87-4117-BBB9-3B8CE5815D27}" destId="{8166488D-E4B9-474E-B2BB-EDD9FE8C6B5E}" srcOrd="1" destOrd="0" presId="urn:microsoft.com/office/officeart/2005/8/layout/vProcess5"/>
    <dgm:cxn modelId="{05402C1A-9A58-4013-A745-CE0534DBB018}" type="presOf" srcId="{5F3B8CD4-8FA9-40AC-8602-7FFD94A00C28}" destId="{ECF6955D-82CD-45D3-8060-D7AF226620C4}" srcOrd="0" destOrd="0" presId="urn:microsoft.com/office/officeart/2005/8/layout/vProcess5"/>
    <dgm:cxn modelId="{E91B8331-D503-4BF6-9356-EF0B5F3412D6}" type="presOf" srcId="{1BF3E027-EDE6-4C86-AA7E-726AAE89FF2B}" destId="{FA3674B2-2CFD-4226-9424-26EE5603223A}" srcOrd="1" destOrd="0" presId="urn:microsoft.com/office/officeart/2005/8/layout/vProcess5"/>
    <dgm:cxn modelId="{A944646F-6A45-4D91-9127-12D89ADD89A6}" type="presOf" srcId="{FB1578FF-CC87-4117-BBB9-3B8CE5815D27}" destId="{81423829-70F6-4D36-A9C2-86C91247C8E6}" srcOrd="0" destOrd="0" presId="urn:microsoft.com/office/officeart/2005/8/layout/vProcess5"/>
    <dgm:cxn modelId="{883B1950-A282-4425-911D-F35311DCB7A6}" type="presOf" srcId="{D0A27A97-439C-4D37-86A1-41BBF4BDEA66}" destId="{72D68819-4912-4407-8192-109BAC32B39F}" srcOrd="0" destOrd="0" presId="urn:microsoft.com/office/officeart/2005/8/layout/vProcess5"/>
    <dgm:cxn modelId="{ED5BCC71-A9DD-4710-856D-258FB2E1AEE8}" srcId="{D0A27A97-439C-4D37-86A1-41BBF4BDEA66}" destId="{FB1578FF-CC87-4117-BBB9-3B8CE5815D27}" srcOrd="0" destOrd="0" parTransId="{ADA48E9D-71BB-436D-A592-FF517B239391}" sibTransId="{D7536BC5-6664-45CB-BAE7-2868936464AC}"/>
    <dgm:cxn modelId="{37AF4979-2F04-40A4-9332-790EE476EC62}" type="presOf" srcId="{1BF3E027-EDE6-4C86-AA7E-726AAE89FF2B}" destId="{5FE996AF-A0B5-4DDF-A97A-8FCF60C26C51}" srcOrd="0" destOrd="0" presId="urn:microsoft.com/office/officeart/2005/8/layout/vProcess5"/>
    <dgm:cxn modelId="{2DA6E585-FE6F-447A-AD07-533DF79C5929}" srcId="{D0A27A97-439C-4D37-86A1-41BBF4BDEA66}" destId="{CFE96DCD-FE22-4E8B-9AFC-B9E32E93B0F3}" srcOrd="1" destOrd="0" parTransId="{7D286880-CBA1-4BA4-9A6D-DB899338CE3C}" sibTransId="{5F3B8CD4-8FA9-40AC-8602-7FFD94A00C28}"/>
    <dgm:cxn modelId="{B0D2198C-F721-403C-AE01-3789446793F3}" type="presOf" srcId="{D7536BC5-6664-45CB-BAE7-2868936464AC}" destId="{0DCDAE6C-9170-4838-9960-908FA2156FD0}" srcOrd="0" destOrd="0" presId="urn:microsoft.com/office/officeart/2005/8/layout/vProcess5"/>
    <dgm:cxn modelId="{FFA1E794-CAB5-4FB6-ADE0-504099CBF408}" type="presOf" srcId="{CFE96DCD-FE22-4E8B-9AFC-B9E32E93B0F3}" destId="{70B465CD-2628-436B-931D-C186F876282E}" srcOrd="1" destOrd="0" presId="urn:microsoft.com/office/officeart/2005/8/layout/vProcess5"/>
    <dgm:cxn modelId="{BCE8EF94-A262-4271-90D8-6EB4E6B11607}" type="presOf" srcId="{FB23B1E1-74E0-4793-9381-CCA4908D815C}" destId="{E4488ADC-D691-4646-BB12-158052FF51B1}" srcOrd="0" destOrd="0" presId="urn:microsoft.com/office/officeart/2005/8/layout/vProcess5"/>
    <dgm:cxn modelId="{3CC1539D-6071-4DC7-B511-64AD37E2D1D6}" type="presOf" srcId="{CFE96DCD-FE22-4E8B-9AFC-B9E32E93B0F3}" destId="{F3F11577-5679-499D-921A-4FBD0C449252}" srcOrd="0" destOrd="0" presId="urn:microsoft.com/office/officeart/2005/8/layout/vProcess5"/>
    <dgm:cxn modelId="{F9CDF1A2-8B57-4F65-BF88-E0B6D547DD15}" type="presOf" srcId="{15F83D62-F208-4FAD-A856-CCA163CF707B}" destId="{DFB5D302-3549-45DA-B25C-9C896E83C324}" srcOrd="0" destOrd="0" presId="urn:microsoft.com/office/officeart/2005/8/layout/vProcess5"/>
    <dgm:cxn modelId="{921CBBA4-7E2F-4AAC-882F-4C5E4E03F8C1}" srcId="{D0A27A97-439C-4D37-86A1-41BBF4BDEA66}" destId="{1BF3E027-EDE6-4C86-AA7E-726AAE89FF2B}" srcOrd="2" destOrd="0" parTransId="{C2B75437-A58B-4525-BAB6-ABC43258AC32}" sibTransId="{FB23B1E1-74E0-4793-9381-CCA4908D815C}"/>
    <dgm:cxn modelId="{44A058A8-B59A-4159-B66A-27ECE8C813F8}" type="presOf" srcId="{15F83D62-F208-4FAD-A856-CCA163CF707B}" destId="{17372098-0E9E-4BE5-96C0-1B949C02349A}" srcOrd="1" destOrd="0" presId="urn:microsoft.com/office/officeart/2005/8/layout/vProcess5"/>
    <dgm:cxn modelId="{7447BDF9-E4E7-4C47-BE5A-7D61E9E541CC}" srcId="{D0A27A97-439C-4D37-86A1-41BBF4BDEA66}" destId="{15F83D62-F208-4FAD-A856-CCA163CF707B}" srcOrd="3" destOrd="0" parTransId="{795EE905-1264-4F94-B6F6-61C5A9D143C8}" sibTransId="{54FECCB9-5F1E-42FF-ABBB-68D5BCB283BB}"/>
    <dgm:cxn modelId="{E57D1EFE-F0FA-4C41-9C13-C8E6A3BD3B75}" type="presParOf" srcId="{72D68819-4912-4407-8192-109BAC32B39F}" destId="{B9821198-59BF-4260-A150-3D0568AC6374}" srcOrd="0" destOrd="0" presId="urn:microsoft.com/office/officeart/2005/8/layout/vProcess5"/>
    <dgm:cxn modelId="{AECCA921-DCA9-46BB-B46A-7FA559521326}" type="presParOf" srcId="{72D68819-4912-4407-8192-109BAC32B39F}" destId="{81423829-70F6-4D36-A9C2-86C91247C8E6}" srcOrd="1" destOrd="0" presId="urn:microsoft.com/office/officeart/2005/8/layout/vProcess5"/>
    <dgm:cxn modelId="{8DECB193-E268-46C4-BB5C-DA3DB366B892}" type="presParOf" srcId="{72D68819-4912-4407-8192-109BAC32B39F}" destId="{F3F11577-5679-499D-921A-4FBD0C449252}" srcOrd="2" destOrd="0" presId="urn:microsoft.com/office/officeart/2005/8/layout/vProcess5"/>
    <dgm:cxn modelId="{78E79260-1AD6-4C40-AFC0-369C45D4CFA6}" type="presParOf" srcId="{72D68819-4912-4407-8192-109BAC32B39F}" destId="{5FE996AF-A0B5-4DDF-A97A-8FCF60C26C51}" srcOrd="3" destOrd="0" presId="urn:microsoft.com/office/officeart/2005/8/layout/vProcess5"/>
    <dgm:cxn modelId="{9ED8E6F4-6E30-4C53-BE78-29792A5C4879}" type="presParOf" srcId="{72D68819-4912-4407-8192-109BAC32B39F}" destId="{DFB5D302-3549-45DA-B25C-9C896E83C324}" srcOrd="4" destOrd="0" presId="urn:microsoft.com/office/officeart/2005/8/layout/vProcess5"/>
    <dgm:cxn modelId="{3C1FFFFB-5C79-4484-A755-63EBFA75CDAD}" type="presParOf" srcId="{72D68819-4912-4407-8192-109BAC32B39F}" destId="{0DCDAE6C-9170-4838-9960-908FA2156FD0}" srcOrd="5" destOrd="0" presId="urn:microsoft.com/office/officeart/2005/8/layout/vProcess5"/>
    <dgm:cxn modelId="{EF67B717-DDB3-4755-8D1F-7DE2FADF35F1}" type="presParOf" srcId="{72D68819-4912-4407-8192-109BAC32B39F}" destId="{ECF6955D-82CD-45D3-8060-D7AF226620C4}" srcOrd="6" destOrd="0" presId="urn:microsoft.com/office/officeart/2005/8/layout/vProcess5"/>
    <dgm:cxn modelId="{3A1A3843-9CBE-4FFB-99F4-EE2E1AAEC804}" type="presParOf" srcId="{72D68819-4912-4407-8192-109BAC32B39F}" destId="{E4488ADC-D691-4646-BB12-158052FF51B1}" srcOrd="7" destOrd="0" presId="urn:microsoft.com/office/officeart/2005/8/layout/vProcess5"/>
    <dgm:cxn modelId="{2D54234D-4B1B-403B-A28F-2DA3430A4097}" type="presParOf" srcId="{72D68819-4912-4407-8192-109BAC32B39F}" destId="{8166488D-E4B9-474E-B2BB-EDD9FE8C6B5E}" srcOrd="8" destOrd="0" presId="urn:microsoft.com/office/officeart/2005/8/layout/vProcess5"/>
    <dgm:cxn modelId="{005986C5-8965-4B2A-A9C2-1053D42D37D9}" type="presParOf" srcId="{72D68819-4912-4407-8192-109BAC32B39F}" destId="{70B465CD-2628-436B-931D-C186F876282E}" srcOrd="9" destOrd="0" presId="urn:microsoft.com/office/officeart/2005/8/layout/vProcess5"/>
    <dgm:cxn modelId="{E10E28F5-4407-4DD4-901F-768ED53458EA}" type="presParOf" srcId="{72D68819-4912-4407-8192-109BAC32B39F}" destId="{FA3674B2-2CFD-4226-9424-26EE5603223A}" srcOrd="10" destOrd="0" presId="urn:microsoft.com/office/officeart/2005/8/layout/vProcess5"/>
    <dgm:cxn modelId="{E60EEF22-7CBF-4582-ACC6-4D45A45EA9BE}" type="presParOf" srcId="{72D68819-4912-4407-8192-109BAC32B39F}" destId="{17372098-0E9E-4BE5-96C0-1B949C02349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8A8825-F4D2-48CB-8040-8AD5C23C12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686D97-C5D2-4F93-B7C1-1D7D6E7C9379}">
      <dgm:prSet/>
      <dgm:spPr/>
      <dgm:t>
        <a:bodyPr/>
        <a:lstStyle/>
        <a:p>
          <a:r>
            <a:rPr lang="tr-TR" b="1" i="0"/>
            <a:t>1-Veri Yapıları</a:t>
          </a:r>
          <a:r>
            <a:rPr lang="tr-TR" b="0" i="0"/>
            <a:t>: Pandas, veri depolama ve manipülasyonu için iki temel veri yapısı olan Series ve DataFrame’i sunması. İlerleyen süreçte bol bol Series ve DataFrame bahsedeceğiz.</a:t>
          </a:r>
          <a:endParaRPr lang="en-US"/>
        </a:p>
      </dgm:t>
    </dgm:pt>
    <dgm:pt modelId="{8CD66078-7D28-4650-97BF-F5A5C672EF87}" type="parTrans" cxnId="{97F57BA4-C1AA-44F0-9FE4-C81DFE70250B}">
      <dgm:prSet/>
      <dgm:spPr/>
      <dgm:t>
        <a:bodyPr/>
        <a:lstStyle/>
        <a:p>
          <a:endParaRPr lang="en-US"/>
        </a:p>
      </dgm:t>
    </dgm:pt>
    <dgm:pt modelId="{3B0EA929-8385-48A0-A881-12CA6B157C6E}" type="sibTrans" cxnId="{97F57BA4-C1AA-44F0-9FE4-C81DFE70250B}">
      <dgm:prSet/>
      <dgm:spPr/>
      <dgm:t>
        <a:bodyPr/>
        <a:lstStyle/>
        <a:p>
          <a:endParaRPr lang="en-US"/>
        </a:p>
      </dgm:t>
    </dgm:pt>
    <dgm:pt modelId="{7694D17F-A773-439A-8574-26B5BDF9D5B5}">
      <dgm:prSet/>
      <dgm:spPr/>
      <dgm:t>
        <a:bodyPr/>
        <a:lstStyle/>
        <a:p>
          <a:r>
            <a:rPr lang="tr-TR" b="1" i="0"/>
            <a:t>2- Veri Manipülasyonu</a:t>
          </a:r>
          <a:r>
            <a:rPr lang="tr-TR" b="0" i="0"/>
            <a:t>: Pandas, verilerin seçilmesi, filtrelenmesi, gruplanması, dönüştürülmesi ve birleştirilmesi gibi bir dizi işlemi kolayca gerçekleştirmenizi sağlar. Bu, veri analizi ve işleme süreçlerini daha hızlı ve daha az kodla yapmanıza olanak tanır.</a:t>
          </a:r>
          <a:endParaRPr lang="en-US"/>
        </a:p>
      </dgm:t>
    </dgm:pt>
    <dgm:pt modelId="{057485E9-2A01-4CAE-98A4-8B76CBE67278}" type="parTrans" cxnId="{48DDF622-FF41-43C9-B732-7536D6AB83DF}">
      <dgm:prSet/>
      <dgm:spPr/>
      <dgm:t>
        <a:bodyPr/>
        <a:lstStyle/>
        <a:p>
          <a:endParaRPr lang="en-US"/>
        </a:p>
      </dgm:t>
    </dgm:pt>
    <dgm:pt modelId="{51AC452E-C5A5-4713-AF6E-526A3F710E40}" type="sibTrans" cxnId="{48DDF622-FF41-43C9-B732-7536D6AB83DF}">
      <dgm:prSet/>
      <dgm:spPr/>
      <dgm:t>
        <a:bodyPr/>
        <a:lstStyle/>
        <a:p>
          <a:endParaRPr lang="en-US"/>
        </a:p>
      </dgm:t>
    </dgm:pt>
    <dgm:pt modelId="{707B062D-06B2-40DA-93EC-2212B9966EF1}" type="pres">
      <dgm:prSet presAssocID="{E68A8825-F4D2-48CB-8040-8AD5C23C120C}" presName="linear" presStyleCnt="0">
        <dgm:presLayoutVars>
          <dgm:animLvl val="lvl"/>
          <dgm:resizeHandles val="exact"/>
        </dgm:presLayoutVars>
      </dgm:prSet>
      <dgm:spPr/>
    </dgm:pt>
    <dgm:pt modelId="{673BC73B-DFF2-4796-909C-29C1D8E464C1}" type="pres">
      <dgm:prSet presAssocID="{37686D97-C5D2-4F93-B7C1-1D7D6E7C9379}" presName="parentText" presStyleLbl="node1" presStyleIdx="0" presStyleCnt="2">
        <dgm:presLayoutVars>
          <dgm:chMax val="0"/>
          <dgm:bulletEnabled val="1"/>
        </dgm:presLayoutVars>
      </dgm:prSet>
      <dgm:spPr/>
    </dgm:pt>
    <dgm:pt modelId="{BCF2F662-FB2D-4A7B-81CE-CAB6B054ADFB}" type="pres">
      <dgm:prSet presAssocID="{3B0EA929-8385-48A0-A881-12CA6B157C6E}" presName="spacer" presStyleCnt="0"/>
      <dgm:spPr/>
    </dgm:pt>
    <dgm:pt modelId="{71F25995-9ED5-46EF-BDC2-0909E02F13C5}" type="pres">
      <dgm:prSet presAssocID="{7694D17F-A773-439A-8574-26B5BDF9D5B5}" presName="parentText" presStyleLbl="node1" presStyleIdx="1" presStyleCnt="2">
        <dgm:presLayoutVars>
          <dgm:chMax val="0"/>
          <dgm:bulletEnabled val="1"/>
        </dgm:presLayoutVars>
      </dgm:prSet>
      <dgm:spPr/>
    </dgm:pt>
  </dgm:ptLst>
  <dgm:cxnLst>
    <dgm:cxn modelId="{4BF2BA0B-88C3-44F5-AFDC-7C99EB9CBE31}" type="presOf" srcId="{7694D17F-A773-439A-8574-26B5BDF9D5B5}" destId="{71F25995-9ED5-46EF-BDC2-0909E02F13C5}" srcOrd="0" destOrd="0" presId="urn:microsoft.com/office/officeart/2005/8/layout/vList2"/>
    <dgm:cxn modelId="{84607D0F-1266-4180-B50C-92CD9EDD8B28}" type="presOf" srcId="{37686D97-C5D2-4F93-B7C1-1D7D6E7C9379}" destId="{673BC73B-DFF2-4796-909C-29C1D8E464C1}" srcOrd="0" destOrd="0" presId="urn:microsoft.com/office/officeart/2005/8/layout/vList2"/>
    <dgm:cxn modelId="{48DDF622-FF41-43C9-B732-7536D6AB83DF}" srcId="{E68A8825-F4D2-48CB-8040-8AD5C23C120C}" destId="{7694D17F-A773-439A-8574-26B5BDF9D5B5}" srcOrd="1" destOrd="0" parTransId="{057485E9-2A01-4CAE-98A4-8B76CBE67278}" sibTransId="{51AC452E-C5A5-4713-AF6E-526A3F710E40}"/>
    <dgm:cxn modelId="{16774A49-0371-4E10-8F26-DCB7E12BCE69}" type="presOf" srcId="{E68A8825-F4D2-48CB-8040-8AD5C23C120C}" destId="{707B062D-06B2-40DA-93EC-2212B9966EF1}" srcOrd="0" destOrd="0" presId="urn:microsoft.com/office/officeart/2005/8/layout/vList2"/>
    <dgm:cxn modelId="{97F57BA4-C1AA-44F0-9FE4-C81DFE70250B}" srcId="{E68A8825-F4D2-48CB-8040-8AD5C23C120C}" destId="{37686D97-C5D2-4F93-B7C1-1D7D6E7C9379}" srcOrd="0" destOrd="0" parTransId="{8CD66078-7D28-4650-97BF-F5A5C672EF87}" sibTransId="{3B0EA929-8385-48A0-A881-12CA6B157C6E}"/>
    <dgm:cxn modelId="{5E39E734-DFE3-4B98-ABBC-7985B2AA30CE}" type="presParOf" srcId="{707B062D-06B2-40DA-93EC-2212B9966EF1}" destId="{673BC73B-DFF2-4796-909C-29C1D8E464C1}" srcOrd="0" destOrd="0" presId="urn:microsoft.com/office/officeart/2005/8/layout/vList2"/>
    <dgm:cxn modelId="{A677FDE5-481A-4948-BDF1-13608B533F25}" type="presParOf" srcId="{707B062D-06B2-40DA-93EC-2212B9966EF1}" destId="{BCF2F662-FB2D-4A7B-81CE-CAB6B054ADFB}" srcOrd="1" destOrd="0" presId="urn:microsoft.com/office/officeart/2005/8/layout/vList2"/>
    <dgm:cxn modelId="{A6F88C1D-5962-4732-8B58-DA22819E6F73}" type="presParOf" srcId="{707B062D-06B2-40DA-93EC-2212B9966EF1}" destId="{71F25995-9ED5-46EF-BDC2-0909E02F13C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746E39-04A8-4784-AC4C-F4F66A6ED7F4}"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en-US"/>
        </a:p>
      </dgm:t>
    </dgm:pt>
    <dgm:pt modelId="{0628273D-DC8A-4409-A09B-2869A8018839}">
      <dgm:prSet/>
      <dgm:spPr/>
      <dgm:t>
        <a:bodyPr/>
        <a:lstStyle/>
        <a:p>
          <a:r>
            <a:rPr lang="tr-TR" b="1" i="0"/>
            <a:t>3-Veri Temizleme</a:t>
          </a:r>
          <a:r>
            <a:rPr lang="tr-TR" b="0" i="0"/>
            <a:t>:. Pandas, bu tür verilerin temizlenmesini ve düzeltilmesini kolaylaştıran araçlar sunar. Eksik verilerle başa çıkmak, veri analizinde doğru sonuçlara ulaşmak için önemlidir.</a:t>
          </a:r>
          <a:endParaRPr lang="en-US"/>
        </a:p>
      </dgm:t>
    </dgm:pt>
    <dgm:pt modelId="{4F3DBCC3-E038-447A-ABEF-EADBE90EB9E2}" type="parTrans" cxnId="{9DE86FFA-4BDF-46BD-9694-E74A5B0213D5}">
      <dgm:prSet/>
      <dgm:spPr/>
      <dgm:t>
        <a:bodyPr/>
        <a:lstStyle/>
        <a:p>
          <a:endParaRPr lang="en-US"/>
        </a:p>
      </dgm:t>
    </dgm:pt>
    <dgm:pt modelId="{2418D152-D27E-4A24-96C9-0EEEC9DC2501}" type="sibTrans" cxnId="{9DE86FFA-4BDF-46BD-9694-E74A5B0213D5}">
      <dgm:prSet/>
      <dgm:spPr/>
      <dgm:t>
        <a:bodyPr/>
        <a:lstStyle/>
        <a:p>
          <a:endParaRPr lang="en-US"/>
        </a:p>
      </dgm:t>
    </dgm:pt>
    <dgm:pt modelId="{4EB5EAB0-AE1E-4BFC-B162-623DC978F08D}">
      <dgm:prSet/>
      <dgm:spPr/>
      <dgm:t>
        <a:bodyPr/>
        <a:lstStyle/>
        <a:p>
          <a:r>
            <a:rPr lang="tr-TR" b="1" i="0"/>
            <a:t>4-</a:t>
          </a:r>
          <a:r>
            <a:rPr lang="tr-TR" b="0" i="0"/>
            <a:t> </a:t>
          </a:r>
          <a:r>
            <a:rPr lang="tr-TR" b="1" i="0"/>
            <a:t>Veri Analizi ve Görselleştirme</a:t>
          </a:r>
          <a:r>
            <a:rPr lang="tr-TR" b="0" i="0"/>
            <a:t>: Pandas, istatistiksel hesaplamaları gerçekleştirmek ve verileri görselleştirmek için çeşitli araçlar sunar. Veri analizini daha anlamlı hale getirmek için grafikler, tablolar ve istatistikler oluşturabilirsiniz. Python’nın veri görselleştirme konusunda matplotlib ve seaborn gibi ünlü kütüphaneleri olsa da pandasta içerisinde olması artılarından biridir.</a:t>
          </a:r>
          <a:endParaRPr lang="en-US"/>
        </a:p>
      </dgm:t>
    </dgm:pt>
    <dgm:pt modelId="{1CB2B2E9-77CF-4D5B-B1AF-84A233A413A7}" type="parTrans" cxnId="{099C0E64-CC74-401B-B46A-ABFD98ECB1C7}">
      <dgm:prSet/>
      <dgm:spPr/>
      <dgm:t>
        <a:bodyPr/>
        <a:lstStyle/>
        <a:p>
          <a:endParaRPr lang="en-US"/>
        </a:p>
      </dgm:t>
    </dgm:pt>
    <dgm:pt modelId="{C0DB5A70-A2AD-4082-BFEB-BDB64D2DB4F3}" type="sibTrans" cxnId="{099C0E64-CC74-401B-B46A-ABFD98ECB1C7}">
      <dgm:prSet/>
      <dgm:spPr/>
      <dgm:t>
        <a:bodyPr/>
        <a:lstStyle/>
        <a:p>
          <a:endParaRPr lang="en-US"/>
        </a:p>
      </dgm:t>
    </dgm:pt>
    <dgm:pt modelId="{C9F329E7-5D4C-4C2E-BAF0-6D4320281A1A}" type="pres">
      <dgm:prSet presAssocID="{03746E39-04A8-4784-AC4C-F4F66A6ED7F4}" presName="hierChild1" presStyleCnt="0">
        <dgm:presLayoutVars>
          <dgm:orgChart val="1"/>
          <dgm:chPref val="1"/>
          <dgm:dir/>
          <dgm:animOne val="branch"/>
          <dgm:animLvl val="lvl"/>
          <dgm:resizeHandles/>
        </dgm:presLayoutVars>
      </dgm:prSet>
      <dgm:spPr/>
    </dgm:pt>
    <dgm:pt modelId="{DB38E5BE-CF0C-4964-AB06-ABC965C04821}" type="pres">
      <dgm:prSet presAssocID="{0628273D-DC8A-4409-A09B-2869A8018839}" presName="hierRoot1" presStyleCnt="0">
        <dgm:presLayoutVars>
          <dgm:hierBranch val="init"/>
        </dgm:presLayoutVars>
      </dgm:prSet>
      <dgm:spPr/>
    </dgm:pt>
    <dgm:pt modelId="{24669009-63BD-4B73-8A0E-2311EC21D4C9}" type="pres">
      <dgm:prSet presAssocID="{0628273D-DC8A-4409-A09B-2869A8018839}" presName="rootComposite1" presStyleCnt="0"/>
      <dgm:spPr/>
    </dgm:pt>
    <dgm:pt modelId="{138C2AE9-A4BA-43F3-9648-587E6C9E07AD}" type="pres">
      <dgm:prSet presAssocID="{0628273D-DC8A-4409-A09B-2869A8018839}" presName="rootText1" presStyleLbl="node0" presStyleIdx="0" presStyleCnt="2">
        <dgm:presLayoutVars>
          <dgm:chPref val="3"/>
        </dgm:presLayoutVars>
      </dgm:prSet>
      <dgm:spPr/>
    </dgm:pt>
    <dgm:pt modelId="{D0339A9B-47EB-4C6B-9CAA-07746AB2863C}" type="pres">
      <dgm:prSet presAssocID="{0628273D-DC8A-4409-A09B-2869A8018839}" presName="rootConnector1" presStyleLbl="node1" presStyleIdx="0" presStyleCnt="0"/>
      <dgm:spPr/>
    </dgm:pt>
    <dgm:pt modelId="{674E7AEE-7A3A-429F-85D0-80E3DC20143D}" type="pres">
      <dgm:prSet presAssocID="{0628273D-DC8A-4409-A09B-2869A8018839}" presName="hierChild2" presStyleCnt="0"/>
      <dgm:spPr/>
    </dgm:pt>
    <dgm:pt modelId="{8A783B1C-A0A7-4872-BD8E-FCA90E773A5F}" type="pres">
      <dgm:prSet presAssocID="{0628273D-DC8A-4409-A09B-2869A8018839}" presName="hierChild3" presStyleCnt="0"/>
      <dgm:spPr/>
    </dgm:pt>
    <dgm:pt modelId="{35B8692A-EC9E-47D6-8FE0-2DC578057124}" type="pres">
      <dgm:prSet presAssocID="{4EB5EAB0-AE1E-4BFC-B162-623DC978F08D}" presName="hierRoot1" presStyleCnt="0">
        <dgm:presLayoutVars>
          <dgm:hierBranch val="init"/>
        </dgm:presLayoutVars>
      </dgm:prSet>
      <dgm:spPr/>
    </dgm:pt>
    <dgm:pt modelId="{5C8BA751-1432-43AB-BC2D-42FDCE3DAB0A}" type="pres">
      <dgm:prSet presAssocID="{4EB5EAB0-AE1E-4BFC-B162-623DC978F08D}" presName="rootComposite1" presStyleCnt="0"/>
      <dgm:spPr/>
    </dgm:pt>
    <dgm:pt modelId="{422B0238-AC02-47E2-A5E1-F4DD83AFDAE2}" type="pres">
      <dgm:prSet presAssocID="{4EB5EAB0-AE1E-4BFC-B162-623DC978F08D}" presName="rootText1" presStyleLbl="node0" presStyleIdx="1" presStyleCnt="2">
        <dgm:presLayoutVars>
          <dgm:chPref val="3"/>
        </dgm:presLayoutVars>
      </dgm:prSet>
      <dgm:spPr/>
    </dgm:pt>
    <dgm:pt modelId="{2EF55953-1DAC-4BD9-9F1D-371E4777AF74}" type="pres">
      <dgm:prSet presAssocID="{4EB5EAB0-AE1E-4BFC-B162-623DC978F08D}" presName="rootConnector1" presStyleLbl="node1" presStyleIdx="0" presStyleCnt="0"/>
      <dgm:spPr/>
    </dgm:pt>
    <dgm:pt modelId="{D9E58A38-D388-4E89-BC5D-574B4D081E9C}" type="pres">
      <dgm:prSet presAssocID="{4EB5EAB0-AE1E-4BFC-B162-623DC978F08D}" presName="hierChild2" presStyleCnt="0"/>
      <dgm:spPr/>
    </dgm:pt>
    <dgm:pt modelId="{7946C65C-9C43-4AD7-8035-AFC8D2100D9F}" type="pres">
      <dgm:prSet presAssocID="{4EB5EAB0-AE1E-4BFC-B162-623DC978F08D}" presName="hierChild3" presStyleCnt="0"/>
      <dgm:spPr/>
    </dgm:pt>
  </dgm:ptLst>
  <dgm:cxnLst>
    <dgm:cxn modelId="{3D854F20-FED9-4412-B6E4-D3625B4B7D4C}" type="presOf" srcId="{0628273D-DC8A-4409-A09B-2869A8018839}" destId="{138C2AE9-A4BA-43F3-9648-587E6C9E07AD}" srcOrd="0" destOrd="0" presId="urn:microsoft.com/office/officeart/2009/3/layout/HorizontalOrganizationChart"/>
    <dgm:cxn modelId="{79157E23-F8F6-4C16-A50B-07621F100834}" type="presOf" srcId="{0628273D-DC8A-4409-A09B-2869A8018839}" destId="{D0339A9B-47EB-4C6B-9CAA-07746AB2863C}" srcOrd="1" destOrd="0" presId="urn:microsoft.com/office/officeart/2009/3/layout/HorizontalOrganizationChart"/>
    <dgm:cxn modelId="{099C0E64-CC74-401B-B46A-ABFD98ECB1C7}" srcId="{03746E39-04A8-4784-AC4C-F4F66A6ED7F4}" destId="{4EB5EAB0-AE1E-4BFC-B162-623DC978F08D}" srcOrd="1" destOrd="0" parTransId="{1CB2B2E9-77CF-4D5B-B1AF-84A233A413A7}" sibTransId="{C0DB5A70-A2AD-4082-BFEB-BDB64D2DB4F3}"/>
    <dgm:cxn modelId="{72857F82-B550-44FE-8C5D-2D1D378E1E4A}" type="presOf" srcId="{4EB5EAB0-AE1E-4BFC-B162-623DC978F08D}" destId="{422B0238-AC02-47E2-A5E1-F4DD83AFDAE2}" srcOrd="0" destOrd="0" presId="urn:microsoft.com/office/officeart/2009/3/layout/HorizontalOrganizationChart"/>
    <dgm:cxn modelId="{114ABD8C-15ED-48CA-9B92-F663DB2DC6E5}" type="presOf" srcId="{03746E39-04A8-4784-AC4C-F4F66A6ED7F4}" destId="{C9F329E7-5D4C-4C2E-BAF0-6D4320281A1A}" srcOrd="0" destOrd="0" presId="urn:microsoft.com/office/officeart/2009/3/layout/HorizontalOrganizationChart"/>
    <dgm:cxn modelId="{727EDCB2-920D-4A61-AC53-B8299EAE9EBD}" type="presOf" srcId="{4EB5EAB0-AE1E-4BFC-B162-623DC978F08D}" destId="{2EF55953-1DAC-4BD9-9F1D-371E4777AF74}" srcOrd="1" destOrd="0" presId="urn:microsoft.com/office/officeart/2009/3/layout/HorizontalOrganizationChart"/>
    <dgm:cxn modelId="{9DE86FFA-4BDF-46BD-9694-E74A5B0213D5}" srcId="{03746E39-04A8-4784-AC4C-F4F66A6ED7F4}" destId="{0628273D-DC8A-4409-A09B-2869A8018839}" srcOrd="0" destOrd="0" parTransId="{4F3DBCC3-E038-447A-ABEF-EADBE90EB9E2}" sibTransId="{2418D152-D27E-4A24-96C9-0EEEC9DC2501}"/>
    <dgm:cxn modelId="{07D26D80-2726-4D84-8196-3AA12B6CB3DD}" type="presParOf" srcId="{C9F329E7-5D4C-4C2E-BAF0-6D4320281A1A}" destId="{DB38E5BE-CF0C-4964-AB06-ABC965C04821}" srcOrd="0" destOrd="0" presId="urn:microsoft.com/office/officeart/2009/3/layout/HorizontalOrganizationChart"/>
    <dgm:cxn modelId="{C466468A-64C2-4CFA-AA96-49255E32F1BC}" type="presParOf" srcId="{DB38E5BE-CF0C-4964-AB06-ABC965C04821}" destId="{24669009-63BD-4B73-8A0E-2311EC21D4C9}" srcOrd="0" destOrd="0" presId="urn:microsoft.com/office/officeart/2009/3/layout/HorizontalOrganizationChart"/>
    <dgm:cxn modelId="{DE0C9013-3D81-4A8E-93C4-393E250C4855}" type="presParOf" srcId="{24669009-63BD-4B73-8A0E-2311EC21D4C9}" destId="{138C2AE9-A4BA-43F3-9648-587E6C9E07AD}" srcOrd="0" destOrd="0" presId="urn:microsoft.com/office/officeart/2009/3/layout/HorizontalOrganizationChart"/>
    <dgm:cxn modelId="{54DA63F2-CDC4-4D98-B10D-1174A95E859D}" type="presParOf" srcId="{24669009-63BD-4B73-8A0E-2311EC21D4C9}" destId="{D0339A9B-47EB-4C6B-9CAA-07746AB2863C}" srcOrd="1" destOrd="0" presId="urn:microsoft.com/office/officeart/2009/3/layout/HorizontalOrganizationChart"/>
    <dgm:cxn modelId="{A82C3C94-1D27-4CE7-B78A-D5663FC806A9}" type="presParOf" srcId="{DB38E5BE-CF0C-4964-AB06-ABC965C04821}" destId="{674E7AEE-7A3A-429F-85D0-80E3DC20143D}" srcOrd="1" destOrd="0" presId="urn:microsoft.com/office/officeart/2009/3/layout/HorizontalOrganizationChart"/>
    <dgm:cxn modelId="{194A60D3-5A1E-454C-951C-4E7D9549A748}" type="presParOf" srcId="{DB38E5BE-CF0C-4964-AB06-ABC965C04821}" destId="{8A783B1C-A0A7-4872-BD8E-FCA90E773A5F}" srcOrd="2" destOrd="0" presId="urn:microsoft.com/office/officeart/2009/3/layout/HorizontalOrganizationChart"/>
    <dgm:cxn modelId="{D751081C-4823-4FBB-A74E-498DDBFA8AA2}" type="presParOf" srcId="{C9F329E7-5D4C-4C2E-BAF0-6D4320281A1A}" destId="{35B8692A-EC9E-47D6-8FE0-2DC578057124}" srcOrd="1" destOrd="0" presId="urn:microsoft.com/office/officeart/2009/3/layout/HorizontalOrganizationChart"/>
    <dgm:cxn modelId="{38F2FC71-5D18-4AFD-9D12-E0460941F175}" type="presParOf" srcId="{35B8692A-EC9E-47D6-8FE0-2DC578057124}" destId="{5C8BA751-1432-43AB-BC2D-42FDCE3DAB0A}" srcOrd="0" destOrd="0" presId="urn:microsoft.com/office/officeart/2009/3/layout/HorizontalOrganizationChart"/>
    <dgm:cxn modelId="{ED1ED611-A7DB-4577-B9AC-7A76556F09C1}" type="presParOf" srcId="{5C8BA751-1432-43AB-BC2D-42FDCE3DAB0A}" destId="{422B0238-AC02-47E2-A5E1-F4DD83AFDAE2}" srcOrd="0" destOrd="0" presId="urn:microsoft.com/office/officeart/2009/3/layout/HorizontalOrganizationChart"/>
    <dgm:cxn modelId="{369754D2-77B6-43BA-BD64-2DF1C0F048C4}" type="presParOf" srcId="{5C8BA751-1432-43AB-BC2D-42FDCE3DAB0A}" destId="{2EF55953-1DAC-4BD9-9F1D-371E4777AF74}" srcOrd="1" destOrd="0" presId="urn:microsoft.com/office/officeart/2009/3/layout/HorizontalOrganizationChart"/>
    <dgm:cxn modelId="{9F4378FA-94F4-417D-AEBC-908138BE1464}" type="presParOf" srcId="{35B8692A-EC9E-47D6-8FE0-2DC578057124}" destId="{D9E58A38-D388-4E89-BC5D-574B4D081E9C}" srcOrd="1" destOrd="0" presId="urn:microsoft.com/office/officeart/2009/3/layout/HorizontalOrganizationChart"/>
    <dgm:cxn modelId="{DE24CB33-6B5A-4B1A-8493-0CFDFC3E9BCA}" type="presParOf" srcId="{35B8692A-EC9E-47D6-8FE0-2DC578057124}" destId="{7946C65C-9C43-4AD7-8035-AFC8D2100D9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939541-CD59-4365-A735-531854DB14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31B9BF6-6110-4F2E-A663-F11351FA7830}">
      <dgm:prSet/>
      <dgm:spPr/>
      <dgm:t>
        <a:bodyPr/>
        <a:lstStyle/>
        <a:p>
          <a:r>
            <a:rPr lang="tr-TR" b="1" i="0"/>
            <a:t>5-</a:t>
          </a:r>
          <a:r>
            <a:rPr lang="tr-TR" b="0" i="0"/>
            <a:t> </a:t>
          </a:r>
          <a:r>
            <a:rPr lang="tr-TR" b="1" i="0"/>
            <a:t>Veri Entegrasyonu</a:t>
          </a:r>
          <a:r>
            <a:rPr lang="tr-TR" b="0" i="0"/>
            <a:t>: Pandas, farklı veri kaynaklarından (CSV dosyaları, Excel dosyaları, veritabanları vb.) veri okuma ve yazma işlemleri için kullanılabilir. Bu, farklı kaynaklardan gelen verileri bir araya getirerek daha kapsamlı analizler yapmanıza yardımcı olabilir.</a:t>
          </a:r>
          <a:endParaRPr lang="en-US"/>
        </a:p>
      </dgm:t>
    </dgm:pt>
    <dgm:pt modelId="{2458438F-027F-41CC-BB9F-8B91B4F857E2}" type="parTrans" cxnId="{F5905283-C649-438F-A217-EFD1B4BDF2CC}">
      <dgm:prSet/>
      <dgm:spPr/>
      <dgm:t>
        <a:bodyPr/>
        <a:lstStyle/>
        <a:p>
          <a:endParaRPr lang="en-US"/>
        </a:p>
      </dgm:t>
    </dgm:pt>
    <dgm:pt modelId="{51C552E0-1994-44C8-9402-FE09B25CD717}" type="sibTrans" cxnId="{F5905283-C649-438F-A217-EFD1B4BDF2CC}">
      <dgm:prSet/>
      <dgm:spPr/>
      <dgm:t>
        <a:bodyPr/>
        <a:lstStyle/>
        <a:p>
          <a:endParaRPr lang="en-US"/>
        </a:p>
      </dgm:t>
    </dgm:pt>
    <dgm:pt modelId="{942762AE-A9D4-4305-8472-F0B16D6ED60E}">
      <dgm:prSet/>
      <dgm:spPr/>
      <dgm:t>
        <a:bodyPr/>
        <a:lstStyle/>
        <a:p>
          <a:r>
            <a:rPr lang="tr-TR" b="1" i="0"/>
            <a:t>6-</a:t>
          </a:r>
          <a:r>
            <a:rPr lang="tr-TR" b="0" i="0"/>
            <a:t> </a:t>
          </a:r>
          <a:r>
            <a:rPr lang="tr-TR" b="1" i="0"/>
            <a:t>Performans Optimizasyonu</a:t>
          </a:r>
          <a:r>
            <a:rPr lang="tr-TR" b="0" i="0"/>
            <a:t>: Pandas, vektörleştirilmiş işlemler ve optimize edilmiş veri yapısı kullanımıyla yüksek performanslı veri manipülasyonu sağlar. Bu, büyük veri kümeleriyle çalışırken bile etkili bir şekilde çalışmanıza olanak tanır.</a:t>
          </a:r>
          <a:endParaRPr lang="en-US"/>
        </a:p>
      </dgm:t>
    </dgm:pt>
    <dgm:pt modelId="{F34227A8-7572-46E3-BCF7-CBF68394E33C}" type="parTrans" cxnId="{1640266C-676F-4A2D-9515-8A62F0E5E38C}">
      <dgm:prSet/>
      <dgm:spPr/>
      <dgm:t>
        <a:bodyPr/>
        <a:lstStyle/>
        <a:p>
          <a:endParaRPr lang="en-US"/>
        </a:p>
      </dgm:t>
    </dgm:pt>
    <dgm:pt modelId="{95BFA558-7466-41BB-9EE5-BDD0BBF5065F}" type="sibTrans" cxnId="{1640266C-676F-4A2D-9515-8A62F0E5E38C}">
      <dgm:prSet/>
      <dgm:spPr/>
      <dgm:t>
        <a:bodyPr/>
        <a:lstStyle/>
        <a:p>
          <a:endParaRPr lang="en-US"/>
        </a:p>
      </dgm:t>
    </dgm:pt>
    <dgm:pt modelId="{F8A774B8-1993-483D-A2BF-AC73ECC57169}">
      <dgm:prSet/>
      <dgm:spPr/>
      <dgm:t>
        <a:bodyPr/>
        <a:lstStyle/>
        <a:p>
          <a:r>
            <a:rPr lang="tr-TR" b="1" i="0"/>
            <a:t>7-</a:t>
          </a:r>
          <a:r>
            <a:rPr lang="tr-TR" b="0" i="0"/>
            <a:t> </a:t>
          </a:r>
          <a:r>
            <a:rPr lang="tr-TR" b="1" i="0"/>
            <a:t>Topluluk Desteği ve Dokümantasyon</a:t>
          </a:r>
          <a:r>
            <a:rPr lang="tr-TR" b="0" i="0"/>
            <a:t>: Pandas, geniş bir kullanıcı topluluğuna sahiptir. Bu topluluk, çeşitli sorunlarınıza çözümler bulmanıza ve daha etkili kod yazmanıza yardımcı olabilir. Ayrıca, kapsamlı ve kullanıcı dostu bir dokümantasyonu vardır.</a:t>
          </a:r>
          <a:endParaRPr lang="en-US"/>
        </a:p>
      </dgm:t>
    </dgm:pt>
    <dgm:pt modelId="{2F938AD7-F689-4930-8478-C6B50C6438CB}" type="parTrans" cxnId="{8CDBE005-F4F4-4750-B074-BD7AAC87A251}">
      <dgm:prSet/>
      <dgm:spPr/>
      <dgm:t>
        <a:bodyPr/>
        <a:lstStyle/>
        <a:p>
          <a:endParaRPr lang="en-US"/>
        </a:p>
      </dgm:t>
    </dgm:pt>
    <dgm:pt modelId="{A2909777-BC1F-4DA5-B957-54F1CF9E5D99}" type="sibTrans" cxnId="{8CDBE005-F4F4-4750-B074-BD7AAC87A251}">
      <dgm:prSet/>
      <dgm:spPr/>
      <dgm:t>
        <a:bodyPr/>
        <a:lstStyle/>
        <a:p>
          <a:endParaRPr lang="en-US"/>
        </a:p>
      </dgm:t>
    </dgm:pt>
    <dgm:pt modelId="{C77C38A9-443F-4AC4-9217-E49C72D790C9}" type="pres">
      <dgm:prSet presAssocID="{A3939541-CD59-4365-A735-531854DB1441}" presName="linear" presStyleCnt="0">
        <dgm:presLayoutVars>
          <dgm:animLvl val="lvl"/>
          <dgm:resizeHandles val="exact"/>
        </dgm:presLayoutVars>
      </dgm:prSet>
      <dgm:spPr/>
    </dgm:pt>
    <dgm:pt modelId="{FCD44C73-44DF-4309-817C-F5A2806D706B}" type="pres">
      <dgm:prSet presAssocID="{F31B9BF6-6110-4F2E-A663-F11351FA7830}" presName="parentText" presStyleLbl="node1" presStyleIdx="0" presStyleCnt="3">
        <dgm:presLayoutVars>
          <dgm:chMax val="0"/>
          <dgm:bulletEnabled val="1"/>
        </dgm:presLayoutVars>
      </dgm:prSet>
      <dgm:spPr/>
    </dgm:pt>
    <dgm:pt modelId="{67E8D205-2426-4F22-B1BA-05DF4898C6DB}" type="pres">
      <dgm:prSet presAssocID="{51C552E0-1994-44C8-9402-FE09B25CD717}" presName="spacer" presStyleCnt="0"/>
      <dgm:spPr/>
    </dgm:pt>
    <dgm:pt modelId="{E6FDCFB4-201F-4372-9009-03C531183A44}" type="pres">
      <dgm:prSet presAssocID="{942762AE-A9D4-4305-8472-F0B16D6ED60E}" presName="parentText" presStyleLbl="node1" presStyleIdx="1" presStyleCnt="3">
        <dgm:presLayoutVars>
          <dgm:chMax val="0"/>
          <dgm:bulletEnabled val="1"/>
        </dgm:presLayoutVars>
      </dgm:prSet>
      <dgm:spPr/>
    </dgm:pt>
    <dgm:pt modelId="{F53ACB12-13FC-44C5-ACC3-F32821BFA0E6}" type="pres">
      <dgm:prSet presAssocID="{95BFA558-7466-41BB-9EE5-BDD0BBF5065F}" presName="spacer" presStyleCnt="0"/>
      <dgm:spPr/>
    </dgm:pt>
    <dgm:pt modelId="{C14BCE32-EE0A-41C0-80CC-EC5D7772DC3A}" type="pres">
      <dgm:prSet presAssocID="{F8A774B8-1993-483D-A2BF-AC73ECC57169}" presName="parentText" presStyleLbl="node1" presStyleIdx="2" presStyleCnt="3">
        <dgm:presLayoutVars>
          <dgm:chMax val="0"/>
          <dgm:bulletEnabled val="1"/>
        </dgm:presLayoutVars>
      </dgm:prSet>
      <dgm:spPr/>
    </dgm:pt>
  </dgm:ptLst>
  <dgm:cxnLst>
    <dgm:cxn modelId="{8CDBE005-F4F4-4750-B074-BD7AAC87A251}" srcId="{A3939541-CD59-4365-A735-531854DB1441}" destId="{F8A774B8-1993-483D-A2BF-AC73ECC57169}" srcOrd="2" destOrd="0" parTransId="{2F938AD7-F689-4930-8478-C6B50C6438CB}" sibTransId="{A2909777-BC1F-4DA5-B957-54F1CF9E5D99}"/>
    <dgm:cxn modelId="{8B4F5A3B-47FD-42CB-AF91-BED08E751A2E}" type="presOf" srcId="{F8A774B8-1993-483D-A2BF-AC73ECC57169}" destId="{C14BCE32-EE0A-41C0-80CC-EC5D7772DC3A}" srcOrd="0" destOrd="0" presId="urn:microsoft.com/office/officeart/2005/8/layout/vList2"/>
    <dgm:cxn modelId="{8FBD2C5F-9C45-49A8-A7FE-847382FC8979}" type="presOf" srcId="{F31B9BF6-6110-4F2E-A663-F11351FA7830}" destId="{FCD44C73-44DF-4309-817C-F5A2806D706B}" srcOrd="0" destOrd="0" presId="urn:microsoft.com/office/officeart/2005/8/layout/vList2"/>
    <dgm:cxn modelId="{1640266C-676F-4A2D-9515-8A62F0E5E38C}" srcId="{A3939541-CD59-4365-A735-531854DB1441}" destId="{942762AE-A9D4-4305-8472-F0B16D6ED60E}" srcOrd="1" destOrd="0" parTransId="{F34227A8-7572-46E3-BCF7-CBF68394E33C}" sibTransId="{95BFA558-7466-41BB-9EE5-BDD0BBF5065F}"/>
    <dgm:cxn modelId="{940B3856-D90A-40C3-9096-F3C8C9499608}" type="presOf" srcId="{942762AE-A9D4-4305-8472-F0B16D6ED60E}" destId="{E6FDCFB4-201F-4372-9009-03C531183A44}" srcOrd="0" destOrd="0" presId="urn:microsoft.com/office/officeart/2005/8/layout/vList2"/>
    <dgm:cxn modelId="{F5905283-C649-438F-A217-EFD1B4BDF2CC}" srcId="{A3939541-CD59-4365-A735-531854DB1441}" destId="{F31B9BF6-6110-4F2E-A663-F11351FA7830}" srcOrd="0" destOrd="0" parTransId="{2458438F-027F-41CC-BB9F-8B91B4F857E2}" sibTransId="{51C552E0-1994-44C8-9402-FE09B25CD717}"/>
    <dgm:cxn modelId="{C3277889-A0D2-47AE-ACA2-6A2AF1BC9F52}" type="presOf" srcId="{A3939541-CD59-4365-A735-531854DB1441}" destId="{C77C38A9-443F-4AC4-9217-E49C72D790C9}" srcOrd="0" destOrd="0" presId="urn:microsoft.com/office/officeart/2005/8/layout/vList2"/>
    <dgm:cxn modelId="{17E35876-82F8-40E0-91C2-D47407B6634A}" type="presParOf" srcId="{C77C38A9-443F-4AC4-9217-E49C72D790C9}" destId="{FCD44C73-44DF-4309-817C-F5A2806D706B}" srcOrd="0" destOrd="0" presId="urn:microsoft.com/office/officeart/2005/8/layout/vList2"/>
    <dgm:cxn modelId="{3F4B150F-FC5E-4E2B-BDA2-69F59F4052E5}" type="presParOf" srcId="{C77C38A9-443F-4AC4-9217-E49C72D790C9}" destId="{67E8D205-2426-4F22-B1BA-05DF4898C6DB}" srcOrd="1" destOrd="0" presId="urn:microsoft.com/office/officeart/2005/8/layout/vList2"/>
    <dgm:cxn modelId="{68AD38B6-4DBA-40DC-A507-6B2D8EB74F5D}" type="presParOf" srcId="{C77C38A9-443F-4AC4-9217-E49C72D790C9}" destId="{E6FDCFB4-201F-4372-9009-03C531183A44}" srcOrd="2" destOrd="0" presId="urn:microsoft.com/office/officeart/2005/8/layout/vList2"/>
    <dgm:cxn modelId="{B6802976-630F-448B-84EF-14BF233F6861}" type="presParOf" srcId="{C77C38A9-443F-4AC4-9217-E49C72D790C9}" destId="{F53ACB12-13FC-44C5-ACC3-F32821BFA0E6}" srcOrd="3" destOrd="0" presId="urn:microsoft.com/office/officeart/2005/8/layout/vList2"/>
    <dgm:cxn modelId="{18536A04-EBEC-4AE1-A535-79FBCA2E7CB3}" type="presParOf" srcId="{C77C38A9-443F-4AC4-9217-E49C72D790C9}" destId="{C14BCE32-EE0A-41C0-80CC-EC5D7772DC3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9D9E6B-083E-4205-87AA-6F969FEFBC22}"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17879BD-207D-4F22-B522-547FABE8D682}">
      <dgm:prSet custT="1"/>
      <dgm:spPr/>
      <dgm:t>
        <a:bodyPr/>
        <a:lstStyle/>
        <a:p>
          <a:r>
            <a:rPr lang="tr-TR" sz="1800" dirty="0"/>
            <a:t>Şu ana kadar Python programlama dilinde Veri Manipülasyonu Temellerini Öğrendik. Öğrendiklerinizi daha da pekiştirmeniz ve elinizin altında sürekli bir kaynak bulunması için bu dersin konularından oluşan </a:t>
          </a:r>
          <a:r>
            <a:rPr lang="tr-TR" sz="1800" dirty="0" err="1"/>
            <a:t>cheatsheat</a:t>
          </a:r>
          <a:r>
            <a:rPr lang="tr-TR" sz="1800" dirty="0"/>
            <a:t> dosyaları, bu slayt ve pratik yaptığımız kodları barındıran </a:t>
          </a:r>
          <a:r>
            <a:rPr lang="tr-TR" sz="1800" dirty="0" err="1"/>
            <a:t>ipynb</a:t>
          </a:r>
          <a:r>
            <a:rPr lang="tr-TR" sz="1800" dirty="0"/>
            <a:t> dosyasını aşağıdaki Drive linkinde bulabilirsiniz. Dinlediğiniz için teşekkür ederiz</a:t>
          </a:r>
          <a:r>
            <a:rPr lang="tr-TR" sz="1800" dirty="0">
              <a:sym typeface="Wingdings" panose="05000000000000000000" pitchFamily="2" charset="2"/>
            </a:rPr>
            <a:t></a:t>
          </a:r>
          <a:endParaRPr lang="en-US" sz="1800" dirty="0"/>
        </a:p>
      </dgm:t>
    </dgm:pt>
    <dgm:pt modelId="{B2719375-BDBF-47E0-B96D-193E8E976AA4}" type="parTrans" cxnId="{86B92BB9-7D66-4A92-962D-6058434838E3}">
      <dgm:prSet/>
      <dgm:spPr/>
      <dgm:t>
        <a:bodyPr/>
        <a:lstStyle/>
        <a:p>
          <a:endParaRPr lang="en-US"/>
        </a:p>
      </dgm:t>
    </dgm:pt>
    <dgm:pt modelId="{A712473B-3979-41AB-8248-0AA41CE72DDE}" type="sibTrans" cxnId="{86B92BB9-7D66-4A92-962D-6058434838E3}">
      <dgm:prSet/>
      <dgm:spPr/>
      <dgm:t>
        <a:bodyPr/>
        <a:lstStyle/>
        <a:p>
          <a:endParaRPr lang="en-US"/>
        </a:p>
      </dgm:t>
    </dgm:pt>
    <dgm:pt modelId="{3F3B6657-A6F1-4BBC-894A-E32BE5618B09}">
      <dgm:prSet/>
      <dgm:spPr/>
      <dgm:t>
        <a:bodyPr/>
        <a:lstStyle/>
        <a:p>
          <a:r>
            <a:rPr lang="tr-TR" dirty="0"/>
            <a:t>Drive Linki:</a:t>
          </a:r>
          <a:endParaRPr lang="en-US" dirty="0"/>
        </a:p>
      </dgm:t>
    </dgm:pt>
    <dgm:pt modelId="{37291FCD-7DA3-4060-AD49-24596F9EC054}" type="parTrans" cxnId="{C2107671-F3DB-482D-AF93-D67FC481642E}">
      <dgm:prSet/>
      <dgm:spPr/>
      <dgm:t>
        <a:bodyPr/>
        <a:lstStyle/>
        <a:p>
          <a:endParaRPr lang="en-US"/>
        </a:p>
      </dgm:t>
    </dgm:pt>
    <dgm:pt modelId="{64135640-0833-4716-9D14-F4A4803913A5}" type="sibTrans" cxnId="{C2107671-F3DB-482D-AF93-D67FC481642E}">
      <dgm:prSet/>
      <dgm:spPr/>
      <dgm:t>
        <a:bodyPr/>
        <a:lstStyle/>
        <a:p>
          <a:endParaRPr lang="en-US"/>
        </a:p>
      </dgm:t>
    </dgm:pt>
    <dgm:pt modelId="{4D7DCE3D-BBC2-4A0A-8208-06D1B0A6AF4D}" type="pres">
      <dgm:prSet presAssocID="{8A9D9E6B-083E-4205-87AA-6F969FEFBC22}" presName="root" presStyleCnt="0">
        <dgm:presLayoutVars>
          <dgm:dir/>
          <dgm:resizeHandles val="exact"/>
        </dgm:presLayoutVars>
      </dgm:prSet>
      <dgm:spPr/>
    </dgm:pt>
    <dgm:pt modelId="{D9ABE930-91F5-4560-8F92-E3B8D6001542}" type="pres">
      <dgm:prSet presAssocID="{8A9D9E6B-083E-4205-87AA-6F969FEFBC22}" presName="container" presStyleCnt="0">
        <dgm:presLayoutVars>
          <dgm:dir/>
          <dgm:resizeHandles val="exact"/>
        </dgm:presLayoutVars>
      </dgm:prSet>
      <dgm:spPr/>
    </dgm:pt>
    <dgm:pt modelId="{5C88BFE8-E8D4-4F08-A82B-55147000CAE8}" type="pres">
      <dgm:prSet presAssocID="{117879BD-207D-4F22-B522-547FABE8D682}" presName="compNode" presStyleCnt="0"/>
      <dgm:spPr/>
    </dgm:pt>
    <dgm:pt modelId="{92FC73B3-31A0-4B7E-AAB4-3D3EA9181123}" type="pres">
      <dgm:prSet presAssocID="{117879BD-207D-4F22-B522-547FABE8D682}" presName="iconBgRect" presStyleLbl="bgShp" presStyleIdx="0" presStyleCnt="2"/>
      <dgm:spPr/>
    </dgm:pt>
    <dgm:pt modelId="{CC0651A8-790E-4EB4-9950-A70F38BC88EF}" type="pres">
      <dgm:prSet presAssocID="{117879BD-207D-4F22-B522-547FABE8D6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şlemci"/>
        </a:ext>
      </dgm:extLst>
    </dgm:pt>
    <dgm:pt modelId="{2B55F6C8-1716-4B3E-85AB-479D807E26EE}" type="pres">
      <dgm:prSet presAssocID="{117879BD-207D-4F22-B522-547FABE8D682}" presName="spaceRect" presStyleCnt="0"/>
      <dgm:spPr/>
    </dgm:pt>
    <dgm:pt modelId="{5C82EA12-EA51-4F89-9462-A217B7DD67DB}" type="pres">
      <dgm:prSet presAssocID="{117879BD-207D-4F22-B522-547FABE8D682}" presName="textRect" presStyleLbl="revTx" presStyleIdx="0" presStyleCnt="2">
        <dgm:presLayoutVars>
          <dgm:chMax val="1"/>
          <dgm:chPref val="1"/>
        </dgm:presLayoutVars>
      </dgm:prSet>
      <dgm:spPr/>
    </dgm:pt>
    <dgm:pt modelId="{75C983CF-4224-48B1-86A1-9F633ACE99BC}" type="pres">
      <dgm:prSet presAssocID="{A712473B-3979-41AB-8248-0AA41CE72DDE}" presName="sibTrans" presStyleLbl="sibTrans2D1" presStyleIdx="0" presStyleCnt="0"/>
      <dgm:spPr/>
    </dgm:pt>
    <dgm:pt modelId="{748201BA-5EAD-43A5-8A77-AA03ABBAED2C}" type="pres">
      <dgm:prSet presAssocID="{3F3B6657-A6F1-4BBC-894A-E32BE5618B09}" presName="compNode" presStyleCnt="0"/>
      <dgm:spPr/>
    </dgm:pt>
    <dgm:pt modelId="{F64F0097-9FF4-4DF5-9F68-76AA3A864BDF}" type="pres">
      <dgm:prSet presAssocID="{3F3B6657-A6F1-4BBC-894A-E32BE5618B09}" presName="iconBgRect" presStyleLbl="bgShp" presStyleIdx="1" presStyleCnt="2"/>
      <dgm:spPr/>
    </dgm:pt>
    <dgm:pt modelId="{72DDD4AF-AF6F-459F-A5E6-E0421CEE1728}" type="pres">
      <dgm:prSet presAssocID="{3F3B6657-A6F1-4BBC-894A-E32BE5618B09}"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aba"/>
        </a:ext>
      </dgm:extLst>
    </dgm:pt>
    <dgm:pt modelId="{04992960-959A-4E6E-84DC-BBDD85CEB715}" type="pres">
      <dgm:prSet presAssocID="{3F3B6657-A6F1-4BBC-894A-E32BE5618B09}" presName="spaceRect" presStyleCnt="0"/>
      <dgm:spPr/>
    </dgm:pt>
    <dgm:pt modelId="{399045A6-4DAF-4833-A106-F893FCECB14F}" type="pres">
      <dgm:prSet presAssocID="{3F3B6657-A6F1-4BBC-894A-E32BE5618B09}" presName="textRect" presStyleLbl="revTx" presStyleIdx="1" presStyleCnt="2">
        <dgm:presLayoutVars>
          <dgm:chMax val="1"/>
          <dgm:chPref val="1"/>
        </dgm:presLayoutVars>
      </dgm:prSet>
      <dgm:spPr/>
    </dgm:pt>
  </dgm:ptLst>
  <dgm:cxnLst>
    <dgm:cxn modelId="{3780133B-BCCB-4BF6-BEF5-E4775122DA58}" type="presOf" srcId="{3F3B6657-A6F1-4BBC-894A-E32BE5618B09}" destId="{399045A6-4DAF-4833-A106-F893FCECB14F}" srcOrd="0" destOrd="0" presId="urn:microsoft.com/office/officeart/2018/2/layout/IconCircleList"/>
    <dgm:cxn modelId="{C2107671-F3DB-482D-AF93-D67FC481642E}" srcId="{8A9D9E6B-083E-4205-87AA-6F969FEFBC22}" destId="{3F3B6657-A6F1-4BBC-894A-E32BE5618B09}" srcOrd="1" destOrd="0" parTransId="{37291FCD-7DA3-4060-AD49-24596F9EC054}" sibTransId="{64135640-0833-4716-9D14-F4A4803913A5}"/>
    <dgm:cxn modelId="{E250B273-E688-4377-AF07-CB0320112910}" type="presOf" srcId="{117879BD-207D-4F22-B522-547FABE8D682}" destId="{5C82EA12-EA51-4F89-9462-A217B7DD67DB}" srcOrd="0" destOrd="0" presId="urn:microsoft.com/office/officeart/2018/2/layout/IconCircleList"/>
    <dgm:cxn modelId="{EDF0A376-8639-48F7-AA55-E2B4B31D5E93}" type="presOf" srcId="{8A9D9E6B-083E-4205-87AA-6F969FEFBC22}" destId="{4D7DCE3D-BBC2-4A0A-8208-06D1B0A6AF4D}" srcOrd="0" destOrd="0" presId="urn:microsoft.com/office/officeart/2018/2/layout/IconCircleList"/>
    <dgm:cxn modelId="{86B92BB9-7D66-4A92-962D-6058434838E3}" srcId="{8A9D9E6B-083E-4205-87AA-6F969FEFBC22}" destId="{117879BD-207D-4F22-B522-547FABE8D682}" srcOrd="0" destOrd="0" parTransId="{B2719375-BDBF-47E0-B96D-193E8E976AA4}" sibTransId="{A712473B-3979-41AB-8248-0AA41CE72DDE}"/>
    <dgm:cxn modelId="{A6DFA3CA-D580-4019-A47D-35A32C2FAB54}" type="presOf" srcId="{A712473B-3979-41AB-8248-0AA41CE72DDE}" destId="{75C983CF-4224-48B1-86A1-9F633ACE99BC}" srcOrd="0" destOrd="0" presId="urn:microsoft.com/office/officeart/2018/2/layout/IconCircleList"/>
    <dgm:cxn modelId="{C0A1243B-F256-44DF-8226-AD487EB8A21B}" type="presParOf" srcId="{4D7DCE3D-BBC2-4A0A-8208-06D1B0A6AF4D}" destId="{D9ABE930-91F5-4560-8F92-E3B8D6001542}" srcOrd="0" destOrd="0" presId="urn:microsoft.com/office/officeart/2018/2/layout/IconCircleList"/>
    <dgm:cxn modelId="{A51D3789-F568-449F-8F66-2D706B314705}" type="presParOf" srcId="{D9ABE930-91F5-4560-8F92-E3B8D6001542}" destId="{5C88BFE8-E8D4-4F08-A82B-55147000CAE8}" srcOrd="0" destOrd="0" presId="urn:microsoft.com/office/officeart/2018/2/layout/IconCircleList"/>
    <dgm:cxn modelId="{6ED2A91B-483F-4490-B43B-DC504417A396}" type="presParOf" srcId="{5C88BFE8-E8D4-4F08-A82B-55147000CAE8}" destId="{92FC73B3-31A0-4B7E-AAB4-3D3EA9181123}" srcOrd="0" destOrd="0" presId="urn:microsoft.com/office/officeart/2018/2/layout/IconCircleList"/>
    <dgm:cxn modelId="{351AB49B-0076-4EA7-AE7D-E3A546F2DAA6}" type="presParOf" srcId="{5C88BFE8-E8D4-4F08-A82B-55147000CAE8}" destId="{CC0651A8-790E-4EB4-9950-A70F38BC88EF}" srcOrd="1" destOrd="0" presId="urn:microsoft.com/office/officeart/2018/2/layout/IconCircleList"/>
    <dgm:cxn modelId="{BF6E56F6-A687-462B-9234-147D0579B816}" type="presParOf" srcId="{5C88BFE8-E8D4-4F08-A82B-55147000CAE8}" destId="{2B55F6C8-1716-4B3E-85AB-479D807E26EE}" srcOrd="2" destOrd="0" presId="urn:microsoft.com/office/officeart/2018/2/layout/IconCircleList"/>
    <dgm:cxn modelId="{95DC13CF-B9E5-4C10-A0A1-C75B2694AB47}" type="presParOf" srcId="{5C88BFE8-E8D4-4F08-A82B-55147000CAE8}" destId="{5C82EA12-EA51-4F89-9462-A217B7DD67DB}" srcOrd="3" destOrd="0" presId="urn:microsoft.com/office/officeart/2018/2/layout/IconCircleList"/>
    <dgm:cxn modelId="{4C9C87E8-0939-4F07-8E79-1199C269FD16}" type="presParOf" srcId="{D9ABE930-91F5-4560-8F92-E3B8D6001542}" destId="{75C983CF-4224-48B1-86A1-9F633ACE99BC}" srcOrd="1" destOrd="0" presId="urn:microsoft.com/office/officeart/2018/2/layout/IconCircleList"/>
    <dgm:cxn modelId="{0240F491-3738-4DF9-848F-3AAC981A023A}" type="presParOf" srcId="{D9ABE930-91F5-4560-8F92-E3B8D6001542}" destId="{748201BA-5EAD-43A5-8A77-AA03ABBAED2C}" srcOrd="2" destOrd="0" presId="urn:microsoft.com/office/officeart/2018/2/layout/IconCircleList"/>
    <dgm:cxn modelId="{D6410CAF-3BCC-4D5E-BD1B-BD1AA5763912}" type="presParOf" srcId="{748201BA-5EAD-43A5-8A77-AA03ABBAED2C}" destId="{F64F0097-9FF4-4DF5-9F68-76AA3A864BDF}" srcOrd="0" destOrd="0" presId="urn:microsoft.com/office/officeart/2018/2/layout/IconCircleList"/>
    <dgm:cxn modelId="{6F1F6DFE-095A-4BCC-8E4A-690F5963027A}" type="presParOf" srcId="{748201BA-5EAD-43A5-8A77-AA03ABBAED2C}" destId="{72DDD4AF-AF6F-459F-A5E6-E0421CEE1728}" srcOrd="1" destOrd="0" presId="urn:microsoft.com/office/officeart/2018/2/layout/IconCircleList"/>
    <dgm:cxn modelId="{980E3C51-6A6E-4635-B79B-06A291BE67FF}" type="presParOf" srcId="{748201BA-5EAD-43A5-8A77-AA03ABBAED2C}" destId="{04992960-959A-4E6E-84DC-BBDD85CEB715}" srcOrd="2" destOrd="0" presId="urn:microsoft.com/office/officeart/2018/2/layout/IconCircleList"/>
    <dgm:cxn modelId="{FDE3EF02-4966-4937-9D12-09C9F6CA6E3E}" type="presParOf" srcId="{748201BA-5EAD-43A5-8A77-AA03ABBAED2C}" destId="{399045A6-4DAF-4833-A106-F893FCECB14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3D103-C767-4C75-BD14-1201A130BD01}">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99CDC-F2EA-43DF-A459-FD57B4CF240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A7640-9F98-4835-BBFF-B234093251D0}">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tr-TR" sz="2100" b="0" i="0" kern="1200"/>
            <a:t>Veri , üzerinde işlem yapılmamış enformasyon parçacığına verilen addır. Veriler, araştırmalardan, deneylerden, gözlemlerden ve internet gibi ortamlardan elde edilen her türlü değerdir.</a:t>
          </a:r>
          <a:endParaRPr lang="en-US" sz="2100" kern="1200"/>
        </a:p>
      </dsp:txBody>
      <dsp:txXfrm>
        <a:off x="1509882" y="708097"/>
        <a:ext cx="9005717" cy="1307257"/>
      </dsp:txXfrm>
    </dsp:sp>
    <dsp:sp modelId="{E3F8C46E-8820-49E5-9E40-58F013735F0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37614-7F47-4623-8572-0D2D5B29CF4F}">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735C9-106A-46C4-8E80-93DDDD88BF44}">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tr-TR" sz="2100" b="0" i="0" kern="1200"/>
            <a:t>Veriler tek başına bir anlam ifade edemezler ve bir işlevleri yoktur. İlk önce veriler toplanır ve gruplanır daha sonra sıralanır, özetlenir ve ardından bilgisayar ya da elle işlenip enformasyona dönüştükten sonra anlam kazanırlar.</a:t>
          </a:r>
          <a:endParaRPr lang="en-US" sz="2100" kern="1200"/>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23829-70F6-4D36-A9C2-86C91247C8E6}">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a:t>Python'da dizilerin amacına hizmet eden listelerimiz vardır, ancak işlenmeleri yavaştır.</a:t>
          </a:r>
          <a:endParaRPr lang="en-US" sz="1700" kern="1200"/>
        </a:p>
      </dsp:txBody>
      <dsp:txXfrm>
        <a:off x="28038" y="28038"/>
        <a:ext cx="7298593" cy="901218"/>
      </dsp:txXfrm>
    </dsp:sp>
    <dsp:sp modelId="{F3F11577-5679-499D-921A-4FBD0C449252}">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a:t>NumPy Dizileri, geleneksel Python listelerinden 50 kata kadar daha hızlı bir dizi nesnesi sağlamayı amaçlamaktadır</a:t>
          </a:r>
          <a:endParaRPr lang="en-US" sz="1700" kern="1200"/>
        </a:p>
      </dsp:txBody>
      <dsp:txXfrm>
        <a:off x="732583" y="1159385"/>
        <a:ext cx="7029617" cy="901218"/>
      </dsp:txXfrm>
    </dsp:sp>
    <dsp:sp modelId="{5FE996AF-A0B5-4DDF-A97A-8FCF60C26C51}">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a:t>NumPy'deki dizi nesnesi ndarray olarak adlandırılır, ndarray ile çalışmayı çok kolaylaştıran birçok destekleyici işlev sağlar.</a:t>
          </a:r>
          <a:endParaRPr lang="en-US" sz="1700" kern="1200"/>
        </a:p>
      </dsp:txBody>
      <dsp:txXfrm>
        <a:off x="1426612" y="2290733"/>
        <a:ext cx="7040133" cy="901218"/>
      </dsp:txXfrm>
    </dsp:sp>
    <dsp:sp modelId="{DFB5D302-3549-45DA-B25C-9C896E83C324}">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dirty="0"/>
            <a:t>Diziler, hızın ve kaynakların çok önemli olduğu veri biliminde çok sık kullanılır</a:t>
          </a:r>
          <a:br>
            <a:rPr lang="tr-TR" sz="1700" kern="1200" dirty="0"/>
          </a:br>
          <a:br>
            <a:rPr lang="tr-TR" sz="1700" kern="1200" dirty="0"/>
          </a:br>
          <a:endParaRPr lang="en-US" sz="1700" kern="1200" dirty="0"/>
        </a:p>
      </dsp:txBody>
      <dsp:txXfrm>
        <a:off x="2131157" y="3422081"/>
        <a:ext cx="7029617" cy="901218"/>
      </dsp:txXfrm>
    </dsp:sp>
    <dsp:sp modelId="{0DCDAE6C-9170-4838-9960-908FA2156FD0}">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ECF6955D-82CD-45D3-8060-D7AF226620C4}">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E4488ADC-D691-4646-BB12-158052FF51B1}">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BC73B-DFF2-4796-909C-29C1D8E464C1}">
      <dsp:nvSpPr>
        <dsp:cNvPr id="0" name=""/>
        <dsp:cNvSpPr/>
      </dsp:nvSpPr>
      <dsp:spPr>
        <a:xfrm>
          <a:off x="0" y="18790"/>
          <a:ext cx="10515600" cy="21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tr-TR" sz="3000" b="1" i="0" kern="1200"/>
            <a:t>1-Veri Yapıları</a:t>
          </a:r>
          <a:r>
            <a:rPr lang="tr-TR" sz="3000" b="0" i="0" kern="1200"/>
            <a:t>: Pandas, veri depolama ve manipülasyonu için iki temel veri yapısı olan Series ve DataFrame’i sunması. İlerleyen süreçte bol bol Series ve DataFrame bahsedeceğiz.</a:t>
          </a:r>
          <a:endParaRPr lang="en-US" sz="3000" kern="1200"/>
        </a:p>
      </dsp:txBody>
      <dsp:txXfrm>
        <a:off x="103181" y="121971"/>
        <a:ext cx="10309238" cy="1907316"/>
      </dsp:txXfrm>
    </dsp:sp>
    <dsp:sp modelId="{71F25995-9ED5-46EF-BDC2-0909E02F13C5}">
      <dsp:nvSpPr>
        <dsp:cNvPr id="0" name=""/>
        <dsp:cNvSpPr/>
      </dsp:nvSpPr>
      <dsp:spPr>
        <a:xfrm>
          <a:off x="0" y="2218869"/>
          <a:ext cx="10515600" cy="21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tr-TR" sz="3000" b="1" i="0" kern="1200"/>
            <a:t>2- Veri Manipülasyonu</a:t>
          </a:r>
          <a:r>
            <a:rPr lang="tr-TR" sz="3000" b="0" i="0" kern="1200"/>
            <a:t>: Pandas, verilerin seçilmesi, filtrelenmesi, gruplanması, dönüştürülmesi ve birleştirilmesi gibi bir dizi işlemi kolayca gerçekleştirmenizi sağlar. Bu, veri analizi ve işleme süreçlerini daha hızlı ve daha az kodla yapmanıza olanak tanır.</a:t>
          </a:r>
          <a:endParaRPr lang="en-US" sz="3000" kern="1200"/>
        </a:p>
      </dsp:txBody>
      <dsp:txXfrm>
        <a:off x="103181" y="2322050"/>
        <a:ext cx="10309238" cy="1907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C2AE9-A4BA-43F3-9648-587E6C9E07AD}">
      <dsp:nvSpPr>
        <dsp:cNvPr id="0" name=""/>
        <dsp:cNvSpPr/>
      </dsp:nvSpPr>
      <dsp:spPr>
        <a:xfrm>
          <a:off x="1483890" y="2238"/>
          <a:ext cx="7547818" cy="2302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tr-TR" sz="2300" b="1" i="0" kern="1200"/>
            <a:t>3-Veri Temizleme</a:t>
          </a:r>
          <a:r>
            <a:rPr lang="tr-TR" sz="2300" b="0" i="0" kern="1200"/>
            <a:t>:. Pandas, bu tür verilerin temizlenmesini ve düzeltilmesini kolaylaştıran araçlar sunar. Eksik verilerle başa çıkmak, veri analizinde doğru sonuçlara ulaşmak için önemlidir.</a:t>
          </a:r>
          <a:endParaRPr lang="en-US" sz="2300" kern="1200"/>
        </a:p>
      </dsp:txBody>
      <dsp:txXfrm>
        <a:off x="1483890" y="2238"/>
        <a:ext cx="7547818" cy="2302084"/>
      </dsp:txXfrm>
    </dsp:sp>
    <dsp:sp modelId="{422B0238-AC02-47E2-A5E1-F4DD83AFDAE2}">
      <dsp:nvSpPr>
        <dsp:cNvPr id="0" name=""/>
        <dsp:cNvSpPr/>
      </dsp:nvSpPr>
      <dsp:spPr>
        <a:xfrm>
          <a:off x="1483890" y="3247800"/>
          <a:ext cx="7547818" cy="2302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tr-TR" sz="2300" b="1" i="0" kern="1200"/>
            <a:t>4-</a:t>
          </a:r>
          <a:r>
            <a:rPr lang="tr-TR" sz="2300" b="0" i="0" kern="1200"/>
            <a:t> </a:t>
          </a:r>
          <a:r>
            <a:rPr lang="tr-TR" sz="2300" b="1" i="0" kern="1200"/>
            <a:t>Veri Analizi ve Görselleştirme</a:t>
          </a:r>
          <a:r>
            <a:rPr lang="tr-TR" sz="2300" b="0" i="0" kern="1200"/>
            <a:t>: Pandas, istatistiksel hesaplamaları gerçekleştirmek ve verileri görselleştirmek için çeşitli araçlar sunar. Veri analizini daha anlamlı hale getirmek için grafikler, tablolar ve istatistikler oluşturabilirsiniz. Python’nın veri görselleştirme konusunda matplotlib ve seaborn gibi ünlü kütüphaneleri olsa da pandasta içerisinde olması artılarından biridir.</a:t>
          </a:r>
          <a:endParaRPr lang="en-US" sz="2300" kern="1200"/>
        </a:p>
      </dsp:txBody>
      <dsp:txXfrm>
        <a:off x="1483890" y="3247800"/>
        <a:ext cx="7547818" cy="2302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44C73-44DF-4309-817C-F5A2806D706B}">
      <dsp:nvSpPr>
        <dsp:cNvPr id="0" name=""/>
        <dsp:cNvSpPr/>
      </dsp:nvSpPr>
      <dsp:spPr>
        <a:xfrm>
          <a:off x="0" y="62531"/>
          <a:ext cx="10515600" cy="1855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b="1" i="0" kern="1200"/>
            <a:t>5-</a:t>
          </a:r>
          <a:r>
            <a:rPr lang="tr-TR" sz="2600" b="0" i="0" kern="1200"/>
            <a:t> </a:t>
          </a:r>
          <a:r>
            <a:rPr lang="tr-TR" sz="2600" b="1" i="0" kern="1200"/>
            <a:t>Veri Entegrasyonu</a:t>
          </a:r>
          <a:r>
            <a:rPr lang="tr-TR" sz="2600" b="0" i="0" kern="1200"/>
            <a:t>: Pandas, farklı veri kaynaklarından (CSV dosyaları, Excel dosyaları, veritabanları vb.) veri okuma ve yazma işlemleri için kullanılabilir. Bu, farklı kaynaklardan gelen verileri bir araya getirerek daha kapsamlı analizler yapmanıza yardımcı olabilir.</a:t>
          </a:r>
          <a:endParaRPr lang="en-US" sz="2600" kern="1200"/>
        </a:p>
      </dsp:txBody>
      <dsp:txXfrm>
        <a:off x="90584" y="153115"/>
        <a:ext cx="10334432" cy="1674452"/>
      </dsp:txXfrm>
    </dsp:sp>
    <dsp:sp modelId="{E6FDCFB4-201F-4372-9009-03C531183A44}">
      <dsp:nvSpPr>
        <dsp:cNvPr id="0" name=""/>
        <dsp:cNvSpPr/>
      </dsp:nvSpPr>
      <dsp:spPr>
        <a:xfrm>
          <a:off x="0" y="1993031"/>
          <a:ext cx="10515600" cy="1855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b="1" i="0" kern="1200"/>
            <a:t>6-</a:t>
          </a:r>
          <a:r>
            <a:rPr lang="tr-TR" sz="2600" b="0" i="0" kern="1200"/>
            <a:t> </a:t>
          </a:r>
          <a:r>
            <a:rPr lang="tr-TR" sz="2600" b="1" i="0" kern="1200"/>
            <a:t>Performans Optimizasyonu</a:t>
          </a:r>
          <a:r>
            <a:rPr lang="tr-TR" sz="2600" b="0" i="0" kern="1200"/>
            <a:t>: Pandas, vektörleştirilmiş işlemler ve optimize edilmiş veri yapısı kullanımıyla yüksek performanslı veri manipülasyonu sağlar. Bu, büyük veri kümeleriyle çalışırken bile etkili bir şekilde çalışmanıza olanak tanır.</a:t>
          </a:r>
          <a:endParaRPr lang="en-US" sz="2600" kern="1200"/>
        </a:p>
      </dsp:txBody>
      <dsp:txXfrm>
        <a:off x="90584" y="2083615"/>
        <a:ext cx="10334432" cy="1674452"/>
      </dsp:txXfrm>
    </dsp:sp>
    <dsp:sp modelId="{C14BCE32-EE0A-41C0-80CC-EC5D7772DC3A}">
      <dsp:nvSpPr>
        <dsp:cNvPr id="0" name=""/>
        <dsp:cNvSpPr/>
      </dsp:nvSpPr>
      <dsp:spPr>
        <a:xfrm>
          <a:off x="0" y="3923531"/>
          <a:ext cx="10515600" cy="1855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b="1" i="0" kern="1200"/>
            <a:t>7-</a:t>
          </a:r>
          <a:r>
            <a:rPr lang="tr-TR" sz="2600" b="0" i="0" kern="1200"/>
            <a:t> </a:t>
          </a:r>
          <a:r>
            <a:rPr lang="tr-TR" sz="2600" b="1" i="0" kern="1200"/>
            <a:t>Topluluk Desteği ve Dokümantasyon</a:t>
          </a:r>
          <a:r>
            <a:rPr lang="tr-TR" sz="2600" b="0" i="0" kern="1200"/>
            <a:t>: Pandas, geniş bir kullanıcı topluluğuna sahiptir. Bu topluluk, çeşitli sorunlarınıza çözümler bulmanıza ve daha etkili kod yazmanıza yardımcı olabilir. Ayrıca, kapsamlı ve kullanıcı dostu bir dokümantasyonu vardır.</a:t>
          </a:r>
          <a:endParaRPr lang="en-US" sz="2600" kern="1200"/>
        </a:p>
      </dsp:txBody>
      <dsp:txXfrm>
        <a:off x="90584" y="4014115"/>
        <a:ext cx="10334432" cy="16744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C73B3-31A0-4B7E-AAB4-3D3EA9181123}">
      <dsp:nvSpPr>
        <dsp:cNvPr id="0" name=""/>
        <dsp:cNvSpPr/>
      </dsp:nvSpPr>
      <dsp:spPr>
        <a:xfrm>
          <a:off x="210785" y="1600154"/>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651A8-790E-4EB4-9950-A70F38BC88EF}">
      <dsp:nvSpPr>
        <dsp:cNvPr id="0" name=""/>
        <dsp:cNvSpPr/>
      </dsp:nvSpPr>
      <dsp:spPr>
        <a:xfrm>
          <a:off x="491159" y="1880528"/>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2EA12-EA51-4F89-9462-A217B7DD67DB}">
      <dsp:nvSpPr>
        <dsp:cNvPr id="0" name=""/>
        <dsp:cNvSpPr/>
      </dsp:nvSpPr>
      <dsp:spPr>
        <a:xfrm>
          <a:off x="1831996"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tr-TR" sz="1800" kern="1200" dirty="0"/>
            <a:t>Şu ana kadar Python programlama dilinde Veri Manipülasyonu Temellerini Öğrendik. Öğrendiklerinizi daha da pekiştirmeniz ve elinizin altında sürekli bir kaynak bulunması için bu dersin konularından oluşan </a:t>
          </a:r>
          <a:r>
            <a:rPr lang="tr-TR" sz="1800" kern="1200" dirty="0" err="1"/>
            <a:t>cheatsheat</a:t>
          </a:r>
          <a:r>
            <a:rPr lang="tr-TR" sz="1800" kern="1200" dirty="0"/>
            <a:t> dosyaları, bu slayt ve pratik yaptığımız kodları barındıran </a:t>
          </a:r>
          <a:r>
            <a:rPr lang="tr-TR" sz="1800" kern="1200" dirty="0" err="1"/>
            <a:t>ipynb</a:t>
          </a:r>
          <a:r>
            <a:rPr lang="tr-TR" sz="1800" kern="1200" dirty="0"/>
            <a:t> dosyasını aşağıdaki Drive linkinde bulabilirsiniz. Dinlediğiniz için teşekkür ederiz</a:t>
          </a:r>
          <a:r>
            <a:rPr lang="tr-TR" sz="1800" kern="1200" dirty="0">
              <a:sym typeface="Wingdings" panose="05000000000000000000" pitchFamily="2" charset="2"/>
            </a:rPr>
            <a:t></a:t>
          </a:r>
          <a:endParaRPr lang="en-US" sz="1800" kern="1200" dirty="0"/>
        </a:p>
      </dsp:txBody>
      <dsp:txXfrm>
        <a:off x="1831996" y="1600154"/>
        <a:ext cx="3147056" cy="1335114"/>
      </dsp:txXfrm>
    </dsp:sp>
    <dsp:sp modelId="{F64F0097-9FF4-4DF5-9F68-76AA3A864BDF}">
      <dsp:nvSpPr>
        <dsp:cNvPr id="0" name=""/>
        <dsp:cNvSpPr/>
      </dsp:nvSpPr>
      <dsp:spPr>
        <a:xfrm>
          <a:off x="5527403" y="1600154"/>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DD4AF-AF6F-459F-A5E6-E0421CEE1728}">
      <dsp:nvSpPr>
        <dsp:cNvPr id="0" name=""/>
        <dsp:cNvSpPr/>
      </dsp:nvSpPr>
      <dsp:spPr>
        <a:xfrm>
          <a:off x="5807777" y="1880528"/>
          <a:ext cx="774366" cy="77436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9045A6-4DAF-4833-A106-F893FCECB14F}">
      <dsp:nvSpPr>
        <dsp:cNvPr id="0" name=""/>
        <dsp:cNvSpPr/>
      </dsp:nvSpPr>
      <dsp:spPr>
        <a:xfrm>
          <a:off x="7148614"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tr-TR" sz="2400" kern="1200" dirty="0"/>
            <a:t>Drive Linki:</a:t>
          </a:r>
          <a:endParaRPr lang="en-US" sz="2400" kern="1200" dirty="0"/>
        </a:p>
      </dsp:txBody>
      <dsp:txXfrm>
        <a:off x="7148614" y="1600154"/>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E543DE-8CA0-C3BC-41F3-C2BE92B5C97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878F39C-D662-D861-6E45-B164A58A6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812245C-0A01-4EBF-89D1-7374B399BB1C}"/>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5" name="Alt Bilgi Yer Tutucusu 4">
            <a:extLst>
              <a:ext uri="{FF2B5EF4-FFF2-40B4-BE49-F238E27FC236}">
                <a16:creationId xmlns:a16="http://schemas.microsoft.com/office/drawing/2014/main" id="{D3CD1D37-0B37-30B5-0D3E-D61AAA7928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889FA9-0927-A6CA-9F7C-FB48A91E17F1}"/>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332855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FD70FB-236E-F7A1-FF1F-BBEA89C1D73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AA5AB55-A481-24BF-A8FF-375E538E67A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A101A3-E52E-6D2E-FD47-22BD796B2C7A}"/>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5" name="Alt Bilgi Yer Tutucusu 4">
            <a:extLst>
              <a:ext uri="{FF2B5EF4-FFF2-40B4-BE49-F238E27FC236}">
                <a16:creationId xmlns:a16="http://schemas.microsoft.com/office/drawing/2014/main" id="{DA8F96BA-9648-BFED-7BD7-9F552CEB75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B3F300-7074-E22A-ABBA-2FFBDEE86FAD}"/>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409555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96140CE-1BD0-F729-84FC-E594C827F8A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13D49DC-C9CB-F7AE-6240-866EED227E6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3078065-42C4-D4C9-9023-C0A5C9AC295C}"/>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5" name="Alt Bilgi Yer Tutucusu 4">
            <a:extLst>
              <a:ext uri="{FF2B5EF4-FFF2-40B4-BE49-F238E27FC236}">
                <a16:creationId xmlns:a16="http://schemas.microsoft.com/office/drawing/2014/main" id="{2712F20A-44C0-CE92-48F9-3F5ECDE790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833E77-CBEA-48D4-7F12-A4089A666DEA}"/>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242186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522F49-D52D-0DC3-9269-4C8A412DB1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4C5199-A9C5-3ADF-97A7-173CB9B7D1A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7302C4-9281-BD9D-A12C-DF2256E03182}"/>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5" name="Alt Bilgi Yer Tutucusu 4">
            <a:extLst>
              <a:ext uri="{FF2B5EF4-FFF2-40B4-BE49-F238E27FC236}">
                <a16:creationId xmlns:a16="http://schemas.microsoft.com/office/drawing/2014/main" id="{69FB0D26-5899-CFBE-D73F-EA9FF7F1CE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31BBAD5-2A34-300A-2149-9199C7D745E0}"/>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351446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884CB-BA2F-1F25-AABC-D7DEBB2F628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88CCF56-15B2-79E0-4E1B-1216F2546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D6A00B8-2E8F-09A5-ABE9-810CCF1DE95E}"/>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5" name="Alt Bilgi Yer Tutucusu 4">
            <a:extLst>
              <a:ext uri="{FF2B5EF4-FFF2-40B4-BE49-F238E27FC236}">
                <a16:creationId xmlns:a16="http://schemas.microsoft.com/office/drawing/2014/main" id="{0D376815-33B9-DEE5-BC57-6D4CD4A8DA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5ADBA4-F8E6-140C-B2EC-E78523F06A8B}"/>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321000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E9AED-3FE1-8821-D5AC-121F2310539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D9BBC29-7A0F-79E3-7E65-C28F8013295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D0D5B1C-15CA-7894-656D-5AF130F0E52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3557FCF-3903-A0BB-440C-45AB48D566FB}"/>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6" name="Alt Bilgi Yer Tutucusu 5">
            <a:extLst>
              <a:ext uri="{FF2B5EF4-FFF2-40B4-BE49-F238E27FC236}">
                <a16:creationId xmlns:a16="http://schemas.microsoft.com/office/drawing/2014/main" id="{0D2A2B22-D80E-F492-4484-271FDE7ED78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1F27FB9-52E8-1E7E-E839-2F004C8A133D}"/>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22166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C00F1-E793-B622-AB6C-F271046564E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D77B4BF-4A46-9E67-E1DC-1FFD72C66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01B0E35-00E6-3636-5B29-74E384868E1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824FCEF-25E0-623F-9E84-92AC8A806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4197C78-D02F-54D1-CBCC-70901A98AA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D597E93-52CF-B45D-FBA9-863AA7F8DAC5}"/>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8" name="Alt Bilgi Yer Tutucusu 7">
            <a:extLst>
              <a:ext uri="{FF2B5EF4-FFF2-40B4-BE49-F238E27FC236}">
                <a16:creationId xmlns:a16="http://schemas.microsoft.com/office/drawing/2014/main" id="{9466F1E7-126E-7E34-122E-2DC34FE83ED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D9F4263-DE55-3808-A466-35557B29CF42}"/>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95218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D80DF8-13AD-1E19-E13F-133EE755813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86BC7C5-CCEC-C31F-717F-E88F4D845810}"/>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4" name="Alt Bilgi Yer Tutucusu 3">
            <a:extLst>
              <a:ext uri="{FF2B5EF4-FFF2-40B4-BE49-F238E27FC236}">
                <a16:creationId xmlns:a16="http://schemas.microsoft.com/office/drawing/2014/main" id="{CD2119F1-DBA0-22E1-56EC-91BD4160E37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2B25D0D-CFE7-8F19-FAC5-D1B2A1A4994B}"/>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126776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EC5D0A8-FBEF-7048-599F-0C4E9A331D4F}"/>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3" name="Alt Bilgi Yer Tutucusu 2">
            <a:extLst>
              <a:ext uri="{FF2B5EF4-FFF2-40B4-BE49-F238E27FC236}">
                <a16:creationId xmlns:a16="http://schemas.microsoft.com/office/drawing/2014/main" id="{201531CC-273D-8745-ED47-C8254861F34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C4797DD-9B61-97D9-A22E-084AE081BF91}"/>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400627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6F07EF-3CAD-B8F5-EEB3-8A8C13FD455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DAAA1E6-D3D1-B30B-688D-6EE22C61A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71F284-5C9C-06BA-B487-FDA685EE8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ABF6EFF-5753-8E1E-B674-1B4D511C5083}"/>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6" name="Alt Bilgi Yer Tutucusu 5">
            <a:extLst>
              <a:ext uri="{FF2B5EF4-FFF2-40B4-BE49-F238E27FC236}">
                <a16:creationId xmlns:a16="http://schemas.microsoft.com/office/drawing/2014/main" id="{DE23E4E6-D4A4-AE37-0DC4-A3B792BE35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644DF09-8104-7DC4-5FDF-981C70A86974}"/>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19127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B8071B-814D-5502-D5BC-E51BA31C5D6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9372EC5-E10D-0C39-1B96-14BACC70D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7D7C091-BBA7-566F-5C19-A90C669FC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0428CB0-83A2-DD0B-C72B-C29C5A68547D}"/>
              </a:ext>
            </a:extLst>
          </p:cNvPr>
          <p:cNvSpPr>
            <a:spLocks noGrp="1"/>
          </p:cNvSpPr>
          <p:nvPr>
            <p:ph type="dt" sz="half" idx="10"/>
          </p:nvPr>
        </p:nvSpPr>
        <p:spPr/>
        <p:txBody>
          <a:bodyPr/>
          <a:lstStyle/>
          <a:p>
            <a:fld id="{FE1C28ED-8BF8-47AD-8897-E5DB92808429}" type="datetimeFigureOut">
              <a:rPr lang="tr-TR" smtClean="0"/>
              <a:t>19.03.2024</a:t>
            </a:fld>
            <a:endParaRPr lang="tr-TR"/>
          </a:p>
        </p:txBody>
      </p:sp>
      <p:sp>
        <p:nvSpPr>
          <p:cNvPr id="6" name="Alt Bilgi Yer Tutucusu 5">
            <a:extLst>
              <a:ext uri="{FF2B5EF4-FFF2-40B4-BE49-F238E27FC236}">
                <a16:creationId xmlns:a16="http://schemas.microsoft.com/office/drawing/2014/main" id="{7CFC0F6D-A933-3700-3874-9D2DFE9FF2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FA5443-551B-0F7A-FF5D-60004D7396B9}"/>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283313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BE3A2BE-246C-30D5-797F-2FE77657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AD37E6-056F-CDAC-15B1-106AB5A7A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95A822-066F-4BCF-59D5-60A3957F4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C28ED-8BF8-47AD-8897-E5DB92808429}" type="datetimeFigureOut">
              <a:rPr lang="tr-TR" smtClean="0"/>
              <a:t>19.03.2024</a:t>
            </a:fld>
            <a:endParaRPr lang="tr-TR"/>
          </a:p>
        </p:txBody>
      </p:sp>
      <p:sp>
        <p:nvSpPr>
          <p:cNvPr id="5" name="Alt Bilgi Yer Tutucusu 4">
            <a:extLst>
              <a:ext uri="{FF2B5EF4-FFF2-40B4-BE49-F238E27FC236}">
                <a16:creationId xmlns:a16="http://schemas.microsoft.com/office/drawing/2014/main" id="{5EFA10D2-1431-DF72-CC60-F5AB0A8E2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92A2704-B4FE-7B7C-B0FD-862437940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9B960-DA15-4127-B3AB-D829AF4D138C}" type="slidenum">
              <a:rPr lang="tr-TR" smtClean="0"/>
              <a:t>‹#›</a:t>
            </a:fld>
            <a:endParaRPr lang="tr-TR"/>
          </a:p>
        </p:txBody>
      </p:sp>
    </p:spTree>
    <p:extLst>
      <p:ext uri="{BB962C8B-B14F-4D97-AF65-F5344CB8AC3E}">
        <p14:creationId xmlns:p14="http://schemas.microsoft.com/office/powerpoint/2010/main" val="257661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E63D19-392F-D42F-E478-C86FFC5D171E}"/>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Başlık 1">
            <a:extLst>
              <a:ext uri="{FF2B5EF4-FFF2-40B4-BE49-F238E27FC236}">
                <a16:creationId xmlns:a16="http://schemas.microsoft.com/office/drawing/2014/main" id="{37E9E0B0-368E-716E-670F-00FD73C7ABC0}"/>
              </a:ext>
            </a:extLst>
          </p:cNvPr>
          <p:cNvSpPr>
            <a:spLocks noGrp="1"/>
          </p:cNvSpPr>
          <p:nvPr>
            <p:ph type="ctrTitle"/>
          </p:nvPr>
        </p:nvSpPr>
        <p:spPr>
          <a:xfrm>
            <a:off x="1524000" y="1122362"/>
            <a:ext cx="9144000" cy="2900518"/>
          </a:xfrm>
        </p:spPr>
        <p:txBody>
          <a:bodyPr>
            <a:normAutofit/>
          </a:bodyPr>
          <a:lstStyle/>
          <a:p>
            <a:r>
              <a:rPr lang="tr-TR">
                <a:solidFill>
                  <a:srgbClr val="FFFFFF"/>
                </a:solidFill>
              </a:rPr>
              <a:t>Veri Bilimine Giriş</a:t>
            </a:r>
          </a:p>
        </p:txBody>
      </p:sp>
    </p:spTree>
    <p:extLst>
      <p:ext uri="{BB962C8B-B14F-4D97-AF65-F5344CB8AC3E}">
        <p14:creationId xmlns:p14="http://schemas.microsoft.com/office/powerpoint/2010/main" val="7193220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91343B2-732B-7F7B-5114-C79CD20ACC01}"/>
              </a:ext>
            </a:extLst>
          </p:cNvPr>
          <p:cNvSpPr>
            <a:spLocks noGrp="1"/>
          </p:cNvSpPr>
          <p:nvPr>
            <p:ph type="title"/>
          </p:nvPr>
        </p:nvSpPr>
        <p:spPr>
          <a:xfrm>
            <a:off x="1171074" y="1396686"/>
            <a:ext cx="3240506" cy="4064628"/>
          </a:xfrm>
        </p:spPr>
        <p:txBody>
          <a:bodyPr>
            <a:normAutofit/>
          </a:bodyPr>
          <a:lstStyle/>
          <a:p>
            <a:r>
              <a:rPr lang="tr-TR" b="0" i="0">
                <a:solidFill>
                  <a:srgbClr val="FFFFFF"/>
                </a:solidFill>
                <a:effectLst/>
                <a:latin typeface="AmazonEmberBold"/>
              </a:rPr>
              <a:t>Veri bilimi süreci nedir?</a:t>
            </a:r>
            <a:br>
              <a:rPr lang="tr-TR" b="0" i="0">
                <a:solidFill>
                  <a:srgbClr val="FFFFFF"/>
                </a:solidFill>
                <a:effectLst/>
                <a:latin typeface="AmazonEmberBold"/>
              </a:rPr>
            </a:br>
            <a:endParaRPr lang="tr-TR">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59C7C6D8-3020-E80B-1AB3-9D5CB1D73624}"/>
              </a:ext>
            </a:extLst>
          </p:cNvPr>
          <p:cNvSpPr>
            <a:spLocks noGrp="1"/>
          </p:cNvSpPr>
          <p:nvPr>
            <p:ph idx="1"/>
          </p:nvPr>
        </p:nvSpPr>
        <p:spPr>
          <a:xfrm>
            <a:off x="5370153" y="1526033"/>
            <a:ext cx="5536397" cy="3935281"/>
          </a:xfrm>
        </p:spPr>
        <p:txBody>
          <a:bodyPr>
            <a:normAutofit/>
          </a:bodyPr>
          <a:lstStyle/>
          <a:p>
            <a:r>
              <a:rPr lang="tr-TR" b="0" i="0">
                <a:effectLst/>
                <a:latin typeface="AmazonEmber"/>
              </a:rPr>
              <a:t>Veri bilimi süreci genellikle bir iş sorunu nedeniyle başlatılır. Bir veri bilimci, işletmenin ihtiyaçlarını anlamak için işletme paydaşlarıyla birlikte çalışır. Sorun tanımlandıktan sonra, veri bilimci bu sorunu OSEMN veri bilimi sürecini kullanarak çözebilir</a:t>
            </a:r>
            <a:endParaRPr lang="tr-TR" dirty="0"/>
          </a:p>
        </p:txBody>
      </p:sp>
    </p:spTree>
    <p:extLst>
      <p:ext uri="{BB962C8B-B14F-4D97-AF65-F5344CB8AC3E}">
        <p14:creationId xmlns:p14="http://schemas.microsoft.com/office/powerpoint/2010/main" val="383648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0E1F89-3D61-C8AC-5D0E-D54E16140B42}"/>
              </a:ext>
            </a:extLst>
          </p:cNvPr>
          <p:cNvSpPr>
            <a:spLocks noGrp="1"/>
          </p:cNvSpPr>
          <p:nvPr>
            <p:ph type="title"/>
          </p:nvPr>
        </p:nvSpPr>
        <p:spPr>
          <a:xfrm>
            <a:off x="1389278" y="1233241"/>
            <a:ext cx="3240506" cy="4064628"/>
          </a:xfrm>
        </p:spPr>
        <p:txBody>
          <a:bodyPr>
            <a:normAutofit/>
          </a:bodyPr>
          <a:lstStyle/>
          <a:p>
            <a:r>
              <a:rPr lang="it-IT" b="1" i="0">
                <a:solidFill>
                  <a:srgbClr val="FFFFFF"/>
                </a:solidFill>
                <a:effectLst/>
                <a:latin typeface="AmazonEmber"/>
              </a:rPr>
              <a:t>O - Obtain data (Verileri edinme)</a:t>
            </a:r>
            <a:br>
              <a:rPr lang="it-IT"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8B5D5021-1F6F-F44B-2C4D-3588658064BA}"/>
              </a:ext>
            </a:extLst>
          </p:cNvPr>
          <p:cNvSpPr>
            <a:spLocks noGrp="1"/>
          </p:cNvSpPr>
          <p:nvPr>
            <p:ph idx="1"/>
          </p:nvPr>
        </p:nvSpPr>
        <p:spPr>
          <a:xfrm>
            <a:off x="6096000" y="820880"/>
            <a:ext cx="5257799" cy="4889350"/>
          </a:xfrm>
        </p:spPr>
        <p:txBody>
          <a:bodyPr anchor="t">
            <a:normAutofit/>
          </a:bodyPr>
          <a:lstStyle/>
          <a:p>
            <a:r>
              <a:rPr lang="tr-TR" b="0" i="0">
                <a:effectLst/>
                <a:latin typeface="AmazonEmber"/>
              </a:rPr>
              <a:t>Önceden var olan veriler, yeni elde edilen veriler veya internetten indirilen bir veri deposu kullanılabilir. Veri bilimciler dahili veya harici </a:t>
            </a:r>
            <a:r>
              <a:rPr lang="tr-TR" b="0" i="0" err="1">
                <a:effectLst/>
                <a:latin typeface="AmazonEmber"/>
              </a:rPr>
              <a:t>veritabanlarından</a:t>
            </a:r>
            <a:r>
              <a:rPr lang="tr-TR" b="0" i="0">
                <a:effectLst/>
                <a:latin typeface="AmazonEmber"/>
              </a:rPr>
              <a:t>, şirket CRM yazılımlarından, web sunucusu günlüklerinden veya sosyal medyadan veri ayıklayabilir ya da üçüncü taraf kaynaklardan veri satın alabilir.</a:t>
            </a:r>
            <a:endParaRPr lang="tr-TR"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3180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84B1FB-A96C-8E74-9FA7-A73C56038AB9}"/>
              </a:ext>
            </a:extLst>
          </p:cNvPr>
          <p:cNvSpPr>
            <a:spLocks noGrp="1"/>
          </p:cNvSpPr>
          <p:nvPr>
            <p:ph type="title"/>
          </p:nvPr>
        </p:nvSpPr>
        <p:spPr>
          <a:xfrm>
            <a:off x="1389278" y="1233241"/>
            <a:ext cx="3240506" cy="4064628"/>
          </a:xfrm>
        </p:spPr>
        <p:txBody>
          <a:bodyPr>
            <a:normAutofit/>
          </a:bodyPr>
          <a:lstStyle/>
          <a:p>
            <a:r>
              <a:rPr lang="it-IT" b="1" i="0">
                <a:solidFill>
                  <a:srgbClr val="FFFFFF"/>
                </a:solidFill>
                <a:effectLst/>
                <a:latin typeface="AmazonEmber"/>
              </a:rPr>
              <a:t>S - Scrub data (Verileri ovma)</a:t>
            </a:r>
            <a:br>
              <a:rPr lang="it-IT"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01F23B2-1945-4F6D-8A3A-5C0298A4EC5A}"/>
              </a:ext>
            </a:extLst>
          </p:cNvPr>
          <p:cNvSpPr>
            <a:spLocks noGrp="1"/>
          </p:cNvSpPr>
          <p:nvPr>
            <p:ph idx="1"/>
          </p:nvPr>
        </p:nvSpPr>
        <p:spPr>
          <a:xfrm>
            <a:off x="6096000" y="820880"/>
            <a:ext cx="5257799" cy="4889350"/>
          </a:xfrm>
        </p:spPr>
        <p:txBody>
          <a:bodyPr anchor="t">
            <a:normAutofit/>
          </a:bodyPr>
          <a:lstStyle/>
          <a:p>
            <a:r>
              <a:rPr lang="tr-TR" sz="2200" b="0" i="0">
                <a:effectLst/>
                <a:latin typeface="AmazonEmber"/>
              </a:rPr>
              <a:t>Veri ovma veya veri temizleme adıyla karşımıza çıkan bu süreç, verileri önceden belirlenen bir formata göre standart hale getirme sürecidir. Eksik verileri ele alma, veri hatalarını düzeltme ve aykırı verileri kaldırma adımlarını içerir. Bazı veri ovma örnekleri şunlardır:· </a:t>
            </a:r>
          </a:p>
          <a:p>
            <a:pPr>
              <a:buFont typeface="Arial" panose="020B0604020202020204" pitchFamily="34" charset="0"/>
              <a:buChar char="•"/>
            </a:pPr>
            <a:r>
              <a:rPr lang="tr-TR" sz="2200" b="0" i="0">
                <a:effectLst/>
                <a:latin typeface="AmazonEmber"/>
              </a:rPr>
              <a:t>Tüm tarih değerlerini ortak bir standarda dönüştürmek.  </a:t>
            </a:r>
          </a:p>
          <a:p>
            <a:pPr>
              <a:buFont typeface="Arial" panose="020B0604020202020204" pitchFamily="34" charset="0"/>
              <a:buChar char="•"/>
            </a:pPr>
            <a:r>
              <a:rPr lang="tr-TR" sz="2200" b="0" i="0">
                <a:effectLst/>
                <a:latin typeface="AmazonEmber"/>
              </a:rPr>
              <a:t>İmla hatalarını veya gereksiz boşlukları düzeltmek.  </a:t>
            </a:r>
          </a:p>
          <a:p>
            <a:pPr>
              <a:buFont typeface="Arial" panose="020B0604020202020204" pitchFamily="34" charset="0"/>
              <a:buChar char="•"/>
            </a:pPr>
            <a:r>
              <a:rPr lang="tr-TR" sz="2200" b="0" i="0">
                <a:effectLst/>
                <a:latin typeface="AmazonEmber"/>
              </a:rPr>
              <a:t>Matematik hatalarını düzeltmek veya büyük sayılardaki noktaları kaldırmak.</a:t>
            </a:r>
          </a:p>
          <a:p>
            <a:endParaRPr lang="tr-TR"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962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769EB68-9E46-25F1-47EF-4F88657FAABE}"/>
              </a:ext>
            </a:extLst>
          </p:cNvPr>
          <p:cNvSpPr>
            <a:spLocks noGrp="1"/>
          </p:cNvSpPr>
          <p:nvPr>
            <p:ph type="title"/>
          </p:nvPr>
        </p:nvSpPr>
        <p:spPr>
          <a:xfrm>
            <a:off x="1389278" y="1233241"/>
            <a:ext cx="3240506" cy="4064628"/>
          </a:xfrm>
        </p:spPr>
        <p:txBody>
          <a:bodyPr>
            <a:normAutofit/>
          </a:bodyPr>
          <a:lstStyle/>
          <a:p>
            <a:r>
              <a:rPr lang="tr-TR" b="1" i="0">
                <a:solidFill>
                  <a:srgbClr val="FFFFFF"/>
                </a:solidFill>
                <a:effectLst/>
                <a:latin typeface="AmazonEmber"/>
              </a:rPr>
              <a:t>E - Explore data (Verileri keşfetme)</a:t>
            </a:r>
            <a:br>
              <a:rPr lang="tr-TR"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DB1EFF4C-3699-98C3-0A6E-20CE7EB99679}"/>
              </a:ext>
            </a:extLst>
          </p:cNvPr>
          <p:cNvSpPr>
            <a:spLocks noGrp="1"/>
          </p:cNvSpPr>
          <p:nvPr>
            <p:ph idx="1"/>
          </p:nvPr>
        </p:nvSpPr>
        <p:spPr>
          <a:xfrm>
            <a:off x="6096000" y="820880"/>
            <a:ext cx="5257799" cy="4889350"/>
          </a:xfrm>
        </p:spPr>
        <p:txBody>
          <a:bodyPr anchor="t">
            <a:normAutofit/>
          </a:bodyPr>
          <a:lstStyle/>
          <a:p>
            <a:r>
              <a:rPr lang="tr-TR" sz="2600" b="0" i="0">
                <a:effectLst/>
                <a:latin typeface="AmazonEmber"/>
              </a:rPr>
              <a:t>Veri keşfi, ileride uygulanacak veri modelleme stratejilerini planlarken kullanılan ön veri analizidir. Veri bilimciler, açıklayıcı istatistiklerden ve veri görselleştirme araçlarından yararlanarak verileri genel hatlarıyla anlamaya başlar. Bundan sonra, üzerinde çalışılabilecek veya eyleme dönüştürülebilecek ilgi çekici düzenleri belirlemek için verileri keşfetmeleri mümkün olur.  </a:t>
            </a:r>
            <a:endParaRPr lang="tr-TR"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4391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3F27A9-39AD-9263-5A31-DA2529F6E1A8}"/>
              </a:ext>
            </a:extLst>
          </p:cNvPr>
          <p:cNvSpPr>
            <a:spLocks noGrp="1"/>
          </p:cNvSpPr>
          <p:nvPr>
            <p:ph type="title"/>
          </p:nvPr>
        </p:nvSpPr>
        <p:spPr>
          <a:xfrm>
            <a:off x="1389278" y="1233241"/>
            <a:ext cx="3240506" cy="4064628"/>
          </a:xfrm>
        </p:spPr>
        <p:txBody>
          <a:bodyPr>
            <a:normAutofit/>
          </a:bodyPr>
          <a:lstStyle/>
          <a:p>
            <a:r>
              <a:rPr lang="it-IT" b="1" i="0">
                <a:solidFill>
                  <a:srgbClr val="FFFFFF"/>
                </a:solidFill>
                <a:effectLst/>
                <a:latin typeface="AmazonEmber"/>
              </a:rPr>
              <a:t>M - Model data (Verileri modelleme)</a:t>
            </a:r>
            <a:br>
              <a:rPr lang="it-IT"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A471D80F-6017-A114-5E3A-0B35A8BC0C0A}"/>
              </a:ext>
            </a:extLst>
          </p:cNvPr>
          <p:cNvSpPr>
            <a:spLocks noGrp="1"/>
          </p:cNvSpPr>
          <p:nvPr>
            <p:ph idx="1"/>
          </p:nvPr>
        </p:nvSpPr>
        <p:spPr>
          <a:xfrm>
            <a:off x="6096000" y="820880"/>
            <a:ext cx="5257799" cy="4889350"/>
          </a:xfrm>
        </p:spPr>
        <p:txBody>
          <a:bodyPr anchor="t">
            <a:normAutofit/>
          </a:bodyPr>
          <a:lstStyle/>
          <a:p>
            <a:r>
              <a:rPr lang="tr-TR" sz="2400" b="0" i="0">
                <a:effectLst/>
                <a:latin typeface="AmazonEmber"/>
              </a:rPr>
              <a:t>Daha derin öngörüler edinmek, sonuçları tahmin etmek ve en iyi eylem tarzını belirlemek için yazılım ve makine öğrenimi algoritmaları kullanılır. Eğitim veri kümesine ilişkilendirme, sınıflandırma ve kümeleme gibi makine öğrenimi teknikleri uygulanır. İsabet oranını değerlendirmek amacıyla, model önceden belirlenen test verileriyle karşılaştırılarak test edilebilir. Sonuçların iyileştirilmesi amacıyla, veri modeli üzerinde üst üste defalarca hassas ayar yapılabilir. </a:t>
            </a:r>
            <a:endParaRPr lang="tr-TR" sz="24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7110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0CCDD7-DDBB-3ABA-2747-64E818A4096D}"/>
              </a:ext>
            </a:extLst>
          </p:cNvPr>
          <p:cNvSpPr>
            <a:spLocks noGrp="1"/>
          </p:cNvSpPr>
          <p:nvPr>
            <p:ph type="title"/>
          </p:nvPr>
        </p:nvSpPr>
        <p:spPr>
          <a:xfrm>
            <a:off x="1389278" y="1233241"/>
            <a:ext cx="3240506" cy="4064628"/>
          </a:xfrm>
        </p:spPr>
        <p:txBody>
          <a:bodyPr>
            <a:normAutofit/>
          </a:bodyPr>
          <a:lstStyle/>
          <a:p>
            <a:r>
              <a:rPr lang="pt-BR" b="1" i="0">
                <a:solidFill>
                  <a:srgbClr val="FFFFFF"/>
                </a:solidFill>
                <a:effectLst/>
                <a:latin typeface="AmazonEmber"/>
              </a:rPr>
              <a:t>N - Interpret results (Sonuçları yorumlama)</a:t>
            </a:r>
            <a:br>
              <a:rPr lang="pt-BR"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518FF5E0-161D-8823-4440-40CD833FD6D7}"/>
              </a:ext>
            </a:extLst>
          </p:cNvPr>
          <p:cNvSpPr>
            <a:spLocks noGrp="1"/>
          </p:cNvSpPr>
          <p:nvPr>
            <p:ph idx="1"/>
          </p:nvPr>
        </p:nvSpPr>
        <p:spPr>
          <a:xfrm>
            <a:off x="6096000" y="820880"/>
            <a:ext cx="5257799" cy="4889350"/>
          </a:xfrm>
        </p:spPr>
        <p:txBody>
          <a:bodyPr anchor="t">
            <a:normAutofit/>
          </a:bodyPr>
          <a:lstStyle/>
          <a:p>
            <a:r>
              <a:rPr lang="tr-TR" sz="2600" b="0" i="0">
                <a:effectLst/>
                <a:latin typeface="AmazonEmber"/>
              </a:rPr>
              <a:t>Veri bilimciler, veri öngörülerini eyleme dönüştürmek için analistlerle ve işletmelerle birlikte çalışır. Trendleri ve tahminleri temsil eden diyagramlar, grafikler ve çizelgeler oluşturur. Verilerin özetlenmesi, paydaşların sonuçları etkili bir şekilde anlamasına ve uygulamasına yardımcı olur.</a:t>
            </a:r>
          </a:p>
          <a:p>
            <a:br>
              <a:rPr lang="tr-TR" sz="2600"/>
            </a:br>
            <a:endParaRPr lang="tr-TR"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619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FD7274F-4973-F411-06D6-0F0EFEF3C9B2}"/>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5100" kern="1200">
                <a:solidFill>
                  <a:schemeClr val="tx1"/>
                </a:solidFill>
                <a:latin typeface="+mj-lt"/>
                <a:ea typeface="+mj-ea"/>
                <a:cs typeface="+mj-cs"/>
              </a:rPr>
              <a:t>Veri Bilimi Kütüphanelerine Giriş</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68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E7045EE-A42E-64EC-444A-D6911177E529}"/>
              </a:ext>
            </a:extLst>
          </p:cNvPr>
          <p:cNvSpPr>
            <a:spLocks noGrp="1"/>
          </p:cNvSpPr>
          <p:nvPr>
            <p:ph type="title"/>
          </p:nvPr>
        </p:nvSpPr>
        <p:spPr>
          <a:xfrm>
            <a:off x="1171074" y="1396686"/>
            <a:ext cx="3240506" cy="4064628"/>
          </a:xfrm>
        </p:spPr>
        <p:txBody>
          <a:bodyPr>
            <a:normAutofit/>
          </a:bodyPr>
          <a:lstStyle/>
          <a:p>
            <a:r>
              <a:rPr lang="tr-TR">
                <a:solidFill>
                  <a:srgbClr val="FFFFFF"/>
                </a:solidFill>
              </a:rPr>
              <a:t>Numpy</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15649681-162D-8ED5-87EC-38C211EBE1C9}"/>
              </a:ext>
            </a:extLst>
          </p:cNvPr>
          <p:cNvSpPr>
            <a:spLocks noGrp="1"/>
          </p:cNvSpPr>
          <p:nvPr>
            <p:ph idx="1"/>
          </p:nvPr>
        </p:nvSpPr>
        <p:spPr>
          <a:xfrm>
            <a:off x="5370153" y="1526033"/>
            <a:ext cx="5536397" cy="3935281"/>
          </a:xfrm>
        </p:spPr>
        <p:txBody>
          <a:bodyPr>
            <a:normAutofit/>
          </a:bodyPr>
          <a:lstStyle/>
          <a:p>
            <a:r>
              <a:rPr lang="tr-TR" sz="2400" b="1" i="0" dirty="0" err="1">
                <a:effectLst/>
                <a:latin typeface="source-serif-pro"/>
              </a:rPr>
              <a:t>NumPy</a:t>
            </a:r>
            <a:r>
              <a:rPr lang="tr-TR" sz="2400" b="1" i="0" dirty="0">
                <a:effectLst/>
                <a:latin typeface="source-serif-pro"/>
              </a:rPr>
              <a:t> </a:t>
            </a:r>
            <a:r>
              <a:rPr lang="tr-TR" sz="2400" b="0" i="0" dirty="0">
                <a:effectLst/>
                <a:latin typeface="source-serif-pro"/>
              </a:rPr>
              <a:t>(</a:t>
            </a:r>
            <a:r>
              <a:rPr lang="tr-TR" sz="2400" b="0" i="0" dirty="0" err="1">
                <a:effectLst/>
                <a:latin typeface="source-serif-pro"/>
              </a:rPr>
              <a:t>Numerical</a:t>
            </a:r>
            <a:r>
              <a:rPr lang="tr-TR" sz="2400" b="0" i="0" dirty="0">
                <a:effectLst/>
                <a:latin typeface="source-serif-pro"/>
              </a:rPr>
              <a:t> Python) bilimsel hesaplamaları hızlı bir şekilde yapmamızı sağlayan bir matematik kütüphanesidir. </a:t>
            </a:r>
            <a:r>
              <a:rPr lang="tr-TR" sz="2400" b="0" i="0" dirty="0" err="1">
                <a:effectLst/>
                <a:latin typeface="source-serif-pro"/>
              </a:rPr>
              <a:t>Numpy’ın</a:t>
            </a:r>
            <a:r>
              <a:rPr lang="tr-TR" sz="2400" b="0" i="0" dirty="0">
                <a:effectLst/>
                <a:latin typeface="source-serif-pro"/>
              </a:rPr>
              <a:t> temelini </a:t>
            </a:r>
            <a:r>
              <a:rPr lang="tr-TR" sz="2400" b="0" i="0" dirty="0" err="1">
                <a:effectLst/>
                <a:latin typeface="source-serif-pro"/>
              </a:rPr>
              <a:t>numpy</a:t>
            </a:r>
            <a:r>
              <a:rPr lang="tr-TR" sz="2400" b="0" i="0" dirty="0">
                <a:effectLst/>
                <a:latin typeface="source-serif-pro"/>
              </a:rPr>
              <a:t> dizileri oluşturur. </a:t>
            </a:r>
            <a:r>
              <a:rPr lang="tr-TR" sz="2400" b="0" i="0" dirty="0" err="1">
                <a:effectLst/>
                <a:latin typeface="source-serif-pro"/>
              </a:rPr>
              <a:t>Numpy</a:t>
            </a:r>
            <a:r>
              <a:rPr lang="tr-TR" sz="2400" b="0" i="0" dirty="0">
                <a:effectLst/>
                <a:latin typeface="source-serif-pro"/>
              </a:rPr>
              <a:t> dizileri </a:t>
            </a:r>
            <a:r>
              <a:rPr lang="tr-TR" sz="2400" b="0" i="0" dirty="0" err="1">
                <a:effectLst/>
                <a:latin typeface="source-serif-pro"/>
              </a:rPr>
              <a:t>python</a:t>
            </a:r>
            <a:r>
              <a:rPr lang="tr-TR" sz="2400" b="0" i="0" dirty="0">
                <a:effectLst/>
                <a:latin typeface="source-serif-pro"/>
              </a:rPr>
              <a:t> listelerine benzer fakat hız ve işlevsellik açısından </a:t>
            </a:r>
            <a:r>
              <a:rPr lang="tr-TR" sz="2400" b="0" i="0" dirty="0" err="1">
                <a:effectLst/>
                <a:latin typeface="source-serif-pro"/>
              </a:rPr>
              <a:t>python</a:t>
            </a:r>
            <a:r>
              <a:rPr lang="tr-TR" sz="2400" b="0" i="0" dirty="0">
                <a:effectLst/>
                <a:latin typeface="source-serif-pro"/>
              </a:rPr>
              <a:t> listelerinden daha </a:t>
            </a:r>
            <a:r>
              <a:rPr lang="tr-TR" sz="2400" b="0" i="0" dirty="0" err="1">
                <a:effectLst/>
                <a:latin typeface="source-serif-pro"/>
              </a:rPr>
              <a:t>kullanışlıdır.Ayrıca</a:t>
            </a:r>
            <a:r>
              <a:rPr lang="tr-TR" sz="2400" b="0" i="0" dirty="0">
                <a:effectLst/>
                <a:latin typeface="source-serif-pro"/>
              </a:rPr>
              <a:t> </a:t>
            </a:r>
            <a:r>
              <a:rPr lang="tr-TR" sz="2400" b="0" i="0" dirty="0" err="1">
                <a:effectLst/>
                <a:latin typeface="source-serif-pro"/>
              </a:rPr>
              <a:t>python</a:t>
            </a:r>
            <a:r>
              <a:rPr lang="tr-TR" sz="2400" b="0" i="0" dirty="0">
                <a:effectLst/>
                <a:latin typeface="source-serif-pro"/>
              </a:rPr>
              <a:t> listelerinden farklı olarak </a:t>
            </a:r>
            <a:r>
              <a:rPr lang="tr-TR" sz="2400" b="0" i="0" dirty="0" err="1">
                <a:effectLst/>
                <a:latin typeface="source-serif-pro"/>
              </a:rPr>
              <a:t>Numpy</a:t>
            </a:r>
            <a:r>
              <a:rPr lang="tr-TR" sz="2400" b="0" i="0" dirty="0">
                <a:effectLst/>
                <a:latin typeface="source-serif-pro"/>
              </a:rPr>
              <a:t> dizileri homojen yapıda olmalıdır yani dizi içindeki tüm elemanlar aynı veri tipinden olmalıdır.</a:t>
            </a:r>
            <a:endParaRPr lang="tr-TR" sz="2400" dirty="0"/>
          </a:p>
        </p:txBody>
      </p:sp>
    </p:spTree>
    <p:extLst>
      <p:ext uri="{BB962C8B-B14F-4D97-AF65-F5344CB8AC3E}">
        <p14:creationId xmlns:p14="http://schemas.microsoft.com/office/powerpoint/2010/main" val="173287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80206C-A6CF-44E7-FFE9-34F175D4EB39}"/>
              </a:ext>
            </a:extLst>
          </p:cNvPr>
          <p:cNvPicPr>
            <a:picLocks noChangeAspect="1"/>
          </p:cNvPicPr>
          <p:nvPr/>
        </p:nvPicPr>
        <p:blipFill rotWithShape="1">
          <a:blip r:embed="rId2">
            <a:duotone>
              <a:schemeClr val="bg2">
                <a:shade val="45000"/>
                <a:satMod val="135000"/>
              </a:schemeClr>
              <a:prstClr val="white"/>
            </a:duotone>
          </a:blip>
          <a:srcRect t="13476" b="973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BAA710C-0341-C117-C36F-675DBDBD744E}"/>
              </a:ext>
            </a:extLst>
          </p:cNvPr>
          <p:cNvSpPr>
            <a:spLocks noGrp="1"/>
          </p:cNvSpPr>
          <p:nvPr>
            <p:ph type="title"/>
          </p:nvPr>
        </p:nvSpPr>
        <p:spPr>
          <a:xfrm>
            <a:off x="838200" y="365125"/>
            <a:ext cx="10515600" cy="1325563"/>
          </a:xfrm>
        </p:spPr>
        <p:txBody>
          <a:bodyPr>
            <a:normAutofit/>
          </a:bodyPr>
          <a:lstStyle/>
          <a:p>
            <a:r>
              <a:rPr lang="tr-TR"/>
              <a:t>Neden Numpy Dizileri?</a:t>
            </a:r>
            <a:endParaRPr lang="tr-TR" dirty="0"/>
          </a:p>
        </p:txBody>
      </p:sp>
      <p:graphicFrame>
        <p:nvGraphicFramePr>
          <p:cNvPr id="5" name="İçerik Yer Tutucusu 2">
            <a:extLst>
              <a:ext uri="{FF2B5EF4-FFF2-40B4-BE49-F238E27FC236}">
                <a16:creationId xmlns:a16="http://schemas.microsoft.com/office/drawing/2014/main" id="{97FFD26D-9586-2753-1362-526275030FEA}"/>
              </a:ext>
            </a:extLst>
          </p:cNvPr>
          <p:cNvGraphicFramePr>
            <a:graphicFrameLocks noGrp="1"/>
          </p:cNvGraphicFramePr>
          <p:nvPr>
            <p:ph idx="1"/>
            <p:extLst>
              <p:ext uri="{D42A27DB-BD31-4B8C-83A1-F6EECF244321}">
                <p14:modId xmlns:p14="http://schemas.microsoft.com/office/powerpoint/2010/main" val="40205243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7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F22384A-F1F9-2EA0-46EF-D1ED0AB99ED3}"/>
              </a:ext>
            </a:extLst>
          </p:cNvPr>
          <p:cNvSpPr>
            <a:spLocks noGrp="1"/>
          </p:cNvSpPr>
          <p:nvPr>
            <p:ph type="title"/>
          </p:nvPr>
        </p:nvSpPr>
        <p:spPr>
          <a:xfrm>
            <a:off x="838200" y="365125"/>
            <a:ext cx="10515600" cy="1325563"/>
          </a:xfrm>
        </p:spPr>
        <p:txBody>
          <a:bodyPr>
            <a:normAutofit/>
          </a:bodyPr>
          <a:lstStyle/>
          <a:p>
            <a:r>
              <a:rPr lang="tr-TR" dirty="0" err="1"/>
              <a:t>Numpy</a:t>
            </a:r>
            <a:r>
              <a:rPr lang="tr-TR" dirty="0"/>
              <a:t> Dizileri Neden Listelerden Hızlı?</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C977100-D5E0-6B49-D70F-514373400474}"/>
              </a:ext>
            </a:extLst>
          </p:cNvPr>
          <p:cNvSpPr>
            <a:spLocks noGrp="1"/>
          </p:cNvSpPr>
          <p:nvPr>
            <p:ph idx="1"/>
          </p:nvPr>
        </p:nvSpPr>
        <p:spPr>
          <a:xfrm>
            <a:off x="838200" y="1825625"/>
            <a:ext cx="10515600" cy="4351338"/>
          </a:xfrm>
        </p:spPr>
        <p:txBody>
          <a:bodyPr>
            <a:normAutofit/>
          </a:bodyPr>
          <a:lstStyle/>
          <a:p>
            <a:r>
              <a:rPr lang="tr-TR" b="0" i="0" err="1">
                <a:effectLst/>
                <a:latin typeface="Open Sans" panose="020B0606030504020204" pitchFamily="34" charset="0"/>
              </a:rPr>
              <a:t>NumPy</a:t>
            </a:r>
            <a:r>
              <a:rPr lang="tr-TR" b="0" i="0">
                <a:effectLst/>
                <a:latin typeface="Open Sans" panose="020B0606030504020204" pitchFamily="34" charset="0"/>
              </a:rPr>
              <a:t> dizileri, listelerden farklı olarak bellekte sürekli bir yerde saklanır, bu nedenle işlemler bunlara çok verimli bir şekilde erişebilir ve bunları değiştirebilir.</a:t>
            </a:r>
            <a:br>
              <a:rPr lang="tr-TR" dirty="0"/>
            </a:br>
            <a:br>
              <a:rPr lang="tr-TR" dirty="0"/>
            </a:br>
            <a:r>
              <a:rPr lang="tr-TR" b="0" i="0">
                <a:effectLst/>
                <a:latin typeface="Open Sans" panose="020B0606030504020204" pitchFamily="34" charset="0"/>
              </a:rPr>
              <a:t>Bu davranış bilgisayar bilimlerinde </a:t>
            </a:r>
            <a:r>
              <a:rPr lang="tr-TR" b="0" i="0" err="1">
                <a:effectLst/>
                <a:latin typeface="Verdana" panose="020B0604030504040204" pitchFamily="34" charset="0"/>
              </a:rPr>
              <a:t>locality</a:t>
            </a:r>
            <a:r>
              <a:rPr lang="tr-TR" b="0" i="0">
                <a:effectLst/>
                <a:latin typeface="Verdana" panose="020B0604030504040204" pitchFamily="34" charset="0"/>
              </a:rPr>
              <a:t> of reference(</a:t>
            </a:r>
            <a:r>
              <a:rPr lang="tr-TR" b="0" i="0">
                <a:effectLst/>
                <a:latin typeface="Open Sans" panose="020B0606030504020204" pitchFamily="34" charset="0"/>
              </a:rPr>
              <a:t>referansın yerelliği) olarak adlandırılır.</a:t>
            </a:r>
            <a:br>
              <a:rPr lang="tr-TR" dirty="0"/>
            </a:br>
            <a:br>
              <a:rPr lang="tr-TR" dirty="0"/>
            </a:br>
            <a:r>
              <a:rPr lang="tr-TR" b="0" i="0" err="1">
                <a:effectLst/>
                <a:latin typeface="Open Sans" panose="020B0606030504020204" pitchFamily="34" charset="0"/>
              </a:rPr>
              <a:t>NumPy'nin</a:t>
            </a:r>
            <a:r>
              <a:rPr lang="tr-TR" b="0" i="0">
                <a:effectLst/>
                <a:latin typeface="Open Sans" panose="020B0606030504020204" pitchFamily="34" charset="0"/>
              </a:rPr>
              <a:t> listelerden daha hızlı olmasının ana nedeni budur. Ayrıca en son CPU mimarileri ile çalışmak üzere optimize edilmiştir</a:t>
            </a:r>
            <a:endParaRPr lang="tr-TR" dirty="0"/>
          </a:p>
        </p:txBody>
      </p:sp>
    </p:spTree>
    <p:extLst>
      <p:ext uri="{BB962C8B-B14F-4D97-AF65-F5344CB8AC3E}">
        <p14:creationId xmlns:p14="http://schemas.microsoft.com/office/powerpoint/2010/main" val="69031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585021-6327-EA88-9AED-71B0AF25F1D5}"/>
              </a:ext>
            </a:extLst>
          </p:cNvPr>
          <p:cNvSpPr>
            <a:spLocks noGrp="1"/>
          </p:cNvSpPr>
          <p:nvPr>
            <p:ph type="title"/>
          </p:nvPr>
        </p:nvSpPr>
        <p:spPr>
          <a:xfrm>
            <a:off x="841248" y="256032"/>
            <a:ext cx="10506456" cy="1014984"/>
          </a:xfrm>
        </p:spPr>
        <p:txBody>
          <a:bodyPr anchor="b">
            <a:normAutofit/>
          </a:bodyPr>
          <a:lstStyle/>
          <a:p>
            <a:r>
              <a:rPr lang="tr-TR"/>
              <a:t>Veri Nedir?</a:t>
            </a:r>
            <a:endParaRPr lang="tr-TR" dirty="0"/>
          </a:p>
        </p:txBody>
      </p:sp>
      <p:sp>
        <p:nvSpPr>
          <p:cNvPr id="15"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9F97DC8A-EDF0-FBCE-887D-5DDB33789A82}"/>
              </a:ext>
            </a:extLst>
          </p:cNvPr>
          <p:cNvGraphicFramePr>
            <a:graphicFrameLocks noGrp="1"/>
          </p:cNvGraphicFramePr>
          <p:nvPr>
            <p:ph idx="1"/>
            <p:extLst>
              <p:ext uri="{D42A27DB-BD31-4B8C-83A1-F6EECF244321}">
                <p14:modId xmlns:p14="http://schemas.microsoft.com/office/powerpoint/2010/main" val="113642430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051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462F068-A146-E2E0-4A0E-9C7EA617422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err="1">
                <a:solidFill>
                  <a:schemeClr val="tx1"/>
                </a:solidFill>
                <a:latin typeface="+mj-lt"/>
                <a:ea typeface="+mj-ea"/>
                <a:cs typeface="+mj-cs"/>
              </a:rPr>
              <a:t>Öğrendiklerimizi</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Pratiğe</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Dökelim</a:t>
            </a: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58267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4149C1E-C409-BD2C-3B14-FC174469C8F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Pandas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anda">
            <a:extLst>
              <a:ext uri="{FF2B5EF4-FFF2-40B4-BE49-F238E27FC236}">
                <a16:creationId xmlns:a16="http://schemas.microsoft.com/office/drawing/2014/main" id="{854C9772-B4DB-3A89-1608-DCCEA9B236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04885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1016AE-322D-03BA-37D2-615069541F0D}"/>
              </a:ext>
            </a:extLst>
          </p:cNvPr>
          <p:cNvSpPr>
            <a:spLocks noGrp="1"/>
          </p:cNvSpPr>
          <p:nvPr>
            <p:ph type="title"/>
          </p:nvPr>
        </p:nvSpPr>
        <p:spPr>
          <a:xfrm>
            <a:off x="841248" y="548640"/>
            <a:ext cx="3600860" cy="5431536"/>
          </a:xfrm>
        </p:spPr>
        <p:txBody>
          <a:bodyPr>
            <a:normAutofit/>
          </a:bodyPr>
          <a:lstStyle/>
          <a:p>
            <a:r>
              <a:rPr lang="tr-TR" sz="5400"/>
              <a:t>Pandas Nedir?</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E759377-DD68-C663-17C5-699FE9D05103}"/>
              </a:ext>
            </a:extLst>
          </p:cNvPr>
          <p:cNvSpPr>
            <a:spLocks noGrp="1"/>
          </p:cNvSpPr>
          <p:nvPr>
            <p:ph idx="1"/>
          </p:nvPr>
        </p:nvSpPr>
        <p:spPr>
          <a:xfrm>
            <a:off x="5126418" y="552091"/>
            <a:ext cx="6224335" cy="5431536"/>
          </a:xfrm>
        </p:spPr>
        <p:txBody>
          <a:bodyPr anchor="ctr">
            <a:normAutofit/>
          </a:bodyPr>
          <a:lstStyle/>
          <a:p>
            <a:r>
              <a:rPr lang="tr-TR" sz="2200" b="1" i="0" dirty="0" err="1">
                <a:effectLst/>
                <a:latin typeface="source-serif-pro"/>
              </a:rPr>
              <a:t>Pandas</a:t>
            </a:r>
            <a:r>
              <a:rPr lang="tr-TR" sz="2200" b="1" i="0" dirty="0">
                <a:effectLst/>
                <a:latin typeface="source-serif-pro"/>
              </a:rPr>
              <a:t>,</a:t>
            </a:r>
            <a:r>
              <a:rPr lang="tr-TR" sz="2200" b="0" i="0" dirty="0">
                <a:effectLst/>
                <a:latin typeface="source-serif-pro"/>
              </a:rPr>
              <a:t> Python programlama dili için yüksek performanslı, kullanımı kolay veri yapıları ve veri analiz araçları sağlayan açık kaynaklı bir kütüphanedir. ‘.</a:t>
            </a:r>
            <a:r>
              <a:rPr lang="tr-TR" sz="2200" b="0" i="0" dirty="0" err="1">
                <a:effectLst/>
                <a:latin typeface="source-serif-pro"/>
              </a:rPr>
              <a:t>csv</a:t>
            </a:r>
            <a:r>
              <a:rPr lang="tr-TR" sz="2200" b="0" i="0" dirty="0">
                <a:effectLst/>
                <a:latin typeface="source-serif-pro"/>
              </a:rPr>
              <a:t>’ ve ‘.txt’ dosyalarını açmak ve içerisinde bulunan verileri okuyarak istenen sonuca kolayca ulaşmak için kullanılmaktadır. Yani </a:t>
            </a:r>
            <a:r>
              <a:rPr lang="tr-TR" sz="2200" b="0" i="0" dirty="0" err="1">
                <a:effectLst/>
                <a:latin typeface="source-serif-pro"/>
              </a:rPr>
              <a:t>Pandas</a:t>
            </a:r>
            <a:r>
              <a:rPr lang="tr-TR" sz="2200" b="0" i="0" dirty="0">
                <a:effectLst/>
                <a:latin typeface="source-serif-pro"/>
              </a:rPr>
              <a:t> sayesinde bir </a:t>
            </a:r>
            <a:r>
              <a:rPr lang="tr-TR" sz="2200" b="0" i="0" dirty="0" err="1">
                <a:effectLst/>
                <a:latin typeface="source-serif-pro"/>
              </a:rPr>
              <a:t>excel</a:t>
            </a:r>
            <a:r>
              <a:rPr lang="tr-TR" sz="2200" b="0" i="0" dirty="0">
                <a:effectLst/>
                <a:latin typeface="source-serif-pro"/>
              </a:rPr>
              <a:t> dosyasını açarak içerisinde bulunan bir sütunu veya satırı seçip işlem yapabiliriz. </a:t>
            </a:r>
            <a:r>
              <a:rPr lang="tr-TR" sz="2200" b="0" i="0" dirty="0" err="1">
                <a:effectLst/>
                <a:latin typeface="source-serif-pro"/>
              </a:rPr>
              <a:t>Numpy</a:t>
            </a:r>
            <a:r>
              <a:rPr lang="tr-TR" sz="2200" b="0" i="0" dirty="0">
                <a:effectLst/>
                <a:latin typeface="source-serif-pro"/>
              </a:rPr>
              <a:t> kütüphanesinde yapılan verilerin şekillendirilmesi işlemi daha detaylı bir biçimde kullanılabilmektedir.</a:t>
            </a:r>
            <a:endParaRPr lang="tr-TR" sz="2200" dirty="0"/>
          </a:p>
        </p:txBody>
      </p:sp>
    </p:spTree>
    <p:extLst>
      <p:ext uri="{BB962C8B-B14F-4D97-AF65-F5344CB8AC3E}">
        <p14:creationId xmlns:p14="http://schemas.microsoft.com/office/powerpoint/2010/main" val="111823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EA7E84-8504-D6E2-8F3B-FFE35B1EEA8A}"/>
              </a:ext>
            </a:extLst>
          </p:cNvPr>
          <p:cNvSpPr>
            <a:spLocks noGrp="1"/>
          </p:cNvSpPr>
          <p:nvPr>
            <p:ph type="title"/>
          </p:nvPr>
        </p:nvSpPr>
        <p:spPr/>
        <p:txBody>
          <a:bodyPr/>
          <a:lstStyle/>
          <a:p>
            <a:r>
              <a:rPr lang="sv-SE" b="1" i="0" dirty="0">
                <a:solidFill>
                  <a:srgbClr val="242424"/>
                </a:solidFill>
                <a:effectLst/>
                <a:latin typeface="sohne"/>
              </a:rPr>
              <a:t>Pandas neden bu kadar önemli?</a:t>
            </a:r>
            <a:br>
              <a:rPr lang="sv-SE" b="1" i="0" dirty="0">
                <a:solidFill>
                  <a:srgbClr val="242424"/>
                </a:solidFill>
                <a:effectLst/>
                <a:latin typeface="sohne"/>
              </a:rPr>
            </a:br>
            <a:endParaRPr lang="tr-TR" dirty="0"/>
          </a:p>
        </p:txBody>
      </p:sp>
      <p:graphicFrame>
        <p:nvGraphicFramePr>
          <p:cNvPr id="5" name="İçerik Yer Tutucusu 2">
            <a:extLst>
              <a:ext uri="{FF2B5EF4-FFF2-40B4-BE49-F238E27FC236}">
                <a16:creationId xmlns:a16="http://schemas.microsoft.com/office/drawing/2014/main" id="{AC97606A-8BE6-6498-15B7-92A08F05A13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25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FD112383-E767-3BA0-1020-CB2D2B40ADE6}"/>
              </a:ext>
            </a:extLst>
          </p:cNvPr>
          <p:cNvGraphicFramePr>
            <a:graphicFrameLocks noGrp="1"/>
          </p:cNvGraphicFramePr>
          <p:nvPr>
            <p:ph idx="1"/>
          </p:nvPr>
        </p:nvGraphicFramePr>
        <p:xfrm>
          <a:off x="838200" y="624840"/>
          <a:ext cx="10515600" cy="555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444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74AAC36F-1E77-1414-EC21-30D45EFE5DB3}"/>
              </a:ext>
            </a:extLst>
          </p:cNvPr>
          <p:cNvGraphicFramePr>
            <a:graphicFrameLocks noGrp="1"/>
          </p:cNvGraphicFramePr>
          <p:nvPr>
            <p:ph idx="1"/>
          </p:nvPr>
        </p:nvGraphicFramePr>
        <p:xfrm>
          <a:off x="838200" y="335280"/>
          <a:ext cx="10515600" cy="5841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A9B2D29-F498-EE55-F346-CB2C0B54A9E7}"/>
              </a:ext>
            </a:extLst>
          </p:cNvPr>
          <p:cNvSpPr>
            <a:spLocks noGrp="1"/>
          </p:cNvSpPr>
          <p:nvPr>
            <p:ph type="title"/>
          </p:nvPr>
        </p:nvSpPr>
        <p:spPr>
          <a:xfrm>
            <a:off x="6094105" y="802955"/>
            <a:ext cx="4977976" cy="1454051"/>
          </a:xfrm>
        </p:spPr>
        <p:txBody>
          <a:bodyPr>
            <a:normAutofit/>
          </a:bodyPr>
          <a:lstStyle/>
          <a:p>
            <a:r>
              <a:rPr lang="tr-TR" sz="3300" b="0" i="0">
                <a:solidFill>
                  <a:schemeClr val="tx2"/>
                </a:solidFill>
                <a:effectLst/>
                <a:latin typeface="source-serif-pro"/>
              </a:rPr>
              <a:t>Pandas’ın iki veri yapısı vardır ve tüm işlemler bu iki nesneye dayanmaktadır:</a:t>
            </a:r>
            <a:endParaRPr lang="tr-TR" sz="3300">
              <a:solidFill>
                <a:schemeClr val="tx2"/>
              </a:solidFill>
            </a:endParaRPr>
          </a:p>
        </p:txBody>
      </p:sp>
      <p:pic>
        <p:nvPicPr>
          <p:cNvPr id="22" name="Graphic 6" descr="Venn Diagram">
            <a:extLst>
              <a:ext uri="{FF2B5EF4-FFF2-40B4-BE49-F238E27FC236}">
                <a16:creationId xmlns:a16="http://schemas.microsoft.com/office/drawing/2014/main" id="{6391953F-1AD7-3235-93BA-8326986648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F28EA915-08CB-159B-C983-9AB197F0721B}"/>
              </a:ext>
            </a:extLst>
          </p:cNvPr>
          <p:cNvSpPr>
            <a:spLocks noGrp="1"/>
          </p:cNvSpPr>
          <p:nvPr>
            <p:ph idx="1"/>
          </p:nvPr>
        </p:nvSpPr>
        <p:spPr>
          <a:xfrm>
            <a:off x="5795262" y="2440950"/>
            <a:ext cx="5928607" cy="3620020"/>
          </a:xfrm>
        </p:spPr>
        <p:txBody>
          <a:bodyPr anchor="ctr">
            <a:normAutofit/>
          </a:bodyPr>
          <a:lstStyle/>
          <a:p>
            <a:pPr>
              <a:buFont typeface="Arial" panose="020B0604020202020204" pitchFamily="34" charset="0"/>
              <a:buChar char="•"/>
            </a:pPr>
            <a:r>
              <a:rPr lang="tr-TR" sz="1800" b="1" i="0" dirty="0">
                <a:solidFill>
                  <a:schemeClr val="tx2"/>
                </a:solidFill>
                <a:effectLst/>
                <a:latin typeface="source-serif-pro"/>
              </a:rPr>
              <a:t>Series (Seriler):</a:t>
            </a:r>
            <a:r>
              <a:rPr lang="tr-TR" sz="1800" b="0" i="0" dirty="0">
                <a:solidFill>
                  <a:schemeClr val="tx2"/>
                </a:solidFill>
                <a:effectLst/>
                <a:latin typeface="source-serif-pro"/>
              </a:rPr>
              <a:t> Bu, sütunları temsil eden bir çizelge olarak düşünülebilir, ve </a:t>
            </a:r>
            <a:r>
              <a:rPr lang="tr-TR" sz="1800" b="0" i="0" dirty="0" err="1">
                <a:solidFill>
                  <a:schemeClr val="tx2"/>
                </a:solidFill>
                <a:effectLst/>
                <a:latin typeface="source-serif-pro"/>
              </a:rPr>
              <a:t>DataFrame</a:t>
            </a:r>
            <a:r>
              <a:rPr lang="tr-TR" sz="1800" b="0" i="0" dirty="0">
                <a:solidFill>
                  <a:schemeClr val="tx2"/>
                </a:solidFill>
                <a:effectLst/>
                <a:latin typeface="source-serif-pro"/>
              </a:rPr>
              <a:t>, Seriler koleksiyonundan oluşan bir tabloya benzetilebilir. Serileri, her türden veriyi depolayabilen 2B bir dizinin tek sütunu olarak en iyi şekilde tanımlayabiliriz.</a:t>
            </a:r>
          </a:p>
          <a:p>
            <a:pPr>
              <a:buFont typeface="Arial" panose="020B0604020202020204" pitchFamily="34" charset="0"/>
              <a:buChar char="•"/>
            </a:pPr>
            <a:r>
              <a:rPr lang="tr-TR" sz="1800" b="1" i="0" dirty="0" err="1">
                <a:solidFill>
                  <a:schemeClr val="tx2"/>
                </a:solidFill>
                <a:effectLst/>
                <a:latin typeface="source-serif-pro"/>
              </a:rPr>
              <a:t>DataFrame</a:t>
            </a:r>
            <a:r>
              <a:rPr lang="tr-TR" sz="1800" b="1" i="0" dirty="0">
                <a:solidFill>
                  <a:schemeClr val="tx2"/>
                </a:solidFill>
                <a:effectLst/>
                <a:latin typeface="source-serif-pro"/>
              </a:rPr>
              <a:t> (Veri Çerçevesi):</a:t>
            </a:r>
            <a:r>
              <a:rPr lang="tr-TR" sz="1800" b="0" i="0" dirty="0">
                <a:solidFill>
                  <a:schemeClr val="tx2"/>
                </a:solidFill>
                <a:effectLst/>
                <a:latin typeface="source-serif-pro"/>
              </a:rPr>
              <a:t> Bu, çok sayıda sütun ve satır içeren bir tablo olarak düşünülebilir. Her bir değer, bir Satır İndeksi ve Bir Sütun İndeksi ile ilişkilendirilir.</a:t>
            </a:r>
          </a:p>
          <a:p>
            <a:r>
              <a:rPr lang="tr-TR" sz="1800" b="0" i="0" dirty="0">
                <a:solidFill>
                  <a:schemeClr val="tx2"/>
                </a:solidFill>
                <a:effectLst/>
                <a:latin typeface="source-serif-pro"/>
              </a:rPr>
              <a:t>Bu yapılar, verilerinizi depolama ve düzenleme konusunda size büyük esneklik sağlar. Seriler ve </a:t>
            </a:r>
            <a:r>
              <a:rPr lang="tr-TR" sz="1800" b="0" i="0" dirty="0" err="1">
                <a:solidFill>
                  <a:schemeClr val="tx2"/>
                </a:solidFill>
                <a:effectLst/>
                <a:latin typeface="source-serif-pro"/>
              </a:rPr>
              <a:t>DataFrame’ler</a:t>
            </a:r>
            <a:r>
              <a:rPr lang="tr-TR" sz="1800" b="0" i="0" dirty="0">
                <a:solidFill>
                  <a:schemeClr val="tx2"/>
                </a:solidFill>
                <a:effectLst/>
                <a:latin typeface="source-serif-pro"/>
              </a:rPr>
              <a:t> sayesinde, veri analizi ve manipülasyonu işlemlerini daha kolay ve anlamlı bir şekilde gerçekleştirebilirsiniz.</a:t>
            </a:r>
          </a:p>
          <a:p>
            <a:endParaRPr lang="tr-TR" sz="1500" dirty="0">
              <a:solidFill>
                <a:schemeClr val="tx2"/>
              </a:solidFill>
            </a:endParaRPr>
          </a:p>
        </p:txBody>
      </p:sp>
      <p:grpSp>
        <p:nvGrpSpPr>
          <p:cNvPr id="23"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4"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1732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394B5B26-1826-96CC-B8C0-7B10FD05A06F}"/>
              </a:ext>
            </a:extLst>
          </p:cNvPr>
          <p:cNvSpPr>
            <a:spLocks noGrp="1"/>
          </p:cNvSpPr>
          <p:nvPr>
            <p:ph type="title"/>
          </p:nvPr>
        </p:nvSpPr>
        <p:spPr>
          <a:xfrm>
            <a:off x="1179226" y="1755073"/>
            <a:ext cx="9833548" cy="1066802"/>
          </a:xfrm>
        </p:spPr>
        <p:txBody>
          <a:bodyPr anchor="b">
            <a:normAutofit/>
          </a:bodyPr>
          <a:lstStyle/>
          <a:p>
            <a:r>
              <a:rPr lang="tr-TR" sz="3600">
                <a:solidFill>
                  <a:schemeClr val="tx2"/>
                </a:solidFill>
              </a:rPr>
              <a:t>Pandas Serileri</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75DA92FD-C294-2CB1-4452-D153EDD1D371}"/>
              </a:ext>
            </a:extLst>
          </p:cNvPr>
          <p:cNvSpPr>
            <a:spLocks noGrp="1"/>
          </p:cNvSpPr>
          <p:nvPr>
            <p:ph idx="1"/>
          </p:nvPr>
        </p:nvSpPr>
        <p:spPr>
          <a:xfrm>
            <a:off x="1179226" y="3049325"/>
            <a:ext cx="9833548" cy="2945574"/>
          </a:xfrm>
        </p:spPr>
        <p:txBody>
          <a:bodyPr anchor="ctr">
            <a:normAutofit/>
          </a:bodyPr>
          <a:lstStyle/>
          <a:p>
            <a:r>
              <a:rPr lang="tr-TR" sz="1800" b="0" i="0">
                <a:solidFill>
                  <a:schemeClr val="tx2"/>
                </a:solidFill>
                <a:effectLst/>
                <a:latin typeface="source-serif-pro"/>
              </a:rPr>
              <a:t>Seriler Numpy dizileri baz alınarak oluşturuldukları için onlara çok benzerler. Seri, etiketli verilerden oluşan tek boyutlu bir veri yapısıdır. Etiket değerlerine ise indeks denir. Verinin kendisi sayılar, dizeler veya başka Python objelerinden oluşabilir. Serileri oluşturmak için ise listeler, sıralı diziler ya da sözlükler kullanılabilir.</a:t>
            </a:r>
          </a:p>
          <a:p>
            <a:r>
              <a:rPr lang="tr-TR" sz="1800">
                <a:solidFill>
                  <a:schemeClr val="tx2"/>
                </a:solidFill>
                <a:latin typeface="source-serif-pro"/>
              </a:rPr>
              <a:t>Parametre olarak , data, index, dtype ve copy parametrelerini alırlar data hariç geri kalan parametreler verilmediğinde default olarak atanırlar</a:t>
            </a:r>
            <a:endParaRPr lang="tr-TR" sz="1800">
              <a:solidFill>
                <a:schemeClr val="tx2"/>
              </a:solidFill>
            </a:endParaRPr>
          </a:p>
        </p:txBody>
      </p:sp>
    </p:spTree>
    <p:extLst>
      <p:ext uri="{BB962C8B-B14F-4D97-AF65-F5344CB8AC3E}">
        <p14:creationId xmlns:p14="http://schemas.microsoft.com/office/powerpoint/2010/main" val="127576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07ED19-ECBF-9318-8082-CAEDD62B8FA5}"/>
              </a:ext>
            </a:extLst>
          </p:cNvPr>
          <p:cNvSpPr>
            <a:spLocks noGrp="1"/>
          </p:cNvSpPr>
          <p:nvPr>
            <p:ph type="title"/>
          </p:nvPr>
        </p:nvSpPr>
        <p:spPr>
          <a:xfrm>
            <a:off x="3033466" y="991261"/>
            <a:ext cx="5754696" cy="1837349"/>
          </a:xfrm>
        </p:spPr>
        <p:txBody>
          <a:bodyPr anchor="b">
            <a:normAutofit/>
          </a:bodyPr>
          <a:lstStyle/>
          <a:p>
            <a:pPr algn="ctr"/>
            <a:r>
              <a:rPr lang="tr-TR" sz="3600" b="1" i="0">
                <a:solidFill>
                  <a:schemeClr val="tx2"/>
                </a:solidFill>
                <a:effectLst/>
                <a:latin typeface="source-serif-pro"/>
              </a:rPr>
              <a:t>Pandas DataFrame</a:t>
            </a:r>
            <a:endParaRPr lang="tr-TR" sz="3600">
              <a:solidFill>
                <a:schemeClr val="tx2"/>
              </a:solidFill>
            </a:endParaRPr>
          </a:p>
        </p:txBody>
      </p:sp>
      <p:grpSp>
        <p:nvGrpSpPr>
          <p:cNvPr id="19"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50CCF78B-554E-1BA5-E441-0DABDC25AFAE}"/>
              </a:ext>
            </a:extLst>
          </p:cNvPr>
          <p:cNvSpPr>
            <a:spLocks noGrp="1"/>
          </p:cNvSpPr>
          <p:nvPr>
            <p:ph idx="1"/>
          </p:nvPr>
        </p:nvSpPr>
        <p:spPr>
          <a:xfrm>
            <a:off x="3055954" y="2979336"/>
            <a:ext cx="5709721" cy="2430864"/>
          </a:xfrm>
        </p:spPr>
        <p:txBody>
          <a:bodyPr anchor="t">
            <a:normAutofit/>
          </a:bodyPr>
          <a:lstStyle/>
          <a:p>
            <a:r>
              <a:rPr lang="tr-TR" sz="2000" b="0" i="0" dirty="0" err="1">
                <a:solidFill>
                  <a:schemeClr val="tx2"/>
                </a:solidFill>
                <a:effectLst/>
                <a:latin typeface="source-serif-pro"/>
              </a:rPr>
              <a:t>DataFrameler</a:t>
            </a:r>
            <a:r>
              <a:rPr lang="tr-TR" sz="2000" b="0" i="0" dirty="0">
                <a:solidFill>
                  <a:schemeClr val="tx2"/>
                </a:solidFill>
                <a:effectLst/>
                <a:latin typeface="source-serif-pro"/>
              </a:rPr>
              <a:t>, Türkçesiyle ‘Veri Çerçeveleri’ </a:t>
            </a:r>
            <a:r>
              <a:rPr lang="tr-TR" sz="2000" b="0" i="0" dirty="0" err="1">
                <a:solidFill>
                  <a:schemeClr val="tx2"/>
                </a:solidFill>
                <a:effectLst/>
                <a:latin typeface="source-serif-pro"/>
              </a:rPr>
              <a:t>Pandas</a:t>
            </a:r>
            <a:r>
              <a:rPr lang="tr-TR" sz="2000" b="0" i="0" dirty="0">
                <a:solidFill>
                  <a:schemeClr val="tx2"/>
                </a:solidFill>
                <a:effectLst/>
                <a:latin typeface="source-serif-pro"/>
              </a:rPr>
              <a:t> kütüphanesinde asıl olayın döndüğü kısımdır ve pek çok işlemi bu kısımda yaparız. Burada sütunlar ‘</a:t>
            </a:r>
            <a:r>
              <a:rPr lang="tr-TR" sz="2000" b="0" i="0" dirty="0" err="1">
                <a:solidFill>
                  <a:schemeClr val="tx2"/>
                </a:solidFill>
                <a:effectLst/>
                <a:latin typeface="source-serif-pro"/>
              </a:rPr>
              <a:t>Column</a:t>
            </a:r>
            <a:r>
              <a:rPr lang="tr-TR" sz="2000" b="0" i="0" dirty="0">
                <a:solidFill>
                  <a:schemeClr val="tx2"/>
                </a:solidFill>
                <a:effectLst/>
                <a:latin typeface="source-serif-pro"/>
              </a:rPr>
              <a:t>’ ya da ‘</a:t>
            </a:r>
            <a:r>
              <a:rPr lang="tr-TR" sz="2000" b="0" i="0" dirty="0" err="1">
                <a:solidFill>
                  <a:schemeClr val="tx2"/>
                </a:solidFill>
                <a:effectLst/>
                <a:latin typeface="source-serif-pro"/>
              </a:rPr>
              <a:t>Feature</a:t>
            </a:r>
            <a:r>
              <a:rPr lang="tr-TR" sz="2000" b="0" i="0" dirty="0">
                <a:solidFill>
                  <a:schemeClr val="tx2"/>
                </a:solidFill>
                <a:effectLst/>
                <a:latin typeface="source-serif-pro"/>
              </a:rPr>
              <a:t>’ olarak satırlar ise ‘</a:t>
            </a:r>
            <a:r>
              <a:rPr lang="tr-TR" sz="2000" b="0" i="0" dirty="0" err="1">
                <a:solidFill>
                  <a:schemeClr val="tx2"/>
                </a:solidFill>
                <a:effectLst/>
                <a:latin typeface="source-serif-pro"/>
              </a:rPr>
              <a:t>row</a:t>
            </a:r>
            <a:r>
              <a:rPr lang="tr-TR" sz="2000" b="0" i="0" dirty="0">
                <a:solidFill>
                  <a:schemeClr val="tx2"/>
                </a:solidFill>
                <a:effectLst/>
                <a:latin typeface="source-serif-pro"/>
              </a:rPr>
              <a:t>’ ya da ‘ indeks’ olarak adlandırılır.</a:t>
            </a:r>
            <a:endParaRPr lang="tr-TR" sz="2000" dirty="0">
              <a:solidFill>
                <a:schemeClr val="tx2"/>
              </a:solidFill>
            </a:endParaRPr>
          </a:p>
        </p:txBody>
      </p:sp>
    </p:spTree>
    <p:extLst>
      <p:ext uri="{BB962C8B-B14F-4D97-AF65-F5344CB8AC3E}">
        <p14:creationId xmlns:p14="http://schemas.microsoft.com/office/powerpoint/2010/main" val="35301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462F068-A146-E2E0-4A0E-9C7EA617422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err="1">
                <a:solidFill>
                  <a:schemeClr val="tx1"/>
                </a:solidFill>
                <a:latin typeface="+mj-lt"/>
                <a:ea typeface="+mj-ea"/>
                <a:cs typeface="+mj-cs"/>
              </a:rPr>
              <a:t>Öğrendiklerimizi</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Pratiğe</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Dökelim</a:t>
            </a: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110073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BB5797-BC92-F606-3316-3AFE10E3092D}"/>
              </a:ext>
            </a:extLst>
          </p:cNvPr>
          <p:cNvSpPr>
            <a:spLocks noGrp="1"/>
          </p:cNvSpPr>
          <p:nvPr>
            <p:ph type="title"/>
          </p:nvPr>
        </p:nvSpPr>
        <p:spPr>
          <a:xfrm>
            <a:off x="761800" y="762001"/>
            <a:ext cx="5334197" cy="1708242"/>
          </a:xfrm>
        </p:spPr>
        <p:txBody>
          <a:bodyPr anchor="ctr">
            <a:normAutofit/>
          </a:bodyPr>
          <a:lstStyle/>
          <a:p>
            <a:r>
              <a:rPr lang="tr-TR" sz="4000"/>
              <a:t>Veri Bilimi Nedir?</a:t>
            </a:r>
          </a:p>
        </p:txBody>
      </p:sp>
      <p:sp>
        <p:nvSpPr>
          <p:cNvPr id="3" name="İçerik Yer Tutucusu 2">
            <a:extLst>
              <a:ext uri="{FF2B5EF4-FFF2-40B4-BE49-F238E27FC236}">
                <a16:creationId xmlns:a16="http://schemas.microsoft.com/office/drawing/2014/main" id="{4FA5B789-74B7-672A-1179-9DFB4802202E}"/>
              </a:ext>
            </a:extLst>
          </p:cNvPr>
          <p:cNvSpPr>
            <a:spLocks noGrp="1"/>
          </p:cNvSpPr>
          <p:nvPr>
            <p:ph idx="1"/>
          </p:nvPr>
        </p:nvSpPr>
        <p:spPr>
          <a:xfrm>
            <a:off x="761800" y="2470244"/>
            <a:ext cx="5334197" cy="3769835"/>
          </a:xfrm>
        </p:spPr>
        <p:txBody>
          <a:bodyPr anchor="ctr">
            <a:normAutofit/>
          </a:bodyPr>
          <a:lstStyle/>
          <a:p>
            <a:r>
              <a:rPr lang="tr-TR" sz="2000" b="0" i="0">
                <a:effectLst/>
                <a:latin typeface="AmazonEmber"/>
              </a:rPr>
              <a:t>Veri bilimi, iş için anlamlı öngörüler ayıklamak amacıyla veriler üzerinde gerçekleştirilen çalışmaların adıdır. Büyük miktardaki verileri analiz etmek için matematik, istatistik, yapay zeka ve bilgisayar mühendisliği alanlarının ilke ve uygulamalarını bir araya getiren, disiplinler arası bir yaklaşımdır.</a:t>
            </a:r>
            <a:endParaRPr lang="tr-TR" sz="2000"/>
          </a:p>
        </p:txBody>
      </p:sp>
      <p:pic>
        <p:nvPicPr>
          <p:cNvPr id="5" name="Picture 4" descr="Verimlilik öğeleri bulunan masa">
            <a:extLst>
              <a:ext uri="{FF2B5EF4-FFF2-40B4-BE49-F238E27FC236}">
                <a16:creationId xmlns:a16="http://schemas.microsoft.com/office/drawing/2014/main" id="{33B3B1A8-0402-38DB-25C5-F81ABC350E89}"/>
              </a:ext>
            </a:extLst>
          </p:cNvPr>
          <p:cNvPicPr>
            <a:picLocks noChangeAspect="1"/>
          </p:cNvPicPr>
          <p:nvPr/>
        </p:nvPicPr>
        <p:blipFill rotWithShape="1">
          <a:blip r:embed="rId2"/>
          <a:srcRect l="31706" r="1645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730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3637BEF9-21CF-0A33-F867-075B97A00730}"/>
              </a:ext>
            </a:extLst>
          </p:cNvPr>
          <p:cNvGraphicFramePr>
            <a:graphicFrameLocks noGrp="1"/>
          </p:cNvGraphicFramePr>
          <p:nvPr>
            <p:ph idx="1"/>
            <p:extLst>
              <p:ext uri="{D42A27DB-BD31-4B8C-83A1-F6EECF244321}">
                <p14:modId xmlns:p14="http://schemas.microsoft.com/office/powerpoint/2010/main" val="323792129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5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8B710F-E5A6-11D5-D284-C7A235A54541}"/>
              </a:ext>
            </a:extLst>
          </p:cNvPr>
          <p:cNvSpPr>
            <a:spLocks noGrp="1"/>
          </p:cNvSpPr>
          <p:nvPr>
            <p:ph type="title"/>
          </p:nvPr>
        </p:nvSpPr>
        <p:spPr>
          <a:xfrm>
            <a:off x="876693" y="741391"/>
            <a:ext cx="4355265" cy="1616203"/>
          </a:xfrm>
        </p:spPr>
        <p:txBody>
          <a:bodyPr anchor="b">
            <a:normAutofit/>
          </a:bodyPr>
          <a:lstStyle/>
          <a:p>
            <a:r>
              <a:rPr lang="tr-TR" sz="3200"/>
              <a:t>Neden Veri Bilimi?</a:t>
            </a:r>
          </a:p>
        </p:txBody>
      </p:sp>
      <p:sp>
        <p:nvSpPr>
          <p:cNvPr id="3" name="İçerik Yer Tutucusu 2">
            <a:extLst>
              <a:ext uri="{FF2B5EF4-FFF2-40B4-BE49-F238E27FC236}">
                <a16:creationId xmlns:a16="http://schemas.microsoft.com/office/drawing/2014/main" id="{6C537F91-D15C-72B4-877F-09233EA29532}"/>
              </a:ext>
            </a:extLst>
          </p:cNvPr>
          <p:cNvSpPr>
            <a:spLocks noGrp="1"/>
          </p:cNvSpPr>
          <p:nvPr>
            <p:ph idx="1"/>
          </p:nvPr>
        </p:nvSpPr>
        <p:spPr>
          <a:xfrm>
            <a:off x="876692" y="2533476"/>
            <a:ext cx="4355265" cy="3447832"/>
          </a:xfrm>
        </p:spPr>
        <p:txBody>
          <a:bodyPr anchor="t">
            <a:normAutofit/>
          </a:bodyPr>
          <a:lstStyle/>
          <a:p>
            <a:r>
              <a:rPr lang="tr-TR" sz="1700" b="0" i="0" dirty="0">
                <a:effectLst/>
                <a:latin typeface="AmazonEmber"/>
              </a:rPr>
              <a:t>Veri bilimi, verilerden anlam çıkartmak amacıyla çeşitli araç, yöntem ve teknolojileri bir araya getirdiği için önemlidir. Modern kuruluşlar adeta bir veri bombardımanı altında. Bilgileri otomatik olarak toplayabilen ve depolayabilen cihaz sayısı eskisinden çok daha fazla. Çevrimiçi sistemler ve ödeme portalları; e-ticaret, tıp, finans gibi alanlarda ve insan yaşamının diğer her alanında çok daha fazla veri yakalıyor. Devasa miktarda metin, ses, video ve görüntü verilerine erişebiliyoruz.  İşte tam da bu yüzden bu verilerin işlenmesi ve herkesin anlayabileceği şekilde revize gerekiyor. </a:t>
            </a:r>
            <a:endParaRPr lang="tr-TR" sz="1700" dirty="0"/>
          </a:p>
        </p:txBody>
      </p:sp>
      <p:pic>
        <p:nvPicPr>
          <p:cNvPr id="5" name="Picture 4" descr="Borsa rakamları">
            <a:extLst>
              <a:ext uri="{FF2B5EF4-FFF2-40B4-BE49-F238E27FC236}">
                <a16:creationId xmlns:a16="http://schemas.microsoft.com/office/drawing/2014/main" id="{D8174E27-B561-8946-95C7-41FD477910D1}"/>
              </a:ext>
            </a:extLst>
          </p:cNvPr>
          <p:cNvPicPr>
            <a:picLocks noChangeAspect="1"/>
          </p:cNvPicPr>
          <p:nvPr/>
        </p:nvPicPr>
        <p:blipFill rotWithShape="1">
          <a:blip r:embed="rId2"/>
          <a:srcRect l="21074" r="19592" b="-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12635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Başlık 1">
            <a:extLst>
              <a:ext uri="{FF2B5EF4-FFF2-40B4-BE49-F238E27FC236}">
                <a16:creationId xmlns:a16="http://schemas.microsoft.com/office/drawing/2014/main" id="{5AF52C06-5894-59F3-040A-0066AF3F12E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5600" b="0" i="0" kern="1200">
                <a:solidFill>
                  <a:schemeClr val="tx1"/>
                </a:solidFill>
                <a:effectLst/>
                <a:latin typeface="+mj-lt"/>
                <a:ea typeface="+mj-ea"/>
                <a:cs typeface="+mj-cs"/>
              </a:rPr>
              <a:t>Veri bilimi ne için kullanılır?</a:t>
            </a:r>
            <a:br>
              <a:rPr lang="en-US" sz="5600" b="0" i="0" kern="1200">
                <a:solidFill>
                  <a:schemeClr val="tx1"/>
                </a:solidFill>
                <a:effectLst/>
                <a:latin typeface="+mj-lt"/>
                <a:ea typeface="+mj-ea"/>
                <a:cs typeface="+mj-cs"/>
              </a:rPr>
            </a:br>
            <a:endParaRPr lang="en-US" sz="5600" kern="120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74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F9C04C-62B8-062B-E66B-0A59EF5051B9}"/>
              </a:ext>
            </a:extLst>
          </p:cNvPr>
          <p:cNvSpPr>
            <a:spLocks noGrp="1"/>
          </p:cNvSpPr>
          <p:nvPr>
            <p:ph type="title"/>
          </p:nvPr>
        </p:nvSpPr>
        <p:spPr>
          <a:xfrm>
            <a:off x="838201" y="365125"/>
            <a:ext cx="5251316" cy="1807305"/>
          </a:xfrm>
        </p:spPr>
        <p:txBody>
          <a:bodyPr>
            <a:normAutofit/>
          </a:bodyPr>
          <a:lstStyle/>
          <a:p>
            <a:br>
              <a:rPr lang="tr-TR" sz="3100" b="1" i="0">
                <a:effectLst/>
                <a:latin typeface="AmazonEmber"/>
              </a:rPr>
            </a:br>
            <a:r>
              <a:rPr lang="tr-TR" sz="3100" b="1" i="0">
                <a:effectLst/>
                <a:latin typeface="AmazonEmber"/>
              </a:rPr>
              <a:t>1. Açıklayıcı analiz</a:t>
            </a:r>
            <a:br>
              <a:rPr lang="tr-TR" sz="3100" b="1" i="0">
                <a:effectLst/>
                <a:latin typeface="AmazonEmber"/>
              </a:rPr>
            </a:br>
            <a:br>
              <a:rPr lang="tr-TR" sz="3100"/>
            </a:br>
            <a:endParaRPr lang="tr-TR" sz="3100"/>
          </a:p>
        </p:txBody>
      </p:sp>
      <p:sp>
        <p:nvSpPr>
          <p:cNvPr id="3" name="İçerik Yer Tutucusu 2">
            <a:extLst>
              <a:ext uri="{FF2B5EF4-FFF2-40B4-BE49-F238E27FC236}">
                <a16:creationId xmlns:a16="http://schemas.microsoft.com/office/drawing/2014/main" id="{AA702AA0-4CA3-AEAE-913F-537EBEFC6FBA}"/>
              </a:ext>
            </a:extLst>
          </p:cNvPr>
          <p:cNvSpPr>
            <a:spLocks noGrp="1"/>
          </p:cNvSpPr>
          <p:nvPr>
            <p:ph idx="1"/>
          </p:nvPr>
        </p:nvSpPr>
        <p:spPr>
          <a:xfrm>
            <a:off x="838200" y="2333297"/>
            <a:ext cx="4619621" cy="3843666"/>
          </a:xfrm>
        </p:spPr>
        <p:txBody>
          <a:bodyPr>
            <a:normAutofit/>
          </a:bodyPr>
          <a:lstStyle/>
          <a:p>
            <a:r>
              <a:rPr lang="tr-TR" sz="1900" b="0" i="0">
                <a:effectLst/>
                <a:latin typeface="AmazonEmber"/>
              </a:rPr>
              <a:t>Açıklayıcı analiz, gerçekleşen olaylara veya veri ortamında yaşananlara dair öngörü elde etmek için verileri inceler. Karakteristik özelliği; pasta grafikleri, çubuk grafikleri, çizgi grafikleri, tablolar gibi veri görselleştirmeleri veya oluşturulmuş açıklamalar içermesidir. Örneğin, bir uçuş rezervasyonu hizmeti, her gün rezerve edilen bilet sayısı gibi verileri kaydedebilir. Açıklayıcı analiz bu hizmet için ani rezervasyon artışlarını, ani rezervasyon düşüşlerini ve yüksek performanslı ayları ortaya çıkarır.</a:t>
            </a:r>
            <a:endParaRPr lang="tr-TR" sz="1900"/>
          </a:p>
        </p:txBody>
      </p:sp>
      <p:pic>
        <p:nvPicPr>
          <p:cNvPr id="14" name="Picture 4" descr="Belgedeki grafik ve bir kalem">
            <a:extLst>
              <a:ext uri="{FF2B5EF4-FFF2-40B4-BE49-F238E27FC236}">
                <a16:creationId xmlns:a16="http://schemas.microsoft.com/office/drawing/2014/main" id="{71AD1E17-3A1E-EF41-FEC4-E76AD4EC8CEF}"/>
              </a:ext>
            </a:extLst>
          </p:cNvPr>
          <p:cNvPicPr>
            <a:picLocks noChangeAspect="1"/>
          </p:cNvPicPr>
          <p:nvPr/>
        </p:nvPicPr>
        <p:blipFill rotWithShape="1">
          <a:blip r:embed="rId2"/>
          <a:srcRect l="27842" r="1412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4307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26E1B59-C116-E892-51A2-4C6E7D1BEF73}"/>
              </a:ext>
            </a:extLst>
          </p:cNvPr>
          <p:cNvSpPr>
            <a:spLocks noGrp="1"/>
          </p:cNvSpPr>
          <p:nvPr>
            <p:ph type="title"/>
          </p:nvPr>
        </p:nvSpPr>
        <p:spPr>
          <a:xfrm>
            <a:off x="6513788" y="365125"/>
            <a:ext cx="4840010" cy="1807305"/>
          </a:xfrm>
        </p:spPr>
        <p:txBody>
          <a:bodyPr>
            <a:normAutofit/>
          </a:bodyPr>
          <a:lstStyle/>
          <a:p>
            <a:r>
              <a:rPr lang="tr-TR" b="1" i="0">
                <a:effectLst/>
                <a:latin typeface="AmazonEmber"/>
              </a:rPr>
              <a:t>2. Tanısal analiz</a:t>
            </a:r>
            <a:br>
              <a:rPr lang="tr-TR" b="1" i="0">
                <a:effectLst/>
                <a:latin typeface="AmazonEmber"/>
              </a:rPr>
            </a:br>
            <a:endParaRPr lang="tr-TR" dirty="0"/>
          </a:p>
        </p:txBody>
      </p:sp>
      <p:pic>
        <p:nvPicPr>
          <p:cNvPr id="12" name="Picture 4" descr="Performans düşüşünü gösteren büyüteç">
            <a:extLst>
              <a:ext uri="{FF2B5EF4-FFF2-40B4-BE49-F238E27FC236}">
                <a16:creationId xmlns:a16="http://schemas.microsoft.com/office/drawing/2014/main" id="{55DEE84C-2069-C344-171C-C7FC3F572991}"/>
              </a:ext>
            </a:extLst>
          </p:cNvPr>
          <p:cNvPicPr>
            <a:picLocks noChangeAspect="1"/>
          </p:cNvPicPr>
          <p:nvPr/>
        </p:nvPicPr>
        <p:blipFill rotWithShape="1">
          <a:blip r:embed="rId2"/>
          <a:srcRect l="4951" r="35515"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71F7FCFE-C050-A69F-CE49-0D00D8F793FC}"/>
              </a:ext>
            </a:extLst>
          </p:cNvPr>
          <p:cNvSpPr>
            <a:spLocks noGrp="1"/>
          </p:cNvSpPr>
          <p:nvPr>
            <p:ph idx="1"/>
          </p:nvPr>
        </p:nvSpPr>
        <p:spPr>
          <a:xfrm>
            <a:off x="6513788" y="2333297"/>
            <a:ext cx="4840010" cy="3843666"/>
          </a:xfrm>
        </p:spPr>
        <p:txBody>
          <a:bodyPr>
            <a:normAutofit/>
          </a:bodyPr>
          <a:lstStyle/>
          <a:p>
            <a:r>
              <a:rPr lang="tr-TR" sz="1700" b="0" i="0">
                <a:effectLst/>
                <a:latin typeface="AmazonEmber"/>
              </a:rPr>
              <a:t>Tanısal analiz, bir şeyin neden gerçekleştiğini anlamak için yapılan derinlemesine irdeleme veya ayrıntılı veri incelemesidir. Karakteristik özelliği; ayrıntılara inme, veri keşfi, veri madenciliği ve bağıntılar gibi tekniklerdir. Bu tekniklerin her birindeki benzersiz düzenleri keşfetmek için belirli bir veri kümesi üzerinde birden fazla veri işlemi veya dönüşümü uygulanabilir. Örneğin, uçuş hizmeti, yüksek performanslı bir ayın ayrıntılarına inebilir ve ani rezervasyon artışını daha iyi anlamaya çalışabilir. Bunun sonucunda, çok sayıda müşterinin ayda bir düzenlenen bir spor etkinliğine katılmak için o şehri ziyaret ettiği keşfedilebilir.</a:t>
            </a:r>
            <a:endParaRPr lang="tr-TR" sz="1700"/>
          </a:p>
        </p:txBody>
      </p:sp>
    </p:spTree>
    <p:extLst>
      <p:ext uri="{BB962C8B-B14F-4D97-AF65-F5344CB8AC3E}">
        <p14:creationId xmlns:p14="http://schemas.microsoft.com/office/powerpoint/2010/main" val="21856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Grafik">
            <a:extLst>
              <a:ext uri="{FF2B5EF4-FFF2-40B4-BE49-F238E27FC236}">
                <a16:creationId xmlns:a16="http://schemas.microsoft.com/office/drawing/2014/main" id="{7EA70DA9-5EC7-8B87-C8CC-C1264A75F707}"/>
              </a:ext>
            </a:extLst>
          </p:cNvPr>
          <p:cNvPicPr>
            <a:picLocks noChangeAspect="1"/>
          </p:cNvPicPr>
          <p:nvPr/>
        </p:nvPicPr>
        <p:blipFill rotWithShape="1">
          <a:blip r:embed="rId2"/>
          <a:srcRect l="19714" r="30980"/>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593CDF-3EE4-F254-6910-E7DCDE04CDB4}"/>
              </a:ext>
            </a:extLst>
          </p:cNvPr>
          <p:cNvSpPr>
            <a:spLocks noGrp="1"/>
          </p:cNvSpPr>
          <p:nvPr>
            <p:ph type="title"/>
          </p:nvPr>
        </p:nvSpPr>
        <p:spPr>
          <a:xfrm>
            <a:off x="6115317" y="405685"/>
            <a:ext cx="5464968" cy="1559301"/>
          </a:xfrm>
        </p:spPr>
        <p:txBody>
          <a:bodyPr>
            <a:normAutofit/>
          </a:bodyPr>
          <a:lstStyle/>
          <a:p>
            <a:r>
              <a:rPr lang="tr-TR" sz="4000" b="1" i="0">
                <a:effectLst/>
                <a:latin typeface="AmazonEmber"/>
              </a:rPr>
              <a:t>3. Tahmine dayalı analiz</a:t>
            </a:r>
            <a:br>
              <a:rPr lang="tr-TR" sz="4000" b="1" i="0">
                <a:effectLst/>
                <a:latin typeface="AmazonEmber"/>
              </a:rPr>
            </a:br>
            <a:endParaRPr lang="tr-TR" sz="4000"/>
          </a:p>
        </p:txBody>
      </p:sp>
      <p:sp>
        <p:nvSpPr>
          <p:cNvPr id="3" name="İçerik Yer Tutucusu 2">
            <a:extLst>
              <a:ext uri="{FF2B5EF4-FFF2-40B4-BE49-F238E27FC236}">
                <a16:creationId xmlns:a16="http://schemas.microsoft.com/office/drawing/2014/main" id="{51C5084A-1D90-D60D-139B-1CCF98C5F53B}"/>
              </a:ext>
            </a:extLst>
          </p:cNvPr>
          <p:cNvSpPr>
            <a:spLocks noGrp="1"/>
          </p:cNvSpPr>
          <p:nvPr>
            <p:ph idx="1"/>
          </p:nvPr>
        </p:nvSpPr>
        <p:spPr>
          <a:xfrm>
            <a:off x="6115317" y="2743200"/>
            <a:ext cx="5247340" cy="3496878"/>
          </a:xfrm>
        </p:spPr>
        <p:txBody>
          <a:bodyPr anchor="ctr">
            <a:normAutofit/>
          </a:bodyPr>
          <a:lstStyle/>
          <a:p>
            <a:r>
              <a:rPr lang="tr-TR" sz="1600" b="0" i="0">
                <a:effectLst/>
                <a:latin typeface="AmazonEmber"/>
              </a:rPr>
              <a:t>Tahmine dayalı analiz, geçmişteki verileri kullanarak gelecekte gerçekleşebilecek veri düzenleri hakkında isabetli tahminlerde bulunur. Karakteristik özelliği; makine öğrenimi, tahminde bulunma, düzen eşleştirme ve tahmine dayalı modelleme gibi tekniklerdir. Bu tekniklerin her birinde bilgisayarlar verilerdeki nedensellik bağlantıları üzerinde ters mühendislik yapmak için eğitilir. Örneğin, uçuş hizmeti ekibi her yılın başında o yılın uçuş rezervasyonu düzenlerini tahmin etmek için veri biliminden yararlanabilir. Bilgisayar programı veya algoritması geçmişteki verilere bakabilir ve Mayıs ayında belirli destinasyonlarda yaşanacak olan ani rezervasyon artışlarını tahmin edebilir. Müşterilerinin gelecekteki seyahat ihtiyaçlarını öngörebilen şirket, o şehirler için hedeflemeli reklamları Şubat ayından itibaren başlatabilir.</a:t>
            </a:r>
            <a:endParaRPr lang="tr-TR" sz="1600"/>
          </a:p>
        </p:txBody>
      </p:sp>
    </p:spTree>
    <p:extLst>
      <p:ext uri="{BB962C8B-B14F-4D97-AF65-F5344CB8AC3E}">
        <p14:creationId xmlns:p14="http://schemas.microsoft.com/office/powerpoint/2010/main" val="298062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Verimlilik öğeleri bulunan masa">
            <a:extLst>
              <a:ext uri="{FF2B5EF4-FFF2-40B4-BE49-F238E27FC236}">
                <a16:creationId xmlns:a16="http://schemas.microsoft.com/office/drawing/2014/main" id="{7D63151E-C0DA-C179-B528-03771F40ADBE}"/>
              </a:ext>
            </a:extLst>
          </p:cNvPr>
          <p:cNvPicPr>
            <a:picLocks noChangeAspect="1"/>
          </p:cNvPicPr>
          <p:nvPr/>
        </p:nvPicPr>
        <p:blipFill rotWithShape="1">
          <a:blip r:embed="rId2"/>
          <a:srcRect l="27992" r="12742"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7F5090D-3AAB-0EB4-9D4F-A97DB255129C}"/>
              </a:ext>
            </a:extLst>
          </p:cNvPr>
          <p:cNvSpPr>
            <a:spLocks noGrp="1"/>
          </p:cNvSpPr>
          <p:nvPr>
            <p:ph type="title"/>
          </p:nvPr>
        </p:nvSpPr>
        <p:spPr>
          <a:xfrm>
            <a:off x="761801" y="328512"/>
            <a:ext cx="4778387" cy="1628970"/>
          </a:xfrm>
        </p:spPr>
        <p:txBody>
          <a:bodyPr anchor="ctr">
            <a:normAutofit/>
          </a:bodyPr>
          <a:lstStyle/>
          <a:p>
            <a:r>
              <a:rPr lang="tr-TR" sz="4000" b="1" i="0">
                <a:effectLst/>
                <a:latin typeface="AmazonEmber"/>
              </a:rPr>
              <a:t>4. Kuralcı analiz</a:t>
            </a:r>
            <a:br>
              <a:rPr lang="tr-TR" sz="4000" b="1" i="0">
                <a:effectLst/>
                <a:latin typeface="AmazonEmber"/>
              </a:rPr>
            </a:br>
            <a:endParaRPr lang="tr-TR" sz="4000"/>
          </a:p>
        </p:txBody>
      </p:sp>
      <p:sp>
        <p:nvSpPr>
          <p:cNvPr id="3" name="İçerik Yer Tutucusu 2">
            <a:extLst>
              <a:ext uri="{FF2B5EF4-FFF2-40B4-BE49-F238E27FC236}">
                <a16:creationId xmlns:a16="http://schemas.microsoft.com/office/drawing/2014/main" id="{1742E86C-A428-DFD9-BC2B-BC6A04A64343}"/>
              </a:ext>
            </a:extLst>
          </p:cNvPr>
          <p:cNvSpPr>
            <a:spLocks noGrp="1"/>
          </p:cNvSpPr>
          <p:nvPr>
            <p:ph idx="1"/>
          </p:nvPr>
        </p:nvSpPr>
        <p:spPr>
          <a:xfrm>
            <a:off x="761801" y="2884929"/>
            <a:ext cx="4659756" cy="3374137"/>
          </a:xfrm>
        </p:spPr>
        <p:txBody>
          <a:bodyPr anchor="ctr">
            <a:normAutofit/>
          </a:bodyPr>
          <a:lstStyle/>
          <a:p>
            <a:r>
              <a:rPr lang="tr-TR" sz="1400" b="0" i="0">
                <a:effectLst/>
                <a:latin typeface="AmazonEmber"/>
              </a:rPr>
              <a:t>Kuralcı analiz, tahmine dayalı verileri bir üst seviyeye çıkarır. Sadece gerçekleşmesi olası sonucu tahmin etmekle kalmayarak bu sonuç için ideal yanıtı da önerir. Farklı seçimlerin getirebileceği potansiyel sonuçları analiz edebilir ve en iyi eylem tarzını önerebilir. Grafik analizini, simülasyonu, karmaşık olay işleme süreçlerini, sinir ağlarını ve makine öğreniminden öneri altyapılarını kullanır.         </a:t>
            </a:r>
          </a:p>
          <a:p>
            <a:r>
              <a:rPr lang="tr-TR" sz="1400" b="0" i="0">
                <a:effectLst/>
                <a:latin typeface="AmazonEmber"/>
              </a:rPr>
              <a:t>Uçuş rezervasyonu örneğine dönersek, kuralcı analiz geçmişteki pazarlama kampanyalarına bakarak yaklaşan ani rezervasyon artışından en iyi şekilde yararlanmayı sağlayabilir. Bir veri bilimci, farklı pazarlama kanallarındaki farklı pazarlama harcaması seviyelerinin getireceği rezervasyon sonuçlarını öngörebilir. Bu veri tahminleri, uçuş rezervasyonu şirketinin pazarlama kararlarını daha güvenle vermesine yardımcı olur.</a:t>
            </a:r>
          </a:p>
          <a:p>
            <a:endParaRPr lang="tr-TR" sz="1400"/>
          </a:p>
        </p:txBody>
      </p:sp>
    </p:spTree>
    <p:extLst>
      <p:ext uri="{BB962C8B-B14F-4D97-AF65-F5344CB8AC3E}">
        <p14:creationId xmlns:p14="http://schemas.microsoft.com/office/powerpoint/2010/main" val="12408110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1820</Words>
  <Application>Microsoft Office PowerPoint</Application>
  <PresentationFormat>Geniş ekran</PresentationFormat>
  <Paragraphs>68</Paragraphs>
  <Slides>30</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30</vt:i4>
      </vt:variant>
    </vt:vector>
  </HeadingPairs>
  <TitlesOfParts>
    <vt:vector size="41" baseType="lpstr">
      <vt:lpstr>AmazonEmber</vt:lpstr>
      <vt:lpstr>AmazonEmberBold</vt:lpstr>
      <vt:lpstr>Arial</vt:lpstr>
      <vt:lpstr>Calibri</vt:lpstr>
      <vt:lpstr>Calibri Light</vt:lpstr>
      <vt:lpstr>Open Sans</vt:lpstr>
      <vt:lpstr>sohne</vt:lpstr>
      <vt:lpstr>source-serif-pro</vt:lpstr>
      <vt:lpstr>Verdana</vt:lpstr>
      <vt:lpstr>Wingdings</vt:lpstr>
      <vt:lpstr>Office Teması</vt:lpstr>
      <vt:lpstr>Veri Bilimine Giriş</vt:lpstr>
      <vt:lpstr>Veri Nedir?</vt:lpstr>
      <vt:lpstr>Veri Bilimi Nedir?</vt:lpstr>
      <vt:lpstr>Neden Veri Bilimi?</vt:lpstr>
      <vt:lpstr>Veri bilimi ne için kullanılır? </vt:lpstr>
      <vt:lpstr> 1. Açıklayıcı analiz  </vt:lpstr>
      <vt:lpstr>2. Tanısal analiz </vt:lpstr>
      <vt:lpstr>3. Tahmine dayalı analiz </vt:lpstr>
      <vt:lpstr>4. Kuralcı analiz </vt:lpstr>
      <vt:lpstr>Veri bilimi süreci nedir? </vt:lpstr>
      <vt:lpstr>O - Obtain data (Verileri edinme) </vt:lpstr>
      <vt:lpstr>S - Scrub data (Verileri ovma) </vt:lpstr>
      <vt:lpstr>E - Explore data (Verileri keşfetme) </vt:lpstr>
      <vt:lpstr>M - Model data (Verileri modelleme) </vt:lpstr>
      <vt:lpstr>N - Interpret results (Sonuçları yorumlama) </vt:lpstr>
      <vt:lpstr>Veri Bilimi Kütüphanelerine Giriş</vt:lpstr>
      <vt:lpstr>Numpy</vt:lpstr>
      <vt:lpstr>Neden Numpy Dizileri?</vt:lpstr>
      <vt:lpstr>Numpy Dizileri Neden Listelerden Hızlı?</vt:lpstr>
      <vt:lpstr>Öğrendiklerimizi Pratiğe Dökelim</vt:lpstr>
      <vt:lpstr>Pandas</vt:lpstr>
      <vt:lpstr>Pandas Nedir?</vt:lpstr>
      <vt:lpstr>Pandas neden bu kadar önemli? </vt:lpstr>
      <vt:lpstr>PowerPoint Sunusu</vt:lpstr>
      <vt:lpstr>PowerPoint Sunusu</vt:lpstr>
      <vt:lpstr>Pandas’ın iki veri yapısı vardır ve tüm işlemler bu iki nesneye dayanmaktadır:</vt:lpstr>
      <vt:lpstr>Pandas Serileri</vt:lpstr>
      <vt:lpstr>Pandas DataFrame</vt:lpstr>
      <vt:lpstr>Öğrendiklerimizi Pratiğe Dökelim</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Bilimine Giriş</dc:title>
  <dc:creator>FURKAN TUNÇ</dc:creator>
  <cp:lastModifiedBy>FURKAN TUNÇ</cp:lastModifiedBy>
  <cp:revision>3</cp:revision>
  <dcterms:created xsi:type="dcterms:W3CDTF">2024-02-09T18:44:22Z</dcterms:created>
  <dcterms:modified xsi:type="dcterms:W3CDTF">2024-03-19T13:03:10Z</dcterms:modified>
</cp:coreProperties>
</file>